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57" r:id="rId18"/>
    <p:sldId id="275" r:id="rId19"/>
    <p:sldId id="276" r:id="rId20"/>
    <p:sldId id="277" r:id="rId21"/>
    <p:sldId id="278"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9900"/>
    <a:srgbClr val="D99B01"/>
    <a:srgbClr val="FF66CC"/>
    <a:srgbClr val="FF67AC"/>
    <a:srgbClr val="CC0099"/>
    <a:srgbClr val="FFDC47"/>
    <a:srgbClr val="5EEC3C"/>
    <a:srgbClr val="CCCC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8" y="-486"/>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3D53BF-ACF9-46ED-80CA-A4F4E5C9E037}" type="datetimeFigureOut">
              <a:rPr lang="en-US" smtClean="0"/>
              <a:t>12/17/2024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FE80BE-4CD7-488A-8C72-B80CE1FB67C9}" type="slidenum">
              <a:rPr lang="en-US" smtClean="0"/>
              <a:t>‹Nº›</a:t>
            </a:fld>
            <a:endParaRPr lang="en-US"/>
          </a:p>
        </p:txBody>
      </p:sp>
    </p:spTree>
    <p:extLst>
      <p:ext uri="{BB962C8B-B14F-4D97-AF65-F5344CB8AC3E}">
        <p14:creationId xmlns:p14="http://schemas.microsoft.com/office/powerpoint/2010/main" val="1654191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8965" y="1808225"/>
            <a:ext cx="8246070" cy="1383822"/>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448965" y="3640685"/>
            <a:ext cx="8246070" cy="763525"/>
          </a:xfrm>
        </p:spPr>
        <p:txBody>
          <a:bodyPr>
            <a:normAutofit/>
          </a:bodyPr>
          <a:lstStyle>
            <a:lvl1pPr marL="0" indent="0" algn="r">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pic>
        <p:nvPicPr>
          <p:cNvPr id="7" name="Picture 6" descr="E:\websites\free-power-point-templates\2012\logos.png">
            <a:extLst>
              <a:ext uri="{FF2B5EF4-FFF2-40B4-BE49-F238E27FC236}">
                <a16:creationId xmlns="" xmlns:a16="http://schemas.microsoft.com/office/drawing/2014/main" id="{55B668BC-E8FE-43EB-B2C7-30ABFA5239D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281175"/>
            <a:ext cx="8246070" cy="610820"/>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502815"/>
            <a:ext cx="8246070" cy="3206799"/>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39540" y="433880"/>
            <a:ext cx="5802790" cy="572644"/>
          </a:xfrm>
        </p:spPr>
        <p:txBody>
          <a:bodyPr>
            <a:normAutofit/>
          </a:bodyPr>
          <a:lstStyle>
            <a:lvl1pPr algn="l">
              <a:defRPr sz="3600">
                <a:solidFill>
                  <a:srgbClr val="0070C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739540" y="1198559"/>
            <a:ext cx="5802790"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4" y="433880"/>
            <a:ext cx="8246071" cy="610820"/>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655520"/>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087040"/>
            <a:ext cx="4040188"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655520"/>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087040"/>
            <a:ext cx="4041775"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12/17/2024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‹Nº›</a:t>
            </a:fld>
            <a:endParaRPr lang="en-US"/>
          </a:p>
        </p:txBody>
      </p:sp>
      <p:sp>
        <p:nvSpPr>
          <p:cNvPr id="7" name="TextBox 6">
            <a:extLst>
              <a:ext uri="{FF2B5EF4-FFF2-40B4-BE49-F238E27FC236}">
                <a16:creationId xmlns="" xmlns:a16="http://schemas.microsoft.com/office/drawing/2014/main" id="{CA88BE2C-70BC-4E57-B49A-28E4629FC201}"/>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s-ES_tradnl" dirty="0"/>
              <a:t>La protección jurídico </a:t>
            </a:r>
            <a:r>
              <a:rPr lang="es-ES_tradnl" dirty="0" smtClean="0"/>
              <a:t/>
            </a:r>
            <a:br>
              <a:rPr lang="es-ES_tradnl" dirty="0" smtClean="0"/>
            </a:br>
            <a:r>
              <a:rPr lang="es-ES_tradnl" dirty="0" smtClean="0"/>
              <a:t>penal </a:t>
            </a:r>
            <a:r>
              <a:rPr lang="es-ES_tradnl" dirty="0"/>
              <a:t>de los niños</a:t>
            </a:r>
            <a:r>
              <a:rPr lang="es-ES_tradnl" dirty="0" smtClean="0"/>
              <a:t>,</a:t>
            </a:r>
            <a:br>
              <a:rPr lang="es-ES_tradnl" dirty="0" smtClean="0"/>
            </a:br>
            <a:r>
              <a:rPr lang="es-ES_tradnl" dirty="0" smtClean="0"/>
              <a:t> </a:t>
            </a:r>
            <a:r>
              <a:rPr lang="es-ES_tradnl" dirty="0"/>
              <a:t>niñas y adolescentes. </a:t>
            </a:r>
            <a:endParaRPr lang="es-ES" dirty="0"/>
          </a:p>
        </p:txBody>
      </p:sp>
      <p:sp>
        <p:nvSpPr>
          <p:cNvPr id="3" name="Subtitle 2"/>
          <p:cNvSpPr>
            <a:spLocks noGrp="1"/>
          </p:cNvSpPr>
          <p:nvPr>
            <p:ph type="subTitle" idx="1"/>
          </p:nvPr>
        </p:nvSpPr>
        <p:spPr>
          <a:xfrm>
            <a:off x="922081" y="586585"/>
            <a:ext cx="8246070" cy="763525"/>
          </a:xfrm>
        </p:spPr>
        <p:txBody>
          <a:bodyPr/>
          <a:lstStyle/>
          <a:p>
            <a:r>
              <a:rPr lang="es-ES" dirty="0"/>
              <a:t>Criminología</a:t>
            </a:r>
            <a:endParaRPr lang="en-US" dirty="0"/>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3046988"/>
          </a:xfrm>
          <a:prstGeom prst="rect">
            <a:avLst/>
          </a:prstGeom>
        </p:spPr>
        <p:txBody>
          <a:bodyPr wrap="square">
            <a:spAutoFit/>
          </a:bodyPr>
          <a:lstStyle/>
          <a:p>
            <a:pPr algn="just"/>
            <a:r>
              <a:rPr lang="es-ES" sz="3200" b="1" dirty="0">
                <a:solidFill>
                  <a:schemeClr val="bg1"/>
                </a:solidFill>
              </a:rPr>
              <a:t>-	</a:t>
            </a:r>
            <a:r>
              <a:rPr lang="es-ES" sz="3200" b="1" dirty="0" smtClean="0">
                <a:solidFill>
                  <a:schemeClr val="bg1"/>
                </a:solidFill>
              </a:rPr>
              <a:t>Principio </a:t>
            </a:r>
            <a:r>
              <a:rPr lang="es-ES" sz="3200" b="1" dirty="0">
                <a:solidFill>
                  <a:schemeClr val="bg1"/>
                </a:solidFill>
              </a:rPr>
              <a:t>de celeridad: </a:t>
            </a:r>
            <a:r>
              <a:rPr lang="es-ES" sz="3200" dirty="0">
                <a:solidFill>
                  <a:schemeClr val="bg1"/>
                </a:solidFill>
              </a:rPr>
              <a:t>Implica que se debe lograr la decisión judicial en el plazo mas breve posible, cuanto más, en el término establecido por la ley. Los plazos deberán ser lo más cortos posibles e improrrogables como regla general, así como las detención provisionales deberán ser excepcionales.</a:t>
            </a:r>
          </a:p>
        </p:txBody>
      </p:sp>
    </p:spTree>
    <p:extLst>
      <p:ext uri="{BB962C8B-B14F-4D97-AF65-F5344CB8AC3E}">
        <p14:creationId xmlns:p14="http://schemas.microsoft.com/office/powerpoint/2010/main" val="3074894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3539430"/>
          </a:xfrm>
          <a:prstGeom prst="rect">
            <a:avLst/>
          </a:prstGeom>
        </p:spPr>
        <p:txBody>
          <a:bodyPr wrap="square">
            <a:spAutoFit/>
          </a:bodyPr>
          <a:lstStyle/>
          <a:p>
            <a:pPr algn="just"/>
            <a:r>
              <a:rPr lang="es-ES" sz="2800" b="1" dirty="0" smtClean="0">
                <a:solidFill>
                  <a:schemeClr val="bg1"/>
                </a:solidFill>
              </a:rPr>
              <a:t>- Principio </a:t>
            </a:r>
            <a:r>
              <a:rPr lang="es-ES" sz="2800" b="1" dirty="0">
                <a:solidFill>
                  <a:schemeClr val="bg1"/>
                </a:solidFill>
              </a:rPr>
              <a:t>de </a:t>
            </a:r>
            <a:r>
              <a:rPr lang="es-ES" sz="2800" b="1" dirty="0" err="1">
                <a:solidFill>
                  <a:schemeClr val="bg1"/>
                </a:solidFill>
              </a:rPr>
              <a:t>jurisdiccionalidad</a:t>
            </a:r>
            <a:r>
              <a:rPr lang="es-ES" sz="2800" b="1" dirty="0">
                <a:solidFill>
                  <a:schemeClr val="bg1"/>
                </a:solidFill>
              </a:rPr>
              <a:t>: En los modelos basados en la justicia penal, los jueces deben ser imparciales, independientes, pero sobre todo, especializados en materia de menores. Lo mismo debe suceder en cuanto a cualquier modelo que se adopte. Por otra parte, se ha sugerido  no derivar a los órganos jurisdiccionales aquellos casos leves y los que la respuesta del medio ha sido adecuada.</a:t>
            </a:r>
            <a:endParaRPr lang="es-ES" sz="2800" dirty="0">
              <a:solidFill>
                <a:schemeClr val="bg1"/>
              </a:solidFill>
            </a:endParaRPr>
          </a:p>
        </p:txBody>
      </p:sp>
    </p:spTree>
    <p:extLst>
      <p:ext uri="{BB962C8B-B14F-4D97-AF65-F5344CB8AC3E}">
        <p14:creationId xmlns:p14="http://schemas.microsoft.com/office/powerpoint/2010/main" val="2438523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2246769"/>
          </a:xfrm>
          <a:prstGeom prst="rect">
            <a:avLst/>
          </a:prstGeom>
        </p:spPr>
        <p:txBody>
          <a:bodyPr wrap="square">
            <a:spAutoFit/>
          </a:bodyPr>
          <a:lstStyle/>
          <a:p>
            <a:pPr algn="just"/>
            <a:r>
              <a:rPr lang="es-ES" sz="2800" b="1" dirty="0">
                <a:solidFill>
                  <a:schemeClr val="bg1"/>
                </a:solidFill>
              </a:rPr>
              <a:t>- </a:t>
            </a:r>
            <a:r>
              <a:rPr lang="es-ES" sz="2800" b="1" dirty="0" smtClean="0">
                <a:solidFill>
                  <a:schemeClr val="bg1"/>
                </a:solidFill>
              </a:rPr>
              <a:t>Principio </a:t>
            </a:r>
            <a:r>
              <a:rPr lang="es-ES" sz="2800" b="1" dirty="0">
                <a:solidFill>
                  <a:schemeClr val="bg1"/>
                </a:solidFill>
              </a:rPr>
              <a:t>de la presunción de inocencia: </a:t>
            </a:r>
            <a:r>
              <a:rPr lang="es-ES" sz="2800" dirty="0">
                <a:solidFill>
                  <a:schemeClr val="bg1"/>
                </a:solidFill>
              </a:rPr>
              <a:t>Este principio básico que se consagra en algunos instrumentos internacionales y en casi todas las constituciones nacionales supone que prevalece la consideración de la inocencia hasta que no se pruebe la culpabilidad.</a:t>
            </a:r>
          </a:p>
        </p:txBody>
      </p:sp>
    </p:spTree>
    <p:extLst>
      <p:ext uri="{BB962C8B-B14F-4D97-AF65-F5344CB8AC3E}">
        <p14:creationId xmlns:p14="http://schemas.microsoft.com/office/powerpoint/2010/main" val="1084997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2246769"/>
          </a:xfrm>
          <a:prstGeom prst="rect">
            <a:avLst/>
          </a:prstGeom>
        </p:spPr>
        <p:txBody>
          <a:bodyPr wrap="square">
            <a:spAutoFit/>
          </a:bodyPr>
          <a:lstStyle/>
          <a:p>
            <a:pPr algn="just"/>
            <a:r>
              <a:rPr lang="es-ES" sz="2800" b="1" dirty="0">
                <a:solidFill>
                  <a:schemeClr val="bg1"/>
                </a:solidFill>
              </a:rPr>
              <a:t>- </a:t>
            </a:r>
            <a:r>
              <a:rPr lang="es-ES" sz="2800" b="1" dirty="0" smtClean="0">
                <a:solidFill>
                  <a:schemeClr val="bg1"/>
                </a:solidFill>
              </a:rPr>
              <a:t>Principio </a:t>
            </a:r>
            <a:r>
              <a:rPr lang="es-ES" sz="2800" b="1" dirty="0">
                <a:solidFill>
                  <a:schemeClr val="bg1"/>
                </a:solidFill>
              </a:rPr>
              <a:t>de Intervención Mínima y de Subsidiariedad: El  Derecho Penal de Menores o en su caso otras variantes que se adopten, deben tener modestas aspiraciones, fundamentalmente en la intervención y la aplicación de sanciones o medidas.</a:t>
            </a:r>
            <a:endParaRPr lang="es-ES" sz="2800" dirty="0">
              <a:solidFill>
                <a:schemeClr val="bg1"/>
              </a:solidFill>
            </a:endParaRPr>
          </a:p>
        </p:txBody>
      </p:sp>
    </p:spTree>
    <p:extLst>
      <p:ext uri="{BB962C8B-B14F-4D97-AF65-F5344CB8AC3E}">
        <p14:creationId xmlns:p14="http://schemas.microsoft.com/office/powerpoint/2010/main" val="55901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1815882"/>
          </a:xfrm>
          <a:prstGeom prst="rect">
            <a:avLst/>
          </a:prstGeom>
        </p:spPr>
        <p:txBody>
          <a:bodyPr wrap="square">
            <a:spAutoFit/>
          </a:bodyPr>
          <a:lstStyle/>
          <a:p>
            <a:pPr algn="just"/>
            <a:r>
              <a:rPr lang="es-ES" sz="2800" b="1" dirty="0">
                <a:solidFill>
                  <a:schemeClr val="bg1"/>
                </a:solidFill>
              </a:rPr>
              <a:t>- </a:t>
            </a:r>
            <a:r>
              <a:rPr lang="es-ES" sz="2800" b="1" dirty="0" smtClean="0">
                <a:solidFill>
                  <a:schemeClr val="bg1"/>
                </a:solidFill>
              </a:rPr>
              <a:t>Principio </a:t>
            </a:r>
            <a:r>
              <a:rPr lang="es-ES" sz="2800" b="1" dirty="0">
                <a:solidFill>
                  <a:schemeClr val="bg1"/>
                </a:solidFill>
              </a:rPr>
              <a:t>de confidencialidad del proceso: El principio de publicidad del proceso se entiende como la posibilidad de los sujetos del proceso a tener acceso a las actas procesales. </a:t>
            </a:r>
            <a:endParaRPr lang="es-ES" sz="2800" dirty="0">
              <a:solidFill>
                <a:schemeClr val="bg1"/>
              </a:solidFill>
            </a:endParaRPr>
          </a:p>
        </p:txBody>
      </p:sp>
    </p:spTree>
    <p:extLst>
      <p:ext uri="{BB962C8B-B14F-4D97-AF65-F5344CB8AC3E}">
        <p14:creationId xmlns:p14="http://schemas.microsoft.com/office/powerpoint/2010/main" val="1083294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s-ES" b="1" dirty="0">
                <a:effectLst/>
              </a:rPr>
              <a:t>Normas cubanas que protegen los Niños, Niñas y adolescentes y su tratamiento jurídico penal. </a:t>
            </a:r>
            <a:endParaRPr lang="es-ES" dirty="0">
              <a:effectLst/>
            </a:endParaRPr>
          </a:p>
        </p:txBody>
      </p:sp>
      <p:sp>
        <p:nvSpPr>
          <p:cNvPr id="5" name="Content Placeholder 4"/>
          <p:cNvSpPr>
            <a:spLocks noGrp="1"/>
          </p:cNvSpPr>
          <p:nvPr>
            <p:ph idx="1"/>
          </p:nvPr>
        </p:nvSpPr>
        <p:spPr>
          <a:xfrm>
            <a:off x="2739540" y="1691509"/>
            <a:ext cx="5802790" cy="3511061"/>
          </a:xfrm>
        </p:spPr>
        <p:txBody>
          <a:bodyPr>
            <a:normAutofit fontScale="92500" lnSpcReduction="10000"/>
          </a:bodyPr>
          <a:lstStyle/>
          <a:p>
            <a:pPr lvl="0"/>
            <a:r>
              <a:rPr lang="es-ES_tradnl" dirty="0"/>
              <a:t>Constitución de la República de Cuba.</a:t>
            </a:r>
            <a:endParaRPr lang="es-ES" dirty="0"/>
          </a:p>
          <a:p>
            <a:pPr lvl="0"/>
            <a:r>
              <a:rPr lang="es-ES_tradnl" dirty="0"/>
              <a:t>Código de la Niñez y La Juventud</a:t>
            </a:r>
            <a:endParaRPr lang="es-ES" dirty="0"/>
          </a:p>
          <a:p>
            <a:pPr lvl="0"/>
            <a:r>
              <a:rPr lang="es-ES_tradnl" dirty="0"/>
              <a:t>Código Penal (Ley 151)</a:t>
            </a:r>
            <a:endParaRPr lang="es-ES" dirty="0"/>
          </a:p>
          <a:p>
            <a:pPr lvl="0"/>
            <a:r>
              <a:rPr lang="es-ES_tradnl" dirty="0"/>
              <a:t>Ley de del Proceso Penal. (Ley 143)</a:t>
            </a:r>
            <a:endParaRPr lang="es-ES" dirty="0"/>
          </a:p>
          <a:p>
            <a:pPr lvl="0"/>
            <a:r>
              <a:rPr lang="es-ES_tradnl" dirty="0"/>
              <a:t>Ley de la Fiscalía (Ley 160/2022). </a:t>
            </a:r>
            <a:endParaRPr lang="es-ES" dirty="0"/>
          </a:p>
          <a:p>
            <a:pPr lvl="0"/>
            <a:r>
              <a:rPr lang="es-ES_tradnl" dirty="0"/>
              <a:t>Programa Nacional para el Adelanto de las Mujeres (Decreto Presidencial 198 de 20-2-21)</a:t>
            </a:r>
            <a:endParaRPr lang="es-ES" dirty="0"/>
          </a:p>
        </p:txBody>
      </p:sp>
    </p:spTree>
    <p:extLst>
      <p:ext uri="{BB962C8B-B14F-4D97-AF65-F5344CB8AC3E}">
        <p14:creationId xmlns:p14="http://schemas.microsoft.com/office/powerpoint/2010/main" val="3427214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s-ES" b="1" dirty="0">
                <a:effectLst/>
              </a:rPr>
              <a:t>Normas cubanas que protegen los Niños, Niñas y adolescentes y su tratamiento jurídico penal. </a:t>
            </a:r>
            <a:endParaRPr lang="es-ES" dirty="0">
              <a:effectLst/>
            </a:endParaRPr>
          </a:p>
        </p:txBody>
      </p:sp>
      <p:sp>
        <p:nvSpPr>
          <p:cNvPr id="5" name="Content Placeholder 4"/>
          <p:cNvSpPr>
            <a:spLocks noGrp="1"/>
          </p:cNvSpPr>
          <p:nvPr>
            <p:ph idx="1"/>
          </p:nvPr>
        </p:nvSpPr>
        <p:spPr>
          <a:xfrm>
            <a:off x="2739540" y="1691509"/>
            <a:ext cx="5802790" cy="3511061"/>
          </a:xfrm>
        </p:spPr>
        <p:txBody>
          <a:bodyPr>
            <a:normAutofit fontScale="85000" lnSpcReduction="20000"/>
          </a:bodyPr>
          <a:lstStyle/>
          <a:p>
            <a:pPr lvl="0"/>
            <a:r>
              <a:rPr lang="es-ES_tradnl" dirty="0"/>
              <a:t>Estrategia Integral de Prevención y Atención a la Violencia de  Género y en el escenario familiar .</a:t>
            </a:r>
            <a:endParaRPr lang="es-ES" dirty="0"/>
          </a:p>
          <a:p>
            <a:pPr lvl="0"/>
            <a:r>
              <a:rPr lang="es-ES_tradnl" dirty="0"/>
              <a:t>Código de las Familias</a:t>
            </a:r>
            <a:endParaRPr lang="es-ES" dirty="0"/>
          </a:p>
          <a:p>
            <a:pPr lvl="0"/>
            <a:r>
              <a:rPr lang="es-ES_tradnl" dirty="0"/>
              <a:t>Instrucciones del Consejo de Gobierno del TSP. (Instrucción 173 del CGTSP)</a:t>
            </a:r>
            <a:endParaRPr lang="es-ES" dirty="0"/>
          </a:p>
          <a:p>
            <a:pPr lvl="0"/>
            <a:r>
              <a:rPr lang="es-ES_tradnl" dirty="0"/>
              <a:t>Normativa de trabajo del MININT</a:t>
            </a:r>
            <a:endParaRPr lang="es-ES" dirty="0"/>
          </a:p>
          <a:p>
            <a:pPr marL="995363" lvl="0"/>
            <a:r>
              <a:rPr lang="es-ES_tradnl" dirty="0"/>
              <a:t>Manual del CPNNA</a:t>
            </a:r>
            <a:endParaRPr lang="es-ES" dirty="0"/>
          </a:p>
          <a:p>
            <a:pPr marL="995363" lvl="0"/>
            <a:r>
              <a:rPr lang="es-ES_tradnl" dirty="0"/>
              <a:t>Manual de la EFI</a:t>
            </a:r>
            <a:endParaRPr lang="es-ES" dirty="0"/>
          </a:p>
          <a:p>
            <a:pPr marL="995363" lvl="0"/>
            <a:r>
              <a:rPr lang="es-ES" dirty="0"/>
              <a:t>Protocolo de actuación del MININT</a:t>
            </a:r>
          </a:p>
        </p:txBody>
      </p:sp>
    </p:spTree>
    <p:extLst>
      <p:ext uri="{BB962C8B-B14F-4D97-AF65-F5344CB8AC3E}">
        <p14:creationId xmlns:p14="http://schemas.microsoft.com/office/powerpoint/2010/main" val="1615596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s-ES_tradnl" b="1" dirty="0">
                <a:effectLst/>
              </a:rPr>
              <a:t>El tratamiento a las personas menores de 18 años  en la reforma penal cubana</a:t>
            </a:r>
            <a:endParaRPr lang="es-ES" dirty="0">
              <a:effectLst/>
            </a:endParaRPr>
          </a:p>
        </p:txBody>
      </p:sp>
      <p:sp>
        <p:nvSpPr>
          <p:cNvPr id="3" name="Content Placeholder 2"/>
          <p:cNvSpPr>
            <a:spLocks noGrp="1"/>
          </p:cNvSpPr>
          <p:nvPr>
            <p:ph idx="1"/>
          </p:nvPr>
        </p:nvSpPr>
        <p:spPr/>
        <p:txBody>
          <a:bodyPr>
            <a:normAutofit fontScale="92500" lnSpcReduction="10000"/>
          </a:bodyPr>
          <a:lstStyle/>
          <a:p>
            <a:pPr lvl="0"/>
            <a:r>
              <a:rPr lang="es-ES_tradnl" dirty="0"/>
              <a:t>La edad penal en Cuba es la de 16 años de edad.</a:t>
            </a:r>
            <a:endParaRPr lang="es-ES" dirty="0"/>
          </a:p>
          <a:p>
            <a:pPr lvl="0"/>
            <a:r>
              <a:rPr lang="es-ES_tradnl" dirty="0"/>
              <a:t>De acuerdo a los artículos 86 y 87 de la Constitución de la República de Cuba y de la Convención de los derechos del Niño, la reforma procesal y sustantiva incluye un sistema de garantías para las personas menores de 18 años en la LPP.</a:t>
            </a:r>
            <a:endParaRPr lang="es-ES" dirty="0"/>
          </a:p>
          <a:p>
            <a:pPr lvl="0"/>
            <a:r>
              <a:rPr lang="es-ES_tradnl" dirty="0"/>
              <a:t>Establecen criterio de oportunidad para personas menores de 18 años, medidas cautelares no tan lesivas, </a:t>
            </a:r>
            <a:endParaRPr lang="en-US" dirty="0"/>
          </a:p>
          <a:p>
            <a:endParaRPr lang="en-US" dirty="0"/>
          </a:p>
        </p:txBody>
      </p:sp>
    </p:spTree>
    <p:extLst>
      <p:ext uri="{BB962C8B-B14F-4D97-AF65-F5344CB8AC3E}">
        <p14:creationId xmlns:p14="http://schemas.microsoft.com/office/powerpoint/2010/main" val="4103309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s-ES_tradnl" b="1" dirty="0">
                <a:effectLst/>
              </a:rPr>
              <a:t>El tratamiento a las personas menores de 18 años  en la reforma penal cubana</a:t>
            </a:r>
            <a:endParaRPr lang="es-ES" dirty="0">
              <a:effectLst/>
            </a:endParaRPr>
          </a:p>
        </p:txBody>
      </p:sp>
      <p:sp>
        <p:nvSpPr>
          <p:cNvPr id="3" name="Content Placeholder 2"/>
          <p:cNvSpPr>
            <a:spLocks noGrp="1"/>
          </p:cNvSpPr>
          <p:nvPr>
            <p:ph idx="1"/>
          </p:nvPr>
        </p:nvSpPr>
        <p:spPr/>
        <p:txBody>
          <a:bodyPr>
            <a:normAutofit fontScale="92500"/>
          </a:bodyPr>
          <a:lstStyle/>
          <a:p>
            <a:pPr lvl="0"/>
            <a:r>
              <a:rPr lang="es-ES" dirty="0"/>
              <a:t>Se fija como pena máxima la de 20 años de privación de libertad.</a:t>
            </a:r>
          </a:p>
          <a:p>
            <a:pPr lvl="0"/>
            <a:r>
              <a:rPr lang="es-ES" dirty="0"/>
              <a:t>Al adecuar la sanción, se concibe una rebaja de la mitad de los límites imponibles por el delito cometido.</a:t>
            </a:r>
          </a:p>
          <a:p>
            <a:pPr lvl="0"/>
            <a:r>
              <a:rPr lang="es-ES" dirty="0"/>
              <a:t>Se prohíbe la imposición de la pena de muerte.</a:t>
            </a:r>
          </a:p>
          <a:p>
            <a:pPr lvl="0"/>
            <a:r>
              <a:rPr lang="es-ES" dirty="0"/>
              <a:t>Dispone sanciones privativas de libertad, solo en casos extremos</a:t>
            </a:r>
            <a:r>
              <a:rPr lang="es-ES" dirty="0" smtClean="0"/>
              <a:t>.</a:t>
            </a:r>
            <a:endParaRPr lang="es-ES" dirty="0"/>
          </a:p>
        </p:txBody>
      </p:sp>
    </p:spTree>
    <p:extLst>
      <p:ext uri="{BB962C8B-B14F-4D97-AF65-F5344CB8AC3E}">
        <p14:creationId xmlns:p14="http://schemas.microsoft.com/office/powerpoint/2010/main" val="2784657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s-ES_tradnl" b="1" dirty="0">
                <a:effectLst/>
              </a:rPr>
              <a:t>El tratamiento a las personas menores de 18 años  en la reforma penal cubana</a:t>
            </a:r>
            <a:endParaRPr lang="es-ES" dirty="0">
              <a:effectLst/>
            </a:endParaRPr>
          </a:p>
        </p:txBody>
      </p:sp>
      <p:sp>
        <p:nvSpPr>
          <p:cNvPr id="3" name="Content Placeholder 2"/>
          <p:cNvSpPr>
            <a:spLocks noGrp="1"/>
          </p:cNvSpPr>
          <p:nvPr>
            <p:ph idx="1"/>
          </p:nvPr>
        </p:nvSpPr>
        <p:spPr/>
        <p:txBody>
          <a:bodyPr>
            <a:normAutofit/>
          </a:bodyPr>
          <a:lstStyle/>
          <a:p>
            <a:pPr lvl="0"/>
            <a:r>
              <a:rPr lang="es-ES" dirty="0"/>
              <a:t>Prevé un catálogo prioritario de sanciones alternativas no </a:t>
            </a:r>
            <a:r>
              <a:rPr lang="es-ES" dirty="0" err="1"/>
              <a:t>detentivas</a:t>
            </a:r>
            <a:r>
              <a:rPr lang="es-ES" dirty="0"/>
              <a:t>.</a:t>
            </a:r>
          </a:p>
          <a:p>
            <a:pPr lvl="0"/>
            <a:r>
              <a:rPr lang="es-ES" dirty="0"/>
              <a:t>Cumplimiento de las sanciones en establecimientos separados de los sancionados mayores de esa edad.</a:t>
            </a:r>
          </a:p>
          <a:p>
            <a:pPr lvl="0"/>
            <a:r>
              <a:rPr lang="es-ES" dirty="0"/>
              <a:t>Disminución de los términos para la progresión del régimen.</a:t>
            </a:r>
          </a:p>
        </p:txBody>
      </p:sp>
    </p:spTree>
    <p:extLst>
      <p:ext uri="{BB962C8B-B14F-4D97-AF65-F5344CB8AC3E}">
        <p14:creationId xmlns:p14="http://schemas.microsoft.com/office/powerpoint/2010/main" val="370326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Slide Title</a:t>
            </a:r>
            <a:endParaRPr lang="en-US" dirty="0"/>
          </a:p>
        </p:txBody>
      </p:sp>
      <p:sp>
        <p:nvSpPr>
          <p:cNvPr id="5" name="Content Placeholder 4"/>
          <p:cNvSpPr>
            <a:spLocks noGrp="1"/>
          </p:cNvSpPr>
          <p:nvPr>
            <p:ph idx="1"/>
          </p:nvPr>
        </p:nvSpPr>
        <p:spPr/>
        <p:txBody>
          <a:bodyPr/>
          <a:lstStyle/>
          <a:p>
            <a:r>
              <a:rPr lang="en-US" dirty="0"/>
              <a:t>Make Effective Presentations</a:t>
            </a:r>
          </a:p>
          <a:p>
            <a:r>
              <a:rPr lang="en-US" dirty="0"/>
              <a:t>Using Awesome Backgrounds</a:t>
            </a:r>
          </a:p>
          <a:p>
            <a:r>
              <a:rPr lang="en-US" dirty="0"/>
              <a:t>Engage your Audience</a:t>
            </a:r>
          </a:p>
          <a:p>
            <a:r>
              <a:rPr lang="en-US" dirty="0"/>
              <a:t>Capture Audience Attention</a:t>
            </a:r>
          </a:p>
        </p:txBody>
      </p:sp>
    </p:spTree>
    <p:extLst>
      <p:ext uri="{BB962C8B-B14F-4D97-AF65-F5344CB8AC3E}">
        <p14:creationId xmlns:p14="http://schemas.microsoft.com/office/powerpoint/2010/main" val="1101633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s-ES_tradnl" b="1" dirty="0">
                <a:effectLst/>
              </a:rPr>
              <a:t>El tratamiento a las personas menores de 18 años  en la reforma penal cubana</a:t>
            </a:r>
            <a:endParaRPr lang="es-ES" dirty="0">
              <a:effectLst/>
            </a:endParaRPr>
          </a:p>
        </p:txBody>
      </p:sp>
      <p:sp>
        <p:nvSpPr>
          <p:cNvPr id="3" name="Content Placeholder 2"/>
          <p:cNvSpPr>
            <a:spLocks noGrp="1"/>
          </p:cNvSpPr>
          <p:nvPr>
            <p:ph idx="1"/>
          </p:nvPr>
        </p:nvSpPr>
        <p:spPr/>
        <p:txBody>
          <a:bodyPr>
            <a:normAutofit/>
          </a:bodyPr>
          <a:lstStyle/>
          <a:p>
            <a:pPr lvl="0"/>
            <a:r>
              <a:rPr lang="es-ES" dirty="0"/>
              <a:t>Posibilidad de completar su educación y de formarse en un oficio durante el tiempo de ejecución de la pena.</a:t>
            </a:r>
          </a:p>
          <a:p>
            <a:pPr lvl="0"/>
            <a:r>
              <a:rPr lang="es-ES"/>
              <a:t>Se les concede la libertad condicional en un menor término que a los mayores de esa edad.</a:t>
            </a:r>
          </a:p>
        </p:txBody>
      </p:sp>
    </p:spTree>
    <p:extLst>
      <p:ext uri="{BB962C8B-B14F-4D97-AF65-F5344CB8AC3E}">
        <p14:creationId xmlns:p14="http://schemas.microsoft.com/office/powerpoint/2010/main" val="1459409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ES" b="1" dirty="0">
                <a:effectLst/>
              </a:rPr>
              <a:t>Estudio independiente</a:t>
            </a:r>
            <a:endParaRPr lang="es-ES" dirty="0">
              <a:effectLst/>
            </a:endParaRPr>
          </a:p>
        </p:txBody>
      </p:sp>
      <p:sp>
        <p:nvSpPr>
          <p:cNvPr id="3" name="Content Placeholder 2"/>
          <p:cNvSpPr>
            <a:spLocks noGrp="1"/>
          </p:cNvSpPr>
          <p:nvPr>
            <p:ph idx="1"/>
          </p:nvPr>
        </p:nvSpPr>
        <p:spPr/>
        <p:txBody>
          <a:bodyPr>
            <a:normAutofit lnSpcReduction="10000"/>
          </a:bodyPr>
          <a:lstStyle/>
          <a:p>
            <a:r>
              <a:rPr lang="es-ES" dirty="0"/>
              <a:t>Realizar estudio de las  siguientes normativas legales y entregar un resumen de estas. </a:t>
            </a:r>
          </a:p>
          <a:p>
            <a:pPr lvl="0"/>
            <a:r>
              <a:rPr lang="es-ES_tradnl" dirty="0"/>
              <a:t>El Código de la Niñez y la Juventud.  </a:t>
            </a:r>
            <a:endParaRPr lang="es-ES" dirty="0"/>
          </a:p>
          <a:p>
            <a:pPr lvl="0"/>
            <a:r>
              <a:rPr lang="es-ES_tradnl" dirty="0"/>
              <a:t>El Decreto Ley 64/82. </a:t>
            </a:r>
            <a:endParaRPr lang="es-ES" dirty="0"/>
          </a:p>
          <a:p>
            <a:pPr lvl="0"/>
            <a:r>
              <a:rPr lang="es-ES_tradnl" dirty="0"/>
              <a:t>La Convención Internacional de los derechos del niño de la ONU</a:t>
            </a:r>
            <a:r>
              <a:rPr lang="es-ES_tradnl" dirty="0" smtClean="0"/>
              <a:t>.</a:t>
            </a:r>
          </a:p>
          <a:p>
            <a:pPr marL="0" lvl="0" indent="0" algn="r">
              <a:buNone/>
            </a:pPr>
            <a:r>
              <a:rPr lang="es-ES_tradnl" b="1" dirty="0" smtClean="0"/>
              <a:t>Entregar por escrito</a:t>
            </a:r>
            <a:endParaRPr lang="es-ES" b="1" dirty="0"/>
          </a:p>
        </p:txBody>
      </p:sp>
    </p:spTree>
    <p:extLst>
      <p:ext uri="{BB962C8B-B14F-4D97-AF65-F5344CB8AC3E}">
        <p14:creationId xmlns:p14="http://schemas.microsoft.com/office/powerpoint/2010/main" val="1072094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lvl="0"/>
            <a:r>
              <a:rPr lang="es-ES_tradnl" b="1" dirty="0">
                <a:solidFill>
                  <a:schemeClr val="bg1"/>
                </a:solidFill>
              </a:rPr>
              <a:t>La delincuencia juvenil. Concepto. </a:t>
            </a:r>
            <a:endParaRPr lang="es-ES" dirty="0">
              <a:solidFill>
                <a:schemeClr val="bg1"/>
              </a:solidFill>
            </a:endParaRPr>
          </a:p>
        </p:txBody>
      </p:sp>
      <p:sp>
        <p:nvSpPr>
          <p:cNvPr id="4" name="3 Rectángulo"/>
          <p:cNvSpPr/>
          <p:nvPr/>
        </p:nvSpPr>
        <p:spPr>
          <a:xfrm>
            <a:off x="296258" y="1808225"/>
            <a:ext cx="8704185" cy="2554545"/>
          </a:xfrm>
          <a:prstGeom prst="rect">
            <a:avLst/>
          </a:prstGeom>
        </p:spPr>
        <p:txBody>
          <a:bodyPr wrap="square">
            <a:spAutoFit/>
          </a:bodyPr>
          <a:lstStyle/>
          <a:p>
            <a:pPr algn="just"/>
            <a:r>
              <a:rPr lang="es-ES" sz="4000" b="1" dirty="0">
                <a:solidFill>
                  <a:schemeClr val="bg1"/>
                </a:solidFill>
              </a:rPr>
              <a:t>Delincuencia juvenil:</a:t>
            </a:r>
            <a:r>
              <a:rPr lang="es-ES" sz="4000" dirty="0">
                <a:solidFill>
                  <a:schemeClr val="bg1"/>
                </a:solidFill>
              </a:rPr>
              <a:t> </a:t>
            </a:r>
            <a:r>
              <a:rPr lang="es-ES" sz="4000" dirty="0" smtClean="0">
                <a:solidFill>
                  <a:schemeClr val="bg1"/>
                </a:solidFill>
              </a:rPr>
              <a:t>Comportamiento contrario </a:t>
            </a:r>
            <a:r>
              <a:rPr lang="es-ES" sz="4000" dirty="0">
                <a:solidFill>
                  <a:schemeClr val="bg1"/>
                </a:solidFill>
              </a:rPr>
              <a:t>a la Ley de los jóvenes y que dicho comportamiento afecta las normas de convivencia social.</a:t>
            </a:r>
          </a:p>
        </p:txBody>
      </p:sp>
    </p:spTree>
    <p:extLst>
      <p:ext uri="{BB962C8B-B14F-4D97-AF65-F5344CB8AC3E}">
        <p14:creationId xmlns:p14="http://schemas.microsoft.com/office/powerpoint/2010/main" val="1088138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lvl="0"/>
            <a:r>
              <a:rPr lang="es-ES_tradnl" b="1" dirty="0">
                <a:solidFill>
                  <a:schemeClr val="bg1"/>
                </a:solidFill>
              </a:rPr>
              <a:t>La delincuencia juvenil. Concepto. </a:t>
            </a:r>
            <a:endParaRPr lang="es-ES" dirty="0">
              <a:solidFill>
                <a:schemeClr val="bg1"/>
              </a:solidFill>
            </a:endParaRPr>
          </a:p>
        </p:txBody>
      </p:sp>
      <p:sp>
        <p:nvSpPr>
          <p:cNvPr id="4" name="3 Rectángulo"/>
          <p:cNvSpPr/>
          <p:nvPr/>
        </p:nvSpPr>
        <p:spPr>
          <a:xfrm>
            <a:off x="296258" y="1808225"/>
            <a:ext cx="8704185" cy="1938992"/>
          </a:xfrm>
          <a:prstGeom prst="rect">
            <a:avLst/>
          </a:prstGeom>
        </p:spPr>
        <p:txBody>
          <a:bodyPr wrap="square">
            <a:spAutoFit/>
          </a:bodyPr>
          <a:lstStyle/>
          <a:p>
            <a:pPr algn="just"/>
            <a:r>
              <a:rPr lang="es-ES" sz="4000" b="1" dirty="0" smtClean="0">
                <a:solidFill>
                  <a:schemeClr val="bg1"/>
                </a:solidFill>
              </a:rPr>
              <a:t>Modelos </a:t>
            </a:r>
            <a:r>
              <a:rPr lang="es-ES" sz="4000" b="1" dirty="0">
                <a:solidFill>
                  <a:schemeClr val="bg1"/>
                </a:solidFill>
              </a:rPr>
              <a:t>de protección jurídica para los menores transgresores de la Ley Penal: Tutelar; Comunal y  Protección integral. </a:t>
            </a:r>
            <a:endParaRPr lang="es-ES" sz="4000" dirty="0">
              <a:solidFill>
                <a:schemeClr val="bg1"/>
              </a:solidFill>
            </a:endParaRPr>
          </a:p>
        </p:txBody>
      </p:sp>
    </p:spTree>
    <p:extLst>
      <p:ext uri="{BB962C8B-B14F-4D97-AF65-F5344CB8AC3E}">
        <p14:creationId xmlns:p14="http://schemas.microsoft.com/office/powerpoint/2010/main" val="190456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lvl="0"/>
            <a:r>
              <a:rPr lang="es-ES" b="1" dirty="0">
                <a:solidFill>
                  <a:schemeClr val="bg1"/>
                </a:solidFill>
              </a:rPr>
              <a:t>Modelos</a:t>
            </a:r>
            <a:r>
              <a:rPr lang="es-ES_tradnl" b="1" dirty="0" smtClean="0">
                <a:solidFill>
                  <a:schemeClr val="bg1"/>
                </a:solidFill>
              </a:rPr>
              <a:t>. </a:t>
            </a:r>
            <a:endParaRPr lang="es-ES" dirty="0">
              <a:solidFill>
                <a:schemeClr val="bg1"/>
              </a:solidFill>
            </a:endParaRPr>
          </a:p>
        </p:txBody>
      </p:sp>
      <p:sp>
        <p:nvSpPr>
          <p:cNvPr id="4" name="3 Rectángulo"/>
          <p:cNvSpPr/>
          <p:nvPr/>
        </p:nvSpPr>
        <p:spPr>
          <a:xfrm>
            <a:off x="275767" y="1655520"/>
            <a:ext cx="8704185" cy="3046988"/>
          </a:xfrm>
          <a:prstGeom prst="rect">
            <a:avLst/>
          </a:prstGeom>
        </p:spPr>
        <p:txBody>
          <a:bodyPr wrap="square">
            <a:spAutoFit/>
          </a:bodyPr>
          <a:lstStyle/>
          <a:p>
            <a:pPr algn="just"/>
            <a:r>
              <a:rPr lang="es-ES" sz="3200" b="1" dirty="0">
                <a:solidFill>
                  <a:schemeClr val="bg1"/>
                </a:solidFill>
              </a:rPr>
              <a:t>-	El modelo tutelar o asistencial, </a:t>
            </a:r>
            <a:r>
              <a:rPr lang="es-ES" sz="3200" dirty="0">
                <a:solidFill>
                  <a:schemeClr val="bg1"/>
                </a:solidFill>
              </a:rPr>
              <a:t>basado en la doctrina de la situación irregular, es el diseño de un sistema de medidas de orientación y corrección que se imponen a los menores transgresores por tribunales creados para este fin, a través de un procedimiento especial.</a:t>
            </a:r>
          </a:p>
        </p:txBody>
      </p:sp>
    </p:spTree>
    <p:extLst>
      <p:ext uri="{BB962C8B-B14F-4D97-AF65-F5344CB8AC3E}">
        <p14:creationId xmlns:p14="http://schemas.microsoft.com/office/powerpoint/2010/main" val="2078179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lvl="0"/>
            <a:r>
              <a:rPr lang="es-ES" b="1" dirty="0">
                <a:solidFill>
                  <a:schemeClr val="bg1"/>
                </a:solidFill>
              </a:rPr>
              <a:t>Modelos</a:t>
            </a:r>
            <a:r>
              <a:rPr lang="es-ES_tradnl" b="1" dirty="0" smtClean="0">
                <a:solidFill>
                  <a:schemeClr val="bg1"/>
                </a:solidFill>
              </a:rPr>
              <a:t>. </a:t>
            </a:r>
            <a:endParaRPr lang="es-ES" dirty="0">
              <a:solidFill>
                <a:schemeClr val="bg1"/>
              </a:solidFill>
            </a:endParaRPr>
          </a:p>
        </p:txBody>
      </p:sp>
      <p:sp>
        <p:nvSpPr>
          <p:cNvPr id="4" name="3 Rectángulo"/>
          <p:cNvSpPr/>
          <p:nvPr/>
        </p:nvSpPr>
        <p:spPr>
          <a:xfrm>
            <a:off x="275767" y="1655520"/>
            <a:ext cx="8704185" cy="1569660"/>
          </a:xfrm>
          <a:prstGeom prst="rect">
            <a:avLst/>
          </a:prstGeom>
        </p:spPr>
        <p:txBody>
          <a:bodyPr wrap="square">
            <a:spAutoFit/>
          </a:bodyPr>
          <a:lstStyle/>
          <a:p>
            <a:pPr algn="just"/>
            <a:r>
              <a:rPr lang="es-ES" sz="3200" b="1" dirty="0" smtClean="0">
                <a:solidFill>
                  <a:schemeClr val="bg1"/>
                </a:solidFill>
              </a:rPr>
              <a:t>-El </a:t>
            </a:r>
            <a:r>
              <a:rPr lang="es-ES" sz="3200" b="1" dirty="0">
                <a:solidFill>
                  <a:schemeClr val="bg1"/>
                </a:solidFill>
              </a:rPr>
              <a:t>Modelo Comunal </a:t>
            </a:r>
            <a:r>
              <a:rPr lang="es-ES" sz="3200" dirty="0">
                <a:solidFill>
                  <a:schemeClr val="bg1"/>
                </a:solidFill>
              </a:rPr>
              <a:t>es un esquema de protección y rehabilitación de los menores de edad a través de la vía social. Este modelo descarta la vía judicial.</a:t>
            </a:r>
          </a:p>
        </p:txBody>
      </p:sp>
    </p:spTree>
    <p:extLst>
      <p:ext uri="{BB962C8B-B14F-4D97-AF65-F5344CB8AC3E}">
        <p14:creationId xmlns:p14="http://schemas.microsoft.com/office/powerpoint/2010/main" val="1421542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lvl="0"/>
            <a:r>
              <a:rPr lang="es-ES" b="1" dirty="0">
                <a:solidFill>
                  <a:schemeClr val="bg1"/>
                </a:solidFill>
              </a:rPr>
              <a:t>Modelos</a:t>
            </a:r>
            <a:r>
              <a:rPr lang="es-ES_tradnl" b="1" dirty="0" smtClean="0">
                <a:solidFill>
                  <a:schemeClr val="bg1"/>
                </a:solidFill>
              </a:rPr>
              <a:t>. </a:t>
            </a:r>
            <a:endParaRPr lang="es-ES" dirty="0">
              <a:solidFill>
                <a:schemeClr val="bg1"/>
              </a:solidFill>
            </a:endParaRPr>
          </a:p>
        </p:txBody>
      </p:sp>
      <p:sp>
        <p:nvSpPr>
          <p:cNvPr id="4" name="3 Rectángulo"/>
          <p:cNvSpPr/>
          <p:nvPr/>
        </p:nvSpPr>
        <p:spPr>
          <a:xfrm>
            <a:off x="275767" y="1655520"/>
            <a:ext cx="8704185" cy="2554545"/>
          </a:xfrm>
          <a:prstGeom prst="rect">
            <a:avLst/>
          </a:prstGeom>
        </p:spPr>
        <p:txBody>
          <a:bodyPr wrap="square">
            <a:spAutoFit/>
          </a:bodyPr>
          <a:lstStyle/>
          <a:p>
            <a:pPr algn="just"/>
            <a:r>
              <a:rPr lang="es-ES" sz="3200" b="1" dirty="0" smtClean="0">
                <a:solidFill>
                  <a:schemeClr val="bg1"/>
                </a:solidFill>
              </a:rPr>
              <a:t>-El </a:t>
            </a:r>
            <a:r>
              <a:rPr lang="es-ES" sz="3200" b="1" dirty="0">
                <a:solidFill>
                  <a:schemeClr val="bg1"/>
                </a:solidFill>
              </a:rPr>
              <a:t>modelo de protección integral </a:t>
            </a:r>
            <a:r>
              <a:rPr lang="es-ES" sz="3200" dirty="0">
                <a:solidFill>
                  <a:schemeClr val="bg1"/>
                </a:solidFill>
              </a:rPr>
              <a:t>está basado en un conjunto de principios y derechos, la cual gana mayor auge con la entrada en vigor de la Convención Internacional sobre los Derechos del Niño</a:t>
            </a:r>
          </a:p>
        </p:txBody>
      </p:sp>
    </p:spTree>
    <p:extLst>
      <p:ext uri="{BB962C8B-B14F-4D97-AF65-F5344CB8AC3E}">
        <p14:creationId xmlns:p14="http://schemas.microsoft.com/office/powerpoint/2010/main" val="3959404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2554545"/>
          </a:xfrm>
          <a:prstGeom prst="rect">
            <a:avLst/>
          </a:prstGeom>
        </p:spPr>
        <p:txBody>
          <a:bodyPr wrap="square">
            <a:spAutoFit/>
          </a:bodyPr>
          <a:lstStyle/>
          <a:p>
            <a:pPr algn="just"/>
            <a:r>
              <a:rPr lang="es-ES" sz="3200" b="1" dirty="0">
                <a:solidFill>
                  <a:schemeClr val="bg1"/>
                </a:solidFill>
              </a:rPr>
              <a:t>-	Principio del Interés Superior del Niño: </a:t>
            </a:r>
            <a:r>
              <a:rPr lang="es-ES" sz="3200" dirty="0">
                <a:solidFill>
                  <a:schemeClr val="bg1"/>
                </a:solidFill>
              </a:rPr>
              <a:t>Contenido ideológico esencial de la Doctrina de la Protección integral y base de la interpretación y aplicación de la normativa para los niños y los adolescentes</a:t>
            </a:r>
          </a:p>
        </p:txBody>
      </p:sp>
    </p:spTree>
    <p:extLst>
      <p:ext uri="{BB962C8B-B14F-4D97-AF65-F5344CB8AC3E}">
        <p14:creationId xmlns:p14="http://schemas.microsoft.com/office/powerpoint/2010/main" val="4259997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lvl="0"/>
            <a:r>
              <a:rPr lang="es-ES" b="1" dirty="0" smtClean="0">
                <a:solidFill>
                  <a:schemeClr val="bg1"/>
                </a:solidFill>
              </a:rPr>
              <a:t>Principio </a:t>
            </a:r>
            <a:r>
              <a:rPr lang="es-ES" b="1" dirty="0">
                <a:solidFill>
                  <a:schemeClr val="bg1"/>
                </a:solidFill>
              </a:rPr>
              <a:t>relacionados a los Niños, Niñas y adolescentes. </a:t>
            </a:r>
            <a:endParaRPr lang="es-ES" dirty="0">
              <a:solidFill>
                <a:schemeClr val="bg1"/>
              </a:solidFill>
            </a:endParaRPr>
          </a:p>
        </p:txBody>
      </p:sp>
      <p:sp>
        <p:nvSpPr>
          <p:cNvPr id="4" name="3 Rectángulo"/>
          <p:cNvSpPr/>
          <p:nvPr/>
        </p:nvSpPr>
        <p:spPr>
          <a:xfrm>
            <a:off x="275767" y="1655520"/>
            <a:ext cx="8704185" cy="3046988"/>
          </a:xfrm>
          <a:prstGeom prst="rect">
            <a:avLst/>
          </a:prstGeom>
        </p:spPr>
        <p:txBody>
          <a:bodyPr wrap="square">
            <a:spAutoFit/>
          </a:bodyPr>
          <a:lstStyle/>
          <a:p>
            <a:pPr algn="just"/>
            <a:r>
              <a:rPr lang="es-ES" sz="3200" b="1" dirty="0">
                <a:solidFill>
                  <a:schemeClr val="bg1"/>
                </a:solidFill>
              </a:rPr>
              <a:t>-	Principio de Humanidad: </a:t>
            </a:r>
            <a:r>
              <a:rPr lang="es-ES" sz="3200" dirty="0">
                <a:solidFill>
                  <a:schemeClr val="bg1"/>
                </a:solidFill>
              </a:rPr>
              <a:t>Presupone la prohibición de penas crueles y degradantes. Especialmente respecto a los menores se prohíbe la pena de muerte y las penas corporales y se sugiere la reducción en lo posible de la privación de libertad o internamiento.</a:t>
            </a:r>
          </a:p>
        </p:txBody>
      </p:sp>
    </p:spTree>
    <p:extLst>
      <p:ext uri="{BB962C8B-B14F-4D97-AF65-F5344CB8AC3E}">
        <p14:creationId xmlns:p14="http://schemas.microsoft.com/office/powerpoint/2010/main" val="2822673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971</TotalTime>
  <Words>846</Words>
  <Application>Microsoft Office PowerPoint</Application>
  <PresentationFormat>Presentación en pantalla (16:9)</PresentationFormat>
  <Paragraphs>68</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Office Theme</vt:lpstr>
      <vt:lpstr>La protección jurídico  penal de los niños,  niñas y adolescentes. </vt:lpstr>
      <vt:lpstr>Slide Title</vt:lpstr>
      <vt:lpstr>La delincuencia juvenil. Concepto. </vt:lpstr>
      <vt:lpstr>La delincuencia juvenil. Concepto. </vt:lpstr>
      <vt:lpstr>Modelos. </vt:lpstr>
      <vt:lpstr>Modelos. </vt:lpstr>
      <vt:lpstr>Modelos. </vt:lpstr>
      <vt:lpstr>Principio relacionados a los Niños, Niñas y adolescentes. </vt:lpstr>
      <vt:lpstr>Principio relacionados a los Niños, Niñas y adolescentes. </vt:lpstr>
      <vt:lpstr>Principio relacionados a los Niños, Niñas y adolescentes. </vt:lpstr>
      <vt:lpstr>Principio relacionados a los Niños, Niñas y adolescentes. </vt:lpstr>
      <vt:lpstr>Principio relacionados a los Niños, Niñas y adolescentes. </vt:lpstr>
      <vt:lpstr>Principio relacionados a los Niños, Niñas y adolescentes. </vt:lpstr>
      <vt:lpstr>Principio relacionados a los Niños, Niñas y adolescentes. </vt:lpstr>
      <vt:lpstr>Normas cubanas que protegen los Niños, Niñas y adolescentes y su tratamiento jurídico penal. </vt:lpstr>
      <vt:lpstr>Normas cubanas que protegen los Niños, Niñas y adolescentes y su tratamiento jurídico penal. </vt:lpstr>
      <vt:lpstr>El tratamiento a las personas menores de 18 años  en la reforma penal cubana</vt:lpstr>
      <vt:lpstr>El tratamiento a las personas menores de 18 años  en la reforma penal cubana</vt:lpstr>
      <vt:lpstr>El tratamiento a las personas menores de 18 años  en la reforma penal cubana</vt:lpstr>
      <vt:lpstr>El tratamiento a las personas menores de 18 años  en la reforma penal cubana</vt:lpstr>
      <vt:lpstr>Estudio independiente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MILAGRO</cp:lastModifiedBy>
  <cp:revision>139</cp:revision>
  <dcterms:created xsi:type="dcterms:W3CDTF">2013-08-21T19:17:07Z</dcterms:created>
  <dcterms:modified xsi:type="dcterms:W3CDTF">2024-12-18T02:42:11Z</dcterms:modified>
</cp:coreProperties>
</file>