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61" r:id="rId6"/>
    <p:sldId id="272" r:id="rId7"/>
    <p:sldId id="259" r:id="rId8"/>
    <p:sldId id="274" r:id="rId9"/>
    <p:sldId id="275" r:id="rId10"/>
    <p:sldId id="276" r:id="rId11"/>
    <p:sldId id="263" r:id="rId12"/>
    <p:sldId id="278" r:id="rId13"/>
    <p:sldId id="279" r:id="rId14"/>
    <p:sldId id="280" r:id="rId15"/>
    <p:sldId id="281" r:id="rId16"/>
    <p:sldId id="286" r:id="rId17"/>
    <p:sldId id="282" r:id="rId18"/>
    <p:sldId id="283" r:id="rId19"/>
    <p:sldId id="284" r:id="rId20"/>
    <p:sldId id="285" r:id="rId21"/>
  </p:sldIdLst>
  <p:sldSz cx="18288000" cy="10287000"/>
  <p:notesSz cx="6858000" cy="9144000"/>
  <p:embeddedFontLst>
    <p:embeddedFont>
      <p:font typeface="Arimo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eague Spartan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2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C7-4112-B049-E9075EC6A5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C7-4112-B049-E9075EC6A5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C7-4112-B049-E9075EC6A5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C7-4112-B049-E9075EC6A50E}"/>
              </c:ext>
            </c:extLst>
          </c:dPt>
          <c:dLbls>
            <c:delete val="1"/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A-4284-B93E-4E4969992B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CE14C-FB1F-4FE2-9153-1A2B4E1010A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U"/>
        </a:p>
      </dgm:t>
    </dgm:pt>
    <dgm:pt modelId="{166C839D-E559-4A81-BCA3-CA6A7B44F7BB}">
      <dgm:prSet phldrT="[Texto]" custT="1"/>
      <dgm:spPr/>
      <dgm:t>
        <a:bodyPr/>
        <a:lstStyle/>
        <a:p>
          <a:r>
            <a:rPr lang="es-ES" sz="4000" b="1" u="sng" dirty="0">
              <a:latin typeface="Arial" panose="020B0604020202020204" pitchFamily="34" charset="0"/>
              <a:cs typeface="Arial" panose="020B0604020202020204" pitchFamily="34" charset="0"/>
            </a:rPr>
            <a:t>Criminología</a:t>
          </a:r>
          <a:endParaRPr lang="es-CU" sz="4000" dirty="0"/>
        </a:p>
      </dgm:t>
    </dgm:pt>
    <dgm:pt modelId="{BA113A28-2EE6-4492-ABD2-44B55828E06B}" type="parTrans" cxnId="{4BA4D761-83C4-4B85-B8EF-ACA45629F53D}">
      <dgm:prSet/>
      <dgm:spPr/>
      <dgm:t>
        <a:bodyPr/>
        <a:lstStyle/>
        <a:p>
          <a:endParaRPr lang="es-CU" sz="4000"/>
        </a:p>
      </dgm:t>
    </dgm:pt>
    <dgm:pt modelId="{D539ACE9-2711-41EF-B5D2-A0846C432A9A}" type="sibTrans" cxnId="{4BA4D761-83C4-4B85-B8EF-ACA45629F53D}">
      <dgm:prSet/>
      <dgm:spPr/>
      <dgm:t>
        <a:bodyPr/>
        <a:lstStyle/>
        <a:p>
          <a:endParaRPr lang="es-CU" sz="4000"/>
        </a:p>
      </dgm:t>
    </dgm:pt>
    <dgm:pt modelId="{663DCB46-39FD-49DA-9E23-4FB03E918549}">
      <dgm:prSet phldrT="[Texto]" custT="1"/>
      <dgm:spPr/>
      <dgm:t>
        <a:bodyPr/>
        <a:lstStyle/>
        <a:p>
          <a:r>
            <a:rPr lang="es-ES" sz="4000" dirty="0"/>
            <a:t>48 horas</a:t>
          </a:r>
          <a:endParaRPr lang="es-CU" sz="4000" dirty="0"/>
        </a:p>
      </dgm:t>
    </dgm:pt>
    <dgm:pt modelId="{0C55E20C-C517-4425-AD54-A692B594C677}" type="parTrans" cxnId="{24CFCCF3-8679-42C0-A03B-417FAFB35A19}">
      <dgm:prSet/>
      <dgm:spPr/>
      <dgm:t>
        <a:bodyPr/>
        <a:lstStyle/>
        <a:p>
          <a:endParaRPr lang="es-CU" sz="4000"/>
        </a:p>
      </dgm:t>
    </dgm:pt>
    <dgm:pt modelId="{D075ACE1-E9F4-4621-80F4-0302FC53A704}" type="sibTrans" cxnId="{24CFCCF3-8679-42C0-A03B-417FAFB35A19}">
      <dgm:prSet/>
      <dgm:spPr/>
      <dgm:t>
        <a:bodyPr/>
        <a:lstStyle/>
        <a:p>
          <a:endParaRPr lang="es-CU" sz="4000"/>
        </a:p>
      </dgm:t>
    </dgm:pt>
    <dgm:pt modelId="{DDD5E55C-5B32-4FA9-88E0-8FCCAB92829C}">
      <dgm:prSet phldrT="[Texto]" custT="1"/>
      <dgm:spPr/>
      <dgm:t>
        <a:bodyPr/>
        <a:lstStyle/>
        <a:p>
          <a:r>
            <a:rPr lang="es-ES" sz="4000" dirty="0"/>
            <a:t>10 temas </a:t>
          </a:r>
          <a:endParaRPr lang="es-CU" sz="4000" dirty="0"/>
        </a:p>
      </dgm:t>
    </dgm:pt>
    <dgm:pt modelId="{76C4A346-B09B-429A-BBDE-789B22DA63A8}" type="parTrans" cxnId="{B25A66F9-5A76-4CAB-B301-0D715B70E2E6}">
      <dgm:prSet/>
      <dgm:spPr/>
      <dgm:t>
        <a:bodyPr/>
        <a:lstStyle/>
        <a:p>
          <a:endParaRPr lang="es-CU" sz="4000"/>
        </a:p>
      </dgm:t>
    </dgm:pt>
    <dgm:pt modelId="{9E80D1F0-53A0-4C5D-8B7F-6154DF686D7D}" type="sibTrans" cxnId="{B25A66F9-5A76-4CAB-B301-0D715B70E2E6}">
      <dgm:prSet/>
      <dgm:spPr/>
      <dgm:t>
        <a:bodyPr/>
        <a:lstStyle/>
        <a:p>
          <a:endParaRPr lang="es-CU" sz="4000"/>
        </a:p>
      </dgm:t>
    </dgm:pt>
    <dgm:pt modelId="{7F889A60-6AE6-4C31-BE40-38D2D916C878}">
      <dgm:prSet phldrT="[Texto]" custT="1"/>
      <dgm:spPr/>
      <dgm:t>
        <a:bodyPr/>
        <a:lstStyle/>
        <a:p>
          <a:r>
            <a:rPr lang="es-ES" sz="4000" dirty="0"/>
            <a:t>Evaluación: Oral y escrita</a:t>
          </a:r>
          <a:endParaRPr lang="es-CU" sz="4000" dirty="0"/>
        </a:p>
      </dgm:t>
    </dgm:pt>
    <dgm:pt modelId="{1A36C84E-EEC2-4CD0-9440-C1AF03C31332}" type="parTrans" cxnId="{E16145F6-2B74-4AAC-8DC9-775D707997E7}">
      <dgm:prSet/>
      <dgm:spPr/>
      <dgm:t>
        <a:bodyPr/>
        <a:lstStyle/>
        <a:p>
          <a:endParaRPr lang="es-CU" sz="4000"/>
        </a:p>
      </dgm:t>
    </dgm:pt>
    <dgm:pt modelId="{FFE2F1ED-6ECC-43FF-978F-A16F353F502C}" type="sibTrans" cxnId="{E16145F6-2B74-4AAC-8DC9-775D707997E7}">
      <dgm:prSet/>
      <dgm:spPr/>
      <dgm:t>
        <a:bodyPr/>
        <a:lstStyle/>
        <a:p>
          <a:endParaRPr lang="es-CU" sz="4000"/>
        </a:p>
      </dgm:t>
    </dgm:pt>
    <dgm:pt modelId="{FC819698-C1A9-49F9-86BF-88036F0AB96C}">
      <dgm:prSet phldrT="[Texto]" custT="1"/>
      <dgm:spPr/>
      <dgm:t>
        <a:bodyPr/>
        <a:lstStyle/>
        <a:p>
          <a:r>
            <a:rPr lang="es-ES" sz="4000" dirty="0"/>
            <a:t>Taller Final integrador</a:t>
          </a:r>
          <a:endParaRPr lang="es-CU" sz="4000" dirty="0"/>
        </a:p>
      </dgm:t>
    </dgm:pt>
    <dgm:pt modelId="{7B2B60E1-073A-47EE-9FF2-68D57F1C6973}" type="parTrans" cxnId="{2E73D9D2-DC54-4B2B-AE2E-CEB9B515C797}">
      <dgm:prSet/>
      <dgm:spPr/>
      <dgm:t>
        <a:bodyPr/>
        <a:lstStyle/>
        <a:p>
          <a:endParaRPr lang="es-CU" sz="4000"/>
        </a:p>
      </dgm:t>
    </dgm:pt>
    <dgm:pt modelId="{15D5FD14-52C1-4B22-B9BF-7EE121EAF4F2}" type="sibTrans" cxnId="{2E73D9D2-DC54-4B2B-AE2E-CEB9B515C797}">
      <dgm:prSet/>
      <dgm:spPr/>
      <dgm:t>
        <a:bodyPr/>
        <a:lstStyle/>
        <a:p>
          <a:endParaRPr lang="es-CU" sz="4000"/>
        </a:p>
      </dgm:t>
    </dgm:pt>
    <dgm:pt modelId="{4161D2B6-BBD0-472E-B251-873D0D8A9961}" type="pres">
      <dgm:prSet presAssocID="{5D6CE14C-FB1F-4FE2-9153-1A2B4E1010A2}" presName="Name0" presStyleCnt="0">
        <dgm:presLayoutVars>
          <dgm:chMax val="1"/>
          <dgm:chPref val="1"/>
        </dgm:presLayoutVars>
      </dgm:prSet>
      <dgm:spPr/>
    </dgm:pt>
    <dgm:pt modelId="{E70D6E95-D980-43D6-8B87-7A6D892E198B}" type="pres">
      <dgm:prSet presAssocID="{166C839D-E559-4A81-BCA3-CA6A7B44F7BB}" presName="Parent" presStyleLbl="node0" presStyleIdx="0" presStyleCnt="1" custScaleX="109541" custScaleY="79439">
        <dgm:presLayoutVars>
          <dgm:chMax val="5"/>
          <dgm:chPref val="5"/>
        </dgm:presLayoutVars>
      </dgm:prSet>
      <dgm:spPr/>
    </dgm:pt>
    <dgm:pt modelId="{D6C3CD4C-57C5-4AC9-9690-81D7474A4103}" type="pres">
      <dgm:prSet presAssocID="{166C839D-E559-4A81-BCA3-CA6A7B44F7BB}" presName="Accent1" presStyleLbl="node1" presStyleIdx="0" presStyleCnt="17"/>
      <dgm:spPr/>
    </dgm:pt>
    <dgm:pt modelId="{D6558AB3-F61F-4B19-921C-2BB70E57782A}" type="pres">
      <dgm:prSet presAssocID="{166C839D-E559-4A81-BCA3-CA6A7B44F7BB}" presName="Accent2" presStyleLbl="node1" presStyleIdx="1" presStyleCnt="17"/>
      <dgm:spPr/>
    </dgm:pt>
    <dgm:pt modelId="{EF4C3430-CABB-4267-82B2-70626F452767}" type="pres">
      <dgm:prSet presAssocID="{166C839D-E559-4A81-BCA3-CA6A7B44F7BB}" presName="Accent3" presStyleLbl="node1" presStyleIdx="2" presStyleCnt="17"/>
      <dgm:spPr/>
    </dgm:pt>
    <dgm:pt modelId="{DD24C233-358D-416F-B49A-7336BC19303F}" type="pres">
      <dgm:prSet presAssocID="{166C839D-E559-4A81-BCA3-CA6A7B44F7BB}" presName="Accent4" presStyleLbl="node1" presStyleIdx="3" presStyleCnt="17"/>
      <dgm:spPr/>
    </dgm:pt>
    <dgm:pt modelId="{970C1557-A725-49B0-B97C-A34E64399A46}" type="pres">
      <dgm:prSet presAssocID="{166C839D-E559-4A81-BCA3-CA6A7B44F7BB}" presName="Accent5" presStyleLbl="node1" presStyleIdx="4" presStyleCnt="17"/>
      <dgm:spPr/>
    </dgm:pt>
    <dgm:pt modelId="{11E1DF4F-6705-4D60-929A-98C358D1A2EB}" type="pres">
      <dgm:prSet presAssocID="{166C839D-E559-4A81-BCA3-CA6A7B44F7BB}" presName="Accent6" presStyleLbl="node1" presStyleIdx="5" presStyleCnt="17"/>
      <dgm:spPr/>
    </dgm:pt>
    <dgm:pt modelId="{9D66637C-4CA2-4470-AFBA-8B50549CEB95}" type="pres">
      <dgm:prSet presAssocID="{663DCB46-39FD-49DA-9E23-4FB03E918549}" presName="Child1" presStyleLbl="node1" presStyleIdx="6" presStyleCnt="17" custScaleX="114625" custLinFactY="71254" custLinFactNeighborX="70954" custLinFactNeighborY="100000">
        <dgm:presLayoutVars>
          <dgm:chMax val="0"/>
          <dgm:chPref val="0"/>
        </dgm:presLayoutVars>
      </dgm:prSet>
      <dgm:spPr/>
    </dgm:pt>
    <dgm:pt modelId="{0D3D768F-59EF-4168-B426-7690E68156DC}" type="pres">
      <dgm:prSet presAssocID="{663DCB46-39FD-49DA-9E23-4FB03E918549}" presName="Accent7" presStyleCnt="0"/>
      <dgm:spPr/>
    </dgm:pt>
    <dgm:pt modelId="{97687BF2-2AAF-4E6E-9EE5-AABFF8A050F6}" type="pres">
      <dgm:prSet presAssocID="{663DCB46-39FD-49DA-9E23-4FB03E918549}" presName="AccentHold1" presStyleLbl="node1" presStyleIdx="7" presStyleCnt="17"/>
      <dgm:spPr/>
    </dgm:pt>
    <dgm:pt modelId="{487F3717-A782-4222-8D3A-D30ADDA8AC26}" type="pres">
      <dgm:prSet presAssocID="{663DCB46-39FD-49DA-9E23-4FB03E918549}" presName="Accent8" presStyleCnt="0"/>
      <dgm:spPr/>
    </dgm:pt>
    <dgm:pt modelId="{3CBC90A6-16EA-4C33-AD49-BF582D0D7DC2}" type="pres">
      <dgm:prSet presAssocID="{663DCB46-39FD-49DA-9E23-4FB03E918549}" presName="AccentHold2" presStyleLbl="node1" presStyleIdx="8" presStyleCnt="17"/>
      <dgm:spPr/>
    </dgm:pt>
    <dgm:pt modelId="{4BF2C9CE-C1AC-4207-941C-BCD81A2DD941}" type="pres">
      <dgm:prSet presAssocID="{DDD5E55C-5B32-4FA9-88E0-8FCCAB92829C}" presName="Child2" presStyleLbl="node1" presStyleIdx="9" presStyleCnt="17" custScaleX="139670">
        <dgm:presLayoutVars>
          <dgm:chMax val="0"/>
          <dgm:chPref val="0"/>
        </dgm:presLayoutVars>
      </dgm:prSet>
      <dgm:spPr/>
    </dgm:pt>
    <dgm:pt modelId="{E53DAF1C-AA6B-4F2E-8D1A-76168B4A6605}" type="pres">
      <dgm:prSet presAssocID="{DDD5E55C-5B32-4FA9-88E0-8FCCAB92829C}" presName="Accent9" presStyleCnt="0"/>
      <dgm:spPr/>
    </dgm:pt>
    <dgm:pt modelId="{A902D99F-BA7F-4651-AF1D-3D3A9FC55C25}" type="pres">
      <dgm:prSet presAssocID="{DDD5E55C-5B32-4FA9-88E0-8FCCAB92829C}" presName="AccentHold1" presStyleLbl="node1" presStyleIdx="10" presStyleCnt="17"/>
      <dgm:spPr/>
    </dgm:pt>
    <dgm:pt modelId="{3EEB259E-9997-41F5-92D3-8C16E1C35031}" type="pres">
      <dgm:prSet presAssocID="{DDD5E55C-5B32-4FA9-88E0-8FCCAB92829C}" presName="Accent10" presStyleCnt="0"/>
      <dgm:spPr/>
    </dgm:pt>
    <dgm:pt modelId="{437AF261-F504-49E8-B6FC-EAD03922CF2C}" type="pres">
      <dgm:prSet presAssocID="{DDD5E55C-5B32-4FA9-88E0-8FCCAB92829C}" presName="AccentHold2" presStyleLbl="node1" presStyleIdx="11" presStyleCnt="17"/>
      <dgm:spPr/>
    </dgm:pt>
    <dgm:pt modelId="{6F36E074-6055-4503-85D2-04F46155900C}" type="pres">
      <dgm:prSet presAssocID="{DDD5E55C-5B32-4FA9-88E0-8FCCAB92829C}" presName="Accent11" presStyleCnt="0"/>
      <dgm:spPr/>
    </dgm:pt>
    <dgm:pt modelId="{F3C2E7DA-91BA-4D45-B2DB-4E60A3355C80}" type="pres">
      <dgm:prSet presAssocID="{DDD5E55C-5B32-4FA9-88E0-8FCCAB92829C}" presName="AccentHold3" presStyleLbl="node1" presStyleIdx="12" presStyleCnt="17"/>
      <dgm:spPr/>
    </dgm:pt>
    <dgm:pt modelId="{F9932B93-411A-4606-8959-6DE0EFF10A73}" type="pres">
      <dgm:prSet presAssocID="{7F889A60-6AE6-4C31-BE40-38D2D916C878}" presName="Child3" presStyleLbl="node1" presStyleIdx="13" presStyleCnt="17" custScaleX="256561" custLinFactNeighborX="-77028" custLinFactNeighborY="-14575">
        <dgm:presLayoutVars>
          <dgm:chMax val="0"/>
          <dgm:chPref val="0"/>
        </dgm:presLayoutVars>
      </dgm:prSet>
      <dgm:spPr/>
    </dgm:pt>
    <dgm:pt modelId="{D50011FE-E75E-4CAA-ABA1-4679E1F1F403}" type="pres">
      <dgm:prSet presAssocID="{7F889A60-6AE6-4C31-BE40-38D2D916C878}" presName="Accent12" presStyleCnt="0"/>
      <dgm:spPr/>
    </dgm:pt>
    <dgm:pt modelId="{B51FAE75-8D05-4A45-B671-BA871D8DD00A}" type="pres">
      <dgm:prSet presAssocID="{7F889A60-6AE6-4C31-BE40-38D2D916C878}" presName="AccentHold1" presStyleLbl="node1" presStyleIdx="14" presStyleCnt="17" custLinFactX="12473" custLinFactY="-100000" custLinFactNeighborX="100000" custLinFactNeighborY="-166086"/>
      <dgm:spPr/>
    </dgm:pt>
    <dgm:pt modelId="{7C8B1A28-51F9-4E53-9497-1E7EFC6B9AEC}" type="pres">
      <dgm:prSet presAssocID="{FC819698-C1A9-49F9-86BF-88036F0AB96C}" presName="Child4" presStyleLbl="node1" presStyleIdx="15" presStyleCnt="17" custScaleX="196311" custLinFactY="-100000" custLinFactNeighborX="-91516" custLinFactNeighborY="-148839">
        <dgm:presLayoutVars>
          <dgm:chMax val="0"/>
          <dgm:chPref val="0"/>
        </dgm:presLayoutVars>
      </dgm:prSet>
      <dgm:spPr/>
    </dgm:pt>
    <dgm:pt modelId="{97DC5728-D195-4075-AFD8-82E43022ECB0}" type="pres">
      <dgm:prSet presAssocID="{FC819698-C1A9-49F9-86BF-88036F0AB96C}" presName="Accent13" presStyleCnt="0"/>
      <dgm:spPr/>
    </dgm:pt>
    <dgm:pt modelId="{1C1AD4FF-FEB8-450E-85D1-C5426DD84099}" type="pres">
      <dgm:prSet presAssocID="{FC819698-C1A9-49F9-86BF-88036F0AB96C}" presName="AccentHold1" presStyleLbl="node1" presStyleIdx="16" presStyleCnt="17"/>
      <dgm:spPr/>
    </dgm:pt>
  </dgm:ptLst>
  <dgm:cxnLst>
    <dgm:cxn modelId="{6E5FAC5E-37BB-4C96-BA87-F9D4005F3E16}" type="presOf" srcId="{FC819698-C1A9-49F9-86BF-88036F0AB96C}" destId="{7C8B1A28-51F9-4E53-9497-1E7EFC6B9AEC}" srcOrd="0" destOrd="0" presId="urn:microsoft.com/office/officeart/2009/3/layout/CircleRelationship"/>
    <dgm:cxn modelId="{4BA4D761-83C4-4B85-B8EF-ACA45629F53D}" srcId="{5D6CE14C-FB1F-4FE2-9153-1A2B4E1010A2}" destId="{166C839D-E559-4A81-BCA3-CA6A7B44F7BB}" srcOrd="0" destOrd="0" parTransId="{BA113A28-2EE6-4492-ABD2-44B55828E06B}" sibTransId="{D539ACE9-2711-41EF-B5D2-A0846C432A9A}"/>
    <dgm:cxn modelId="{4A3EDB7E-C046-4BC0-B1E5-1F4E803BB0EB}" type="presOf" srcId="{DDD5E55C-5B32-4FA9-88E0-8FCCAB92829C}" destId="{4BF2C9CE-C1AC-4207-941C-BCD81A2DD941}" srcOrd="0" destOrd="0" presId="urn:microsoft.com/office/officeart/2009/3/layout/CircleRelationship"/>
    <dgm:cxn modelId="{9B08FEAA-D970-4969-B703-4004935EEC6B}" type="presOf" srcId="{7F889A60-6AE6-4C31-BE40-38D2D916C878}" destId="{F9932B93-411A-4606-8959-6DE0EFF10A73}" srcOrd="0" destOrd="0" presId="urn:microsoft.com/office/officeart/2009/3/layout/CircleRelationship"/>
    <dgm:cxn modelId="{D342A8AF-258B-4ECE-8034-E20BCBC17395}" type="presOf" srcId="{663DCB46-39FD-49DA-9E23-4FB03E918549}" destId="{9D66637C-4CA2-4470-AFBA-8B50549CEB95}" srcOrd="0" destOrd="0" presId="urn:microsoft.com/office/officeart/2009/3/layout/CircleRelationship"/>
    <dgm:cxn modelId="{2E73D9D2-DC54-4B2B-AE2E-CEB9B515C797}" srcId="{166C839D-E559-4A81-BCA3-CA6A7B44F7BB}" destId="{FC819698-C1A9-49F9-86BF-88036F0AB96C}" srcOrd="3" destOrd="0" parTransId="{7B2B60E1-073A-47EE-9FF2-68D57F1C6973}" sibTransId="{15D5FD14-52C1-4B22-B9BF-7EE121EAF4F2}"/>
    <dgm:cxn modelId="{E5F5B0DB-2BBE-4CC6-AA44-38D009407CC4}" type="presOf" srcId="{5D6CE14C-FB1F-4FE2-9153-1A2B4E1010A2}" destId="{4161D2B6-BBD0-472E-B251-873D0D8A9961}" srcOrd="0" destOrd="0" presId="urn:microsoft.com/office/officeart/2009/3/layout/CircleRelationship"/>
    <dgm:cxn modelId="{E434F3DE-4E0B-4E94-BB09-160D6C65EE7C}" type="presOf" srcId="{166C839D-E559-4A81-BCA3-CA6A7B44F7BB}" destId="{E70D6E95-D980-43D6-8B87-7A6D892E198B}" srcOrd="0" destOrd="0" presId="urn:microsoft.com/office/officeart/2009/3/layout/CircleRelationship"/>
    <dgm:cxn modelId="{24CFCCF3-8679-42C0-A03B-417FAFB35A19}" srcId="{166C839D-E559-4A81-BCA3-CA6A7B44F7BB}" destId="{663DCB46-39FD-49DA-9E23-4FB03E918549}" srcOrd="0" destOrd="0" parTransId="{0C55E20C-C517-4425-AD54-A692B594C677}" sibTransId="{D075ACE1-E9F4-4621-80F4-0302FC53A704}"/>
    <dgm:cxn modelId="{E16145F6-2B74-4AAC-8DC9-775D707997E7}" srcId="{166C839D-E559-4A81-BCA3-CA6A7B44F7BB}" destId="{7F889A60-6AE6-4C31-BE40-38D2D916C878}" srcOrd="2" destOrd="0" parTransId="{1A36C84E-EEC2-4CD0-9440-C1AF03C31332}" sibTransId="{FFE2F1ED-6ECC-43FF-978F-A16F353F502C}"/>
    <dgm:cxn modelId="{B25A66F9-5A76-4CAB-B301-0D715B70E2E6}" srcId="{166C839D-E559-4A81-BCA3-CA6A7B44F7BB}" destId="{DDD5E55C-5B32-4FA9-88E0-8FCCAB92829C}" srcOrd="1" destOrd="0" parTransId="{76C4A346-B09B-429A-BBDE-789B22DA63A8}" sibTransId="{9E80D1F0-53A0-4C5D-8B7F-6154DF686D7D}"/>
    <dgm:cxn modelId="{36813148-BD02-44EC-B7F9-137F6AB2D3D5}" type="presParOf" srcId="{4161D2B6-BBD0-472E-B251-873D0D8A9961}" destId="{E70D6E95-D980-43D6-8B87-7A6D892E198B}" srcOrd="0" destOrd="0" presId="urn:microsoft.com/office/officeart/2009/3/layout/CircleRelationship"/>
    <dgm:cxn modelId="{E7B5429B-4783-4889-A684-C10151A7766F}" type="presParOf" srcId="{4161D2B6-BBD0-472E-B251-873D0D8A9961}" destId="{D6C3CD4C-57C5-4AC9-9690-81D7474A4103}" srcOrd="1" destOrd="0" presId="urn:microsoft.com/office/officeart/2009/3/layout/CircleRelationship"/>
    <dgm:cxn modelId="{95D05727-EDE7-4EFD-82B0-6873E1CAC26F}" type="presParOf" srcId="{4161D2B6-BBD0-472E-B251-873D0D8A9961}" destId="{D6558AB3-F61F-4B19-921C-2BB70E57782A}" srcOrd="2" destOrd="0" presId="urn:microsoft.com/office/officeart/2009/3/layout/CircleRelationship"/>
    <dgm:cxn modelId="{3562FB98-1C65-4914-A0F2-786F8BD12D6D}" type="presParOf" srcId="{4161D2B6-BBD0-472E-B251-873D0D8A9961}" destId="{EF4C3430-CABB-4267-82B2-70626F452767}" srcOrd="3" destOrd="0" presId="urn:microsoft.com/office/officeart/2009/3/layout/CircleRelationship"/>
    <dgm:cxn modelId="{1960395A-E825-4D25-8DCA-F1772526D341}" type="presParOf" srcId="{4161D2B6-BBD0-472E-B251-873D0D8A9961}" destId="{DD24C233-358D-416F-B49A-7336BC19303F}" srcOrd="4" destOrd="0" presId="urn:microsoft.com/office/officeart/2009/3/layout/CircleRelationship"/>
    <dgm:cxn modelId="{90C08C60-4E49-485D-BCA1-2992C640CCDD}" type="presParOf" srcId="{4161D2B6-BBD0-472E-B251-873D0D8A9961}" destId="{970C1557-A725-49B0-B97C-A34E64399A46}" srcOrd="5" destOrd="0" presId="urn:microsoft.com/office/officeart/2009/3/layout/CircleRelationship"/>
    <dgm:cxn modelId="{3F6C4080-FF90-45C9-85D2-107E339D9890}" type="presParOf" srcId="{4161D2B6-BBD0-472E-B251-873D0D8A9961}" destId="{11E1DF4F-6705-4D60-929A-98C358D1A2EB}" srcOrd="6" destOrd="0" presId="urn:microsoft.com/office/officeart/2009/3/layout/CircleRelationship"/>
    <dgm:cxn modelId="{B01008F5-0321-4AF2-9793-A6341A2996C2}" type="presParOf" srcId="{4161D2B6-BBD0-472E-B251-873D0D8A9961}" destId="{9D66637C-4CA2-4470-AFBA-8B50549CEB95}" srcOrd="7" destOrd="0" presId="urn:microsoft.com/office/officeart/2009/3/layout/CircleRelationship"/>
    <dgm:cxn modelId="{AB15F80F-BDB8-46B9-9CE0-3087649C00AF}" type="presParOf" srcId="{4161D2B6-BBD0-472E-B251-873D0D8A9961}" destId="{0D3D768F-59EF-4168-B426-7690E68156DC}" srcOrd="8" destOrd="0" presId="urn:microsoft.com/office/officeart/2009/3/layout/CircleRelationship"/>
    <dgm:cxn modelId="{B0A0DFA1-9509-4B13-A0A6-4ED7FFD15908}" type="presParOf" srcId="{0D3D768F-59EF-4168-B426-7690E68156DC}" destId="{97687BF2-2AAF-4E6E-9EE5-AABFF8A050F6}" srcOrd="0" destOrd="0" presId="urn:microsoft.com/office/officeart/2009/3/layout/CircleRelationship"/>
    <dgm:cxn modelId="{C5C1A32D-D2DE-4934-8083-10AA027D7522}" type="presParOf" srcId="{4161D2B6-BBD0-472E-B251-873D0D8A9961}" destId="{487F3717-A782-4222-8D3A-D30ADDA8AC26}" srcOrd="9" destOrd="0" presId="urn:microsoft.com/office/officeart/2009/3/layout/CircleRelationship"/>
    <dgm:cxn modelId="{30653CFB-93B5-4078-8449-5489505B6DAC}" type="presParOf" srcId="{487F3717-A782-4222-8D3A-D30ADDA8AC26}" destId="{3CBC90A6-16EA-4C33-AD49-BF582D0D7DC2}" srcOrd="0" destOrd="0" presId="urn:microsoft.com/office/officeart/2009/3/layout/CircleRelationship"/>
    <dgm:cxn modelId="{718F16F0-1A33-4794-92EC-6048671984A8}" type="presParOf" srcId="{4161D2B6-BBD0-472E-B251-873D0D8A9961}" destId="{4BF2C9CE-C1AC-4207-941C-BCD81A2DD941}" srcOrd="10" destOrd="0" presId="urn:microsoft.com/office/officeart/2009/3/layout/CircleRelationship"/>
    <dgm:cxn modelId="{266E4021-020B-465C-B437-9134972486EA}" type="presParOf" srcId="{4161D2B6-BBD0-472E-B251-873D0D8A9961}" destId="{E53DAF1C-AA6B-4F2E-8D1A-76168B4A6605}" srcOrd="11" destOrd="0" presId="urn:microsoft.com/office/officeart/2009/3/layout/CircleRelationship"/>
    <dgm:cxn modelId="{14E74C60-3173-4AA8-B2D4-D11CEC413005}" type="presParOf" srcId="{E53DAF1C-AA6B-4F2E-8D1A-76168B4A6605}" destId="{A902D99F-BA7F-4651-AF1D-3D3A9FC55C25}" srcOrd="0" destOrd="0" presId="urn:microsoft.com/office/officeart/2009/3/layout/CircleRelationship"/>
    <dgm:cxn modelId="{1719C37A-239A-4B8D-A936-A4F8BFD4AC2B}" type="presParOf" srcId="{4161D2B6-BBD0-472E-B251-873D0D8A9961}" destId="{3EEB259E-9997-41F5-92D3-8C16E1C35031}" srcOrd="12" destOrd="0" presId="urn:microsoft.com/office/officeart/2009/3/layout/CircleRelationship"/>
    <dgm:cxn modelId="{F160690B-7CA6-480B-BEEB-3833547F9A88}" type="presParOf" srcId="{3EEB259E-9997-41F5-92D3-8C16E1C35031}" destId="{437AF261-F504-49E8-B6FC-EAD03922CF2C}" srcOrd="0" destOrd="0" presId="urn:microsoft.com/office/officeart/2009/3/layout/CircleRelationship"/>
    <dgm:cxn modelId="{E2165725-0620-494C-AC8C-9593DF5EEF04}" type="presParOf" srcId="{4161D2B6-BBD0-472E-B251-873D0D8A9961}" destId="{6F36E074-6055-4503-85D2-04F46155900C}" srcOrd="13" destOrd="0" presId="urn:microsoft.com/office/officeart/2009/3/layout/CircleRelationship"/>
    <dgm:cxn modelId="{53765849-1CA1-4A10-9605-43535286F393}" type="presParOf" srcId="{6F36E074-6055-4503-85D2-04F46155900C}" destId="{F3C2E7DA-91BA-4D45-B2DB-4E60A3355C80}" srcOrd="0" destOrd="0" presId="urn:microsoft.com/office/officeart/2009/3/layout/CircleRelationship"/>
    <dgm:cxn modelId="{B200E211-3C24-4272-B737-5C69A8B077E5}" type="presParOf" srcId="{4161D2B6-BBD0-472E-B251-873D0D8A9961}" destId="{F9932B93-411A-4606-8959-6DE0EFF10A73}" srcOrd="14" destOrd="0" presId="urn:microsoft.com/office/officeart/2009/3/layout/CircleRelationship"/>
    <dgm:cxn modelId="{912D0017-C084-4107-A62D-DF0691CA5B63}" type="presParOf" srcId="{4161D2B6-BBD0-472E-B251-873D0D8A9961}" destId="{D50011FE-E75E-4CAA-ABA1-4679E1F1F403}" srcOrd="15" destOrd="0" presId="urn:microsoft.com/office/officeart/2009/3/layout/CircleRelationship"/>
    <dgm:cxn modelId="{3895E90E-4FC9-4C5C-94EF-472B219EDC70}" type="presParOf" srcId="{D50011FE-E75E-4CAA-ABA1-4679E1F1F403}" destId="{B51FAE75-8D05-4A45-B671-BA871D8DD00A}" srcOrd="0" destOrd="0" presId="urn:microsoft.com/office/officeart/2009/3/layout/CircleRelationship"/>
    <dgm:cxn modelId="{9978703D-5B40-4828-83A7-CAA7CBEEB744}" type="presParOf" srcId="{4161D2B6-BBD0-472E-B251-873D0D8A9961}" destId="{7C8B1A28-51F9-4E53-9497-1E7EFC6B9AEC}" srcOrd="16" destOrd="0" presId="urn:microsoft.com/office/officeart/2009/3/layout/CircleRelationship"/>
    <dgm:cxn modelId="{579B7390-1D5F-4991-9781-F3984EB03E20}" type="presParOf" srcId="{4161D2B6-BBD0-472E-B251-873D0D8A9961}" destId="{97DC5728-D195-4075-AFD8-82E43022ECB0}" srcOrd="17" destOrd="0" presId="urn:microsoft.com/office/officeart/2009/3/layout/CircleRelationship"/>
    <dgm:cxn modelId="{1F0D48E2-D1A1-4545-9E36-343A8FF82456}" type="presParOf" srcId="{97DC5728-D195-4075-AFD8-82E43022ECB0}" destId="{1C1AD4FF-FEB8-450E-85D1-C5426DD8409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73E39-3EE8-45C8-8A88-A42077DCD1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8C95F9-CACD-4726-A84A-C86E6734DDB8}">
      <dgm:prSet phldrT="[Texto]" custT="1"/>
      <dgm:spPr/>
      <dgm:t>
        <a:bodyPr/>
        <a:lstStyle/>
        <a:p>
          <a:r>
            <a:rPr lang="es-ES" sz="4000" b="1" dirty="0"/>
            <a:t>Criminología </a:t>
          </a:r>
          <a:r>
            <a:rPr lang="es-ES" sz="4000" b="1" dirty="0" err="1"/>
            <a:t>pre-cientifica</a:t>
          </a:r>
          <a:endParaRPr lang="es-CU" sz="4000" dirty="0"/>
        </a:p>
      </dgm:t>
    </dgm:pt>
    <dgm:pt modelId="{F8F19461-BD17-4BF2-8E50-153575D436DA}" type="parTrans" cxnId="{285FB435-5FE2-4D62-B4F7-77045FF0E103}">
      <dgm:prSet/>
      <dgm:spPr/>
      <dgm:t>
        <a:bodyPr/>
        <a:lstStyle/>
        <a:p>
          <a:endParaRPr lang="es-CU" sz="4000"/>
        </a:p>
      </dgm:t>
    </dgm:pt>
    <dgm:pt modelId="{48BA7524-C4B9-4782-9936-3B39F241B07B}" type="sibTrans" cxnId="{285FB435-5FE2-4D62-B4F7-77045FF0E103}">
      <dgm:prSet custT="1"/>
      <dgm:spPr/>
      <dgm:t>
        <a:bodyPr/>
        <a:lstStyle/>
        <a:p>
          <a:endParaRPr lang="es-CU" sz="4000"/>
        </a:p>
      </dgm:t>
    </dgm:pt>
    <dgm:pt modelId="{3644478B-6BB6-4770-A86B-EADCC546BA15}">
      <dgm:prSet phldrT="[Texto]" custT="1"/>
      <dgm:spPr/>
      <dgm:t>
        <a:bodyPr/>
        <a:lstStyle/>
        <a:p>
          <a:r>
            <a:rPr lang="es-ES" sz="4000" b="1" dirty="0"/>
            <a:t>Criminología positivista (TRADICIONAL)</a:t>
          </a:r>
          <a:endParaRPr lang="es-CU" sz="4000" dirty="0"/>
        </a:p>
      </dgm:t>
    </dgm:pt>
    <dgm:pt modelId="{EB496CF9-92D2-43C3-9058-D9CABA7AA08E}" type="parTrans" cxnId="{7DE742F6-42EA-4FFC-8456-DBD9BDDC1575}">
      <dgm:prSet/>
      <dgm:spPr/>
      <dgm:t>
        <a:bodyPr/>
        <a:lstStyle/>
        <a:p>
          <a:endParaRPr lang="es-CU" sz="4000"/>
        </a:p>
      </dgm:t>
    </dgm:pt>
    <dgm:pt modelId="{66134A56-CBBF-40CC-81EA-A85047E25913}" type="sibTrans" cxnId="{7DE742F6-42EA-4FFC-8456-DBD9BDDC1575}">
      <dgm:prSet custT="1"/>
      <dgm:spPr/>
      <dgm:t>
        <a:bodyPr/>
        <a:lstStyle/>
        <a:p>
          <a:endParaRPr lang="es-CU" sz="4000"/>
        </a:p>
      </dgm:t>
    </dgm:pt>
    <dgm:pt modelId="{6FE75E66-7921-4C77-B764-2BD37F721452}">
      <dgm:prSet phldrT="[Texto]" custT="1"/>
      <dgm:spPr/>
      <dgm:t>
        <a:bodyPr/>
        <a:lstStyle/>
        <a:p>
          <a:r>
            <a:rPr lang="es-ES" sz="4000" b="1" dirty="0"/>
            <a:t>Criminología Crítica (NUEVA CRIMINOLOGIA)</a:t>
          </a:r>
          <a:endParaRPr lang="es-CU" sz="4000" dirty="0"/>
        </a:p>
      </dgm:t>
    </dgm:pt>
    <dgm:pt modelId="{E104E7DA-BEB2-47B7-BFFE-803513C390EB}" type="parTrans" cxnId="{68188FE1-2F3F-4D3F-B0D9-D2318642EB44}">
      <dgm:prSet/>
      <dgm:spPr/>
      <dgm:t>
        <a:bodyPr/>
        <a:lstStyle/>
        <a:p>
          <a:endParaRPr lang="es-CU" sz="4000"/>
        </a:p>
      </dgm:t>
    </dgm:pt>
    <dgm:pt modelId="{03BCD8F7-5AA7-4CBD-B7BE-84C2EA6ACA00}" type="sibTrans" cxnId="{68188FE1-2F3F-4D3F-B0D9-D2318642EB44}">
      <dgm:prSet/>
      <dgm:spPr/>
      <dgm:t>
        <a:bodyPr/>
        <a:lstStyle/>
        <a:p>
          <a:endParaRPr lang="es-CU" sz="4000"/>
        </a:p>
      </dgm:t>
    </dgm:pt>
    <dgm:pt modelId="{3E44827D-69E5-44A8-AD39-745B8E2B2E5F}" type="pres">
      <dgm:prSet presAssocID="{7CB73E39-3EE8-45C8-8A88-A42077DCD1B2}" presName="Name0" presStyleCnt="0">
        <dgm:presLayoutVars>
          <dgm:dir/>
          <dgm:resizeHandles val="exact"/>
        </dgm:presLayoutVars>
      </dgm:prSet>
      <dgm:spPr/>
    </dgm:pt>
    <dgm:pt modelId="{BBD80A38-64E4-445F-8325-0170D40D064F}" type="pres">
      <dgm:prSet presAssocID="{398C95F9-CACD-4726-A84A-C86E6734DDB8}" presName="node" presStyleLbl="node1" presStyleIdx="0" presStyleCnt="3">
        <dgm:presLayoutVars>
          <dgm:bulletEnabled val="1"/>
        </dgm:presLayoutVars>
      </dgm:prSet>
      <dgm:spPr/>
    </dgm:pt>
    <dgm:pt modelId="{373EAD5F-A03A-4C5A-A5CD-B3A4F8FC1119}" type="pres">
      <dgm:prSet presAssocID="{48BA7524-C4B9-4782-9936-3B39F241B07B}" presName="sibTrans" presStyleLbl="sibTrans2D1" presStyleIdx="0" presStyleCnt="2"/>
      <dgm:spPr/>
    </dgm:pt>
    <dgm:pt modelId="{DF4DB30D-98EE-430A-8AEF-09C274E47AA3}" type="pres">
      <dgm:prSet presAssocID="{48BA7524-C4B9-4782-9936-3B39F241B07B}" presName="connectorText" presStyleLbl="sibTrans2D1" presStyleIdx="0" presStyleCnt="2"/>
      <dgm:spPr/>
    </dgm:pt>
    <dgm:pt modelId="{152CF195-1605-4893-884E-804ECA240405}" type="pres">
      <dgm:prSet presAssocID="{3644478B-6BB6-4770-A86B-EADCC546BA15}" presName="node" presStyleLbl="node1" presStyleIdx="1" presStyleCnt="3">
        <dgm:presLayoutVars>
          <dgm:bulletEnabled val="1"/>
        </dgm:presLayoutVars>
      </dgm:prSet>
      <dgm:spPr/>
    </dgm:pt>
    <dgm:pt modelId="{30B6C61F-A711-4F37-B01D-631B78A54189}" type="pres">
      <dgm:prSet presAssocID="{66134A56-CBBF-40CC-81EA-A85047E25913}" presName="sibTrans" presStyleLbl="sibTrans2D1" presStyleIdx="1" presStyleCnt="2"/>
      <dgm:spPr/>
    </dgm:pt>
    <dgm:pt modelId="{AFEC7D80-B3E4-48DA-8F9B-EEA4C90FB5FD}" type="pres">
      <dgm:prSet presAssocID="{66134A56-CBBF-40CC-81EA-A85047E25913}" presName="connectorText" presStyleLbl="sibTrans2D1" presStyleIdx="1" presStyleCnt="2"/>
      <dgm:spPr/>
    </dgm:pt>
    <dgm:pt modelId="{E03CF7FA-EAE8-43D6-B025-1B156FC56978}" type="pres">
      <dgm:prSet presAssocID="{6FE75E66-7921-4C77-B764-2BD37F721452}" presName="node" presStyleLbl="node1" presStyleIdx="2" presStyleCnt="3">
        <dgm:presLayoutVars>
          <dgm:bulletEnabled val="1"/>
        </dgm:presLayoutVars>
      </dgm:prSet>
      <dgm:spPr/>
    </dgm:pt>
  </dgm:ptLst>
  <dgm:cxnLst>
    <dgm:cxn modelId="{5322AD35-D535-4A89-8491-7AB807CCC0D5}" type="presOf" srcId="{48BA7524-C4B9-4782-9936-3B39F241B07B}" destId="{DF4DB30D-98EE-430A-8AEF-09C274E47AA3}" srcOrd="1" destOrd="0" presId="urn:microsoft.com/office/officeart/2005/8/layout/process1"/>
    <dgm:cxn modelId="{285FB435-5FE2-4D62-B4F7-77045FF0E103}" srcId="{7CB73E39-3EE8-45C8-8A88-A42077DCD1B2}" destId="{398C95F9-CACD-4726-A84A-C86E6734DDB8}" srcOrd="0" destOrd="0" parTransId="{F8F19461-BD17-4BF2-8E50-153575D436DA}" sibTransId="{48BA7524-C4B9-4782-9936-3B39F241B07B}"/>
    <dgm:cxn modelId="{2B3E693E-D71A-4737-B2CA-7DEB82C860DF}" type="presOf" srcId="{6FE75E66-7921-4C77-B764-2BD37F721452}" destId="{E03CF7FA-EAE8-43D6-B025-1B156FC56978}" srcOrd="0" destOrd="0" presId="urn:microsoft.com/office/officeart/2005/8/layout/process1"/>
    <dgm:cxn modelId="{7C95B049-5A6B-469F-84C4-38A6A52EF74B}" type="presOf" srcId="{66134A56-CBBF-40CC-81EA-A85047E25913}" destId="{30B6C61F-A711-4F37-B01D-631B78A54189}" srcOrd="0" destOrd="0" presId="urn:microsoft.com/office/officeart/2005/8/layout/process1"/>
    <dgm:cxn modelId="{87D5476F-60EB-4BA9-BE60-761A5FA67103}" type="presOf" srcId="{48BA7524-C4B9-4782-9936-3B39F241B07B}" destId="{373EAD5F-A03A-4C5A-A5CD-B3A4F8FC1119}" srcOrd="0" destOrd="0" presId="urn:microsoft.com/office/officeart/2005/8/layout/process1"/>
    <dgm:cxn modelId="{AC58979D-B43D-46DC-92C4-06C47B53B702}" type="presOf" srcId="{398C95F9-CACD-4726-A84A-C86E6734DDB8}" destId="{BBD80A38-64E4-445F-8325-0170D40D064F}" srcOrd="0" destOrd="0" presId="urn:microsoft.com/office/officeart/2005/8/layout/process1"/>
    <dgm:cxn modelId="{5A8181A4-7869-4825-9675-B1B3F2023DCC}" type="presOf" srcId="{3644478B-6BB6-4770-A86B-EADCC546BA15}" destId="{152CF195-1605-4893-884E-804ECA240405}" srcOrd="0" destOrd="0" presId="urn:microsoft.com/office/officeart/2005/8/layout/process1"/>
    <dgm:cxn modelId="{FA242CDB-5696-4609-8DDD-1A80550F2DE5}" type="presOf" srcId="{66134A56-CBBF-40CC-81EA-A85047E25913}" destId="{AFEC7D80-B3E4-48DA-8F9B-EEA4C90FB5FD}" srcOrd="1" destOrd="0" presId="urn:microsoft.com/office/officeart/2005/8/layout/process1"/>
    <dgm:cxn modelId="{68188FE1-2F3F-4D3F-B0D9-D2318642EB44}" srcId="{7CB73E39-3EE8-45C8-8A88-A42077DCD1B2}" destId="{6FE75E66-7921-4C77-B764-2BD37F721452}" srcOrd="2" destOrd="0" parTransId="{E104E7DA-BEB2-47B7-BFFE-803513C390EB}" sibTransId="{03BCD8F7-5AA7-4CBD-B7BE-84C2EA6ACA00}"/>
    <dgm:cxn modelId="{87E71EE5-26ED-4F35-8BC1-F2B36ABC12F2}" type="presOf" srcId="{7CB73E39-3EE8-45C8-8A88-A42077DCD1B2}" destId="{3E44827D-69E5-44A8-AD39-745B8E2B2E5F}" srcOrd="0" destOrd="0" presId="urn:microsoft.com/office/officeart/2005/8/layout/process1"/>
    <dgm:cxn modelId="{7DE742F6-42EA-4FFC-8456-DBD9BDDC1575}" srcId="{7CB73E39-3EE8-45C8-8A88-A42077DCD1B2}" destId="{3644478B-6BB6-4770-A86B-EADCC546BA15}" srcOrd="1" destOrd="0" parTransId="{EB496CF9-92D2-43C3-9058-D9CABA7AA08E}" sibTransId="{66134A56-CBBF-40CC-81EA-A85047E25913}"/>
    <dgm:cxn modelId="{6A22A638-BB0B-451D-86AE-5719BE4B0CC2}" type="presParOf" srcId="{3E44827D-69E5-44A8-AD39-745B8E2B2E5F}" destId="{BBD80A38-64E4-445F-8325-0170D40D064F}" srcOrd="0" destOrd="0" presId="urn:microsoft.com/office/officeart/2005/8/layout/process1"/>
    <dgm:cxn modelId="{78FDB3E5-808C-41AA-8867-BB71DF411A50}" type="presParOf" srcId="{3E44827D-69E5-44A8-AD39-745B8E2B2E5F}" destId="{373EAD5F-A03A-4C5A-A5CD-B3A4F8FC1119}" srcOrd="1" destOrd="0" presId="urn:microsoft.com/office/officeart/2005/8/layout/process1"/>
    <dgm:cxn modelId="{FBCCA7C8-379C-493B-A4BF-23F1583EC111}" type="presParOf" srcId="{373EAD5F-A03A-4C5A-A5CD-B3A4F8FC1119}" destId="{DF4DB30D-98EE-430A-8AEF-09C274E47AA3}" srcOrd="0" destOrd="0" presId="urn:microsoft.com/office/officeart/2005/8/layout/process1"/>
    <dgm:cxn modelId="{F478B7C2-2D4B-4AD7-9505-7C06C20E9480}" type="presParOf" srcId="{3E44827D-69E5-44A8-AD39-745B8E2B2E5F}" destId="{152CF195-1605-4893-884E-804ECA240405}" srcOrd="2" destOrd="0" presId="urn:microsoft.com/office/officeart/2005/8/layout/process1"/>
    <dgm:cxn modelId="{DE5027BD-A888-469C-A2DD-6B8CC3AA5E46}" type="presParOf" srcId="{3E44827D-69E5-44A8-AD39-745B8E2B2E5F}" destId="{30B6C61F-A711-4F37-B01D-631B78A54189}" srcOrd="3" destOrd="0" presId="urn:microsoft.com/office/officeart/2005/8/layout/process1"/>
    <dgm:cxn modelId="{264C7E04-1384-4165-8E72-C847807D5528}" type="presParOf" srcId="{30B6C61F-A711-4F37-B01D-631B78A54189}" destId="{AFEC7D80-B3E4-48DA-8F9B-EEA4C90FB5FD}" srcOrd="0" destOrd="0" presId="urn:microsoft.com/office/officeart/2005/8/layout/process1"/>
    <dgm:cxn modelId="{C4828C57-001D-4C65-B799-77AE617B62D8}" type="presParOf" srcId="{3E44827D-69E5-44A8-AD39-745B8E2B2E5F}" destId="{E03CF7FA-EAE8-43D6-B025-1B156FC569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4BAE9-2032-4A5C-AE02-BEA1BD84B44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U"/>
        </a:p>
      </dgm:t>
    </dgm:pt>
    <dgm:pt modelId="{B8E7A7A6-187D-4B9A-B0BB-46903193A900}">
      <dgm:prSet phldrT="[Texto]"/>
      <dgm:spPr/>
      <dgm:t>
        <a:bodyPr/>
        <a:lstStyle/>
        <a:p>
          <a:r>
            <a:rPr lang="es-ES" dirty="0"/>
            <a:t>Ciencia del ser</a:t>
          </a:r>
          <a:endParaRPr lang="es-CU" dirty="0"/>
        </a:p>
      </dgm:t>
    </dgm:pt>
    <dgm:pt modelId="{05633D0F-70B9-4227-99C5-1D2AA2E7B347}" type="parTrans" cxnId="{40030DAB-B234-46D1-8F82-030820D44F13}">
      <dgm:prSet/>
      <dgm:spPr/>
      <dgm:t>
        <a:bodyPr/>
        <a:lstStyle/>
        <a:p>
          <a:endParaRPr lang="es-CU"/>
        </a:p>
      </dgm:t>
    </dgm:pt>
    <dgm:pt modelId="{07D46C9E-DA06-44B9-AF5F-47E1CC423CD7}" type="sibTrans" cxnId="{40030DAB-B234-46D1-8F82-030820D44F13}">
      <dgm:prSet/>
      <dgm:spPr/>
      <dgm:t>
        <a:bodyPr/>
        <a:lstStyle/>
        <a:p>
          <a:endParaRPr lang="es-CU"/>
        </a:p>
      </dgm:t>
    </dgm:pt>
    <dgm:pt modelId="{DCFF2544-D296-48EF-B628-405DF5BC3AA4}">
      <dgm:prSet phldrT="[Texto]" custT="1"/>
      <dgm:spPr/>
      <dgm:t>
        <a:bodyPr/>
        <a:lstStyle/>
        <a:p>
          <a:r>
            <a:rPr lang="es-ES" sz="3600" dirty="0"/>
            <a:t>Cuantitativos</a:t>
          </a:r>
          <a:endParaRPr lang="es-CU" sz="3600" dirty="0"/>
        </a:p>
      </dgm:t>
    </dgm:pt>
    <dgm:pt modelId="{8A1C2077-BA2D-452E-9995-A3E5EE6A844F}" type="parTrans" cxnId="{9B59C8B1-8C18-4F10-AA5C-1BED815A14D6}">
      <dgm:prSet/>
      <dgm:spPr/>
      <dgm:t>
        <a:bodyPr/>
        <a:lstStyle/>
        <a:p>
          <a:endParaRPr lang="es-CU"/>
        </a:p>
      </dgm:t>
    </dgm:pt>
    <dgm:pt modelId="{D1026221-C777-4005-8471-A4C174A09B25}" type="sibTrans" cxnId="{9B59C8B1-8C18-4F10-AA5C-1BED815A14D6}">
      <dgm:prSet/>
      <dgm:spPr/>
      <dgm:t>
        <a:bodyPr/>
        <a:lstStyle/>
        <a:p>
          <a:endParaRPr lang="es-CU"/>
        </a:p>
      </dgm:t>
    </dgm:pt>
    <dgm:pt modelId="{F9535E88-FD14-4D4C-8566-A91036BD3034}">
      <dgm:prSet phldrT="[Texto]" custT="1"/>
      <dgm:spPr/>
      <dgm:t>
        <a:bodyPr/>
        <a:lstStyle/>
        <a:p>
          <a:r>
            <a:rPr lang="es-ES" sz="3600" dirty="0"/>
            <a:t>Estadísticos</a:t>
          </a:r>
          <a:endParaRPr lang="es-CU" sz="3600" dirty="0"/>
        </a:p>
      </dgm:t>
    </dgm:pt>
    <dgm:pt modelId="{EEC07557-11F4-439B-A3E1-BEA41A86E14F}" type="parTrans" cxnId="{60FD9738-465D-460B-A5B9-6C120E8D0E79}">
      <dgm:prSet/>
      <dgm:spPr/>
      <dgm:t>
        <a:bodyPr/>
        <a:lstStyle/>
        <a:p>
          <a:endParaRPr lang="es-CU"/>
        </a:p>
      </dgm:t>
    </dgm:pt>
    <dgm:pt modelId="{EBE9B91B-1133-4820-B790-AA698510CDC8}" type="sibTrans" cxnId="{60FD9738-465D-460B-A5B9-6C120E8D0E79}">
      <dgm:prSet/>
      <dgm:spPr/>
      <dgm:t>
        <a:bodyPr/>
        <a:lstStyle/>
        <a:p>
          <a:endParaRPr lang="es-CU"/>
        </a:p>
      </dgm:t>
    </dgm:pt>
    <dgm:pt modelId="{DD417F29-8A44-4BC1-B8B4-7873685EFE54}">
      <dgm:prSet phldrT="[Texto]" custT="1"/>
      <dgm:spPr/>
      <dgm:t>
        <a:bodyPr/>
        <a:lstStyle/>
        <a:p>
          <a:r>
            <a:rPr lang="es-ES" sz="3600" dirty="0"/>
            <a:t>Empíricos</a:t>
          </a:r>
          <a:endParaRPr lang="es-CU" sz="3600" dirty="0"/>
        </a:p>
      </dgm:t>
    </dgm:pt>
    <dgm:pt modelId="{A8B860FE-A7FC-4E02-BC46-F1BDDCE86A5E}" type="parTrans" cxnId="{DE937376-A183-43BC-A7A6-EAC123176DDE}">
      <dgm:prSet/>
      <dgm:spPr/>
      <dgm:t>
        <a:bodyPr/>
        <a:lstStyle/>
        <a:p>
          <a:endParaRPr lang="es-CU"/>
        </a:p>
      </dgm:t>
    </dgm:pt>
    <dgm:pt modelId="{FD3ACEA1-B319-4AE6-9D52-14340F23D1E5}" type="sibTrans" cxnId="{DE937376-A183-43BC-A7A6-EAC123176DDE}">
      <dgm:prSet/>
      <dgm:spPr/>
      <dgm:t>
        <a:bodyPr/>
        <a:lstStyle/>
        <a:p>
          <a:endParaRPr lang="es-CU"/>
        </a:p>
      </dgm:t>
    </dgm:pt>
    <dgm:pt modelId="{10F1B4D6-B388-447F-9370-931B43BB223B}">
      <dgm:prSet phldrT="[Texto]" custT="1"/>
      <dgm:spPr/>
      <dgm:t>
        <a:bodyPr/>
        <a:lstStyle/>
        <a:p>
          <a:r>
            <a:rPr lang="es-ES" sz="3600" dirty="0"/>
            <a:t>Teóricos </a:t>
          </a:r>
          <a:endParaRPr lang="es-CU" sz="2800" dirty="0"/>
        </a:p>
      </dgm:t>
    </dgm:pt>
    <dgm:pt modelId="{1521E813-4116-47EA-9F28-DBD08B3FB13E}" type="parTrans" cxnId="{89434274-C0A4-4EE5-A082-A5B21788543A}">
      <dgm:prSet/>
      <dgm:spPr/>
      <dgm:t>
        <a:bodyPr/>
        <a:lstStyle/>
        <a:p>
          <a:endParaRPr lang="es-CU"/>
        </a:p>
      </dgm:t>
    </dgm:pt>
    <dgm:pt modelId="{3A67B6A0-1A3C-4EDC-B126-03D2806F3933}" type="sibTrans" cxnId="{89434274-C0A4-4EE5-A082-A5B21788543A}">
      <dgm:prSet/>
      <dgm:spPr/>
      <dgm:t>
        <a:bodyPr/>
        <a:lstStyle/>
        <a:p>
          <a:endParaRPr lang="es-CU"/>
        </a:p>
      </dgm:t>
    </dgm:pt>
    <dgm:pt modelId="{609E813B-78D6-4A5A-A1DF-F7BCE020C43F}">
      <dgm:prSet phldrT="[Texto]" custT="1"/>
      <dgm:spPr/>
      <dgm:t>
        <a:bodyPr/>
        <a:lstStyle/>
        <a:p>
          <a:r>
            <a:rPr lang="es-ES" sz="3600" dirty="0"/>
            <a:t>Cualitativos</a:t>
          </a:r>
          <a:endParaRPr lang="es-CU" sz="3600" dirty="0"/>
        </a:p>
      </dgm:t>
    </dgm:pt>
    <dgm:pt modelId="{9347B564-060B-4D04-A577-B1CD55FFDC96}" type="parTrans" cxnId="{9FE3A04C-74CA-497D-B21A-22E8F9E6C8D2}">
      <dgm:prSet/>
      <dgm:spPr/>
      <dgm:t>
        <a:bodyPr/>
        <a:lstStyle/>
        <a:p>
          <a:endParaRPr lang="es-CU"/>
        </a:p>
      </dgm:t>
    </dgm:pt>
    <dgm:pt modelId="{8521FD67-B5C2-44EB-B201-03B959DFB69B}" type="sibTrans" cxnId="{9FE3A04C-74CA-497D-B21A-22E8F9E6C8D2}">
      <dgm:prSet/>
      <dgm:spPr/>
      <dgm:t>
        <a:bodyPr/>
        <a:lstStyle/>
        <a:p>
          <a:endParaRPr lang="es-CU"/>
        </a:p>
      </dgm:t>
    </dgm:pt>
    <dgm:pt modelId="{453DF24F-DDEE-4AF8-B560-0A261562F4B8}">
      <dgm:prSet phldrT="[Texto]" custT="1"/>
      <dgm:spPr/>
      <dgm:t>
        <a:bodyPr/>
        <a:lstStyle/>
        <a:p>
          <a:r>
            <a:rPr lang="es-ES" sz="3600" dirty="0"/>
            <a:t>Aplicados</a:t>
          </a:r>
          <a:endParaRPr lang="es-CU" sz="3600" dirty="0"/>
        </a:p>
      </dgm:t>
    </dgm:pt>
    <dgm:pt modelId="{BB451D2E-9B7B-4B1F-9FB0-47BAFE792484}" type="parTrans" cxnId="{99676C7B-D923-4230-8543-44211C2026E0}">
      <dgm:prSet/>
      <dgm:spPr/>
      <dgm:t>
        <a:bodyPr/>
        <a:lstStyle/>
        <a:p>
          <a:endParaRPr lang="es-CU"/>
        </a:p>
      </dgm:t>
    </dgm:pt>
    <dgm:pt modelId="{288DC75D-8A4E-46C9-90B1-CFB1F05668E5}" type="sibTrans" cxnId="{99676C7B-D923-4230-8543-44211C2026E0}">
      <dgm:prSet/>
      <dgm:spPr/>
      <dgm:t>
        <a:bodyPr/>
        <a:lstStyle/>
        <a:p>
          <a:endParaRPr lang="es-CU"/>
        </a:p>
      </dgm:t>
    </dgm:pt>
    <dgm:pt modelId="{2FA22B33-80EB-4434-8C8C-E24FC425C240}" type="pres">
      <dgm:prSet presAssocID="{07D4BAE9-2032-4A5C-AE02-BEA1BD84B444}" presName="composite" presStyleCnt="0">
        <dgm:presLayoutVars>
          <dgm:chMax val="1"/>
          <dgm:dir/>
          <dgm:resizeHandles val="exact"/>
        </dgm:presLayoutVars>
      </dgm:prSet>
      <dgm:spPr/>
    </dgm:pt>
    <dgm:pt modelId="{62647669-0EA5-4988-B90A-F49D7AA0C178}" type="pres">
      <dgm:prSet presAssocID="{07D4BAE9-2032-4A5C-AE02-BEA1BD84B444}" presName="radial" presStyleCnt="0">
        <dgm:presLayoutVars>
          <dgm:animLvl val="ctr"/>
        </dgm:presLayoutVars>
      </dgm:prSet>
      <dgm:spPr/>
    </dgm:pt>
    <dgm:pt modelId="{3856FB98-00CD-4CC4-9193-F20016659483}" type="pres">
      <dgm:prSet presAssocID="{B8E7A7A6-187D-4B9A-B0BB-46903193A900}" presName="centerShape" presStyleLbl="vennNode1" presStyleIdx="0" presStyleCnt="7"/>
      <dgm:spPr/>
    </dgm:pt>
    <dgm:pt modelId="{482A2802-B8D6-4067-9653-AD3F5213BC78}" type="pres">
      <dgm:prSet presAssocID="{DCFF2544-D296-48EF-B628-405DF5BC3AA4}" presName="node" presStyleLbl="vennNode1" presStyleIdx="1" presStyleCnt="7" custScaleX="161317">
        <dgm:presLayoutVars>
          <dgm:bulletEnabled val="1"/>
        </dgm:presLayoutVars>
      </dgm:prSet>
      <dgm:spPr/>
    </dgm:pt>
    <dgm:pt modelId="{9787EA02-0879-4ECE-8A14-15ADC09315B2}" type="pres">
      <dgm:prSet presAssocID="{609E813B-78D6-4A5A-A1DF-F7BCE020C43F}" presName="node" presStyleLbl="vennNode1" presStyleIdx="2" presStyleCnt="7" custScaleX="130788">
        <dgm:presLayoutVars>
          <dgm:bulletEnabled val="1"/>
        </dgm:presLayoutVars>
      </dgm:prSet>
      <dgm:spPr/>
    </dgm:pt>
    <dgm:pt modelId="{7305B798-C362-41AA-8EED-966EF538B8D2}" type="pres">
      <dgm:prSet presAssocID="{453DF24F-DDEE-4AF8-B560-0A261562F4B8}" presName="node" presStyleLbl="vennNode1" presStyleIdx="3" presStyleCnt="7" custScaleX="117324">
        <dgm:presLayoutVars>
          <dgm:bulletEnabled val="1"/>
        </dgm:presLayoutVars>
      </dgm:prSet>
      <dgm:spPr/>
    </dgm:pt>
    <dgm:pt modelId="{46B933A3-D496-4ACD-B579-3C19925B3163}" type="pres">
      <dgm:prSet presAssocID="{F9535E88-FD14-4D4C-8566-A91036BD3034}" presName="node" presStyleLbl="vennNode1" presStyleIdx="4" presStyleCnt="7" custScaleX="143736">
        <dgm:presLayoutVars>
          <dgm:bulletEnabled val="1"/>
        </dgm:presLayoutVars>
      </dgm:prSet>
      <dgm:spPr/>
    </dgm:pt>
    <dgm:pt modelId="{D41F2805-EEEF-4D77-A5F7-B6D015F72492}" type="pres">
      <dgm:prSet presAssocID="{DD417F29-8A44-4BC1-B8B4-7873685EFE54}" presName="node" presStyleLbl="vennNode1" presStyleIdx="5" presStyleCnt="7" custScaleX="125605">
        <dgm:presLayoutVars>
          <dgm:bulletEnabled val="1"/>
        </dgm:presLayoutVars>
      </dgm:prSet>
      <dgm:spPr/>
    </dgm:pt>
    <dgm:pt modelId="{CC3A20C3-8F44-4F20-84C7-219DEC508AB2}" type="pres">
      <dgm:prSet presAssocID="{10F1B4D6-B388-447F-9370-931B43BB223B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49DD9301-AF88-4847-8796-A1F23166719D}" type="presOf" srcId="{DCFF2544-D296-48EF-B628-405DF5BC3AA4}" destId="{482A2802-B8D6-4067-9653-AD3F5213BC78}" srcOrd="0" destOrd="0" presId="urn:microsoft.com/office/officeart/2005/8/layout/radial3"/>
    <dgm:cxn modelId="{6013C737-23B6-452F-93DA-4449D3C4C6EB}" type="presOf" srcId="{10F1B4D6-B388-447F-9370-931B43BB223B}" destId="{CC3A20C3-8F44-4F20-84C7-219DEC508AB2}" srcOrd="0" destOrd="0" presId="urn:microsoft.com/office/officeart/2005/8/layout/radial3"/>
    <dgm:cxn modelId="{60FD9738-465D-460B-A5B9-6C120E8D0E79}" srcId="{B8E7A7A6-187D-4B9A-B0BB-46903193A900}" destId="{F9535E88-FD14-4D4C-8566-A91036BD3034}" srcOrd="3" destOrd="0" parTransId="{EEC07557-11F4-439B-A3E1-BEA41A86E14F}" sibTransId="{EBE9B91B-1133-4820-B790-AA698510CDC8}"/>
    <dgm:cxn modelId="{9FE3A04C-74CA-497D-B21A-22E8F9E6C8D2}" srcId="{B8E7A7A6-187D-4B9A-B0BB-46903193A900}" destId="{609E813B-78D6-4A5A-A1DF-F7BCE020C43F}" srcOrd="1" destOrd="0" parTransId="{9347B564-060B-4D04-A577-B1CD55FFDC96}" sibTransId="{8521FD67-B5C2-44EB-B201-03B959DFB69B}"/>
    <dgm:cxn modelId="{1EFF6970-891E-4C83-834D-4131635617E6}" type="presOf" srcId="{609E813B-78D6-4A5A-A1DF-F7BCE020C43F}" destId="{9787EA02-0879-4ECE-8A14-15ADC09315B2}" srcOrd="0" destOrd="0" presId="urn:microsoft.com/office/officeart/2005/8/layout/radial3"/>
    <dgm:cxn modelId="{756E9A70-F8F3-4E71-B098-1F067A38F078}" type="presOf" srcId="{F9535E88-FD14-4D4C-8566-A91036BD3034}" destId="{46B933A3-D496-4ACD-B579-3C19925B3163}" srcOrd="0" destOrd="0" presId="urn:microsoft.com/office/officeart/2005/8/layout/radial3"/>
    <dgm:cxn modelId="{89434274-C0A4-4EE5-A082-A5B21788543A}" srcId="{B8E7A7A6-187D-4B9A-B0BB-46903193A900}" destId="{10F1B4D6-B388-447F-9370-931B43BB223B}" srcOrd="5" destOrd="0" parTransId="{1521E813-4116-47EA-9F28-DBD08B3FB13E}" sibTransId="{3A67B6A0-1A3C-4EDC-B126-03D2806F3933}"/>
    <dgm:cxn modelId="{DE937376-A183-43BC-A7A6-EAC123176DDE}" srcId="{B8E7A7A6-187D-4B9A-B0BB-46903193A900}" destId="{DD417F29-8A44-4BC1-B8B4-7873685EFE54}" srcOrd="4" destOrd="0" parTransId="{A8B860FE-A7FC-4E02-BC46-F1BDDCE86A5E}" sibTransId="{FD3ACEA1-B319-4AE6-9D52-14340F23D1E5}"/>
    <dgm:cxn modelId="{99676C7B-D923-4230-8543-44211C2026E0}" srcId="{B8E7A7A6-187D-4B9A-B0BB-46903193A900}" destId="{453DF24F-DDEE-4AF8-B560-0A261562F4B8}" srcOrd="2" destOrd="0" parTransId="{BB451D2E-9B7B-4B1F-9FB0-47BAFE792484}" sibTransId="{288DC75D-8A4E-46C9-90B1-CFB1F05668E5}"/>
    <dgm:cxn modelId="{A0BA7882-726A-4747-8759-17AA94CE1128}" type="presOf" srcId="{B8E7A7A6-187D-4B9A-B0BB-46903193A900}" destId="{3856FB98-00CD-4CC4-9193-F20016659483}" srcOrd="0" destOrd="0" presId="urn:microsoft.com/office/officeart/2005/8/layout/radial3"/>
    <dgm:cxn modelId="{4249F38F-3236-45C6-9CFE-A4B1FB751376}" type="presOf" srcId="{DD417F29-8A44-4BC1-B8B4-7873685EFE54}" destId="{D41F2805-EEEF-4D77-A5F7-B6D015F72492}" srcOrd="0" destOrd="0" presId="urn:microsoft.com/office/officeart/2005/8/layout/radial3"/>
    <dgm:cxn modelId="{40030DAB-B234-46D1-8F82-030820D44F13}" srcId="{07D4BAE9-2032-4A5C-AE02-BEA1BD84B444}" destId="{B8E7A7A6-187D-4B9A-B0BB-46903193A900}" srcOrd="0" destOrd="0" parTransId="{05633D0F-70B9-4227-99C5-1D2AA2E7B347}" sibTransId="{07D46C9E-DA06-44B9-AF5F-47E1CC423CD7}"/>
    <dgm:cxn modelId="{9B59C8B1-8C18-4F10-AA5C-1BED815A14D6}" srcId="{B8E7A7A6-187D-4B9A-B0BB-46903193A900}" destId="{DCFF2544-D296-48EF-B628-405DF5BC3AA4}" srcOrd="0" destOrd="0" parTransId="{8A1C2077-BA2D-452E-9995-A3E5EE6A844F}" sibTransId="{D1026221-C777-4005-8471-A4C174A09B25}"/>
    <dgm:cxn modelId="{164D27BD-7DEA-49EA-9BBE-FF60835B8E73}" type="presOf" srcId="{07D4BAE9-2032-4A5C-AE02-BEA1BD84B444}" destId="{2FA22B33-80EB-4434-8C8C-E24FC425C240}" srcOrd="0" destOrd="0" presId="urn:microsoft.com/office/officeart/2005/8/layout/radial3"/>
    <dgm:cxn modelId="{C1955FF5-C47B-4594-A9A6-5FE47C1E5AE0}" type="presOf" srcId="{453DF24F-DDEE-4AF8-B560-0A261562F4B8}" destId="{7305B798-C362-41AA-8EED-966EF538B8D2}" srcOrd="0" destOrd="0" presId="urn:microsoft.com/office/officeart/2005/8/layout/radial3"/>
    <dgm:cxn modelId="{32EC374C-723C-44DD-85BF-0E1A8B28AE6C}" type="presParOf" srcId="{2FA22B33-80EB-4434-8C8C-E24FC425C240}" destId="{62647669-0EA5-4988-B90A-F49D7AA0C178}" srcOrd="0" destOrd="0" presId="urn:microsoft.com/office/officeart/2005/8/layout/radial3"/>
    <dgm:cxn modelId="{D969A65E-6893-4012-8705-565C0432637D}" type="presParOf" srcId="{62647669-0EA5-4988-B90A-F49D7AA0C178}" destId="{3856FB98-00CD-4CC4-9193-F20016659483}" srcOrd="0" destOrd="0" presId="urn:microsoft.com/office/officeart/2005/8/layout/radial3"/>
    <dgm:cxn modelId="{4E8C23D8-0F9D-4E9A-836F-E1B4A0D34808}" type="presParOf" srcId="{62647669-0EA5-4988-B90A-F49D7AA0C178}" destId="{482A2802-B8D6-4067-9653-AD3F5213BC78}" srcOrd="1" destOrd="0" presId="urn:microsoft.com/office/officeart/2005/8/layout/radial3"/>
    <dgm:cxn modelId="{E4D83780-72DF-4369-B7BD-9CC814DCBCD2}" type="presParOf" srcId="{62647669-0EA5-4988-B90A-F49D7AA0C178}" destId="{9787EA02-0879-4ECE-8A14-15ADC09315B2}" srcOrd="2" destOrd="0" presId="urn:microsoft.com/office/officeart/2005/8/layout/radial3"/>
    <dgm:cxn modelId="{CE99333D-B29E-4988-86F5-3A5F777F6FF2}" type="presParOf" srcId="{62647669-0EA5-4988-B90A-F49D7AA0C178}" destId="{7305B798-C362-41AA-8EED-966EF538B8D2}" srcOrd="3" destOrd="0" presId="urn:microsoft.com/office/officeart/2005/8/layout/radial3"/>
    <dgm:cxn modelId="{CBD3D30E-28C2-411B-B0B9-26F96E28D48E}" type="presParOf" srcId="{62647669-0EA5-4988-B90A-F49D7AA0C178}" destId="{46B933A3-D496-4ACD-B579-3C19925B3163}" srcOrd="4" destOrd="0" presId="urn:microsoft.com/office/officeart/2005/8/layout/radial3"/>
    <dgm:cxn modelId="{1AF9A647-A5D2-40A0-B1D9-634549C20991}" type="presParOf" srcId="{62647669-0EA5-4988-B90A-F49D7AA0C178}" destId="{D41F2805-EEEF-4D77-A5F7-B6D015F72492}" srcOrd="5" destOrd="0" presId="urn:microsoft.com/office/officeart/2005/8/layout/radial3"/>
    <dgm:cxn modelId="{022362EF-28F9-4B9C-9035-B2EF73A3FF49}" type="presParOf" srcId="{62647669-0EA5-4988-B90A-F49D7AA0C178}" destId="{CC3A20C3-8F44-4F20-84C7-219DEC508AB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6E95-D980-43D6-8B87-7A6D892E198B}">
      <dsp:nvSpPr>
        <dsp:cNvPr id="0" name=""/>
        <dsp:cNvSpPr/>
      </dsp:nvSpPr>
      <dsp:spPr>
        <a:xfrm>
          <a:off x="1365993" y="661728"/>
          <a:ext cx="4882414" cy="3540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u="sng" kern="1200" dirty="0">
              <a:latin typeface="Arial" panose="020B0604020202020204" pitchFamily="34" charset="0"/>
              <a:cs typeface="Arial" panose="020B0604020202020204" pitchFamily="34" charset="0"/>
            </a:rPr>
            <a:t>Criminología</a:t>
          </a:r>
          <a:endParaRPr lang="es-CU" sz="4000" kern="1200" dirty="0"/>
        </a:p>
      </dsp:txBody>
      <dsp:txXfrm>
        <a:off x="2081006" y="1180283"/>
        <a:ext cx="3452388" cy="2503802"/>
      </dsp:txXfrm>
    </dsp:sp>
    <dsp:sp modelId="{D6C3CD4C-57C5-4AC9-9690-81D7474A4103}">
      <dsp:nvSpPr>
        <dsp:cNvPr id="0" name=""/>
        <dsp:cNvSpPr/>
      </dsp:nvSpPr>
      <dsp:spPr>
        <a:xfrm>
          <a:off x="4122173" y="0"/>
          <a:ext cx="495544" cy="49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58AB3-F61F-4B19-921C-2BB70E57782A}">
      <dsp:nvSpPr>
        <dsp:cNvPr id="0" name=""/>
        <dsp:cNvSpPr/>
      </dsp:nvSpPr>
      <dsp:spPr>
        <a:xfrm>
          <a:off x="2949140" y="4329720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3430-CABB-4267-82B2-70626F452767}">
      <dsp:nvSpPr>
        <dsp:cNvPr id="0" name=""/>
        <dsp:cNvSpPr/>
      </dsp:nvSpPr>
      <dsp:spPr>
        <a:xfrm>
          <a:off x="6322865" y="2012246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4C233-358D-416F-B49A-7336BC19303F}">
      <dsp:nvSpPr>
        <dsp:cNvPr id="0" name=""/>
        <dsp:cNvSpPr/>
      </dsp:nvSpPr>
      <dsp:spPr>
        <a:xfrm>
          <a:off x="4605831" y="4711422"/>
          <a:ext cx="495544" cy="49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C1557-A725-49B0-B97C-A34E64399A46}">
      <dsp:nvSpPr>
        <dsp:cNvPr id="0" name=""/>
        <dsp:cNvSpPr/>
      </dsp:nvSpPr>
      <dsp:spPr>
        <a:xfrm>
          <a:off x="3049712" y="704219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1DF4F-6705-4D60-929A-98C358D1A2EB}">
      <dsp:nvSpPr>
        <dsp:cNvPr id="0" name=""/>
        <dsp:cNvSpPr/>
      </dsp:nvSpPr>
      <dsp:spPr>
        <a:xfrm>
          <a:off x="1918737" y="2760354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6637C-4CA2-4470-AFBA-8B50549CEB95}">
      <dsp:nvSpPr>
        <dsp:cNvPr id="0" name=""/>
        <dsp:cNvSpPr/>
      </dsp:nvSpPr>
      <dsp:spPr>
        <a:xfrm>
          <a:off x="1338506" y="4110721"/>
          <a:ext cx="2077142" cy="181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48 horas</a:t>
          </a:r>
          <a:endParaRPr lang="es-CU" sz="4000" kern="1200" dirty="0"/>
        </a:p>
      </dsp:txBody>
      <dsp:txXfrm>
        <a:off x="1642696" y="4376095"/>
        <a:ext cx="1468762" cy="1281337"/>
      </dsp:txXfrm>
    </dsp:sp>
    <dsp:sp modelId="{97687BF2-2AAF-4E6E-9EE5-AABFF8A050F6}">
      <dsp:nvSpPr>
        <dsp:cNvPr id="0" name=""/>
        <dsp:cNvSpPr/>
      </dsp:nvSpPr>
      <dsp:spPr>
        <a:xfrm>
          <a:off x="3621143" y="720179"/>
          <a:ext cx="495544" cy="49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C90A6-16EA-4C33-AD49-BF582D0D7DC2}">
      <dsp:nvSpPr>
        <dsp:cNvPr id="0" name=""/>
        <dsp:cNvSpPr/>
      </dsp:nvSpPr>
      <dsp:spPr>
        <a:xfrm>
          <a:off x="356218" y="3350196"/>
          <a:ext cx="896002" cy="89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2C9CE-C1AC-4207-941C-BCD81A2DD941}">
      <dsp:nvSpPr>
        <dsp:cNvPr id="0" name=""/>
        <dsp:cNvSpPr/>
      </dsp:nvSpPr>
      <dsp:spPr>
        <a:xfrm>
          <a:off x="6134403" y="154941"/>
          <a:ext cx="2530987" cy="181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10 temas </a:t>
          </a:r>
          <a:endParaRPr lang="es-CU" sz="4000" kern="1200" dirty="0"/>
        </a:p>
      </dsp:txBody>
      <dsp:txXfrm>
        <a:off x="6505057" y="420315"/>
        <a:ext cx="1789679" cy="1281337"/>
      </dsp:txXfrm>
    </dsp:sp>
    <dsp:sp modelId="{A902D99F-BA7F-4651-AF1D-3D3A9FC55C25}">
      <dsp:nvSpPr>
        <dsp:cNvPr id="0" name=""/>
        <dsp:cNvSpPr/>
      </dsp:nvSpPr>
      <dsp:spPr>
        <a:xfrm>
          <a:off x="5684692" y="1406444"/>
          <a:ext cx="495544" cy="49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AF261-F504-49E8-B6FC-EAD03922CF2C}">
      <dsp:nvSpPr>
        <dsp:cNvPr id="0" name=""/>
        <dsp:cNvSpPr/>
      </dsp:nvSpPr>
      <dsp:spPr>
        <a:xfrm>
          <a:off x="15188" y="4416833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2E7DA-91BA-4D45-B2DB-4E60A3355C80}">
      <dsp:nvSpPr>
        <dsp:cNvPr id="0" name=""/>
        <dsp:cNvSpPr/>
      </dsp:nvSpPr>
      <dsp:spPr>
        <a:xfrm>
          <a:off x="3595542" y="3905459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32B93-411A-4606-8959-6DE0EFF10A73}">
      <dsp:nvSpPr>
        <dsp:cNvPr id="0" name=""/>
        <dsp:cNvSpPr/>
      </dsp:nvSpPr>
      <dsp:spPr>
        <a:xfrm>
          <a:off x="4531578" y="3022911"/>
          <a:ext cx="4649193" cy="181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Evaluación: Oral y escrita</a:t>
          </a:r>
          <a:endParaRPr lang="es-CU" sz="4000" kern="1200" dirty="0"/>
        </a:p>
      </dsp:txBody>
      <dsp:txXfrm>
        <a:off x="5212437" y="3288285"/>
        <a:ext cx="3287475" cy="1281337"/>
      </dsp:txXfrm>
    </dsp:sp>
    <dsp:sp modelId="{B51FAE75-8D05-4A45-B671-BA871D8DD00A}">
      <dsp:nvSpPr>
        <dsp:cNvPr id="0" name=""/>
        <dsp:cNvSpPr/>
      </dsp:nvSpPr>
      <dsp:spPr>
        <a:xfrm>
          <a:off x="7239000" y="2268355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1A28-51F9-4E53-9497-1E7EFC6B9AEC}">
      <dsp:nvSpPr>
        <dsp:cNvPr id="0" name=""/>
        <dsp:cNvSpPr/>
      </dsp:nvSpPr>
      <dsp:spPr>
        <a:xfrm>
          <a:off x="0" y="328594"/>
          <a:ext cx="3557390" cy="181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Taller Final integrador</a:t>
          </a:r>
          <a:endParaRPr lang="es-CU" sz="4000" kern="1200" dirty="0"/>
        </a:p>
      </dsp:txBody>
      <dsp:txXfrm>
        <a:off x="520968" y="593968"/>
        <a:ext cx="2515454" cy="1281337"/>
      </dsp:txXfrm>
    </dsp:sp>
    <dsp:sp modelId="{1C1AD4FF-FEB8-450E-85D1-C5426DD84099}">
      <dsp:nvSpPr>
        <dsp:cNvPr id="0" name=""/>
        <dsp:cNvSpPr/>
      </dsp:nvSpPr>
      <dsp:spPr>
        <a:xfrm>
          <a:off x="3762857" y="4776590"/>
          <a:ext cx="359315" cy="359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80A38-64E4-445F-8325-0170D40D064F}">
      <dsp:nvSpPr>
        <dsp:cNvPr id="0" name=""/>
        <dsp:cNvSpPr/>
      </dsp:nvSpPr>
      <dsp:spPr>
        <a:xfrm>
          <a:off x="24987" y="0"/>
          <a:ext cx="4799480" cy="18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Criminología </a:t>
          </a:r>
          <a:r>
            <a:rPr lang="es-ES" sz="4000" b="1" kern="1200" dirty="0" err="1"/>
            <a:t>pre-cientifica</a:t>
          </a:r>
          <a:endParaRPr lang="es-CU" sz="4000" kern="1200" dirty="0"/>
        </a:p>
      </dsp:txBody>
      <dsp:txXfrm>
        <a:off x="78551" y="53564"/>
        <a:ext cx="4692352" cy="1721671"/>
      </dsp:txXfrm>
    </dsp:sp>
    <dsp:sp modelId="{373EAD5F-A03A-4C5A-A5CD-B3A4F8FC1119}">
      <dsp:nvSpPr>
        <dsp:cNvPr id="0" name=""/>
        <dsp:cNvSpPr/>
      </dsp:nvSpPr>
      <dsp:spPr>
        <a:xfrm>
          <a:off x="5304415" y="319263"/>
          <a:ext cx="1017489" cy="1190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U" sz="4000" kern="1200"/>
        </a:p>
      </dsp:txBody>
      <dsp:txXfrm>
        <a:off x="5304415" y="557317"/>
        <a:ext cx="712242" cy="714163"/>
      </dsp:txXfrm>
    </dsp:sp>
    <dsp:sp modelId="{152CF195-1605-4893-884E-804ECA240405}">
      <dsp:nvSpPr>
        <dsp:cNvPr id="0" name=""/>
        <dsp:cNvSpPr/>
      </dsp:nvSpPr>
      <dsp:spPr>
        <a:xfrm>
          <a:off x="6744259" y="0"/>
          <a:ext cx="4799480" cy="18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Criminología positivista (TRADICIONAL)</a:t>
          </a:r>
          <a:endParaRPr lang="es-CU" sz="4000" kern="1200" dirty="0"/>
        </a:p>
      </dsp:txBody>
      <dsp:txXfrm>
        <a:off x="6797823" y="53564"/>
        <a:ext cx="4692352" cy="1721671"/>
      </dsp:txXfrm>
    </dsp:sp>
    <dsp:sp modelId="{30B6C61F-A711-4F37-B01D-631B78A54189}">
      <dsp:nvSpPr>
        <dsp:cNvPr id="0" name=""/>
        <dsp:cNvSpPr/>
      </dsp:nvSpPr>
      <dsp:spPr>
        <a:xfrm>
          <a:off x="12023688" y="319263"/>
          <a:ext cx="1017489" cy="1190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U" sz="4000" kern="1200"/>
        </a:p>
      </dsp:txBody>
      <dsp:txXfrm>
        <a:off x="12023688" y="557317"/>
        <a:ext cx="712242" cy="714163"/>
      </dsp:txXfrm>
    </dsp:sp>
    <dsp:sp modelId="{E03CF7FA-EAE8-43D6-B025-1B156FC56978}">
      <dsp:nvSpPr>
        <dsp:cNvPr id="0" name=""/>
        <dsp:cNvSpPr/>
      </dsp:nvSpPr>
      <dsp:spPr>
        <a:xfrm>
          <a:off x="13463532" y="0"/>
          <a:ext cx="4799480" cy="18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Criminología Crítica (NUEVA CRIMINOLOGIA)</a:t>
          </a:r>
          <a:endParaRPr lang="es-CU" sz="4000" kern="1200" dirty="0"/>
        </a:p>
      </dsp:txBody>
      <dsp:txXfrm>
        <a:off x="13517096" y="53564"/>
        <a:ext cx="4692352" cy="1721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6FB98-00CD-4CC4-9193-F20016659483}">
      <dsp:nvSpPr>
        <dsp:cNvPr id="0" name=""/>
        <dsp:cNvSpPr/>
      </dsp:nvSpPr>
      <dsp:spPr>
        <a:xfrm>
          <a:off x="2660765" y="1967685"/>
          <a:ext cx="4901953" cy="4901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Ciencia del ser</a:t>
          </a:r>
          <a:endParaRPr lang="es-CU" sz="6500" kern="1200" dirty="0"/>
        </a:p>
      </dsp:txBody>
      <dsp:txXfrm>
        <a:off x="3378639" y="2685559"/>
        <a:ext cx="3466205" cy="3466205"/>
      </dsp:txXfrm>
    </dsp:sp>
    <dsp:sp modelId="{482A2802-B8D6-4067-9653-AD3F5213BC78}">
      <dsp:nvSpPr>
        <dsp:cNvPr id="0" name=""/>
        <dsp:cNvSpPr/>
      </dsp:nvSpPr>
      <dsp:spPr>
        <a:xfrm>
          <a:off x="3134821" y="874"/>
          <a:ext cx="3953841" cy="2450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Cuantitativos</a:t>
          </a:r>
          <a:endParaRPr lang="es-CU" sz="3600" kern="1200" dirty="0"/>
        </a:p>
      </dsp:txBody>
      <dsp:txXfrm>
        <a:off x="3713848" y="359811"/>
        <a:ext cx="2795787" cy="1733102"/>
      </dsp:txXfrm>
    </dsp:sp>
    <dsp:sp modelId="{9787EA02-0879-4ECE-8A14-15ADC09315B2}">
      <dsp:nvSpPr>
        <dsp:cNvPr id="0" name=""/>
        <dsp:cNvSpPr/>
      </dsp:nvSpPr>
      <dsp:spPr>
        <a:xfrm>
          <a:off x="6273562" y="1597024"/>
          <a:ext cx="3205583" cy="2450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Cualitativos</a:t>
          </a:r>
          <a:endParaRPr lang="es-CU" sz="3600" kern="1200" dirty="0"/>
        </a:p>
      </dsp:txBody>
      <dsp:txXfrm>
        <a:off x="6743009" y="1955961"/>
        <a:ext cx="2266689" cy="1733102"/>
      </dsp:txXfrm>
    </dsp:sp>
    <dsp:sp modelId="{7305B798-C362-41AA-8EED-966EF538B8D2}">
      <dsp:nvSpPr>
        <dsp:cNvPr id="0" name=""/>
        <dsp:cNvSpPr/>
      </dsp:nvSpPr>
      <dsp:spPr>
        <a:xfrm>
          <a:off x="6438561" y="4789323"/>
          <a:ext cx="2875583" cy="2450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Aplicados</a:t>
          </a:r>
          <a:endParaRPr lang="es-CU" sz="3600" kern="1200" dirty="0"/>
        </a:p>
      </dsp:txBody>
      <dsp:txXfrm>
        <a:off x="6859680" y="5148260"/>
        <a:ext cx="2033345" cy="1733102"/>
      </dsp:txXfrm>
    </dsp:sp>
    <dsp:sp modelId="{46B933A3-D496-4ACD-B579-3C19925B3163}">
      <dsp:nvSpPr>
        <dsp:cNvPr id="0" name=""/>
        <dsp:cNvSpPr/>
      </dsp:nvSpPr>
      <dsp:spPr>
        <a:xfrm>
          <a:off x="3350274" y="6385472"/>
          <a:ext cx="3522935" cy="2450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Estadísticos</a:t>
          </a:r>
          <a:endParaRPr lang="es-CU" sz="3600" kern="1200" dirty="0"/>
        </a:p>
      </dsp:txBody>
      <dsp:txXfrm>
        <a:off x="3866196" y="6744409"/>
        <a:ext cx="2491091" cy="1733102"/>
      </dsp:txXfrm>
    </dsp:sp>
    <dsp:sp modelId="{D41F2805-EEEF-4D77-A5F7-B6D015F72492}">
      <dsp:nvSpPr>
        <dsp:cNvPr id="0" name=""/>
        <dsp:cNvSpPr/>
      </dsp:nvSpPr>
      <dsp:spPr>
        <a:xfrm>
          <a:off x="807855" y="4789323"/>
          <a:ext cx="3078549" cy="2450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Empíricos</a:t>
          </a:r>
          <a:endParaRPr lang="es-CU" sz="3600" kern="1200" dirty="0"/>
        </a:p>
      </dsp:txBody>
      <dsp:txXfrm>
        <a:off x="1258698" y="5148260"/>
        <a:ext cx="2176863" cy="1733102"/>
      </dsp:txXfrm>
    </dsp:sp>
    <dsp:sp modelId="{CC3A20C3-8F44-4F20-84C7-219DEC508AB2}">
      <dsp:nvSpPr>
        <dsp:cNvPr id="0" name=""/>
        <dsp:cNvSpPr/>
      </dsp:nvSpPr>
      <dsp:spPr>
        <a:xfrm>
          <a:off x="1121641" y="1597024"/>
          <a:ext cx="2450976" cy="24509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Teóricos </a:t>
          </a:r>
          <a:endParaRPr lang="es-CU" sz="2800" kern="1200" dirty="0"/>
        </a:p>
      </dsp:txBody>
      <dsp:txXfrm>
        <a:off x="1480578" y="1955961"/>
        <a:ext cx="1733102" cy="173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lgrueiro@nauta.cu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lgrueiro@nauta.cu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5118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81354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56792" y="4098641"/>
            <a:ext cx="13574416" cy="1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9"/>
              </a:lnSpc>
            </a:pPr>
            <a:r>
              <a:rPr lang="en-US" sz="11367" spc="1136" dirty="0">
                <a:latin typeface="League Spartan"/>
                <a:ea typeface="League Spartan"/>
                <a:cs typeface="League Spartan"/>
                <a:sym typeface="League Spartan"/>
              </a:rPr>
              <a:t>Criminología</a:t>
            </a:r>
          </a:p>
        </p:txBody>
      </p:sp>
      <p:sp>
        <p:nvSpPr>
          <p:cNvPr id="6" name="Freeform 6"/>
          <p:cNvSpPr/>
          <p:nvPr/>
        </p:nvSpPr>
        <p:spPr>
          <a:xfrm>
            <a:off x="10500803" y="6328225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5774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7A6509-285C-419F-8016-41286BAA7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2028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CE58C5-6034-458F-BF4F-09642C11B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4025689"/>
            <a:ext cx="1371600" cy="14988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200EB37-060B-4E2A-A17F-D71779FBFE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2028825"/>
            <a:ext cx="1363648" cy="19968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8910" y="7022677"/>
            <a:ext cx="12650329" cy="303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s-CU" sz="3818" b="1" spc="381" dirty="0">
                <a:latin typeface="Arimo"/>
                <a:ea typeface="Arimo"/>
                <a:cs typeface="Arimo"/>
                <a:sym typeface="Arimo"/>
              </a:rPr>
              <a:t>Profesor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: Ms. C Lazaro Eduardo Grueiro Muñoz</a:t>
            </a:r>
          </a:p>
          <a:p>
            <a:pPr algn="ctr">
              <a:lnSpc>
                <a:spcPts val="4772"/>
              </a:lnSpc>
            </a:pPr>
            <a:r>
              <a:rPr lang="en-US" sz="3818" b="1" spc="381" dirty="0">
                <a:latin typeface="Arimo"/>
                <a:ea typeface="Arimo"/>
                <a:cs typeface="Arimo"/>
                <a:sym typeface="Arimo"/>
              </a:rPr>
              <a:t> Vice Fiscal Jefe Municipal</a:t>
            </a:r>
          </a:p>
          <a:p>
            <a:pPr algn="ctr">
              <a:lnSpc>
                <a:spcPts val="4772"/>
              </a:lnSpc>
            </a:pP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Fiscalía Municipal San Cristóbal</a:t>
            </a:r>
          </a:p>
          <a:p>
            <a:pPr algn="ctr">
              <a:lnSpc>
                <a:spcPts val="4772"/>
              </a:lnSpc>
            </a:pPr>
            <a:r>
              <a:rPr lang="es-CU" sz="3818" spc="381" dirty="0">
                <a:latin typeface="Arimo"/>
                <a:ea typeface="Arimo"/>
                <a:cs typeface="Arimo"/>
                <a:sym typeface="Arimo"/>
              </a:rPr>
              <a:t>Móvil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: +53 52084303</a:t>
            </a:r>
          </a:p>
          <a:p>
            <a:pPr algn="ctr">
              <a:lnSpc>
                <a:spcPts val="4772"/>
              </a:lnSpc>
            </a:pPr>
            <a:r>
              <a:rPr lang="es-CU" sz="3818" spc="381" dirty="0"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s-CU" sz="3818" spc="381" dirty="0"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lgrueiro@nauta.cu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02815" y="-2150036"/>
            <a:ext cx="11977960" cy="12437036"/>
            <a:chOff x="0" y="-47625"/>
            <a:chExt cx="2211040" cy="665860"/>
          </a:xfrm>
        </p:grpSpPr>
        <p:sp>
          <p:nvSpPr>
            <p:cNvPr id="8" name="Freeform 8"/>
            <p:cNvSpPr/>
            <p:nvPr/>
          </p:nvSpPr>
          <p:spPr>
            <a:xfrm>
              <a:off x="24313" y="72397"/>
              <a:ext cx="2186727" cy="545838"/>
            </a:xfrm>
            <a:custGeom>
              <a:avLst/>
              <a:gdLst/>
              <a:ahLst/>
              <a:cxnLst/>
              <a:rect l="l" t="t" r="r" b="b"/>
              <a:pathLst>
                <a:path w="2186727" h="545838">
                  <a:moveTo>
                    <a:pt x="0" y="0"/>
                  </a:moveTo>
                  <a:lnTo>
                    <a:pt x="2186727" y="0"/>
                  </a:lnTo>
                  <a:lnTo>
                    <a:pt x="2186727" y="545838"/>
                  </a:lnTo>
                  <a:lnTo>
                    <a:pt x="0" y="545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186727" cy="593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34527" y="-90815"/>
            <a:ext cx="1526226" cy="1284006"/>
            <a:chOff x="0" y="0"/>
            <a:chExt cx="569787" cy="4304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9787" cy="430418"/>
            </a:xfrm>
            <a:custGeom>
              <a:avLst/>
              <a:gdLst/>
              <a:ahLst/>
              <a:cxnLst/>
              <a:rect l="l" t="t" r="r" b="b"/>
              <a:pathLst>
                <a:path w="569787" h="430418">
                  <a:moveTo>
                    <a:pt x="0" y="0"/>
                  </a:moveTo>
                  <a:lnTo>
                    <a:pt x="569787" y="0"/>
                  </a:lnTo>
                  <a:lnTo>
                    <a:pt x="569787" y="430418"/>
                  </a:lnTo>
                  <a:lnTo>
                    <a:pt x="0" y="430418"/>
                  </a:lnTo>
                  <a:close/>
                </a:path>
              </a:pathLst>
            </a:custGeom>
            <a:gradFill rotWithShape="1">
              <a:gsLst>
                <a:gs pos="0">
                  <a:srgbClr val="4874B0">
                    <a:alpha val="100000"/>
                  </a:srgbClr>
                </a:gs>
                <a:gs pos="100000">
                  <a:srgbClr val="05337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569787" cy="47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544170" y="-103871"/>
            <a:ext cx="990750" cy="1097385"/>
          </a:xfrm>
          <a:custGeom>
            <a:avLst/>
            <a:gdLst/>
            <a:ahLst/>
            <a:cxnLst/>
            <a:rect l="l" t="t" r="r" b="b"/>
            <a:pathLst>
              <a:path w="1520792" h="1512496">
                <a:moveTo>
                  <a:pt x="0" y="0"/>
                </a:moveTo>
                <a:lnTo>
                  <a:pt x="1520792" y="0"/>
                </a:lnTo>
                <a:lnTo>
                  <a:pt x="1520792" y="1512497"/>
                </a:lnTo>
                <a:lnTo>
                  <a:pt x="0" y="1512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31856" y="4849446"/>
            <a:ext cx="5870958" cy="5613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55"/>
              </a:lnSpc>
            </a:pPr>
            <a:r>
              <a:rPr lang="es-E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Antonio García Pablos de Molina </a:t>
            </a:r>
            <a:endParaRPr lang="en-US" sz="8165" spc="816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36FF5-329C-4036-946B-825A17B2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13"/>
            <a:ext cx="4165953" cy="458948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AF72065-52FA-4601-B516-817D05C5EEA2}"/>
              </a:ext>
            </a:extLst>
          </p:cNvPr>
          <p:cNvSpPr txBox="1"/>
          <p:nvPr/>
        </p:nvSpPr>
        <p:spPr>
          <a:xfrm>
            <a:off x="6434527" y="-69923"/>
            <a:ext cx="11495249" cy="1014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“La </a:t>
            </a: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empírica e interdisciplinaria que estudia </a:t>
            </a: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crimen, el delincuente, la víctima y el control social del comportamiento delictivo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aporta una información válida, contrastada y fiable sobre la génesis, dinámica y variables del crimen, contemplado éste como fenómeno individual y como problema social-comunitario, así como  sobre su prevención eficaz, las formas y estrategias de prevención del mismo y las técnicas de intervención positivas en el infractor”.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2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15177010" y="-1253949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5228795"/>
                </a:moveTo>
                <a:lnTo>
                  <a:pt x="2720897" y="5228795"/>
                </a:lnTo>
                <a:lnTo>
                  <a:pt x="2720897" y="0"/>
                </a:lnTo>
                <a:lnTo>
                  <a:pt x="0" y="0"/>
                </a:lnTo>
                <a:lnTo>
                  <a:pt x="0" y="5228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26716" y="305024"/>
            <a:ext cx="14786917" cy="102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es-CU" sz="4400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Características</a:t>
            </a:r>
            <a:r>
              <a:rPr lang="en-US" sz="4400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 la Criminología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390093" y="-1471468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0"/>
                </a:moveTo>
                <a:lnTo>
                  <a:pt x="2720897" y="0"/>
                </a:lnTo>
                <a:lnTo>
                  <a:pt x="2720897" y="5228794"/>
                </a:lnTo>
                <a:lnTo>
                  <a:pt x="0" y="522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04800" y="1552339"/>
            <a:ext cx="8591558" cy="2808523"/>
            <a:chOff x="0" y="0"/>
            <a:chExt cx="3259593" cy="832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800" y="5996388"/>
            <a:ext cx="8591558" cy="3947488"/>
            <a:chOff x="0" y="0"/>
            <a:chExt cx="3259593" cy="832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09686" y="1612938"/>
            <a:ext cx="8591558" cy="2720899"/>
            <a:chOff x="0" y="0"/>
            <a:chExt cx="3259593" cy="8322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77359" y="5976755"/>
            <a:ext cx="8591558" cy="3947488"/>
            <a:chOff x="0" y="0"/>
            <a:chExt cx="3259593" cy="8322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1786" y="2111612"/>
            <a:ext cx="779296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2800" dirty="0">
                <a:latin typeface="Arimo"/>
                <a:ea typeface="Arimo"/>
                <a:cs typeface="Arimo"/>
                <a:sym typeface="Arimo"/>
              </a:rPr>
              <a:t>La Criminología es una </a:t>
            </a:r>
            <a:r>
              <a:rPr lang="es-ES" sz="2800" b="1" dirty="0">
                <a:latin typeface="Arimo"/>
                <a:ea typeface="Arimo"/>
                <a:cs typeface="Arimo"/>
                <a:sym typeface="Arimo"/>
              </a:rPr>
              <a:t>ciencia empírica </a:t>
            </a:r>
            <a:r>
              <a:rPr lang="es-ES" sz="2800" dirty="0">
                <a:latin typeface="Arimo"/>
                <a:ea typeface="Arimo"/>
                <a:cs typeface="Arimo"/>
                <a:sym typeface="Arimo"/>
              </a:rPr>
              <a:t>que se ocupa del estudio del delito como comportamiento humano dentro del entorno social.</a:t>
            </a:r>
            <a:endParaRPr lang="en-US" sz="28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5801" y="6336796"/>
            <a:ext cx="7774343" cy="2505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sz="2800" b="1" dirty="0">
                <a:latin typeface="Arimo"/>
                <a:ea typeface="Arimo"/>
                <a:cs typeface="Arimo"/>
              </a:rPr>
              <a:t>Es crítica</a:t>
            </a:r>
            <a:r>
              <a:rPr lang="es-ES_tradnl" sz="2800" dirty="0">
                <a:latin typeface="Arimo"/>
                <a:ea typeface="Arimo"/>
                <a:cs typeface="Arimo"/>
              </a:rPr>
              <a:t>, porque cuestiona el control social cuando sus estrategias de enfrentamiento o prevención del crimen resultan fallidas o inadecuadas como formas de reacción.</a:t>
            </a:r>
            <a:endParaRPr lang="es-CU" sz="2800" dirty="0">
              <a:latin typeface="Arimo"/>
              <a:ea typeface="Arimo"/>
              <a:cs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72603" y="2094186"/>
            <a:ext cx="815472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2800" dirty="0">
                <a:latin typeface="Arimo"/>
                <a:ea typeface="Arimo"/>
                <a:cs typeface="Arimo"/>
                <a:sym typeface="Arimo"/>
              </a:rPr>
              <a:t>Se caracteriza por su complejidad, dada su </a:t>
            </a:r>
            <a:r>
              <a:rPr lang="es-ES" sz="2800" b="1" dirty="0">
                <a:latin typeface="Arimo"/>
                <a:ea typeface="Arimo"/>
                <a:cs typeface="Arimo"/>
                <a:sym typeface="Arimo"/>
              </a:rPr>
              <a:t>dimensión inter y </a:t>
            </a:r>
            <a:r>
              <a:rPr lang="es-ES" sz="2800" b="1" dirty="0" err="1">
                <a:latin typeface="Arimo"/>
                <a:ea typeface="Arimo"/>
                <a:cs typeface="Arimo"/>
                <a:sym typeface="Arimo"/>
              </a:rPr>
              <a:t>trans-disciplinaria</a:t>
            </a:r>
            <a:r>
              <a:rPr lang="es-ES" sz="2800" b="1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s-ES" sz="2800" dirty="0">
                <a:latin typeface="Arimo"/>
                <a:ea typeface="Arimo"/>
                <a:cs typeface="Arimo"/>
                <a:sym typeface="Arimo"/>
              </a:rPr>
              <a:t>en el campo teórico y experimental durante la investigación de su objeto de estudio.</a:t>
            </a:r>
            <a:endParaRPr lang="en-US" sz="28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72603" y="6405241"/>
            <a:ext cx="8107825" cy="315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sz="2800" dirty="0">
                <a:latin typeface="Arimo"/>
                <a:ea typeface="Arimo"/>
                <a:cs typeface="Arimo"/>
              </a:rPr>
              <a:t>Pretende que sus resultados investigativos se constituyan en un </a:t>
            </a:r>
            <a:r>
              <a:rPr lang="es-ES_tradnl" sz="2800" b="1" dirty="0">
                <a:latin typeface="Arimo"/>
                <a:ea typeface="Arimo"/>
                <a:cs typeface="Arimo"/>
              </a:rPr>
              <a:t>referente científico</a:t>
            </a:r>
            <a:r>
              <a:rPr lang="es-ES_tradnl" sz="2800" dirty="0">
                <a:latin typeface="Arimo"/>
                <a:ea typeface="Arimo"/>
                <a:cs typeface="Arimo"/>
              </a:rPr>
              <a:t>, útil para trazar Política Criminal y Social tendentes a reducir el fenómeno de la criminalidad y sus efectos indeseables.</a:t>
            </a:r>
            <a:endParaRPr lang="es-CU" sz="2800" dirty="0">
              <a:latin typeface="Arimo"/>
              <a:ea typeface="Arimo"/>
              <a:cs typeface="Arimo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C394B91-7C45-4288-B86D-E75CA24BA9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74" y="3948522"/>
            <a:ext cx="2427926" cy="238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41F648D6-20E8-4FF1-A752-AE92C9FA5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782039"/>
              </p:ext>
            </p:extLst>
          </p:nvPr>
        </p:nvGraphicFramePr>
        <p:xfrm>
          <a:off x="4331582" y="1181100"/>
          <a:ext cx="10527418" cy="910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750542" y="4017326"/>
            <a:ext cx="15689498" cy="1044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es-CU" sz="5400" spc="816" dirty="0">
                <a:latin typeface="League Spartan"/>
                <a:ea typeface="League Spartan"/>
                <a:cs typeface="League Spartan"/>
                <a:sym typeface="League Spartan"/>
              </a:rPr>
              <a:t>La criminología como ciencia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56FF457-1A66-47CC-B2DA-5372A98F7605}"/>
              </a:ext>
            </a:extLst>
          </p:cNvPr>
          <p:cNvSpPr txBox="1"/>
          <p:nvPr/>
        </p:nvSpPr>
        <p:spPr>
          <a:xfrm>
            <a:off x="1331148" y="1820493"/>
            <a:ext cx="5545165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un </a:t>
            </a: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objeto de estudio</a:t>
            </a:r>
            <a:r>
              <a:rPr lang="es-ES_trad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propio.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21024A-6B28-427D-A735-6FABA6A4C730}"/>
              </a:ext>
            </a:extLst>
          </p:cNvPr>
          <p:cNvSpPr txBox="1"/>
          <p:nvPr/>
        </p:nvSpPr>
        <p:spPr>
          <a:xfrm>
            <a:off x="11092255" y="832215"/>
            <a:ext cx="7014092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identificados los </a:t>
            </a: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aplican a su objeto de estudio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823ABBA-9B1C-402A-820E-6A7CD8601C2B}"/>
              </a:ext>
            </a:extLst>
          </p:cNvPr>
          <p:cNvSpPr txBox="1"/>
          <p:nvPr/>
        </p:nvSpPr>
        <p:spPr>
          <a:xfrm>
            <a:off x="11353800" y="5802463"/>
            <a:ext cx="6606057" cy="460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un </a:t>
            </a: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conocimientos 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fiable, obtenido durante más de siglo y medio de investigaciones.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5B7714-7DBD-4A7A-A4EC-DF6521D87326}"/>
              </a:ext>
            </a:extLst>
          </p:cNvPr>
          <p:cNvSpPr txBox="1"/>
          <p:nvPr/>
        </p:nvSpPr>
        <p:spPr>
          <a:xfrm>
            <a:off x="115640" y="5680949"/>
            <a:ext cx="7359208" cy="460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</a:t>
            </a: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teorías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 abierto paso a escuelas criminológicas que han impactado la Política Criminal y los sistemas legales en cada época.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8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15177010" y="-1253949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5228795"/>
                </a:moveTo>
                <a:lnTo>
                  <a:pt x="2720897" y="5228795"/>
                </a:lnTo>
                <a:lnTo>
                  <a:pt x="2720897" y="0"/>
                </a:lnTo>
                <a:lnTo>
                  <a:pt x="0" y="0"/>
                </a:lnTo>
                <a:lnTo>
                  <a:pt x="0" y="5228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26716" y="305024"/>
            <a:ext cx="14786917" cy="102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es-ES" sz="4400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2-	Objeto de estudio</a:t>
            </a:r>
            <a:endParaRPr lang="en-US" sz="4400" spc="816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390093" y="-1471468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0"/>
                </a:moveTo>
                <a:lnTo>
                  <a:pt x="2720897" y="0"/>
                </a:lnTo>
                <a:lnTo>
                  <a:pt x="2720897" y="5228794"/>
                </a:lnTo>
                <a:lnTo>
                  <a:pt x="0" y="522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04800" y="1552339"/>
            <a:ext cx="8591558" cy="2808523"/>
            <a:chOff x="0" y="0"/>
            <a:chExt cx="3259593" cy="832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800" y="5996388"/>
            <a:ext cx="8591558" cy="2982106"/>
            <a:chOff x="0" y="0"/>
            <a:chExt cx="3259593" cy="832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09686" y="1612938"/>
            <a:ext cx="8591558" cy="2720899"/>
            <a:chOff x="0" y="0"/>
            <a:chExt cx="3259593" cy="8322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77359" y="5976755"/>
            <a:ext cx="8591558" cy="2982106"/>
            <a:chOff x="0" y="0"/>
            <a:chExt cx="3259593" cy="8322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59593" cy="832290"/>
            </a:xfrm>
            <a:custGeom>
              <a:avLst/>
              <a:gdLst/>
              <a:ahLst/>
              <a:cxnLst/>
              <a:rect l="l" t="t" r="r" b="b"/>
              <a:pathLst>
                <a:path w="3259593" h="832290">
                  <a:moveTo>
                    <a:pt x="50925" y="0"/>
                  </a:moveTo>
                  <a:lnTo>
                    <a:pt x="3208668" y="0"/>
                  </a:lnTo>
                  <a:cubicBezTo>
                    <a:pt x="3236794" y="0"/>
                    <a:pt x="3259593" y="22800"/>
                    <a:pt x="3259593" y="50925"/>
                  </a:cubicBezTo>
                  <a:lnTo>
                    <a:pt x="3259593" y="781365"/>
                  </a:lnTo>
                  <a:cubicBezTo>
                    <a:pt x="3259593" y="794871"/>
                    <a:pt x="3254228" y="807824"/>
                    <a:pt x="3244678" y="817374"/>
                  </a:cubicBezTo>
                  <a:cubicBezTo>
                    <a:pt x="3235128" y="826925"/>
                    <a:pt x="3222175" y="832290"/>
                    <a:pt x="3208668" y="832290"/>
                  </a:cubicBezTo>
                  <a:lnTo>
                    <a:pt x="50925" y="832290"/>
                  </a:lnTo>
                  <a:cubicBezTo>
                    <a:pt x="37419" y="832290"/>
                    <a:pt x="24466" y="826925"/>
                    <a:pt x="14916" y="817374"/>
                  </a:cubicBezTo>
                  <a:cubicBezTo>
                    <a:pt x="5365" y="807824"/>
                    <a:pt x="0" y="794871"/>
                    <a:pt x="0" y="781365"/>
                  </a:cubicBezTo>
                  <a:lnTo>
                    <a:pt x="0" y="50925"/>
                  </a:lnTo>
                  <a:cubicBezTo>
                    <a:pt x="0" y="37419"/>
                    <a:pt x="5365" y="24466"/>
                    <a:pt x="14916" y="14916"/>
                  </a:cubicBezTo>
                  <a:cubicBezTo>
                    <a:pt x="24466" y="5365"/>
                    <a:pt x="37419" y="0"/>
                    <a:pt x="509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59593" cy="87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1786" y="2503378"/>
            <a:ext cx="779296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5400" dirty="0">
                <a:latin typeface="Arimo"/>
                <a:ea typeface="Arimo"/>
                <a:cs typeface="Arimo"/>
                <a:sym typeface="Arimo"/>
              </a:rPr>
              <a:t>El delito</a:t>
            </a:r>
            <a:endParaRPr lang="en-US" sz="54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5801" y="6728562"/>
            <a:ext cx="7774343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5400" dirty="0">
                <a:latin typeface="Arimo"/>
                <a:ea typeface="Arimo"/>
                <a:cs typeface="Arimo"/>
              </a:rPr>
              <a:t>La víctima</a:t>
            </a:r>
            <a:endParaRPr lang="es-CU" sz="5400" dirty="0">
              <a:latin typeface="Arimo"/>
              <a:ea typeface="Arimo"/>
              <a:cs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72603" y="2485952"/>
            <a:ext cx="815472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5400" dirty="0">
                <a:latin typeface="Arimo"/>
                <a:ea typeface="Arimo"/>
                <a:cs typeface="Arimo"/>
                <a:sym typeface="Arimo"/>
              </a:rPr>
              <a:t>El delincuente</a:t>
            </a:r>
            <a:endParaRPr lang="en-US" sz="54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72603" y="6797007"/>
            <a:ext cx="8107825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5400" dirty="0">
                <a:latin typeface="Arimo"/>
                <a:ea typeface="Arimo"/>
                <a:cs typeface="Arimo"/>
              </a:rPr>
              <a:t>El control social</a:t>
            </a:r>
            <a:endParaRPr lang="es-CU" sz="5400" dirty="0">
              <a:latin typeface="Arimo"/>
              <a:ea typeface="Arimo"/>
              <a:cs typeface="Arimo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C394B91-7C45-4288-B86D-E75CA24BA9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74" y="3948522"/>
            <a:ext cx="2427926" cy="238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82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1750541" y="266700"/>
            <a:ext cx="14786917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delito.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01DA04-A19F-4185-9D99-A706861EDFDB}"/>
              </a:ext>
            </a:extLst>
          </p:cNvPr>
          <p:cNvSpPr txBox="1"/>
          <p:nvPr/>
        </p:nvSpPr>
        <p:spPr>
          <a:xfrm>
            <a:off x="723900" y="1287797"/>
            <a:ext cx="16764000" cy="771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término de delito ha recibido varias denominaciones y atributos: Delito como ente jurídico-formal, delito natural, conducta desviada.</a:t>
            </a:r>
            <a:endParaRPr lang="es-CU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concepto legal de delito tiene como referente la norma penal y ha evolucionado conjuntamente con las sociedades, por tanto es temporal, espacial, circunstancial, histórico y relativo.</a:t>
            </a:r>
            <a:endParaRPr lang="es-CU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1750541" y="266700"/>
            <a:ext cx="14786917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delincuente.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01DA04-A19F-4185-9D99-A706861EDFDB}"/>
              </a:ext>
            </a:extLst>
          </p:cNvPr>
          <p:cNvSpPr txBox="1"/>
          <p:nvPr/>
        </p:nvSpPr>
        <p:spPr>
          <a:xfrm>
            <a:off x="723900" y="1287797"/>
            <a:ext cx="16764000" cy="910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Criminología tradicional</a:t>
            </a: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dio un peso fundamental a la investigación criminológica de la persona del delincuente, al tratar de explicar la conducta criminal a partir de problemas patológicos de los sujetos comisores de delitos, considerados como seres biopsicopatológicos.</a:t>
            </a:r>
          </a:p>
          <a:p>
            <a:pPr lvl="0" algn="just">
              <a:lnSpc>
                <a:spcPct val="150000"/>
              </a:lnSpc>
            </a:pP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cambio, la </a:t>
            </a:r>
            <a:r>
              <a:rPr lang="es-E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moderna Criminología </a:t>
            </a: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desplaza su interés hacia la investigación de la conducta delictiva, la víctima y el control social, considerando al hombre transgresor de la norma como un ser biopsicosocial.</a:t>
            </a:r>
          </a:p>
        </p:txBody>
      </p:sp>
    </p:spTree>
    <p:extLst>
      <p:ext uri="{BB962C8B-B14F-4D97-AF65-F5344CB8AC3E}">
        <p14:creationId xmlns:p14="http://schemas.microsoft.com/office/powerpoint/2010/main" val="113109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1750541" y="266700"/>
            <a:ext cx="14786917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víctima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01DA04-A19F-4185-9D99-A706861EDFDB}"/>
              </a:ext>
            </a:extLst>
          </p:cNvPr>
          <p:cNvSpPr txBox="1"/>
          <p:nvPr/>
        </p:nvSpPr>
        <p:spPr>
          <a:xfrm>
            <a:off x="723900" y="1287797"/>
            <a:ext cx="16764000" cy="910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interés de la Criminología por la víctima surge después de la Segunda Guerra Mundial.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entonces, sólo interesaba a los fines del esclarecimiento de los hechos criminales y era considerada como objeto de derecho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Criminología, el estudio de la víctima como integrante del binomio que protagoniza el suceso criminal, aporta información relevante para la explicación y prevención de la criminalidad.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es-E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4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1750541" y="266700"/>
            <a:ext cx="14786917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social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01DA04-A19F-4185-9D99-A706861EDFDB}"/>
              </a:ext>
            </a:extLst>
          </p:cNvPr>
          <p:cNvSpPr txBox="1"/>
          <p:nvPr/>
        </p:nvSpPr>
        <p:spPr>
          <a:xfrm>
            <a:off x="723900" y="1287797"/>
            <a:ext cx="16764000" cy="910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La Criminología centra su atención en las agencias de control social, al analizar la reacción social y los procesos de criminalización.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Se habla de cohesión social, disciplina, integración, pautas de comportamiento de un grupo social para asegurar su continuidad frente a un comportamiento individual irregular o desviado.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La nueva Criminología procura potenciar la funcionalidad de los medios de control social (clasificados en: Formales e Informales)</a:t>
            </a:r>
          </a:p>
        </p:txBody>
      </p:sp>
    </p:spTree>
    <p:extLst>
      <p:ext uri="{BB962C8B-B14F-4D97-AF65-F5344CB8AC3E}">
        <p14:creationId xmlns:p14="http://schemas.microsoft.com/office/powerpoint/2010/main" val="224329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723900" y="266700"/>
            <a:ext cx="16763999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generales y particulares de investigación criminológica. 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3C40C0A-8483-4126-AB50-0990A67C5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054777"/>
              </p:ext>
            </p:extLst>
          </p:nvPr>
        </p:nvGraphicFramePr>
        <p:xfrm>
          <a:off x="1750542" y="1182976"/>
          <a:ext cx="10287001" cy="88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F3F7D56F-6398-4A1A-BDB7-06C0522FE562}"/>
              </a:ext>
            </a:extLst>
          </p:cNvPr>
          <p:cNvSpPr txBox="1"/>
          <p:nvPr/>
        </p:nvSpPr>
        <p:spPr>
          <a:xfrm>
            <a:off x="11506200" y="2749471"/>
            <a:ext cx="647680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Hace uso de m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emp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ricos</a:t>
            </a:r>
          </a:p>
          <a:p>
            <a:pPr algn="ctr" eaLnBrk="0" hangingPunct="0"/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en virtud del principio interdisciplinario </a:t>
            </a:r>
          </a:p>
          <a:p>
            <a:pPr algn="ctr" eaLnBrk="0" hangingPunct="0"/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 a su objeto de conocimientos </a:t>
            </a:r>
          </a:p>
          <a:p>
            <a:pPr algn="ctr" eaLnBrk="0" hangingPunct="0"/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x-non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de otras ciencias.</a:t>
            </a:r>
          </a:p>
        </p:txBody>
      </p:sp>
    </p:spTree>
    <p:extLst>
      <p:ext uri="{BB962C8B-B14F-4D97-AF65-F5344CB8AC3E}">
        <p14:creationId xmlns:p14="http://schemas.microsoft.com/office/powerpoint/2010/main" val="357962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15177010" y="-1253949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5228795"/>
                </a:moveTo>
                <a:lnTo>
                  <a:pt x="2720897" y="5228795"/>
                </a:lnTo>
                <a:lnTo>
                  <a:pt x="2720897" y="0"/>
                </a:lnTo>
                <a:lnTo>
                  <a:pt x="0" y="0"/>
                </a:lnTo>
                <a:lnTo>
                  <a:pt x="0" y="5228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99974" y="623085"/>
            <a:ext cx="1478691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" sz="3200" spc="816" dirty="0">
                <a:solidFill>
                  <a:srgbClr val="FFFFFF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Relaciones de la Criminología con otras ciencias, en particular con el Derecho Penal, la Política Criminal y la Sociología.</a:t>
            </a:r>
            <a:endParaRPr lang="en-US" sz="3200" spc="816" dirty="0">
              <a:solidFill>
                <a:srgbClr val="FFFFFF"/>
              </a:solidFill>
              <a:latin typeface="Arial" panose="020B0604020202020204" pitchFamily="34" charset="0"/>
              <a:ea typeface="League Spartan"/>
              <a:cs typeface="Arial" panose="020B0604020202020204" pitchFamily="34" charset="0"/>
              <a:sym typeface="League Spartan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390093" y="-1471468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0"/>
                </a:moveTo>
                <a:lnTo>
                  <a:pt x="2720897" y="0"/>
                </a:lnTo>
                <a:lnTo>
                  <a:pt x="2720897" y="5228794"/>
                </a:lnTo>
                <a:lnTo>
                  <a:pt x="0" y="522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50458" y="2503379"/>
            <a:ext cx="5715344" cy="8133396"/>
            <a:chOff x="0" y="0"/>
            <a:chExt cx="1295810" cy="1971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5810" cy="1971185"/>
            </a:xfrm>
            <a:custGeom>
              <a:avLst/>
              <a:gdLst/>
              <a:ahLst/>
              <a:cxnLst/>
              <a:rect l="l" t="t" r="r" b="b"/>
              <a:pathLst>
                <a:path w="1295810" h="1971185">
                  <a:moveTo>
                    <a:pt x="0" y="0"/>
                  </a:moveTo>
                  <a:lnTo>
                    <a:pt x="1295810" y="0"/>
                  </a:lnTo>
                  <a:lnTo>
                    <a:pt x="1295810" y="1971185"/>
                  </a:lnTo>
                  <a:lnTo>
                    <a:pt x="0" y="1971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95810" cy="2018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31469" y="2507761"/>
            <a:ext cx="4920028" cy="8128832"/>
            <a:chOff x="0" y="0"/>
            <a:chExt cx="1295810" cy="19700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5810" cy="1970079"/>
            </a:xfrm>
            <a:custGeom>
              <a:avLst/>
              <a:gdLst/>
              <a:ahLst/>
              <a:cxnLst/>
              <a:rect l="l" t="t" r="r" b="b"/>
              <a:pathLst>
                <a:path w="1295810" h="1970079">
                  <a:moveTo>
                    <a:pt x="0" y="0"/>
                  </a:moveTo>
                  <a:lnTo>
                    <a:pt x="1295810" y="0"/>
                  </a:lnTo>
                  <a:lnTo>
                    <a:pt x="1295810" y="1970079"/>
                  </a:lnTo>
                  <a:lnTo>
                    <a:pt x="0" y="1970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95810" cy="2017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63056" y="2616856"/>
            <a:ext cx="5715344" cy="8124268"/>
            <a:chOff x="0" y="0"/>
            <a:chExt cx="1295810" cy="19689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95810" cy="1968973"/>
            </a:xfrm>
            <a:custGeom>
              <a:avLst/>
              <a:gdLst/>
              <a:ahLst/>
              <a:cxnLst/>
              <a:rect l="l" t="t" r="r" b="b"/>
              <a:pathLst>
                <a:path w="1295810" h="1968973">
                  <a:moveTo>
                    <a:pt x="0" y="0"/>
                  </a:moveTo>
                  <a:lnTo>
                    <a:pt x="1295810" y="0"/>
                  </a:lnTo>
                  <a:lnTo>
                    <a:pt x="1295810" y="1968973"/>
                  </a:lnTo>
                  <a:lnTo>
                    <a:pt x="0" y="19689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95810" cy="2016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156363" y="2955848"/>
            <a:ext cx="4920028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79" spc="367" dirty="0" err="1">
                <a:solidFill>
                  <a:srgbClr val="194A8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Criminalística</a:t>
            </a:r>
            <a:endParaRPr lang="en-US" sz="3679" spc="367" dirty="0">
              <a:solidFill>
                <a:srgbClr val="194A8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8157" y="4347111"/>
            <a:ext cx="4920028" cy="5101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entramado normativo que protege los bienes y derechos más importantes del Estado y sus ciudadanos. La antijuricidad parte de aquellos valores subyacentes en las relaciones sociales, que rechazan la conducta  lesiva.</a:t>
            </a:r>
            <a:endParaRPr lang="es-C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56363" y="4025101"/>
            <a:ext cx="5228795" cy="6393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 los modos de operar empleados por los delincuentes para cometer sus crímenes y desarrolla diferentes métodos y tácticas de investigación criminal. Los resultados obtenidos por esta ciencia, aportan información importante para la explicación del fenómeno criminal y su prevención.</a:t>
            </a:r>
            <a:endParaRPr lang="es-C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B06A31AD-3D73-4ABA-86E9-670F86C9D5AB}"/>
              </a:ext>
            </a:extLst>
          </p:cNvPr>
          <p:cNvSpPr txBox="1"/>
          <p:nvPr/>
        </p:nvSpPr>
        <p:spPr>
          <a:xfrm>
            <a:off x="7102169" y="4023946"/>
            <a:ext cx="4083661" cy="5747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 a las exigencias sociales, culturales, económicas y de seguridad para el desenvolvimiento de la vida en sociedad, para lo cual necesita el referente científico de la Criminología.</a:t>
            </a:r>
            <a:endParaRPr lang="es-C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317B0DC1-56D8-452B-88E2-255B1B8C343D}"/>
              </a:ext>
            </a:extLst>
          </p:cNvPr>
          <p:cNvSpPr txBox="1"/>
          <p:nvPr/>
        </p:nvSpPr>
        <p:spPr>
          <a:xfrm>
            <a:off x="1278380" y="2757477"/>
            <a:ext cx="3984794" cy="10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79" spc="367" dirty="0">
                <a:solidFill>
                  <a:srgbClr val="194A8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Derecho Penal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84268DFB-EE31-4170-A06A-1866E919D0CC}"/>
              </a:ext>
            </a:extLst>
          </p:cNvPr>
          <p:cNvSpPr txBox="1"/>
          <p:nvPr/>
        </p:nvSpPr>
        <p:spPr>
          <a:xfrm>
            <a:off x="7214453" y="2757477"/>
            <a:ext cx="3984794" cy="10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79" spc="367" dirty="0">
                <a:solidFill>
                  <a:srgbClr val="194A8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Política Criminal</a:t>
            </a:r>
          </a:p>
        </p:txBody>
      </p:sp>
    </p:spTree>
    <p:extLst>
      <p:ext uri="{BB962C8B-B14F-4D97-AF65-F5344CB8AC3E}">
        <p14:creationId xmlns:p14="http://schemas.microsoft.com/office/powerpoint/2010/main" val="196997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 flipV="1">
            <a:off x="15177010" y="-1253949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5228795"/>
                </a:moveTo>
                <a:lnTo>
                  <a:pt x="2720897" y="5228795"/>
                </a:lnTo>
                <a:lnTo>
                  <a:pt x="2720897" y="0"/>
                </a:lnTo>
                <a:lnTo>
                  <a:pt x="0" y="0"/>
                </a:lnTo>
                <a:lnTo>
                  <a:pt x="0" y="5228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0540" y="98412"/>
            <a:ext cx="14786917" cy="104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es-CU" sz="4400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Presentación de la asignatura </a:t>
            </a:r>
          </a:p>
        </p:txBody>
      </p:sp>
      <p:sp>
        <p:nvSpPr>
          <p:cNvPr id="7" name="Freeform 7"/>
          <p:cNvSpPr/>
          <p:nvPr/>
        </p:nvSpPr>
        <p:spPr>
          <a:xfrm rot="-5400000">
            <a:off x="390093" y="-1471468"/>
            <a:ext cx="2720897" cy="5228794"/>
          </a:xfrm>
          <a:custGeom>
            <a:avLst/>
            <a:gdLst/>
            <a:ahLst/>
            <a:cxnLst/>
            <a:rect l="l" t="t" r="r" b="b"/>
            <a:pathLst>
              <a:path w="2720897" h="5228794">
                <a:moveTo>
                  <a:pt x="0" y="0"/>
                </a:moveTo>
                <a:lnTo>
                  <a:pt x="2720897" y="0"/>
                </a:lnTo>
                <a:lnTo>
                  <a:pt x="2720897" y="5228794"/>
                </a:lnTo>
                <a:lnTo>
                  <a:pt x="0" y="522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9A8595C-F9E1-4B32-9149-99E3A0DD6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986671"/>
              </p:ext>
            </p:extLst>
          </p:nvPr>
        </p:nvGraphicFramePr>
        <p:xfrm>
          <a:off x="8001000" y="2210990"/>
          <a:ext cx="10591800" cy="664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BC91FB6-8F17-4255-8EE6-77A5C7D13F5F}"/>
              </a:ext>
            </a:extLst>
          </p:cNvPr>
          <p:cNvSpPr txBox="1"/>
          <p:nvPr/>
        </p:nvSpPr>
        <p:spPr>
          <a:xfrm>
            <a:off x="609600" y="2210990"/>
            <a:ext cx="655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Disciplina de Ciencias penales y Criminológicas</a:t>
            </a:r>
          </a:p>
          <a:p>
            <a:pPr marL="457200" indent="-457200">
              <a:buFontTx/>
              <a:buChar char="-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Derecho Penal General</a:t>
            </a:r>
          </a:p>
          <a:p>
            <a:pPr marL="457200" indent="-457200">
              <a:buFontTx/>
              <a:buChar char="-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Derecho Penal Especial</a:t>
            </a:r>
          </a:p>
          <a:p>
            <a:pPr marL="457200" indent="-457200">
              <a:buFontTx/>
              <a:buChar char="-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Derecho Procesal Penal</a:t>
            </a:r>
          </a:p>
          <a:p>
            <a:pPr marL="457200" indent="-457200">
              <a:buFontTx/>
              <a:buChar char="-"/>
            </a:pPr>
            <a:r>
              <a:rPr lang="es-E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Criminología</a:t>
            </a:r>
          </a:p>
          <a:p>
            <a:pPr marL="457200" indent="-457200">
              <a:buFontTx/>
              <a:buChar char="-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Criminalística</a:t>
            </a:r>
          </a:p>
          <a:p>
            <a:pPr marL="457200" indent="-457200">
              <a:buFontTx/>
              <a:buChar char="-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Medicinal Legal </a:t>
            </a:r>
            <a:endParaRPr lang="es-C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4756A7-AF68-42BC-B277-1D2BD5720C2A}"/>
              </a:ext>
            </a:extLst>
          </p:cNvPr>
          <p:cNvSpPr txBox="1"/>
          <p:nvPr/>
        </p:nvSpPr>
        <p:spPr>
          <a:xfrm>
            <a:off x="5029200" y="7560409"/>
            <a:ext cx="5105400" cy="27265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</a:p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</a:p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Clase Práctica </a:t>
            </a:r>
            <a:endParaRPr lang="es-C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5118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81354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56792" y="4098641"/>
            <a:ext cx="13574416" cy="1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9"/>
              </a:lnSpc>
            </a:pPr>
            <a:r>
              <a:rPr lang="en-US" sz="11367" spc="1136" dirty="0">
                <a:latin typeface="League Spartan"/>
                <a:ea typeface="League Spartan"/>
                <a:cs typeface="League Spartan"/>
                <a:sym typeface="League Spartan"/>
              </a:rPr>
              <a:t>Criminología</a:t>
            </a:r>
          </a:p>
        </p:txBody>
      </p:sp>
      <p:sp>
        <p:nvSpPr>
          <p:cNvPr id="6" name="Freeform 6"/>
          <p:cNvSpPr/>
          <p:nvPr/>
        </p:nvSpPr>
        <p:spPr>
          <a:xfrm>
            <a:off x="10500803" y="6328225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5774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7A6509-285C-419F-8016-41286BAA7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2028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CE58C5-6034-458F-BF4F-09642C11B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4025689"/>
            <a:ext cx="1371600" cy="14988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200EB37-060B-4E2A-A17F-D71779FBFE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2028825"/>
            <a:ext cx="1363648" cy="19968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8910" y="7022677"/>
            <a:ext cx="12650329" cy="303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s-CU" sz="3818" b="1" spc="381" dirty="0">
                <a:latin typeface="Arimo"/>
                <a:ea typeface="Arimo"/>
                <a:cs typeface="Arimo"/>
                <a:sym typeface="Arimo"/>
              </a:rPr>
              <a:t>Profesor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: Ms. C Lazaro Eduardo Grueiro Muñoz</a:t>
            </a:r>
          </a:p>
          <a:p>
            <a:pPr algn="ctr">
              <a:lnSpc>
                <a:spcPts val="4772"/>
              </a:lnSpc>
            </a:pPr>
            <a:r>
              <a:rPr lang="en-US" sz="3818" b="1" spc="381" dirty="0">
                <a:latin typeface="Arimo"/>
                <a:ea typeface="Arimo"/>
                <a:cs typeface="Arimo"/>
                <a:sym typeface="Arimo"/>
              </a:rPr>
              <a:t> Vice Fiscal Jefe Municipal</a:t>
            </a:r>
          </a:p>
          <a:p>
            <a:pPr algn="ctr">
              <a:lnSpc>
                <a:spcPts val="4772"/>
              </a:lnSpc>
            </a:pP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Fiscalía Municipal San Cristóbal</a:t>
            </a:r>
          </a:p>
          <a:p>
            <a:pPr algn="ctr">
              <a:lnSpc>
                <a:spcPts val="4772"/>
              </a:lnSpc>
            </a:pPr>
            <a:r>
              <a:rPr lang="es-CU" sz="3818" spc="381" dirty="0">
                <a:latin typeface="Arimo"/>
                <a:ea typeface="Arimo"/>
                <a:cs typeface="Arimo"/>
                <a:sym typeface="Arimo"/>
              </a:rPr>
              <a:t>Móvil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: +53 52084303</a:t>
            </a:r>
          </a:p>
          <a:p>
            <a:pPr algn="ctr">
              <a:lnSpc>
                <a:spcPts val="4772"/>
              </a:lnSpc>
            </a:pPr>
            <a:r>
              <a:rPr lang="es-CU" sz="3818" spc="381" dirty="0"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s-CU" sz="3818" spc="381" dirty="0"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lgrueiro@nauta.cu</a:t>
            </a:r>
            <a:r>
              <a:rPr lang="en-US" sz="3818" spc="381" dirty="0">
                <a:latin typeface="Arimo"/>
                <a:ea typeface="Arimo"/>
                <a:cs typeface="Arimo"/>
                <a:sym typeface="Arimo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6416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5118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81354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31984" y="705919"/>
            <a:ext cx="13574416" cy="1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9"/>
              </a:lnSpc>
            </a:pPr>
            <a:r>
              <a:rPr lang="en-US" sz="11367" spc="1136" dirty="0">
                <a:latin typeface="League Spartan"/>
                <a:ea typeface="League Spartan"/>
                <a:cs typeface="League Spartan"/>
                <a:sym typeface="League Spartan"/>
              </a:rPr>
              <a:t>Criminología</a:t>
            </a:r>
          </a:p>
        </p:txBody>
      </p:sp>
      <p:sp>
        <p:nvSpPr>
          <p:cNvPr id="6" name="Freeform 6"/>
          <p:cNvSpPr/>
          <p:nvPr/>
        </p:nvSpPr>
        <p:spPr>
          <a:xfrm>
            <a:off x="10500803" y="6328225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5774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0655" y="2525221"/>
            <a:ext cx="173256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s-ES" sz="4400" b="1" spc="381" dirty="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Tema nro. 1: Introducción al estudio de la Criminología.</a:t>
            </a:r>
            <a:endParaRPr lang="en-US" sz="4400" b="1" spc="381" dirty="0"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599DC2-D7F8-4FE0-80D1-5C28C48A6DB2}"/>
              </a:ext>
            </a:extLst>
          </p:cNvPr>
          <p:cNvSpPr txBox="1"/>
          <p:nvPr/>
        </p:nvSpPr>
        <p:spPr>
          <a:xfrm>
            <a:off x="0" y="4254200"/>
            <a:ext cx="17907000" cy="5691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+mj-lt"/>
              <a:buAutoNum type="arabicPeriod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Definición de la Criminología como ciencia contemporánea, sus principales características.</a:t>
            </a:r>
            <a:endParaRPr lang="es-C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 de estudio.  </a:t>
            </a:r>
            <a:endParaRPr lang="es-C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Métodos generales y particulares de investigación criminológica.  </a:t>
            </a:r>
            <a:endParaRPr lang="es-C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Relaciones de la Criminología con otras ciencias, en particular con el Derecho Penal, la Política Criminal y la Sociología.</a:t>
            </a:r>
            <a:endParaRPr lang="es-C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5118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81354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102870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31984" y="705919"/>
            <a:ext cx="13574416" cy="159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9"/>
              </a:lnSpc>
            </a:pPr>
            <a:r>
              <a:rPr lang="en-US" sz="11367" spc="1136" dirty="0">
                <a:latin typeface="League Spartan"/>
                <a:ea typeface="League Spartan"/>
                <a:cs typeface="League Spartan"/>
                <a:sym typeface="League Spartan"/>
              </a:rPr>
              <a:t>Criminología</a:t>
            </a:r>
          </a:p>
        </p:txBody>
      </p:sp>
      <p:sp>
        <p:nvSpPr>
          <p:cNvPr id="6" name="Freeform 6"/>
          <p:cNvSpPr/>
          <p:nvPr/>
        </p:nvSpPr>
        <p:spPr>
          <a:xfrm>
            <a:off x="10500803" y="6328225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5774" y="6328226"/>
            <a:ext cx="8572348" cy="4043501"/>
          </a:xfrm>
          <a:custGeom>
            <a:avLst/>
            <a:gdLst/>
            <a:ahLst/>
            <a:cxnLst/>
            <a:rect l="l" t="t" r="r" b="b"/>
            <a:pathLst>
              <a:path w="8572348" h="4043501">
                <a:moveTo>
                  <a:pt x="0" y="0"/>
                </a:moveTo>
                <a:lnTo>
                  <a:pt x="8572348" y="0"/>
                </a:lnTo>
                <a:lnTo>
                  <a:pt x="8572348" y="4043501"/>
                </a:lnTo>
                <a:lnTo>
                  <a:pt x="0" y="404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0932" y="2238540"/>
            <a:ext cx="173256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s-ES" sz="4400" b="1" spc="381" dirty="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Tema nro. 1: Introducción al estudio de la Criminología.</a:t>
            </a:r>
            <a:endParaRPr lang="en-US" sz="4400" b="1" spc="381" dirty="0"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599DC2-D7F8-4FE0-80D1-5C28C48A6DB2}"/>
              </a:ext>
            </a:extLst>
          </p:cNvPr>
          <p:cNvSpPr txBox="1"/>
          <p:nvPr/>
        </p:nvSpPr>
        <p:spPr>
          <a:xfrm>
            <a:off x="-99723" y="3756327"/>
            <a:ext cx="17907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es-E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de la conferencia</a:t>
            </a:r>
            <a:r>
              <a:rPr lang="es-ES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Definir los principales conceptos y categorías de la Criminología desde su surgimiento, identificando los elementos que conformaban su objeto de estudio en esta primera etapa de su desarrollo como ciencia, sus métodos de investigación y sus características principales, así como su interacción con otras ciencias durante la indagación científica.</a:t>
            </a:r>
            <a:endParaRPr lang="es-CU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7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40ED9E22-53E1-483D-AFCF-E2C43A5262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1" y="6743700"/>
            <a:ext cx="6477000" cy="3508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1750541" y="266700"/>
            <a:ext cx="14786917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de la Criminología como ciencia contemporánea, sus principales características.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E3EC7EE-65AD-4CDA-AB07-162F56435BF3}"/>
              </a:ext>
            </a:extLst>
          </p:cNvPr>
          <p:cNvSpPr txBox="1"/>
          <p:nvPr/>
        </p:nvSpPr>
        <p:spPr>
          <a:xfrm>
            <a:off x="6108290" y="2152548"/>
            <a:ext cx="5233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Criminología</a:t>
            </a:r>
            <a:endParaRPr lang="es-C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izquierda, derecha y arriba 21">
            <a:extLst>
              <a:ext uri="{FF2B5EF4-FFF2-40B4-BE49-F238E27FC236}">
                <a16:creationId xmlns:a16="http://schemas.microsoft.com/office/drawing/2014/main" id="{93B9E88E-5004-4D07-9E71-441AA87D13A2}"/>
              </a:ext>
            </a:extLst>
          </p:cNvPr>
          <p:cNvSpPr/>
          <p:nvPr/>
        </p:nvSpPr>
        <p:spPr>
          <a:xfrm>
            <a:off x="7543800" y="3192365"/>
            <a:ext cx="2362200" cy="1063714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40DDEEA-6A4E-4B48-9BB2-565D4522C986}"/>
              </a:ext>
            </a:extLst>
          </p:cNvPr>
          <p:cNvSpPr txBox="1"/>
          <p:nvPr/>
        </p:nvSpPr>
        <p:spPr>
          <a:xfrm>
            <a:off x="5317200" y="3672801"/>
            <a:ext cx="2891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CRIME</a:t>
            </a:r>
            <a:endParaRPr lang="es-CU" sz="4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DAADF0-315E-45AD-95F0-183C2300C9C4}"/>
              </a:ext>
            </a:extLst>
          </p:cNvPr>
          <p:cNvSpPr txBox="1"/>
          <p:nvPr/>
        </p:nvSpPr>
        <p:spPr>
          <a:xfrm>
            <a:off x="304992" y="5241105"/>
            <a:ext cx="11201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Etimológicamente hablando se define como la </a:t>
            </a:r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ciencia que estudia el crimen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deriva del latín y sus primeros usos se atribuyen al francés </a:t>
            </a:r>
            <a:r>
              <a:rPr lang="es-E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Topinard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(1879)  y al Jurista italiano Rafael </a:t>
            </a:r>
            <a:r>
              <a:rPr lang="es-E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Garófalo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(1885) .</a:t>
            </a:r>
            <a:endParaRPr lang="es-C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3BC8F38-A3E6-4120-956D-A93C15A1D2CD}"/>
              </a:ext>
            </a:extLst>
          </p:cNvPr>
          <p:cNvSpPr txBox="1"/>
          <p:nvPr/>
        </p:nvSpPr>
        <p:spPr>
          <a:xfrm>
            <a:off x="10277379" y="3651450"/>
            <a:ext cx="2095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LOGOS </a:t>
            </a:r>
            <a:endParaRPr lang="es-C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537459" y="-1299795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0" y="0"/>
                </a:moveTo>
                <a:lnTo>
                  <a:pt x="2891098" y="0"/>
                </a:lnTo>
                <a:lnTo>
                  <a:pt x="2891098" y="5555873"/>
                </a:lnTo>
                <a:lnTo>
                  <a:pt x="0" y="555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140557" y="-819359"/>
            <a:ext cx="2891099" cy="5555874"/>
          </a:xfrm>
          <a:custGeom>
            <a:avLst/>
            <a:gdLst/>
            <a:ahLst/>
            <a:cxnLst/>
            <a:rect l="l" t="t" r="r" b="b"/>
            <a:pathLst>
              <a:path w="2891099" h="5555874">
                <a:moveTo>
                  <a:pt x="2891098" y="0"/>
                </a:moveTo>
                <a:lnTo>
                  <a:pt x="0" y="0"/>
                </a:lnTo>
                <a:lnTo>
                  <a:pt x="0" y="5555874"/>
                </a:lnTo>
                <a:lnTo>
                  <a:pt x="2891098" y="5555874"/>
                </a:lnTo>
                <a:lnTo>
                  <a:pt x="28910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1AD83D-9DF2-4217-9CE6-6A2F0F180253}"/>
              </a:ext>
            </a:extLst>
          </p:cNvPr>
          <p:cNvSpPr txBox="1"/>
          <p:nvPr/>
        </p:nvSpPr>
        <p:spPr>
          <a:xfrm>
            <a:off x="1750541" y="266700"/>
            <a:ext cx="14786917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_trad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de la Criminología.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795FEC8-6E41-4AEF-8889-EFF87EB00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02860"/>
              </p:ext>
            </p:extLst>
          </p:nvPr>
        </p:nvGraphicFramePr>
        <p:xfrm>
          <a:off x="0" y="1485901"/>
          <a:ext cx="182880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36CED7B2-3BC4-4192-BA91-63946347CF22}"/>
              </a:ext>
            </a:extLst>
          </p:cNvPr>
          <p:cNvSpPr txBox="1"/>
          <p:nvPr/>
        </p:nvSpPr>
        <p:spPr>
          <a:xfrm>
            <a:off x="304992" y="3579525"/>
            <a:ext cx="5184043" cy="592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existía la ciencia como tal, sino conocimientos aislados sobre el fenómeno criminal. Situación que abarca una etapa  indagatoria hasta la segunda mitad del siglo XIX.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6F3ADB-0740-49C9-88D9-49FDE3A76ABD}"/>
              </a:ext>
            </a:extLst>
          </p:cNvPr>
          <p:cNvSpPr txBox="1"/>
          <p:nvPr/>
        </p:nvSpPr>
        <p:spPr>
          <a:xfrm>
            <a:off x="6551977" y="3471272"/>
            <a:ext cx="5184043" cy="518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Criminología nace como ciencia con la obra de Lombroso en 1876, se afirmaba  que la criminalidad  era causada por  imperfecciones humanas. 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D80879-8DE8-4728-B94F-5D396DA7034A}"/>
              </a:ext>
            </a:extLst>
          </p:cNvPr>
          <p:cNvSpPr txBox="1"/>
          <p:nvPr/>
        </p:nvSpPr>
        <p:spPr>
          <a:xfrm>
            <a:off x="12189170" y="3674680"/>
            <a:ext cx="5793838" cy="666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segunda mitad del Siglo XX surge la Criminología crítica que cuestiona: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sistemas legales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Política Criminal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social cuando no responden a las exigencias de la realidad social.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8C5252B-830F-4F4C-8153-56FCB6B5F431}"/>
              </a:ext>
            </a:extLst>
          </p:cNvPr>
          <p:cNvCxnSpPr/>
          <p:nvPr/>
        </p:nvCxnSpPr>
        <p:spPr>
          <a:xfrm>
            <a:off x="5943600" y="3674680"/>
            <a:ext cx="0" cy="5826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31ED6C1-47D1-467E-8F6B-5B09F2CF6D11}"/>
              </a:ext>
            </a:extLst>
          </p:cNvPr>
          <p:cNvCxnSpPr/>
          <p:nvPr/>
        </p:nvCxnSpPr>
        <p:spPr>
          <a:xfrm>
            <a:off x="12040820" y="3627102"/>
            <a:ext cx="0" cy="5826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329" y="20613"/>
            <a:ext cx="5167964" cy="6337935"/>
            <a:chOff x="0" y="0"/>
            <a:chExt cx="1202036" cy="981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2036" cy="981912"/>
            </a:xfrm>
            <a:custGeom>
              <a:avLst/>
              <a:gdLst/>
              <a:ahLst/>
              <a:cxnLst/>
              <a:rect l="l" t="t" r="r" b="b"/>
              <a:pathLst>
                <a:path w="1202036" h="981912">
                  <a:moveTo>
                    <a:pt x="0" y="0"/>
                  </a:moveTo>
                  <a:lnTo>
                    <a:pt x="1202036" y="0"/>
                  </a:lnTo>
                  <a:lnTo>
                    <a:pt x="1202036" y="981912"/>
                  </a:lnTo>
                  <a:lnTo>
                    <a:pt x="0" y="981912"/>
                  </a:lnTo>
                  <a:close/>
                </a:path>
              </a:pathLst>
            </a:custGeom>
            <a:blipFill>
              <a:blip r:embed="rId2"/>
              <a:stretch>
                <a:fillRect l="-11303" r="-1130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4527" y="652193"/>
            <a:ext cx="11846248" cy="9103439"/>
            <a:chOff x="0" y="0"/>
            <a:chExt cx="2186727" cy="5458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6727" cy="545838"/>
            </a:xfrm>
            <a:custGeom>
              <a:avLst/>
              <a:gdLst/>
              <a:ahLst/>
              <a:cxnLst/>
              <a:rect l="l" t="t" r="r" b="b"/>
              <a:pathLst>
                <a:path w="2186727" h="545838">
                  <a:moveTo>
                    <a:pt x="0" y="0"/>
                  </a:moveTo>
                  <a:lnTo>
                    <a:pt x="2186727" y="0"/>
                  </a:lnTo>
                  <a:lnTo>
                    <a:pt x="2186727" y="545838"/>
                  </a:lnTo>
                  <a:lnTo>
                    <a:pt x="0" y="545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186727" cy="593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4170" y="714982"/>
            <a:ext cx="1526226" cy="1284006"/>
            <a:chOff x="0" y="0"/>
            <a:chExt cx="569787" cy="4304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9787" cy="430418"/>
            </a:xfrm>
            <a:custGeom>
              <a:avLst/>
              <a:gdLst/>
              <a:ahLst/>
              <a:cxnLst/>
              <a:rect l="l" t="t" r="r" b="b"/>
              <a:pathLst>
                <a:path w="569787" h="430418">
                  <a:moveTo>
                    <a:pt x="0" y="0"/>
                  </a:moveTo>
                  <a:lnTo>
                    <a:pt x="569787" y="0"/>
                  </a:lnTo>
                  <a:lnTo>
                    <a:pt x="569787" y="430418"/>
                  </a:lnTo>
                  <a:lnTo>
                    <a:pt x="0" y="430418"/>
                  </a:lnTo>
                  <a:close/>
                </a:path>
              </a:pathLst>
            </a:custGeom>
            <a:gradFill rotWithShape="1">
              <a:gsLst>
                <a:gs pos="0">
                  <a:srgbClr val="4874B0">
                    <a:alpha val="100000"/>
                  </a:srgbClr>
                </a:gs>
                <a:gs pos="100000">
                  <a:srgbClr val="05337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569787" cy="47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691563" y="674979"/>
            <a:ext cx="990750" cy="1097385"/>
          </a:xfrm>
          <a:custGeom>
            <a:avLst/>
            <a:gdLst/>
            <a:ahLst/>
            <a:cxnLst/>
            <a:rect l="l" t="t" r="r" b="b"/>
            <a:pathLst>
              <a:path w="1520792" h="1512496">
                <a:moveTo>
                  <a:pt x="0" y="0"/>
                </a:moveTo>
                <a:lnTo>
                  <a:pt x="1520792" y="0"/>
                </a:lnTo>
                <a:lnTo>
                  <a:pt x="1520792" y="1512497"/>
                </a:lnTo>
                <a:lnTo>
                  <a:pt x="0" y="1512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31856" y="6667500"/>
            <a:ext cx="8933519" cy="338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5"/>
              </a:lnSpc>
            </a:pPr>
            <a:r>
              <a:rPr lang="en-U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Eugenio </a:t>
            </a:r>
          </a:p>
          <a:p>
            <a:pPr algn="l">
              <a:lnSpc>
                <a:spcPts val="8655"/>
              </a:lnSpc>
            </a:pPr>
            <a:r>
              <a:rPr lang="en-U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Raúl Zaffaroni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84980" y="890999"/>
            <a:ext cx="930169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Plantea la controversia de dos posiciones por parte de los tratadistas al definir esta ciencia: </a:t>
            </a:r>
            <a:endParaRPr lang="en-US" sz="36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AF72065-52FA-4601-B516-817D05C5EEA2}"/>
              </a:ext>
            </a:extLst>
          </p:cNvPr>
          <p:cNvSpPr txBox="1"/>
          <p:nvPr/>
        </p:nvSpPr>
        <p:spPr>
          <a:xfrm>
            <a:off x="6544170" y="2337213"/>
            <a:ext cx="11495249" cy="666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“Las teorías que por su objeto de estudio no cuestionan el poder criminalizaste, sino que lo legitiman (…) Todas ellas dejan fuera de su ámbito de conocimientos el sistema penal y la crítica ideológica al sistema político.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las teorías criminológicas que cuestionan el poder y se van introduciendo en la maquinaria estatal que es la que decide quien es el delincuente y que pena se le aplica, a éstas se les ha denominado en su conjunto -Nueva Criminología-”</a:t>
            </a:r>
            <a:endParaRPr lang="es-C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359E3E1C-E5A4-4D9A-9DCF-0F52AF394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6" y="0"/>
            <a:ext cx="5165650" cy="6358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329" y="20613"/>
            <a:ext cx="5167964" cy="6337935"/>
            <a:chOff x="0" y="0"/>
            <a:chExt cx="1202036" cy="981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2036" cy="981912"/>
            </a:xfrm>
            <a:custGeom>
              <a:avLst/>
              <a:gdLst/>
              <a:ahLst/>
              <a:cxnLst/>
              <a:rect l="l" t="t" r="r" b="b"/>
              <a:pathLst>
                <a:path w="1202036" h="981912">
                  <a:moveTo>
                    <a:pt x="0" y="0"/>
                  </a:moveTo>
                  <a:lnTo>
                    <a:pt x="1202036" y="0"/>
                  </a:lnTo>
                  <a:lnTo>
                    <a:pt x="1202036" y="981912"/>
                  </a:lnTo>
                  <a:lnTo>
                    <a:pt x="0" y="981912"/>
                  </a:lnTo>
                  <a:close/>
                </a:path>
              </a:pathLst>
            </a:custGeom>
            <a:blipFill>
              <a:blip r:embed="rId2"/>
              <a:stretch>
                <a:fillRect l="-11303" r="-1130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4527" y="652193"/>
            <a:ext cx="11846248" cy="9103439"/>
            <a:chOff x="0" y="0"/>
            <a:chExt cx="2186727" cy="5458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6727" cy="545838"/>
            </a:xfrm>
            <a:custGeom>
              <a:avLst/>
              <a:gdLst/>
              <a:ahLst/>
              <a:cxnLst/>
              <a:rect l="l" t="t" r="r" b="b"/>
              <a:pathLst>
                <a:path w="2186727" h="545838">
                  <a:moveTo>
                    <a:pt x="0" y="0"/>
                  </a:moveTo>
                  <a:lnTo>
                    <a:pt x="2186727" y="0"/>
                  </a:lnTo>
                  <a:lnTo>
                    <a:pt x="2186727" y="545838"/>
                  </a:lnTo>
                  <a:lnTo>
                    <a:pt x="0" y="545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186727" cy="593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4170" y="714982"/>
            <a:ext cx="1526226" cy="1284006"/>
            <a:chOff x="0" y="0"/>
            <a:chExt cx="569787" cy="4304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9787" cy="430418"/>
            </a:xfrm>
            <a:custGeom>
              <a:avLst/>
              <a:gdLst/>
              <a:ahLst/>
              <a:cxnLst/>
              <a:rect l="l" t="t" r="r" b="b"/>
              <a:pathLst>
                <a:path w="569787" h="430418">
                  <a:moveTo>
                    <a:pt x="0" y="0"/>
                  </a:moveTo>
                  <a:lnTo>
                    <a:pt x="569787" y="0"/>
                  </a:lnTo>
                  <a:lnTo>
                    <a:pt x="569787" y="430418"/>
                  </a:lnTo>
                  <a:lnTo>
                    <a:pt x="0" y="430418"/>
                  </a:lnTo>
                  <a:close/>
                </a:path>
              </a:pathLst>
            </a:custGeom>
            <a:gradFill rotWithShape="1">
              <a:gsLst>
                <a:gs pos="0">
                  <a:srgbClr val="4874B0">
                    <a:alpha val="100000"/>
                  </a:srgbClr>
                </a:gs>
                <a:gs pos="100000">
                  <a:srgbClr val="05337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569787" cy="47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691563" y="674979"/>
            <a:ext cx="990750" cy="1097385"/>
          </a:xfrm>
          <a:custGeom>
            <a:avLst/>
            <a:gdLst/>
            <a:ahLst/>
            <a:cxnLst/>
            <a:rect l="l" t="t" r="r" b="b"/>
            <a:pathLst>
              <a:path w="1520792" h="1512496">
                <a:moveTo>
                  <a:pt x="0" y="0"/>
                </a:moveTo>
                <a:lnTo>
                  <a:pt x="1520792" y="0"/>
                </a:lnTo>
                <a:lnTo>
                  <a:pt x="1520792" y="1512497"/>
                </a:lnTo>
                <a:lnTo>
                  <a:pt x="0" y="1512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31856" y="6667500"/>
            <a:ext cx="8933519" cy="226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5"/>
              </a:lnSpc>
            </a:pPr>
            <a:r>
              <a:rPr lang="en-U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Günter </a:t>
            </a:r>
          </a:p>
          <a:p>
            <a:pPr algn="l">
              <a:lnSpc>
                <a:spcPts val="8655"/>
              </a:lnSpc>
            </a:pPr>
            <a:r>
              <a:rPr lang="en-U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Kaiser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AF72065-52FA-4601-B516-817D05C5EEA2}"/>
              </a:ext>
            </a:extLst>
          </p:cNvPr>
          <p:cNvSpPr txBox="1"/>
          <p:nvPr/>
        </p:nvSpPr>
        <p:spPr>
          <a:xfrm>
            <a:off x="6544170" y="2922320"/>
            <a:ext cx="11495249" cy="5532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S_trad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Criminología “Es el conjunto ordenado de saberes empíricos sobre el delito, el delincuente, el comportamiento socialmente negativo y sobre los controles de esta conducta (…) a ello hay que agregar lo concerniente a la víctima y a la prevención del delito”. 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36FF5-329C-4036-946B-825A17B24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9" y="20613"/>
            <a:ext cx="5167964" cy="63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329" y="20613"/>
            <a:ext cx="5167964" cy="6337935"/>
            <a:chOff x="0" y="0"/>
            <a:chExt cx="1202036" cy="981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2036" cy="981912"/>
            </a:xfrm>
            <a:custGeom>
              <a:avLst/>
              <a:gdLst/>
              <a:ahLst/>
              <a:cxnLst/>
              <a:rect l="l" t="t" r="r" b="b"/>
              <a:pathLst>
                <a:path w="1202036" h="981912">
                  <a:moveTo>
                    <a:pt x="0" y="0"/>
                  </a:moveTo>
                  <a:lnTo>
                    <a:pt x="1202036" y="0"/>
                  </a:lnTo>
                  <a:lnTo>
                    <a:pt x="1202036" y="981912"/>
                  </a:lnTo>
                  <a:lnTo>
                    <a:pt x="0" y="981912"/>
                  </a:lnTo>
                  <a:close/>
                </a:path>
              </a:pathLst>
            </a:custGeom>
            <a:blipFill>
              <a:blip r:embed="rId2"/>
              <a:stretch>
                <a:fillRect l="-11303" r="-1130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302815" y="-2150036"/>
            <a:ext cx="11977960" cy="11861005"/>
            <a:chOff x="0" y="-47625"/>
            <a:chExt cx="2211040" cy="665860"/>
          </a:xfrm>
        </p:grpSpPr>
        <p:sp>
          <p:nvSpPr>
            <p:cNvPr id="8" name="Freeform 8"/>
            <p:cNvSpPr/>
            <p:nvPr/>
          </p:nvSpPr>
          <p:spPr>
            <a:xfrm>
              <a:off x="24313" y="72397"/>
              <a:ext cx="2186727" cy="545838"/>
            </a:xfrm>
            <a:custGeom>
              <a:avLst/>
              <a:gdLst/>
              <a:ahLst/>
              <a:cxnLst/>
              <a:rect l="l" t="t" r="r" b="b"/>
              <a:pathLst>
                <a:path w="2186727" h="545838">
                  <a:moveTo>
                    <a:pt x="0" y="0"/>
                  </a:moveTo>
                  <a:lnTo>
                    <a:pt x="2186727" y="0"/>
                  </a:lnTo>
                  <a:lnTo>
                    <a:pt x="2186727" y="545838"/>
                  </a:lnTo>
                  <a:lnTo>
                    <a:pt x="0" y="545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186727" cy="593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34527" y="-90815"/>
            <a:ext cx="1526226" cy="1284006"/>
            <a:chOff x="0" y="0"/>
            <a:chExt cx="569787" cy="4304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9787" cy="430418"/>
            </a:xfrm>
            <a:custGeom>
              <a:avLst/>
              <a:gdLst/>
              <a:ahLst/>
              <a:cxnLst/>
              <a:rect l="l" t="t" r="r" b="b"/>
              <a:pathLst>
                <a:path w="569787" h="430418">
                  <a:moveTo>
                    <a:pt x="0" y="0"/>
                  </a:moveTo>
                  <a:lnTo>
                    <a:pt x="569787" y="0"/>
                  </a:lnTo>
                  <a:lnTo>
                    <a:pt x="569787" y="430418"/>
                  </a:lnTo>
                  <a:lnTo>
                    <a:pt x="0" y="430418"/>
                  </a:lnTo>
                  <a:close/>
                </a:path>
              </a:pathLst>
            </a:custGeom>
            <a:gradFill rotWithShape="1">
              <a:gsLst>
                <a:gs pos="0">
                  <a:srgbClr val="4874B0">
                    <a:alpha val="100000"/>
                  </a:srgbClr>
                </a:gs>
                <a:gs pos="100000">
                  <a:srgbClr val="05337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569787" cy="47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544170" y="-103871"/>
            <a:ext cx="990750" cy="1097385"/>
          </a:xfrm>
          <a:custGeom>
            <a:avLst/>
            <a:gdLst/>
            <a:ahLst/>
            <a:cxnLst/>
            <a:rect l="l" t="t" r="r" b="b"/>
            <a:pathLst>
              <a:path w="1520792" h="1512496">
                <a:moveTo>
                  <a:pt x="0" y="0"/>
                </a:moveTo>
                <a:lnTo>
                  <a:pt x="1520792" y="0"/>
                </a:lnTo>
                <a:lnTo>
                  <a:pt x="1520792" y="1512497"/>
                </a:lnTo>
                <a:lnTo>
                  <a:pt x="0" y="1512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31857" y="6667500"/>
            <a:ext cx="5870958" cy="3382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55"/>
              </a:lnSpc>
            </a:pPr>
            <a:r>
              <a:rPr lang="en-U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Manuel </a:t>
            </a:r>
          </a:p>
          <a:p>
            <a:pPr algn="l">
              <a:lnSpc>
                <a:spcPts val="8655"/>
              </a:lnSpc>
            </a:pPr>
            <a:r>
              <a:rPr lang="en-US" sz="8165" spc="8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López Rey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36FF5-329C-4036-946B-825A17B24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29" y="20613"/>
            <a:ext cx="5167964" cy="63379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BDE6111-FB18-4924-AF5C-F761309D359E}"/>
              </a:ext>
            </a:extLst>
          </p:cNvPr>
          <p:cNvSpPr txBox="1"/>
          <p:nvPr/>
        </p:nvSpPr>
        <p:spPr>
          <a:xfrm>
            <a:off x="6544170" y="3637235"/>
            <a:ext cx="1149524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Científica</a:t>
            </a: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partir del trabajo investigativo </a:t>
            </a:r>
          </a:p>
          <a:p>
            <a:pPr algn="just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Aplicada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: cuando concibe estrategias preventivas y de perfeccionamiento del funcionamiento de las agencias de control social</a:t>
            </a:r>
          </a:p>
          <a:p>
            <a:pPr algn="just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Académica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; debe nutrirse del desarrollo teórico alcanzado por la comunidad científica </a:t>
            </a:r>
          </a:p>
          <a:p>
            <a:pPr algn="just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Analítica: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desarrollada mediante estudios estadísticos de los elementos del fenómeno criminal y de otros indicadores de desarrollo humano</a:t>
            </a:r>
            <a:endParaRPr lang="es-C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AF72065-52FA-4601-B516-817D05C5EEA2}"/>
              </a:ext>
            </a:extLst>
          </p:cNvPr>
          <p:cNvSpPr txBox="1"/>
          <p:nvPr/>
        </p:nvSpPr>
        <p:spPr>
          <a:xfrm>
            <a:off x="6434527" y="-69923"/>
            <a:ext cx="11495249" cy="368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Considera, que, para la Criminología, el delito, el delincuente, la criminalidad y el sistema penal, deben verse desde un ángulo socio-político</a:t>
            </a:r>
            <a:r>
              <a:rPr lang="es-E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dividió en 4 ramas: </a:t>
            </a:r>
            <a:endParaRPr lang="es-C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4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1381</Words>
  <Application>Microsoft Office PowerPoint</Application>
  <PresentationFormat>Personalizado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Calibri</vt:lpstr>
      <vt:lpstr>Arial</vt:lpstr>
      <vt:lpstr>Arimo</vt:lpstr>
      <vt:lpstr>League Spartan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MILAGRO</cp:lastModifiedBy>
  <cp:revision>20</cp:revision>
  <dcterms:created xsi:type="dcterms:W3CDTF">2006-08-16T00:00:00Z</dcterms:created>
  <dcterms:modified xsi:type="dcterms:W3CDTF">2024-10-17T08:53:32Z</dcterms:modified>
  <dc:identifier>DAGStVSivWk</dc:identifier>
</cp:coreProperties>
</file>