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67" r:id="rId6"/>
    <p:sldId id="259" r:id="rId7"/>
    <p:sldId id="264" r:id="rId8"/>
    <p:sldId id="260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63" r:id="rId20"/>
    <p:sldId id="288" r:id="rId21"/>
    <p:sldId id="289" r:id="rId22"/>
    <p:sldId id="290" r:id="rId23"/>
    <p:sldId id="271" r:id="rId24"/>
    <p:sldId id="265" r:id="rId25"/>
    <p:sldId id="261" r:id="rId26"/>
    <p:sldId id="270" r:id="rId27"/>
  </p:sldIdLst>
  <p:sldSz cx="18288000" cy="10287000"/>
  <p:notesSz cx="6858000" cy="9144000"/>
  <p:embeddedFontLst>
    <p:embeddedFont>
      <p:font typeface="Gotham Bold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tham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0D413C-B67C-490B-8B9C-86C8230716D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ADAB934-8ED3-477D-AFAE-F9D6CA654050}">
      <dgm:prSet phldrT="[Texto]" custT="1"/>
      <dgm:spPr/>
      <dgm:t>
        <a:bodyPr/>
        <a:lstStyle/>
        <a:p>
          <a:r>
            <a:rPr lang="es-ES" sz="4000" dirty="0">
              <a:latin typeface="Arial" pitchFamily="34" charset="0"/>
              <a:cs typeface="Arial" pitchFamily="34" charset="0"/>
            </a:rPr>
            <a:t>Elementos estructurales del control social</a:t>
          </a:r>
        </a:p>
      </dgm:t>
    </dgm:pt>
    <dgm:pt modelId="{34CA5411-D3B4-4197-8197-83589B511B79}" type="parTrans" cxnId="{7004373D-F80B-434D-B9DA-F9B011376E08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A62F33C-72D7-4566-9439-55927A444D4B}" type="sibTrans" cxnId="{7004373D-F80B-434D-B9DA-F9B011376E08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4BA206A-E568-4377-B916-F4B57095589B}">
      <dgm:prSet phldrT="[Texto]"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Sistemas normativos</a:t>
          </a:r>
        </a:p>
      </dgm:t>
    </dgm:pt>
    <dgm:pt modelId="{1CCAE5AB-6E19-4431-BFE5-AE6B919C8786}" type="parTrans" cxnId="{ED20B0C1-0DBC-448E-9B03-7B1F8233AD87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E85CCCCE-DD5E-45F1-968F-70496495A166}" type="sibTrans" cxnId="{ED20B0C1-0DBC-448E-9B03-7B1F8233AD87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198964E-C3A4-4039-AC95-2E686E1AE028}">
      <dgm:prSet phldrT="[Texto]"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Agencias controladoras </a:t>
          </a:r>
        </a:p>
      </dgm:t>
    </dgm:pt>
    <dgm:pt modelId="{20C908AC-D941-43E5-97C9-B7E5B46B97A4}" type="parTrans" cxnId="{59CDE953-5FF4-48E1-AE8B-031F97661B3B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2476210E-CD09-43A4-91F1-70761A23D11E}" type="sibTrans" cxnId="{59CDE953-5FF4-48E1-AE8B-031F97661B3B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B816FBB8-B1DE-4156-8B86-F31C3894425E}">
      <dgm:prSet phldrT="[Texto]"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modalidades sancionatorias</a:t>
          </a:r>
        </a:p>
      </dgm:t>
    </dgm:pt>
    <dgm:pt modelId="{8EE72D8F-4675-4AB5-9B52-C6DC7DBE91A9}" type="parTrans" cxnId="{9D644D68-A550-4F58-BD5E-2DA148C88806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FC37C5D8-D802-4705-9DD8-0277E64CCEAE}" type="sibTrans" cxnId="{9D644D68-A550-4F58-BD5E-2DA148C88806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3317685E-5AE6-4C42-9AAF-1DACA93339E9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Moral</a:t>
          </a:r>
        </a:p>
      </dgm:t>
    </dgm:pt>
    <dgm:pt modelId="{BB90C0B6-BF60-4554-B208-4450AB403424}" type="parTrans" cxnId="{8F501E86-1F58-4CEA-85B9-2B5E43DDA04F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E1B1DABA-2E24-444C-8F2B-2FE4709A617D}" type="sibTrans" cxnId="{8F501E86-1F58-4CEA-85B9-2B5E43DDA04F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FFD928D7-824A-4363-B4C1-14C174FEDBC1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Religión</a:t>
          </a:r>
        </a:p>
      </dgm:t>
    </dgm:pt>
    <dgm:pt modelId="{FA73D352-96D3-4684-9A13-F585441BA9C1}" type="parTrans" cxnId="{A79EDE94-36F1-4127-93D8-005C76AA0D84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28E61FCE-28A6-4B6F-AFD6-3C89285D857C}" type="sibTrans" cxnId="{A79EDE94-36F1-4127-93D8-005C76AA0D84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7B5EC337-C5E4-401C-A59B-6EDEF17FB038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Derechos</a:t>
          </a:r>
        </a:p>
      </dgm:t>
    </dgm:pt>
    <dgm:pt modelId="{27499E30-C94D-4997-8DFF-776C0A1D3137}" type="parTrans" cxnId="{31A50218-6E4B-48B2-8A42-3711142BC3A6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ACE1FC8-210E-41CA-B75D-8789D8A96550}" type="sibTrans" cxnId="{31A50218-6E4B-48B2-8A42-3711142BC3A6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3E5BC8B8-D9CF-4BED-B0B3-644627FC4547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Agencias informales</a:t>
          </a:r>
        </a:p>
      </dgm:t>
    </dgm:pt>
    <dgm:pt modelId="{2E0F542A-0B6B-4863-A559-9901494AF91D}" type="parTrans" cxnId="{A6575871-1A8E-42D9-845A-6835997EE16C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FDF1843F-DD63-4A58-A931-90230372E33E}" type="sibTrans" cxnId="{A6575871-1A8E-42D9-845A-6835997EE16C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3EA408F-1FCC-49D9-BAD8-E3372AF2A67B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Agencias Formales</a:t>
          </a:r>
        </a:p>
      </dgm:t>
    </dgm:pt>
    <dgm:pt modelId="{4C8A64AB-4A1A-4DE4-943E-632F0EB30921}" type="parTrans" cxnId="{C7F1EED4-DF84-4CC6-A887-E82E671D3605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DD6C5F3D-0316-4AA6-9B6C-0F49E59AD070}" type="sibTrans" cxnId="{C7F1EED4-DF84-4CC6-A887-E82E671D3605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935D3F6F-151F-4BBC-B9AB-83EDB6CD28E6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Sanciones Negativas</a:t>
          </a:r>
        </a:p>
      </dgm:t>
    </dgm:pt>
    <dgm:pt modelId="{E3382818-1776-4934-BB6F-72A8ACE7155D}" type="parTrans" cxnId="{03A9FD24-D69F-4C3F-AC96-09A43C86BD45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2B38AEE0-1B3F-406B-8E0F-E4D4B07E55F6}" type="sibTrans" cxnId="{03A9FD24-D69F-4C3F-AC96-09A43C86BD45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59B68C63-91B5-48B8-A78A-767AE5016888}">
      <dgm:prSet custT="1"/>
      <dgm:spPr/>
      <dgm:t>
        <a:bodyPr/>
        <a:lstStyle/>
        <a:p>
          <a:r>
            <a:rPr lang="es-ES" sz="4000">
              <a:latin typeface="Arial" pitchFamily="34" charset="0"/>
              <a:cs typeface="Arial" pitchFamily="34" charset="0"/>
            </a:rPr>
            <a:t>Sanciones Positivas</a:t>
          </a:r>
        </a:p>
      </dgm:t>
    </dgm:pt>
    <dgm:pt modelId="{DA589C27-7560-460B-B655-F87112EEDCC0}" type="parTrans" cxnId="{5398F700-B813-45C9-95A2-446BE9F922EF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C40DB1FC-5984-4FDE-802C-D2C473DE0E5A}" type="sibTrans" cxnId="{5398F700-B813-45C9-95A2-446BE9F922EF}">
      <dgm:prSet/>
      <dgm:spPr/>
      <dgm:t>
        <a:bodyPr/>
        <a:lstStyle/>
        <a:p>
          <a:endParaRPr lang="es-ES" sz="4000">
            <a:latin typeface="Arial" pitchFamily="34" charset="0"/>
            <a:cs typeface="Arial" pitchFamily="34" charset="0"/>
          </a:endParaRPr>
        </a:p>
      </dgm:t>
    </dgm:pt>
    <dgm:pt modelId="{742F383E-DB87-48D7-B236-1603E1AF1490}" type="pres">
      <dgm:prSet presAssocID="{C70D413C-B67C-490B-8B9C-86C8230716D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0DA2B72C-A314-4BDC-B24A-77E982683EBE}" type="pres">
      <dgm:prSet presAssocID="{EADAB934-8ED3-477D-AFAE-F9D6CA654050}" presName="hierRoot1" presStyleCnt="0">
        <dgm:presLayoutVars>
          <dgm:hierBranch val="init"/>
        </dgm:presLayoutVars>
      </dgm:prSet>
      <dgm:spPr/>
    </dgm:pt>
    <dgm:pt modelId="{984FD6D4-8EFE-4F7B-A7ED-78FBA1E6F8A3}" type="pres">
      <dgm:prSet presAssocID="{EADAB934-8ED3-477D-AFAE-F9D6CA654050}" presName="rootComposite1" presStyleCnt="0"/>
      <dgm:spPr/>
    </dgm:pt>
    <dgm:pt modelId="{5B31D5A0-B6F0-4796-A91B-CC3FCA4B5F4E}" type="pres">
      <dgm:prSet presAssocID="{EADAB934-8ED3-477D-AFAE-F9D6CA654050}" presName="rootText1" presStyleLbl="node0" presStyleIdx="0" presStyleCnt="1" custScaleX="44818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4E9390-BDA3-4F48-809A-9B3C1C47EBB6}" type="pres">
      <dgm:prSet presAssocID="{EADAB934-8ED3-477D-AFAE-F9D6CA654050}" presName="rootConnector1" presStyleLbl="node1" presStyleIdx="0" presStyleCnt="0"/>
      <dgm:spPr/>
      <dgm:t>
        <a:bodyPr/>
        <a:lstStyle/>
        <a:p>
          <a:endParaRPr lang="es-ES"/>
        </a:p>
      </dgm:t>
    </dgm:pt>
    <dgm:pt modelId="{C83B3A57-C263-454B-A157-AECB7C718BB1}" type="pres">
      <dgm:prSet presAssocID="{EADAB934-8ED3-477D-AFAE-F9D6CA654050}" presName="hierChild2" presStyleCnt="0"/>
      <dgm:spPr/>
    </dgm:pt>
    <dgm:pt modelId="{3E5DD41B-4939-4E17-96C3-6AF43CEA2302}" type="pres">
      <dgm:prSet presAssocID="{1CCAE5AB-6E19-4431-BFE5-AE6B919C8786}" presName="Name37" presStyleLbl="parChTrans1D2" presStyleIdx="0" presStyleCnt="3"/>
      <dgm:spPr/>
      <dgm:t>
        <a:bodyPr/>
        <a:lstStyle/>
        <a:p>
          <a:endParaRPr lang="es-ES"/>
        </a:p>
      </dgm:t>
    </dgm:pt>
    <dgm:pt modelId="{701E7134-907C-463B-89B8-71D340DE0790}" type="pres">
      <dgm:prSet presAssocID="{D4BA206A-E568-4377-B916-F4B57095589B}" presName="hierRoot2" presStyleCnt="0">
        <dgm:presLayoutVars>
          <dgm:hierBranch val="init"/>
        </dgm:presLayoutVars>
      </dgm:prSet>
      <dgm:spPr/>
    </dgm:pt>
    <dgm:pt modelId="{AD8CEB92-44CE-4D1A-A142-7B20420FC017}" type="pres">
      <dgm:prSet presAssocID="{D4BA206A-E568-4377-B916-F4B57095589B}" presName="rootComposite" presStyleCnt="0"/>
      <dgm:spPr/>
    </dgm:pt>
    <dgm:pt modelId="{A9451188-E605-4022-9C26-0B511A438805}" type="pres">
      <dgm:prSet presAssocID="{D4BA206A-E568-4377-B916-F4B57095589B}" presName="rootText" presStyleLbl="node2" presStyleIdx="0" presStyleCnt="3" custScaleX="20112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54F4397-2127-4B4C-87D8-96D9BF0B0DAC}" type="pres">
      <dgm:prSet presAssocID="{D4BA206A-E568-4377-B916-F4B57095589B}" presName="rootConnector" presStyleLbl="node2" presStyleIdx="0" presStyleCnt="3"/>
      <dgm:spPr/>
      <dgm:t>
        <a:bodyPr/>
        <a:lstStyle/>
        <a:p>
          <a:endParaRPr lang="es-ES"/>
        </a:p>
      </dgm:t>
    </dgm:pt>
    <dgm:pt modelId="{EFC9EB95-B220-4F78-8D8C-1E3C5C4E7398}" type="pres">
      <dgm:prSet presAssocID="{D4BA206A-E568-4377-B916-F4B57095589B}" presName="hierChild4" presStyleCnt="0"/>
      <dgm:spPr/>
    </dgm:pt>
    <dgm:pt modelId="{BB185471-DFD9-47A1-A071-C7271D283D14}" type="pres">
      <dgm:prSet presAssocID="{BB90C0B6-BF60-4554-B208-4450AB403424}" presName="Name37" presStyleLbl="parChTrans1D3" presStyleIdx="0" presStyleCnt="7"/>
      <dgm:spPr/>
      <dgm:t>
        <a:bodyPr/>
        <a:lstStyle/>
        <a:p>
          <a:endParaRPr lang="es-ES"/>
        </a:p>
      </dgm:t>
    </dgm:pt>
    <dgm:pt modelId="{AFC530A9-94A9-4F18-B83E-58078EE18544}" type="pres">
      <dgm:prSet presAssocID="{3317685E-5AE6-4C42-9AAF-1DACA93339E9}" presName="hierRoot2" presStyleCnt="0">
        <dgm:presLayoutVars>
          <dgm:hierBranch val="init"/>
        </dgm:presLayoutVars>
      </dgm:prSet>
      <dgm:spPr/>
    </dgm:pt>
    <dgm:pt modelId="{EBE0DF5D-66E3-4151-B311-8C5279297EAC}" type="pres">
      <dgm:prSet presAssocID="{3317685E-5AE6-4C42-9AAF-1DACA93339E9}" presName="rootComposite" presStyleCnt="0"/>
      <dgm:spPr/>
    </dgm:pt>
    <dgm:pt modelId="{3DC07E14-31AF-462A-A040-7195678F7A63}" type="pres">
      <dgm:prSet presAssocID="{3317685E-5AE6-4C42-9AAF-1DACA93339E9}" presName="rootText" presStyleLbl="node3" presStyleIdx="0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1B209C5-C2CE-416D-B7A5-BE4EDCBEE6CB}" type="pres">
      <dgm:prSet presAssocID="{3317685E-5AE6-4C42-9AAF-1DACA93339E9}" presName="rootConnector" presStyleLbl="node3" presStyleIdx="0" presStyleCnt="7"/>
      <dgm:spPr/>
      <dgm:t>
        <a:bodyPr/>
        <a:lstStyle/>
        <a:p>
          <a:endParaRPr lang="es-ES"/>
        </a:p>
      </dgm:t>
    </dgm:pt>
    <dgm:pt modelId="{22C7DA33-BF93-4499-B3FC-34BCF81C6DB8}" type="pres">
      <dgm:prSet presAssocID="{3317685E-5AE6-4C42-9AAF-1DACA93339E9}" presName="hierChild4" presStyleCnt="0"/>
      <dgm:spPr/>
    </dgm:pt>
    <dgm:pt modelId="{94671C24-17F9-4774-A923-7DEA61B5C478}" type="pres">
      <dgm:prSet presAssocID="{3317685E-5AE6-4C42-9AAF-1DACA93339E9}" presName="hierChild5" presStyleCnt="0"/>
      <dgm:spPr/>
    </dgm:pt>
    <dgm:pt modelId="{194CAE62-01AB-4C24-ADD1-CC288AF68DC2}" type="pres">
      <dgm:prSet presAssocID="{FA73D352-96D3-4684-9A13-F585441BA9C1}" presName="Name37" presStyleLbl="parChTrans1D3" presStyleIdx="1" presStyleCnt="7"/>
      <dgm:spPr/>
      <dgm:t>
        <a:bodyPr/>
        <a:lstStyle/>
        <a:p>
          <a:endParaRPr lang="es-ES"/>
        </a:p>
      </dgm:t>
    </dgm:pt>
    <dgm:pt modelId="{C8259945-8AB4-4E6A-99AA-6BCBFC0AD4B3}" type="pres">
      <dgm:prSet presAssocID="{FFD928D7-824A-4363-B4C1-14C174FEDBC1}" presName="hierRoot2" presStyleCnt="0">
        <dgm:presLayoutVars>
          <dgm:hierBranch val="init"/>
        </dgm:presLayoutVars>
      </dgm:prSet>
      <dgm:spPr/>
    </dgm:pt>
    <dgm:pt modelId="{399C1CBC-0F50-453E-8FA9-B197CBBD834D}" type="pres">
      <dgm:prSet presAssocID="{FFD928D7-824A-4363-B4C1-14C174FEDBC1}" presName="rootComposite" presStyleCnt="0"/>
      <dgm:spPr/>
    </dgm:pt>
    <dgm:pt modelId="{3178B16E-C119-4EE0-81BE-5425A603F2D3}" type="pres">
      <dgm:prSet presAssocID="{FFD928D7-824A-4363-B4C1-14C174FEDBC1}" presName="rootText" presStyleLbl="node3" presStyleIdx="1" presStyleCnt="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4E29273-2986-40DE-83C3-07E6A1889739}" type="pres">
      <dgm:prSet presAssocID="{FFD928D7-824A-4363-B4C1-14C174FEDBC1}" presName="rootConnector" presStyleLbl="node3" presStyleIdx="1" presStyleCnt="7"/>
      <dgm:spPr/>
      <dgm:t>
        <a:bodyPr/>
        <a:lstStyle/>
        <a:p>
          <a:endParaRPr lang="es-ES"/>
        </a:p>
      </dgm:t>
    </dgm:pt>
    <dgm:pt modelId="{84FA256C-029F-4E9B-81A1-868E003AAD1C}" type="pres">
      <dgm:prSet presAssocID="{FFD928D7-824A-4363-B4C1-14C174FEDBC1}" presName="hierChild4" presStyleCnt="0"/>
      <dgm:spPr/>
    </dgm:pt>
    <dgm:pt modelId="{CF8D3363-EB9F-464C-81A6-DC8D5F5A6588}" type="pres">
      <dgm:prSet presAssocID="{FFD928D7-824A-4363-B4C1-14C174FEDBC1}" presName="hierChild5" presStyleCnt="0"/>
      <dgm:spPr/>
    </dgm:pt>
    <dgm:pt modelId="{713EB002-8A80-484C-93E9-497E4DF864DC}" type="pres">
      <dgm:prSet presAssocID="{27499E30-C94D-4997-8DFF-776C0A1D3137}" presName="Name37" presStyleLbl="parChTrans1D3" presStyleIdx="2" presStyleCnt="7"/>
      <dgm:spPr/>
      <dgm:t>
        <a:bodyPr/>
        <a:lstStyle/>
        <a:p>
          <a:endParaRPr lang="es-ES"/>
        </a:p>
      </dgm:t>
    </dgm:pt>
    <dgm:pt modelId="{16A5BA11-CDB1-4659-B324-D32CDBE4211F}" type="pres">
      <dgm:prSet presAssocID="{7B5EC337-C5E4-401C-A59B-6EDEF17FB038}" presName="hierRoot2" presStyleCnt="0">
        <dgm:presLayoutVars>
          <dgm:hierBranch val="init"/>
        </dgm:presLayoutVars>
      </dgm:prSet>
      <dgm:spPr/>
    </dgm:pt>
    <dgm:pt modelId="{2B0ECEE9-79B6-4C32-A91D-19D7FEDF63B5}" type="pres">
      <dgm:prSet presAssocID="{7B5EC337-C5E4-401C-A59B-6EDEF17FB038}" presName="rootComposite" presStyleCnt="0"/>
      <dgm:spPr/>
    </dgm:pt>
    <dgm:pt modelId="{6FAF8988-8131-4686-9A76-5092A5F8A53B}" type="pres">
      <dgm:prSet presAssocID="{7B5EC337-C5E4-401C-A59B-6EDEF17FB038}" presName="rootText" presStyleLbl="node3" presStyleIdx="2" presStyleCnt="7" custScaleX="16131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7D85AA-5F03-4BCA-9F22-639F194D357E}" type="pres">
      <dgm:prSet presAssocID="{7B5EC337-C5E4-401C-A59B-6EDEF17FB038}" presName="rootConnector" presStyleLbl="node3" presStyleIdx="2" presStyleCnt="7"/>
      <dgm:spPr/>
      <dgm:t>
        <a:bodyPr/>
        <a:lstStyle/>
        <a:p>
          <a:endParaRPr lang="es-ES"/>
        </a:p>
      </dgm:t>
    </dgm:pt>
    <dgm:pt modelId="{4A44B7B3-2956-4173-8940-16E50017389F}" type="pres">
      <dgm:prSet presAssocID="{7B5EC337-C5E4-401C-A59B-6EDEF17FB038}" presName="hierChild4" presStyleCnt="0"/>
      <dgm:spPr/>
    </dgm:pt>
    <dgm:pt modelId="{15066293-FDD5-4738-8301-F4411F5136C4}" type="pres">
      <dgm:prSet presAssocID="{7B5EC337-C5E4-401C-A59B-6EDEF17FB038}" presName="hierChild5" presStyleCnt="0"/>
      <dgm:spPr/>
    </dgm:pt>
    <dgm:pt modelId="{F17C110A-68F6-48D0-88FF-DDA40A6E1F66}" type="pres">
      <dgm:prSet presAssocID="{D4BA206A-E568-4377-B916-F4B57095589B}" presName="hierChild5" presStyleCnt="0"/>
      <dgm:spPr/>
    </dgm:pt>
    <dgm:pt modelId="{8CEADE74-AB3A-4A2F-B7B5-9F7AB7ECD470}" type="pres">
      <dgm:prSet presAssocID="{20C908AC-D941-43E5-97C9-B7E5B46B97A4}" presName="Name37" presStyleLbl="parChTrans1D2" presStyleIdx="1" presStyleCnt="3"/>
      <dgm:spPr/>
      <dgm:t>
        <a:bodyPr/>
        <a:lstStyle/>
        <a:p>
          <a:endParaRPr lang="es-ES"/>
        </a:p>
      </dgm:t>
    </dgm:pt>
    <dgm:pt modelId="{C33C9A64-138A-40D3-B0F0-8F9E2B069BCD}" type="pres">
      <dgm:prSet presAssocID="{D198964E-C3A4-4039-AC95-2E686E1AE028}" presName="hierRoot2" presStyleCnt="0">
        <dgm:presLayoutVars>
          <dgm:hierBranch val="init"/>
        </dgm:presLayoutVars>
      </dgm:prSet>
      <dgm:spPr/>
    </dgm:pt>
    <dgm:pt modelId="{90CF66B5-B2E4-456B-B0FE-302E39F03763}" type="pres">
      <dgm:prSet presAssocID="{D198964E-C3A4-4039-AC95-2E686E1AE028}" presName="rootComposite" presStyleCnt="0"/>
      <dgm:spPr/>
    </dgm:pt>
    <dgm:pt modelId="{B7F5A8D2-B599-49C3-BA2F-E18894F1125D}" type="pres">
      <dgm:prSet presAssocID="{D198964E-C3A4-4039-AC95-2E686E1AE028}" presName="rootText" presStyleLbl="node2" presStyleIdx="1" presStyleCnt="3" custScaleX="20130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5CA739A-85BF-4029-B8A8-555B4FD89E10}" type="pres">
      <dgm:prSet presAssocID="{D198964E-C3A4-4039-AC95-2E686E1AE028}" presName="rootConnector" presStyleLbl="node2" presStyleIdx="1" presStyleCnt="3"/>
      <dgm:spPr/>
      <dgm:t>
        <a:bodyPr/>
        <a:lstStyle/>
        <a:p>
          <a:endParaRPr lang="es-ES"/>
        </a:p>
      </dgm:t>
    </dgm:pt>
    <dgm:pt modelId="{4FAD96D3-B8F1-465C-8253-2355E34EEE34}" type="pres">
      <dgm:prSet presAssocID="{D198964E-C3A4-4039-AC95-2E686E1AE028}" presName="hierChild4" presStyleCnt="0"/>
      <dgm:spPr/>
    </dgm:pt>
    <dgm:pt modelId="{F029822B-879B-4BC5-AE11-F3E84790EF36}" type="pres">
      <dgm:prSet presAssocID="{2E0F542A-0B6B-4863-A559-9901494AF91D}" presName="Name37" presStyleLbl="parChTrans1D3" presStyleIdx="3" presStyleCnt="7"/>
      <dgm:spPr/>
      <dgm:t>
        <a:bodyPr/>
        <a:lstStyle/>
        <a:p>
          <a:endParaRPr lang="es-ES"/>
        </a:p>
      </dgm:t>
    </dgm:pt>
    <dgm:pt modelId="{61CBC874-CD71-4B05-A764-6149A911661D}" type="pres">
      <dgm:prSet presAssocID="{3E5BC8B8-D9CF-4BED-B0B3-644627FC4547}" presName="hierRoot2" presStyleCnt="0">
        <dgm:presLayoutVars>
          <dgm:hierBranch val="init"/>
        </dgm:presLayoutVars>
      </dgm:prSet>
      <dgm:spPr/>
    </dgm:pt>
    <dgm:pt modelId="{51971CE4-B96F-4245-B6F0-B43F1FC9FD9B}" type="pres">
      <dgm:prSet presAssocID="{3E5BC8B8-D9CF-4BED-B0B3-644627FC4547}" presName="rootComposite" presStyleCnt="0"/>
      <dgm:spPr/>
    </dgm:pt>
    <dgm:pt modelId="{AFF2676F-38DB-4C24-AEAC-926061153AD7}" type="pres">
      <dgm:prSet presAssocID="{3E5BC8B8-D9CF-4BED-B0B3-644627FC4547}" presName="rootText" presStyleLbl="node3" presStyleIdx="3" presStyleCnt="7" custScaleX="26714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B8A00ED-35F9-4CBC-8678-BCE376D508E2}" type="pres">
      <dgm:prSet presAssocID="{3E5BC8B8-D9CF-4BED-B0B3-644627FC4547}" presName="rootConnector" presStyleLbl="node3" presStyleIdx="3" presStyleCnt="7"/>
      <dgm:spPr/>
      <dgm:t>
        <a:bodyPr/>
        <a:lstStyle/>
        <a:p>
          <a:endParaRPr lang="es-ES"/>
        </a:p>
      </dgm:t>
    </dgm:pt>
    <dgm:pt modelId="{196A2B7F-A0E5-4F4E-9AF2-C36A0DF71009}" type="pres">
      <dgm:prSet presAssocID="{3E5BC8B8-D9CF-4BED-B0B3-644627FC4547}" presName="hierChild4" presStyleCnt="0"/>
      <dgm:spPr/>
    </dgm:pt>
    <dgm:pt modelId="{0D77AFEC-3B6C-4C18-B584-0AFA991E8F50}" type="pres">
      <dgm:prSet presAssocID="{3E5BC8B8-D9CF-4BED-B0B3-644627FC4547}" presName="hierChild5" presStyleCnt="0"/>
      <dgm:spPr/>
    </dgm:pt>
    <dgm:pt modelId="{640386B8-8C4C-4BF3-8A3B-EB59870DB6BA}" type="pres">
      <dgm:prSet presAssocID="{4C8A64AB-4A1A-4DE4-943E-632F0EB30921}" presName="Name37" presStyleLbl="parChTrans1D3" presStyleIdx="4" presStyleCnt="7"/>
      <dgm:spPr/>
      <dgm:t>
        <a:bodyPr/>
        <a:lstStyle/>
        <a:p>
          <a:endParaRPr lang="es-ES"/>
        </a:p>
      </dgm:t>
    </dgm:pt>
    <dgm:pt modelId="{8A0C9F1D-9404-429D-A17B-66EC3F18170E}" type="pres">
      <dgm:prSet presAssocID="{D3EA408F-1FCC-49D9-BAD8-E3372AF2A67B}" presName="hierRoot2" presStyleCnt="0">
        <dgm:presLayoutVars>
          <dgm:hierBranch val="init"/>
        </dgm:presLayoutVars>
      </dgm:prSet>
      <dgm:spPr/>
    </dgm:pt>
    <dgm:pt modelId="{C474BFEC-FCE4-43AD-A4C1-8955CAF4E8AB}" type="pres">
      <dgm:prSet presAssocID="{D3EA408F-1FCC-49D9-BAD8-E3372AF2A67B}" presName="rootComposite" presStyleCnt="0"/>
      <dgm:spPr/>
    </dgm:pt>
    <dgm:pt modelId="{ACE8ACB7-81A7-461C-A4B6-B8F99E9CB02B}" type="pres">
      <dgm:prSet presAssocID="{D3EA408F-1FCC-49D9-BAD8-E3372AF2A67B}" presName="rootText" presStyleLbl="node3" presStyleIdx="4" presStyleCnt="7" custScaleX="25834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992D3BA-5B6D-45D3-AF10-195B164C81D4}" type="pres">
      <dgm:prSet presAssocID="{D3EA408F-1FCC-49D9-BAD8-E3372AF2A67B}" presName="rootConnector" presStyleLbl="node3" presStyleIdx="4" presStyleCnt="7"/>
      <dgm:spPr/>
      <dgm:t>
        <a:bodyPr/>
        <a:lstStyle/>
        <a:p>
          <a:endParaRPr lang="es-ES"/>
        </a:p>
      </dgm:t>
    </dgm:pt>
    <dgm:pt modelId="{A5D7EB80-663A-488D-B08B-F859812F48C2}" type="pres">
      <dgm:prSet presAssocID="{D3EA408F-1FCC-49D9-BAD8-E3372AF2A67B}" presName="hierChild4" presStyleCnt="0"/>
      <dgm:spPr/>
    </dgm:pt>
    <dgm:pt modelId="{2095EABA-F546-4913-BFF0-225FBE5A2472}" type="pres">
      <dgm:prSet presAssocID="{D3EA408F-1FCC-49D9-BAD8-E3372AF2A67B}" presName="hierChild5" presStyleCnt="0"/>
      <dgm:spPr/>
    </dgm:pt>
    <dgm:pt modelId="{68AFB2D2-356A-4E3C-AEA0-C550E939BED7}" type="pres">
      <dgm:prSet presAssocID="{D198964E-C3A4-4039-AC95-2E686E1AE028}" presName="hierChild5" presStyleCnt="0"/>
      <dgm:spPr/>
    </dgm:pt>
    <dgm:pt modelId="{6EBF1956-B911-4958-A515-A8A0CC101007}" type="pres">
      <dgm:prSet presAssocID="{8EE72D8F-4675-4AB5-9B52-C6DC7DBE91A9}" presName="Name37" presStyleLbl="parChTrans1D2" presStyleIdx="2" presStyleCnt="3"/>
      <dgm:spPr/>
      <dgm:t>
        <a:bodyPr/>
        <a:lstStyle/>
        <a:p>
          <a:endParaRPr lang="es-ES"/>
        </a:p>
      </dgm:t>
    </dgm:pt>
    <dgm:pt modelId="{508F7649-E855-408F-B02F-F5E3E913594D}" type="pres">
      <dgm:prSet presAssocID="{B816FBB8-B1DE-4156-8B86-F31C3894425E}" presName="hierRoot2" presStyleCnt="0">
        <dgm:presLayoutVars>
          <dgm:hierBranch val="init"/>
        </dgm:presLayoutVars>
      </dgm:prSet>
      <dgm:spPr/>
    </dgm:pt>
    <dgm:pt modelId="{08C08D58-33F3-4F65-8446-0997D3502819}" type="pres">
      <dgm:prSet presAssocID="{B816FBB8-B1DE-4156-8B86-F31C3894425E}" presName="rootComposite" presStyleCnt="0"/>
      <dgm:spPr/>
    </dgm:pt>
    <dgm:pt modelId="{1294194B-F9DE-4FD4-934E-C22DA547A797}" type="pres">
      <dgm:prSet presAssocID="{B816FBB8-B1DE-4156-8B86-F31C3894425E}" presName="rootText" presStyleLbl="node2" presStyleIdx="2" presStyleCnt="3" custScaleX="212557" custLinFactNeighborX="3458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A440E06-2FB7-4E4D-AD1E-803091514E52}" type="pres">
      <dgm:prSet presAssocID="{B816FBB8-B1DE-4156-8B86-F31C3894425E}" presName="rootConnector" presStyleLbl="node2" presStyleIdx="2" presStyleCnt="3"/>
      <dgm:spPr/>
      <dgm:t>
        <a:bodyPr/>
        <a:lstStyle/>
        <a:p>
          <a:endParaRPr lang="es-ES"/>
        </a:p>
      </dgm:t>
    </dgm:pt>
    <dgm:pt modelId="{04DCD4DE-41EF-4060-9359-045F2E8C1C7A}" type="pres">
      <dgm:prSet presAssocID="{B816FBB8-B1DE-4156-8B86-F31C3894425E}" presName="hierChild4" presStyleCnt="0"/>
      <dgm:spPr/>
    </dgm:pt>
    <dgm:pt modelId="{3561725A-1BA5-4959-8C0E-6050464279F9}" type="pres">
      <dgm:prSet presAssocID="{E3382818-1776-4934-BB6F-72A8ACE7155D}" presName="Name37" presStyleLbl="parChTrans1D3" presStyleIdx="5" presStyleCnt="7"/>
      <dgm:spPr/>
      <dgm:t>
        <a:bodyPr/>
        <a:lstStyle/>
        <a:p>
          <a:endParaRPr lang="es-ES"/>
        </a:p>
      </dgm:t>
    </dgm:pt>
    <dgm:pt modelId="{36219AF6-77B3-42A5-8D7C-A9A6E00B4B8E}" type="pres">
      <dgm:prSet presAssocID="{935D3F6F-151F-4BBC-B9AB-83EDB6CD28E6}" presName="hierRoot2" presStyleCnt="0">
        <dgm:presLayoutVars>
          <dgm:hierBranch val="init"/>
        </dgm:presLayoutVars>
      </dgm:prSet>
      <dgm:spPr/>
    </dgm:pt>
    <dgm:pt modelId="{56CE7BB0-43C5-4284-8FF8-4F4AE06F0E9F}" type="pres">
      <dgm:prSet presAssocID="{935D3F6F-151F-4BBC-B9AB-83EDB6CD28E6}" presName="rootComposite" presStyleCnt="0"/>
      <dgm:spPr/>
    </dgm:pt>
    <dgm:pt modelId="{311A9979-F5EF-4630-AFFE-1D02E2FF61E7}" type="pres">
      <dgm:prSet presAssocID="{935D3F6F-151F-4BBC-B9AB-83EDB6CD28E6}" presName="rootText" presStyleLbl="node3" presStyleIdx="5" presStyleCnt="7" custScaleX="1777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CA6935D-DC9F-43E5-903B-C084EC68D6DA}" type="pres">
      <dgm:prSet presAssocID="{935D3F6F-151F-4BBC-B9AB-83EDB6CD28E6}" presName="rootConnector" presStyleLbl="node3" presStyleIdx="5" presStyleCnt="7"/>
      <dgm:spPr/>
      <dgm:t>
        <a:bodyPr/>
        <a:lstStyle/>
        <a:p>
          <a:endParaRPr lang="es-ES"/>
        </a:p>
      </dgm:t>
    </dgm:pt>
    <dgm:pt modelId="{BD18235E-E839-4DEC-9B66-BD6437FD2D90}" type="pres">
      <dgm:prSet presAssocID="{935D3F6F-151F-4BBC-B9AB-83EDB6CD28E6}" presName="hierChild4" presStyleCnt="0"/>
      <dgm:spPr/>
    </dgm:pt>
    <dgm:pt modelId="{ACFBEC66-8E56-43BB-931D-49D6841240BA}" type="pres">
      <dgm:prSet presAssocID="{935D3F6F-151F-4BBC-B9AB-83EDB6CD28E6}" presName="hierChild5" presStyleCnt="0"/>
      <dgm:spPr/>
    </dgm:pt>
    <dgm:pt modelId="{95971E6B-96A9-418C-A317-2F84BC1A8C43}" type="pres">
      <dgm:prSet presAssocID="{DA589C27-7560-460B-B655-F87112EEDCC0}" presName="Name37" presStyleLbl="parChTrans1D3" presStyleIdx="6" presStyleCnt="7"/>
      <dgm:spPr/>
      <dgm:t>
        <a:bodyPr/>
        <a:lstStyle/>
        <a:p>
          <a:endParaRPr lang="es-ES"/>
        </a:p>
      </dgm:t>
    </dgm:pt>
    <dgm:pt modelId="{42CC4597-F236-4A6A-BD68-EA4B7B957B72}" type="pres">
      <dgm:prSet presAssocID="{59B68C63-91B5-48B8-A78A-767AE5016888}" presName="hierRoot2" presStyleCnt="0">
        <dgm:presLayoutVars>
          <dgm:hierBranch val="init"/>
        </dgm:presLayoutVars>
      </dgm:prSet>
      <dgm:spPr/>
    </dgm:pt>
    <dgm:pt modelId="{7022C32D-9D7E-4628-88A9-71ADD704DA66}" type="pres">
      <dgm:prSet presAssocID="{59B68C63-91B5-48B8-A78A-767AE5016888}" presName="rootComposite" presStyleCnt="0"/>
      <dgm:spPr/>
    </dgm:pt>
    <dgm:pt modelId="{72BB0935-9CB3-4946-84AC-383B36140EB7}" type="pres">
      <dgm:prSet presAssocID="{59B68C63-91B5-48B8-A78A-767AE5016888}" presName="rootText" presStyleLbl="node3" presStyleIdx="6" presStyleCnt="7" custScaleX="17196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327EA51-32C4-4E6A-ACC3-7B5CBC68C5B1}" type="pres">
      <dgm:prSet presAssocID="{59B68C63-91B5-48B8-A78A-767AE5016888}" presName="rootConnector" presStyleLbl="node3" presStyleIdx="6" presStyleCnt="7"/>
      <dgm:spPr/>
      <dgm:t>
        <a:bodyPr/>
        <a:lstStyle/>
        <a:p>
          <a:endParaRPr lang="es-ES"/>
        </a:p>
      </dgm:t>
    </dgm:pt>
    <dgm:pt modelId="{243A82E8-4FDD-4C0C-9233-2849BA23F39C}" type="pres">
      <dgm:prSet presAssocID="{59B68C63-91B5-48B8-A78A-767AE5016888}" presName="hierChild4" presStyleCnt="0"/>
      <dgm:spPr/>
    </dgm:pt>
    <dgm:pt modelId="{6A8B768D-7ED3-4D06-AA28-B6FCAE2D793E}" type="pres">
      <dgm:prSet presAssocID="{59B68C63-91B5-48B8-A78A-767AE5016888}" presName="hierChild5" presStyleCnt="0"/>
      <dgm:spPr/>
    </dgm:pt>
    <dgm:pt modelId="{9FCCB8B4-1F9D-49DB-A3F8-2552175E2AE3}" type="pres">
      <dgm:prSet presAssocID="{B816FBB8-B1DE-4156-8B86-F31C3894425E}" presName="hierChild5" presStyleCnt="0"/>
      <dgm:spPr/>
    </dgm:pt>
    <dgm:pt modelId="{1017D366-D954-49EC-9645-0AC5136F0A04}" type="pres">
      <dgm:prSet presAssocID="{EADAB934-8ED3-477D-AFAE-F9D6CA654050}" presName="hierChild3" presStyleCnt="0"/>
      <dgm:spPr/>
    </dgm:pt>
  </dgm:ptLst>
  <dgm:cxnLst>
    <dgm:cxn modelId="{5297A104-20EF-4C1A-9F94-12041EED1C26}" type="presOf" srcId="{7B5EC337-C5E4-401C-A59B-6EDEF17FB038}" destId="{EA7D85AA-5F03-4BCA-9F22-639F194D357E}" srcOrd="1" destOrd="0" presId="urn:microsoft.com/office/officeart/2005/8/layout/orgChart1"/>
    <dgm:cxn modelId="{59CDE953-5FF4-48E1-AE8B-031F97661B3B}" srcId="{EADAB934-8ED3-477D-AFAE-F9D6CA654050}" destId="{D198964E-C3A4-4039-AC95-2E686E1AE028}" srcOrd="1" destOrd="0" parTransId="{20C908AC-D941-43E5-97C9-B7E5B46B97A4}" sibTransId="{2476210E-CD09-43A4-91F1-70761A23D11E}"/>
    <dgm:cxn modelId="{0778D8EC-C047-47F4-9D3F-EDE3819C0ED8}" type="presOf" srcId="{BB90C0B6-BF60-4554-B208-4450AB403424}" destId="{BB185471-DFD9-47A1-A071-C7271D283D14}" srcOrd="0" destOrd="0" presId="urn:microsoft.com/office/officeart/2005/8/layout/orgChart1"/>
    <dgm:cxn modelId="{59B07693-32B8-4B74-AC80-93E345C47B4D}" type="presOf" srcId="{59B68C63-91B5-48B8-A78A-767AE5016888}" destId="{72BB0935-9CB3-4946-84AC-383B36140EB7}" srcOrd="0" destOrd="0" presId="urn:microsoft.com/office/officeart/2005/8/layout/orgChart1"/>
    <dgm:cxn modelId="{C5549122-3D35-4FC9-883F-E8D81410F437}" type="presOf" srcId="{3317685E-5AE6-4C42-9AAF-1DACA93339E9}" destId="{3DC07E14-31AF-462A-A040-7195678F7A63}" srcOrd="0" destOrd="0" presId="urn:microsoft.com/office/officeart/2005/8/layout/orgChart1"/>
    <dgm:cxn modelId="{B729F282-1300-46C9-9224-C762BEA861A3}" type="presOf" srcId="{FFD928D7-824A-4363-B4C1-14C174FEDBC1}" destId="{94E29273-2986-40DE-83C3-07E6A1889739}" srcOrd="1" destOrd="0" presId="urn:microsoft.com/office/officeart/2005/8/layout/orgChart1"/>
    <dgm:cxn modelId="{5398F700-B813-45C9-95A2-446BE9F922EF}" srcId="{B816FBB8-B1DE-4156-8B86-F31C3894425E}" destId="{59B68C63-91B5-48B8-A78A-767AE5016888}" srcOrd="1" destOrd="0" parTransId="{DA589C27-7560-460B-B655-F87112EEDCC0}" sibTransId="{C40DB1FC-5984-4FDE-802C-D2C473DE0E5A}"/>
    <dgm:cxn modelId="{9B56508C-12AC-488E-A429-9AF94CB17044}" type="presOf" srcId="{EADAB934-8ED3-477D-AFAE-F9D6CA654050}" destId="{5B31D5A0-B6F0-4796-A91B-CC3FCA4B5F4E}" srcOrd="0" destOrd="0" presId="urn:microsoft.com/office/officeart/2005/8/layout/orgChart1"/>
    <dgm:cxn modelId="{FFC52403-4AD6-4006-9413-28F0EAABC6A4}" type="presOf" srcId="{2E0F542A-0B6B-4863-A559-9901494AF91D}" destId="{F029822B-879B-4BC5-AE11-F3E84790EF36}" srcOrd="0" destOrd="0" presId="urn:microsoft.com/office/officeart/2005/8/layout/orgChart1"/>
    <dgm:cxn modelId="{742D495F-7E79-4E12-86DD-FFD5F51354AD}" type="presOf" srcId="{D198964E-C3A4-4039-AC95-2E686E1AE028}" destId="{B7F5A8D2-B599-49C3-BA2F-E18894F1125D}" srcOrd="0" destOrd="0" presId="urn:microsoft.com/office/officeart/2005/8/layout/orgChart1"/>
    <dgm:cxn modelId="{00F3207F-2D6C-4AAD-857C-8EC100C9F55B}" type="presOf" srcId="{FA73D352-96D3-4684-9A13-F585441BA9C1}" destId="{194CAE62-01AB-4C24-ADD1-CC288AF68DC2}" srcOrd="0" destOrd="0" presId="urn:microsoft.com/office/officeart/2005/8/layout/orgChart1"/>
    <dgm:cxn modelId="{CA65CE7A-761A-4A60-A5C4-45DDFB9940DC}" type="presOf" srcId="{4C8A64AB-4A1A-4DE4-943E-632F0EB30921}" destId="{640386B8-8C4C-4BF3-8A3B-EB59870DB6BA}" srcOrd="0" destOrd="0" presId="urn:microsoft.com/office/officeart/2005/8/layout/orgChart1"/>
    <dgm:cxn modelId="{7A584BCA-833D-4902-9D1C-9FE842B8204A}" type="presOf" srcId="{D4BA206A-E568-4377-B916-F4B57095589B}" destId="{E54F4397-2127-4B4C-87D8-96D9BF0B0DAC}" srcOrd="1" destOrd="0" presId="urn:microsoft.com/office/officeart/2005/8/layout/orgChart1"/>
    <dgm:cxn modelId="{E8539D40-5684-40A2-AD94-0249D133D0BF}" type="presOf" srcId="{1CCAE5AB-6E19-4431-BFE5-AE6B919C8786}" destId="{3E5DD41B-4939-4E17-96C3-6AF43CEA2302}" srcOrd="0" destOrd="0" presId="urn:microsoft.com/office/officeart/2005/8/layout/orgChart1"/>
    <dgm:cxn modelId="{A20768F9-0CDE-4EC4-8578-472CA02535A7}" type="presOf" srcId="{7B5EC337-C5E4-401C-A59B-6EDEF17FB038}" destId="{6FAF8988-8131-4686-9A76-5092A5F8A53B}" srcOrd="0" destOrd="0" presId="urn:microsoft.com/office/officeart/2005/8/layout/orgChart1"/>
    <dgm:cxn modelId="{D040D350-5F79-4222-9B45-333998A43563}" type="presOf" srcId="{B816FBB8-B1DE-4156-8B86-F31C3894425E}" destId="{1294194B-F9DE-4FD4-934E-C22DA547A797}" srcOrd="0" destOrd="0" presId="urn:microsoft.com/office/officeart/2005/8/layout/orgChart1"/>
    <dgm:cxn modelId="{295FA8C0-86E5-4F80-852E-90067D4F98C2}" type="presOf" srcId="{D3EA408F-1FCC-49D9-BAD8-E3372AF2A67B}" destId="{ACE8ACB7-81A7-461C-A4B6-B8F99E9CB02B}" srcOrd="0" destOrd="0" presId="urn:microsoft.com/office/officeart/2005/8/layout/orgChart1"/>
    <dgm:cxn modelId="{DC44CE28-254D-4A8F-BF9A-CC1FC87C498D}" type="presOf" srcId="{27499E30-C94D-4997-8DFF-776C0A1D3137}" destId="{713EB002-8A80-484C-93E9-497E4DF864DC}" srcOrd="0" destOrd="0" presId="urn:microsoft.com/office/officeart/2005/8/layout/orgChart1"/>
    <dgm:cxn modelId="{8C84DC8F-D157-458D-AE64-4187D225ADDA}" type="presOf" srcId="{3E5BC8B8-D9CF-4BED-B0B3-644627FC4547}" destId="{CB8A00ED-35F9-4CBC-8678-BCE376D508E2}" srcOrd="1" destOrd="0" presId="urn:microsoft.com/office/officeart/2005/8/layout/orgChart1"/>
    <dgm:cxn modelId="{6C2202D2-C3BA-4AFF-8F46-975972DEA980}" type="presOf" srcId="{3E5BC8B8-D9CF-4BED-B0B3-644627FC4547}" destId="{AFF2676F-38DB-4C24-AEAC-926061153AD7}" srcOrd="0" destOrd="0" presId="urn:microsoft.com/office/officeart/2005/8/layout/orgChart1"/>
    <dgm:cxn modelId="{A10A4A8E-E1A9-4CCD-85BE-7509CCCEAA01}" type="presOf" srcId="{8EE72D8F-4675-4AB5-9B52-C6DC7DBE91A9}" destId="{6EBF1956-B911-4958-A515-A8A0CC101007}" srcOrd="0" destOrd="0" presId="urn:microsoft.com/office/officeart/2005/8/layout/orgChart1"/>
    <dgm:cxn modelId="{1F6F5280-B00F-4290-8471-DB75DF6FF43F}" type="presOf" srcId="{D3EA408F-1FCC-49D9-BAD8-E3372AF2A67B}" destId="{A992D3BA-5B6D-45D3-AF10-195B164C81D4}" srcOrd="1" destOrd="0" presId="urn:microsoft.com/office/officeart/2005/8/layout/orgChart1"/>
    <dgm:cxn modelId="{7004373D-F80B-434D-B9DA-F9B011376E08}" srcId="{C70D413C-B67C-490B-8B9C-86C8230716DD}" destId="{EADAB934-8ED3-477D-AFAE-F9D6CA654050}" srcOrd="0" destOrd="0" parTransId="{34CA5411-D3B4-4197-8197-83589B511B79}" sibTransId="{DA62F33C-72D7-4566-9439-55927A444D4B}"/>
    <dgm:cxn modelId="{98DF069C-A60B-405F-98E5-CCCB985DEBD5}" type="presOf" srcId="{E3382818-1776-4934-BB6F-72A8ACE7155D}" destId="{3561725A-1BA5-4959-8C0E-6050464279F9}" srcOrd="0" destOrd="0" presId="urn:microsoft.com/office/officeart/2005/8/layout/orgChart1"/>
    <dgm:cxn modelId="{03A9FD24-D69F-4C3F-AC96-09A43C86BD45}" srcId="{B816FBB8-B1DE-4156-8B86-F31C3894425E}" destId="{935D3F6F-151F-4BBC-B9AB-83EDB6CD28E6}" srcOrd="0" destOrd="0" parTransId="{E3382818-1776-4934-BB6F-72A8ACE7155D}" sibTransId="{2B38AEE0-1B3F-406B-8E0F-E4D4B07E55F6}"/>
    <dgm:cxn modelId="{3FEF55FF-AE9C-424F-AFF9-3E99D698A0DD}" type="presOf" srcId="{FFD928D7-824A-4363-B4C1-14C174FEDBC1}" destId="{3178B16E-C119-4EE0-81BE-5425A603F2D3}" srcOrd="0" destOrd="0" presId="urn:microsoft.com/office/officeart/2005/8/layout/orgChart1"/>
    <dgm:cxn modelId="{ADC6BFEA-44DD-4FF6-99F1-0130B7792D3A}" type="presOf" srcId="{EADAB934-8ED3-477D-AFAE-F9D6CA654050}" destId="{EF4E9390-BDA3-4F48-809A-9B3C1C47EBB6}" srcOrd="1" destOrd="0" presId="urn:microsoft.com/office/officeart/2005/8/layout/orgChart1"/>
    <dgm:cxn modelId="{76AB2D8C-F5B5-4AAB-98E6-D5DA31B73C61}" type="presOf" srcId="{3317685E-5AE6-4C42-9AAF-1DACA93339E9}" destId="{31B209C5-C2CE-416D-B7A5-BE4EDCBEE6CB}" srcOrd="1" destOrd="0" presId="urn:microsoft.com/office/officeart/2005/8/layout/orgChart1"/>
    <dgm:cxn modelId="{6EA8A4CE-8BC8-4AA6-A623-3B61F796E3C2}" type="presOf" srcId="{DA589C27-7560-460B-B655-F87112EEDCC0}" destId="{95971E6B-96A9-418C-A317-2F84BC1A8C43}" srcOrd="0" destOrd="0" presId="urn:microsoft.com/office/officeart/2005/8/layout/orgChart1"/>
    <dgm:cxn modelId="{6A7AC2FF-EBFE-4EE5-9A80-863BBE75181C}" type="presOf" srcId="{59B68C63-91B5-48B8-A78A-767AE5016888}" destId="{B327EA51-32C4-4E6A-ACC3-7B5CBC68C5B1}" srcOrd="1" destOrd="0" presId="urn:microsoft.com/office/officeart/2005/8/layout/orgChart1"/>
    <dgm:cxn modelId="{8F501E86-1F58-4CEA-85B9-2B5E43DDA04F}" srcId="{D4BA206A-E568-4377-B916-F4B57095589B}" destId="{3317685E-5AE6-4C42-9AAF-1DACA93339E9}" srcOrd="0" destOrd="0" parTransId="{BB90C0B6-BF60-4554-B208-4450AB403424}" sibTransId="{E1B1DABA-2E24-444C-8F2B-2FE4709A617D}"/>
    <dgm:cxn modelId="{ED20B0C1-0DBC-448E-9B03-7B1F8233AD87}" srcId="{EADAB934-8ED3-477D-AFAE-F9D6CA654050}" destId="{D4BA206A-E568-4377-B916-F4B57095589B}" srcOrd="0" destOrd="0" parTransId="{1CCAE5AB-6E19-4431-BFE5-AE6B919C8786}" sibTransId="{E85CCCCE-DD5E-45F1-968F-70496495A166}"/>
    <dgm:cxn modelId="{A79EDE94-36F1-4127-93D8-005C76AA0D84}" srcId="{D4BA206A-E568-4377-B916-F4B57095589B}" destId="{FFD928D7-824A-4363-B4C1-14C174FEDBC1}" srcOrd="1" destOrd="0" parTransId="{FA73D352-96D3-4684-9A13-F585441BA9C1}" sibTransId="{28E61FCE-28A6-4B6F-AFD6-3C89285D857C}"/>
    <dgm:cxn modelId="{7053531E-8BBB-405F-A8D8-0A11E5BE948C}" type="presOf" srcId="{20C908AC-D941-43E5-97C9-B7E5B46B97A4}" destId="{8CEADE74-AB3A-4A2F-B7B5-9F7AB7ECD470}" srcOrd="0" destOrd="0" presId="urn:microsoft.com/office/officeart/2005/8/layout/orgChart1"/>
    <dgm:cxn modelId="{357B174D-D21D-47CA-9EF1-255B2F6B3DE3}" type="presOf" srcId="{C70D413C-B67C-490B-8B9C-86C8230716DD}" destId="{742F383E-DB87-48D7-B236-1603E1AF1490}" srcOrd="0" destOrd="0" presId="urn:microsoft.com/office/officeart/2005/8/layout/orgChart1"/>
    <dgm:cxn modelId="{C7F1EED4-DF84-4CC6-A887-E82E671D3605}" srcId="{D198964E-C3A4-4039-AC95-2E686E1AE028}" destId="{D3EA408F-1FCC-49D9-BAD8-E3372AF2A67B}" srcOrd="1" destOrd="0" parTransId="{4C8A64AB-4A1A-4DE4-943E-632F0EB30921}" sibTransId="{DD6C5F3D-0316-4AA6-9B6C-0F49E59AD070}"/>
    <dgm:cxn modelId="{EF00E48C-911A-4929-A97A-0B5AE5F9BCC6}" type="presOf" srcId="{D198964E-C3A4-4039-AC95-2E686E1AE028}" destId="{75CA739A-85BF-4029-B8A8-555B4FD89E10}" srcOrd="1" destOrd="0" presId="urn:microsoft.com/office/officeart/2005/8/layout/orgChart1"/>
    <dgm:cxn modelId="{CE452607-A63E-42E2-963B-FBFAE562D586}" type="presOf" srcId="{D4BA206A-E568-4377-B916-F4B57095589B}" destId="{A9451188-E605-4022-9C26-0B511A438805}" srcOrd="0" destOrd="0" presId="urn:microsoft.com/office/officeart/2005/8/layout/orgChart1"/>
    <dgm:cxn modelId="{831B5C36-5AF6-4C82-A231-9922868592C8}" type="presOf" srcId="{935D3F6F-151F-4BBC-B9AB-83EDB6CD28E6}" destId="{311A9979-F5EF-4630-AFFE-1D02E2FF61E7}" srcOrd="0" destOrd="0" presId="urn:microsoft.com/office/officeart/2005/8/layout/orgChart1"/>
    <dgm:cxn modelId="{31A50218-6E4B-48B2-8A42-3711142BC3A6}" srcId="{D4BA206A-E568-4377-B916-F4B57095589B}" destId="{7B5EC337-C5E4-401C-A59B-6EDEF17FB038}" srcOrd="2" destOrd="0" parTransId="{27499E30-C94D-4997-8DFF-776C0A1D3137}" sibTransId="{DACE1FC8-210E-41CA-B75D-8789D8A96550}"/>
    <dgm:cxn modelId="{9D644D68-A550-4F58-BD5E-2DA148C88806}" srcId="{EADAB934-8ED3-477D-AFAE-F9D6CA654050}" destId="{B816FBB8-B1DE-4156-8B86-F31C3894425E}" srcOrd="2" destOrd="0" parTransId="{8EE72D8F-4675-4AB5-9B52-C6DC7DBE91A9}" sibTransId="{FC37C5D8-D802-4705-9DD8-0277E64CCEAE}"/>
    <dgm:cxn modelId="{56157DAB-298D-467C-A9CF-BFF2306263BB}" type="presOf" srcId="{B816FBB8-B1DE-4156-8B86-F31C3894425E}" destId="{7A440E06-2FB7-4E4D-AD1E-803091514E52}" srcOrd="1" destOrd="0" presId="urn:microsoft.com/office/officeart/2005/8/layout/orgChart1"/>
    <dgm:cxn modelId="{57CFB07C-2516-4949-919B-BA1FB1A76726}" type="presOf" srcId="{935D3F6F-151F-4BBC-B9AB-83EDB6CD28E6}" destId="{ECA6935D-DC9F-43E5-903B-C084EC68D6DA}" srcOrd="1" destOrd="0" presId="urn:microsoft.com/office/officeart/2005/8/layout/orgChart1"/>
    <dgm:cxn modelId="{A6575871-1A8E-42D9-845A-6835997EE16C}" srcId="{D198964E-C3A4-4039-AC95-2E686E1AE028}" destId="{3E5BC8B8-D9CF-4BED-B0B3-644627FC4547}" srcOrd="0" destOrd="0" parTransId="{2E0F542A-0B6B-4863-A559-9901494AF91D}" sibTransId="{FDF1843F-DD63-4A58-A931-90230372E33E}"/>
    <dgm:cxn modelId="{55B39A35-5952-4086-986C-95EA6B799E6A}" type="presParOf" srcId="{742F383E-DB87-48D7-B236-1603E1AF1490}" destId="{0DA2B72C-A314-4BDC-B24A-77E982683EBE}" srcOrd="0" destOrd="0" presId="urn:microsoft.com/office/officeart/2005/8/layout/orgChart1"/>
    <dgm:cxn modelId="{A5629181-8277-4340-9D5B-26D49119C1F8}" type="presParOf" srcId="{0DA2B72C-A314-4BDC-B24A-77E982683EBE}" destId="{984FD6D4-8EFE-4F7B-A7ED-78FBA1E6F8A3}" srcOrd="0" destOrd="0" presId="urn:microsoft.com/office/officeart/2005/8/layout/orgChart1"/>
    <dgm:cxn modelId="{F541A510-39C3-4084-B554-47D8900DBD3E}" type="presParOf" srcId="{984FD6D4-8EFE-4F7B-A7ED-78FBA1E6F8A3}" destId="{5B31D5A0-B6F0-4796-A91B-CC3FCA4B5F4E}" srcOrd="0" destOrd="0" presId="urn:microsoft.com/office/officeart/2005/8/layout/orgChart1"/>
    <dgm:cxn modelId="{AC6DE8F9-B13E-4922-9C8F-898B8E5FF44E}" type="presParOf" srcId="{984FD6D4-8EFE-4F7B-A7ED-78FBA1E6F8A3}" destId="{EF4E9390-BDA3-4F48-809A-9B3C1C47EBB6}" srcOrd="1" destOrd="0" presId="urn:microsoft.com/office/officeart/2005/8/layout/orgChart1"/>
    <dgm:cxn modelId="{F44ED624-1276-4D2A-AD95-4DD612721963}" type="presParOf" srcId="{0DA2B72C-A314-4BDC-B24A-77E982683EBE}" destId="{C83B3A57-C263-454B-A157-AECB7C718BB1}" srcOrd="1" destOrd="0" presId="urn:microsoft.com/office/officeart/2005/8/layout/orgChart1"/>
    <dgm:cxn modelId="{905D9616-583E-4EE2-B719-941E734603D4}" type="presParOf" srcId="{C83B3A57-C263-454B-A157-AECB7C718BB1}" destId="{3E5DD41B-4939-4E17-96C3-6AF43CEA2302}" srcOrd="0" destOrd="0" presId="urn:microsoft.com/office/officeart/2005/8/layout/orgChart1"/>
    <dgm:cxn modelId="{D78AE8DA-90FA-4721-9E3E-346718512230}" type="presParOf" srcId="{C83B3A57-C263-454B-A157-AECB7C718BB1}" destId="{701E7134-907C-463B-89B8-71D340DE0790}" srcOrd="1" destOrd="0" presId="urn:microsoft.com/office/officeart/2005/8/layout/orgChart1"/>
    <dgm:cxn modelId="{4294B743-7498-4C08-B9E5-1FA6CFBCA2A6}" type="presParOf" srcId="{701E7134-907C-463B-89B8-71D340DE0790}" destId="{AD8CEB92-44CE-4D1A-A142-7B20420FC017}" srcOrd="0" destOrd="0" presId="urn:microsoft.com/office/officeart/2005/8/layout/orgChart1"/>
    <dgm:cxn modelId="{206FB9B5-27D7-4569-8A24-A292F110DF14}" type="presParOf" srcId="{AD8CEB92-44CE-4D1A-A142-7B20420FC017}" destId="{A9451188-E605-4022-9C26-0B511A438805}" srcOrd="0" destOrd="0" presId="urn:microsoft.com/office/officeart/2005/8/layout/orgChart1"/>
    <dgm:cxn modelId="{B0C09BD2-FF8C-4A60-8339-7F8987ED0AFA}" type="presParOf" srcId="{AD8CEB92-44CE-4D1A-A142-7B20420FC017}" destId="{E54F4397-2127-4B4C-87D8-96D9BF0B0DAC}" srcOrd="1" destOrd="0" presId="urn:microsoft.com/office/officeart/2005/8/layout/orgChart1"/>
    <dgm:cxn modelId="{26EACBDE-9B62-44FB-8F75-DC3E7FEE23B4}" type="presParOf" srcId="{701E7134-907C-463B-89B8-71D340DE0790}" destId="{EFC9EB95-B220-4F78-8D8C-1E3C5C4E7398}" srcOrd="1" destOrd="0" presId="urn:microsoft.com/office/officeart/2005/8/layout/orgChart1"/>
    <dgm:cxn modelId="{4DA9759D-6680-4BE6-AD11-3A95B42AEBF4}" type="presParOf" srcId="{EFC9EB95-B220-4F78-8D8C-1E3C5C4E7398}" destId="{BB185471-DFD9-47A1-A071-C7271D283D14}" srcOrd="0" destOrd="0" presId="urn:microsoft.com/office/officeart/2005/8/layout/orgChart1"/>
    <dgm:cxn modelId="{F93BB15F-0190-4E7C-803A-84EA49D46A42}" type="presParOf" srcId="{EFC9EB95-B220-4F78-8D8C-1E3C5C4E7398}" destId="{AFC530A9-94A9-4F18-B83E-58078EE18544}" srcOrd="1" destOrd="0" presId="urn:microsoft.com/office/officeart/2005/8/layout/orgChart1"/>
    <dgm:cxn modelId="{D5CCCBD3-C520-44C4-A752-7E663F427214}" type="presParOf" srcId="{AFC530A9-94A9-4F18-B83E-58078EE18544}" destId="{EBE0DF5D-66E3-4151-B311-8C5279297EAC}" srcOrd="0" destOrd="0" presId="urn:microsoft.com/office/officeart/2005/8/layout/orgChart1"/>
    <dgm:cxn modelId="{2C1FC59C-1130-4B9B-A48C-D72C1AE8C0C6}" type="presParOf" srcId="{EBE0DF5D-66E3-4151-B311-8C5279297EAC}" destId="{3DC07E14-31AF-462A-A040-7195678F7A63}" srcOrd="0" destOrd="0" presId="urn:microsoft.com/office/officeart/2005/8/layout/orgChart1"/>
    <dgm:cxn modelId="{59C6C8A1-EE25-46B1-9298-B9DE2E66669A}" type="presParOf" srcId="{EBE0DF5D-66E3-4151-B311-8C5279297EAC}" destId="{31B209C5-C2CE-416D-B7A5-BE4EDCBEE6CB}" srcOrd="1" destOrd="0" presId="urn:microsoft.com/office/officeart/2005/8/layout/orgChart1"/>
    <dgm:cxn modelId="{1A99D433-73FD-45A7-B145-611A55F31268}" type="presParOf" srcId="{AFC530A9-94A9-4F18-B83E-58078EE18544}" destId="{22C7DA33-BF93-4499-B3FC-34BCF81C6DB8}" srcOrd="1" destOrd="0" presId="urn:microsoft.com/office/officeart/2005/8/layout/orgChart1"/>
    <dgm:cxn modelId="{25ED3C5B-9547-4D74-AE15-7A39EC364751}" type="presParOf" srcId="{AFC530A9-94A9-4F18-B83E-58078EE18544}" destId="{94671C24-17F9-4774-A923-7DEA61B5C478}" srcOrd="2" destOrd="0" presId="urn:microsoft.com/office/officeart/2005/8/layout/orgChart1"/>
    <dgm:cxn modelId="{B8ED646F-7861-42E7-A6CD-E01E95BD7BCE}" type="presParOf" srcId="{EFC9EB95-B220-4F78-8D8C-1E3C5C4E7398}" destId="{194CAE62-01AB-4C24-ADD1-CC288AF68DC2}" srcOrd="2" destOrd="0" presId="urn:microsoft.com/office/officeart/2005/8/layout/orgChart1"/>
    <dgm:cxn modelId="{16581888-99F4-43E1-82E4-D77C3DC967CF}" type="presParOf" srcId="{EFC9EB95-B220-4F78-8D8C-1E3C5C4E7398}" destId="{C8259945-8AB4-4E6A-99AA-6BCBFC0AD4B3}" srcOrd="3" destOrd="0" presId="urn:microsoft.com/office/officeart/2005/8/layout/orgChart1"/>
    <dgm:cxn modelId="{82481BFB-FC63-4105-8CE8-A25C978F52DC}" type="presParOf" srcId="{C8259945-8AB4-4E6A-99AA-6BCBFC0AD4B3}" destId="{399C1CBC-0F50-453E-8FA9-B197CBBD834D}" srcOrd="0" destOrd="0" presId="urn:microsoft.com/office/officeart/2005/8/layout/orgChart1"/>
    <dgm:cxn modelId="{249B78BC-E14B-446A-AAC3-F56CDD474918}" type="presParOf" srcId="{399C1CBC-0F50-453E-8FA9-B197CBBD834D}" destId="{3178B16E-C119-4EE0-81BE-5425A603F2D3}" srcOrd="0" destOrd="0" presId="urn:microsoft.com/office/officeart/2005/8/layout/orgChart1"/>
    <dgm:cxn modelId="{F45C4C0F-7C84-4D2E-A794-DAD097628ED9}" type="presParOf" srcId="{399C1CBC-0F50-453E-8FA9-B197CBBD834D}" destId="{94E29273-2986-40DE-83C3-07E6A1889739}" srcOrd="1" destOrd="0" presId="urn:microsoft.com/office/officeart/2005/8/layout/orgChart1"/>
    <dgm:cxn modelId="{8BF5E04A-271C-4BF5-95CB-C6E50FB49E6E}" type="presParOf" srcId="{C8259945-8AB4-4E6A-99AA-6BCBFC0AD4B3}" destId="{84FA256C-029F-4E9B-81A1-868E003AAD1C}" srcOrd="1" destOrd="0" presId="urn:microsoft.com/office/officeart/2005/8/layout/orgChart1"/>
    <dgm:cxn modelId="{46EE8DDB-1C62-48EA-931D-001696CEA208}" type="presParOf" srcId="{C8259945-8AB4-4E6A-99AA-6BCBFC0AD4B3}" destId="{CF8D3363-EB9F-464C-81A6-DC8D5F5A6588}" srcOrd="2" destOrd="0" presId="urn:microsoft.com/office/officeart/2005/8/layout/orgChart1"/>
    <dgm:cxn modelId="{B58AC318-E7C8-4920-87D3-064878DA8BE4}" type="presParOf" srcId="{EFC9EB95-B220-4F78-8D8C-1E3C5C4E7398}" destId="{713EB002-8A80-484C-93E9-497E4DF864DC}" srcOrd="4" destOrd="0" presId="urn:microsoft.com/office/officeart/2005/8/layout/orgChart1"/>
    <dgm:cxn modelId="{60D00CE5-07F8-4109-B1D9-6E23BA795133}" type="presParOf" srcId="{EFC9EB95-B220-4F78-8D8C-1E3C5C4E7398}" destId="{16A5BA11-CDB1-4659-B324-D32CDBE4211F}" srcOrd="5" destOrd="0" presId="urn:microsoft.com/office/officeart/2005/8/layout/orgChart1"/>
    <dgm:cxn modelId="{50AB9176-75E3-4E6A-9458-7C50057A47EB}" type="presParOf" srcId="{16A5BA11-CDB1-4659-B324-D32CDBE4211F}" destId="{2B0ECEE9-79B6-4C32-A91D-19D7FEDF63B5}" srcOrd="0" destOrd="0" presId="urn:microsoft.com/office/officeart/2005/8/layout/orgChart1"/>
    <dgm:cxn modelId="{B5C94D7F-8586-484E-AC19-5397470DDE61}" type="presParOf" srcId="{2B0ECEE9-79B6-4C32-A91D-19D7FEDF63B5}" destId="{6FAF8988-8131-4686-9A76-5092A5F8A53B}" srcOrd="0" destOrd="0" presId="urn:microsoft.com/office/officeart/2005/8/layout/orgChart1"/>
    <dgm:cxn modelId="{2840928A-88F8-4BEE-8E91-1AD792961CD3}" type="presParOf" srcId="{2B0ECEE9-79B6-4C32-A91D-19D7FEDF63B5}" destId="{EA7D85AA-5F03-4BCA-9F22-639F194D357E}" srcOrd="1" destOrd="0" presId="urn:microsoft.com/office/officeart/2005/8/layout/orgChart1"/>
    <dgm:cxn modelId="{7AC1F58B-73DB-41AB-9205-CEFEF5175E7A}" type="presParOf" srcId="{16A5BA11-CDB1-4659-B324-D32CDBE4211F}" destId="{4A44B7B3-2956-4173-8940-16E50017389F}" srcOrd="1" destOrd="0" presId="urn:microsoft.com/office/officeart/2005/8/layout/orgChart1"/>
    <dgm:cxn modelId="{2668738B-9494-442C-AFD5-5A8DF2A9EA61}" type="presParOf" srcId="{16A5BA11-CDB1-4659-B324-D32CDBE4211F}" destId="{15066293-FDD5-4738-8301-F4411F5136C4}" srcOrd="2" destOrd="0" presId="urn:microsoft.com/office/officeart/2005/8/layout/orgChart1"/>
    <dgm:cxn modelId="{DB43F97E-03AD-4D71-86E5-1BEFC03E8FD1}" type="presParOf" srcId="{701E7134-907C-463B-89B8-71D340DE0790}" destId="{F17C110A-68F6-48D0-88FF-DDA40A6E1F66}" srcOrd="2" destOrd="0" presId="urn:microsoft.com/office/officeart/2005/8/layout/orgChart1"/>
    <dgm:cxn modelId="{7BCB4FCB-2D9A-4466-9ACB-B194CBF363E1}" type="presParOf" srcId="{C83B3A57-C263-454B-A157-AECB7C718BB1}" destId="{8CEADE74-AB3A-4A2F-B7B5-9F7AB7ECD470}" srcOrd="2" destOrd="0" presId="urn:microsoft.com/office/officeart/2005/8/layout/orgChart1"/>
    <dgm:cxn modelId="{68B8F44C-3912-488C-A4C0-786918634A52}" type="presParOf" srcId="{C83B3A57-C263-454B-A157-AECB7C718BB1}" destId="{C33C9A64-138A-40D3-B0F0-8F9E2B069BCD}" srcOrd="3" destOrd="0" presId="urn:microsoft.com/office/officeart/2005/8/layout/orgChart1"/>
    <dgm:cxn modelId="{6B008542-CD79-484B-A13A-C03BFB39F098}" type="presParOf" srcId="{C33C9A64-138A-40D3-B0F0-8F9E2B069BCD}" destId="{90CF66B5-B2E4-456B-B0FE-302E39F03763}" srcOrd="0" destOrd="0" presId="urn:microsoft.com/office/officeart/2005/8/layout/orgChart1"/>
    <dgm:cxn modelId="{95516E4A-1B75-400C-BDBC-616DEBB00B7D}" type="presParOf" srcId="{90CF66B5-B2E4-456B-B0FE-302E39F03763}" destId="{B7F5A8D2-B599-49C3-BA2F-E18894F1125D}" srcOrd="0" destOrd="0" presId="urn:microsoft.com/office/officeart/2005/8/layout/orgChart1"/>
    <dgm:cxn modelId="{E0BB4B44-1369-43C5-8C20-510408759F47}" type="presParOf" srcId="{90CF66B5-B2E4-456B-B0FE-302E39F03763}" destId="{75CA739A-85BF-4029-B8A8-555B4FD89E10}" srcOrd="1" destOrd="0" presId="urn:microsoft.com/office/officeart/2005/8/layout/orgChart1"/>
    <dgm:cxn modelId="{6C955BE0-9CFA-4560-AB88-532BBDF2727A}" type="presParOf" srcId="{C33C9A64-138A-40D3-B0F0-8F9E2B069BCD}" destId="{4FAD96D3-B8F1-465C-8253-2355E34EEE34}" srcOrd="1" destOrd="0" presId="urn:microsoft.com/office/officeart/2005/8/layout/orgChart1"/>
    <dgm:cxn modelId="{DCD4BC41-B505-4F51-80B3-DEA34034C327}" type="presParOf" srcId="{4FAD96D3-B8F1-465C-8253-2355E34EEE34}" destId="{F029822B-879B-4BC5-AE11-F3E84790EF36}" srcOrd="0" destOrd="0" presId="urn:microsoft.com/office/officeart/2005/8/layout/orgChart1"/>
    <dgm:cxn modelId="{D6343A94-AA7B-416A-A4B1-F445320B9323}" type="presParOf" srcId="{4FAD96D3-B8F1-465C-8253-2355E34EEE34}" destId="{61CBC874-CD71-4B05-A764-6149A911661D}" srcOrd="1" destOrd="0" presId="urn:microsoft.com/office/officeart/2005/8/layout/orgChart1"/>
    <dgm:cxn modelId="{A21529A5-27FA-449B-A4B4-8C7F12472E2C}" type="presParOf" srcId="{61CBC874-CD71-4B05-A764-6149A911661D}" destId="{51971CE4-B96F-4245-B6F0-B43F1FC9FD9B}" srcOrd="0" destOrd="0" presId="urn:microsoft.com/office/officeart/2005/8/layout/orgChart1"/>
    <dgm:cxn modelId="{18F2B8F9-D517-44B8-8478-97BB08F5B777}" type="presParOf" srcId="{51971CE4-B96F-4245-B6F0-B43F1FC9FD9B}" destId="{AFF2676F-38DB-4C24-AEAC-926061153AD7}" srcOrd="0" destOrd="0" presId="urn:microsoft.com/office/officeart/2005/8/layout/orgChart1"/>
    <dgm:cxn modelId="{E220D7E5-A753-4641-AA1A-A885F9E8D997}" type="presParOf" srcId="{51971CE4-B96F-4245-B6F0-B43F1FC9FD9B}" destId="{CB8A00ED-35F9-4CBC-8678-BCE376D508E2}" srcOrd="1" destOrd="0" presId="urn:microsoft.com/office/officeart/2005/8/layout/orgChart1"/>
    <dgm:cxn modelId="{ACC4DEFB-3464-45C3-B1CB-DD14023A532A}" type="presParOf" srcId="{61CBC874-CD71-4B05-A764-6149A911661D}" destId="{196A2B7F-A0E5-4F4E-9AF2-C36A0DF71009}" srcOrd="1" destOrd="0" presId="urn:microsoft.com/office/officeart/2005/8/layout/orgChart1"/>
    <dgm:cxn modelId="{F7AB3562-6267-4270-9E6A-A14F29A53F99}" type="presParOf" srcId="{61CBC874-CD71-4B05-A764-6149A911661D}" destId="{0D77AFEC-3B6C-4C18-B584-0AFA991E8F50}" srcOrd="2" destOrd="0" presId="urn:microsoft.com/office/officeart/2005/8/layout/orgChart1"/>
    <dgm:cxn modelId="{8C621A99-1FD1-4A44-8781-9A0E2EEAC049}" type="presParOf" srcId="{4FAD96D3-B8F1-465C-8253-2355E34EEE34}" destId="{640386B8-8C4C-4BF3-8A3B-EB59870DB6BA}" srcOrd="2" destOrd="0" presId="urn:microsoft.com/office/officeart/2005/8/layout/orgChart1"/>
    <dgm:cxn modelId="{94A4DC41-EF78-4198-BACD-8A4E656000C1}" type="presParOf" srcId="{4FAD96D3-B8F1-465C-8253-2355E34EEE34}" destId="{8A0C9F1D-9404-429D-A17B-66EC3F18170E}" srcOrd="3" destOrd="0" presId="urn:microsoft.com/office/officeart/2005/8/layout/orgChart1"/>
    <dgm:cxn modelId="{D9CAF512-F47C-43E1-A356-6512BA4E4D84}" type="presParOf" srcId="{8A0C9F1D-9404-429D-A17B-66EC3F18170E}" destId="{C474BFEC-FCE4-43AD-A4C1-8955CAF4E8AB}" srcOrd="0" destOrd="0" presId="urn:microsoft.com/office/officeart/2005/8/layout/orgChart1"/>
    <dgm:cxn modelId="{7804B11E-A751-4BA4-B5CD-FA2532DF4E0F}" type="presParOf" srcId="{C474BFEC-FCE4-43AD-A4C1-8955CAF4E8AB}" destId="{ACE8ACB7-81A7-461C-A4B6-B8F99E9CB02B}" srcOrd="0" destOrd="0" presId="urn:microsoft.com/office/officeart/2005/8/layout/orgChart1"/>
    <dgm:cxn modelId="{478F05F8-7E1D-4C1B-894F-37582B570FFF}" type="presParOf" srcId="{C474BFEC-FCE4-43AD-A4C1-8955CAF4E8AB}" destId="{A992D3BA-5B6D-45D3-AF10-195B164C81D4}" srcOrd="1" destOrd="0" presId="urn:microsoft.com/office/officeart/2005/8/layout/orgChart1"/>
    <dgm:cxn modelId="{60C7C3AB-8E03-4646-B77F-0A1617BAFB07}" type="presParOf" srcId="{8A0C9F1D-9404-429D-A17B-66EC3F18170E}" destId="{A5D7EB80-663A-488D-B08B-F859812F48C2}" srcOrd="1" destOrd="0" presId="urn:microsoft.com/office/officeart/2005/8/layout/orgChart1"/>
    <dgm:cxn modelId="{213B03A2-34F2-4E8B-92E8-375142ABD680}" type="presParOf" srcId="{8A0C9F1D-9404-429D-A17B-66EC3F18170E}" destId="{2095EABA-F546-4913-BFF0-225FBE5A2472}" srcOrd="2" destOrd="0" presId="urn:microsoft.com/office/officeart/2005/8/layout/orgChart1"/>
    <dgm:cxn modelId="{ECAFBE61-A6C4-4E1B-A3D6-E841306C77AC}" type="presParOf" srcId="{C33C9A64-138A-40D3-B0F0-8F9E2B069BCD}" destId="{68AFB2D2-356A-4E3C-AEA0-C550E939BED7}" srcOrd="2" destOrd="0" presId="urn:microsoft.com/office/officeart/2005/8/layout/orgChart1"/>
    <dgm:cxn modelId="{D55B12E3-03D3-47A6-9CE3-EDBBF2FB0614}" type="presParOf" srcId="{C83B3A57-C263-454B-A157-AECB7C718BB1}" destId="{6EBF1956-B911-4958-A515-A8A0CC101007}" srcOrd="4" destOrd="0" presId="urn:microsoft.com/office/officeart/2005/8/layout/orgChart1"/>
    <dgm:cxn modelId="{855CE81D-8FBC-4EF5-BC2A-8CFDE1AACCE9}" type="presParOf" srcId="{C83B3A57-C263-454B-A157-AECB7C718BB1}" destId="{508F7649-E855-408F-B02F-F5E3E913594D}" srcOrd="5" destOrd="0" presId="urn:microsoft.com/office/officeart/2005/8/layout/orgChart1"/>
    <dgm:cxn modelId="{37627DBF-A5DA-4F7E-ABAC-B1B98074F121}" type="presParOf" srcId="{508F7649-E855-408F-B02F-F5E3E913594D}" destId="{08C08D58-33F3-4F65-8446-0997D3502819}" srcOrd="0" destOrd="0" presId="urn:microsoft.com/office/officeart/2005/8/layout/orgChart1"/>
    <dgm:cxn modelId="{9D77BF77-C41A-4118-A03B-4A6DDDFDA5ED}" type="presParOf" srcId="{08C08D58-33F3-4F65-8446-0997D3502819}" destId="{1294194B-F9DE-4FD4-934E-C22DA547A797}" srcOrd="0" destOrd="0" presId="urn:microsoft.com/office/officeart/2005/8/layout/orgChart1"/>
    <dgm:cxn modelId="{667808A2-8580-46CB-93D1-5BAD331A6004}" type="presParOf" srcId="{08C08D58-33F3-4F65-8446-0997D3502819}" destId="{7A440E06-2FB7-4E4D-AD1E-803091514E52}" srcOrd="1" destOrd="0" presId="urn:microsoft.com/office/officeart/2005/8/layout/orgChart1"/>
    <dgm:cxn modelId="{5746E074-039B-450F-BBF5-86A29D8091E5}" type="presParOf" srcId="{508F7649-E855-408F-B02F-F5E3E913594D}" destId="{04DCD4DE-41EF-4060-9359-045F2E8C1C7A}" srcOrd="1" destOrd="0" presId="urn:microsoft.com/office/officeart/2005/8/layout/orgChart1"/>
    <dgm:cxn modelId="{C72FED08-03B2-4F2F-9E14-BF4400E7D1A5}" type="presParOf" srcId="{04DCD4DE-41EF-4060-9359-045F2E8C1C7A}" destId="{3561725A-1BA5-4959-8C0E-6050464279F9}" srcOrd="0" destOrd="0" presId="urn:microsoft.com/office/officeart/2005/8/layout/orgChart1"/>
    <dgm:cxn modelId="{4A303FC6-9A8D-453D-8901-A8B634E3CFAC}" type="presParOf" srcId="{04DCD4DE-41EF-4060-9359-045F2E8C1C7A}" destId="{36219AF6-77B3-42A5-8D7C-A9A6E00B4B8E}" srcOrd="1" destOrd="0" presId="urn:microsoft.com/office/officeart/2005/8/layout/orgChart1"/>
    <dgm:cxn modelId="{DB436309-6EC8-4174-BEEA-55C97C7CBC60}" type="presParOf" srcId="{36219AF6-77B3-42A5-8D7C-A9A6E00B4B8E}" destId="{56CE7BB0-43C5-4284-8FF8-4F4AE06F0E9F}" srcOrd="0" destOrd="0" presId="urn:microsoft.com/office/officeart/2005/8/layout/orgChart1"/>
    <dgm:cxn modelId="{21392BA0-B556-4659-BD1C-EEDC54401420}" type="presParOf" srcId="{56CE7BB0-43C5-4284-8FF8-4F4AE06F0E9F}" destId="{311A9979-F5EF-4630-AFFE-1D02E2FF61E7}" srcOrd="0" destOrd="0" presId="urn:microsoft.com/office/officeart/2005/8/layout/orgChart1"/>
    <dgm:cxn modelId="{4B6D29C5-15C4-4CF5-B7C6-F2AE39E52769}" type="presParOf" srcId="{56CE7BB0-43C5-4284-8FF8-4F4AE06F0E9F}" destId="{ECA6935D-DC9F-43E5-903B-C084EC68D6DA}" srcOrd="1" destOrd="0" presId="urn:microsoft.com/office/officeart/2005/8/layout/orgChart1"/>
    <dgm:cxn modelId="{C962A0A4-1D1A-4CFD-B50E-539B19DC39E9}" type="presParOf" srcId="{36219AF6-77B3-42A5-8D7C-A9A6E00B4B8E}" destId="{BD18235E-E839-4DEC-9B66-BD6437FD2D90}" srcOrd="1" destOrd="0" presId="urn:microsoft.com/office/officeart/2005/8/layout/orgChart1"/>
    <dgm:cxn modelId="{8886A873-28BD-42A2-B823-CB8F6DE31E6D}" type="presParOf" srcId="{36219AF6-77B3-42A5-8D7C-A9A6E00B4B8E}" destId="{ACFBEC66-8E56-43BB-931D-49D6841240BA}" srcOrd="2" destOrd="0" presId="urn:microsoft.com/office/officeart/2005/8/layout/orgChart1"/>
    <dgm:cxn modelId="{F40B32AB-2227-4004-B969-0CC9A341DEFF}" type="presParOf" srcId="{04DCD4DE-41EF-4060-9359-045F2E8C1C7A}" destId="{95971E6B-96A9-418C-A317-2F84BC1A8C43}" srcOrd="2" destOrd="0" presId="urn:microsoft.com/office/officeart/2005/8/layout/orgChart1"/>
    <dgm:cxn modelId="{109243FB-FD62-4390-8FC6-BD41D82395E9}" type="presParOf" srcId="{04DCD4DE-41EF-4060-9359-045F2E8C1C7A}" destId="{42CC4597-F236-4A6A-BD68-EA4B7B957B72}" srcOrd="3" destOrd="0" presId="urn:microsoft.com/office/officeart/2005/8/layout/orgChart1"/>
    <dgm:cxn modelId="{555C7326-B31E-455C-B644-48B5A71D0D82}" type="presParOf" srcId="{42CC4597-F236-4A6A-BD68-EA4B7B957B72}" destId="{7022C32D-9D7E-4628-88A9-71ADD704DA66}" srcOrd="0" destOrd="0" presId="urn:microsoft.com/office/officeart/2005/8/layout/orgChart1"/>
    <dgm:cxn modelId="{EC247611-83EC-4F38-BA99-37F2F11823B1}" type="presParOf" srcId="{7022C32D-9D7E-4628-88A9-71ADD704DA66}" destId="{72BB0935-9CB3-4946-84AC-383B36140EB7}" srcOrd="0" destOrd="0" presId="urn:microsoft.com/office/officeart/2005/8/layout/orgChart1"/>
    <dgm:cxn modelId="{BC608A96-5F67-4143-AE38-01F84F4AF280}" type="presParOf" srcId="{7022C32D-9D7E-4628-88A9-71ADD704DA66}" destId="{B327EA51-32C4-4E6A-ACC3-7B5CBC68C5B1}" srcOrd="1" destOrd="0" presId="urn:microsoft.com/office/officeart/2005/8/layout/orgChart1"/>
    <dgm:cxn modelId="{C229AC28-32B4-40DA-9A8E-A8420F1B5E7A}" type="presParOf" srcId="{42CC4597-F236-4A6A-BD68-EA4B7B957B72}" destId="{243A82E8-4FDD-4C0C-9233-2849BA23F39C}" srcOrd="1" destOrd="0" presId="urn:microsoft.com/office/officeart/2005/8/layout/orgChart1"/>
    <dgm:cxn modelId="{2C2DBD60-E20E-4E0E-963B-EF871EB4853E}" type="presParOf" srcId="{42CC4597-F236-4A6A-BD68-EA4B7B957B72}" destId="{6A8B768D-7ED3-4D06-AA28-B6FCAE2D793E}" srcOrd="2" destOrd="0" presId="urn:microsoft.com/office/officeart/2005/8/layout/orgChart1"/>
    <dgm:cxn modelId="{91D66F08-8C0A-4AA5-9179-3E6D1D590C41}" type="presParOf" srcId="{508F7649-E855-408F-B02F-F5E3E913594D}" destId="{9FCCB8B4-1F9D-49DB-A3F8-2552175E2AE3}" srcOrd="2" destOrd="0" presId="urn:microsoft.com/office/officeart/2005/8/layout/orgChart1"/>
    <dgm:cxn modelId="{30E15F5A-5748-49CA-BC1D-71969DF59389}" type="presParOf" srcId="{0DA2B72C-A314-4BDC-B24A-77E982683EBE}" destId="{1017D366-D954-49EC-9645-0AC5136F0A0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71E6B-96A9-418C-A317-2F84BC1A8C43}">
      <dsp:nvSpPr>
        <dsp:cNvPr id="0" name=""/>
        <dsp:cNvSpPr/>
      </dsp:nvSpPr>
      <dsp:spPr>
        <a:xfrm>
          <a:off x="12423504" y="3434349"/>
          <a:ext cx="302015" cy="2654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4649"/>
              </a:lnTo>
              <a:lnTo>
                <a:pt x="302015" y="26546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61725A-1BA5-4959-8C0E-6050464279F9}">
      <dsp:nvSpPr>
        <dsp:cNvPr id="0" name=""/>
        <dsp:cNvSpPr/>
      </dsp:nvSpPr>
      <dsp:spPr>
        <a:xfrm>
          <a:off x="12423504" y="3434349"/>
          <a:ext cx="302015" cy="104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708"/>
              </a:lnTo>
              <a:lnTo>
                <a:pt x="302015" y="10437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BF1956-B911-4958-A515-A8A0CC101007}">
      <dsp:nvSpPr>
        <dsp:cNvPr id="0" name=""/>
        <dsp:cNvSpPr/>
      </dsp:nvSpPr>
      <dsp:spPr>
        <a:xfrm>
          <a:off x="8174253" y="1823407"/>
          <a:ext cx="6178360" cy="476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8237"/>
              </a:lnTo>
              <a:lnTo>
                <a:pt x="6178360" y="238237"/>
              </a:lnTo>
              <a:lnTo>
                <a:pt x="6178360" y="476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0386B8-8C4C-4BF3-8A3B-EB59870DB6BA}">
      <dsp:nvSpPr>
        <dsp:cNvPr id="0" name=""/>
        <dsp:cNvSpPr/>
      </dsp:nvSpPr>
      <dsp:spPr>
        <a:xfrm>
          <a:off x="5502541" y="3434349"/>
          <a:ext cx="685120" cy="2654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4649"/>
              </a:lnTo>
              <a:lnTo>
                <a:pt x="685120" y="26546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9822B-879B-4BC5-AE11-F3E84790EF36}">
      <dsp:nvSpPr>
        <dsp:cNvPr id="0" name=""/>
        <dsp:cNvSpPr/>
      </dsp:nvSpPr>
      <dsp:spPr>
        <a:xfrm>
          <a:off x="5502541" y="3434349"/>
          <a:ext cx="685120" cy="104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708"/>
              </a:lnTo>
              <a:lnTo>
                <a:pt x="685120" y="10437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EADE74-AB3A-4A2F-B7B5-9F7AB7ECD470}">
      <dsp:nvSpPr>
        <dsp:cNvPr id="0" name=""/>
        <dsp:cNvSpPr/>
      </dsp:nvSpPr>
      <dsp:spPr>
        <a:xfrm>
          <a:off x="7329530" y="1823407"/>
          <a:ext cx="844723" cy="476475"/>
        </a:xfrm>
        <a:custGeom>
          <a:avLst/>
          <a:gdLst/>
          <a:ahLst/>
          <a:cxnLst/>
          <a:rect l="0" t="0" r="0" b="0"/>
          <a:pathLst>
            <a:path>
              <a:moveTo>
                <a:pt x="844723" y="0"/>
              </a:moveTo>
              <a:lnTo>
                <a:pt x="844723" y="238237"/>
              </a:lnTo>
              <a:lnTo>
                <a:pt x="0" y="238237"/>
              </a:lnTo>
              <a:lnTo>
                <a:pt x="0" y="476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3EB002-8A80-484C-93E9-497E4DF864DC}">
      <dsp:nvSpPr>
        <dsp:cNvPr id="0" name=""/>
        <dsp:cNvSpPr/>
      </dsp:nvSpPr>
      <dsp:spPr>
        <a:xfrm>
          <a:off x="462249" y="3434349"/>
          <a:ext cx="684511" cy="4265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5590"/>
              </a:lnTo>
              <a:lnTo>
                <a:pt x="684511" y="426559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4CAE62-01AB-4C24-ADD1-CC288AF68DC2}">
      <dsp:nvSpPr>
        <dsp:cNvPr id="0" name=""/>
        <dsp:cNvSpPr/>
      </dsp:nvSpPr>
      <dsp:spPr>
        <a:xfrm>
          <a:off x="462249" y="3434349"/>
          <a:ext cx="684511" cy="26546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54649"/>
              </a:lnTo>
              <a:lnTo>
                <a:pt x="684511" y="265464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185471-DFD9-47A1-A071-C7271D283D14}">
      <dsp:nvSpPr>
        <dsp:cNvPr id="0" name=""/>
        <dsp:cNvSpPr/>
      </dsp:nvSpPr>
      <dsp:spPr>
        <a:xfrm>
          <a:off x="462249" y="3434349"/>
          <a:ext cx="684511" cy="10437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3708"/>
              </a:lnTo>
              <a:lnTo>
                <a:pt x="684511" y="104370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5DD41B-4939-4E17-96C3-6AF43CEA2302}">
      <dsp:nvSpPr>
        <dsp:cNvPr id="0" name=""/>
        <dsp:cNvSpPr/>
      </dsp:nvSpPr>
      <dsp:spPr>
        <a:xfrm>
          <a:off x="2287613" y="1823407"/>
          <a:ext cx="5886640" cy="476475"/>
        </a:xfrm>
        <a:custGeom>
          <a:avLst/>
          <a:gdLst/>
          <a:ahLst/>
          <a:cxnLst/>
          <a:rect l="0" t="0" r="0" b="0"/>
          <a:pathLst>
            <a:path>
              <a:moveTo>
                <a:pt x="5886640" y="0"/>
              </a:moveTo>
              <a:lnTo>
                <a:pt x="5886640" y="238237"/>
              </a:lnTo>
              <a:lnTo>
                <a:pt x="0" y="238237"/>
              </a:lnTo>
              <a:lnTo>
                <a:pt x="0" y="47647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31D5A0-B6F0-4796-A91B-CC3FCA4B5F4E}">
      <dsp:nvSpPr>
        <dsp:cNvPr id="0" name=""/>
        <dsp:cNvSpPr/>
      </dsp:nvSpPr>
      <dsp:spPr>
        <a:xfrm>
          <a:off x="3089703" y="688942"/>
          <a:ext cx="10169100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 dirty="0">
              <a:latin typeface="Arial" pitchFamily="34" charset="0"/>
              <a:cs typeface="Arial" pitchFamily="34" charset="0"/>
            </a:rPr>
            <a:t>Elementos estructurales del control social</a:t>
          </a:r>
        </a:p>
      </dsp:txBody>
      <dsp:txXfrm>
        <a:off x="3089703" y="688942"/>
        <a:ext cx="10169100" cy="1134465"/>
      </dsp:txXfrm>
    </dsp:sp>
    <dsp:sp modelId="{A9451188-E605-4022-9C26-0B511A438805}">
      <dsp:nvSpPr>
        <dsp:cNvPr id="0" name=""/>
        <dsp:cNvSpPr/>
      </dsp:nvSpPr>
      <dsp:spPr>
        <a:xfrm>
          <a:off x="5908" y="2299883"/>
          <a:ext cx="4563410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Sistemas normativos</a:t>
          </a:r>
        </a:p>
      </dsp:txBody>
      <dsp:txXfrm>
        <a:off x="5908" y="2299883"/>
        <a:ext cx="4563410" cy="1134465"/>
      </dsp:txXfrm>
    </dsp:sp>
    <dsp:sp modelId="{3DC07E14-31AF-462A-A040-7195678F7A63}">
      <dsp:nvSpPr>
        <dsp:cNvPr id="0" name=""/>
        <dsp:cNvSpPr/>
      </dsp:nvSpPr>
      <dsp:spPr>
        <a:xfrm>
          <a:off x="1146761" y="3910824"/>
          <a:ext cx="2268931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Moral</a:t>
          </a:r>
        </a:p>
      </dsp:txBody>
      <dsp:txXfrm>
        <a:off x="1146761" y="3910824"/>
        <a:ext cx="2268931" cy="1134465"/>
      </dsp:txXfrm>
    </dsp:sp>
    <dsp:sp modelId="{3178B16E-C119-4EE0-81BE-5425A603F2D3}">
      <dsp:nvSpPr>
        <dsp:cNvPr id="0" name=""/>
        <dsp:cNvSpPr/>
      </dsp:nvSpPr>
      <dsp:spPr>
        <a:xfrm>
          <a:off x="1146761" y="5521765"/>
          <a:ext cx="2268931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Religión</a:t>
          </a:r>
        </a:p>
      </dsp:txBody>
      <dsp:txXfrm>
        <a:off x="1146761" y="5521765"/>
        <a:ext cx="2268931" cy="1134465"/>
      </dsp:txXfrm>
    </dsp:sp>
    <dsp:sp modelId="{6FAF8988-8131-4686-9A76-5092A5F8A53B}">
      <dsp:nvSpPr>
        <dsp:cNvPr id="0" name=""/>
        <dsp:cNvSpPr/>
      </dsp:nvSpPr>
      <dsp:spPr>
        <a:xfrm>
          <a:off x="1146761" y="7132707"/>
          <a:ext cx="3660058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Derechos</a:t>
          </a:r>
        </a:p>
      </dsp:txBody>
      <dsp:txXfrm>
        <a:off x="1146761" y="7132707"/>
        <a:ext cx="3660058" cy="1134465"/>
      </dsp:txXfrm>
    </dsp:sp>
    <dsp:sp modelId="{B7F5A8D2-B599-49C3-BA2F-E18894F1125D}">
      <dsp:nvSpPr>
        <dsp:cNvPr id="0" name=""/>
        <dsp:cNvSpPr/>
      </dsp:nvSpPr>
      <dsp:spPr>
        <a:xfrm>
          <a:off x="5045794" y="2299883"/>
          <a:ext cx="4567472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Agencias controladoras </a:t>
          </a:r>
        </a:p>
      </dsp:txBody>
      <dsp:txXfrm>
        <a:off x="5045794" y="2299883"/>
        <a:ext cx="4567472" cy="1134465"/>
      </dsp:txXfrm>
    </dsp:sp>
    <dsp:sp modelId="{AFF2676F-38DB-4C24-AEAC-926061153AD7}">
      <dsp:nvSpPr>
        <dsp:cNvPr id="0" name=""/>
        <dsp:cNvSpPr/>
      </dsp:nvSpPr>
      <dsp:spPr>
        <a:xfrm>
          <a:off x="6187662" y="3910824"/>
          <a:ext cx="6061381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Agencias informales</a:t>
          </a:r>
        </a:p>
      </dsp:txBody>
      <dsp:txXfrm>
        <a:off x="6187662" y="3910824"/>
        <a:ext cx="6061381" cy="1134465"/>
      </dsp:txXfrm>
    </dsp:sp>
    <dsp:sp modelId="{ACE8ACB7-81A7-461C-A4B6-B8F99E9CB02B}">
      <dsp:nvSpPr>
        <dsp:cNvPr id="0" name=""/>
        <dsp:cNvSpPr/>
      </dsp:nvSpPr>
      <dsp:spPr>
        <a:xfrm>
          <a:off x="6187662" y="5521765"/>
          <a:ext cx="5861579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Agencias Formales</a:t>
          </a:r>
        </a:p>
      </dsp:txBody>
      <dsp:txXfrm>
        <a:off x="6187662" y="5521765"/>
        <a:ext cx="5861579" cy="1134465"/>
      </dsp:txXfrm>
    </dsp:sp>
    <dsp:sp modelId="{1294194B-F9DE-4FD4-934E-C22DA547A797}">
      <dsp:nvSpPr>
        <dsp:cNvPr id="0" name=""/>
        <dsp:cNvSpPr/>
      </dsp:nvSpPr>
      <dsp:spPr>
        <a:xfrm>
          <a:off x="11941227" y="2299883"/>
          <a:ext cx="4822772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modalidades sancionatorias</a:t>
          </a:r>
        </a:p>
      </dsp:txBody>
      <dsp:txXfrm>
        <a:off x="11941227" y="2299883"/>
        <a:ext cx="4822772" cy="1134465"/>
      </dsp:txXfrm>
    </dsp:sp>
    <dsp:sp modelId="{311A9979-F5EF-4630-AFFE-1D02E2FF61E7}">
      <dsp:nvSpPr>
        <dsp:cNvPr id="0" name=""/>
        <dsp:cNvSpPr/>
      </dsp:nvSpPr>
      <dsp:spPr>
        <a:xfrm>
          <a:off x="12725520" y="3910824"/>
          <a:ext cx="4032571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Sanciones Negativas</a:t>
          </a:r>
        </a:p>
      </dsp:txBody>
      <dsp:txXfrm>
        <a:off x="12725520" y="3910824"/>
        <a:ext cx="4032571" cy="1134465"/>
      </dsp:txXfrm>
    </dsp:sp>
    <dsp:sp modelId="{72BB0935-9CB3-4946-84AC-383B36140EB7}">
      <dsp:nvSpPr>
        <dsp:cNvPr id="0" name=""/>
        <dsp:cNvSpPr/>
      </dsp:nvSpPr>
      <dsp:spPr>
        <a:xfrm>
          <a:off x="12725520" y="5521765"/>
          <a:ext cx="3901654" cy="11344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000" kern="1200">
              <a:latin typeface="Arial" pitchFamily="34" charset="0"/>
              <a:cs typeface="Arial" pitchFamily="34" charset="0"/>
            </a:rPr>
            <a:t>Sanciones Positivas</a:t>
          </a:r>
        </a:p>
      </dsp:txBody>
      <dsp:txXfrm>
        <a:off x="12725520" y="5521765"/>
        <a:ext cx="3901654" cy="1134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1.png"/><Relationship Id="rId7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18.sv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10" Type="http://schemas.openxmlformats.org/officeDocument/2006/relationships/image" Target="../media/image41.jpeg"/><Relationship Id="rId4" Type="http://schemas.openxmlformats.org/officeDocument/2006/relationships/image" Target="../media/image18.sv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1.png"/><Relationship Id="rId7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47.jpeg"/><Relationship Id="rId4" Type="http://schemas.openxmlformats.org/officeDocument/2006/relationships/image" Target="../media/image18.sv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11.png"/><Relationship Id="rId7" Type="http://schemas.openxmlformats.org/officeDocument/2006/relationships/image" Target="../media/image5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18.sv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8.svg"/><Relationship Id="rId9" Type="http://schemas.microsoft.com/office/2007/relationships/diagramDrawing" Target="../diagrams/drawing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5" Type="http://schemas.openxmlformats.org/officeDocument/2006/relationships/image" Target="../media/image8.png"/><Relationship Id="rId4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4.jpeg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1.sv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6.jpeg"/><Relationship Id="rId10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8.sv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8.svg"/><Relationship Id="rId9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19" t="-10781" r="-14490" b="-4756"/>
            </a:stretch>
          </a:blipFill>
        </p:spPr>
      </p:sp>
      <p:sp>
        <p:nvSpPr>
          <p:cNvPr id="3" name="Freeform 3"/>
          <p:cNvSpPr/>
          <p:nvPr/>
        </p:nvSpPr>
        <p:spPr>
          <a:xfrm rot="-3756111">
            <a:off x="2460438" y="-1685435"/>
            <a:ext cx="2467401" cy="5607730"/>
          </a:xfrm>
          <a:custGeom>
            <a:avLst/>
            <a:gdLst/>
            <a:ahLst/>
            <a:cxnLst/>
            <a:rect l="l" t="t" r="r" b="b"/>
            <a:pathLst>
              <a:path w="2467401" h="5607730">
                <a:moveTo>
                  <a:pt x="0" y="0"/>
                </a:moveTo>
                <a:lnTo>
                  <a:pt x="2467401" y="0"/>
                </a:lnTo>
                <a:lnTo>
                  <a:pt x="2467401" y="5607730"/>
                </a:lnTo>
                <a:lnTo>
                  <a:pt x="0" y="560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76478">
            <a:off x="12948971" y="-615627"/>
            <a:ext cx="4662268" cy="2738023"/>
          </a:xfrm>
          <a:custGeom>
            <a:avLst/>
            <a:gdLst/>
            <a:ahLst/>
            <a:cxnLst/>
            <a:rect l="l" t="t" r="r" b="b"/>
            <a:pathLst>
              <a:path w="4662268" h="2738023">
                <a:moveTo>
                  <a:pt x="0" y="0"/>
                </a:moveTo>
                <a:lnTo>
                  <a:pt x="4662267" y="0"/>
                </a:lnTo>
                <a:lnTo>
                  <a:pt x="4662267" y="2738022"/>
                </a:lnTo>
                <a:lnTo>
                  <a:pt x="0" y="273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231">
            <a:off x="13522553" y="7700639"/>
            <a:ext cx="4216739" cy="3419392"/>
          </a:xfrm>
          <a:custGeom>
            <a:avLst/>
            <a:gdLst/>
            <a:ahLst/>
            <a:cxnLst/>
            <a:rect l="l" t="t" r="r" b="b"/>
            <a:pathLst>
              <a:path w="4216739" h="3419392">
                <a:moveTo>
                  <a:pt x="0" y="0"/>
                </a:moveTo>
                <a:lnTo>
                  <a:pt x="4216739" y="0"/>
                </a:lnTo>
                <a:lnTo>
                  <a:pt x="4216739" y="3419392"/>
                </a:lnTo>
                <a:lnTo>
                  <a:pt x="0" y="3419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9141">
            <a:off x="1139220" y="7915748"/>
            <a:ext cx="4504234" cy="2989174"/>
          </a:xfrm>
          <a:custGeom>
            <a:avLst/>
            <a:gdLst/>
            <a:ahLst/>
            <a:cxnLst/>
            <a:rect l="l" t="t" r="r" b="b"/>
            <a:pathLst>
              <a:path w="4504234" h="2989174">
                <a:moveTo>
                  <a:pt x="0" y="0"/>
                </a:moveTo>
                <a:lnTo>
                  <a:pt x="4504235" y="0"/>
                </a:lnTo>
                <a:lnTo>
                  <a:pt x="4504235" y="2989174"/>
                </a:lnTo>
                <a:lnTo>
                  <a:pt x="0" y="29891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750688" y="1732655"/>
            <a:ext cx="20895882" cy="6821690"/>
            <a:chOff x="0" y="0"/>
            <a:chExt cx="27861176" cy="909558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 l="-17911" t="33676" r="-17911" b="33676"/>
            <a:stretch>
              <a:fillRect/>
            </a:stretch>
          </p:blipFill>
          <p:spPr>
            <a:xfrm>
              <a:off x="0" y="0"/>
              <a:ext cx="27861176" cy="9095587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rot="1196032">
            <a:off x="14760901" y="2585307"/>
            <a:ext cx="2902196" cy="4175821"/>
          </a:xfrm>
          <a:custGeom>
            <a:avLst/>
            <a:gdLst/>
            <a:ahLst/>
            <a:cxnLst/>
            <a:rect l="l" t="t" r="r" b="b"/>
            <a:pathLst>
              <a:path w="2902196" h="4175821">
                <a:moveTo>
                  <a:pt x="0" y="0"/>
                </a:moveTo>
                <a:lnTo>
                  <a:pt x="2902196" y="0"/>
                </a:lnTo>
                <a:lnTo>
                  <a:pt x="2902196" y="4175822"/>
                </a:lnTo>
                <a:lnTo>
                  <a:pt x="0" y="4175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23185">
            <a:off x="11908952" y="813507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7"/>
                </a:lnTo>
                <a:lnTo>
                  <a:pt x="0" y="799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147641"/>
            </a:stretch>
          </a:blipFill>
        </p:spPr>
      </p:sp>
      <p:sp>
        <p:nvSpPr>
          <p:cNvPr id="11" name="Freeform 11"/>
          <p:cNvSpPr/>
          <p:nvPr/>
        </p:nvSpPr>
        <p:spPr>
          <a:xfrm rot="-2123185">
            <a:off x="-1495300" y="1215179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7"/>
                </a:lnTo>
                <a:lnTo>
                  <a:pt x="0" y="799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147641"/>
            </a:stretch>
          </a:blipFill>
        </p:spPr>
      </p:sp>
      <p:sp>
        <p:nvSpPr>
          <p:cNvPr id="12" name="Freeform 12"/>
          <p:cNvSpPr/>
          <p:nvPr/>
        </p:nvSpPr>
        <p:spPr>
          <a:xfrm rot="-231880">
            <a:off x="7554815" y="1056977"/>
            <a:ext cx="3271927" cy="1080646"/>
          </a:xfrm>
          <a:custGeom>
            <a:avLst/>
            <a:gdLst/>
            <a:ahLst/>
            <a:cxnLst/>
            <a:rect l="l" t="t" r="r" b="b"/>
            <a:pathLst>
              <a:path w="3271927" h="1080646">
                <a:moveTo>
                  <a:pt x="0" y="0"/>
                </a:moveTo>
                <a:lnTo>
                  <a:pt x="3271926" y="0"/>
                </a:lnTo>
                <a:lnTo>
                  <a:pt x="3271926" y="1080646"/>
                </a:lnTo>
                <a:lnTo>
                  <a:pt x="0" y="10806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471" b="-147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04800" y="1372217"/>
            <a:ext cx="395040" cy="454069"/>
          </a:xfrm>
          <a:custGeom>
            <a:avLst/>
            <a:gdLst/>
            <a:ahLst/>
            <a:cxnLst/>
            <a:rect l="l" t="t" r="r" b="b"/>
            <a:pathLst>
              <a:path w="395040" h="454069">
                <a:moveTo>
                  <a:pt x="0" y="0"/>
                </a:moveTo>
                <a:lnTo>
                  <a:pt x="395040" y="0"/>
                </a:lnTo>
                <a:lnTo>
                  <a:pt x="395040" y="454069"/>
                </a:lnTo>
                <a:lnTo>
                  <a:pt x="0" y="454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920475" y="2773913"/>
            <a:ext cx="10862325" cy="4106278"/>
            <a:chOff x="0" y="1181100"/>
            <a:chExt cx="13929399" cy="399951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181100"/>
              <a:ext cx="13929399" cy="148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20"/>
                </a:lnSpc>
              </a:pPr>
              <a:r>
                <a:rPr lang="en-US" sz="8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CRIMINOLOGÍA</a:t>
              </a:r>
              <a:endParaRPr lang="en-US" sz="8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179515" y="4646109"/>
              <a:ext cx="11570370" cy="534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841707" y="1375558"/>
            <a:ext cx="1141493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27"/>
              </a:lnSpc>
            </a:pPr>
            <a:r>
              <a:rPr lang="en-US" sz="1599" b="1" u="none" strike="noStrik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ESTUDIO SHONOS</a:t>
            </a:r>
          </a:p>
        </p:txBody>
      </p:sp>
      <p:sp>
        <p:nvSpPr>
          <p:cNvPr id="19" name="Freeform 19"/>
          <p:cNvSpPr/>
          <p:nvPr/>
        </p:nvSpPr>
        <p:spPr>
          <a:xfrm rot="3541099" flipV="1">
            <a:off x="1657046" y="6233404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960926"/>
                </a:moveTo>
                <a:lnTo>
                  <a:pt x="1632146" y="960926"/>
                </a:lnTo>
                <a:lnTo>
                  <a:pt x="1632146" y="0"/>
                </a:lnTo>
                <a:lnTo>
                  <a:pt x="0" y="0"/>
                </a:lnTo>
                <a:lnTo>
                  <a:pt x="0" y="960926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541099" flipV="1">
            <a:off x="-64456" y="4192755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960926"/>
                </a:moveTo>
                <a:lnTo>
                  <a:pt x="1632147" y="960926"/>
                </a:lnTo>
                <a:lnTo>
                  <a:pt x="1632147" y="0"/>
                </a:lnTo>
                <a:lnTo>
                  <a:pt x="0" y="0"/>
                </a:lnTo>
                <a:lnTo>
                  <a:pt x="0" y="960926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617537">
            <a:off x="1260022" y="4621051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0"/>
                </a:moveTo>
                <a:lnTo>
                  <a:pt x="1632146" y="0"/>
                </a:lnTo>
                <a:lnTo>
                  <a:pt x="1632146" y="960926"/>
                </a:lnTo>
                <a:lnTo>
                  <a:pt x="0" y="9609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617537">
            <a:off x="3068324" y="7218543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0"/>
                </a:moveTo>
                <a:lnTo>
                  <a:pt x="1632146" y="0"/>
                </a:lnTo>
                <a:lnTo>
                  <a:pt x="1632146" y="960927"/>
                </a:lnTo>
                <a:lnTo>
                  <a:pt x="0" y="960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23 Rectángulo"/>
          <p:cNvSpPr/>
          <p:nvPr/>
        </p:nvSpPr>
        <p:spPr>
          <a:xfrm>
            <a:off x="1375417" y="4959541"/>
            <a:ext cx="14990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atin typeface="Arial" pitchFamily="34" charset="0"/>
                <a:cs typeface="Arial" pitchFamily="34" charset="0"/>
              </a:rPr>
              <a:t>El Control social y La Prevención de las transgresiones de la Ley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3" y="4829770"/>
            <a:ext cx="5854286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72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</a:t>
            </a: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iglesia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6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centros</a:t>
            </a:r>
            <a:r>
              <a:rPr lang="en-US" sz="6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culto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6771943" y="2844610"/>
            <a:ext cx="831565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Lugares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de reunión y práctica religiosa donde las personas se congregan para adorar, rezar, celebrar rituales y participar en actividades comunitarias relacionadas con su fe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3113988"/>
            <a:ext cx="6553200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informal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7170" name="Picture 2" descr="G:\Universidad de Artemisa\Plantillas de PP\Lugares de culto\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00" y="-47980"/>
            <a:ext cx="3228975" cy="238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Universidad de Artemisa\Plantillas de PP\Lugares de culto\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599" y="-88736"/>
            <a:ext cx="4114801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Universidad de Artemisa\Plantillas de PP\Lugares de culto\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1" y="7086600"/>
            <a:ext cx="2857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G:\Universidad de Artemisa\Plantillas de PP\Lugares de culto\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475" y="4829770"/>
            <a:ext cx="3057525" cy="22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G:\Universidad de Artemisa\Plantillas de PP\Lugares de culto\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1" y="2333624"/>
            <a:ext cx="2952750" cy="249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G:\Universidad de Artemisa\Plantillas de PP\Lugares de culto\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401" y="28221"/>
            <a:ext cx="4038600" cy="230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04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3" y="4829770"/>
            <a:ext cx="58542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7200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os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medios</a:t>
            </a:r>
            <a:r>
              <a:rPr lang="en-US" sz="6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comunicación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5953078" y="3130957"/>
            <a:ext cx="10287001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Cualquier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herramienta, plataforma o canal que se utiliza para transmitir información, ideas, mensajes o entretenimiento a un público.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3113988"/>
            <a:ext cx="6553200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informal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8194" name="Picture 2" descr="G:\Universidad de Artemisa\Plantillas de PP\medios de comunicación\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078" y="-1"/>
            <a:ext cx="247650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Universidad de Artemisa\Plantillas de PP\medios de comunicación\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079" y="6141366"/>
            <a:ext cx="1999965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Universidad de Artemisa\Plantillas de PP\medios de comunicación\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079" y="4588791"/>
            <a:ext cx="2038066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Universidad de Artemisa\Plantillas de PP\medios de comunicación\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170" y="2726059"/>
            <a:ext cx="2466975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Universidad de Artemisa\Plantillas de PP\medios de comunicación\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578" y="77076"/>
            <a:ext cx="3533823" cy="26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G:\Universidad de Artemisa\Plantillas de PP\medios de comunicación\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1" y="0"/>
            <a:ext cx="3647744" cy="272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54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3" y="4829770"/>
            <a:ext cx="5854286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72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comunidad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5953078" y="3546456"/>
            <a:ext cx="102870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Un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grupo de personas que comparten características, intereses, valores o propósitos en </a:t>
            </a: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común o un lugar de residencia.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informal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9218" name="Picture 2" descr="G:\Universidad de Artemisa\Plantillas de PP\comunidad\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348" y="803148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G:\Universidad de Artemisa\Plantillas de PP\comunidad\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4349" y="6183633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:\Universidad de Artemisa\Plantillas de PP\comunidad\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2425" y="4545333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G:\Universidad de Artemisa\Plantillas de PP\comunidad\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925" y="2726057"/>
            <a:ext cx="250507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Universidad de Artemisa\Plantillas de PP\comunidad\6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9048"/>
            <a:ext cx="4572000" cy="270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G:\Universidad de Artemisa\Plantillas de PP\comunidad\Sin título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-86079"/>
            <a:ext cx="3429000" cy="281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43814" y="4746785"/>
            <a:ext cx="46254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Partidos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políticos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4876611" y="3546455"/>
            <a:ext cx="102870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Organizaciones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que agrupan a personas con ideas, valores y objetivos políticos similares, con el fin de participar en la vida política de un país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10242" name="Picture 2" descr="G:\Universidad de Artemisa\Plantillas de PP\partidos politicos\2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4787" y="1697073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Universidad de Artemisa\Plantillas de PP\partidos politicos\3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0025" y="354329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Universidad de Artemisa\Plantillas de PP\partidos politicos\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2925" y="5091989"/>
            <a:ext cx="25527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G:\Universidad de Artemisa\Plantillas de PP\partidos politicos\5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0" y="-51864"/>
            <a:ext cx="4038599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G:\Universidad de Artemisa\Plantillas de PP\partidos politicos\6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5" y="6882689"/>
            <a:ext cx="2695575" cy="169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G:\Universidad de Artemisa\Plantillas de PP\partidos politicos\partidos politico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1025" y="8439150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43814" y="4746785"/>
            <a:ext cx="46254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Órgano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Legislativo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5953078" y="3961954"/>
            <a:ext cx="837252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Institución encargada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de elaborar, modificar y aprobar leyes en un país o en una entidad política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11266" name="Picture 2" descr="G:\Universidad de Artemisa\Plantillas de PP\Org legislativo\Sin título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2092"/>
            <a:ext cx="4600575" cy="392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Universidad de Artemisa\Plantillas de PP\Org legislativo\Sin títul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1" y="24689"/>
            <a:ext cx="3505200" cy="41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Universidad de Artemisa\Plantillas de PP\Org legislativo\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2" y="4201362"/>
            <a:ext cx="3467100" cy="35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68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43814" y="4746785"/>
            <a:ext cx="462541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Policía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5971613" y="3687932"/>
            <a:ext cx="102870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Institución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encargada de mantener el orden público, prevenir y investigar delitos, y garantizar la seguridad de los ciudadanos.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411224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96091" y="4769170"/>
            <a:ext cx="53569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Órgano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Jurisdiccional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6759587" y="3546456"/>
            <a:ext cx="102870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Entidad o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institución del sistema judicial encargada de administrar justicia, resolver conflictos y aplicar el derecho a casos concretos.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02571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3" y="4746784"/>
            <a:ext cx="5356986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7200"/>
              </a:lnSpc>
              <a:spcBef>
                <a:spcPct val="0"/>
              </a:spcBef>
            </a:pP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Agencia</a:t>
            </a: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Penitenciaria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6477000" y="2268620"/>
            <a:ext cx="9401176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Entidad o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institución gubernamental responsable de la administración y gestión de los centros penitenciarios y de la ejecución de las </a:t>
            </a: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penas impuesta mediante sentencia. 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12"/>
          <p:cNvSpPr txBox="1"/>
          <p:nvPr/>
        </p:nvSpPr>
        <p:spPr>
          <a:xfrm>
            <a:off x="218744" y="1225062"/>
            <a:ext cx="655320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  <p:extLst>
      <p:ext uri="{BB962C8B-B14F-4D97-AF65-F5344CB8AC3E}">
        <p14:creationId xmlns:p14="http://schemas.microsoft.com/office/powerpoint/2010/main" val="182999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1" name="10 Diagrama"/>
          <p:cNvGraphicFramePr/>
          <p:nvPr>
            <p:extLst>
              <p:ext uri="{D42A27DB-BD31-4B8C-83A1-F6EECF244321}">
                <p14:modId xmlns:p14="http://schemas.microsoft.com/office/powerpoint/2010/main" val="877196505"/>
              </p:ext>
            </p:extLst>
          </p:nvPr>
        </p:nvGraphicFramePr>
        <p:xfrm>
          <a:off x="685800" y="606985"/>
          <a:ext cx="16764000" cy="8956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21017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5463" t="-3953" r="-26097" b="-42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3610" y="495300"/>
            <a:ext cx="1155359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s-E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Las estrategias preventivas de los delitos</a:t>
            </a:r>
            <a:endParaRPr lang="en-US" sz="3999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6" name="Freeform 16"/>
          <p:cNvSpPr/>
          <p:nvPr/>
        </p:nvSpPr>
        <p:spPr>
          <a:xfrm rot="5998581">
            <a:off x="-1133191" y="7810717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5882" flipV="1">
            <a:off x="-1492241" y="588289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5882" flipV="1">
            <a:off x="776629" y="280868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12321">
            <a:off x="620351" y="47946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799" y="0"/>
                </a:lnTo>
                <a:lnTo>
                  <a:pt x="2335799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567004">
            <a:off x="-933851" y="-1264549"/>
            <a:ext cx="3696185" cy="5318252"/>
          </a:xfrm>
          <a:custGeom>
            <a:avLst/>
            <a:gdLst/>
            <a:ahLst/>
            <a:cxnLst/>
            <a:rect l="l" t="t" r="r" b="b"/>
            <a:pathLst>
              <a:path w="3696185" h="5318252">
                <a:moveTo>
                  <a:pt x="0" y="0"/>
                </a:moveTo>
                <a:lnTo>
                  <a:pt x="3696186" y="0"/>
                </a:lnTo>
                <a:lnTo>
                  <a:pt x="3696186" y="5318252"/>
                </a:lnTo>
                <a:lnTo>
                  <a:pt x="0" y="531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150172">
            <a:off x="-2179405" y="926043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8"/>
                </a:lnTo>
                <a:lnTo>
                  <a:pt x="0" y="799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147641"/>
            </a:stretch>
          </a:blipFill>
        </p:spPr>
      </p:sp>
      <p:sp>
        <p:nvSpPr>
          <p:cNvPr id="23" name="22 Rectángulo"/>
          <p:cNvSpPr/>
          <p:nvPr/>
        </p:nvSpPr>
        <p:spPr>
          <a:xfrm>
            <a:off x="3298140" y="2105997"/>
            <a:ext cx="141516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5400" b="1" dirty="0">
                <a:latin typeface="Arial" pitchFamily="34" charset="0"/>
                <a:cs typeface="Arial" pitchFamily="34" charset="0"/>
              </a:rPr>
              <a:t>La estrategia de socialización: </a:t>
            </a:r>
            <a:r>
              <a:rPr lang="es-ES" sz="5400" dirty="0" smtClean="0">
                <a:latin typeface="Arial" pitchFamily="34" charset="0"/>
                <a:cs typeface="Arial" pitchFamily="34" charset="0"/>
              </a:rPr>
              <a:t>Procesos y </a:t>
            </a:r>
            <a:r>
              <a:rPr lang="es-ES" sz="5400" dirty="0">
                <a:latin typeface="Arial" pitchFamily="34" charset="0"/>
                <a:cs typeface="Arial" pitchFamily="34" charset="0"/>
              </a:rPr>
              <a:t>métodos utilizados para transmitir valores, normas, comportamientos y conocimientos de una generación a otra dentro de una sociedad, siendo el medio a través del cual los individuos aprenden a integrarse en su entorno social y a desarrollar su identidad.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Freeform 3"/>
          <p:cNvSpPr/>
          <p:nvPr/>
        </p:nvSpPr>
        <p:spPr>
          <a:xfrm rot="1941938">
            <a:off x="11665826" y="2984763"/>
            <a:ext cx="3696185" cy="5318252"/>
          </a:xfrm>
          <a:custGeom>
            <a:avLst/>
            <a:gdLst/>
            <a:ahLst/>
            <a:cxnLst/>
            <a:rect l="l" t="t" r="r" b="b"/>
            <a:pathLst>
              <a:path w="3696185" h="5318252">
                <a:moveTo>
                  <a:pt x="0" y="0"/>
                </a:moveTo>
                <a:lnTo>
                  <a:pt x="3696185" y="0"/>
                </a:lnTo>
                <a:lnTo>
                  <a:pt x="3696185" y="5318252"/>
                </a:lnTo>
                <a:lnTo>
                  <a:pt x="0" y="53182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9200" y="1003842"/>
            <a:ext cx="9665971" cy="741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66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Cuestión</a:t>
            </a:r>
            <a:r>
              <a:rPr lang="en-US" sz="66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de </a:t>
            </a:r>
            <a:r>
              <a:rPr lang="en-US" sz="66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estudio</a:t>
            </a:r>
            <a:endParaRPr lang="en-US" sz="66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19200" y="2975626"/>
            <a:ext cx="13258800" cy="4129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just">
              <a:lnSpc>
                <a:spcPts val="4620"/>
              </a:lnSpc>
            </a:pPr>
            <a:r>
              <a:rPr lang="en-US" sz="4400" b="1" dirty="0" smtClean="0">
                <a:solidFill>
                  <a:srgbClr val="B60007"/>
                </a:solidFill>
                <a:latin typeface="Arial" pitchFamily="34" charset="0"/>
                <a:ea typeface="Gotham Bold"/>
                <a:cs typeface="Arial" pitchFamily="34" charset="0"/>
                <a:sym typeface="Gotham Bold"/>
              </a:rPr>
              <a:t>01: </a:t>
            </a:r>
            <a:r>
              <a:rPr lang="es-ES" sz="4800" dirty="0">
                <a:latin typeface="Arial" pitchFamily="34" charset="0"/>
                <a:cs typeface="Arial" pitchFamily="34" charset="0"/>
              </a:rPr>
              <a:t>Control social, conceptos, sus componentes estructurales, funcionales y organizativos y las estrategias preventivas de los delitos e indisciplinas sociales en nuestro </a:t>
            </a:r>
            <a:r>
              <a:rPr lang="es-ES" sz="4800" dirty="0" smtClean="0">
                <a:latin typeface="Arial" pitchFamily="34" charset="0"/>
                <a:cs typeface="Arial" pitchFamily="34" charset="0"/>
              </a:rPr>
              <a:t>país.</a:t>
            </a:r>
          </a:p>
          <a:p>
            <a:pPr marL="0" lvl="1" algn="just">
              <a:lnSpc>
                <a:spcPts val="4620"/>
              </a:lnSpc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marL="0" lvl="1" algn="just">
              <a:lnSpc>
                <a:spcPts val="4620"/>
              </a:lnSpc>
            </a:pPr>
            <a:r>
              <a:rPr lang="en-US" sz="4400" b="1" dirty="0" smtClean="0">
                <a:solidFill>
                  <a:srgbClr val="B60007"/>
                </a:solidFill>
                <a:latin typeface="Arial" pitchFamily="34" charset="0"/>
                <a:ea typeface="Gotham Bold"/>
                <a:cs typeface="Arial" pitchFamily="34" charset="0"/>
                <a:sym typeface="Gotham Bold"/>
              </a:rPr>
              <a:t>02: </a:t>
            </a:r>
            <a:r>
              <a:rPr lang="es-ES" sz="4800" dirty="0">
                <a:latin typeface="Arial" pitchFamily="34" charset="0"/>
                <a:cs typeface="Arial" pitchFamily="34" charset="0"/>
              </a:rPr>
              <a:t>La prevención de la delincuencia, concepto y clasificación</a:t>
            </a:r>
            <a:endParaRPr lang="en-US" sz="4400" b="1" dirty="0">
              <a:solidFill>
                <a:srgbClr val="B60007"/>
              </a:solidFill>
              <a:latin typeface="Arial" pitchFamily="34" charset="0"/>
              <a:ea typeface="Gotham Bold"/>
              <a:cs typeface="Arial" pitchFamily="34" charset="0"/>
              <a:sym typeface="Gotham Bold"/>
            </a:endParaRPr>
          </a:p>
        </p:txBody>
      </p:sp>
      <p:sp>
        <p:nvSpPr>
          <p:cNvPr id="7" name="Freeform 7"/>
          <p:cNvSpPr/>
          <p:nvPr/>
        </p:nvSpPr>
        <p:spPr>
          <a:xfrm rot="2899456">
            <a:off x="11058192" y="2394868"/>
            <a:ext cx="9275888" cy="960603"/>
          </a:xfrm>
          <a:custGeom>
            <a:avLst/>
            <a:gdLst/>
            <a:ahLst/>
            <a:cxnLst/>
            <a:rect l="l" t="t" r="r" b="b"/>
            <a:pathLst>
              <a:path w="9275888" h="960603">
                <a:moveTo>
                  <a:pt x="0" y="0"/>
                </a:moveTo>
                <a:lnTo>
                  <a:pt x="9275889" y="0"/>
                </a:lnTo>
                <a:lnTo>
                  <a:pt x="9275889" y="960603"/>
                </a:lnTo>
                <a:lnTo>
                  <a:pt x="0" y="960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147641"/>
            </a:stretch>
          </a:blipFill>
        </p:spPr>
      </p:sp>
      <p:sp>
        <p:nvSpPr>
          <p:cNvPr id="8" name="Freeform 8"/>
          <p:cNvSpPr/>
          <p:nvPr/>
        </p:nvSpPr>
        <p:spPr>
          <a:xfrm rot="2899456">
            <a:off x="12055772" y="1191577"/>
            <a:ext cx="9275888" cy="960603"/>
          </a:xfrm>
          <a:custGeom>
            <a:avLst/>
            <a:gdLst/>
            <a:ahLst/>
            <a:cxnLst/>
            <a:rect l="l" t="t" r="r" b="b"/>
            <a:pathLst>
              <a:path w="9275888" h="960603">
                <a:moveTo>
                  <a:pt x="0" y="0"/>
                </a:moveTo>
                <a:lnTo>
                  <a:pt x="9275888" y="0"/>
                </a:lnTo>
                <a:lnTo>
                  <a:pt x="9275888" y="960603"/>
                </a:lnTo>
                <a:lnTo>
                  <a:pt x="0" y="9606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147641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5463" t="-3953" r="-26097" b="-42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3610" y="495300"/>
            <a:ext cx="1155359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s-E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Las estrategias preventivas de los delitos</a:t>
            </a:r>
            <a:endParaRPr lang="en-US" sz="3999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6" name="Freeform 16"/>
          <p:cNvSpPr/>
          <p:nvPr/>
        </p:nvSpPr>
        <p:spPr>
          <a:xfrm rot="5998581">
            <a:off x="-1133191" y="7810717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5882" flipV="1">
            <a:off x="-1492241" y="588289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5882" flipV="1">
            <a:off x="776629" y="280868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12321">
            <a:off x="620351" y="47946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799" y="0"/>
                </a:lnTo>
                <a:lnTo>
                  <a:pt x="2335799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567004">
            <a:off x="-933851" y="-1264549"/>
            <a:ext cx="3696185" cy="5318252"/>
          </a:xfrm>
          <a:custGeom>
            <a:avLst/>
            <a:gdLst/>
            <a:ahLst/>
            <a:cxnLst/>
            <a:rect l="l" t="t" r="r" b="b"/>
            <a:pathLst>
              <a:path w="3696185" h="5318252">
                <a:moveTo>
                  <a:pt x="0" y="0"/>
                </a:moveTo>
                <a:lnTo>
                  <a:pt x="3696186" y="0"/>
                </a:lnTo>
                <a:lnTo>
                  <a:pt x="3696186" y="5318252"/>
                </a:lnTo>
                <a:lnTo>
                  <a:pt x="0" y="531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150172">
            <a:off x="-2179405" y="926043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8"/>
                </a:lnTo>
                <a:lnTo>
                  <a:pt x="0" y="799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147641"/>
            </a:stretch>
          </a:blipFill>
        </p:spPr>
      </p:sp>
      <p:sp>
        <p:nvSpPr>
          <p:cNvPr id="23" name="22 Rectángulo"/>
          <p:cNvSpPr/>
          <p:nvPr/>
        </p:nvSpPr>
        <p:spPr>
          <a:xfrm>
            <a:off x="3298140" y="2105997"/>
            <a:ext cx="141516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5400" b="1" dirty="0"/>
              <a:t>La estrategia de prevención: </a:t>
            </a:r>
            <a:r>
              <a:rPr lang="es-ES" sz="5400" dirty="0"/>
              <a:t>es el conjunto de acciones y políticas diseñadas para evitar la aparición de determinadas conductas sociales o actividad delictiva mediante instrumentos penales y no penales. </a:t>
            </a:r>
            <a:r>
              <a:rPr lang="es-ES" sz="5400" dirty="0" smtClean="0">
                <a:latin typeface="Arial" pitchFamily="34" charset="0"/>
                <a:cs typeface="Arial" pitchFamily="34" charset="0"/>
              </a:rPr>
              <a:t> </a:t>
            </a:r>
            <a:endParaRPr lang="es-ES" sz="5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55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5463" t="-3953" r="-26097" b="-42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3610" y="495300"/>
            <a:ext cx="1155359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s-E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Las estrategias preventivas de los delitos</a:t>
            </a:r>
            <a:endParaRPr lang="en-US" sz="3999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6" name="Freeform 16"/>
          <p:cNvSpPr/>
          <p:nvPr/>
        </p:nvSpPr>
        <p:spPr>
          <a:xfrm rot="5998581">
            <a:off x="-1133191" y="7810717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5882" flipV="1">
            <a:off x="-1492241" y="588289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5882" flipV="1">
            <a:off x="776629" y="280868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12321">
            <a:off x="620351" y="47946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799" y="0"/>
                </a:lnTo>
                <a:lnTo>
                  <a:pt x="2335799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567004">
            <a:off x="-933851" y="-1264549"/>
            <a:ext cx="3696185" cy="5318252"/>
          </a:xfrm>
          <a:custGeom>
            <a:avLst/>
            <a:gdLst/>
            <a:ahLst/>
            <a:cxnLst/>
            <a:rect l="l" t="t" r="r" b="b"/>
            <a:pathLst>
              <a:path w="3696185" h="5318252">
                <a:moveTo>
                  <a:pt x="0" y="0"/>
                </a:moveTo>
                <a:lnTo>
                  <a:pt x="3696186" y="0"/>
                </a:lnTo>
                <a:lnTo>
                  <a:pt x="3696186" y="5318252"/>
                </a:lnTo>
                <a:lnTo>
                  <a:pt x="0" y="531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150172">
            <a:off x="-2179405" y="926043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8"/>
                </a:lnTo>
                <a:lnTo>
                  <a:pt x="0" y="799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147641"/>
            </a:stretch>
          </a:blipFill>
        </p:spPr>
      </p:sp>
      <p:sp>
        <p:nvSpPr>
          <p:cNvPr id="23" name="22 Rectángulo"/>
          <p:cNvSpPr/>
          <p:nvPr/>
        </p:nvSpPr>
        <p:spPr>
          <a:xfrm>
            <a:off x="3298140" y="2105997"/>
            <a:ext cx="1415166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5400" b="1" dirty="0"/>
              <a:t>La estrategia de represión: </a:t>
            </a:r>
            <a:r>
              <a:rPr lang="es-ES" sz="5400" dirty="0"/>
              <a:t>está reservada para cuando las estrategias de socialización y prevención no consiguen garantizar su objetivo y es necesario recurrir a la variante estratégica de la represión reservada solo para ser aplicada a las personas cuyas conductas atenten contra las relaciones sociales y bienes protegidos por el Derecho en cualquiera de sus manifestaciones (civil, administrativo, penal, etc.).</a:t>
            </a:r>
          </a:p>
        </p:txBody>
      </p:sp>
    </p:spTree>
    <p:extLst>
      <p:ext uri="{BB962C8B-B14F-4D97-AF65-F5344CB8AC3E}">
        <p14:creationId xmlns:p14="http://schemas.microsoft.com/office/powerpoint/2010/main" val="286163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5463" t="-3953" r="-26097" b="-420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143610" y="495300"/>
            <a:ext cx="1155359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9"/>
              </a:lnSpc>
            </a:pPr>
            <a:r>
              <a:rPr lang="es-E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Las estrategias preventivas de los delitos</a:t>
            </a:r>
            <a:endParaRPr lang="en-US" sz="3999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6" name="Freeform 16"/>
          <p:cNvSpPr/>
          <p:nvPr/>
        </p:nvSpPr>
        <p:spPr>
          <a:xfrm rot="5998581">
            <a:off x="-1133191" y="7810717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135882" flipV="1">
            <a:off x="-1492241" y="588289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8135882" flipV="1">
            <a:off x="776629" y="2808683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7212321">
            <a:off x="620351" y="47946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799" y="0"/>
                </a:lnTo>
                <a:lnTo>
                  <a:pt x="2335799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3567004">
            <a:off x="-933851" y="-1264549"/>
            <a:ext cx="3696185" cy="5318252"/>
          </a:xfrm>
          <a:custGeom>
            <a:avLst/>
            <a:gdLst/>
            <a:ahLst/>
            <a:cxnLst/>
            <a:rect l="l" t="t" r="r" b="b"/>
            <a:pathLst>
              <a:path w="3696185" h="5318252">
                <a:moveTo>
                  <a:pt x="0" y="0"/>
                </a:moveTo>
                <a:lnTo>
                  <a:pt x="3696186" y="0"/>
                </a:lnTo>
                <a:lnTo>
                  <a:pt x="3696186" y="5318252"/>
                </a:lnTo>
                <a:lnTo>
                  <a:pt x="0" y="531825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150172">
            <a:off x="-2179405" y="926043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8"/>
                </a:lnTo>
                <a:lnTo>
                  <a:pt x="0" y="7992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r="-147641"/>
            </a:stretch>
          </a:blipFill>
        </p:spPr>
      </p:sp>
      <p:sp>
        <p:nvSpPr>
          <p:cNvPr id="23" name="22 Rectángulo"/>
          <p:cNvSpPr/>
          <p:nvPr/>
        </p:nvSpPr>
        <p:spPr>
          <a:xfrm>
            <a:off x="3298140" y="2105997"/>
            <a:ext cx="1415166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5400" b="1" dirty="0"/>
              <a:t>La estrategia de resocialización: </a:t>
            </a:r>
            <a:r>
              <a:rPr lang="es-ES" sz="5400" dirty="0"/>
              <a:t>va dirigida reintegrar a individuos que han sido sancionados, como delincuentes, personas en rehabilitación por adicciones o aquellos que han sido marginados por diversas razones. </a:t>
            </a:r>
          </a:p>
        </p:txBody>
      </p:sp>
    </p:spTree>
    <p:extLst>
      <p:ext uri="{BB962C8B-B14F-4D97-AF65-F5344CB8AC3E}">
        <p14:creationId xmlns:p14="http://schemas.microsoft.com/office/powerpoint/2010/main" val="325191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G:\Universidad de la Habana\Maestria\07- Control social\Presentación del Curso y Tema 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9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19" t="-10781" r="-14490" b="-4756"/>
            </a:stretch>
          </a:blipFill>
        </p:spPr>
      </p:sp>
      <p:grpSp>
        <p:nvGrpSpPr>
          <p:cNvPr id="3" name="Group 3"/>
          <p:cNvGrpSpPr/>
          <p:nvPr/>
        </p:nvGrpSpPr>
        <p:grpSpPr>
          <a:xfrm rot="-424924">
            <a:off x="3552841" y="2400648"/>
            <a:ext cx="11182319" cy="5485705"/>
            <a:chOff x="0" y="0"/>
            <a:chExt cx="14909758" cy="731427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-17911" t="25471" r="-17911" b="25471"/>
            <a:stretch>
              <a:fillRect/>
            </a:stretch>
          </p:blipFill>
          <p:spPr>
            <a:xfrm>
              <a:off x="0" y="0"/>
              <a:ext cx="14909758" cy="731427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 rot="21253674">
            <a:off x="4750627" y="1941199"/>
            <a:ext cx="8672446" cy="5454057"/>
          </a:xfrm>
          <a:custGeom>
            <a:avLst/>
            <a:gdLst>
              <a:gd name="connsiteX0" fmla="*/ 0 w 10767946"/>
              <a:gd name="connsiteY0" fmla="*/ 0 h 3308598"/>
              <a:gd name="connsiteX1" fmla="*/ 10767946 w 10767946"/>
              <a:gd name="connsiteY1" fmla="*/ 0 h 3308598"/>
              <a:gd name="connsiteX2" fmla="*/ 10767946 w 10767946"/>
              <a:gd name="connsiteY2" fmla="*/ 3308598 h 3308598"/>
              <a:gd name="connsiteX3" fmla="*/ 0 w 10767946"/>
              <a:gd name="connsiteY3" fmla="*/ 3308598 h 3308598"/>
              <a:gd name="connsiteX4" fmla="*/ 0 w 10767946"/>
              <a:gd name="connsiteY4" fmla="*/ 0 h 3308598"/>
              <a:gd name="connsiteX0" fmla="*/ 0 w 10767946"/>
              <a:gd name="connsiteY0" fmla="*/ 952500 h 4261098"/>
              <a:gd name="connsiteX1" fmla="*/ 9053446 w 10767946"/>
              <a:gd name="connsiteY1" fmla="*/ 0 h 4261098"/>
              <a:gd name="connsiteX2" fmla="*/ 10767946 w 10767946"/>
              <a:gd name="connsiteY2" fmla="*/ 4261098 h 4261098"/>
              <a:gd name="connsiteX3" fmla="*/ 0 w 10767946"/>
              <a:gd name="connsiteY3" fmla="*/ 4261098 h 4261098"/>
              <a:gd name="connsiteX4" fmla="*/ 0 w 10767946"/>
              <a:gd name="connsiteY4" fmla="*/ 952500 h 4261098"/>
              <a:gd name="connsiteX0" fmla="*/ 0 w 9663046"/>
              <a:gd name="connsiteY0" fmla="*/ 952500 h 5442198"/>
              <a:gd name="connsiteX1" fmla="*/ 9053446 w 9663046"/>
              <a:gd name="connsiteY1" fmla="*/ 0 h 5442198"/>
              <a:gd name="connsiteX2" fmla="*/ 9663046 w 9663046"/>
              <a:gd name="connsiteY2" fmla="*/ 5442198 h 5442198"/>
              <a:gd name="connsiteX3" fmla="*/ 0 w 9663046"/>
              <a:gd name="connsiteY3" fmla="*/ 4261098 h 5442198"/>
              <a:gd name="connsiteX4" fmla="*/ 0 w 9663046"/>
              <a:gd name="connsiteY4" fmla="*/ 952500 h 5442198"/>
              <a:gd name="connsiteX0" fmla="*/ 990600 w 9663046"/>
              <a:gd name="connsiteY0" fmla="*/ 1066800 h 5442198"/>
              <a:gd name="connsiteX1" fmla="*/ 9053446 w 9663046"/>
              <a:gd name="connsiteY1" fmla="*/ 0 h 5442198"/>
              <a:gd name="connsiteX2" fmla="*/ 9663046 w 9663046"/>
              <a:gd name="connsiteY2" fmla="*/ 5442198 h 5442198"/>
              <a:gd name="connsiteX3" fmla="*/ 0 w 9663046"/>
              <a:gd name="connsiteY3" fmla="*/ 4261098 h 5442198"/>
              <a:gd name="connsiteX4" fmla="*/ 990600 w 9663046"/>
              <a:gd name="connsiteY4" fmla="*/ 1066800 h 5442198"/>
              <a:gd name="connsiteX0" fmla="*/ 0 w 8672446"/>
              <a:gd name="connsiteY0" fmla="*/ 1066800 h 6432798"/>
              <a:gd name="connsiteX1" fmla="*/ 8062846 w 8672446"/>
              <a:gd name="connsiteY1" fmla="*/ 0 h 6432798"/>
              <a:gd name="connsiteX2" fmla="*/ 8672446 w 8672446"/>
              <a:gd name="connsiteY2" fmla="*/ 5442198 h 6432798"/>
              <a:gd name="connsiteX3" fmla="*/ 647700 w 8672446"/>
              <a:gd name="connsiteY3" fmla="*/ 6432798 h 6432798"/>
              <a:gd name="connsiteX4" fmla="*/ 0 w 8672446"/>
              <a:gd name="connsiteY4" fmla="*/ 1066800 h 6432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2446" h="6432798">
                <a:moveTo>
                  <a:pt x="0" y="1066800"/>
                </a:moveTo>
                <a:lnTo>
                  <a:pt x="8062846" y="0"/>
                </a:lnTo>
                <a:lnTo>
                  <a:pt x="8672446" y="5442198"/>
                </a:lnTo>
                <a:lnTo>
                  <a:pt x="647700" y="6432798"/>
                </a:lnTo>
                <a:lnTo>
                  <a:pt x="0" y="1066800"/>
                </a:lnTo>
                <a:close/>
              </a:path>
            </a:pathLst>
          </a:cu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09"/>
              </a:lnSpc>
            </a:pPr>
            <a:endParaRPr lang="es-ES" sz="6999" b="1" dirty="0" smtClean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  <a:p>
            <a:pPr algn="ctr">
              <a:lnSpc>
                <a:spcPts val="8609"/>
              </a:lnSpc>
            </a:pPr>
            <a:r>
              <a:rPr lang="es-ES" sz="6999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</a:t>
            </a:r>
            <a:r>
              <a:rPr lang="es-ES" sz="6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prevención de la delincuencia, concepto y clasificación. </a:t>
            </a:r>
            <a:endParaRPr lang="en-US" sz="6999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6" name="Freeform 6"/>
          <p:cNvSpPr/>
          <p:nvPr/>
        </p:nvSpPr>
        <p:spPr>
          <a:xfrm rot="2325951">
            <a:off x="8634305" y="1816403"/>
            <a:ext cx="630317" cy="1027417"/>
          </a:xfrm>
          <a:custGeom>
            <a:avLst/>
            <a:gdLst/>
            <a:ahLst/>
            <a:cxnLst/>
            <a:rect l="l" t="t" r="r" b="b"/>
            <a:pathLst>
              <a:path w="630317" h="1027417">
                <a:moveTo>
                  <a:pt x="0" y="0"/>
                </a:moveTo>
                <a:lnTo>
                  <a:pt x="630317" y="0"/>
                </a:lnTo>
                <a:lnTo>
                  <a:pt x="630317" y="1027417"/>
                </a:lnTo>
                <a:lnTo>
                  <a:pt x="0" y="10274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9456">
            <a:off x="-2820509" y="7599381"/>
            <a:ext cx="9275888" cy="960603"/>
          </a:xfrm>
          <a:custGeom>
            <a:avLst/>
            <a:gdLst/>
            <a:ahLst/>
            <a:cxnLst/>
            <a:rect l="l" t="t" r="r" b="b"/>
            <a:pathLst>
              <a:path w="9275888" h="960603">
                <a:moveTo>
                  <a:pt x="0" y="0"/>
                </a:moveTo>
                <a:lnTo>
                  <a:pt x="9275889" y="0"/>
                </a:lnTo>
                <a:lnTo>
                  <a:pt x="9275889" y="960603"/>
                </a:lnTo>
                <a:lnTo>
                  <a:pt x="0" y="960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147641"/>
            </a:stretch>
          </a:blipFill>
        </p:spPr>
      </p:sp>
      <p:sp>
        <p:nvSpPr>
          <p:cNvPr id="8" name="Freeform 8"/>
          <p:cNvSpPr/>
          <p:nvPr/>
        </p:nvSpPr>
        <p:spPr>
          <a:xfrm rot="2899456">
            <a:off x="11585483" y="1251933"/>
            <a:ext cx="9275888" cy="960603"/>
          </a:xfrm>
          <a:custGeom>
            <a:avLst/>
            <a:gdLst/>
            <a:ahLst/>
            <a:cxnLst/>
            <a:rect l="l" t="t" r="r" b="b"/>
            <a:pathLst>
              <a:path w="9275888" h="960603">
                <a:moveTo>
                  <a:pt x="0" y="0"/>
                </a:moveTo>
                <a:lnTo>
                  <a:pt x="9275889" y="0"/>
                </a:lnTo>
                <a:lnTo>
                  <a:pt x="9275889" y="960603"/>
                </a:lnTo>
                <a:lnTo>
                  <a:pt x="0" y="960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147641"/>
            </a:stretch>
          </a:blipFill>
        </p:spPr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5515768"/>
            <a:ext cx="4948963" cy="477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1836" y="1307125"/>
            <a:ext cx="9340884" cy="674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8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Concepto</a:t>
            </a:r>
            <a:endParaRPr lang="en-US" sz="8800" b="1" u="none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3" name="Freeform 13"/>
          <p:cNvSpPr/>
          <p:nvPr/>
        </p:nvSpPr>
        <p:spPr>
          <a:xfrm rot="-2993226">
            <a:off x="14624499" y="-7780"/>
            <a:ext cx="4405062" cy="5660859"/>
          </a:xfrm>
          <a:custGeom>
            <a:avLst/>
            <a:gdLst/>
            <a:ahLst/>
            <a:cxnLst/>
            <a:rect l="l" t="t" r="r" b="b"/>
            <a:pathLst>
              <a:path w="4405062" h="5660859">
                <a:moveTo>
                  <a:pt x="0" y="0"/>
                </a:moveTo>
                <a:lnTo>
                  <a:pt x="4405061" y="0"/>
                </a:lnTo>
                <a:lnTo>
                  <a:pt x="4405061" y="5660859"/>
                </a:lnTo>
                <a:lnTo>
                  <a:pt x="0" y="56608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11965"/>
            </a:stretch>
          </a:blipFill>
        </p:spPr>
      </p:sp>
      <p:sp>
        <p:nvSpPr>
          <p:cNvPr id="14" name="AutoShape 14"/>
          <p:cNvSpPr/>
          <p:nvPr/>
        </p:nvSpPr>
        <p:spPr>
          <a:xfrm>
            <a:off x="10653430" y="2397248"/>
            <a:ext cx="7634570" cy="3976425"/>
          </a:xfrm>
          <a:prstGeom prst="line">
            <a:avLst/>
          </a:prstGeom>
          <a:ln w="114300" cap="rnd">
            <a:solidFill>
              <a:srgbClr val="B60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9092470" y="-6057900"/>
            <a:ext cx="1615268" cy="8455148"/>
          </a:xfrm>
          <a:prstGeom prst="line">
            <a:avLst/>
          </a:prstGeom>
          <a:ln w="114300" cap="rnd">
            <a:solidFill>
              <a:srgbClr val="B60007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4807559" y="-3885404"/>
            <a:ext cx="5914792" cy="6254106"/>
          </a:xfrm>
          <a:prstGeom prst="line">
            <a:avLst/>
          </a:prstGeom>
          <a:ln w="114300" cap="rnd">
            <a:solidFill>
              <a:srgbClr val="FFC9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0658999" y="-2454650"/>
            <a:ext cx="7135263" cy="4815250"/>
          </a:xfrm>
          <a:prstGeom prst="line">
            <a:avLst/>
          </a:prstGeom>
          <a:ln w="114300" cap="rnd">
            <a:solidFill>
              <a:srgbClr val="FFC91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Freeform 18"/>
          <p:cNvSpPr/>
          <p:nvPr/>
        </p:nvSpPr>
        <p:spPr>
          <a:xfrm rot="2325951">
            <a:off x="10691546" y="1453833"/>
            <a:ext cx="630317" cy="1027417"/>
          </a:xfrm>
          <a:custGeom>
            <a:avLst/>
            <a:gdLst/>
            <a:ahLst/>
            <a:cxnLst/>
            <a:rect l="l" t="t" r="r" b="b"/>
            <a:pathLst>
              <a:path w="630317" h="1027417">
                <a:moveTo>
                  <a:pt x="0" y="0"/>
                </a:moveTo>
                <a:lnTo>
                  <a:pt x="630317" y="0"/>
                </a:lnTo>
                <a:lnTo>
                  <a:pt x="630317" y="1027418"/>
                </a:lnTo>
                <a:lnTo>
                  <a:pt x="0" y="10274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3085028"/>
            <a:ext cx="14104794" cy="7201972"/>
          </a:xfrm>
          <a:custGeom>
            <a:avLst/>
            <a:gdLst>
              <a:gd name="connsiteX0" fmla="*/ 0 w 10884868"/>
              <a:gd name="connsiteY0" fmla="*/ 0 h 9233297"/>
              <a:gd name="connsiteX1" fmla="*/ 10884868 w 10884868"/>
              <a:gd name="connsiteY1" fmla="*/ 0 h 9233297"/>
              <a:gd name="connsiteX2" fmla="*/ 10884868 w 10884868"/>
              <a:gd name="connsiteY2" fmla="*/ 9233297 h 9233297"/>
              <a:gd name="connsiteX3" fmla="*/ 0 w 10884868"/>
              <a:gd name="connsiteY3" fmla="*/ 9233297 h 9233297"/>
              <a:gd name="connsiteX4" fmla="*/ 0 w 10884868"/>
              <a:gd name="connsiteY4" fmla="*/ 0 h 9233297"/>
              <a:gd name="connsiteX0" fmla="*/ 0 w 10884868"/>
              <a:gd name="connsiteY0" fmla="*/ 0 h 9233297"/>
              <a:gd name="connsiteX1" fmla="*/ 9360868 w 10884868"/>
              <a:gd name="connsiteY1" fmla="*/ 1295400 h 9233297"/>
              <a:gd name="connsiteX2" fmla="*/ 10884868 w 10884868"/>
              <a:gd name="connsiteY2" fmla="*/ 9233297 h 9233297"/>
              <a:gd name="connsiteX3" fmla="*/ 0 w 10884868"/>
              <a:gd name="connsiteY3" fmla="*/ 9233297 h 9233297"/>
              <a:gd name="connsiteX4" fmla="*/ 0 w 10884868"/>
              <a:gd name="connsiteY4" fmla="*/ 0 h 9233297"/>
              <a:gd name="connsiteX0" fmla="*/ 0 w 18085768"/>
              <a:gd name="connsiteY0" fmla="*/ 0 h 9233297"/>
              <a:gd name="connsiteX1" fmla="*/ 9360868 w 18085768"/>
              <a:gd name="connsiteY1" fmla="*/ 1295400 h 9233297"/>
              <a:gd name="connsiteX2" fmla="*/ 18085768 w 18085768"/>
              <a:gd name="connsiteY2" fmla="*/ 9080897 h 9233297"/>
              <a:gd name="connsiteX3" fmla="*/ 0 w 18085768"/>
              <a:gd name="connsiteY3" fmla="*/ 9233297 h 9233297"/>
              <a:gd name="connsiteX4" fmla="*/ 0 w 18085768"/>
              <a:gd name="connsiteY4" fmla="*/ 0 h 9233297"/>
              <a:gd name="connsiteX0" fmla="*/ 0 w 18085768"/>
              <a:gd name="connsiteY0" fmla="*/ 0 h 9233297"/>
              <a:gd name="connsiteX1" fmla="*/ 9360868 w 18085768"/>
              <a:gd name="connsiteY1" fmla="*/ 1295400 h 9233297"/>
              <a:gd name="connsiteX2" fmla="*/ 18085768 w 18085768"/>
              <a:gd name="connsiteY2" fmla="*/ 9080897 h 9233297"/>
              <a:gd name="connsiteX3" fmla="*/ 0 w 18085768"/>
              <a:gd name="connsiteY3" fmla="*/ 9233297 h 9233297"/>
              <a:gd name="connsiteX4" fmla="*/ 0 w 18085768"/>
              <a:gd name="connsiteY4" fmla="*/ 0 h 923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85768" h="9233297">
                <a:moveTo>
                  <a:pt x="0" y="0"/>
                </a:moveTo>
                <a:lnTo>
                  <a:pt x="9360868" y="1295400"/>
                </a:lnTo>
                <a:cubicBezTo>
                  <a:pt x="12269168" y="3890566"/>
                  <a:pt x="11062668" y="4961731"/>
                  <a:pt x="18085768" y="9080897"/>
                </a:cubicBezTo>
                <a:lnTo>
                  <a:pt x="0" y="923329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s-ES_tradnl" sz="6600" dirty="0" smtClean="0"/>
              <a:t>Conjunto de </a:t>
            </a:r>
            <a:r>
              <a:rPr lang="es-ES_tradnl" sz="6600" dirty="0"/>
              <a:t>medios e indicadores elaborados por el Estado, las organizaciones políticas y de masas y organismos o entidades estatales para minimizar el delito, sus causas y consecuencias, neutralizando sus </a:t>
            </a:r>
            <a:r>
              <a:rPr lang="es-ES_tradnl" sz="6600" dirty="0" smtClean="0"/>
              <a:t>efectos </a:t>
            </a:r>
          </a:p>
          <a:p>
            <a:r>
              <a:rPr lang="es-ES" sz="6600" b="1" dirty="0" smtClean="0"/>
              <a:t>DRA. MARGARITA VIERA HERNÁNDEZ </a:t>
            </a:r>
            <a:endParaRPr lang="es-ES" sz="6600" b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419" t="-10781" r="-14490" b="-4756"/>
            </a:stretch>
          </a:blipFill>
        </p:spPr>
      </p:sp>
      <p:sp>
        <p:nvSpPr>
          <p:cNvPr id="3" name="Freeform 3"/>
          <p:cNvSpPr/>
          <p:nvPr/>
        </p:nvSpPr>
        <p:spPr>
          <a:xfrm rot="-3756111">
            <a:off x="2460438" y="-1685435"/>
            <a:ext cx="2467401" cy="5607730"/>
          </a:xfrm>
          <a:custGeom>
            <a:avLst/>
            <a:gdLst/>
            <a:ahLst/>
            <a:cxnLst/>
            <a:rect l="l" t="t" r="r" b="b"/>
            <a:pathLst>
              <a:path w="2467401" h="5607730">
                <a:moveTo>
                  <a:pt x="0" y="0"/>
                </a:moveTo>
                <a:lnTo>
                  <a:pt x="2467401" y="0"/>
                </a:lnTo>
                <a:lnTo>
                  <a:pt x="2467401" y="5607730"/>
                </a:lnTo>
                <a:lnTo>
                  <a:pt x="0" y="56077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76478">
            <a:off x="12948971" y="-615627"/>
            <a:ext cx="4662268" cy="2738023"/>
          </a:xfrm>
          <a:custGeom>
            <a:avLst/>
            <a:gdLst/>
            <a:ahLst/>
            <a:cxnLst/>
            <a:rect l="l" t="t" r="r" b="b"/>
            <a:pathLst>
              <a:path w="4662268" h="2738023">
                <a:moveTo>
                  <a:pt x="0" y="0"/>
                </a:moveTo>
                <a:lnTo>
                  <a:pt x="4662267" y="0"/>
                </a:lnTo>
                <a:lnTo>
                  <a:pt x="4662267" y="2738022"/>
                </a:lnTo>
                <a:lnTo>
                  <a:pt x="0" y="2738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634231">
            <a:off x="13522553" y="7700639"/>
            <a:ext cx="4216739" cy="3419392"/>
          </a:xfrm>
          <a:custGeom>
            <a:avLst/>
            <a:gdLst/>
            <a:ahLst/>
            <a:cxnLst/>
            <a:rect l="l" t="t" r="r" b="b"/>
            <a:pathLst>
              <a:path w="4216739" h="3419392">
                <a:moveTo>
                  <a:pt x="0" y="0"/>
                </a:moveTo>
                <a:lnTo>
                  <a:pt x="4216739" y="0"/>
                </a:lnTo>
                <a:lnTo>
                  <a:pt x="4216739" y="3419392"/>
                </a:lnTo>
                <a:lnTo>
                  <a:pt x="0" y="34193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79141">
            <a:off x="1139220" y="7915748"/>
            <a:ext cx="4504234" cy="2989174"/>
          </a:xfrm>
          <a:custGeom>
            <a:avLst/>
            <a:gdLst/>
            <a:ahLst/>
            <a:cxnLst/>
            <a:rect l="l" t="t" r="r" b="b"/>
            <a:pathLst>
              <a:path w="4504234" h="2989174">
                <a:moveTo>
                  <a:pt x="0" y="0"/>
                </a:moveTo>
                <a:lnTo>
                  <a:pt x="4504235" y="0"/>
                </a:lnTo>
                <a:lnTo>
                  <a:pt x="4504235" y="2989174"/>
                </a:lnTo>
                <a:lnTo>
                  <a:pt x="0" y="29891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750688" y="1732655"/>
            <a:ext cx="20895882" cy="6821690"/>
            <a:chOff x="0" y="0"/>
            <a:chExt cx="27861176" cy="909558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0"/>
            <a:srcRect l="-17911" t="33676" r="-17911" b="33676"/>
            <a:stretch>
              <a:fillRect/>
            </a:stretch>
          </p:blipFill>
          <p:spPr>
            <a:xfrm>
              <a:off x="0" y="0"/>
              <a:ext cx="27861176" cy="9095587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 rot="1196032">
            <a:off x="14760901" y="2585307"/>
            <a:ext cx="2902196" cy="4175821"/>
          </a:xfrm>
          <a:custGeom>
            <a:avLst/>
            <a:gdLst/>
            <a:ahLst/>
            <a:cxnLst/>
            <a:rect l="l" t="t" r="r" b="b"/>
            <a:pathLst>
              <a:path w="2902196" h="4175821">
                <a:moveTo>
                  <a:pt x="0" y="0"/>
                </a:moveTo>
                <a:lnTo>
                  <a:pt x="2902196" y="0"/>
                </a:lnTo>
                <a:lnTo>
                  <a:pt x="2902196" y="4175822"/>
                </a:lnTo>
                <a:lnTo>
                  <a:pt x="0" y="41758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23185">
            <a:off x="11908952" y="8135078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7"/>
                </a:lnTo>
                <a:lnTo>
                  <a:pt x="0" y="799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147641"/>
            </a:stretch>
          </a:blipFill>
        </p:spPr>
      </p:sp>
      <p:sp>
        <p:nvSpPr>
          <p:cNvPr id="11" name="Freeform 11"/>
          <p:cNvSpPr/>
          <p:nvPr/>
        </p:nvSpPr>
        <p:spPr>
          <a:xfrm rot="-2123185">
            <a:off x="-1495300" y="1215179"/>
            <a:ext cx="7717691" cy="799238"/>
          </a:xfrm>
          <a:custGeom>
            <a:avLst/>
            <a:gdLst/>
            <a:ahLst/>
            <a:cxnLst/>
            <a:rect l="l" t="t" r="r" b="b"/>
            <a:pathLst>
              <a:path w="7717691" h="799238">
                <a:moveTo>
                  <a:pt x="0" y="0"/>
                </a:moveTo>
                <a:lnTo>
                  <a:pt x="7717691" y="0"/>
                </a:lnTo>
                <a:lnTo>
                  <a:pt x="7717691" y="799237"/>
                </a:lnTo>
                <a:lnTo>
                  <a:pt x="0" y="79923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r="-147641"/>
            </a:stretch>
          </a:blipFill>
        </p:spPr>
      </p:sp>
      <p:sp>
        <p:nvSpPr>
          <p:cNvPr id="12" name="Freeform 12"/>
          <p:cNvSpPr/>
          <p:nvPr/>
        </p:nvSpPr>
        <p:spPr>
          <a:xfrm rot="-231880">
            <a:off x="7554815" y="1056977"/>
            <a:ext cx="3271927" cy="1080646"/>
          </a:xfrm>
          <a:custGeom>
            <a:avLst/>
            <a:gdLst/>
            <a:ahLst/>
            <a:cxnLst/>
            <a:rect l="l" t="t" r="r" b="b"/>
            <a:pathLst>
              <a:path w="3271927" h="1080646">
                <a:moveTo>
                  <a:pt x="0" y="0"/>
                </a:moveTo>
                <a:lnTo>
                  <a:pt x="3271926" y="0"/>
                </a:lnTo>
                <a:lnTo>
                  <a:pt x="3271926" y="1080646"/>
                </a:lnTo>
                <a:lnTo>
                  <a:pt x="0" y="108064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471" b="-147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04800" y="1372217"/>
            <a:ext cx="395040" cy="454069"/>
          </a:xfrm>
          <a:custGeom>
            <a:avLst/>
            <a:gdLst/>
            <a:ahLst/>
            <a:cxnLst/>
            <a:rect l="l" t="t" r="r" b="b"/>
            <a:pathLst>
              <a:path w="395040" h="454069">
                <a:moveTo>
                  <a:pt x="0" y="0"/>
                </a:moveTo>
                <a:lnTo>
                  <a:pt x="395040" y="0"/>
                </a:lnTo>
                <a:lnTo>
                  <a:pt x="395040" y="454069"/>
                </a:lnTo>
                <a:lnTo>
                  <a:pt x="0" y="454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694138" y="6340438"/>
            <a:ext cx="10447049" cy="2264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20"/>
              </a:lnSpc>
            </a:pPr>
            <a:r>
              <a:rPr lang="en-US" sz="8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¡GRACIAS POR TU ATENCIÓN!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841707" y="1375558"/>
            <a:ext cx="1141493" cy="453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727"/>
              </a:lnSpc>
            </a:pPr>
            <a:r>
              <a:rPr lang="en-US" sz="1599" b="1" u="none" strike="noStrike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ESTUDIO SHONOS</a:t>
            </a:r>
          </a:p>
        </p:txBody>
      </p:sp>
      <p:sp>
        <p:nvSpPr>
          <p:cNvPr id="19" name="Freeform 19"/>
          <p:cNvSpPr/>
          <p:nvPr/>
        </p:nvSpPr>
        <p:spPr>
          <a:xfrm rot="3541099" flipV="1">
            <a:off x="1657046" y="6233404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960926"/>
                </a:moveTo>
                <a:lnTo>
                  <a:pt x="1632146" y="960926"/>
                </a:lnTo>
                <a:lnTo>
                  <a:pt x="1632146" y="0"/>
                </a:lnTo>
                <a:lnTo>
                  <a:pt x="0" y="0"/>
                </a:lnTo>
                <a:lnTo>
                  <a:pt x="0" y="960926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541099" flipV="1">
            <a:off x="-64456" y="4192755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960926"/>
                </a:moveTo>
                <a:lnTo>
                  <a:pt x="1632147" y="960926"/>
                </a:lnTo>
                <a:lnTo>
                  <a:pt x="1632147" y="0"/>
                </a:lnTo>
                <a:lnTo>
                  <a:pt x="0" y="0"/>
                </a:lnTo>
                <a:lnTo>
                  <a:pt x="0" y="960926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2617537">
            <a:off x="1260022" y="4621051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0"/>
                </a:moveTo>
                <a:lnTo>
                  <a:pt x="1632146" y="0"/>
                </a:lnTo>
                <a:lnTo>
                  <a:pt x="1632146" y="960926"/>
                </a:lnTo>
                <a:lnTo>
                  <a:pt x="0" y="9609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617537">
            <a:off x="3068324" y="7218543"/>
            <a:ext cx="1632147" cy="960926"/>
          </a:xfrm>
          <a:custGeom>
            <a:avLst/>
            <a:gdLst/>
            <a:ahLst/>
            <a:cxnLst/>
            <a:rect l="l" t="t" r="r" b="b"/>
            <a:pathLst>
              <a:path w="1632147" h="960926">
                <a:moveTo>
                  <a:pt x="0" y="0"/>
                </a:moveTo>
                <a:lnTo>
                  <a:pt x="1632146" y="0"/>
                </a:lnTo>
                <a:lnTo>
                  <a:pt x="1632146" y="960927"/>
                </a:lnTo>
                <a:lnTo>
                  <a:pt x="0" y="960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14"/>
          <p:cNvGrpSpPr/>
          <p:nvPr/>
        </p:nvGrpSpPr>
        <p:grpSpPr>
          <a:xfrm>
            <a:off x="3920475" y="2773913"/>
            <a:ext cx="10862325" cy="4106278"/>
            <a:chOff x="0" y="1181100"/>
            <a:chExt cx="13929399" cy="3999514"/>
          </a:xfrm>
        </p:grpSpPr>
        <p:sp>
          <p:nvSpPr>
            <p:cNvPr id="24" name="TextBox 15"/>
            <p:cNvSpPr txBox="1"/>
            <p:nvPr/>
          </p:nvSpPr>
          <p:spPr>
            <a:xfrm>
              <a:off x="0" y="1181100"/>
              <a:ext cx="13929399" cy="14875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720"/>
                </a:lnSpc>
              </a:pPr>
              <a:r>
                <a:rPr lang="en-US" sz="8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CRIMINOLOGÍA</a:t>
              </a:r>
              <a:endParaRPr lang="en-US" sz="8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25" name="TextBox 17"/>
            <p:cNvSpPr txBox="1"/>
            <p:nvPr/>
          </p:nvSpPr>
          <p:spPr>
            <a:xfrm>
              <a:off x="1179515" y="4646109"/>
              <a:ext cx="11570370" cy="534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endParaRPr lang="en-US" sz="24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</p:grpSp>
      <p:sp>
        <p:nvSpPr>
          <p:cNvPr id="26" name="25 Rectángulo"/>
          <p:cNvSpPr/>
          <p:nvPr/>
        </p:nvSpPr>
        <p:spPr>
          <a:xfrm>
            <a:off x="1259591" y="4012570"/>
            <a:ext cx="149905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latin typeface="Arial" pitchFamily="34" charset="0"/>
                <a:cs typeface="Arial" pitchFamily="34" charset="0"/>
              </a:rPr>
              <a:t>El Control social y La Prevención de las transgresiones de la Ley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88603" y="3825906"/>
            <a:ext cx="4579137" cy="6682780"/>
          </a:xfrm>
          <a:custGeom>
            <a:avLst/>
            <a:gdLst/>
            <a:ahLst/>
            <a:cxnLst/>
            <a:rect l="l" t="t" r="r" b="b"/>
            <a:pathLst>
              <a:path w="4579137" h="6682780">
                <a:moveTo>
                  <a:pt x="4579137" y="0"/>
                </a:moveTo>
                <a:lnTo>
                  <a:pt x="0" y="0"/>
                </a:lnTo>
                <a:lnTo>
                  <a:pt x="0" y="6682779"/>
                </a:lnTo>
                <a:lnTo>
                  <a:pt x="4579137" y="6682779"/>
                </a:lnTo>
                <a:lnTo>
                  <a:pt x="457913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r="-13564" b="-1196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235643" y="1825425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0"/>
                </a:moveTo>
                <a:lnTo>
                  <a:pt x="2722860" y="0"/>
                </a:lnTo>
                <a:lnTo>
                  <a:pt x="2722860" y="1603084"/>
                </a:lnTo>
                <a:lnTo>
                  <a:pt x="0" y="16030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137300" flipV="1">
            <a:off x="14094854" y="2626967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1603084"/>
                </a:moveTo>
                <a:lnTo>
                  <a:pt x="2722860" y="1603084"/>
                </a:lnTo>
                <a:lnTo>
                  <a:pt x="2722860" y="0"/>
                </a:lnTo>
                <a:lnTo>
                  <a:pt x="0" y="0"/>
                </a:lnTo>
                <a:lnTo>
                  <a:pt x="0" y="160308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37300" flipV="1">
            <a:off x="10107214" y="642954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1603084"/>
                </a:moveTo>
                <a:lnTo>
                  <a:pt x="2722860" y="1603084"/>
                </a:lnTo>
                <a:lnTo>
                  <a:pt x="2722860" y="0"/>
                </a:lnTo>
                <a:lnTo>
                  <a:pt x="0" y="0"/>
                </a:lnTo>
                <a:lnTo>
                  <a:pt x="0" y="160308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13739">
            <a:off x="12418852" y="421305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0"/>
                </a:moveTo>
                <a:lnTo>
                  <a:pt x="2722859" y="0"/>
                </a:lnTo>
                <a:lnTo>
                  <a:pt x="2722859" y="1603084"/>
                </a:lnTo>
                <a:lnTo>
                  <a:pt x="0" y="16030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931904">
            <a:off x="2673326" y="1489458"/>
            <a:ext cx="2566598" cy="3878101"/>
          </a:xfrm>
          <a:custGeom>
            <a:avLst/>
            <a:gdLst/>
            <a:ahLst/>
            <a:cxnLst/>
            <a:rect l="l" t="t" r="r" b="b"/>
            <a:pathLst>
              <a:path w="2566598" h="3878101">
                <a:moveTo>
                  <a:pt x="0" y="0"/>
                </a:moveTo>
                <a:lnTo>
                  <a:pt x="2566598" y="0"/>
                </a:lnTo>
                <a:lnTo>
                  <a:pt x="2566598" y="3878102"/>
                </a:lnTo>
                <a:lnTo>
                  <a:pt x="0" y="3878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>
            <a:off x="4380489" y="930787"/>
            <a:ext cx="630317" cy="1027417"/>
          </a:xfrm>
          <a:custGeom>
            <a:avLst/>
            <a:gdLst/>
            <a:ahLst/>
            <a:cxnLst/>
            <a:rect l="l" t="t" r="r" b="b"/>
            <a:pathLst>
              <a:path w="630317" h="1027417">
                <a:moveTo>
                  <a:pt x="0" y="0"/>
                </a:moveTo>
                <a:lnTo>
                  <a:pt x="630317" y="0"/>
                </a:lnTo>
                <a:lnTo>
                  <a:pt x="630317" y="1027418"/>
                </a:lnTo>
                <a:lnTo>
                  <a:pt x="0" y="10274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13 Rectángulo"/>
          <p:cNvSpPr/>
          <p:nvPr/>
        </p:nvSpPr>
        <p:spPr>
          <a:xfrm>
            <a:off x="5712285" y="4532385"/>
            <a:ext cx="1054166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600" dirty="0" smtClean="0">
                <a:latin typeface="Arial" pitchFamily="34" charset="0"/>
                <a:cs typeface="Arial" pitchFamily="34" charset="0"/>
              </a:rPr>
              <a:t>¿ Que es el Control Social?</a:t>
            </a:r>
            <a:endParaRPr lang="es-ES" sz="6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14 Imagen" descr="E:\Salva Mariel\FISCAL JEFE\AÑO DE TRABAJO 2016\MEMORIA\TRABAJO\MENEQUITOS PARA PPT\hombresito oficina_files\images_067.jp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1" y="5640381"/>
            <a:ext cx="3276600" cy="464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 descr="E:\Salva Mariel\FISCAL JEFE\AÑO DE TRABAJO 2016\MEMORIA\TRABAJO\MENEQUITOS PARA PPT\hombresito oficina_files\images_100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603" y="145391"/>
            <a:ext cx="2142490" cy="21424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5" name="Freeform 5"/>
          <p:cNvSpPr/>
          <p:nvPr/>
        </p:nvSpPr>
        <p:spPr>
          <a:xfrm rot="2137300" flipV="1">
            <a:off x="14094854" y="2626967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1603084"/>
                </a:moveTo>
                <a:lnTo>
                  <a:pt x="2722860" y="1603084"/>
                </a:lnTo>
                <a:lnTo>
                  <a:pt x="2722860" y="0"/>
                </a:lnTo>
                <a:lnTo>
                  <a:pt x="0" y="0"/>
                </a:lnTo>
                <a:lnTo>
                  <a:pt x="0" y="1603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2137300" flipV="1">
            <a:off x="10107214" y="642954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1603084"/>
                </a:moveTo>
                <a:lnTo>
                  <a:pt x="2722860" y="1603084"/>
                </a:lnTo>
                <a:lnTo>
                  <a:pt x="2722860" y="0"/>
                </a:lnTo>
                <a:lnTo>
                  <a:pt x="0" y="0"/>
                </a:lnTo>
                <a:lnTo>
                  <a:pt x="0" y="16030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13739">
            <a:off x="12418852" y="421305"/>
            <a:ext cx="2722859" cy="1603083"/>
          </a:xfrm>
          <a:custGeom>
            <a:avLst/>
            <a:gdLst/>
            <a:ahLst/>
            <a:cxnLst/>
            <a:rect l="l" t="t" r="r" b="b"/>
            <a:pathLst>
              <a:path w="2722859" h="1603083">
                <a:moveTo>
                  <a:pt x="0" y="0"/>
                </a:moveTo>
                <a:lnTo>
                  <a:pt x="2722859" y="0"/>
                </a:lnTo>
                <a:lnTo>
                  <a:pt x="2722859" y="1603084"/>
                </a:lnTo>
                <a:lnTo>
                  <a:pt x="0" y="16030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700000">
            <a:off x="4380489" y="930787"/>
            <a:ext cx="630317" cy="1027417"/>
          </a:xfrm>
          <a:custGeom>
            <a:avLst/>
            <a:gdLst/>
            <a:ahLst/>
            <a:cxnLst/>
            <a:rect l="l" t="t" r="r" b="b"/>
            <a:pathLst>
              <a:path w="630317" h="1027417">
                <a:moveTo>
                  <a:pt x="0" y="0"/>
                </a:moveTo>
                <a:lnTo>
                  <a:pt x="630317" y="0"/>
                </a:lnTo>
                <a:lnTo>
                  <a:pt x="630317" y="1027418"/>
                </a:lnTo>
                <a:lnTo>
                  <a:pt x="0" y="10274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7" name="16 Imagen" descr="E:\Salva Mariel\FISCAL JEFE\AÑO DE TRABAJO 2016\MEMORIA\TRABAJO\MENEQUITOS PARA PPT\hombresito oficina_files\images_069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4444" r="11223" b="7038"/>
          <a:stretch/>
        </p:blipFill>
        <p:spPr bwMode="auto">
          <a:xfrm>
            <a:off x="33676" y="-1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Rectángulo"/>
          <p:cNvSpPr/>
          <p:nvPr/>
        </p:nvSpPr>
        <p:spPr>
          <a:xfrm>
            <a:off x="2667000" y="3866227"/>
            <a:ext cx="15316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6000" dirty="0">
                <a:latin typeface="Arial" pitchFamily="34" charset="0"/>
                <a:cs typeface="Arial" pitchFamily="34" charset="0"/>
              </a:rPr>
              <a:t>Se refiere a los mecanismos, estrategias y procesos que las sociedades utilizan para regular el </a:t>
            </a:r>
            <a:r>
              <a:rPr lang="es-ES" sz="6000" dirty="0" smtClean="0">
                <a:latin typeface="Arial" pitchFamily="34" charset="0"/>
                <a:cs typeface="Arial" pitchFamily="34" charset="0"/>
              </a:rPr>
              <a:t>comportamiento </a:t>
            </a:r>
            <a:r>
              <a:rPr lang="es-ES" sz="6000" dirty="0">
                <a:latin typeface="Arial" pitchFamily="34" charset="0"/>
                <a:cs typeface="Arial" pitchFamily="34" charset="0"/>
              </a:rPr>
              <a:t>de sus miembros y mantener el orden social</a:t>
            </a:r>
          </a:p>
        </p:txBody>
      </p:sp>
      <p:sp>
        <p:nvSpPr>
          <p:cNvPr id="12" name="11 Llamada ovalada"/>
          <p:cNvSpPr/>
          <p:nvPr/>
        </p:nvSpPr>
        <p:spPr>
          <a:xfrm>
            <a:off x="7319526" y="0"/>
            <a:ext cx="8015361" cy="2030593"/>
          </a:xfrm>
          <a:prstGeom prst="wedgeEllipseCallout">
            <a:avLst>
              <a:gd name="adj1" fmla="val -61237"/>
              <a:gd name="adj2" fmla="val 68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8600371" y="507464"/>
            <a:ext cx="53976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6000" b="1" dirty="0">
                <a:latin typeface="Arial" pitchFamily="34" charset="0"/>
                <a:cs typeface="Arial" pitchFamily="34" charset="0"/>
              </a:rPr>
              <a:t>Control Social</a:t>
            </a:r>
            <a:endParaRPr lang="es-ES" sz="6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5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39461" y="-226158"/>
            <a:ext cx="2144461" cy="10739315"/>
            <a:chOff x="0" y="0"/>
            <a:chExt cx="12511281" cy="1431908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20875" r="20875"/>
            <a:stretch>
              <a:fillRect/>
            </a:stretch>
          </p:blipFill>
          <p:spPr>
            <a:xfrm>
              <a:off x="0" y="0"/>
              <a:ext cx="12511281" cy="14319087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3470762" y="570156"/>
            <a:ext cx="11346476" cy="570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419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Componentes</a:t>
            </a:r>
            <a:r>
              <a:rPr lang="en-US" sz="54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estructurales</a:t>
            </a:r>
            <a:endParaRPr lang="en-US" sz="54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470763" y="1652689"/>
            <a:ext cx="13940936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_tradnl" sz="3600" b="1" dirty="0">
                <a:latin typeface="Arial" pitchFamily="34" charset="0"/>
                <a:cs typeface="Arial" pitchFamily="34" charset="0"/>
              </a:rPr>
              <a:t>Los sistemas normativos</a:t>
            </a:r>
            <a:r>
              <a:rPr lang="es-ES_tradnl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s-ES_tradnl" sz="3600" dirty="0" smtClean="0">
                <a:latin typeface="Arial" pitchFamily="34" charset="0"/>
                <a:cs typeface="Arial" pitchFamily="34" charset="0"/>
              </a:rPr>
              <a:t>Son estructuras </a:t>
            </a:r>
            <a:r>
              <a:rPr lang="es-ES_tradnl" sz="3600" dirty="0">
                <a:latin typeface="Arial" pitchFamily="34" charset="0"/>
                <a:cs typeface="Arial" pitchFamily="34" charset="0"/>
              </a:rPr>
              <a:t>y conjuntos de normas, reglas y expectativas que regulan el comportamiento de los individuos dentro de una sociedad. </a:t>
            </a:r>
            <a:endParaRPr lang="es-E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522527" y="3979010"/>
            <a:ext cx="13837407" cy="1988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_tradnl" sz="3600" b="1" dirty="0">
                <a:latin typeface="Arial" pitchFamily="34" charset="0"/>
                <a:cs typeface="Arial" pitchFamily="34" charset="0"/>
              </a:rPr>
              <a:t>Las agencias controladoras</a:t>
            </a:r>
            <a:r>
              <a:rPr lang="es-ES_tradnl" sz="3600" dirty="0">
                <a:latin typeface="Arial" pitchFamily="34" charset="0"/>
                <a:cs typeface="Arial" pitchFamily="34" charset="0"/>
              </a:rPr>
              <a:t>: Se entienden a las entidades colectivas, ya sean organismos o grupos humanos que juegan funciones de control en la sociedad. </a:t>
            </a:r>
            <a:endParaRPr lang="es-ES" sz="3600" dirty="0">
              <a:latin typeface="Arial" pitchFamily="34" charset="0"/>
              <a:cs typeface="Arial" pitchFamily="34" charset="0"/>
            </a:endParaRPr>
          </a:p>
          <a:p>
            <a:pPr algn="l">
              <a:lnSpc>
                <a:spcPts val="2342"/>
              </a:lnSpc>
            </a:pPr>
            <a:endParaRPr lang="en-US" sz="3600" spc="90" dirty="0">
              <a:solidFill>
                <a:srgbClr val="000000"/>
              </a:solidFill>
              <a:latin typeface="Arial" pitchFamily="34" charset="0"/>
              <a:ea typeface="Gotham"/>
              <a:cs typeface="Arial" pitchFamily="34" charset="0"/>
              <a:sym typeface="Gotham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470763" y="6947802"/>
            <a:ext cx="1412067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s-ES_tradnl" sz="3600" b="1" dirty="0">
                <a:latin typeface="Arial" pitchFamily="34" charset="0"/>
                <a:cs typeface="Arial" pitchFamily="34" charset="0"/>
              </a:rPr>
              <a:t>Las modalidades sancionatorias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: </a:t>
            </a:r>
            <a:r>
              <a:rPr lang="es-ES" sz="3600" dirty="0" smtClean="0">
                <a:latin typeface="Arial" pitchFamily="34" charset="0"/>
                <a:cs typeface="Arial" pitchFamily="34" charset="0"/>
              </a:rPr>
              <a:t>Compuestas por sanciones positivas o negativas las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cuales van a constituir mecanismos reguladores de la conducta del individuo en la sociedad, evitando así que se quebrante los sistemas normativos y lo indicados por las agencias controladoras.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928625" y="1955307"/>
            <a:ext cx="1428750" cy="1428750"/>
            <a:chOff x="0" y="0"/>
            <a:chExt cx="791296" cy="79129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1296" cy="791296"/>
            </a:xfrm>
            <a:custGeom>
              <a:avLst/>
              <a:gdLst/>
              <a:ahLst/>
              <a:cxnLst/>
              <a:rect l="l" t="t" r="r" b="b"/>
              <a:pathLst>
                <a:path w="791296" h="791296">
                  <a:moveTo>
                    <a:pt x="395648" y="0"/>
                  </a:moveTo>
                  <a:cubicBezTo>
                    <a:pt x="177138" y="0"/>
                    <a:pt x="0" y="177138"/>
                    <a:pt x="0" y="395648"/>
                  </a:cubicBezTo>
                  <a:cubicBezTo>
                    <a:pt x="0" y="614158"/>
                    <a:pt x="177138" y="791296"/>
                    <a:pt x="395648" y="791296"/>
                  </a:cubicBezTo>
                  <a:cubicBezTo>
                    <a:pt x="614158" y="791296"/>
                    <a:pt x="791296" y="614158"/>
                    <a:pt x="791296" y="395648"/>
                  </a:cubicBezTo>
                  <a:cubicBezTo>
                    <a:pt x="791296" y="177138"/>
                    <a:pt x="614158" y="0"/>
                    <a:pt x="395648" y="0"/>
                  </a:cubicBezTo>
                  <a:close/>
                </a:path>
              </a:pathLst>
            </a:custGeom>
            <a:solidFill>
              <a:srgbClr val="B60007"/>
            </a:solidFill>
            <a:ln cap="sq">
              <a:noFill/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74184" y="-40116"/>
              <a:ext cx="642928" cy="75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b="1" u="none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1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093777" y="4051443"/>
            <a:ext cx="1428750" cy="1428750"/>
            <a:chOff x="0" y="0"/>
            <a:chExt cx="791296" cy="79129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91296" cy="791296"/>
            </a:xfrm>
            <a:custGeom>
              <a:avLst/>
              <a:gdLst/>
              <a:ahLst/>
              <a:cxnLst/>
              <a:rect l="l" t="t" r="r" b="b"/>
              <a:pathLst>
                <a:path w="791296" h="791296">
                  <a:moveTo>
                    <a:pt x="395648" y="0"/>
                  </a:moveTo>
                  <a:cubicBezTo>
                    <a:pt x="177138" y="0"/>
                    <a:pt x="0" y="177138"/>
                    <a:pt x="0" y="395648"/>
                  </a:cubicBezTo>
                  <a:cubicBezTo>
                    <a:pt x="0" y="614158"/>
                    <a:pt x="177138" y="791296"/>
                    <a:pt x="395648" y="791296"/>
                  </a:cubicBezTo>
                  <a:cubicBezTo>
                    <a:pt x="614158" y="791296"/>
                    <a:pt x="791296" y="614158"/>
                    <a:pt x="791296" y="395648"/>
                  </a:cubicBezTo>
                  <a:cubicBezTo>
                    <a:pt x="791296" y="177138"/>
                    <a:pt x="614158" y="0"/>
                    <a:pt x="395648" y="0"/>
                  </a:cubicBezTo>
                  <a:close/>
                </a:path>
              </a:pathLst>
            </a:custGeom>
            <a:solidFill>
              <a:srgbClr val="B60007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4184" y="-40116"/>
              <a:ext cx="642928" cy="75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b="1" u="none" dirty="0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2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08066" y="7618422"/>
            <a:ext cx="1428750" cy="1428750"/>
            <a:chOff x="0" y="0"/>
            <a:chExt cx="791296" cy="79129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91296" cy="791296"/>
            </a:xfrm>
            <a:custGeom>
              <a:avLst/>
              <a:gdLst/>
              <a:ahLst/>
              <a:cxnLst/>
              <a:rect l="l" t="t" r="r" b="b"/>
              <a:pathLst>
                <a:path w="791296" h="791296">
                  <a:moveTo>
                    <a:pt x="395648" y="0"/>
                  </a:moveTo>
                  <a:cubicBezTo>
                    <a:pt x="177138" y="0"/>
                    <a:pt x="0" y="177138"/>
                    <a:pt x="0" y="395648"/>
                  </a:cubicBezTo>
                  <a:cubicBezTo>
                    <a:pt x="0" y="614158"/>
                    <a:pt x="177138" y="791296"/>
                    <a:pt x="395648" y="791296"/>
                  </a:cubicBezTo>
                  <a:cubicBezTo>
                    <a:pt x="614158" y="791296"/>
                    <a:pt x="791296" y="614158"/>
                    <a:pt x="791296" y="395648"/>
                  </a:cubicBezTo>
                  <a:cubicBezTo>
                    <a:pt x="791296" y="177138"/>
                    <a:pt x="614158" y="0"/>
                    <a:pt x="395648" y="0"/>
                  </a:cubicBezTo>
                  <a:close/>
                </a:path>
              </a:pathLst>
            </a:custGeom>
            <a:solidFill>
              <a:srgbClr val="B60007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4184" y="-40116"/>
              <a:ext cx="642928" cy="7572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5000" b="1" u="none">
                  <a:solidFill>
                    <a:srgbClr val="FFFFFF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4273" y="767657"/>
            <a:ext cx="11860187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Formas</a:t>
            </a:r>
            <a:r>
              <a:rPr lang="en-U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3999" b="1" dirty="0" err="1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organizativas</a:t>
            </a:r>
            <a:r>
              <a:rPr lang="en-US" sz="3999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del control social.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35146" y="1855512"/>
            <a:ext cx="1188854" cy="111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40"/>
              </a:lnSpc>
            </a:pPr>
            <a:r>
              <a:rPr lang="en-US" sz="6000" b="1" dirty="0">
                <a:solidFill>
                  <a:srgbClr val="B60007"/>
                </a:solidFill>
                <a:latin typeface="Gotham Bold"/>
                <a:ea typeface="Gotham Bold"/>
                <a:cs typeface="Gotham Bold"/>
                <a:sym typeface="Gotham Bold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34600" y="1871433"/>
            <a:ext cx="1188854" cy="1112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9240"/>
              </a:lnSpc>
            </a:pPr>
            <a:r>
              <a:rPr lang="en-US" sz="6000" b="1" dirty="0">
                <a:solidFill>
                  <a:srgbClr val="B60007"/>
                </a:solidFill>
                <a:latin typeface="Gotham Bold"/>
                <a:ea typeface="Gotham Bold"/>
                <a:cs typeface="Gotham Bold"/>
                <a:sym typeface="Gotham Bold"/>
              </a:rPr>
              <a:t>02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24000" y="2051510"/>
            <a:ext cx="6553200" cy="2215256"/>
            <a:chOff x="0" y="0"/>
            <a:chExt cx="4335283" cy="13922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4335283" cy="773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Control Social informal</a:t>
              </a:r>
              <a:endParaRPr lang="en-US" sz="4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005417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dirty="0" smtClean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sp>
        <p:nvSpPr>
          <p:cNvPr id="31" name="30 Rectángulo"/>
          <p:cNvSpPr/>
          <p:nvPr/>
        </p:nvSpPr>
        <p:spPr>
          <a:xfrm>
            <a:off x="203463" y="3262041"/>
            <a:ext cx="78737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3600" dirty="0" smtClean="0">
                <a:latin typeface="Arial" pitchFamily="34" charset="0"/>
                <a:cs typeface="Arial" pitchFamily="34" charset="0"/>
              </a:rPr>
              <a:t>Forma primaria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de protección del orden social encaminado a desarrollar una adaptabilidad del individuo en su medio social mediante la interpretación de las normas y valores vigentes en la sociedad, de forma tal que llegue a convertirse en un imperativo interno del individuo mediante el acatamiento de las normas. </a:t>
            </a:r>
          </a:p>
        </p:txBody>
      </p:sp>
      <p:cxnSp>
        <p:nvCxnSpPr>
          <p:cNvPr id="33" name="32 Conector recto"/>
          <p:cNvCxnSpPr/>
          <p:nvPr/>
        </p:nvCxnSpPr>
        <p:spPr>
          <a:xfrm>
            <a:off x="9144000" y="2968032"/>
            <a:ext cx="0" cy="560446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4" name="Group 11"/>
          <p:cNvGrpSpPr/>
          <p:nvPr/>
        </p:nvGrpSpPr>
        <p:grpSpPr>
          <a:xfrm>
            <a:off x="11323454" y="2203910"/>
            <a:ext cx="6553200" cy="2215256"/>
            <a:chOff x="0" y="0"/>
            <a:chExt cx="4335283" cy="1392293"/>
          </a:xfrm>
        </p:grpSpPr>
        <p:sp>
          <p:nvSpPr>
            <p:cNvPr id="35" name="TextBox 12"/>
            <p:cNvSpPr txBox="1"/>
            <p:nvPr/>
          </p:nvSpPr>
          <p:spPr>
            <a:xfrm>
              <a:off x="0" y="0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Control </a:t>
              </a:r>
              <a:r>
                <a:rPr lang="en-US" sz="4000" b="1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Social formal</a:t>
              </a:r>
              <a:endParaRPr lang="en-US" sz="4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36" name="TextBox 13"/>
            <p:cNvSpPr txBox="1"/>
            <p:nvPr/>
          </p:nvSpPr>
          <p:spPr>
            <a:xfrm>
              <a:off x="0" y="1005417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dirty="0" smtClean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sp>
        <p:nvSpPr>
          <p:cNvPr id="38" name="37 Rectángulo"/>
          <p:cNvSpPr/>
          <p:nvPr/>
        </p:nvSpPr>
        <p:spPr>
          <a:xfrm>
            <a:off x="10134600" y="3262041"/>
            <a:ext cx="78737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3600" dirty="0" smtClean="0">
                <a:latin typeface="Arial" pitchFamily="34" charset="0"/>
                <a:cs typeface="Arial" pitchFamily="34" charset="0"/>
              </a:rPr>
              <a:t>Se ejerce </a:t>
            </a:r>
            <a:r>
              <a:rPr lang="es-ES" sz="3600" dirty="0">
                <a:latin typeface="Arial" pitchFamily="34" charset="0"/>
                <a:cs typeface="Arial" pitchFamily="34" charset="0"/>
              </a:rPr>
              <a:t>por el estado mediante su poder exclusivo de sancionar, mediante profesionales dedicados laboralmente a la vigilancia, seguridad y control de los comportamientos sociales de mayor trascendencia agresiva y peligrosa.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2514600" y="9179004"/>
            <a:ext cx="1421905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¿Como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posible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llevar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a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cabo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este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control? </a:t>
            </a:r>
            <a:endParaRPr lang="en-US" sz="48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466332" y="2464261"/>
            <a:ext cx="4937103" cy="493710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91F"/>
            </a:solidFill>
            <a:ln w="247650" cap="sq">
              <a:solidFill>
                <a:srgbClr val="000000"/>
              </a:solidFill>
              <a:prstDash val="dash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850790" y="4492758"/>
            <a:ext cx="4168187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999" b="1" spc="-139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Agencias</a:t>
            </a:r>
            <a:r>
              <a:rPr lang="en-US" sz="3999" b="1" spc="-139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de control </a:t>
            </a:r>
            <a:endParaRPr lang="en-US" sz="3999" b="1" spc="-139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19" name="Freeform 19"/>
          <p:cNvSpPr/>
          <p:nvPr/>
        </p:nvSpPr>
        <p:spPr>
          <a:xfrm rot="-2134532">
            <a:off x="6854231" y="8147452"/>
            <a:ext cx="2600217" cy="3341489"/>
          </a:xfrm>
          <a:custGeom>
            <a:avLst/>
            <a:gdLst/>
            <a:ahLst/>
            <a:cxnLst/>
            <a:rect l="l" t="t" r="r" b="b"/>
            <a:pathLst>
              <a:path w="2600217" h="3341489">
                <a:moveTo>
                  <a:pt x="0" y="0"/>
                </a:moveTo>
                <a:lnTo>
                  <a:pt x="2600218" y="0"/>
                </a:lnTo>
                <a:lnTo>
                  <a:pt x="2600218" y="3341489"/>
                </a:lnTo>
                <a:lnTo>
                  <a:pt x="0" y="3341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b="-11965"/>
            </a:stretch>
          </a:blipFill>
        </p:spPr>
      </p:sp>
      <p:grpSp>
        <p:nvGrpSpPr>
          <p:cNvPr id="21" name="Group 11"/>
          <p:cNvGrpSpPr/>
          <p:nvPr/>
        </p:nvGrpSpPr>
        <p:grpSpPr>
          <a:xfrm>
            <a:off x="1470095" y="691543"/>
            <a:ext cx="6553200" cy="2215256"/>
            <a:chOff x="0" y="0"/>
            <a:chExt cx="4335283" cy="1392293"/>
          </a:xfrm>
        </p:grpSpPr>
        <p:sp>
          <p:nvSpPr>
            <p:cNvPr id="22" name="TextBox 12"/>
            <p:cNvSpPr txBox="1"/>
            <p:nvPr/>
          </p:nvSpPr>
          <p:spPr>
            <a:xfrm>
              <a:off x="0" y="0"/>
              <a:ext cx="4335283" cy="773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Control Social informal</a:t>
              </a:r>
              <a:endParaRPr lang="en-US" sz="4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23" name="TextBox 13"/>
            <p:cNvSpPr txBox="1"/>
            <p:nvPr/>
          </p:nvSpPr>
          <p:spPr>
            <a:xfrm>
              <a:off x="0" y="1005417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dirty="0" smtClean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grpSp>
        <p:nvGrpSpPr>
          <p:cNvPr id="24" name="Group 11"/>
          <p:cNvGrpSpPr/>
          <p:nvPr/>
        </p:nvGrpSpPr>
        <p:grpSpPr>
          <a:xfrm>
            <a:off x="11323454" y="604207"/>
            <a:ext cx="6553200" cy="2215256"/>
            <a:chOff x="0" y="0"/>
            <a:chExt cx="4335283" cy="1392293"/>
          </a:xfrm>
        </p:grpSpPr>
        <p:sp>
          <p:nvSpPr>
            <p:cNvPr id="25" name="TextBox 12"/>
            <p:cNvSpPr txBox="1"/>
            <p:nvPr/>
          </p:nvSpPr>
          <p:spPr>
            <a:xfrm>
              <a:off x="0" y="0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Control Social </a:t>
              </a:r>
              <a:r>
                <a:rPr lang="en-US" sz="4000" b="1" dirty="0" smtClean="0">
                  <a:solidFill>
                    <a:srgbClr val="000000"/>
                  </a:solidFill>
                  <a:latin typeface="Gotham Bold"/>
                  <a:ea typeface="Gotham Bold"/>
                  <a:cs typeface="Gotham Bold"/>
                  <a:sym typeface="Gotham Bold"/>
                </a:rPr>
                <a:t>formal</a:t>
              </a:r>
              <a:endParaRPr lang="en-US" sz="4000" b="1" dirty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endParaRPr>
            </a:p>
          </p:txBody>
        </p:sp>
        <p:sp>
          <p:nvSpPr>
            <p:cNvPr id="26" name="TextBox 13"/>
            <p:cNvSpPr txBox="1"/>
            <p:nvPr/>
          </p:nvSpPr>
          <p:spPr>
            <a:xfrm>
              <a:off x="0" y="1005417"/>
              <a:ext cx="4335283" cy="3868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/>
              <a:r>
                <a:rPr lang="en-US" sz="4000" dirty="0" smtClean="0">
                  <a:solidFill>
                    <a:srgbClr val="000000"/>
                  </a:solidFill>
                  <a:latin typeface="Gotham"/>
                  <a:ea typeface="Gotham"/>
                  <a:cs typeface="Gotham"/>
                  <a:sym typeface="Gotham"/>
                </a:rPr>
                <a:t>.</a:t>
              </a:r>
              <a:endParaRPr lang="en-US" sz="4000" dirty="0">
                <a:solidFill>
                  <a:srgbClr val="000000"/>
                </a:solidFill>
                <a:latin typeface="Gotham"/>
                <a:ea typeface="Gotham"/>
                <a:cs typeface="Gotham"/>
                <a:sym typeface="Gotham"/>
              </a:endParaRPr>
            </a:p>
          </p:txBody>
        </p:sp>
      </p:grpSp>
      <p:sp>
        <p:nvSpPr>
          <p:cNvPr id="27" name="26 Rectángulo"/>
          <p:cNvSpPr/>
          <p:nvPr/>
        </p:nvSpPr>
        <p:spPr>
          <a:xfrm>
            <a:off x="11811000" y="3193874"/>
            <a:ext cx="9144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>
              <a:buFont typeface="Arial" pitchFamily="34" charset="0"/>
              <a:buChar char="•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Partidos políticos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Órgano Legislativo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Policía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Órgano Jurisdiccional</a:t>
            </a:r>
          </a:p>
          <a:p>
            <a:pPr marL="571500" lvl="0" indent="-571500">
              <a:buFont typeface="Arial" pitchFamily="34" charset="0"/>
              <a:buChar char="•"/>
            </a:pPr>
            <a:r>
              <a:rPr lang="es-ES" sz="4400" dirty="0" smtClean="0">
                <a:latin typeface="Arial" pitchFamily="34" charset="0"/>
                <a:cs typeface="Arial" pitchFamily="34" charset="0"/>
              </a:rPr>
              <a:t>Agencia Penitenciaria</a:t>
            </a:r>
            <a:endParaRPr lang="es-ES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802092" y="2906799"/>
            <a:ext cx="5360906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familia, </a:t>
            </a:r>
            <a:endParaRPr kumimoji="0" 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escuela, </a:t>
            </a:r>
            <a:endParaRPr kumimoji="0" 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iglesia o centros de culto, </a:t>
            </a:r>
            <a:endParaRPr kumimoji="0" 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Los medios de comunicación, </a:t>
            </a:r>
            <a:endParaRPr kumimoji="0" 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s-E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La comunidad.</a:t>
            </a:r>
            <a:endParaRPr kumimoji="0" lang="es-ES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2514600" y="9179004"/>
            <a:ext cx="1421905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¿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Que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papel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juegan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cada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una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 en la </a:t>
            </a:r>
            <a:r>
              <a:rPr lang="en-US" sz="48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sociedad</a:t>
            </a:r>
            <a:r>
              <a:rPr lang="en-US" sz="48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? </a:t>
            </a:r>
            <a:endParaRPr lang="en-US" sz="48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2" y="4829770"/>
            <a:ext cx="731201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</a:t>
            </a: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Familia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122" name="Picture 2" descr="G:\Universidad de Artemisa\Plantillas de PP\familia\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756" y="42620"/>
            <a:ext cx="3900487" cy="372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Universidad de Artemisa\Plantillas de PP\familia\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243" y="-56274"/>
            <a:ext cx="3917157" cy="3828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Universidad de Artemisa\Plantillas de PP\familia\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-56274"/>
            <a:ext cx="3276600" cy="278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Universidad de Artemisa\Plantillas de PP\familia\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1" y="2726057"/>
            <a:ext cx="3090862" cy="3027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:\Universidad de Artemisa\Plantillas de PP\familia\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5753100"/>
            <a:ext cx="3276600" cy="241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G:\Universidad de Artemisa\Plantillas de PP\familia\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1400" y="8172450"/>
            <a:ext cx="3100387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4381499" y="4377452"/>
            <a:ext cx="1028700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5400" b="1" dirty="0">
                <a:latin typeface="Arial" pitchFamily="34" charset="0"/>
                <a:cs typeface="Arial" pitchFamily="34" charset="0"/>
              </a:rPr>
              <a:t>G</a:t>
            </a:r>
            <a:r>
              <a:rPr kumimoji="0" lang="es-ES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rupo de personas que están conectadas por sistemas genéticos o legales</a:t>
            </a:r>
            <a:r>
              <a:rPr kumimoji="0" lang="es-ES" sz="5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434251" y="2912358"/>
            <a:ext cx="6553200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informal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1290" r="-195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792" y="4829770"/>
            <a:ext cx="7312017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7200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La </a:t>
            </a:r>
            <a:r>
              <a:rPr lang="en-US" sz="6000" b="1" dirty="0" err="1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escuela</a:t>
            </a:r>
            <a:endParaRPr lang="en-US" sz="6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sp>
        <p:nvSpPr>
          <p:cNvPr id="5" name="Freeform 5"/>
          <p:cNvSpPr/>
          <p:nvPr/>
        </p:nvSpPr>
        <p:spPr>
          <a:xfrm rot="8330056">
            <a:off x="-1069107" y="222737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2"/>
                </a:lnTo>
                <a:lnTo>
                  <a:pt x="0" y="1375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467357" flipV="1">
            <a:off x="-139201" y="500902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800" y="1375202"/>
                </a:lnTo>
                <a:lnTo>
                  <a:pt x="2335800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467357" flipV="1">
            <a:off x="3556311" y="-469529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1375202"/>
                </a:moveTo>
                <a:lnTo>
                  <a:pt x="2335799" y="1375202"/>
                </a:lnTo>
                <a:lnTo>
                  <a:pt x="2335799" y="0"/>
                </a:lnTo>
                <a:lnTo>
                  <a:pt x="0" y="0"/>
                </a:lnTo>
                <a:lnTo>
                  <a:pt x="0" y="13752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543796">
            <a:off x="2188624" y="978921"/>
            <a:ext cx="2335800" cy="1375202"/>
          </a:xfrm>
          <a:custGeom>
            <a:avLst/>
            <a:gdLst/>
            <a:ahLst/>
            <a:cxnLst/>
            <a:rect l="l" t="t" r="r" b="b"/>
            <a:pathLst>
              <a:path w="2335800" h="1375202">
                <a:moveTo>
                  <a:pt x="0" y="0"/>
                </a:moveTo>
                <a:lnTo>
                  <a:pt x="2335800" y="0"/>
                </a:lnTo>
                <a:lnTo>
                  <a:pt x="2335800" y="1375203"/>
                </a:lnTo>
                <a:lnTo>
                  <a:pt x="0" y="1375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4381499" y="4377452"/>
            <a:ext cx="1028700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latin typeface="Arial" pitchFamily="34" charset="0"/>
                <a:cs typeface="Arial" pitchFamily="34" charset="0"/>
              </a:rPr>
              <a:t>Institución educativa </a:t>
            </a:r>
            <a:r>
              <a:rPr lang="es-ES" sz="5400" b="1" dirty="0">
                <a:latin typeface="Arial" pitchFamily="34" charset="0"/>
                <a:cs typeface="Arial" pitchFamily="34" charset="0"/>
              </a:rPr>
              <a:t>donde se lleva a cabo el proceso de enseñanza y aprendizaje</a:t>
            </a:r>
            <a:endParaRPr kumimoji="0" lang="es-ES" sz="54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2"/>
          <p:cNvSpPr txBox="1"/>
          <p:nvPr/>
        </p:nvSpPr>
        <p:spPr>
          <a:xfrm>
            <a:off x="218744" y="3113988"/>
            <a:ext cx="6553200" cy="1231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latin typeface="Gotham Bold"/>
                <a:ea typeface="Gotham Bold"/>
                <a:cs typeface="Gotham Bold"/>
                <a:sym typeface="Gotham Bold"/>
              </a:rPr>
              <a:t>Control Social informal</a:t>
            </a:r>
            <a:endParaRPr lang="en-US" sz="4000" b="1" dirty="0">
              <a:solidFill>
                <a:srgbClr val="000000"/>
              </a:solidFill>
              <a:latin typeface="Gotham Bold"/>
              <a:ea typeface="Gotham Bold"/>
              <a:cs typeface="Gotham Bold"/>
              <a:sym typeface="Gotham Bold"/>
            </a:endParaRPr>
          </a:p>
        </p:txBody>
      </p:sp>
      <p:pic>
        <p:nvPicPr>
          <p:cNvPr id="6146" name="Picture 2" descr="G:\Universidad de Artemisa\Plantillas de PP\EScuelas\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87" y="1861945"/>
            <a:ext cx="3433763" cy="262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Universidad de Artemisa\Plantillas de PP\EScuelas\2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7087" y="7200900"/>
            <a:ext cx="35433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Universidad de Artemisa\Plantillas de PP\EScuelas\3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0" y="4491541"/>
            <a:ext cx="3543300" cy="270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Universidad de Artemisa\Plantillas de PP\EScuelas\4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4701" y="52195"/>
            <a:ext cx="33718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G:\Universidad de Artemisa\Plantillas de PP\EScuelas\5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2195"/>
            <a:ext cx="4152900" cy="2914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G:\Universidad de Artemisa\Plantillas de PP\EScuelas\6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0307"/>
            <a:ext cx="4191000" cy="272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15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908</Words>
  <Application>Microsoft Office PowerPoint</Application>
  <PresentationFormat>Personalizado</PresentationFormat>
  <Paragraphs>101</Paragraphs>
  <Slides>26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Gotham Bold</vt:lpstr>
      <vt:lpstr>Calibri</vt:lpstr>
      <vt:lpstr>Arial</vt:lpstr>
      <vt:lpstr>Gotham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criminología recortes papel marrón y amarillo</dc:title>
  <cp:lastModifiedBy>alexis</cp:lastModifiedBy>
  <cp:revision>17</cp:revision>
  <dcterms:created xsi:type="dcterms:W3CDTF">2006-08-16T00:00:00Z</dcterms:created>
  <dcterms:modified xsi:type="dcterms:W3CDTF">2025-10-07T03:40:14Z</dcterms:modified>
  <dc:identifier>DAGY7s0gtKQ</dc:identifier>
</cp:coreProperties>
</file>