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20.jpg" ContentType="image/pn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62" r:id="rId4"/>
    <p:sldId id="268" r:id="rId5"/>
    <p:sldId id="263" r:id="rId6"/>
    <p:sldId id="270" r:id="rId7"/>
    <p:sldId id="272" r:id="rId8"/>
    <p:sldId id="274" r:id="rId9"/>
    <p:sldId id="275" r:id="rId10"/>
    <p:sldId id="276" r:id="rId11"/>
    <p:sldId id="265" r:id="rId12"/>
    <p:sldId id="278" r:id="rId13"/>
    <p:sldId id="277" r:id="rId14"/>
    <p:sldId id="279" r:id="rId15"/>
    <p:sldId id="281" r:id="rId16"/>
    <p:sldId id="282" r:id="rId17"/>
    <p:sldId id="283" r:id="rId18"/>
    <p:sldId id="284" r:id="rId19"/>
    <p:sldId id="285" r:id="rId20"/>
    <p:sldId id="286" r:id="rId21"/>
    <p:sldId id="287" r:id="rId22"/>
    <p:sldId id="288" r:id="rId23"/>
    <p:sldId id="289" r:id="rId24"/>
  </p:sldIdLst>
  <p:sldSz cx="18288000" cy="10287000"/>
  <p:notesSz cx="6858000" cy="9144000"/>
  <p:embeddedFontLst>
    <p:embeddedFont>
      <p:font typeface="Roboto Bold" panose="020B0604020202020204" charset="0"/>
      <p:regular r:id="rId25"/>
    </p:embeddedFont>
    <p:embeddedFont>
      <p:font typeface="Roboto" panose="020B0604020202020204" charset="0"/>
      <p:regular r:id="rId26"/>
    </p:embeddedFont>
    <p:embeddedFont>
      <p:font typeface="Calibri Light" panose="020F0302020204030204" pitchFamily="34" charset="0"/>
      <p:regular r:id="rId27"/>
      <p:italic r:id="rId28"/>
    </p:embeddedFont>
    <p:embeddedFont>
      <p:font typeface="Calibri" panose="020F0502020204030204"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27" d="100"/>
          <a:sy n="27" d="100"/>
        </p:scale>
        <p:origin x="42" y="15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78F21D-9760-44E0-99F8-C058ECD9EE35}" type="doc">
      <dgm:prSet loTypeId="urn:microsoft.com/office/officeart/2009/layout/ReverseList" loCatId="relationship" qsTypeId="urn:microsoft.com/office/officeart/2005/8/quickstyle/simple1" qsCatId="simple" csTypeId="urn:microsoft.com/office/officeart/2005/8/colors/accent1_2" csCatId="accent1" phldr="1"/>
      <dgm:spPr/>
      <dgm:t>
        <a:bodyPr/>
        <a:lstStyle/>
        <a:p>
          <a:endParaRPr lang="es-ES"/>
        </a:p>
      </dgm:t>
    </dgm:pt>
    <dgm:pt modelId="{5ACC2D28-C27B-4D1D-8A38-5E26DF6B003B}">
      <dgm:prSet phldrT="[Texto]"/>
      <dgm:spPr/>
      <dgm:t>
        <a:bodyPr/>
        <a:lstStyle/>
        <a:p>
          <a:endParaRPr lang="es-ES" b="1" dirty="0" smtClean="0"/>
        </a:p>
        <a:p>
          <a:endParaRPr lang="es-ES" b="1" dirty="0" smtClean="0"/>
        </a:p>
        <a:p>
          <a:r>
            <a:rPr lang="es-ES" b="1" dirty="0" smtClean="0"/>
            <a:t>Ley No. 5 de 1977, Ley de Procedimiento Penal vigente hasta 2021</a:t>
          </a:r>
          <a:endParaRPr lang="es-ES" b="1" dirty="0"/>
        </a:p>
      </dgm:t>
    </dgm:pt>
    <dgm:pt modelId="{36505E9F-186A-47F1-BC3A-0E1E49FF7018}" type="parTrans" cxnId="{B7948833-DB7E-438B-BBAD-42008D75182D}">
      <dgm:prSet/>
      <dgm:spPr/>
      <dgm:t>
        <a:bodyPr/>
        <a:lstStyle/>
        <a:p>
          <a:endParaRPr lang="es-ES"/>
        </a:p>
      </dgm:t>
    </dgm:pt>
    <dgm:pt modelId="{1FD2378A-C034-4F26-931E-FCEFF2895AA3}" type="sibTrans" cxnId="{B7948833-DB7E-438B-BBAD-42008D75182D}">
      <dgm:prSet/>
      <dgm:spPr/>
      <dgm:t>
        <a:bodyPr/>
        <a:lstStyle/>
        <a:p>
          <a:endParaRPr lang="es-ES"/>
        </a:p>
      </dgm:t>
    </dgm:pt>
    <dgm:pt modelId="{33201664-0CAF-45E4-9FE8-F839DA4A4951}">
      <dgm:prSet phldrT="[Texto]"/>
      <dgm:spPr/>
      <dgm:t>
        <a:bodyPr/>
        <a:lstStyle/>
        <a:p>
          <a:endParaRPr lang="es-ES" b="1" dirty="0" smtClean="0"/>
        </a:p>
        <a:p>
          <a:endParaRPr lang="es-ES" b="1" dirty="0" smtClean="0"/>
        </a:p>
        <a:p>
          <a:r>
            <a:rPr lang="es-ES" b="1" dirty="0" smtClean="0"/>
            <a:t>Ley 143 de 2021, Ley del Proceso Penal</a:t>
          </a:r>
          <a:endParaRPr lang="es-ES" b="1" dirty="0"/>
        </a:p>
      </dgm:t>
    </dgm:pt>
    <dgm:pt modelId="{5AFD2F3B-0608-4A86-B268-308E69BB923D}" type="parTrans" cxnId="{1C3FC973-4B44-493A-9968-EAE5E0A2F1C4}">
      <dgm:prSet/>
      <dgm:spPr/>
      <dgm:t>
        <a:bodyPr/>
        <a:lstStyle/>
        <a:p>
          <a:endParaRPr lang="es-ES"/>
        </a:p>
      </dgm:t>
    </dgm:pt>
    <dgm:pt modelId="{4277ADEA-E05B-450E-A4EF-8CBFAAE78E4D}" type="sibTrans" cxnId="{1C3FC973-4B44-493A-9968-EAE5E0A2F1C4}">
      <dgm:prSet/>
      <dgm:spPr/>
      <dgm:t>
        <a:bodyPr/>
        <a:lstStyle/>
        <a:p>
          <a:endParaRPr lang="es-ES"/>
        </a:p>
      </dgm:t>
    </dgm:pt>
    <dgm:pt modelId="{F840F669-0081-4695-BE8A-821ED793FCC7}" type="pres">
      <dgm:prSet presAssocID="{5778F21D-9760-44E0-99F8-C058ECD9EE35}" presName="Name0" presStyleCnt="0">
        <dgm:presLayoutVars>
          <dgm:chMax val="2"/>
          <dgm:chPref val="2"/>
          <dgm:animLvl val="lvl"/>
        </dgm:presLayoutVars>
      </dgm:prSet>
      <dgm:spPr/>
      <dgm:t>
        <a:bodyPr/>
        <a:lstStyle/>
        <a:p>
          <a:endParaRPr lang="es-ES"/>
        </a:p>
      </dgm:t>
    </dgm:pt>
    <dgm:pt modelId="{5C49FE31-35DB-4EDE-B45F-B33F9FCEEDBC}" type="pres">
      <dgm:prSet presAssocID="{5778F21D-9760-44E0-99F8-C058ECD9EE35}" presName="LeftText" presStyleLbl="revTx" presStyleIdx="0" presStyleCnt="0">
        <dgm:presLayoutVars>
          <dgm:bulletEnabled val="1"/>
        </dgm:presLayoutVars>
      </dgm:prSet>
      <dgm:spPr/>
      <dgm:t>
        <a:bodyPr/>
        <a:lstStyle/>
        <a:p>
          <a:endParaRPr lang="es-ES"/>
        </a:p>
      </dgm:t>
    </dgm:pt>
    <dgm:pt modelId="{2F22608B-722E-43E9-953B-C17BBA2FEBDA}" type="pres">
      <dgm:prSet presAssocID="{5778F21D-9760-44E0-99F8-C058ECD9EE35}" presName="LeftNode" presStyleLbl="bgImgPlace1" presStyleIdx="0" presStyleCnt="2" custLinFactNeighborX="-35786" custLinFactNeighborY="3385">
        <dgm:presLayoutVars>
          <dgm:chMax val="2"/>
          <dgm:chPref val="2"/>
        </dgm:presLayoutVars>
      </dgm:prSet>
      <dgm:spPr/>
      <dgm:t>
        <a:bodyPr/>
        <a:lstStyle/>
        <a:p>
          <a:endParaRPr lang="es-ES"/>
        </a:p>
      </dgm:t>
    </dgm:pt>
    <dgm:pt modelId="{ADA1A815-29D6-4FAF-AE8C-0FAD23859688}" type="pres">
      <dgm:prSet presAssocID="{5778F21D-9760-44E0-99F8-C058ECD9EE35}" presName="RightText" presStyleLbl="revTx" presStyleIdx="0" presStyleCnt="0">
        <dgm:presLayoutVars>
          <dgm:bulletEnabled val="1"/>
        </dgm:presLayoutVars>
      </dgm:prSet>
      <dgm:spPr/>
      <dgm:t>
        <a:bodyPr/>
        <a:lstStyle/>
        <a:p>
          <a:endParaRPr lang="es-ES"/>
        </a:p>
      </dgm:t>
    </dgm:pt>
    <dgm:pt modelId="{CAC4F251-0C30-4A7E-B788-A2748DDD7C98}" type="pres">
      <dgm:prSet presAssocID="{5778F21D-9760-44E0-99F8-C058ECD9EE35}" presName="RightNode" presStyleLbl="bgImgPlace1" presStyleIdx="1" presStyleCnt="2" custLinFactNeighborX="23978" custLinFactNeighborY="2794">
        <dgm:presLayoutVars>
          <dgm:chMax val="0"/>
          <dgm:chPref val="0"/>
        </dgm:presLayoutVars>
      </dgm:prSet>
      <dgm:spPr/>
      <dgm:t>
        <a:bodyPr/>
        <a:lstStyle/>
        <a:p>
          <a:endParaRPr lang="es-ES"/>
        </a:p>
      </dgm:t>
    </dgm:pt>
    <dgm:pt modelId="{360EDB04-AC0E-422A-B894-F1879C79F9EE}" type="pres">
      <dgm:prSet presAssocID="{5778F21D-9760-44E0-99F8-C058ECD9EE35}" presName="TopArrow" presStyleLbl="node1" presStyleIdx="0" presStyleCnt="2" custAng="160709"/>
      <dgm:spPr/>
    </dgm:pt>
    <dgm:pt modelId="{D94531D5-2C23-4400-84FA-C866E63C5A9C}" type="pres">
      <dgm:prSet presAssocID="{5778F21D-9760-44E0-99F8-C058ECD9EE35}" presName="BottomArrow" presStyleLbl="node1" presStyleIdx="1" presStyleCnt="2"/>
      <dgm:spPr/>
    </dgm:pt>
  </dgm:ptLst>
  <dgm:cxnLst>
    <dgm:cxn modelId="{B7948833-DB7E-438B-BBAD-42008D75182D}" srcId="{5778F21D-9760-44E0-99F8-C058ECD9EE35}" destId="{5ACC2D28-C27B-4D1D-8A38-5E26DF6B003B}" srcOrd="0" destOrd="0" parTransId="{36505E9F-186A-47F1-BC3A-0E1E49FF7018}" sibTransId="{1FD2378A-C034-4F26-931E-FCEFF2895AA3}"/>
    <dgm:cxn modelId="{D2284CCC-3FF6-4D61-8D16-015851E2ED66}" type="presOf" srcId="{33201664-0CAF-45E4-9FE8-F839DA4A4951}" destId="{CAC4F251-0C30-4A7E-B788-A2748DDD7C98}" srcOrd="1" destOrd="0" presId="urn:microsoft.com/office/officeart/2009/layout/ReverseList"/>
    <dgm:cxn modelId="{63755B72-DC3E-4E54-8F8E-13DCA59ABEEF}" type="presOf" srcId="{5ACC2D28-C27B-4D1D-8A38-5E26DF6B003B}" destId="{5C49FE31-35DB-4EDE-B45F-B33F9FCEEDBC}" srcOrd="0" destOrd="0" presId="urn:microsoft.com/office/officeart/2009/layout/ReverseList"/>
    <dgm:cxn modelId="{7F3E75C9-B96D-4D07-B119-D59FAF948B65}" type="presOf" srcId="{5778F21D-9760-44E0-99F8-C058ECD9EE35}" destId="{F840F669-0081-4695-BE8A-821ED793FCC7}" srcOrd="0" destOrd="0" presId="urn:microsoft.com/office/officeart/2009/layout/ReverseList"/>
    <dgm:cxn modelId="{B3D87047-86FD-4AF5-88F5-696A9D854A31}" type="presOf" srcId="{33201664-0CAF-45E4-9FE8-F839DA4A4951}" destId="{ADA1A815-29D6-4FAF-AE8C-0FAD23859688}" srcOrd="0" destOrd="0" presId="urn:microsoft.com/office/officeart/2009/layout/ReverseList"/>
    <dgm:cxn modelId="{1C3FC973-4B44-493A-9968-EAE5E0A2F1C4}" srcId="{5778F21D-9760-44E0-99F8-C058ECD9EE35}" destId="{33201664-0CAF-45E4-9FE8-F839DA4A4951}" srcOrd="1" destOrd="0" parTransId="{5AFD2F3B-0608-4A86-B268-308E69BB923D}" sibTransId="{4277ADEA-E05B-450E-A4EF-8CBFAAE78E4D}"/>
    <dgm:cxn modelId="{31C56CAC-A448-4169-A250-B0775F3857CA}" type="presOf" srcId="{5ACC2D28-C27B-4D1D-8A38-5E26DF6B003B}" destId="{2F22608B-722E-43E9-953B-C17BBA2FEBDA}" srcOrd="1" destOrd="0" presId="urn:microsoft.com/office/officeart/2009/layout/ReverseList"/>
    <dgm:cxn modelId="{903B8B2C-36F3-416D-9584-306875A5A7FF}" type="presParOf" srcId="{F840F669-0081-4695-BE8A-821ED793FCC7}" destId="{5C49FE31-35DB-4EDE-B45F-B33F9FCEEDBC}" srcOrd="0" destOrd="0" presId="urn:microsoft.com/office/officeart/2009/layout/ReverseList"/>
    <dgm:cxn modelId="{4B71CA9F-B635-4132-8CAF-C69A123D7559}" type="presParOf" srcId="{F840F669-0081-4695-BE8A-821ED793FCC7}" destId="{2F22608B-722E-43E9-953B-C17BBA2FEBDA}" srcOrd="1" destOrd="0" presId="urn:microsoft.com/office/officeart/2009/layout/ReverseList"/>
    <dgm:cxn modelId="{2AE6BCB2-E1D9-45F5-A677-E4BB4950217C}" type="presParOf" srcId="{F840F669-0081-4695-BE8A-821ED793FCC7}" destId="{ADA1A815-29D6-4FAF-AE8C-0FAD23859688}" srcOrd="2" destOrd="0" presId="urn:microsoft.com/office/officeart/2009/layout/ReverseList"/>
    <dgm:cxn modelId="{263E8059-7721-4344-925C-CDCA01932D09}" type="presParOf" srcId="{F840F669-0081-4695-BE8A-821ED793FCC7}" destId="{CAC4F251-0C30-4A7E-B788-A2748DDD7C98}" srcOrd="3" destOrd="0" presId="urn:microsoft.com/office/officeart/2009/layout/ReverseList"/>
    <dgm:cxn modelId="{EFEAE2B8-6772-49DE-BA17-7636F6E75716}" type="presParOf" srcId="{F840F669-0081-4695-BE8A-821ED793FCC7}" destId="{360EDB04-AC0E-422A-B894-F1879C79F9EE}" srcOrd="4" destOrd="0" presId="urn:microsoft.com/office/officeart/2009/layout/ReverseList"/>
    <dgm:cxn modelId="{ED5B2767-42E5-4347-A5FD-282141C96650}" type="presParOf" srcId="{F840F669-0081-4695-BE8A-821ED793FCC7}" destId="{D94531D5-2C23-4400-84FA-C866E63C5A9C}" srcOrd="5" destOrd="0" presId="urn:microsoft.com/office/officeart/2009/layout/Reverse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22608B-722E-43E9-953B-C17BBA2FEBDA}">
      <dsp:nvSpPr>
        <dsp:cNvPr id="0" name=""/>
        <dsp:cNvSpPr/>
      </dsp:nvSpPr>
      <dsp:spPr>
        <a:xfrm rot="16200000">
          <a:off x="671323" y="2644624"/>
          <a:ext cx="5225491" cy="3193328"/>
        </a:xfrm>
        <a:prstGeom prst="round2SameRect">
          <a:avLst>
            <a:gd name="adj1" fmla="val 16670"/>
            <a:gd name="adj2" fmla="val 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222250" rIns="200025" bIns="222250" numCol="1" spcCol="1270" anchor="t" anchorCtr="0">
          <a:noAutofit/>
        </a:bodyPr>
        <a:lstStyle/>
        <a:p>
          <a:pPr lvl="0" algn="l" defTabSz="1555750">
            <a:lnSpc>
              <a:spcPct val="90000"/>
            </a:lnSpc>
            <a:spcBef>
              <a:spcPct val="0"/>
            </a:spcBef>
            <a:spcAft>
              <a:spcPct val="35000"/>
            </a:spcAft>
          </a:pPr>
          <a:endParaRPr lang="es-ES" sz="3500" b="1" kern="1200" dirty="0" smtClean="0"/>
        </a:p>
        <a:p>
          <a:pPr lvl="0" algn="l" defTabSz="1555750">
            <a:lnSpc>
              <a:spcPct val="90000"/>
            </a:lnSpc>
            <a:spcBef>
              <a:spcPct val="0"/>
            </a:spcBef>
            <a:spcAft>
              <a:spcPct val="35000"/>
            </a:spcAft>
          </a:pPr>
          <a:endParaRPr lang="es-ES" sz="3500" b="1" kern="1200" dirty="0" smtClean="0"/>
        </a:p>
        <a:p>
          <a:pPr lvl="0" algn="l" defTabSz="1555750">
            <a:lnSpc>
              <a:spcPct val="90000"/>
            </a:lnSpc>
            <a:spcBef>
              <a:spcPct val="0"/>
            </a:spcBef>
            <a:spcAft>
              <a:spcPct val="35000"/>
            </a:spcAft>
          </a:pPr>
          <a:r>
            <a:rPr lang="es-ES" sz="3500" b="1" kern="1200" dirty="0" smtClean="0"/>
            <a:t>Ley No. 5 de 1977, Ley de Procedimiento Penal vigente hasta 2021</a:t>
          </a:r>
          <a:endParaRPr lang="es-ES" sz="3500" b="1" kern="1200" dirty="0"/>
        </a:p>
      </dsp:txBody>
      <dsp:txXfrm rot="5400000">
        <a:off x="1843318" y="1784456"/>
        <a:ext cx="3037415" cy="4913665"/>
      </dsp:txXfrm>
    </dsp:sp>
    <dsp:sp modelId="{CAC4F251-0C30-4A7E-B788-A2748DDD7C98}">
      <dsp:nvSpPr>
        <dsp:cNvPr id="0" name=""/>
        <dsp:cNvSpPr/>
      </dsp:nvSpPr>
      <dsp:spPr>
        <a:xfrm rot="5400000">
          <a:off x="5918116" y="2613742"/>
          <a:ext cx="5225491" cy="3193328"/>
        </a:xfrm>
        <a:prstGeom prst="round2SameRect">
          <a:avLst>
            <a:gd name="adj1" fmla="val 16670"/>
            <a:gd name="adj2" fmla="val 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0025" tIns="222250" rIns="133350" bIns="222250" numCol="1" spcCol="1270" anchor="t" anchorCtr="0">
          <a:noAutofit/>
        </a:bodyPr>
        <a:lstStyle/>
        <a:p>
          <a:pPr lvl="0" algn="l" defTabSz="1555750">
            <a:lnSpc>
              <a:spcPct val="90000"/>
            </a:lnSpc>
            <a:spcBef>
              <a:spcPct val="0"/>
            </a:spcBef>
            <a:spcAft>
              <a:spcPct val="35000"/>
            </a:spcAft>
          </a:pPr>
          <a:endParaRPr lang="es-ES" sz="3500" b="1" kern="1200" dirty="0" smtClean="0"/>
        </a:p>
        <a:p>
          <a:pPr lvl="0" algn="l" defTabSz="1555750">
            <a:lnSpc>
              <a:spcPct val="90000"/>
            </a:lnSpc>
            <a:spcBef>
              <a:spcPct val="0"/>
            </a:spcBef>
            <a:spcAft>
              <a:spcPct val="35000"/>
            </a:spcAft>
          </a:pPr>
          <a:endParaRPr lang="es-ES" sz="3500" b="1" kern="1200" dirty="0" smtClean="0"/>
        </a:p>
        <a:p>
          <a:pPr lvl="0" algn="l" defTabSz="1555750">
            <a:lnSpc>
              <a:spcPct val="90000"/>
            </a:lnSpc>
            <a:spcBef>
              <a:spcPct val="0"/>
            </a:spcBef>
            <a:spcAft>
              <a:spcPct val="35000"/>
            </a:spcAft>
          </a:pPr>
          <a:r>
            <a:rPr lang="es-ES" sz="3500" b="1" kern="1200" dirty="0" smtClean="0"/>
            <a:t>Ley 143 de 2021, Ley del Proceso Penal</a:t>
          </a:r>
          <a:endParaRPr lang="es-ES" sz="3500" b="1" kern="1200" dirty="0"/>
        </a:p>
      </dsp:txBody>
      <dsp:txXfrm rot="-5400000">
        <a:off x="6934198" y="1753574"/>
        <a:ext cx="3037415" cy="4913665"/>
      </dsp:txXfrm>
    </dsp:sp>
    <dsp:sp modelId="{360EDB04-AC0E-422A-B894-F1879C79F9EE}">
      <dsp:nvSpPr>
        <dsp:cNvPr id="0" name=""/>
        <dsp:cNvSpPr/>
      </dsp:nvSpPr>
      <dsp:spPr>
        <a:xfrm rot="160709">
          <a:off x="4426507" y="0"/>
          <a:ext cx="3338331" cy="3338169"/>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4531D5-2C23-4400-84FA-C866E63C5A9C}">
      <dsp:nvSpPr>
        <dsp:cNvPr id="0" name=""/>
        <dsp:cNvSpPr/>
      </dsp:nvSpPr>
      <dsp:spPr>
        <a:xfrm rot="10800000">
          <a:off x="4426507" y="4789830"/>
          <a:ext cx="3338331" cy="3338169"/>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10/28/2025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10/28/2025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10/28/2025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10.png"/><Relationship Id="rId26" Type="http://schemas.openxmlformats.org/officeDocument/2006/relationships/image" Target="../media/image14.png"/><Relationship Id="rId3" Type="http://schemas.openxmlformats.org/officeDocument/2006/relationships/image" Target="../media/image2.png"/><Relationship Id="rId21" Type="http://schemas.openxmlformats.org/officeDocument/2006/relationships/image" Target="../media/image20.svg"/><Relationship Id="rId34" Type="http://schemas.openxmlformats.org/officeDocument/2006/relationships/image" Target="../media/image19.jpg"/><Relationship Id="rId7" Type="http://schemas.openxmlformats.org/officeDocument/2006/relationships/image" Target="../media/image6.svg"/><Relationship Id="rId12" Type="http://schemas.openxmlformats.org/officeDocument/2006/relationships/image" Target="../media/image7.png"/><Relationship Id="rId17" Type="http://schemas.openxmlformats.org/officeDocument/2006/relationships/image" Target="../media/image16.svg"/><Relationship Id="rId25" Type="http://schemas.openxmlformats.org/officeDocument/2006/relationships/image" Target="../media/image24.svg"/><Relationship Id="rId33" Type="http://schemas.openxmlformats.org/officeDocument/2006/relationships/image" Target="../media/image18.png"/><Relationship Id="rId2" Type="http://schemas.openxmlformats.org/officeDocument/2006/relationships/image" Target="../media/image1.png"/><Relationship Id="rId16" Type="http://schemas.openxmlformats.org/officeDocument/2006/relationships/image" Target="../media/image9.png"/><Relationship Id="rId20" Type="http://schemas.openxmlformats.org/officeDocument/2006/relationships/image" Target="../media/image11.png"/><Relationship Id="rId29" Type="http://schemas.openxmlformats.org/officeDocument/2006/relationships/image" Target="../media/image28.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0.svg"/><Relationship Id="rId24" Type="http://schemas.openxmlformats.org/officeDocument/2006/relationships/image" Target="../media/image13.png"/><Relationship Id="rId32" Type="http://schemas.openxmlformats.org/officeDocument/2006/relationships/image" Target="../media/image17.jpeg"/><Relationship Id="rId5" Type="http://schemas.openxmlformats.org/officeDocument/2006/relationships/image" Target="../media/image3.pn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15.png"/><Relationship Id="rId10" Type="http://schemas.openxmlformats.org/officeDocument/2006/relationships/image" Target="../media/image6.png"/><Relationship Id="rId19" Type="http://schemas.openxmlformats.org/officeDocument/2006/relationships/image" Target="../media/image18.svg"/><Relationship Id="rId31" Type="http://schemas.openxmlformats.org/officeDocument/2006/relationships/image" Target="../media/image30.svg"/><Relationship Id="rId4" Type="http://schemas.openxmlformats.org/officeDocument/2006/relationships/image" Target="../media/image3.svg"/><Relationship Id="rId9" Type="http://schemas.openxmlformats.org/officeDocument/2006/relationships/image" Target="../media/image8.svg"/><Relationship Id="rId14" Type="http://schemas.openxmlformats.org/officeDocument/2006/relationships/image" Target="../media/image8.png"/><Relationship Id="rId22" Type="http://schemas.openxmlformats.org/officeDocument/2006/relationships/image" Target="../media/image12.png"/><Relationship Id="rId27" Type="http://schemas.openxmlformats.org/officeDocument/2006/relationships/image" Target="../media/image26.svg"/><Relationship Id="rId30" Type="http://schemas.openxmlformats.org/officeDocument/2006/relationships/image" Target="../media/image16.png"/><Relationship Id="rId8"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diagramColors" Target="../diagrams/colors1.xml"/><Relationship Id="rId3" Type="http://schemas.openxmlformats.org/officeDocument/2006/relationships/image" Target="../media/image6.svg"/><Relationship Id="rId7" Type="http://schemas.openxmlformats.org/officeDocument/2006/relationships/image" Target="../media/image12.svg"/><Relationship Id="rId12" Type="http://schemas.openxmlformats.org/officeDocument/2006/relationships/diagramQuickStyle" Target="../diagrams/quickStyle1.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diagramLayout" Target="../diagrams/layout1.xml"/><Relationship Id="rId5" Type="http://schemas.openxmlformats.org/officeDocument/2006/relationships/image" Target="../media/image22.svg"/><Relationship Id="rId10" Type="http://schemas.openxmlformats.org/officeDocument/2006/relationships/diagramData" Target="../diagrams/data1.xml"/><Relationship Id="rId4" Type="http://schemas.openxmlformats.org/officeDocument/2006/relationships/image" Target="../media/image12.png"/><Relationship Id="rId9" Type="http://schemas.openxmlformats.org/officeDocument/2006/relationships/image" Target="../media/image24.svg"/><Relationship Id="rId14" Type="http://schemas.microsoft.com/office/2007/relationships/diagramDrawing" Target="../diagrams/drawing1.xml"/></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svg"/><Relationship Id="rId7"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2.svg"/><Relationship Id="rId4" Type="http://schemas.openxmlformats.org/officeDocument/2006/relationships/image" Target="../media/image12.png"/><Relationship Id="rId9" Type="http://schemas.openxmlformats.org/officeDocument/2006/relationships/image" Target="../media/image24.sv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svg"/><Relationship Id="rId7"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32.png"/><Relationship Id="rId5" Type="http://schemas.openxmlformats.org/officeDocument/2006/relationships/image" Target="../media/image22.svg"/><Relationship Id="rId10" Type="http://schemas.openxmlformats.org/officeDocument/2006/relationships/image" Target="../media/image31.jpg"/><Relationship Id="rId4" Type="http://schemas.openxmlformats.org/officeDocument/2006/relationships/image" Target="../media/image12.png"/><Relationship Id="rId9" Type="http://schemas.openxmlformats.org/officeDocument/2006/relationships/image" Target="../media/image24.svg"/></Relationships>
</file>

<file path=ppt/slides/_rels/slide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2.svg"/><Relationship Id="rId4" Type="http://schemas.openxmlformats.org/officeDocument/2006/relationships/image" Target="../media/image12.png"/><Relationship Id="rId9" Type="http://schemas.openxmlformats.org/officeDocument/2006/relationships/image" Target="../media/image24.svg"/></Relationships>
</file>

<file path=ppt/slides/_rels/slide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2.svg"/><Relationship Id="rId4" Type="http://schemas.openxmlformats.org/officeDocument/2006/relationships/image" Target="../media/image12.png"/><Relationship Id="rId9" Type="http://schemas.openxmlformats.org/officeDocument/2006/relationships/image" Target="../media/image24.svg"/></Relationships>
</file>

<file path=ppt/slides/_rels/slide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2.svg"/><Relationship Id="rId4" Type="http://schemas.openxmlformats.org/officeDocument/2006/relationships/image" Target="../media/image12.png"/><Relationship Id="rId9" Type="http://schemas.openxmlformats.org/officeDocument/2006/relationships/image" Target="../media/image24.svg"/></Relationships>
</file>

<file path=ppt/slides/_rels/slide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2.svg"/><Relationship Id="rId4" Type="http://schemas.openxmlformats.org/officeDocument/2006/relationships/image" Target="../media/image12.png"/><Relationship Id="rId9" Type="http://schemas.openxmlformats.org/officeDocument/2006/relationships/image" Target="../media/image24.svg"/></Relationships>
</file>

<file path=ppt/slides/_rels/slide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2.svg"/><Relationship Id="rId4" Type="http://schemas.openxmlformats.org/officeDocument/2006/relationships/image" Target="../media/image12.png"/><Relationship Id="rId9" Type="http://schemas.openxmlformats.org/officeDocument/2006/relationships/image" Target="../media/image24.svg"/></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2.svg"/><Relationship Id="rId9" Type="http://schemas.openxmlformats.org/officeDocument/2006/relationships/image" Target="../media/image24.svg"/></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5.png"/><Relationship Id="rId10" Type="http://schemas.openxmlformats.org/officeDocument/2006/relationships/image" Target="../media/image14.svg"/><Relationship Id="rId4" Type="http://schemas.openxmlformats.org/officeDocument/2006/relationships/image" Target="../media/image6.sv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2.svg"/><Relationship Id="rId9" Type="http://schemas.openxmlformats.org/officeDocument/2006/relationships/image" Target="../media/image24.svg"/></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2.svg"/><Relationship Id="rId9" Type="http://schemas.openxmlformats.org/officeDocument/2006/relationships/image" Target="../media/image24.svg"/></Relationships>
</file>

<file path=ppt/slides/_rels/slide2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5.png"/><Relationship Id="rId10" Type="http://schemas.openxmlformats.org/officeDocument/2006/relationships/image" Target="../media/image14.svg"/><Relationship Id="rId4" Type="http://schemas.openxmlformats.org/officeDocument/2006/relationships/image" Target="../media/image6.svg"/><Relationship Id="rId9" Type="http://schemas.openxmlformats.org/officeDocument/2006/relationships/image" Target="../media/image8.png"/></Relationships>
</file>

<file path=ppt/slides/_rels/slide23.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10.png"/><Relationship Id="rId26" Type="http://schemas.openxmlformats.org/officeDocument/2006/relationships/image" Target="../media/image14.png"/><Relationship Id="rId3" Type="http://schemas.openxmlformats.org/officeDocument/2006/relationships/image" Target="../media/image2.png"/><Relationship Id="rId21" Type="http://schemas.openxmlformats.org/officeDocument/2006/relationships/image" Target="../media/image20.svg"/><Relationship Id="rId34" Type="http://schemas.openxmlformats.org/officeDocument/2006/relationships/image" Target="../media/image19.jpg"/><Relationship Id="rId7" Type="http://schemas.openxmlformats.org/officeDocument/2006/relationships/image" Target="../media/image6.svg"/><Relationship Id="rId12" Type="http://schemas.openxmlformats.org/officeDocument/2006/relationships/image" Target="../media/image7.png"/><Relationship Id="rId17" Type="http://schemas.openxmlformats.org/officeDocument/2006/relationships/image" Target="../media/image16.svg"/><Relationship Id="rId25" Type="http://schemas.openxmlformats.org/officeDocument/2006/relationships/image" Target="../media/image24.svg"/><Relationship Id="rId33" Type="http://schemas.openxmlformats.org/officeDocument/2006/relationships/image" Target="../media/image18.png"/><Relationship Id="rId2" Type="http://schemas.openxmlformats.org/officeDocument/2006/relationships/image" Target="../media/image1.png"/><Relationship Id="rId16" Type="http://schemas.openxmlformats.org/officeDocument/2006/relationships/image" Target="../media/image9.png"/><Relationship Id="rId20" Type="http://schemas.openxmlformats.org/officeDocument/2006/relationships/image" Target="../media/image11.png"/><Relationship Id="rId29" Type="http://schemas.openxmlformats.org/officeDocument/2006/relationships/image" Target="../media/image28.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0.svg"/><Relationship Id="rId24" Type="http://schemas.openxmlformats.org/officeDocument/2006/relationships/image" Target="../media/image13.png"/><Relationship Id="rId32" Type="http://schemas.openxmlformats.org/officeDocument/2006/relationships/image" Target="../media/image17.jpeg"/><Relationship Id="rId5" Type="http://schemas.openxmlformats.org/officeDocument/2006/relationships/image" Target="../media/image3.pn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15.png"/><Relationship Id="rId10" Type="http://schemas.openxmlformats.org/officeDocument/2006/relationships/image" Target="../media/image6.png"/><Relationship Id="rId19" Type="http://schemas.openxmlformats.org/officeDocument/2006/relationships/image" Target="../media/image18.svg"/><Relationship Id="rId31" Type="http://schemas.openxmlformats.org/officeDocument/2006/relationships/image" Target="../media/image30.svg"/><Relationship Id="rId4" Type="http://schemas.openxmlformats.org/officeDocument/2006/relationships/image" Target="../media/image3.svg"/><Relationship Id="rId9" Type="http://schemas.openxmlformats.org/officeDocument/2006/relationships/image" Target="../media/image8.svg"/><Relationship Id="rId14" Type="http://schemas.openxmlformats.org/officeDocument/2006/relationships/image" Target="../media/image8.png"/><Relationship Id="rId22" Type="http://schemas.openxmlformats.org/officeDocument/2006/relationships/image" Target="../media/image12.png"/><Relationship Id="rId27" Type="http://schemas.openxmlformats.org/officeDocument/2006/relationships/image" Target="../media/image26.svg"/><Relationship Id="rId30" Type="http://schemas.openxmlformats.org/officeDocument/2006/relationships/image" Target="../media/image16.png"/><Relationship Id="rId8"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12" Type="http://schemas.openxmlformats.org/officeDocument/2006/relationships/image" Target="../media/image7.png"/><Relationship Id="rId7"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Layout" Target="../slideLayouts/slideLayout7.xml"/><Relationship Id="rId11" Type="http://schemas.openxmlformats.org/officeDocument/2006/relationships/image" Target="../media/image12.png"/><Relationship Id="rId5" Type="http://schemas.openxmlformats.org/officeDocument/2006/relationships/image" Target="../media/image22.svg"/><Relationship Id="rId10" Type="http://schemas.openxmlformats.org/officeDocument/2006/relationships/image" Target="../media/image21.jpeg"/><Relationship Id="rId4" Type="http://schemas.openxmlformats.org/officeDocument/2006/relationships/image" Target="../media/image13.png"/><Relationship Id="rId9" Type="http://schemas.openxmlformats.org/officeDocument/2006/relationships/image" Target="../media/image24.svg"/></Relationships>
</file>

<file path=ppt/slides/_rels/slide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 Id="rId5" Type="http://schemas.openxmlformats.org/officeDocument/2006/relationships/image" Target="../media/image25.jpg"/><Relationship Id="rId4" Type="http://schemas.openxmlformats.org/officeDocument/2006/relationships/image" Target="../media/image24.jpg"/></Relationships>
</file>

<file path=ppt/slides/_rels/slide5.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30.jp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8.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3757405" y="1645993"/>
            <a:ext cx="10773190" cy="7719411"/>
          </a:xfrm>
          <a:custGeom>
            <a:avLst/>
            <a:gdLst/>
            <a:ahLst/>
            <a:cxnLst/>
            <a:rect l="l" t="t" r="r" b="b"/>
            <a:pathLst>
              <a:path w="10773190" h="7719411">
                <a:moveTo>
                  <a:pt x="0" y="0"/>
                </a:moveTo>
                <a:lnTo>
                  <a:pt x="10773190" y="0"/>
                </a:lnTo>
                <a:lnTo>
                  <a:pt x="10773190" y="7719411"/>
                </a:lnTo>
                <a:lnTo>
                  <a:pt x="0" y="7719411"/>
                </a:lnTo>
                <a:lnTo>
                  <a:pt x="0" y="0"/>
                </a:lnTo>
                <a:close/>
              </a:path>
            </a:pathLst>
          </a:custGeom>
          <a:blipFill>
            <a:blip r:embed="rId2"/>
            <a:stretch>
              <a:fillRect l="-160559"/>
            </a:stretch>
          </a:blipFill>
          <a:ln cap="sq">
            <a:noFill/>
            <a:prstDash val="solid"/>
            <a:miter/>
          </a:ln>
        </p:spPr>
      </p:sp>
      <p:sp>
        <p:nvSpPr>
          <p:cNvPr id="3" name="Freeform 3"/>
          <p:cNvSpPr/>
          <p:nvPr/>
        </p:nvSpPr>
        <p:spPr>
          <a:xfrm rot="4276522">
            <a:off x="12943115" y="3340437"/>
            <a:ext cx="1633413" cy="1037217"/>
          </a:xfrm>
          <a:custGeom>
            <a:avLst/>
            <a:gdLst/>
            <a:ahLst/>
            <a:cxnLst/>
            <a:rect l="l" t="t" r="r" b="b"/>
            <a:pathLst>
              <a:path w="1633413" h="1037217">
                <a:moveTo>
                  <a:pt x="0" y="0"/>
                </a:moveTo>
                <a:lnTo>
                  <a:pt x="1633413" y="0"/>
                </a:lnTo>
                <a:lnTo>
                  <a:pt x="1633413" y="1037218"/>
                </a:lnTo>
                <a:lnTo>
                  <a:pt x="0" y="103721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6576324">
            <a:off x="3689202" y="5543304"/>
            <a:ext cx="1633413" cy="1037217"/>
          </a:xfrm>
          <a:custGeom>
            <a:avLst/>
            <a:gdLst/>
            <a:ahLst/>
            <a:cxnLst/>
            <a:rect l="l" t="t" r="r" b="b"/>
            <a:pathLst>
              <a:path w="1633413" h="1037217">
                <a:moveTo>
                  <a:pt x="0" y="0"/>
                </a:moveTo>
                <a:lnTo>
                  <a:pt x="1633413" y="0"/>
                </a:lnTo>
                <a:lnTo>
                  <a:pt x="1633413" y="1037217"/>
                </a:lnTo>
                <a:lnTo>
                  <a:pt x="0" y="103721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rot="5400000">
            <a:off x="11266728" y="3212650"/>
            <a:ext cx="14042544" cy="3861700"/>
          </a:xfrm>
          <a:custGeom>
            <a:avLst/>
            <a:gdLst/>
            <a:ahLst/>
            <a:cxnLst/>
            <a:rect l="l" t="t" r="r" b="b"/>
            <a:pathLst>
              <a:path w="14042544" h="3861700">
                <a:moveTo>
                  <a:pt x="0" y="0"/>
                </a:moveTo>
                <a:lnTo>
                  <a:pt x="14042544" y="0"/>
                </a:lnTo>
                <a:lnTo>
                  <a:pt x="14042544" y="3861700"/>
                </a:lnTo>
                <a:lnTo>
                  <a:pt x="0" y="3861700"/>
                </a:lnTo>
                <a:lnTo>
                  <a:pt x="0" y="0"/>
                </a:lnTo>
                <a:close/>
              </a:path>
            </a:pathLst>
          </a:custGeom>
          <a:blipFill>
            <a:blip r:embed="rId5"/>
            <a:stretch>
              <a:fillRect/>
            </a:stretch>
          </a:blipFill>
          <a:ln cap="sq">
            <a:noFill/>
            <a:prstDash val="solid"/>
            <a:miter/>
          </a:ln>
        </p:spPr>
      </p:sp>
      <p:sp>
        <p:nvSpPr>
          <p:cNvPr id="6" name="Freeform 6"/>
          <p:cNvSpPr/>
          <p:nvPr/>
        </p:nvSpPr>
        <p:spPr>
          <a:xfrm rot="-5400000">
            <a:off x="16529695" y="6214160"/>
            <a:ext cx="3570249" cy="1379009"/>
          </a:xfrm>
          <a:custGeom>
            <a:avLst/>
            <a:gdLst/>
            <a:ahLst/>
            <a:cxnLst/>
            <a:rect l="l" t="t" r="r" b="b"/>
            <a:pathLst>
              <a:path w="3570249" h="1379009">
                <a:moveTo>
                  <a:pt x="0" y="0"/>
                </a:moveTo>
                <a:lnTo>
                  <a:pt x="3570249" y="0"/>
                </a:lnTo>
                <a:lnTo>
                  <a:pt x="3570249" y="1379009"/>
                </a:lnTo>
                <a:lnTo>
                  <a:pt x="0" y="137900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 name="Freeform 7"/>
          <p:cNvSpPr/>
          <p:nvPr/>
        </p:nvSpPr>
        <p:spPr>
          <a:xfrm>
            <a:off x="13993215" y="9478517"/>
            <a:ext cx="5149252" cy="1413704"/>
          </a:xfrm>
          <a:custGeom>
            <a:avLst/>
            <a:gdLst/>
            <a:ahLst/>
            <a:cxnLst/>
            <a:rect l="l" t="t" r="r" b="b"/>
            <a:pathLst>
              <a:path w="5149252" h="1413704">
                <a:moveTo>
                  <a:pt x="0" y="0"/>
                </a:moveTo>
                <a:lnTo>
                  <a:pt x="5149252" y="0"/>
                </a:lnTo>
                <a:lnTo>
                  <a:pt x="5149252" y="1413704"/>
                </a:lnTo>
                <a:lnTo>
                  <a:pt x="0" y="141370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8" name="Freeform 8"/>
          <p:cNvSpPr/>
          <p:nvPr/>
        </p:nvSpPr>
        <p:spPr>
          <a:xfrm>
            <a:off x="14681008" y="568547"/>
            <a:ext cx="4144334" cy="753515"/>
          </a:xfrm>
          <a:custGeom>
            <a:avLst/>
            <a:gdLst/>
            <a:ahLst/>
            <a:cxnLst/>
            <a:rect l="l" t="t" r="r" b="b"/>
            <a:pathLst>
              <a:path w="4144334" h="753515">
                <a:moveTo>
                  <a:pt x="0" y="0"/>
                </a:moveTo>
                <a:lnTo>
                  <a:pt x="4144333" y="0"/>
                </a:lnTo>
                <a:lnTo>
                  <a:pt x="4144333" y="753515"/>
                </a:lnTo>
                <a:lnTo>
                  <a:pt x="0" y="75351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a:ln cap="sq">
            <a:noFill/>
            <a:prstDash val="solid"/>
            <a:miter/>
          </a:ln>
        </p:spPr>
      </p:sp>
      <p:sp>
        <p:nvSpPr>
          <p:cNvPr id="9" name="Freeform 9"/>
          <p:cNvSpPr/>
          <p:nvPr/>
        </p:nvSpPr>
        <p:spPr>
          <a:xfrm rot="-5400000">
            <a:off x="-7021272" y="3212650"/>
            <a:ext cx="14042544" cy="3861700"/>
          </a:xfrm>
          <a:custGeom>
            <a:avLst/>
            <a:gdLst/>
            <a:ahLst/>
            <a:cxnLst/>
            <a:rect l="l" t="t" r="r" b="b"/>
            <a:pathLst>
              <a:path w="14042544" h="3861700">
                <a:moveTo>
                  <a:pt x="0" y="0"/>
                </a:moveTo>
                <a:lnTo>
                  <a:pt x="14042544" y="0"/>
                </a:lnTo>
                <a:lnTo>
                  <a:pt x="14042544" y="3861700"/>
                </a:lnTo>
                <a:lnTo>
                  <a:pt x="0" y="3861700"/>
                </a:lnTo>
                <a:lnTo>
                  <a:pt x="0" y="0"/>
                </a:lnTo>
                <a:close/>
              </a:path>
            </a:pathLst>
          </a:custGeom>
          <a:blipFill>
            <a:blip r:embed="rId2"/>
            <a:stretch>
              <a:fillRect/>
            </a:stretch>
          </a:blipFill>
          <a:ln cap="sq">
            <a:noFill/>
            <a:prstDash val="solid"/>
            <a:miter/>
          </a:ln>
        </p:spPr>
      </p:sp>
      <p:sp>
        <p:nvSpPr>
          <p:cNvPr id="10" name="Freeform 10"/>
          <p:cNvSpPr/>
          <p:nvPr/>
        </p:nvSpPr>
        <p:spPr>
          <a:xfrm>
            <a:off x="-2078048" y="-600892"/>
            <a:ext cx="3185853" cy="3259185"/>
          </a:xfrm>
          <a:custGeom>
            <a:avLst/>
            <a:gdLst/>
            <a:ahLst/>
            <a:cxnLst/>
            <a:rect l="l" t="t" r="r" b="b"/>
            <a:pathLst>
              <a:path w="3185853" h="3259185">
                <a:moveTo>
                  <a:pt x="0" y="0"/>
                </a:moveTo>
                <a:lnTo>
                  <a:pt x="3185854" y="0"/>
                </a:lnTo>
                <a:lnTo>
                  <a:pt x="3185854" y="3259184"/>
                </a:lnTo>
                <a:lnTo>
                  <a:pt x="0" y="3259184"/>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sp>
      <p:sp>
        <p:nvSpPr>
          <p:cNvPr id="11" name="Freeform 11"/>
          <p:cNvSpPr/>
          <p:nvPr/>
        </p:nvSpPr>
        <p:spPr>
          <a:xfrm>
            <a:off x="1697350" y="-2408244"/>
            <a:ext cx="3547365" cy="3199078"/>
          </a:xfrm>
          <a:custGeom>
            <a:avLst/>
            <a:gdLst/>
            <a:ahLst/>
            <a:cxnLst/>
            <a:rect l="l" t="t" r="r" b="b"/>
            <a:pathLst>
              <a:path w="3547365" h="3199078">
                <a:moveTo>
                  <a:pt x="0" y="0"/>
                </a:moveTo>
                <a:lnTo>
                  <a:pt x="3547365" y="0"/>
                </a:lnTo>
                <a:lnTo>
                  <a:pt x="3547365" y="3199078"/>
                </a:lnTo>
                <a:lnTo>
                  <a:pt x="0" y="3199078"/>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a:ln cap="sq">
            <a:noFill/>
            <a:prstDash val="solid"/>
            <a:miter/>
          </a:ln>
        </p:spPr>
      </p:sp>
      <p:sp>
        <p:nvSpPr>
          <p:cNvPr id="12" name="Freeform 12"/>
          <p:cNvSpPr/>
          <p:nvPr/>
        </p:nvSpPr>
        <p:spPr>
          <a:xfrm>
            <a:off x="-568853" y="9012355"/>
            <a:ext cx="3883538" cy="706098"/>
          </a:xfrm>
          <a:custGeom>
            <a:avLst/>
            <a:gdLst/>
            <a:ahLst/>
            <a:cxnLst/>
            <a:rect l="l" t="t" r="r" b="b"/>
            <a:pathLst>
              <a:path w="3883538" h="706098">
                <a:moveTo>
                  <a:pt x="0" y="0"/>
                </a:moveTo>
                <a:lnTo>
                  <a:pt x="3883538" y="0"/>
                </a:lnTo>
                <a:lnTo>
                  <a:pt x="3883538" y="706098"/>
                </a:lnTo>
                <a:lnTo>
                  <a:pt x="0" y="70609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a:ln cap="sq">
            <a:noFill/>
            <a:prstDash val="solid"/>
            <a:miter/>
          </a:ln>
        </p:spPr>
      </p:sp>
      <p:sp>
        <p:nvSpPr>
          <p:cNvPr id="13" name="Freeform 13"/>
          <p:cNvSpPr/>
          <p:nvPr/>
        </p:nvSpPr>
        <p:spPr>
          <a:xfrm rot="-308161">
            <a:off x="13232573" y="6823093"/>
            <a:ext cx="1476956" cy="1299721"/>
          </a:xfrm>
          <a:custGeom>
            <a:avLst/>
            <a:gdLst/>
            <a:ahLst/>
            <a:cxnLst/>
            <a:rect l="l" t="t" r="r" b="b"/>
            <a:pathLst>
              <a:path w="1476956" h="1299721">
                <a:moveTo>
                  <a:pt x="0" y="0"/>
                </a:moveTo>
                <a:lnTo>
                  <a:pt x="1476956" y="0"/>
                </a:lnTo>
                <a:lnTo>
                  <a:pt x="1476956" y="1299721"/>
                </a:lnTo>
                <a:lnTo>
                  <a:pt x="0" y="1299721"/>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a:ln cap="sq">
            <a:noFill/>
            <a:prstDash val="solid"/>
            <a:miter/>
          </a:ln>
        </p:spPr>
      </p:sp>
      <p:sp>
        <p:nvSpPr>
          <p:cNvPr id="14" name="Freeform 14"/>
          <p:cNvSpPr/>
          <p:nvPr/>
        </p:nvSpPr>
        <p:spPr>
          <a:xfrm>
            <a:off x="3741446" y="2785526"/>
            <a:ext cx="1106678" cy="1418818"/>
          </a:xfrm>
          <a:custGeom>
            <a:avLst/>
            <a:gdLst/>
            <a:ahLst/>
            <a:cxnLst/>
            <a:rect l="l" t="t" r="r" b="b"/>
            <a:pathLst>
              <a:path w="1106678" h="1418818">
                <a:moveTo>
                  <a:pt x="0" y="0"/>
                </a:moveTo>
                <a:lnTo>
                  <a:pt x="1106678" y="0"/>
                </a:lnTo>
                <a:lnTo>
                  <a:pt x="1106678" y="1418818"/>
                </a:lnTo>
                <a:lnTo>
                  <a:pt x="0" y="1418818"/>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a:ln cap="sq">
            <a:noFill/>
            <a:prstDash val="solid"/>
            <a:miter/>
          </a:ln>
        </p:spPr>
      </p:sp>
      <p:sp>
        <p:nvSpPr>
          <p:cNvPr id="15" name="Freeform 15"/>
          <p:cNvSpPr/>
          <p:nvPr/>
        </p:nvSpPr>
        <p:spPr>
          <a:xfrm rot="1838892">
            <a:off x="4960571" y="1180381"/>
            <a:ext cx="988751" cy="931224"/>
          </a:xfrm>
          <a:custGeom>
            <a:avLst/>
            <a:gdLst/>
            <a:ahLst/>
            <a:cxnLst/>
            <a:rect l="l" t="t" r="r" b="b"/>
            <a:pathLst>
              <a:path w="988751" h="931224">
                <a:moveTo>
                  <a:pt x="0" y="0"/>
                </a:moveTo>
                <a:lnTo>
                  <a:pt x="988751" y="0"/>
                </a:lnTo>
                <a:lnTo>
                  <a:pt x="988751" y="931224"/>
                </a:lnTo>
                <a:lnTo>
                  <a:pt x="0" y="931224"/>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a:ln cap="sq">
            <a:noFill/>
            <a:prstDash val="solid"/>
            <a:miter/>
          </a:ln>
        </p:spPr>
      </p:sp>
      <p:sp>
        <p:nvSpPr>
          <p:cNvPr id="16" name="TextBox 16"/>
          <p:cNvSpPr txBox="1"/>
          <p:nvPr/>
        </p:nvSpPr>
        <p:spPr>
          <a:xfrm>
            <a:off x="5454946" y="3325177"/>
            <a:ext cx="7378107" cy="2769989"/>
          </a:xfrm>
          <a:prstGeom prst="rect">
            <a:avLst/>
          </a:prstGeom>
        </p:spPr>
        <p:txBody>
          <a:bodyPr lIns="0" tIns="0" rIns="0" bIns="0" rtlCol="0" anchor="t">
            <a:spAutoFit/>
          </a:bodyPr>
          <a:lstStyle/>
          <a:p>
            <a:pPr algn="ctr"/>
            <a:r>
              <a:rPr lang="es-ES" sz="6000" b="1" spc="-291" dirty="0">
                <a:solidFill>
                  <a:srgbClr val="323232"/>
                </a:solidFill>
                <a:latin typeface="Roboto Bold"/>
                <a:ea typeface="Roboto Bold"/>
                <a:cs typeface="Roboto Bold"/>
                <a:sym typeface="Roboto Bold"/>
              </a:rPr>
              <a:t>La víctima como parte del objeto de estudio de la Criminología</a:t>
            </a:r>
            <a:endParaRPr lang="en-US" sz="6000" b="1" spc="-291" dirty="0">
              <a:solidFill>
                <a:srgbClr val="323232"/>
              </a:solidFill>
              <a:latin typeface="Roboto Bold"/>
              <a:ea typeface="Roboto Bold"/>
              <a:cs typeface="Roboto Bold"/>
              <a:sym typeface="Roboto Bold"/>
            </a:endParaRPr>
          </a:p>
        </p:txBody>
      </p:sp>
      <p:sp>
        <p:nvSpPr>
          <p:cNvPr id="17" name="Freeform 17"/>
          <p:cNvSpPr/>
          <p:nvPr/>
        </p:nvSpPr>
        <p:spPr>
          <a:xfrm>
            <a:off x="-2632776" y="5358832"/>
            <a:ext cx="3566226" cy="3216087"/>
          </a:xfrm>
          <a:custGeom>
            <a:avLst/>
            <a:gdLst/>
            <a:ahLst/>
            <a:cxnLst/>
            <a:rect l="l" t="t" r="r" b="b"/>
            <a:pathLst>
              <a:path w="3566226" h="3216087">
                <a:moveTo>
                  <a:pt x="0" y="0"/>
                </a:moveTo>
                <a:lnTo>
                  <a:pt x="3566226" y="0"/>
                </a:lnTo>
                <a:lnTo>
                  <a:pt x="3566226" y="3216087"/>
                </a:lnTo>
                <a:lnTo>
                  <a:pt x="0" y="3216087"/>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a:ln cap="sq">
            <a:noFill/>
            <a:prstDash val="solid"/>
            <a:miter/>
          </a:ln>
        </p:spPr>
      </p:sp>
      <p:sp>
        <p:nvSpPr>
          <p:cNvPr id="18" name="Freeform 18"/>
          <p:cNvSpPr/>
          <p:nvPr/>
        </p:nvSpPr>
        <p:spPr>
          <a:xfrm>
            <a:off x="3743327" y="9530704"/>
            <a:ext cx="3883055" cy="1499830"/>
          </a:xfrm>
          <a:custGeom>
            <a:avLst/>
            <a:gdLst/>
            <a:ahLst/>
            <a:cxnLst/>
            <a:rect l="l" t="t" r="r" b="b"/>
            <a:pathLst>
              <a:path w="3883055" h="1499830">
                <a:moveTo>
                  <a:pt x="0" y="0"/>
                </a:moveTo>
                <a:lnTo>
                  <a:pt x="3883056" y="0"/>
                </a:lnTo>
                <a:lnTo>
                  <a:pt x="3883056" y="1499830"/>
                </a:lnTo>
                <a:lnTo>
                  <a:pt x="0" y="149983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9" name="Freeform 19"/>
          <p:cNvSpPr/>
          <p:nvPr/>
        </p:nvSpPr>
        <p:spPr>
          <a:xfrm>
            <a:off x="11340714" y="-1790751"/>
            <a:ext cx="3673297" cy="2751633"/>
          </a:xfrm>
          <a:custGeom>
            <a:avLst/>
            <a:gdLst/>
            <a:ahLst/>
            <a:cxnLst/>
            <a:rect l="l" t="t" r="r" b="b"/>
            <a:pathLst>
              <a:path w="3673297" h="2751633">
                <a:moveTo>
                  <a:pt x="0" y="0"/>
                </a:moveTo>
                <a:lnTo>
                  <a:pt x="3673297" y="0"/>
                </a:lnTo>
                <a:lnTo>
                  <a:pt x="3673297" y="2751634"/>
                </a:lnTo>
                <a:lnTo>
                  <a:pt x="0" y="2751634"/>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a:ln cap="sq">
            <a:noFill/>
            <a:prstDash val="solid"/>
            <a:miter/>
          </a:ln>
        </p:spPr>
      </p:sp>
      <p:sp>
        <p:nvSpPr>
          <p:cNvPr id="20" name="Freeform 20"/>
          <p:cNvSpPr/>
          <p:nvPr/>
        </p:nvSpPr>
        <p:spPr>
          <a:xfrm>
            <a:off x="10331126" y="9365404"/>
            <a:ext cx="2551035" cy="1665130"/>
          </a:xfrm>
          <a:custGeom>
            <a:avLst/>
            <a:gdLst/>
            <a:ahLst/>
            <a:cxnLst/>
            <a:rect l="l" t="t" r="r" b="b"/>
            <a:pathLst>
              <a:path w="2551035" h="1665130">
                <a:moveTo>
                  <a:pt x="0" y="0"/>
                </a:moveTo>
                <a:lnTo>
                  <a:pt x="2551034" y="0"/>
                </a:lnTo>
                <a:lnTo>
                  <a:pt x="2551034" y="1665130"/>
                </a:lnTo>
                <a:lnTo>
                  <a:pt x="0" y="1665130"/>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a:ln cap="sq">
            <a:noFill/>
            <a:prstDash val="solid"/>
            <a:miter/>
          </a:ln>
        </p:spPr>
      </p:sp>
      <p:sp>
        <p:nvSpPr>
          <p:cNvPr id="21" name="Freeform 21"/>
          <p:cNvSpPr/>
          <p:nvPr/>
        </p:nvSpPr>
        <p:spPr>
          <a:xfrm>
            <a:off x="17354550" y="1463911"/>
            <a:ext cx="5282798" cy="2910341"/>
          </a:xfrm>
          <a:custGeom>
            <a:avLst/>
            <a:gdLst/>
            <a:ahLst/>
            <a:cxnLst/>
            <a:rect l="l" t="t" r="r" b="b"/>
            <a:pathLst>
              <a:path w="5282798" h="2910341">
                <a:moveTo>
                  <a:pt x="0" y="0"/>
                </a:moveTo>
                <a:lnTo>
                  <a:pt x="5282798" y="0"/>
                </a:lnTo>
                <a:lnTo>
                  <a:pt x="5282798" y="2910342"/>
                </a:lnTo>
                <a:lnTo>
                  <a:pt x="0" y="2910342"/>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a:ln cap="sq">
            <a:noFill/>
            <a:prstDash val="solid"/>
            <a:miter/>
          </a:ln>
        </p:spPr>
      </p:sp>
      <p:sp>
        <p:nvSpPr>
          <p:cNvPr id="22" name="Freeform 22"/>
          <p:cNvSpPr/>
          <p:nvPr/>
        </p:nvSpPr>
        <p:spPr>
          <a:xfrm rot="-5400000">
            <a:off x="7410944" y="-2341670"/>
            <a:ext cx="2809872" cy="3585683"/>
          </a:xfrm>
          <a:custGeom>
            <a:avLst/>
            <a:gdLst/>
            <a:ahLst/>
            <a:cxnLst/>
            <a:rect l="l" t="t" r="r" b="b"/>
            <a:pathLst>
              <a:path w="2809872" h="3585683">
                <a:moveTo>
                  <a:pt x="0" y="0"/>
                </a:moveTo>
                <a:lnTo>
                  <a:pt x="2809872" y="0"/>
                </a:lnTo>
                <a:lnTo>
                  <a:pt x="2809872" y="3585683"/>
                </a:lnTo>
                <a:lnTo>
                  <a:pt x="0" y="3585683"/>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a:ln cap="sq">
            <a:noFill/>
            <a:prstDash val="solid"/>
            <a:miter/>
          </a:ln>
        </p:spPr>
      </p:sp>
      <p:sp>
        <p:nvSpPr>
          <p:cNvPr id="23" name="Freeform 23"/>
          <p:cNvSpPr/>
          <p:nvPr/>
        </p:nvSpPr>
        <p:spPr>
          <a:xfrm>
            <a:off x="-2232227" y="2799055"/>
            <a:ext cx="3260927" cy="2419015"/>
          </a:xfrm>
          <a:custGeom>
            <a:avLst/>
            <a:gdLst/>
            <a:ahLst/>
            <a:cxnLst/>
            <a:rect l="l" t="t" r="r" b="b"/>
            <a:pathLst>
              <a:path w="3260927" h="2419015">
                <a:moveTo>
                  <a:pt x="0" y="0"/>
                </a:moveTo>
                <a:lnTo>
                  <a:pt x="3260927" y="0"/>
                </a:lnTo>
                <a:lnTo>
                  <a:pt x="3260927" y="2419015"/>
                </a:lnTo>
                <a:lnTo>
                  <a:pt x="0" y="2419015"/>
                </a:lnTo>
                <a:lnTo>
                  <a:pt x="0" y="0"/>
                </a:lnTo>
                <a:close/>
              </a:path>
            </a:pathLst>
          </a:custGeom>
          <a:blipFill>
            <a:blip r:embed="rId30">
              <a:extLst>
                <a:ext uri="{96DAC541-7B7A-43D3-8B79-37D633B846F1}">
                  <asvg:svgBlip xmlns="" xmlns:asvg="http://schemas.microsoft.com/office/drawing/2016/SVG/main" r:embed="rId31"/>
                </a:ext>
              </a:extLst>
            </a:blip>
            <a:stretch>
              <a:fillRect/>
            </a:stretch>
          </a:blipFill>
          <a:ln cap="sq">
            <a:noFill/>
            <a:prstDash val="solid"/>
            <a:miter/>
          </a:ln>
        </p:spPr>
      </p:sp>
      <p:sp>
        <p:nvSpPr>
          <p:cNvPr id="24" name="TextBox 24"/>
          <p:cNvSpPr txBox="1"/>
          <p:nvPr/>
        </p:nvSpPr>
        <p:spPr>
          <a:xfrm>
            <a:off x="5904398" y="6410028"/>
            <a:ext cx="5984943" cy="1423467"/>
          </a:xfrm>
          <a:prstGeom prst="rect">
            <a:avLst/>
          </a:prstGeom>
        </p:spPr>
        <p:txBody>
          <a:bodyPr lIns="0" tIns="0" rIns="0" bIns="0" rtlCol="0" anchor="t">
            <a:spAutoFit/>
          </a:bodyPr>
          <a:lstStyle/>
          <a:p>
            <a:pPr algn="ctr">
              <a:lnSpc>
                <a:spcPts val="3669"/>
              </a:lnSpc>
            </a:pPr>
            <a:r>
              <a:rPr lang="es-ES" sz="3562" dirty="0" smtClean="0">
                <a:solidFill>
                  <a:srgbClr val="323232"/>
                </a:solidFill>
                <a:latin typeface="Roboto"/>
                <a:ea typeface="Roboto"/>
                <a:cs typeface="Roboto"/>
                <a:sym typeface="Roboto"/>
              </a:rPr>
              <a:t>2do. Año </a:t>
            </a:r>
          </a:p>
          <a:p>
            <a:pPr algn="ctr">
              <a:lnSpc>
                <a:spcPts val="3669"/>
              </a:lnSpc>
            </a:pPr>
            <a:r>
              <a:rPr lang="es-ES" sz="3562" dirty="0" smtClean="0">
                <a:solidFill>
                  <a:srgbClr val="323232"/>
                </a:solidFill>
                <a:latin typeface="Roboto"/>
                <a:ea typeface="Roboto"/>
                <a:cs typeface="Roboto"/>
                <a:sym typeface="Roboto"/>
              </a:rPr>
              <a:t>Licenciatura en Derecho</a:t>
            </a:r>
          </a:p>
          <a:p>
            <a:pPr algn="ctr">
              <a:lnSpc>
                <a:spcPts val="3669"/>
              </a:lnSpc>
            </a:pPr>
            <a:r>
              <a:rPr lang="es-ES" sz="3562" dirty="0" smtClean="0">
                <a:solidFill>
                  <a:srgbClr val="323232"/>
                </a:solidFill>
                <a:latin typeface="Roboto"/>
                <a:ea typeface="Roboto"/>
                <a:cs typeface="Roboto"/>
                <a:sym typeface="Roboto"/>
              </a:rPr>
              <a:t>Universidad de Artemisa</a:t>
            </a:r>
            <a:endParaRPr lang="en-US" sz="3562" dirty="0">
              <a:solidFill>
                <a:srgbClr val="323232"/>
              </a:solidFill>
              <a:latin typeface="Roboto"/>
              <a:ea typeface="Roboto"/>
              <a:cs typeface="Roboto"/>
              <a:sym typeface="Roboto"/>
            </a:endParaRPr>
          </a:p>
        </p:txBody>
      </p:sp>
      <p:sp>
        <p:nvSpPr>
          <p:cNvPr id="25" name="TextBox 25"/>
          <p:cNvSpPr txBox="1"/>
          <p:nvPr/>
        </p:nvSpPr>
        <p:spPr>
          <a:xfrm>
            <a:off x="6222831" y="2508890"/>
            <a:ext cx="5842338" cy="619946"/>
          </a:xfrm>
          <a:prstGeom prst="rect">
            <a:avLst/>
          </a:prstGeom>
        </p:spPr>
        <p:txBody>
          <a:bodyPr lIns="0" tIns="0" rIns="0" bIns="0" rtlCol="0" anchor="t">
            <a:spAutoFit/>
          </a:bodyPr>
          <a:lstStyle/>
          <a:p>
            <a:pPr algn="ctr">
              <a:lnSpc>
                <a:spcPts val="4776"/>
              </a:lnSpc>
            </a:pPr>
            <a:r>
              <a:rPr lang="en-US" sz="4549" spc="-259" dirty="0">
                <a:solidFill>
                  <a:srgbClr val="323232"/>
                </a:solidFill>
                <a:latin typeface="Roboto"/>
                <a:ea typeface="Roboto"/>
                <a:cs typeface="Roboto"/>
                <a:sym typeface="Roboto"/>
              </a:rPr>
              <a:t>Criminología</a:t>
            </a:r>
          </a:p>
        </p:txBody>
      </p:sp>
      <p:pic>
        <p:nvPicPr>
          <p:cNvPr id="26" name="Imagen 25"/>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635375" y="4991100"/>
            <a:ext cx="1679310" cy="1418928"/>
          </a:xfrm>
          <a:prstGeom prst="rect">
            <a:avLst/>
          </a:prstGeom>
        </p:spPr>
      </p:pic>
      <p:pic>
        <p:nvPicPr>
          <p:cNvPr id="27" name="Imagen 26"/>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507694" y="3151038"/>
            <a:ext cx="1941442" cy="1840062"/>
          </a:xfrm>
          <a:prstGeom prst="rect">
            <a:avLst/>
          </a:prstGeom>
        </p:spPr>
      </p:pic>
      <p:pic>
        <p:nvPicPr>
          <p:cNvPr id="28" name="Imagen 27"/>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507694" y="881703"/>
            <a:ext cx="1941442" cy="226933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0" name="TextBox 20"/>
          <p:cNvSpPr txBox="1"/>
          <p:nvPr/>
        </p:nvSpPr>
        <p:spPr>
          <a:xfrm>
            <a:off x="14588719" y="898051"/>
            <a:ext cx="944565" cy="1012682"/>
          </a:xfrm>
          <a:prstGeom prst="rect">
            <a:avLst/>
          </a:prstGeom>
        </p:spPr>
        <p:txBody>
          <a:bodyPr lIns="50800" tIns="50800" rIns="50800" bIns="50800" rtlCol="0" anchor="ctr"/>
          <a:lstStyle/>
          <a:p>
            <a:pPr marL="0" lvl="0" indent="0" algn="ctr">
              <a:lnSpc>
                <a:spcPts val="2659"/>
              </a:lnSpc>
              <a:spcBef>
                <a:spcPct val="0"/>
              </a:spcBef>
            </a:pPr>
            <a:endParaRPr/>
          </a:p>
        </p:txBody>
      </p:sp>
      <p:sp>
        <p:nvSpPr>
          <p:cNvPr id="42" name="TextBox 42"/>
          <p:cNvSpPr txBox="1"/>
          <p:nvPr/>
        </p:nvSpPr>
        <p:spPr>
          <a:xfrm>
            <a:off x="6488939" y="374766"/>
            <a:ext cx="5295372" cy="859210"/>
          </a:xfrm>
          <a:prstGeom prst="rect">
            <a:avLst/>
          </a:prstGeom>
        </p:spPr>
        <p:txBody>
          <a:bodyPr lIns="0" tIns="0" rIns="0" bIns="0" rtlCol="0" anchor="t">
            <a:spAutoFit/>
          </a:bodyPr>
          <a:lstStyle/>
          <a:p>
            <a:pPr lvl="0" algn="ctr">
              <a:lnSpc>
                <a:spcPts val="6726"/>
              </a:lnSpc>
              <a:spcBef>
                <a:spcPct val="0"/>
              </a:spcBef>
            </a:pPr>
            <a:r>
              <a:rPr lang="en-US" sz="5700" b="1" spc="-216" dirty="0" err="1">
                <a:solidFill>
                  <a:srgbClr val="323232"/>
                </a:solidFill>
                <a:latin typeface="Roboto Bold"/>
                <a:ea typeface="Roboto Bold"/>
                <a:cs typeface="Roboto Bold"/>
                <a:sym typeface="Roboto Bold"/>
              </a:rPr>
              <a:t>Elías</a:t>
            </a:r>
            <a:r>
              <a:rPr lang="en-US" sz="5700" b="1" spc="-216" dirty="0">
                <a:solidFill>
                  <a:srgbClr val="323232"/>
                </a:solidFill>
                <a:latin typeface="Roboto Bold"/>
                <a:ea typeface="Roboto Bold"/>
                <a:cs typeface="Roboto Bold"/>
                <a:sym typeface="Roboto Bold"/>
              </a:rPr>
              <a:t> </a:t>
            </a:r>
            <a:r>
              <a:rPr lang="en-US" sz="5700" b="1" spc="-216" dirty="0" err="1">
                <a:solidFill>
                  <a:srgbClr val="323232"/>
                </a:solidFill>
                <a:latin typeface="Roboto Bold"/>
                <a:ea typeface="Roboto Bold"/>
                <a:cs typeface="Roboto Bold"/>
                <a:sym typeface="Roboto Bold"/>
              </a:rPr>
              <a:t>Neuman</a:t>
            </a:r>
            <a:endParaRPr lang="en-US" sz="5700" b="1" spc="-216" dirty="0">
              <a:solidFill>
                <a:srgbClr val="323232"/>
              </a:solidFill>
              <a:latin typeface="Roboto Bold"/>
              <a:ea typeface="Roboto Bold"/>
              <a:cs typeface="Roboto Bold"/>
              <a:sym typeface="Roboto Bold"/>
            </a:endParaRPr>
          </a:p>
        </p:txBody>
      </p:sp>
      <p:sp>
        <p:nvSpPr>
          <p:cNvPr id="46" name="Freeform 46"/>
          <p:cNvSpPr/>
          <p:nvPr/>
        </p:nvSpPr>
        <p:spPr>
          <a:xfrm rot="-10800000">
            <a:off x="5644648" y="2463539"/>
            <a:ext cx="811261" cy="364330"/>
          </a:xfrm>
          <a:custGeom>
            <a:avLst/>
            <a:gdLst/>
            <a:ahLst/>
            <a:cxnLst/>
            <a:rect l="l" t="t" r="r" b="b"/>
            <a:pathLst>
              <a:path w="811261" h="364330">
                <a:moveTo>
                  <a:pt x="0" y="0"/>
                </a:moveTo>
                <a:lnTo>
                  <a:pt x="811261" y="0"/>
                </a:lnTo>
                <a:lnTo>
                  <a:pt x="811261" y="364330"/>
                </a:lnTo>
                <a:lnTo>
                  <a:pt x="0" y="36433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7" name="TextBox 47"/>
          <p:cNvSpPr txBox="1"/>
          <p:nvPr/>
        </p:nvSpPr>
        <p:spPr>
          <a:xfrm>
            <a:off x="6487753" y="1345366"/>
            <a:ext cx="5477143" cy="2923877"/>
          </a:xfrm>
          <a:prstGeom prst="rect">
            <a:avLst/>
          </a:prstGeom>
        </p:spPr>
        <p:txBody>
          <a:bodyPr wrap="square" lIns="0" tIns="0" rIns="0" bIns="0" rtlCol="0" anchor="t">
            <a:spAutoFit/>
          </a:bodyPr>
          <a:lstStyle/>
          <a:p>
            <a:pPr lvl="0" algn="ctr">
              <a:lnSpc>
                <a:spcPts val="3776"/>
              </a:lnSpc>
              <a:spcBef>
                <a:spcPct val="0"/>
              </a:spcBef>
            </a:pPr>
            <a:r>
              <a:rPr lang="es-ES" sz="3200" spc="131" dirty="0">
                <a:solidFill>
                  <a:srgbClr val="323232"/>
                </a:solidFill>
                <a:latin typeface="Roboto"/>
                <a:ea typeface="Roboto"/>
                <a:cs typeface="Roboto"/>
                <a:sym typeface="Roboto"/>
              </a:rPr>
              <a:t>inserta clasificaciones abarcadoras, que incorporan las víctimas del abuso de poder y de la criminalidad organizada, dividiéndolas en víctimas</a:t>
            </a:r>
            <a:endParaRPr lang="en-US" sz="3200" spc="131" dirty="0">
              <a:solidFill>
                <a:srgbClr val="323232"/>
              </a:solidFill>
              <a:latin typeface="Roboto"/>
              <a:ea typeface="Roboto"/>
              <a:cs typeface="Roboto"/>
              <a:sym typeface="Roboto"/>
            </a:endParaRPr>
          </a:p>
        </p:txBody>
      </p:sp>
      <p:grpSp>
        <p:nvGrpSpPr>
          <p:cNvPr id="15" name="Group 26"/>
          <p:cNvGrpSpPr/>
          <p:nvPr/>
        </p:nvGrpSpPr>
        <p:grpSpPr>
          <a:xfrm>
            <a:off x="1980371" y="71435"/>
            <a:ext cx="1162541" cy="1162541"/>
            <a:chOff x="0" y="0"/>
            <a:chExt cx="812800" cy="812800"/>
          </a:xfrm>
        </p:grpSpPr>
        <p:sp>
          <p:nvSpPr>
            <p:cNvPr id="16"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CFE6"/>
            </a:solidFill>
            <a:ln w="28575" cap="sq">
              <a:solidFill>
                <a:srgbClr val="323232"/>
              </a:solidFill>
              <a:prstDash val="solid"/>
              <a:miter/>
            </a:ln>
          </p:spPr>
        </p:sp>
        <p:sp>
          <p:nvSpPr>
            <p:cNvPr id="17" name="TextBox 28"/>
            <p:cNvSpPr txBox="1"/>
            <p:nvPr/>
          </p:nvSpPr>
          <p:spPr>
            <a:xfrm>
              <a:off x="76200" y="28575"/>
              <a:ext cx="660400" cy="708025"/>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26" name="Group 29"/>
          <p:cNvGrpSpPr/>
          <p:nvPr/>
        </p:nvGrpSpPr>
        <p:grpSpPr>
          <a:xfrm>
            <a:off x="487397" y="1459395"/>
            <a:ext cx="4065860" cy="2645523"/>
            <a:chOff x="0" y="0"/>
            <a:chExt cx="1457625" cy="948429"/>
          </a:xfrm>
        </p:grpSpPr>
        <p:sp>
          <p:nvSpPr>
            <p:cNvPr id="28" name="Freeform 30"/>
            <p:cNvSpPr/>
            <p:nvPr/>
          </p:nvSpPr>
          <p:spPr>
            <a:xfrm>
              <a:off x="0" y="0"/>
              <a:ext cx="1457625" cy="948429"/>
            </a:xfrm>
            <a:custGeom>
              <a:avLst/>
              <a:gdLst/>
              <a:ahLst/>
              <a:cxnLst/>
              <a:rect l="l" t="t" r="r" b="b"/>
              <a:pathLst>
                <a:path w="1457625" h="948429">
                  <a:moveTo>
                    <a:pt x="28562" y="0"/>
                  </a:moveTo>
                  <a:lnTo>
                    <a:pt x="1429063" y="0"/>
                  </a:lnTo>
                  <a:cubicBezTo>
                    <a:pt x="1444837" y="0"/>
                    <a:pt x="1457625" y="12788"/>
                    <a:pt x="1457625" y="28562"/>
                  </a:cubicBezTo>
                  <a:lnTo>
                    <a:pt x="1457625" y="919867"/>
                  </a:lnTo>
                  <a:cubicBezTo>
                    <a:pt x="1457625" y="935641"/>
                    <a:pt x="1444837" y="948429"/>
                    <a:pt x="1429063" y="948429"/>
                  </a:cubicBezTo>
                  <a:lnTo>
                    <a:pt x="28562" y="948429"/>
                  </a:lnTo>
                  <a:cubicBezTo>
                    <a:pt x="12788" y="948429"/>
                    <a:pt x="0" y="935641"/>
                    <a:pt x="0" y="919867"/>
                  </a:cubicBezTo>
                  <a:lnTo>
                    <a:pt x="0" y="28562"/>
                  </a:lnTo>
                  <a:cubicBezTo>
                    <a:pt x="0" y="12788"/>
                    <a:pt x="12788" y="0"/>
                    <a:pt x="28562" y="0"/>
                  </a:cubicBezTo>
                  <a:close/>
                </a:path>
              </a:pathLst>
            </a:custGeom>
            <a:solidFill>
              <a:srgbClr val="DCCFE6"/>
            </a:solidFill>
            <a:ln w="19050" cap="sq">
              <a:solidFill>
                <a:srgbClr val="323232"/>
              </a:solidFill>
              <a:prstDash val="solid"/>
              <a:miter/>
            </a:ln>
          </p:spPr>
        </p:sp>
        <p:sp>
          <p:nvSpPr>
            <p:cNvPr id="29" name="TextBox 31"/>
            <p:cNvSpPr txBox="1"/>
            <p:nvPr/>
          </p:nvSpPr>
          <p:spPr>
            <a:xfrm>
              <a:off x="0" y="95250"/>
              <a:ext cx="1457625" cy="853179"/>
            </a:xfrm>
            <a:prstGeom prst="rect">
              <a:avLst/>
            </a:prstGeom>
          </p:spPr>
          <p:txBody>
            <a:bodyPr lIns="50800" tIns="50800" rIns="50800" bIns="50800" rtlCol="0" anchor="ctr"/>
            <a:lstStyle/>
            <a:p>
              <a:pPr marL="0" lvl="0" indent="0" algn="ctr">
                <a:lnSpc>
                  <a:spcPts val="1925"/>
                </a:lnSpc>
                <a:spcBef>
                  <a:spcPct val="0"/>
                </a:spcBef>
              </a:pPr>
              <a:endParaRPr/>
            </a:p>
          </p:txBody>
        </p:sp>
      </p:grpSp>
      <p:sp>
        <p:nvSpPr>
          <p:cNvPr id="30" name="TextBox 32"/>
          <p:cNvSpPr txBox="1"/>
          <p:nvPr/>
        </p:nvSpPr>
        <p:spPr>
          <a:xfrm>
            <a:off x="925524" y="1510592"/>
            <a:ext cx="3272234" cy="2215991"/>
          </a:xfrm>
          <a:prstGeom prst="rect">
            <a:avLst/>
          </a:prstGeom>
        </p:spPr>
        <p:txBody>
          <a:bodyPr lIns="0" tIns="0" rIns="0" bIns="0" rtlCol="0" anchor="t">
            <a:spAutoFit/>
          </a:bodyPr>
          <a:lstStyle/>
          <a:p>
            <a:pPr lvl="0" algn="ctr">
              <a:lnSpc>
                <a:spcPct val="150000"/>
              </a:lnSpc>
            </a:pPr>
            <a:r>
              <a:rPr lang="es-ES_tradnl" sz="4800" dirty="0" smtClean="0"/>
              <a:t>De naciones </a:t>
            </a:r>
            <a:r>
              <a:rPr lang="es-ES_tradnl" sz="4800" dirty="0"/>
              <a:t>y pueblos</a:t>
            </a:r>
            <a:endParaRPr lang="en-US" sz="4800" u="none" spc="-3" dirty="0">
              <a:solidFill>
                <a:srgbClr val="000000"/>
              </a:solidFill>
              <a:latin typeface="Roboto"/>
              <a:ea typeface="Roboto"/>
              <a:cs typeface="Roboto"/>
              <a:sym typeface="Roboto"/>
            </a:endParaRPr>
          </a:p>
        </p:txBody>
      </p:sp>
      <p:sp>
        <p:nvSpPr>
          <p:cNvPr id="31" name="TextBox 33"/>
          <p:cNvSpPr txBox="1"/>
          <p:nvPr/>
        </p:nvSpPr>
        <p:spPr>
          <a:xfrm>
            <a:off x="2012938" y="340542"/>
            <a:ext cx="1097406" cy="624327"/>
          </a:xfrm>
          <a:prstGeom prst="rect">
            <a:avLst/>
          </a:prstGeom>
        </p:spPr>
        <p:txBody>
          <a:bodyPr lIns="0" tIns="0" rIns="0" bIns="0" rtlCol="0" anchor="t">
            <a:spAutoFit/>
          </a:bodyPr>
          <a:lstStyle/>
          <a:p>
            <a:pPr algn="ctr">
              <a:lnSpc>
                <a:spcPts val="4972"/>
              </a:lnSpc>
            </a:pPr>
            <a:r>
              <a:rPr lang="en-US" sz="4143" b="1" spc="-145">
                <a:solidFill>
                  <a:srgbClr val="000000"/>
                </a:solidFill>
                <a:latin typeface="Roboto Bold"/>
                <a:ea typeface="Roboto Bold"/>
                <a:cs typeface="Roboto Bold"/>
                <a:sym typeface="Roboto Bold"/>
              </a:rPr>
              <a:t>05</a:t>
            </a:r>
          </a:p>
        </p:txBody>
      </p:sp>
      <p:sp>
        <p:nvSpPr>
          <p:cNvPr id="3" name="Rectángulo 2"/>
          <p:cNvSpPr/>
          <p:nvPr/>
        </p:nvSpPr>
        <p:spPr>
          <a:xfrm>
            <a:off x="528710" y="5050782"/>
            <a:ext cx="17302089" cy="3914918"/>
          </a:xfrm>
          <a:prstGeom prst="rect">
            <a:avLst/>
          </a:prstGeom>
        </p:spPr>
        <p:txBody>
          <a:bodyPr wrap="square">
            <a:spAutoFit/>
          </a:bodyPr>
          <a:lstStyle/>
          <a:p>
            <a:pPr marL="571500" indent="-571500" algn="just">
              <a:lnSpc>
                <a:spcPct val="115000"/>
              </a:lnSpc>
              <a:spcAft>
                <a:spcPts val="0"/>
              </a:spcAft>
              <a:buFont typeface="Arial" panose="020B0604020202020204" pitchFamily="34" charset="0"/>
              <a:buChar char="•"/>
            </a:pPr>
            <a:r>
              <a:rPr lang="es-ES_tradnl" sz="3600" b="1" spc="-15" dirty="0">
                <a:latin typeface="Arial" panose="020B0604020202020204" pitchFamily="34" charset="0"/>
                <a:ea typeface="Calibri" panose="020F0502020204030204" pitchFamily="34" charset="0"/>
                <a:cs typeface="Times New Roman" panose="02020603050405020304" pitchFamily="18" charset="0"/>
              </a:rPr>
              <a:t>Ataque a la soberanía</a:t>
            </a:r>
            <a:r>
              <a:rPr lang="es-ES_tradnl" sz="3600" spc="-15" dirty="0">
                <a:latin typeface="Arial" panose="020B0604020202020204" pitchFamily="34" charset="0"/>
                <a:ea typeface="Calibri" panose="020F0502020204030204" pitchFamily="34" charset="0"/>
                <a:cs typeface="Times New Roman" panose="02020603050405020304" pitchFamily="18" charset="0"/>
              </a:rPr>
              <a:t> </a:t>
            </a:r>
            <a:r>
              <a:rPr lang="es-ES_tradnl" sz="3600" b="1" spc="-15" dirty="0">
                <a:latin typeface="Arial" panose="020B0604020202020204" pitchFamily="34" charset="0"/>
                <a:ea typeface="Calibri" panose="020F0502020204030204" pitchFamily="34" charset="0"/>
                <a:cs typeface="Times New Roman" panose="02020603050405020304" pitchFamily="18" charset="0"/>
              </a:rPr>
              <a:t>territorial por: </a:t>
            </a:r>
            <a:r>
              <a:rPr lang="es-ES_tradnl" sz="3600" spc="-15" dirty="0">
                <a:latin typeface="Arial" panose="020B0604020202020204" pitchFamily="34" charset="0"/>
                <a:ea typeface="Calibri" panose="020F0502020204030204" pitchFamily="34" charset="0"/>
                <a:cs typeface="Times New Roman" panose="02020603050405020304" pitchFamily="18" charset="0"/>
              </a:rPr>
              <a:t>Invasión; Violación de frontera; Política</a:t>
            </a:r>
            <a:r>
              <a:rPr lang="es-ES_tradnl" sz="3600" b="1" spc="-15" dirty="0">
                <a:latin typeface="Arial" panose="020B0604020202020204" pitchFamily="34" charset="0"/>
                <a:ea typeface="Calibri" panose="020F0502020204030204" pitchFamily="34" charset="0"/>
                <a:cs typeface="Times New Roman" panose="02020603050405020304" pitchFamily="18" charset="0"/>
              </a:rPr>
              <a:t>; </a:t>
            </a:r>
            <a:r>
              <a:rPr lang="es-ES_tradnl" sz="3600" spc="-15" dirty="0">
                <a:latin typeface="Arial" panose="020B0604020202020204" pitchFamily="34" charset="0"/>
                <a:ea typeface="Calibri" panose="020F0502020204030204" pitchFamily="34" charset="0"/>
                <a:cs typeface="Times New Roman" panose="02020603050405020304" pitchFamily="18" charset="0"/>
              </a:rPr>
              <a:t>Control por tierra, mar, aire y satélite; Razones humanitarias; Ayuda militar; Imposiciones, sugerencias y extorsiones y Corporaciones transnacionales.                                                                                                  </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571500" indent="-571500" algn="just">
              <a:lnSpc>
                <a:spcPct val="115000"/>
              </a:lnSpc>
              <a:spcAft>
                <a:spcPts val="0"/>
              </a:spcAft>
              <a:buFont typeface="Arial" panose="020B0604020202020204" pitchFamily="34" charset="0"/>
              <a:buChar char="•"/>
            </a:pPr>
            <a:r>
              <a:rPr lang="es-ES_tradnl" sz="3600" b="1" spc="-15" dirty="0" smtClean="0">
                <a:latin typeface="Arial" panose="020B0604020202020204" pitchFamily="34" charset="0"/>
                <a:ea typeface="Calibri" panose="020F0502020204030204" pitchFamily="34" charset="0"/>
                <a:cs typeface="Times New Roman" panose="02020603050405020304" pitchFamily="18" charset="0"/>
              </a:rPr>
              <a:t>Ataque </a:t>
            </a:r>
            <a:r>
              <a:rPr lang="es-ES_tradnl" sz="3600" b="1" spc="-15" dirty="0">
                <a:latin typeface="Arial" panose="020B0604020202020204" pitchFamily="34" charset="0"/>
                <a:ea typeface="Calibri" panose="020F0502020204030204" pitchFamily="34" charset="0"/>
                <a:cs typeface="Times New Roman" panose="02020603050405020304" pitchFamily="18" charset="0"/>
              </a:rPr>
              <a:t>a la soberanía institucional por:</a:t>
            </a:r>
            <a:r>
              <a:rPr lang="es-ES_tradnl" sz="3600" spc="-15" dirty="0">
                <a:latin typeface="Arial" panose="020B0604020202020204" pitchFamily="34" charset="0"/>
                <a:ea typeface="Calibri" panose="020F0502020204030204" pitchFamily="34" charset="0"/>
                <a:cs typeface="Times New Roman" panose="02020603050405020304" pitchFamily="18" charset="0"/>
              </a:rPr>
              <a:t> Barrenderos nucleare; Leyes y Jurisprudencia extranjera; Secuestros y extradiciones forzadas; Policías militares y agentes extranjeros; Embargos, boicots.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82485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2889878" y="9624642"/>
            <a:ext cx="3429684" cy="1324716"/>
          </a:xfrm>
          <a:custGeom>
            <a:avLst/>
            <a:gdLst/>
            <a:ahLst/>
            <a:cxnLst/>
            <a:rect l="l" t="t" r="r" b="b"/>
            <a:pathLst>
              <a:path w="3429684" h="1324716">
                <a:moveTo>
                  <a:pt x="0" y="0"/>
                </a:moveTo>
                <a:lnTo>
                  <a:pt x="3429685" y="0"/>
                </a:lnTo>
                <a:lnTo>
                  <a:pt x="3429685" y="1324716"/>
                </a:lnTo>
                <a:lnTo>
                  <a:pt x="0" y="132471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2254084" y="-1779006"/>
            <a:ext cx="3673297" cy="2751633"/>
          </a:xfrm>
          <a:custGeom>
            <a:avLst/>
            <a:gdLst/>
            <a:ahLst/>
            <a:cxnLst/>
            <a:rect l="l" t="t" r="r" b="b"/>
            <a:pathLst>
              <a:path w="3673297" h="2751633">
                <a:moveTo>
                  <a:pt x="0" y="0"/>
                </a:moveTo>
                <a:lnTo>
                  <a:pt x="3673297" y="0"/>
                </a:lnTo>
                <a:lnTo>
                  <a:pt x="3673297" y="2751633"/>
                </a:lnTo>
                <a:lnTo>
                  <a:pt x="0" y="275163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sp>
      <p:sp>
        <p:nvSpPr>
          <p:cNvPr id="4" name="Freeform 4"/>
          <p:cNvSpPr/>
          <p:nvPr/>
        </p:nvSpPr>
        <p:spPr>
          <a:xfrm>
            <a:off x="-753730" y="8325980"/>
            <a:ext cx="3185853" cy="3259185"/>
          </a:xfrm>
          <a:custGeom>
            <a:avLst/>
            <a:gdLst/>
            <a:ahLst/>
            <a:cxnLst/>
            <a:rect l="l" t="t" r="r" b="b"/>
            <a:pathLst>
              <a:path w="3185853" h="3259185">
                <a:moveTo>
                  <a:pt x="0" y="0"/>
                </a:moveTo>
                <a:lnTo>
                  <a:pt x="3185853" y="0"/>
                </a:lnTo>
                <a:lnTo>
                  <a:pt x="3185853" y="3259185"/>
                </a:lnTo>
                <a:lnTo>
                  <a:pt x="0" y="325918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sp>
      <p:sp>
        <p:nvSpPr>
          <p:cNvPr id="5" name="Freeform 5"/>
          <p:cNvSpPr/>
          <p:nvPr/>
        </p:nvSpPr>
        <p:spPr>
          <a:xfrm rot="-10800000">
            <a:off x="15927381" y="-496260"/>
            <a:ext cx="3124552" cy="2039481"/>
          </a:xfrm>
          <a:custGeom>
            <a:avLst/>
            <a:gdLst/>
            <a:ahLst/>
            <a:cxnLst/>
            <a:rect l="l" t="t" r="r" b="b"/>
            <a:pathLst>
              <a:path w="3124552" h="2039481">
                <a:moveTo>
                  <a:pt x="0" y="0"/>
                </a:moveTo>
                <a:lnTo>
                  <a:pt x="3124552" y="0"/>
                </a:lnTo>
                <a:lnTo>
                  <a:pt x="3124552" y="2039481"/>
                </a:lnTo>
                <a:lnTo>
                  <a:pt x="0" y="203948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a:ln cap="sq">
            <a:noFill/>
            <a:prstDash val="solid"/>
            <a:miter/>
          </a:ln>
        </p:spPr>
      </p:sp>
      <p:sp>
        <p:nvSpPr>
          <p:cNvPr id="8" name="Rectángulo 7"/>
          <p:cNvSpPr/>
          <p:nvPr/>
        </p:nvSpPr>
        <p:spPr>
          <a:xfrm>
            <a:off x="379153" y="323207"/>
            <a:ext cx="11905823" cy="646331"/>
          </a:xfrm>
          <a:prstGeom prst="rect">
            <a:avLst/>
          </a:prstGeom>
        </p:spPr>
        <p:txBody>
          <a:bodyPr wrap="none">
            <a:spAutoFit/>
          </a:bodyPr>
          <a:lstStyle/>
          <a:p>
            <a:pPr lvl="0" algn="just"/>
            <a:r>
              <a:rPr lang="es-ES_tradnl" sz="3600" b="1" dirty="0" smtClean="0">
                <a:latin typeface="Arial" panose="020B0604020202020204" pitchFamily="34" charset="0"/>
                <a:ea typeface="Calibri" panose="020F0502020204030204" pitchFamily="34" charset="0"/>
                <a:cs typeface="Times New Roman" panose="02020603050405020304" pitchFamily="18" charset="0"/>
              </a:rPr>
              <a:t>Situación de las víctimas en el sistema legal cubano.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9" name="Diagrama 8"/>
          <p:cNvGraphicFramePr/>
          <p:nvPr>
            <p:extLst>
              <p:ext uri="{D42A27DB-BD31-4B8C-83A1-F6EECF244321}">
                <p14:modId xmlns:p14="http://schemas.microsoft.com/office/powerpoint/2010/main" val="1020065885"/>
              </p:ext>
            </p:extLst>
          </p:nvPr>
        </p:nvGraphicFramePr>
        <p:xfrm>
          <a:off x="3048000" y="1079500"/>
          <a:ext cx="12192000" cy="812800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0" name="Distinto de 9"/>
          <p:cNvSpPr/>
          <p:nvPr/>
        </p:nvSpPr>
        <p:spPr>
          <a:xfrm>
            <a:off x="7848600" y="4749274"/>
            <a:ext cx="2133600" cy="1143000"/>
          </a:xfrm>
          <a:prstGeom prst="mathNotEqua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sp>
        <p:nvSpPr>
          <p:cNvPr id="11" name="Rectángulo 10"/>
          <p:cNvSpPr/>
          <p:nvPr/>
        </p:nvSpPr>
        <p:spPr>
          <a:xfrm>
            <a:off x="874207" y="3158341"/>
            <a:ext cx="3011993" cy="3416320"/>
          </a:xfrm>
          <a:prstGeom prst="rect">
            <a:avLst/>
          </a:prstGeom>
        </p:spPr>
        <p:txBody>
          <a:bodyPr wrap="square">
            <a:spAutoFit/>
          </a:bodyPr>
          <a:lstStyle/>
          <a:p>
            <a:pPr algn="just"/>
            <a:r>
              <a:rPr lang="es-ES" sz="3600" smtClean="0">
                <a:latin typeface="Arial" panose="020B0604020202020204" pitchFamily="34" charset="0"/>
                <a:ea typeface="Calibri" panose="020F0502020204030204" pitchFamily="34" charset="0"/>
              </a:rPr>
              <a:t>La víctima tenía una escasa participación en el proceso penal</a:t>
            </a:r>
            <a:endParaRPr lang="en-US" sz="3600" dirty="0"/>
          </a:p>
        </p:txBody>
      </p:sp>
      <p:sp>
        <p:nvSpPr>
          <p:cNvPr id="12" name="Flecha abajo 11"/>
          <p:cNvSpPr/>
          <p:nvPr/>
        </p:nvSpPr>
        <p:spPr>
          <a:xfrm rot="5400000">
            <a:off x="4089434" y="4883663"/>
            <a:ext cx="75481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ángulo 12"/>
          <p:cNvSpPr/>
          <p:nvPr/>
        </p:nvSpPr>
        <p:spPr>
          <a:xfrm>
            <a:off x="13908081" y="3335615"/>
            <a:ext cx="4038600" cy="3970318"/>
          </a:xfrm>
          <a:prstGeom prst="rect">
            <a:avLst/>
          </a:prstGeom>
        </p:spPr>
        <p:txBody>
          <a:bodyPr wrap="square">
            <a:spAutoFit/>
          </a:bodyPr>
          <a:lstStyle/>
          <a:p>
            <a:pPr algn="just"/>
            <a:r>
              <a:rPr lang="es-ES" sz="3600" dirty="0" smtClean="0">
                <a:latin typeface="Arial" panose="020B0604020202020204" pitchFamily="34" charset="0"/>
                <a:ea typeface="Calibri" panose="020F0502020204030204" pitchFamily="34" charset="0"/>
              </a:rPr>
              <a:t>Le </a:t>
            </a:r>
            <a:r>
              <a:rPr lang="es-ES" sz="3600" dirty="0">
                <a:latin typeface="Arial" panose="020B0604020202020204" pitchFamily="34" charset="0"/>
                <a:ea typeface="Calibri" panose="020F0502020204030204" pitchFamily="34" charset="0"/>
              </a:rPr>
              <a:t>es reconocida tutela judicial efectiva y le otorga un abanico de derecho y facultades que la redimensionan</a:t>
            </a:r>
            <a:endParaRPr lang="en-US" sz="3600" dirty="0"/>
          </a:p>
        </p:txBody>
      </p:sp>
      <p:sp>
        <p:nvSpPr>
          <p:cNvPr id="14" name="Flecha abajo 13"/>
          <p:cNvSpPr/>
          <p:nvPr/>
        </p:nvSpPr>
        <p:spPr>
          <a:xfrm rot="16200000">
            <a:off x="13029839" y="4973308"/>
            <a:ext cx="75481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ángulo 14"/>
          <p:cNvSpPr/>
          <p:nvPr/>
        </p:nvSpPr>
        <p:spPr>
          <a:xfrm>
            <a:off x="7950875" y="6251495"/>
            <a:ext cx="2082621" cy="646331"/>
          </a:xfrm>
          <a:prstGeom prst="rect">
            <a:avLst/>
          </a:prstGeom>
        </p:spPr>
        <p:txBody>
          <a:bodyPr wrap="none">
            <a:spAutoFit/>
          </a:bodyPr>
          <a:lstStyle/>
          <a:p>
            <a:r>
              <a:rPr lang="es-ES_tradnl" sz="3600" b="1" dirty="0" smtClean="0">
                <a:latin typeface="Arial" panose="020B0604020202020204" pitchFamily="34" charset="0"/>
                <a:ea typeface="Calibri" panose="020F0502020204030204" pitchFamily="34" charset="0"/>
                <a:cs typeface="Times New Roman" panose="02020603050405020304" pitchFamily="18" charset="0"/>
              </a:rPr>
              <a:t>Víctimas</a:t>
            </a:r>
            <a:endParaRPr lang="en-US" sz="36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2889878" y="9624642"/>
            <a:ext cx="3429684" cy="1324716"/>
          </a:xfrm>
          <a:custGeom>
            <a:avLst/>
            <a:gdLst/>
            <a:ahLst/>
            <a:cxnLst/>
            <a:rect l="l" t="t" r="r" b="b"/>
            <a:pathLst>
              <a:path w="3429684" h="1324716">
                <a:moveTo>
                  <a:pt x="0" y="0"/>
                </a:moveTo>
                <a:lnTo>
                  <a:pt x="3429685" y="0"/>
                </a:lnTo>
                <a:lnTo>
                  <a:pt x="3429685" y="1324716"/>
                </a:lnTo>
                <a:lnTo>
                  <a:pt x="0" y="132471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2254084" y="-1779006"/>
            <a:ext cx="3673297" cy="2751633"/>
          </a:xfrm>
          <a:custGeom>
            <a:avLst/>
            <a:gdLst/>
            <a:ahLst/>
            <a:cxnLst/>
            <a:rect l="l" t="t" r="r" b="b"/>
            <a:pathLst>
              <a:path w="3673297" h="2751633">
                <a:moveTo>
                  <a:pt x="0" y="0"/>
                </a:moveTo>
                <a:lnTo>
                  <a:pt x="3673297" y="0"/>
                </a:lnTo>
                <a:lnTo>
                  <a:pt x="3673297" y="2751633"/>
                </a:lnTo>
                <a:lnTo>
                  <a:pt x="0" y="275163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sp>
      <p:sp>
        <p:nvSpPr>
          <p:cNvPr id="4" name="Freeform 4"/>
          <p:cNvSpPr/>
          <p:nvPr/>
        </p:nvSpPr>
        <p:spPr>
          <a:xfrm>
            <a:off x="-753730" y="8325980"/>
            <a:ext cx="3185853" cy="3259185"/>
          </a:xfrm>
          <a:custGeom>
            <a:avLst/>
            <a:gdLst/>
            <a:ahLst/>
            <a:cxnLst/>
            <a:rect l="l" t="t" r="r" b="b"/>
            <a:pathLst>
              <a:path w="3185853" h="3259185">
                <a:moveTo>
                  <a:pt x="0" y="0"/>
                </a:moveTo>
                <a:lnTo>
                  <a:pt x="3185853" y="0"/>
                </a:lnTo>
                <a:lnTo>
                  <a:pt x="3185853" y="3259185"/>
                </a:lnTo>
                <a:lnTo>
                  <a:pt x="0" y="325918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sp>
      <p:sp>
        <p:nvSpPr>
          <p:cNvPr id="5" name="Freeform 5"/>
          <p:cNvSpPr/>
          <p:nvPr/>
        </p:nvSpPr>
        <p:spPr>
          <a:xfrm rot="-10800000">
            <a:off x="15927381" y="-496260"/>
            <a:ext cx="3124552" cy="2039481"/>
          </a:xfrm>
          <a:custGeom>
            <a:avLst/>
            <a:gdLst/>
            <a:ahLst/>
            <a:cxnLst/>
            <a:rect l="l" t="t" r="r" b="b"/>
            <a:pathLst>
              <a:path w="3124552" h="2039481">
                <a:moveTo>
                  <a:pt x="0" y="0"/>
                </a:moveTo>
                <a:lnTo>
                  <a:pt x="3124552" y="0"/>
                </a:lnTo>
                <a:lnTo>
                  <a:pt x="3124552" y="2039481"/>
                </a:lnTo>
                <a:lnTo>
                  <a:pt x="0" y="203948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a:ln cap="sq">
            <a:noFill/>
            <a:prstDash val="solid"/>
            <a:miter/>
          </a:ln>
        </p:spPr>
      </p:sp>
      <p:sp>
        <p:nvSpPr>
          <p:cNvPr id="8" name="Rectángulo 7"/>
          <p:cNvSpPr/>
          <p:nvPr/>
        </p:nvSpPr>
        <p:spPr>
          <a:xfrm>
            <a:off x="739322" y="338814"/>
            <a:ext cx="7879080" cy="584775"/>
          </a:xfrm>
          <a:prstGeom prst="rect">
            <a:avLst/>
          </a:prstGeom>
        </p:spPr>
        <p:txBody>
          <a:bodyPr wrap="none">
            <a:spAutoFit/>
          </a:bodyPr>
          <a:lstStyle/>
          <a:p>
            <a:pPr lvl="0"/>
            <a:r>
              <a:rPr lang="es-ES" sz="3200" b="1" smtClean="0">
                <a:latin typeface="Arial" panose="020B0604020202020204" pitchFamily="34" charset="0"/>
                <a:cs typeface="Arial" panose="020B0604020202020204" pitchFamily="34" charset="0"/>
              </a:rPr>
              <a:t>Ley 143 de 2021, Ley del Proceso Penal</a:t>
            </a:r>
            <a:endParaRPr lang="es-ES" sz="3200" b="1" dirty="0">
              <a:latin typeface="Arial" panose="020B0604020202020204" pitchFamily="34" charset="0"/>
              <a:cs typeface="Arial" panose="020B0604020202020204" pitchFamily="34" charset="0"/>
            </a:endParaRPr>
          </a:p>
        </p:txBody>
      </p:sp>
      <p:sp>
        <p:nvSpPr>
          <p:cNvPr id="9" name="Rectángulo 8"/>
          <p:cNvSpPr/>
          <p:nvPr/>
        </p:nvSpPr>
        <p:spPr>
          <a:xfrm>
            <a:off x="839196" y="1543221"/>
            <a:ext cx="16991604" cy="6494085"/>
          </a:xfrm>
          <a:prstGeom prst="rect">
            <a:avLst/>
          </a:prstGeom>
        </p:spPr>
        <p:txBody>
          <a:bodyPr wrap="square">
            <a:spAutoFit/>
          </a:bodyPr>
          <a:lstStyle/>
          <a:p>
            <a:pPr marL="457200" indent="-457200">
              <a:buFont typeface="Arial" panose="020B0604020202020204" pitchFamily="34" charset="0"/>
              <a:buChar char="•"/>
            </a:pPr>
            <a:r>
              <a:rPr lang="es-ES" sz="3200" dirty="0" smtClean="0">
                <a:latin typeface="Arial" panose="020B0604020202020204" pitchFamily="34" charset="0"/>
                <a:ea typeface="Calibri" panose="020F0502020204030204" pitchFamily="34" charset="0"/>
              </a:rPr>
              <a:t>Puede constituirse parte del proceso</a:t>
            </a:r>
          </a:p>
          <a:p>
            <a:pPr marL="457200" indent="-457200">
              <a:buFont typeface="Arial" panose="020B0604020202020204" pitchFamily="34" charset="0"/>
              <a:buChar char="•"/>
            </a:pPr>
            <a:r>
              <a:rPr lang="es-ES" sz="3200" dirty="0" smtClean="0">
                <a:latin typeface="Arial" panose="020B0604020202020204" pitchFamily="34" charset="0"/>
                <a:ea typeface="Calibri" panose="020F0502020204030204" pitchFamily="34" charset="0"/>
              </a:rPr>
              <a:t>Examinar actuaciones</a:t>
            </a:r>
          </a:p>
          <a:p>
            <a:pPr marL="457200" indent="-457200">
              <a:buFont typeface="Arial" panose="020B0604020202020204" pitchFamily="34" charset="0"/>
              <a:buChar char="•"/>
            </a:pPr>
            <a:r>
              <a:rPr lang="es-ES" sz="3200" dirty="0" smtClean="0">
                <a:latin typeface="Arial" panose="020B0604020202020204" pitchFamily="34" charset="0"/>
                <a:ea typeface="Calibri" panose="020F0502020204030204" pitchFamily="34" charset="0"/>
              </a:rPr>
              <a:t>Proponer pruebas</a:t>
            </a:r>
          </a:p>
          <a:p>
            <a:pPr marL="457200" indent="-457200">
              <a:buFont typeface="Arial" panose="020B0604020202020204" pitchFamily="34" charset="0"/>
              <a:buChar char="•"/>
            </a:pPr>
            <a:r>
              <a:rPr lang="es-ES" sz="3200" dirty="0" smtClean="0">
                <a:latin typeface="Arial" panose="020B0604020202020204" pitchFamily="34" charset="0"/>
                <a:ea typeface="Calibri" panose="020F0502020204030204" pitchFamily="34" charset="0"/>
              </a:rPr>
              <a:t>Ser notificada de las resoluciones que se dicten</a:t>
            </a:r>
          </a:p>
          <a:p>
            <a:pPr marL="457200" indent="-457200">
              <a:buFont typeface="Arial" panose="020B0604020202020204" pitchFamily="34" charset="0"/>
              <a:buChar char="•"/>
            </a:pPr>
            <a:r>
              <a:rPr lang="es-ES" sz="3200" dirty="0" smtClean="0">
                <a:latin typeface="Arial" panose="020B0604020202020204" pitchFamily="34" charset="0"/>
                <a:ea typeface="Calibri" panose="020F0502020204030204" pitchFamily="34" charset="0"/>
              </a:rPr>
              <a:t>Ser escuchada</a:t>
            </a:r>
          </a:p>
          <a:p>
            <a:pPr marL="457200" indent="-457200">
              <a:buFont typeface="Arial" panose="020B0604020202020204" pitchFamily="34" charset="0"/>
              <a:buChar char="•"/>
            </a:pPr>
            <a:r>
              <a:rPr lang="es-ES" sz="3200" dirty="0" smtClean="0">
                <a:latin typeface="Arial" panose="020B0604020202020204" pitchFamily="34" charset="0"/>
                <a:ea typeface="Calibri" panose="020F0502020204030204" pitchFamily="34" charset="0"/>
              </a:rPr>
              <a:t>Interponer recursos</a:t>
            </a:r>
          </a:p>
          <a:p>
            <a:pPr marL="457200" indent="-457200">
              <a:buFont typeface="Arial" panose="020B0604020202020204" pitchFamily="34" charset="0"/>
              <a:buChar char="•"/>
            </a:pPr>
            <a:r>
              <a:rPr lang="es-ES" sz="3200" dirty="0" smtClean="0">
                <a:latin typeface="Arial" panose="020B0604020202020204" pitchFamily="34" charset="0"/>
                <a:ea typeface="Calibri" panose="020F0502020204030204" pitchFamily="34" charset="0"/>
              </a:rPr>
              <a:t>Proponer causas de nulidad</a:t>
            </a:r>
          </a:p>
          <a:p>
            <a:pPr marL="457200" indent="-457200">
              <a:buFont typeface="Arial" panose="020B0604020202020204" pitchFamily="34" charset="0"/>
              <a:buChar char="•"/>
            </a:pPr>
            <a:r>
              <a:rPr lang="es-ES" sz="3200" dirty="0" smtClean="0">
                <a:latin typeface="Arial" panose="020B0604020202020204" pitchFamily="34" charset="0"/>
                <a:ea typeface="Calibri" panose="020F0502020204030204" pitchFamily="34" charset="0"/>
              </a:rPr>
              <a:t>Adherirse a la pretensión resarcitoria del fiscal o ejercer la acción civil de forma independiente</a:t>
            </a:r>
          </a:p>
          <a:p>
            <a:pPr marL="457200" indent="-457200">
              <a:buFont typeface="Arial" panose="020B0604020202020204" pitchFamily="34" charset="0"/>
              <a:buChar char="•"/>
            </a:pPr>
            <a:r>
              <a:rPr lang="es-ES" sz="3200" dirty="0" smtClean="0">
                <a:latin typeface="Arial" panose="020B0604020202020204" pitchFamily="34" charset="0"/>
                <a:ea typeface="Calibri" panose="020F0502020204030204" pitchFamily="34" charset="0"/>
              </a:rPr>
              <a:t>Participar como coadyuvante de la acusación, no solo durante la investigación sino en el juicio oral, </a:t>
            </a:r>
            <a:r>
              <a:rPr lang="es-ES" sz="3200" dirty="0">
                <a:latin typeface="Arial" panose="020B0604020202020204" pitchFamily="34" charset="0"/>
                <a:ea typeface="Calibri" panose="020F0502020204030204" pitchFamily="34" charset="0"/>
              </a:rPr>
              <a:t>por medio de su </a:t>
            </a:r>
            <a:r>
              <a:rPr lang="es-ES" sz="3200" dirty="0" smtClean="0">
                <a:latin typeface="Arial" panose="020B0604020202020204" pitchFamily="34" charset="0"/>
                <a:ea typeface="Calibri" panose="020F0502020204030204" pitchFamily="34" charset="0"/>
              </a:rPr>
              <a:t>defensor</a:t>
            </a:r>
          </a:p>
          <a:p>
            <a:pPr marL="457200" indent="-457200">
              <a:buFont typeface="Arial" panose="020B0604020202020204" pitchFamily="34" charset="0"/>
              <a:buChar char="•"/>
            </a:pPr>
            <a:r>
              <a:rPr lang="es-ES" sz="3200" dirty="0" smtClean="0">
                <a:latin typeface="Arial" panose="020B0604020202020204" pitchFamily="34" charset="0"/>
                <a:ea typeface="Calibri" panose="020F0502020204030204" pitchFamily="34" charset="0"/>
              </a:rPr>
              <a:t>La posibilidad de la imposición de  medidas </a:t>
            </a:r>
            <a:r>
              <a:rPr lang="es-ES" sz="3200" dirty="0">
                <a:latin typeface="Arial" panose="020B0604020202020204" pitchFamily="34" charset="0"/>
                <a:ea typeface="Calibri" panose="020F0502020204030204" pitchFamily="34" charset="0"/>
              </a:rPr>
              <a:t>cautelares como la prohibición de acercamiento a </a:t>
            </a:r>
            <a:r>
              <a:rPr lang="es-ES" sz="3200" dirty="0" smtClean="0">
                <a:latin typeface="Arial" panose="020B0604020202020204" pitchFamily="34" charset="0"/>
                <a:ea typeface="Calibri" panose="020F0502020204030204" pitchFamily="34" charset="0"/>
              </a:rPr>
              <a:t>víctimas, </a:t>
            </a:r>
            <a:r>
              <a:rPr lang="es-ES" sz="3200" dirty="0">
                <a:latin typeface="Arial" panose="020B0604020202020204" pitchFamily="34" charset="0"/>
                <a:ea typeface="Calibri" panose="020F0502020204030204" pitchFamily="34" charset="0"/>
              </a:rPr>
              <a:t>o la designación provisional de representante o apoyo </a:t>
            </a:r>
            <a:r>
              <a:rPr lang="es-ES" sz="3200" dirty="0" smtClean="0">
                <a:latin typeface="Arial" panose="020B0604020202020204" pitchFamily="34" charset="0"/>
                <a:ea typeface="Calibri" panose="020F0502020204030204" pitchFamily="34" charset="0"/>
              </a:rPr>
              <a:t>para.</a:t>
            </a:r>
            <a:endParaRPr lang="en-US" sz="3200" dirty="0">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40852715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13697145" y="8288843"/>
            <a:ext cx="3429684" cy="1324716"/>
          </a:xfrm>
          <a:custGeom>
            <a:avLst/>
            <a:gdLst/>
            <a:ahLst/>
            <a:cxnLst/>
            <a:rect l="l" t="t" r="r" b="b"/>
            <a:pathLst>
              <a:path w="3429684" h="1324716">
                <a:moveTo>
                  <a:pt x="0" y="0"/>
                </a:moveTo>
                <a:lnTo>
                  <a:pt x="3429685" y="0"/>
                </a:lnTo>
                <a:lnTo>
                  <a:pt x="3429685" y="1324716"/>
                </a:lnTo>
                <a:lnTo>
                  <a:pt x="0" y="132471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2254084" y="-1779006"/>
            <a:ext cx="3673297" cy="2751633"/>
          </a:xfrm>
          <a:custGeom>
            <a:avLst/>
            <a:gdLst/>
            <a:ahLst/>
            <a:cxnLst/>
            <a:rect l="l" t="t" r="r" b="b"/>
            <a:pathLst>
              <a:path w="3673297" h="2751633">
                <a:moveTo>
                  <a:pt x="0" y="0"/>
                </a:moveTo>
                <a:lnTo>
                  <a:pt x="3673297" y="0"/>
                </a:lnTo>
                <a:lnTo>
                  <a:pt x="3673297" y="2751633"/>
                </a:lnTo>
                <a:lnTo>
                  <a:pt x="0" y="275163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sp>
      <p:sp>
        <p:nvSpPr>
          <p:cNvPr id="4" name="Freeform 4"/>
          <p:cNvSpPr/>
          <p:nvPr/>
        </p:nvSpPr>
        <p:spPr>
          <a:xfrm>
            <a:off x="7045841" y="8847825"/>
            <a:ext cx="3185853" cy="3259185"/>
          </a:xfrm>
          <a:custGeom>
            <a:avLst/>
            <a:gdLst/>
            <a:ahLst/>
            <a:cxnLst/>
            <a:rect l="l" t="t" r="r" b="b"/>
            <a:pathLst>
              <a:path w="3185853" h="3259185">
                <a:moveTo>
                  <a:pt x="0" y="0"/>
                </a:moveTo>
                <a:lnTo>
                  <a:pt x="3185853" y="0"/>
                </a:lnTo>
                <a:lnTo>
                  <a:pt x="3185853" y="3259185"/>
                </a:lnTo>
                <a:lnTo>
                  <a:pt x="0" y="325918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sp>
      <p:sp>
        <p:nvSpPr>
          <p:cNvPr id="5" name="Freeform 5"/>
          <p:cNvSpPr/>
          <p:nvPr/>
        </p:nvSpPr>
        <p:spPr>
          <a:xfrm rot="-10800000">
            <a:off x="16493310" y="-600493"/>
            <a:ext cx="3124552" cy="2039481"/>
          </a:xfrm>
          <a:custGeom>
            <a:avLst/>
            <a:gdLst/>
            <a:ahLst/>
            <a:cxnLst/>
            <a:rect l="l" t="t" r="r" b="b"/>
            <a:pathLst>
              <a:path w="3124552" h="2039481">
                <a:moveTo>
                  <a:pt x="0" y="0"/>
                </a:moveTo>
                <a:lnTo>
                  <a:pt x="3124552" y="0"/>
                </a:lnTo>
                <a:lnTo>
                  <a:pt x="3124552" y="2039481"/>
                </a:lnTo>
                <a:lnTo>
                  <a:pt x="0" y="203948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a:ln cap="sq">
            <a:noFill/>
            <a:prstDash val="solid"/>
            <a:miter/>
          </a:ln>
        </p:spPr>
      </p:sp>
      <p:sp>
        <p:nvSpPr>
          <p:cNvPr id="9" name="55 Rectángulo"/>
          <p:cNvSpPr/>
          <p:nvPr/>
        </p:nvSpPr>
        <p:spPr>
          <a:xfrm>
            <a:off x="-6135" y="1794319"/>
            <a:ext cx="6283005" cy="729430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prstClr val="white"/>
                </a:solidFill>
                <a:effectLst/>
                <a:uLnTx/>
                <a:uFillTx/>
                <a:latin typeface="Arial" pitchFamily="34" charset="0"/>
                <a:cs typeface="Arial" pitchFamily="34" charset="0"/>
              </a:rPr>
              <a:t>Normas internacionales: </a:t>
            </a:r>
          </a:p>
          <a:p>
            <a:pPr marL="261938" lvl="0" indent="-261938" algn="just">
              <a:buFont typeface="Arial" pitchFamily="34" charset="0"/>
              <a:buChar char="•"/>
              <a:defRPr/>
            </a:pPr>
            <a:r>
              <a:rPr lang="es-ES" sz="3600" dirty="0">
                <a:solidFill>
                  <a:prstClr val="white"/>
                </a:solidFill>
                <a:latin typeface="Arial" pitchFamily="34" charset="0"/>
                <a:cs typeface="Arial" pitchFamily="34" charset="0"/>
              </a:rPr>
              <a:t>Pacto Internacional de Derechos Civiles y </a:t>
            </a:r>
            <a:r>
              <a:rPr lang="es-ES" sz="3600" dirty="0" smtClean="0">
                <a:solidFill>
                  <a:prstClr val="white"/>
                </a:solidFill>
                <a:latin typeface="Arial" pitchFamily="34" charset="0"/>
                <a:cs typeface="Arial" pitchFamily="34" charset="0"/>
              </a:rPr>
              <a:t>Políticos</a:t>
            </a:r>
          </a:p>
          <a:p>
            <a:pPr marL="261938" lvl="0" indent="-261938" algn="just">
              <a:buFont typeface="Arial" pitchFamily="34" charset="0"/>
              <a:buChar char="•"/>
              <a:defRPr/>
            </a:pPr>
            <a:r>
              <a:rPr lang="es-ES" sz="3600" dirty="0">
                <a:solidFill>
                  <a:prstClr val="white"/>
                </a:solidFill>
                <a:latin typeface="Arial" pitchFamily="34" charset="0"/>
                <a:cs typeface="Arial" pitchFamily="34" charset="0"/>
              </a:rPr>
              <a:t>Convención contra la Tortura y Otros Tratos o Penas Crueles, Inhumanos o </a:t>
            </a:r>
            <a:r>
              <a:rPr lang="es-ES" sz="3600" dirty="0" smtClean="0">
                <a:solidFill>
                  <a:prstClr val="white"/>
                </a:solidFill>
                <a:latin typeface="Arial" pitchFamily="34" charset="0"/>
                <a:cs typeface="Arial" pitchFamily="34" charset="0"/>
              </a:rPr>
              <a:t>Degradantes</a:t>
            </a:r>
          </a:p>
          <a:p>
            <a:pPr marL="261938" lvl="0" indent="-261938" algn="just">
              <a:buFont typeface="Arial" pitchFamily="34" charset="0"/>
              <a:buChar char="•"/>
              <a:defRPr/>
            </a:pPr>
            <a:r>
              <a:rPr lang="es-ES" sz="3600" dirty="0">
                <a:solidFill>
                  <a:prstClr val="white"/>
                </a:solidFill>
                <a:latin typeface="Arial" pitchFamily="34" charset="0"/>
                <a:cs typeface="Arial" pitchFamily="34" charset="0"/>
              </a:rPr>
              <a:t>Convención sobre la Eliminación de Todas las Formas de Discriminación contra la </a:t>
            </a:r>
            <a:r>
              <a:rPr lang="es-ES" sz="3600" dirty="0" smtClean="0">
                <a:solidFill>
                  <a:prstClr val="white"/>
                </a:solidFill>
                <a:latin typeface="Arial" pitchFamily="34" charset="0"/>
                <a:cs typeface="Arial" pitchFamily="34" charset="0"/>
              </a:rPr>
              <a:t>Mujer</a:t>
            </a:r>
          </a:p>
          <a:p>
            <a:pPr marL="261938" lvl="0" indent="-261938" algn="just">
              <a:buFont typeface="Arial" pitchFamily="34" charset="0"/>
              <a:buChar char="•"/>
              <a:defRPr/>
            </a:pPr>
            <a:r>
              <a:rPr lang="es-ES" sz="3600" dirty="0">
                <a:solidFill>
                  <a:prstClr val="white"/>
                </a:solidFill>
                <a:latin typeface="Arial" pitchFamily="34" charset="0"/>
                <a:cs typeface="Arial" pitchFamily="34" charset="0"/>
              </a:rPr>
              <a:t>Convención sobre los Derechos del Niño</a:t>
            </a:r>
            <a:endParaRPr kumimoji="0" lang="es-ES" sz="3600" b="0"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pic>
        <p:nvPicPr>
          <p:cNvPr id="10" name="Imagen 35">
            <a:extLst>
              <a:ext uri="{FF2B5EF4-FFF2-40B4-BE49-F238E27FC236}">
                <a16:creationId xmlns:a16="http://schemas.microsoft.com/office/drawing/2014/main" id="{815F82A8-4683-4CEF-A5AB-3214DF7D762D}"/>
              </a:ext>
            </a:extLst>
          </p:cNvPr>
          <p:cNvPicPr>
            <a:picLocks noChangeAspect="1"/>
          </p:cNvPicPr>
          <p:nvPr/>
        </p:nvPicPr>
        <p:blipFill rotWithShape="1">
          <a:blip r:embed="rId10">
            <a:extLst>
              <a:ext uri="{28A0092B-C50C-407E-A947-70E740481C1C}">
                <a14:useLocalDpi xmlns:a14="http://schemas.microsoft.com/office/drawing/2010/main" val="0"/>
              </a:ext>
            </a:extLst>
          </a:blip>
          <a:srcRect l="53343"/>
          <a:stretch/>
        </p:blipFill>
        <p:spPr>
          <a:xfrm>
            <a:off x="8077200" y="3467100"/>
            <a:ext cx="2525522" cy="24605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55 Rectángulo">
            <a:extLst>
              <a:ext uri="{FF2B5EF4-FFF2-40B4-BE49-F238E27FC236}">
                <a16:creationId xmlns:a16="http://schemas.microsoft.com/office/drawing/2014/main" id="{EDCA6707-34DB-442C-841D-7B945162D562}"/>
              </a:ext>
            </a:extLst>
          </p:cNvPr>
          <p:cNvSpPr/>
          <p:nvPr/>
        </p:nvSpPr>
        <p:spPr>
          <a:xfrm>
            <a:off x="12194212" y="3917977"/>
            <a:ext cx="5861374" cy="304698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3200" b="1" dirty="0">
                <a:latin typeface="Arial" panose="020B0604020202020204" pitchFamily="34" charset="0"/>
                <a:cs typeface="Arial" panose="020B0604020202020204" pitchFamily="34" charset="0"/>
              </a:rPr>
              <a:t>Legislación nacional </a:t>
            </a:r>
            <a:r>
              <a:rPr kumimoji="0" lang="es-ES" sz="3200" b="1" i="0" u="none" strike="noStrike" kern="1200" cap="none" spc="0" normalizeH="0" baseline="0" noProof="0" dirty="0">
                <a:ln>
                  <a:noFill/>
                </a:ln>
                <a:solidFill>
                  <a:prstClr val="white"/>
                </a:solidFill>
                <a:effectLst/>
                <a:uLnTx/>
                <a:uFillTx/>
                <a:latin typeface="Arial" panose="020B0604020202020204" pitchFamily="34" charset="0"/>
                <a:cs typeface="Arial" pitchFamily="34" charset="0"/>
              </a:rPr>
              <a:t>: </a:t>
            </a:r>
          </a:p>
          <a:p>
            <a:pPr marL="365125" lvl="0" indent="-365125" algn="just">
              <a:buFont typeface="Arial" pitchFamily="34" charset="0"/>
              <a:buChar char="•"/>
              <a:defRPr/>
            </a:pPr>
            <a:r>
              <a:rPr lang="es-ES" sz="3200" dirty="0">
                <a:solidFill>
                  <a:prstClr val="white"/>
                </a:solidFill>
                <a:latin typeface="Arial" panose="020B0604020202020204" pitchFamily="34" charset="0"/>
                <a:cs typeface="Arial" pitchFamily="34" charset="0"/>
              </a:rPr>
              <a:t>Ley 143/2021: Código de </a:t>
            </a:r>
            <a:r>
              <a:rPr lang="es-ES" sz="3200" dirty="0" smtClean="0">
                <a:solidFill>
                  <a:prstClr val="white"/>
                </a:solidFill>
                <a:latin typeface="Arial" panose="020B0604020202020204" pitchFamily="34" charset="0"/>
                <a:cs typeface="Arial" pitchFamily="34" charset="0"/>
              </a:rPr>
              <a:t>Procesos</a:t>
            </a:r>
          </a:p>
          <a:p>
            <a:pPr marL="365125" lvl="0" indent="-365125" algn="just">
              <a:buFont typeface="Arial" pitchFamily="34" charset="0"/>
              <a:buChar char="•"/>
              <a:defRPr/>
            </a:pPr>
            <a:r>
              <a:rPr lang="es-ES" sz="3200" dirty="0">
                <a:solidFill>
                  <a:prstClr val="white"/>
                </a:solidFill>
                <a:latin typeface="Arial" panose="020B0604020202020204" pitchFamily="34" charset="0"/>
                <a:cs typeface="Arial" pitchFamily="34" charset="0"/>
              </a:rPr>
              <a:t>Ley 151/2022: Código </a:t>
            </a:r>
            <a:r>
              <a:rPr lang="es-ES" sz="3200" dirty="0" smtClean="0">
                <a:solidFill>
                  <a:prstClr val="white"/>
                </a:solidFill>
                <a:latin typeface="Arial" panose="020B0604020202020204" pitchFamily="34" charset="0"/>
                <a:cs typeface="Arial" pitchFamily="34" charset="0"/>
              </a:rPr>
              <a:t>Penal</a:t>
            </a:r>
          </a:p>
          <a:p>
            <a:pPr marL="365125" lvl="0" indent="-365125" algn="just">
              <a:buFont typeface="Arial" pitchFamily="34" charset="0"/>
              <a:buChar char="•"/>
              <a:defRPr/>
            </a:pPr>
            <a:r>
              <a:rPr lang="es-ES" sz="3200" dirty="0">
                <a:solidFill>
                  <a:prstClr val="white"/>
                </a:solidFill>
                <a:latin typeface="Arial" pitchFamily="34" charset="0"/>
                <a:cs typeface="Arial" pitchFamily="34" charset="0"/>
              </a:rPr>
              <a:t>Ley 156/2022: Código de las Familias</a:t>
            </a:r>
            <a:endParaRPr kumimoji="0" lang="es-ES" sz="32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3" name="Flecha a la derecha con bandas 12"/>
          <p:cNvSpPr/>
          <p:nvPr/>
        </p:nvSpPr>
        <p:spPr>
          <a:xfrm>
            <a:off x="6276870" y="6026532"/>
            <a:ext cx="5917342" cy="1288065"/>
          </a:xfrm>
          <a:prstGeom prst="stripedRightArrow">
            <a:avLst>
              <a:gd name="adj1" fmla="val 56803"/>
              <a:gd name="adj2" fmla="val 136371"/>
            </a:avLst>
          </a:prstGeom>
          <a:blipFill>
            <a:blip r:embed="rId11"/>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ángulo 13"/>
          <p:cNvSpPr/>
          <p:nvPr/>
        </p:nvSpPr>
        <p:spPr>
          <a:xfrm>
            <a:off x="150707" y="768880"/>
            <a:ext cx="16976122" cy="707886"/>
          </a:xfrm>
          <a:prstGeom prst="rect">
            <a:avLst/>
          </a:prstGeom>
        </p:spPr>
        <p:txBody>
          <a:bodyPr wrap="none">
            <a:spAutoFit/>
          </a:bodyPr>
          <a:lstStyle/>
          <a:p>
            <a:pPr lvl="0" algn="just"/>
            <a:r>
              <a:rPr lang="es-ES_tradnl" sz="4000" b="1" dirty="0">
                <a:latin typeface="Arial" panose="020B0604020202020204" pitchFamily="34" charset="0"/>
                <a:ea typeface="Calibri" panose="020F0502020204030204" pitchFamily="34" charset="0"/>
                <a:cs typeface="Times New Roman" panose="02020603050405020304" pitchFamily="18" charset="0"/>
              </a:rPr>
              <a:t>Instrumentos jurídicos nacionales e internacionales acerca del tema.</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689521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5943726" y="9502892"/>
            <a:ext cx="3429684" cy="1324716"/>
          </a:xfrm>
          <a:custGeom>
            <a:avLst/>
            <a:gdLst/>
            <a:ahLst/>
            <a:cxnLst/>
            <a:rect l="l" t="t" r="r" b="b"/>
            <a:pathLst>
              <a:path w="3429684" h="1324716">
                <a:moveTo>
                  <a:pt x="0" y="0"/>
                </a:moveTo>
                <a:lnTo>
                  <a:pt x="3429685" y="0"/>
                </a:lnTo>
                <a:lnTo>
                  <a:pt x="3429685" y="1324716"/>
                </a:lnTo>
                <a:lnTo>
                  <a:pt x="0" y="132471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2254084" y="-1779006"/>
            <a:ext cx="3673297" cy="2751633"/>
          </a:xfrm>
          <a:custGeom>
            <a:avLst/>
            <a:gdLst/>
            <a:ahLst/>
            <a:cxnLst/>
            <a:rect l="l" t="t" r="r" b="b"/>
            <a:pathLst>
              <a:path w="3673297" h="2751633">
                <a:moveTo>
                  <a:pt x="0" y="0"/>
                </a:moveTo>
                <a:lnTo>
                  <a:pt x="3673297" y="0"/>
                </a:lnTo>
                <a:lnTo>
                  <a:pt x="3673297" y="2751633"/>
                </a:lnTo>
                <a:lnTo>
                  <a:pt x="0" y="275163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sp>
      <p:sp>
        <p:nvSpPr>
          <p:cNvPr id="5" name="Freeform 5"/>
          <p:cNvSpPr/>
          <p:nvPr/>
        </p:nvSpPr>
        <p:spPr>
          <a:xfrm rot="-10800000">
            <a:off x="15927381" y="-496260"/>
            <a:ext cx="3124552" cy="2039481"/>
          </a:xfrm>
          <a:custGeom>
            <a:avLst/>
            <a:gdLst/>
            <a:ahLst/>
            <a:cxnLst/>
            <a:rect l="l" t="t" r="r" b="b"/>
            <a:pathLst>
              <a:path w="3124552" h="2039481">
                <a:moveTo>
                  <a:pt x="0" y="0"/>
                </a:moveTo>
                <a:lnTo>
                  <a:pt x="3124552" y="0"/>
                </a:lnTo>
                <a:lnTo>
                  <a:pt x="3124552" y="2039481"/>
                </a:lnTo>
                <a:lnTo>
                  <a:pt x="0" y="2039481"/>
                </a:lnTo>
                <a:lnTo>
                  <a:pt x="0" y="0"/>
                </a:lnTo>
                <a:close/>
              </a:path>
            </a:pathLst>
          </a:custGeom>
          <a:blipFill>
            <a:blip r:embed="rId6">
              <a:extLst>
                <a:ext uri="{96DAC541-7B7A-43D3-8B79-37D633B846F1}">
                  <asvg:svgBlip xmlns="" xmlns:asvg="http://schemas.microsoft.com/office/drawing/2016/SVG/main" r:embed="rId9"/>
                </a:ext>
              </a:extLst>
            </a:blip>
            <a:stretch>
              <a:fillRect/>
            </a:stretch>
          </a:blipFill>
          <a:ln cap="sq">
            <a:noFill/>
            <a:prstDash val="solid"/>
            <a:miter/>
          </a:ln>
        </p:spPr>
      </p:sp>
      <p:sp>
        <p:nvSpPr>
          <p:cNvPr id="8" name="Rectángulo 7"/>
          <p:cNvSpPr/>
          <p:nvPr/>
        </p:nvSpPr>
        <p:spPr>
          <a:xfrm>
            <a:off x="552228" y="603295"/>
            <a:ext cx="3188693" cy="584775"/>
          </a:xfrm>
          <a:prstGeom prst="rect">
            <a:avLst/>
          </a:prstGeom>
        </p:spPr>
        <p:txBody>
          <a:bodyPr wrap="none">
            <a:spAutoFit/>
          </a:bodyPr>
          <a:lstStyle/>
          <a:p>
            <a:r>
              <a:rPr lang="es-ES" sz="3200" b="1" dirty="0">
                <a:latin typeface="Arial" panose="020B0604020202020204" pitchFamily="34" charset="0"/>
                <a:ea typeface="Calibri" panose="020F0502020204030204" pitchFamily="34" charset="0"/>
              </a:rPr>
              <a:t>Internacionales</a:t>
            </a:r>
            <a:endParaRPr lang="en-US" sz="3200" dirty="0"/>
          </a:p>
        </p:txBody>
      </p:sp>
      <p:sp>
        <p:nvSpPr>
          <p:cNvPr id="9" name="Rectángulo 8"/>
          <p:cNvSpPr/>
          <p:nvPr/>
        </p:nvSpPr>
        <p:spPr>
          <a:xfrm>
            <a:off x="525189" y="1543221"/>
            <a:ext cx="17735772" cy="8266878"/>
          </a:xfrm>
          <a:prstGeom prst="rect">
            <a:avLst/>
          </a:prstGeom>
        </p:spPr>
        <p:txBody>
          <a:bodyPr wrap="square">
            <a:spAutoFit/>
          </a:bodyPr>
          <a:lstStyle/>
          <a:p>
            <a:pPr algn="just">
              <a:lnSpc>
                <a:spcPct val="115000"/>
              </a:lnSpc>
              <a:spcBef>
                <a:spcPts val="200"/>
              </a:spcBef>
              <a:spcAft>
                <a:spcPts val="0"/>
              </a:spcAft>
            </a:pPr>
            <a:r>
              <a:rPr lang="es-ES" sz="3200" b="1" dirty="0">
                <a:latin typeface="Arial" panose="020B0604020202020204" pitchFamily="34" charset="0"/>
                <a:ea typeface="Times New Roman" panose="02020603050405020304" pitchFamily="18" charset="0"/>
                <a:cs typeface="Times New Roman" panose="02020603050405020304" pitchFamily="18" charset="0"/>
              </a:rPr>
              <a:t>Pacto Internacional de Derechos Civiles y Políticos: </a:t>
            </a:r>
            <a:r>
              <a:rPr lang="es-ES" sz="3200" dirty="0">
                <a:latin typeface="Arial" panose="020B0604020202020204" pitchFamily="34" charset="0"/>
                <a:ea typeface="Times New Roman" panose="02020603050405020304" pitchFamily="18" charset="0"/>
                <a:cs typeface="Times New Roman" panose="02020603050405020304" pitchFamily="18" charset="0"/>
              </a:rPr>
              <a:t>Este pacto es fundamental para la protección de las víctimas de violaciones de derechos humanos. Aunque no define específicamente el término "víctima", sus disposiciones establecen garantías procesales que son esenciales para su protección.</a:t>
            </a:r>
            <a:endParaRPr lang="en-US" sz="3200" dirty="0">
              <a:latin typeface="Calibri Light" panose="020F0302020204030204" pitchFamily="34" charset="0"/>
              <a:ea typeface="Times New Roman" panose="02020603050405020304" pitchFamily="18" charset="0"/>
              <a:cs typeface="Times New Roman" panose="02020603050405020304" pitchFamily="18" charset="0"/>
            </a:endParaRPr>
          </a:p>
          <a:p>
            <a:pPr marL="342900" lvl="0" indent="-342900" algn="just">
              <a:buFont typeface="+mj-lt"/>
              <a:buAutoNum type="arabicPeriod"/>
              <a:tabLst>
                <a:tab pos="457200" algn="l"/>
              </a:tabLst>
            </a:pPr>
            <a:r>
              <a:rPr lang="es-ES" sz="3200" b="1" dirty="0">
                <a:latin typeface="Arial" panose="020B0604020202020204" pitchFamily="34" charset="0"/>
                <a:ea typeface="Times New Roman" panose="02020603050405020304" pitchFamily="18" charset="0"/>
              </a:rPr>
              <a:t>Derecho a un Recurso Efectivo:</a:t>
            </a:r>
            <a:r>
              <a:rPr lang="es-ES" sz="3200" dirty="0">
                <a:latin typeface="Arial" panose="020B0604020202020204" pitchFamily="34" charset="0"/>
                <a:ea typeface="Times New Roman" panose="02020603050405020304" pitchFamily="18" charset="0"/>
              </a:rPr>
              <a:t> Obliga a los Estados Partes a garantizar que cualquier persona cuyos derechos hayan sido violados disponga de un recurso efectivo. Esto significa que las víctimas deben tener acceso a la justicia, a una investigación pronta e imparcial, y a una reparación adecuada.</a:t>
            </a:r>
            <a:endParaRPr lang="en-US" sz="3200" dirty="0">
              <a:latin typeface="Times New Roman" panose="02020603050405020304" pitchFamily="18" charset="0"/>
              <a:ea typeface="Times New Roman" panose="02020603050405020304" pitchFamily="18" charset="0"/>
            </a:endParaRPr>
          </a:p>
          <a:p>
            <a:pPr marL="342900" lvl="0" indent="-342900" algn="just">
              <a:buFont typeface="+mj-lt"/>
              <a:buAutoNum type="arabicPeriod"/>
              <a:tabLst>
                <a:tab pos="457200" algn="l"/>
              </a:tabLst>
            </a:pPr>
            <a:r>
              <a:rPr lang="es-ES" sz="3200" b="1" dirty="0">
                <a:latin typeface="Arial" panose="020B0604020202020204" pitchFamily="34" charset="0"/>
                <a:ea typeface="Times New Roman" panose="02020603050405020304" pitchFamily="18" charset="0"/>
              </a:rPr>
              <a:t>Derecho a las Garantías Judiciales:</a:t>
            </a:r>
            <a:r>
              <a:rPr lang="es-ES" sz="3200" dirty="0">
                <a:latin typeface="Arial" panose="020B0604020202020204" pitchFamily="34" charset="0"/>
                <a:ea typeface="Times New Roman" panose="02020603050405020304" pitchFamily="18" charset="0"/>
              </a:rPr>
              <a:t> Establece el derecho de toda persona a ser oída públicamente y con las debidas garantías por un tribunal competente, independiente e imparcial. Para una víctima, esto se traduce en el derecho a acceder a los tribunales, a participar en el proceso y a ser tratada con equidad procesal.</a:t>
            </a:r>
            <a:endParaRPr lang="en-US" sz="3200" dirty="0">
              <a:latin typeface="Times New Roman" panose="02020603050405020304" pitchFamily="18" charset="0"/>
              <a:ea typeface="Times New Roman" panose="02020603050405020304" pitchFamily="18" charset="0"/>
            </a:endParaRPr>
          </a:p>
          <a:p>
            <a:pPr marL="342900" lvl="0" indent="-342900" algn="just">
              <a:buFont typeface="+mj-lt"/>
              <a:buAutoNum type="arabicPeriod"/>
              <a:tabLst>
                <a:tab pos="457200" algn="l"/>
              </a:tabLst>
            </a:pPr>
            <a:r>
              <a:rPr lang="es-ES" sz="3200" b="1" dirty="0">
                <a:latin typeface="Arial" panose="020B0604020202020204" pitchFamily="34" charset="0"/>
                <a:ea typeface="Times New Roman" panose="02020603050405020304" pitchFamily="18" charset="0"/>
              </a:rPr>
              <a:t>Protección contra la Tortura y los Tratos Crueles:</a:t>
            </a:r>
            <a:r>
              <a:rPr lang="es-ES" sz="3200" dirty="0">
                <a:latin typeface="Arial" panose="020B0604020202020204" pitchFamily="34" charset="0"/>
                <a:ea typeface="Times New Roman" panose="02020603050405020304" pitchFamily="18" charset="0"/>
              </a:rPr>
              <a:t> Prohíbe de manera absoluta la tortura y los tratos o penas crueles, inhumanos o degradantes. Las víctimas de estos delitos tienen derecho a que el Estado investigue, sancione a los responsables y les proporcione rehabilitación.</a:t>
            </a:r>
            <a:endParaRPr lang="en-US" sz="32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252008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5943726" y="9502892"/>
            <a:ext cx="3429684" cy="1324716"/>
          </a:xfrm>
          <a:custGeom>
            <a:avLst/>
            <a:gdLst/>
            <a:ahLst/>
            <a:cxnLst/>
            <a:rect l="l" t="t" r="r" b="b"/>
            <a:pathLst>
              <a:path w="3429684" h="1324716">
                <a:moveTo>
                  <a:pt x="0" y="0"/>
                </a:moveTo>
                <a:lnTo>
                  <a:pt x="3429685" y="0"/>
                </a:lnTo>
                <a:lnTo>
                  <a:pt x="3429685" y="1324716"/>
                </a:lnTo>
                <a:lnTo>
                  <a:pt x="0" y="132471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2254084" y="-1779006"/>
            <a:ext cx="3673297" cy="2751633"/>
          </a:xfrm>
          <a:custGeom>
            <a:avLst/>
            <a:gdLst/>
            <a:ahLst/>
            <a:cxnLst/>
            <a:rect l="l" t="t" r="r" b="b"/>
            <a:pathLst>
              <a:path w="3673297" h="2751633">
                <a:moveTo>
                  <a:pt x="0" y="0"/>
                </a:moveTo>
                <a:lnTo>
                  <a:pt x="3673297" y="0"/>
                </a:lnTo>
                <a:lnTo>
                  <a:pt x="3673297" y="2751633"/>
                </a:lnTo>
                <a:lnTo>
                  <a:pt x="0" y="275163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sp>
      <p:sp>
        <p:nvSpPr>
          <p:cNvPr id="5" name="Freeform 5"/>
          <p:cNvSpPr/>
          <p:nvPr/>
        </p:nvSpPr>
        <p:spPr>
          <a:xfrm rot="-10800000">
            <a:off x="15927381" y="-496260"/>
            <a:ext cx="3124552" cy="2039481"/>
          </a:xfrm>
          <a:custGeom>
            <a:avLst/>
            <a:gdLst/>
            <a:ahLst/>
            <a:cxnLst/>
            <a:rect l="l" t="t" r="r" b="b"/>
            <a:pathLst>
              <a:path w="3124552" h="2039481">
                <a:moveTo>
                  <a:pt x="0" y="0"/>
                </a:moveTo>
                <a:lnTo>
                  <a:pt x="3124552" y="0"/>
                </a:lnTo>
                <a:lnTo>
                  <a:pt x="3124552" y="2039481"/>
                </a:lnTo>
                <a:lnTo>
                  <a:pt x="0" y="2039481"/>
                </a:lnTo>
                <a:lnTo>
                  <a:pt x="0" y="0"/>
                </a:lnTo>
                <a:close/>
              </a:path>
            </a:pathLst>
          </a:custGeom>
          <a:blipFill>
            <a:blip r:embed="rId6">
              <a:extLst>
                <a:ext uri="{96DAC541-7B7A-43D3-8B79-37D633B846F1}">
                  <asvg:svgBlip xmlns="" xmlns:asvg="http://schemas.microsoft.com/office/drawing/2016/SVG/main" r:embed="rId9"/>
                </a:ext>
              </a:extLst>
            </a:blip>
            <a:stretch>
              <a:fillRect/>
            </a:stretch>
          </a:blipFill>
          <a:ln cap="sq">
            <a:noFill/>
            <a:prstDash val="solid"/>
            <a:miter/>
          </a:ln>
        </p:spPr>
      </p:sp>
      <p:sp>
        <p:nvSpPr>
          <p:cNvPr id="8" name="Rectángulo 7"/>
          <p:cNvSpPr/>
          <p:nvPr/>
        </p:nvSpPr>
        <p:spPr>
          <a:xfrm>
            <a:off x="552228" y="603295"/>
            <a:ext cx="3188693" cy="584775"/>
          </a:xfrm>
          <a:prstGeom prst="rect">
            <a:avLst/>
          </a:prstGeom>
        </p:spPr>
        <p:txBody>
          <a:bodyPr wrap="none">
            <a:spAutoFit/>
          </a:bodyPr>
          <a:lstStyle/>
          <a:p>
            <a:r>
              <a:rPr lang="es-ES" sz="3200" b="1" dirty="0">
                <a:latin typeface="Arial" panose="020B0604020202020204" pitchFamily="34" charset="0"/>
                <a:ea typeface="Calibri" panose="020F0502020204030204" pitchFamily="34" charset="0"/>
              </a:rPr>
              <a:t>Internacionales</a:t>
            </a:r>
            <a:endParaRPr lang="en-US" sz="3200" dirty="0"/>
          </a:p>
        </p:txBody>
      </p:sp>
      <p:sp>
        <p:nvSpPr>
          <p:cNvPr id="9" name="Rectángulo 8"/>
          <p:cNvSpPr/>
          <p:nvPr/>
        </p:nvSpPr>
        <p:spPr>
          <a:xfrm>
            <a:off x="525189" y="1543221"/>
            <a:ext cx="17735772" cy="8049448"/>
          </a:xfrm>
          <a:prstGeom prst="rect">
            <a:avLst/>
          </a:prstGeom>
        </p:spPr>
        <p:txBody>
          <a:bodyPr wrap="square">
            <a:spAutoFit/>
          </a:bodyPr>
          <a:lstStyle/>
          <a:p>
            <a:pPr algn="just">
              <a:lnSpc>
                <a:spcPct val="115000"/>
              </a:lnSpc>
              <a:spcBef>
                <a:spcPts val="200"/>
              </a:spcBef>
              <a:spcAft>
                <a:spcPts val="0"/>
              </a:spcAft>
            </a:pPr>
            <a:r>
              <a:rPr lang="es-ES" sz="3200" b="1" dirty="0">
                <a:latin typeface="Arial" panose="020B0604020202020204" pitchFamily="34" charset="0"/>
                <a:ea typeface="Times New Roman" panose="02020603050405020304" pitchFamily="18" charset="0"/>
                <a:cs typeface="Times New Roman" panose="02020603050405020304" pitchFamily="18" charset="0"/>
              </a:rPr>
              <a:t>Convención contra la Tortura y Otros Tratos o Penas Crueles, Inhumanos o Degradantes: </a:t>
            </a:r>
            <a:r>
              <a:rPr lang="es-ES" sz="3200" dirty="0">
                <a:latin typeface="Arial" panose="020B0604020202020204" pitchFamily="34" charset="0"/>
                <a:ea typeface="Times New Roman" panose="02020603050405020304" pitchFamily="18" charset="0"/>
                <a:cs typeface="Times New Roman" panose="02020603050405020304" pitchFamily="18" charset="0"/>
              </a:rPr>
              <a:t>Esta convención es específica y ofrece una protección detallada para las víctimas de uno de los delitos más graves.</a:t>
            </a:r>
          </a:p>
          <a:p>
            <a:pPr algn="just">
              <a:lnSpc>
                <a:spcPct val="115000"/>
              </a:lnSpc>
              <a:spcBef>
                <a:spcPts val="200"/>
              </a:spcBef>
              <a:spcAft>
                <a:spcPts val="0"/>
              </a:spcAft>
            </a:pPr>
            <a:r>
              <a:rPr lang="es-ES" sz="3200" b="1" dirty="0">
                <a:latin typeface="Arial" panose="020B0604020202020204" pitchFamily="34" charset="0"/>
                <a:ea typeface="Times New Roman" panose="02020603050405020304" pitchFamily="18" charset="0"/>
                <a:cs typeface="Times New Roman" panose="02020603050405020304" pitchFamily="18" charset="0"/>
              </a:rPr>
              <a:t>1.	Definición Explícita de la Obligación de Investigar: </a:t>
            </a:r>
            <a:r>
              <a:rPr lang="es-ES" sz="3200" dirty="0">
                <a:latin typeface="Arial" panose="020B0604020202020204" pitchFamily="34" charset="0"/>
                <a:ea typeface="Times New Roman" panose="02020603050405020304" pitchFamily="18" charset="0"/>
                <a:cs typeface="Times New Roman" panose="02020603050405020304" pitchFamily="18" charset="0"/>
              </a:rPr>
              <a:t>Exige a los Estados Partes realizar una investigación pronta e imparcial siempre que haya motivos razonables para creer que se ha cometido un acto de tortura. Esto es crucial para la víctima, ya que impone al Estado el deber de buscar la verdad.</a:t>
            </a:r>
          </a:p>
          <a:p>
            <a:pPr algn="just">
              <a:lnSpc>
                <a:spcPct val="115000"/>
              </a:lnSpc>
              <a:spcBef>
                <a:spcPts val="200"/>
              </a:spcBef>
              <a:spcAft>
                <a:spcPts val="0"/>
              </a:spcAft>
            </a:pPr>
            <a:r>
              <a:rPr lang="es-ES" sz="3200" b="1" dirty="0">
                <a:latin typeface="Arial" panose="020B0604020202020204" pitchFamily="34" charset="0"/>
                <a:ea typeface="Times New Roman" panose="02020603050405020304" pitchFamily="18" charset="0"/>
                <a:cs typeface="Times New Roman" panose="02020603050405020304" pitchFamily="18" charset="0"/>
              </a:rPr>
              <a:t>2.	Derecho a la Reparación: </a:t>
            </a:r>
            <a:r>
              <a:rPr lang="es-ES" sz="3200" dirty="0">
                <a:latin typeface="Arial" panose="020B0604020202020204" pitchFamily="34" charset="0"/>
                <a:ea typeface="Times New Roman" panose="02020603050405020304" pitchFamily="18" charset="0"/>
                <a:cs typeface="Times New Roman" panose="02020603050405020304" pitchFamily="18" charset="0"/>
              </a:rPr>
              <a:t>Establece de manera explícita el derecho de la víctima a una reparación justa y adecuada, incluidos los medios para su rehabilitación lo más completa posible. Esto va más allá de una indemnización económica e incluye atención médica y psicológica.</a:t>
            </a:r>
          </a:p>
          <a:p>
            <a:pPr algn="just">
              <a:lnSpc>
                <a:spcPct val="115000"/>
              </a:lnSpc>
              <a:spcBef>
                <a:spcPts val="200"/>
              </a:spcBef>
              <a:spcAft>
                <a:spcPts val="0"/>
              </a:spcAft>
            </a:pPr>
            <a:r>
              <a:rPr lang="es-ES" sz="3200" b="1" dirty="0">
                <a:latin typeface="Arial" panose="020B0604020202020204" pitchFamily="34" charset="0"/>
                <a:ea typeface="Times New Roman" panose="02020603050405020304" pitchFamily="18" charset="0"/>
                <a:cs typeface="Times New Roman" panose="02020603050405020304" pitchFamily="18" charset="0"/>
              </a:rPr>
              <a:t>3.	Protección del Denunciante y del Testigo: </a:t>
            </a:r>
            <a:r>
              <a:rPr lang="es-ES" sz="3200" dirty="0">
                <a:latin typeface="Arial" panose="020B0604020202020204" pitchFamily="34" charset="0"/>
                <a:ea typeface="Times New Roman" panose="02020603050405020304" pitchFamily="18" charset="0"/>
                <a:cs typeface="Times New Roman" panose="02020603050405020304" pitchFamily="18" charset="0"/>
              </a:rPr>
              <a:t>Garantiza el derecho de toda persona a presentar una queja y a que su caso sea examinado de manera imparcial. Además, obliga a los Estados a proteger a los denunciantes y testigos contra cualquier maltrato o intimidación como consecuencia de su declaración o queja.</a:t>
            </a:r>
          </a:p>
        </p:txBody>
      </p:sp>
    </p:spTree>
    <p:extLst>
      <p:ext uri="{BB962C8B-B14F-4D97-AF65-F5344CB8AC3E}">
        <p14:creationId xmlns:p14="http://schemas.microsoft.com/office/powerpoint/2010/main" val="3108960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5943726" y="9502892"/>
            <a:ext cx="3429684" cy="1324716"/>
          </a:xfrm>
          <a:custGeom>
            <a:avLst/>
            <a:gdLst/>
            <a:ahLst/>
            <a:cxnLst/>
            <a:rect l="l" t="t" r="r" b="b"/>
            <a:pathLst>
              <a:path w="3429684" h="1324716">
                <a:moveTo>
                  <a:pt x="0" y="0"/>
                </a:moveTo>
                <a:lnTo>
                  <a:pt x="3429685" y="0"/>
                </a:lnTo>
                <a:lnTo>
                  <a:pt x="3429685" y="1324716"/>
                </a:lnTo>
                <a:lnTo>
                  <a:pt x="0" y="132471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2254084" y="-1779006"/>
            <a:ext cx="3673297" cy="2751633"/>
          </a:xfrm>
          <a:custGeom>
            <a:avLst/>
            <a:gdLst/>
            <a:ahLst/>
            <a:cxnLst/>
            <a:rect l="l" t="t" r="r" b="b"/>
            <a:pathLst>
              <a:path w="3673297" h="2751633">
                <a:moveTo>
                  <a:pt x="0" y="0"/>
                </a:moveTo>
                <a:lnTo>
                  <a:pt x="3673297" y="0"/>
                </a:lnTo>
                <a:lnTo>
                  <a:pt x="3673297" y="2751633"/>
                </a:lnTo>
                <a:lnTo>
                  <a:pt x="0" y="275163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sp>
      <p:sp>
        <p:nvSpPr>
          <p:cNvPr id="5" name="Freeform 5"/>
          <p:cNvSpPr/>
          <p:nvPr/>
        </p:nvSpPr>
        <p:spPr>
          <a:xfrm rot="-10800000">
            <a:off x="15927381" y="-496260"/>
            <a:ext cx="3124552" cy="2039481"/>
          </a:xfrm>
          <a:custGeom>
            <a:avLst/>
            <a:gdLst/>
            <a:ahLst/>
            <a:cxnLst/>
            <a:rect l="l" t="t" r="r" b="b"/>
            <a:pathLst>
              <a:path w="3124552" h="2039481">
                <a:moveTo>
                  <a:pt x="0" y="0"/>
                </a:moveTo>
                <a:lnTo>
                  <a:pt x="3124552" y="0"/>
                </a:lnTo>
                <a:lnTo>
                  <a:pt x="3124552" y="2039481"/>
                </a:lnTo>
                <a:lnTo>
                  <a:pt x="0" y="2039481"/>
                </a:lnTo>
                <a:lnTo>
                  <a:pt x="0" y="0"/>
                </a:lnTo>
                <a:close/>
              </a:path>
            </a:pathLst>
          </a:custGeom>
          <a:blipFill>
            <a:blip r:embed="rId6">
              <a:extLst>
                <a:ext uri="{96DAC541-7B7A-43D3-8B79-37D633B846F1}">
                  <asvg:svgBlip xmlns="" xmlns:asvg="http://schemas.microsoft.com/office/drawing/2016/SVG/main" r:embed="rId9"/>
                </a:ext>
              </a:extLst>
            </a:blip>
            <a:stretch>
              <a:fillRect/>
            </a:stretch>
          </a:blipFill>
          <a:ln cap="sq">
            <a:noFill/>
            <a:prstDash val="solid"/>
            <a:miter/>
          </a:ln>
        </p:spPr>
      </p:sp>
      <p:sp>
        <p:nvSpPr>
          <p:cNvPr id="8" name="Rectángulo 7"/>
          <p:cNvSpPr/>
          <p:nvPr/>
        </p:nvSpPr>
        <p:spPr>
          <a:xfrm>
            <a:off x="552228" y="603295"/>
            <a:ext cx="3188693" cy="584775"/>
          </a:xfrm>
          <a:prstGeom prst="rect">
            <a:avLst/>
          </a:prstGeom>
        </p:spPr>
        <p:txBody>
          <a:bodyPr wrap="none">
            <a:spAutoFit/>
          </a:bodyPr>
          <a:lstStyle/>
          <a:p>
            <a:r>
              <a:rPr lang="es-ES" sz="3200" b="1" dirty="0">
                <a:latin typeface="Arial" panose="020B0604020202020204" pitchFamily="34" charset="0"/>
                <a:ea typeface="Calibri" panose="020F0502020204030204" pitchFamily="34" charset="0"/>
              </a:rPr>
              <a:t>Internacionales</a:t>
            </a:r>
            <a:endParaRPr lang="en-US" sz="3200" dirty="0"/>
          </a:p>
        </p:txBody>
      </p:sp>
      <p:sp>
        <p:nvSpPr>
          <p:cNvPr id="9" name="Rectángulo 8"/>
          <p:cNvSpPr/>
          <p:nvPr/>
        </p:nvSpPr>
        <p:spPr>
          <a:xfrm>
            <a:off x="1" y="1208952"/>
            <a:ext cx="17683316" cy="8956298"/>
          </a:xfrm>
          <a:prstGeom prst="rect">
            <a:avLst/>
          </a:prstGeom>
        </p:spPr>
        <p:txBody>
          <a:bodyPr wrap="square">
            <a:spAutoFit/>
          </a:bodyPr>
          <a:lstStyle/>
          <a:p>
            <a:pPr algn="just"/>
            <a:r>
              <a:rPr lang="es-ES" sz="3600" b="1" dirty="0"/>
              <a:t>Convención sobre la Eliminación de Todas las Formas de Discriminación contra la Mujer: </a:t>
            </a:r>
            <a:r>
              <a:rPr lang="es-ES" sz="3600" dirty="0"/>
              <a:t>Esta convención protege a un grupo específico que puede ser víctima de discriminación y violencia por razón de género.</a:t>
            </a:r>
            <a:endParaRPr lang="en-US" sz="3600" dirty="0"/>
          </a:p>
          <a:p>
            <a:pPr marL="742950" lvl="0" indent="-742950" algn="just">
              <a:buFont typeface="+mj-lt"/>
              <a:buAutoNum type="arabicPeriod"/>
            </a:pPr>
            <a:r>
              <a:rPr lang="es-ES" sz="3600" b="1" dirty="0"/>
              <a:t>Protección contra la Discriminación en la Ley y en la Práctica:</a:t>
            </a:r>
            <a:r>
              <a:rPr lang="es-ES" sz="3600" dirty="0"/>
              <a:t> Obliga a los Estados a consagrar el principio de igualdad en sus constituciones y leyes, y a tomar medidas para eliminar la discriminación ejercida por cualquier persona, organización o empresa. Una mujer víctima de discriminación tiene así un fundamento legal para exigir sus derechos.</a:t>
            </a:r>
            <a:endParaRPr lang="en-US" sz="3600" dirty="0"/>
          </a:p>
          <a:p>
            <a:pPr marL="742950" lvl="0" indent="-742950" algn="just">
              <a:buFont typeface="+mj-lt"/>
              <a:buAutoNum type="arabicPeriod"/>
            </a:pPr>
            <a:r>
              <a:rPr lang="es-ES" sz="3600" b="1" dirty="0"/>
              <a:t>Eliminación de la Trata y la Explotación:</a:t>
            </a:r>
            <a:r>
              <a:rPr lang="es-ES" sz="3600" dirty="0"/>
              <a:t> Exige a los Estados tomar medidas para suprimir todas las formas de trata de mujeres y explotación de la prostitución femenina. Esto se enfoca directamente en la protección de mujeres y niñas que son víctimas de estos crímenes.</a:t>
            </a:r>
            <a:endParaRPr lang="en-US" sz="3600" dirty="0"/>
          </a:p>
          <a:p>
            <a:pPr marL="742950" lvl="0" indent="-742950" algn="just">
              <a:buFont typeface="+mj-lt"/>
              <a:buAutoNum type="arabicPeriod"/>
            </a:pPr>
            <a:r>
              <a:rPr lang="es-ES" sz="3600" b="1" dirty="0"/>
              <a:t>Acceso a la Justicia y Mecanismos de Reclamación:</a:t>
            </a:r>
            <a:r>
              <a:rPr lang="es-ES" sz="3600" dirty="0"/>
              <a:t> Estipula el compromiso de los Estados de establecer la protección jurídica de los derechos de la mujer en igualdad de condiciones con el hombre, garantizando por medio de los tribunales nacionales competentes y otras instituciones públicas, la protección efectiva de la mujer contra todo acto de discriminación.</a:t>
            </a:r>
            <a:endParaRPr lang="en-US" sz="3600" dirty="0"/>
          </a:p>
        </p:txBody>
      </p:sp>
    </p:spTree>
    <p:extLst>
      <p:ext uri="{BB962C8B-B14F-4D97-AF65-F5344CB8AC3E}">
        <p14:creationId xmlns:p14="http://schemas.microsoft.com/office/powerpoint/2010/main" val="5868560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5943726" y="9502892"/>
            <a:ext cx="3429684" cy="1324716"/>
          </a:xfrm>
          <a:custGeom>
            <a:avLst/>
            <a:gdLst/>
            <a:ahLst/>
            <a:cxnLst/>
            <a:rect l="l" t="t" r="r" b="b"/>
            <a:pathLst>
              <a:path w="3429684" h="1324716">
                <a:moveTo>
                  <a:pt x="0" y="0"/>
                </a:moveTo>
                <a:lnTo>
                  <a:pt x="3429685" y="0"/>
                </a:lnTo>
                <a:lnTo>
                  <a:pt x="3429685" y="1324716"/>
                </a:lnTo>
                <a:lnTo>
                  <a:pt x="0" y="132471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2254084" y="-1779006"/>
            <a:ext cx="3673297" cy="2751633"/>
          </a:xfrm>
          <a:custGeom>
            <a:avLst/>
            <a:gdLst/>
            <a:ahLst/>
            <a:cxnLst/>
            <a:rect l="l" t="t" r="r" b="b"/>
            <a:pathLst>
              <a:path w="3673297" h="2751633">
                <a:moveTo>
                  <a:pt x="0" y="0"/>
                </a:moveTo>
                <a:lnTo>
                  <a:pt x="3673297" y="0"/>
                </a:lnTo>
                <a:lnTo>
                  <a:pt x="3673297" y="2751633"/>
                </a:lnTo>
                <a:lnTo>
                  <a:pt x="0" y="275163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sp>
      <p:sp>
        <p:nvSpPr>
          <p:cNvPr id="5" name="Freeform 5"/>
          <p:cNvSpPr/>
          <p:nvPr/>
        </p:nvSpPr>
        <p:spPr>
          <a:xfrm rot="-10800000">
            <a:off x="15927381" y="-496260"/>
            <a:ext cx="3124552" cy="2039481"/>
          </a:xfrm>
          <a:custGeom>
            <a:avLst/>
            <a:gdLst/>
            <a:ahLst/>
            <a:cxnLst/>
            <a:rect l="l" t="t" r="r" b="b"/>
            <a:pathLst>
              <a:path w="3124552" h="2039481">
                <a:moveTo>
                  <a:pt x="0" y="0"/>
                </a:moveTo>
                <a:lnTo>
                  <a:pt x="3124552" y="0"/>
                </a:lnTo>
                <a:lnTo>
                  <a:pt x="3124552" y="2039481"/>
                </a:lnTo>
                <a:lnTo>
                  <a:pt x="0" y="2039481"/>
                </a:lnTo>
                <a:lnTo>
                  <a:pt x="0" y="0"/>
                </a:lnTo>
                <a:close/>
              </a:path>
            </a:pathLst>
          </a:custGeom>
          <a:blipFill>
            <a:blip r:embed="rId6">
              <a:extLst>
                <a:ext uri="{96DAC541-7B7A-43D3-8B79-37D633B846F1}">
                  <asvg:svgBlip xmlns="" xmlns:asvg="http://schemas.microsoft.com/office/drawing/2016/SVG/main" r:embed="rId9"/>
                </a:ext>
              </a:extLst>
            </a:blip>
            <a:stretch>
              <a:fillRect/>
            </a:stretch>
          </a:blipFill>
          <a:ln cap="sq">
            <a:noFill/>
            <a:prstDash val="solid"/>
            <a:miter/>
          </a:ln>
        </p:spPr>
      </p:sp>
      <p:sp>
        <p:nvSpPr>
          <p:cNvPr id="8" name="Rectángulo 7"/>
          <p:cNvSpPr/>
          <p:nvPr/>
        </p:nvSpPr>
        <p:spPr>
          <a:xfrm>
            <a:off x="552228" y="603295"/>
            <a:ext cx="3188693" cy="584775"/>
          </a:xfrm>
          <a:prstGeom prst="rect">
            <a:avLst/>
          </a:prstGeom>
        </p:spPr>
        <p:txBody>
          <a:bodyPr wrap="none">
            <a:spAutoFit/>
          </a:bodyPr>
          <a:lstStyle/>
          <a:p>
            <a:r>
              <a:rPr lang="es-ES" sz="3200" b="1" dirty="0">
                <a:latin typeface="Arial" panose="020B0604020202020204" pitchFamily="34" charset="0"/>
                <a:ea typeface="Calibri" panose="020F0502020204030204" pitchFamily="34" charset="0"/>
              </a:rPr>
              <a:t>Internacionales</a:t>
            </a:r>
            <a:endParaRPr lang="en-US" sz="3200" dirty="0"/>
          </a:p>
        </p:txBody>
      </p:sp>
      <p:sp>
        <p:nvSpPr>
          <p:cNvPr id="9" name="Rectángulo 8"/>
          <p:cNvSpPr/>
          <p:nvPr/>
        </p:nvSpPr>
        <p:spPr>
          <a:xfrm>
            <a:off x="530105" y="1208952"/>
            <a:ext cx="17153211" cy="8402300"/>
          </a:xfrm>
          <a:prstGeom prst="rect">
            <a:avLst/>
          </a:prstGeom>
        </p:spPr>
        <p:txBody>
          <a:bodyPr wrap="square">
            <a:spAutoFit/>
          </a:bodyPr>
          <a:lstStyle/>
          <a:p>
            <a:pPr algn="just"/>
            <a:r>
              <a:rPr lang="es-ES" sz="3600" b="1" dirty="0"/>
              <a:t>Convención sobre los Derechos del Niño: </a:t>
            </a:r>
            <a:r>
              <a:rPr lang="es-ES" sz="3600" dirty="0"/>
              <a:t>Esta convención considera a los niños, niñas y adolescentes como sujetos de derecho y establece protecciones específicas para cuando son víctimas.</a:t>
            </a:r>
            <a:endParaRPr lang="en-US" sz="3600" dirty="0"/>
          </a:p>
          <a:p>
            <a:pPr marL="742950" lvl="0" indent="-742950" algn="just">
              <a:buFont typeface="+mj-lt"/>
              <a:buAutoNum type="arabicPeriod"/>
            </a:pPr>
            <a:r>
              <a:rPr lang="es-ES" sz="3600" b="1" dirty="0"/>
              <a:t>Interés Superior del Niño:</a:t>
            </a:r>
            <a:r>
              <a:rPr lang="es-ES" sz="3600" dirty="0"/>
              <a:t> Establece que en todas las medidas concernientes a los niños, el interés superior del niño será una consideración primordial. Cuando un niño es víctima, todos los procedimientos (judiciales, administrativos, sociales) deben priorizar su bienestar y protección integral.</a:t>
            </a:r>
            <a:endParaRPr lang="en-US" sz="3600" dirty="0"/>
          </a:p>
          <a:p>
            <a:pPr marL="742950" lvl="0" indent="-742950" algn="just">
              <a:buFont typeface="+mj-lt"/>
              <a:buAutoNum type="arabicPeriod"/>
            </a:pPr>
            <a:r>
              <a:rPr lang="es-ES" sz="3600" b="1" dirty="0"/>
              <a:t>Protección contra el Maltrato y la Explotación: </a:t>
            </a:r>
            <a:r>
              <a:rPr lang="es-ES" sz="3600" dirty="0"/>
              <a:t>Obliga a los Estados a adoptar todas las medidas legislativas, administrativas, sociales y educativas apropiadas para proteger al niño contra toda forma de maltrato físico o mental, abandono, explotación y abuso sexual. Esto crea un marco de protección amplio para las víctimas infantiles.</a:t>
            </a:r>
            <a:endParaRPr lang="en-US" sz="3600" dirty="0"/>
          </a:p>
          <a:p>
            <a:pPr marL="742950" lvl="0" indent="-742950" algn="just">
              <a:buFont typeface="+mj-lt"/>
              <a:buAutoNum type="arabicPeriod"/>
            </a:pPr>
            <a:r>
              <a:rPr lang="es-ES" sz="3600" b="1" dirty="0"/>
              <a:t>Derecho a ser Escuchado:</a:t>
            </a:r>
            <a:r>
              <a:rPr lang="es-ES" sz="3600" dirty="0"/>
              <a:t> Reconoce el derecho del niño a expresar su opinión libremente en todos los asuntos que le afecten y a que su opinión se tenga en cuenta. Para un niño víctima, esto significa que su voz debe ser considerada en los procesos judiciales o administrativos que le conciernen, de acuerdo con su edad y madurez.</a:t>
            </a:r>
            <a:endParaRPr lang="en-US" sz="3600" dirty="0"/>
          </a:p>
        </p:txBody>
      </p:sp>
    </p:spTree>
    <p:extLst>
      <p:ext uri="{BB962C8B-B14F-4D97-AF65-F5344CB8AC3E}">
        <p14:creationId xmlns:p14="http://schemas.microsoft.com/office/powerpoint/2010/main" val="9906074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5943726" y="9502892"/>
            <a:ext cx="3429684" cy="1324716"/>
          </a:xfrm>
          <a:custGeom>
            <a:avLst/>
            <a:gdLst/>
            <a:ahLst/>
            <a:cxnLst/>
            <a:rect l="l" t="t" r="r" b="b"/>
            <a:pathLst>
              <a:path w="3429684" h="1324716">
                <a:moveTo>
                  <a:pt x="0" y="0"/>
                </a:moveTo>
                <a:lnTo>
                  <a:pt x="3429685" y="0"/>
                </a:lnTo>
                <a:lnTo>
                  <a:pt x="3429685" y="1324716"/>
                </a:lnTo>
                <a:lnTo>
                  <a:pt x="0" y="132471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2254084" y="-1779006"/>
            <a:ext cx="3673297" cy="2751633"/>
          </a:xfrm>
          <a:custGeom>
            <a:avLst/>
            <a:gdLst/>
            <a:ahLst/>
            <a:cxnLst/>
            <a:rect l="l" t="t" r="r" b="b"/>
            <a:pathLst>
              <a:path w="3673297" h="2751633">
                <a:moveTo>
                  <a:pt x="0" y="0"/>
                </a:moveTo>
                <a:lnTo>
                  <a:pt x="3673297" y="0"/>
                </a:lnTo>
                <a:lnTo>
                  <a:pt x="3673297" y="2751633"/>
                </a:lnTo>
                <a:lnTo>
                  <a:pt x="0" y="275163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sp>
      <p:sp>
        <p:nvSpPr>
          <p:cNvPr id="5" name="Freeform 5"/>
          <p:cNvSpPr/>
          <p:nvPr/>
        </p:nvSpPr>
        <p:spPr>
          <a:xfrm rot="-10800000">
            <a:off x="15927381" y="-496260"/>
            <a:ext cx="3124552" cy="2039481"/>
          </a:xfrm>
          <a:custGeom>
            <a:avLst/>
            <a:gdLst/>
            <a:ahLst/>
            <a:cxnLst/>
            <a:rect l="l" t="t" r="r" b="b"/>
            <a:pathLst>
              <a:path w="3124552" h="2039481">
                <a:moveTo>
                  <a:pt x="0" y="0"/>
                </a:moveTo>
                <a:lnTo>
                  <a:pt x="3124552" y="0"/>
                </a:lnTo>
                <a:lnTo>
                  <a:pt x="3124552" y="2039481"/>
                </a:lnTo>
                <a:lnTo>
                  <a:pt x="0" y="2039481"/>
                </a:lnTo>
                <a:lnTo>
                  <a:pt x="0" y="0"/>
                </a:lnTo>
                <a:close/>
              </a:path>
            </a:pathLst>
          </a:custGeom>
          <a:blipFill>
            <a:blip r:embed="rId6">
              <a:extLst>
                <a:ext uri="{96DAC541-7B7A-43D3-8B79-37D633B846F1}">
                  <asvg:svgBlip xmlns="" xmlns:asvg="http://schemas.microsoft.com/office/drawing/2016/SVG/main" r:embed="rId9"/>
                </a:ext>
              </a:extLst>
            </a:blip>
            <a:stretch>
              <a:fillRect/>
            </a:stretch>
          </a:blipFill>
          <a:ln cap="sq">
            <a:noFill/>
            <a:prstDash val="solid"/>
            <a:miter/>
          </a:ln>
        </p:spPr>
      </p:sp>
      <p:sp>
        <p:nvSpPr>
          <p:cNvPr id="8" name="Rectángulo 7"/>
          <p:cNvSpPr/>
          <p:nvPr/>
        </p:nvSpPr>
        <p:spPr>
          <a:xfrm>
            <a:off x="552228" y="603295"/>
            <a:ext cx="2739853" cy="769441"/>
          </a:xfrm>
          <a:prstGeom prst="rect">
            <a:avLst/>
          </a:prstGeom>
        </p:spPr>
        <p:txBody>
          <a:bodyPr wrap="none">
            <a:spAutoFit/>
          </a:bodyPr>
          <a:lstStyle/>
          <a:p>
            <a:r>
              <a:rPr lang="es-ES" sz="4400" b="1" dirty="0"/>
              <a:t>Nacionales</a:t>
            </a:r>
            <a:endParaRPr lang="en-US" sz="6600" dirty="0"/>
          </a:p>
        </p:txBody>
      </p:sp>
      <p:sp>
        <p:nvSpPr>
          <p:cNvPr id="9" name="Rectángulo 8"/>
          <p:cNvSpPr/>
          <p:nvPr/>
        </p:nvSpPr>
        <p:spPr>
          <a:xfrm>
            <a:off x="530105" y="1208952"/>
            <a:ext cx="17153211" cy="7294305"/>
          </a:xfrm>
          <a:prstGeom prst="rect">
            <a:avLst/>
          </a:prstGeom>
        </p:spPr>
        <p:txBody>
          <a:bodyPr wrap="square">
            <a:spAutoFit/>
          </a:bodyPr>
          <a:lstStyle/>
          <a:p>
            <a:pPr algn="just"/>
            <a:r>
              <a:rPr lang="es-ES" sz="3600" b="1" dirty="0"/>
              <a:t>La Constitución de la República de Cuba: </a:t>
            </a:r>
            <a:r>
              <a:rPr lang="es-ES" sz="3600" dirty="0"/>
              <a:t>protege a la víctima de manera indirecta pero fundamental, estableciendo los principios generales y derechos humanos que luego las leyes ordinarias (como el Código de Procesos Penales, el Código Penal y el Código de las Familias) se encargan de desarrollar y hacer efectivos en la práctica.</a:t>
            </a:r>
            <a:endParaRPr lang="en-US" sz="3600" dirty="0"/>
          </a:p>
          <a:p>
            <a:pPr marL="1200150" lvl="1" indent="-742950" algn="just">
              <a:buFont typeface="+mj-lt"/>
              <a:buAutoNum type="arabicPeriod"/>
            </a:pPr>
            <a:r>
              <a:rPr lang="es-ES_tradnl" sz="3600" b="1" dirty="0" smtClean="0"/>
              <a:t>Reconocimiento </a:t>
            </a:r>
            <a:r>
              <a:rPr lang="es-ES_tradnl" sz="3600" b="1" dirty="0"/>
              <a:t>de la Dignidad Humana y la Inviolabilidad de la Persona </a:t>
            </a:r>
            <a:endParaRPr lang="en-US" sz="3200" dirty="0"/>
          </a:p>
          <a:p>
            <a:pPr lvl="0" algn="just"/>
            <a:r>
              <a:rPr lang="es-ES" sz="3600" dirty="0"/>
              <a:t>La dignidad humana es el valor supremo </a:t>
            </a:r>
            <a:endParaRPr lang="en-US" sz="3200" dirty="0"/>
          </a:p>
          <a:p>
            <a:pPr lvl="0" algn="just"/>
            <a:r>
              <a:rPr lang="es-ES" sz="3600" dirty="0"/>
              <a:t>Las personas son iguales ante la ley</a:t>
            </a:r>
            <a:endParaRPr lang="en-US" sz="3200" dirty="0"/>
          </a:p>
          <a:p>
            <a:pPr marL="1200150" lvl="1" indent="-742950" algn="just">
              <a:buFont typeface="+mj-lt"/>
              <a:buAutoNum type="arabicPeriod" startAt="2"/>
            </a:pPr>
            <a:r>
              <a:rPr lang="es-ES_tradnl" sz="3600" b="1" dirty="0" smtClean="0"/>
              <a:t>Derecho </a:t>
            </a:r>
            <a:r>
              <a:rPr lang="es-ES_tradnl" sz="3600" b="1" dirty="0"/>
              <a:t>de Acceso a la Justicia y a un Debido Proceso (Artículos 92, 93 y 94):</a:t>
            </a:r>
            <a:endParaRPr lang="en-US" sz="3200" dirty="0"/>
          </a:p>
          <a:p>
            <a:pPr lvl="0" algn="just"/>
            <a:r>
              <a:rPr lang="es-ES" sz="3600" dirty="0"/>
              <a:t>Derecho a dirigir quejas y peticiones a las autoridades</a:t>
            </a:r>
            <a:endParaRPr lang="en-US" sz="3200" dirty="0"/>
          </a:p>
          <a:p>
            <a:pPr lvl="0" algn="just"/>
            <a:r>
              <a:rPr lang="es-ES" sz="3600" dirty="0"/>
              <a:t>Se garantiza el derecho a la tutela judicial efectiva</a:t>
            </a:r>
            <a:endParaRPr lang="en-US" sz="3200" dirty="0"/>
          </a:p>
          <a:p>
            <a:pPr marL="1200150" lvl="1" indent="-742950" algn="just">
              <a:buFont typeface="+mj-lt"/>
              <a:buAutoNum type="arabicPeriod" startAt="3"/>
            </a:pPr>
            <a:r>
              <a:rPr lang="es-ES_tradnl" sz="3600" b="1" dirty="0" smtClean="0"/>
              <a:t>Derecho </a:t>
            </a:r>
            <a:r>
              <a:rPr lang="es-ES_tradnl" sz="3600" b="1" dirty="0"/>
              <a:t>a la Reparación Integral (Artículo 46):</a:t>
            </a:r>
            <a:endParaRPr lang="en-US" sz="3200" dirty="0"/>
          </a:p>
          <a:p>
            <a:pPr lvl="0" algn="just"/>
            <a:r>
              <a:rPr lang="es-ES" sz="3600" dirty="0"/>
              <a:t>La indemnización por los daños o perjuicios ocasionados por la actuación de los órganos del Estado, sus directivos, funcionarios y empleados...".</a:t>
            </a:r>
            <a:endParaRPr lang="en-US" sz="3200" dirty="0"/>
          </a:p>
        </p:txBody>
      </p:sp>
    </p:spTree>
    <p:extLst>
      <p:ext uri="{BB962C8B-B14F-4D97-AF65-F5344CB8AC3E}">
        <p14:creationId xmlns:p14="http://schemas.microsoft.com/office/powerpoint/2010/main" val="763250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3" name="Freeform 3"/>
          <p:cNvSpPr/>
          <p:nvPr/>
        </p:nvSpPr>
        <p:spPr>
          <a:xfrm>
            <a:off x="12254084" y="-1779006"/>
            <a:ext cx="3673297" cy="2751633"/>
          </a:xfrm>
          <a:custGeom>
            <a:avLst/>
            <a:gdLst/>
            <a:ahLst/>
            <a:cxnLst/>
            <a:rect l="l" t="t" r="r" b="b"/>
            <a:pathLst>
              <a:path w="3673297" h="2751633">
                <a:moveTo>
                  <a:pt x="0" y="0"/>
                </a:moveTo>
                <a:lnTo>
                  <a:pt x="3673297" y="0"/>
                </a:lnTo>
                <a:lnTo>
                  <a:pt x="3673297" y="2751633"/>
                </a:lnTo>
                <a:lnTo>
                  <a:pt x="0" y="2751633"/>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a:ln cap="sq">
            <a:noFill/>
            <a:prstDash val="solid"/>
            <a:miter/>
          </a:ln>
        </p:spPr>
      </p:sp>
      <p:sp>
        <p:nvSpPr>
          <p:cNvPr id="5" name="Freeform 5"/>
          <p:cNvSpPr/>
          <p:nvPr/>
        </p:nvSpPr>
        <p:spPr>
          <a:xfrm rot="-10800000">
            <a:off x="15927381" y="-496260"/>
            <a:ext cx="3124552" cy="2039481"/>
          </a:xfrm>
          <a:custGeom>
            <a:avLst/>
            <a:gdLst/>
            <a:ahLst/>
            <a:cxnLst/>
            <a:rect l="l" t="t" r="r" b="b"/>
            <a:pathLst>
              <a:path w="3124552" h="2039481">
                <a:moveTo>
                  <a:pt x="0" y="0"/>
                </a:moveTo>
                <a:lnTo>
                  <a:pt x="3124552" y="0"/>
                </a:lnTo>
                <a:lnTo>
                  <a:pt x="3124552" y="2039481"/>
                </a:lnTo>
                <a:lnTo>
                  <a:pt x="0" y="2039481"/>
                </a:lnTo>
                <a:lnTo>
                  <a:pt x="0" y="0"/>
                </a:lnTo>
                <a:close/>
              </a:path>
            </a:pathLst>
          </a:custGeom>
          <a:blipFill>
            <a:blip r:embed="rId6">
              <a:extLst>
                <a:ext uri="{96DAC541-7B7A-43D3-8B79-37D633B846F1}">
                  <asvg:svgBlip xmlns="" xmlns:asvg="http://schemas.microsoft.com/office/drawing/2016/SVG/main" r:embed="rId9"/>
                </a:ext>
              </a:extLst>
            </a:blip>
            <a:stretch>
              <a:fillRect/>
            </a:stretch>
          </a:blipFill>
          <a:ln cap="sq">
            <a:noFill/>
            <a:prstDash val="solid"/>
            <a:miter/>
          </a:ln>
        </p:spPr>
      </p:sp>
      <p:sp>
        <p:nvSpPr>
          <p:cNvPr id="8" name="Rectángulo 7"/>
          <p:cNvSpPr/>
          <p:nvPr/>
        </p:nvSpPr>
        <p:spPr>
          <a:xfrm>
            <a:off x="552228" y="603295"/>
            <a:ext cx="2739853" cy="769441"/>
          </a:xfrm>
          <a:prstGeom prst="rect">
            <a:avLst/>
          </a:prstGeom>
        </p:spPr>
        <p:txBody>
          <a:bodyPr wrap="none">
            <a:spAutoFit/>
          </a:bodyPr>
          <a:lstStyle/>
          <a:p>
            <a:r>
              <a:rPr lang="es-ES" sz="4400" b="1" dirty="0"/>
              <a:t>Nacionales</a:t>
            </a:r>
            <a:endParaRPr lang="en-US" sz="6600" dirty="0"/>
          </a:p>
        </p:txBody>
      </p:sp>
      <p:sp>
        <p:nvSpPr>
          <p:cNvPr id="9" name="Rectángulo 8"/>
          <p:cNvSpPr/>
          <p:nvPr/>
        </p:nvSpPr>
        <p:spPr>
          <a:xfrm>
            <a:off x="530105" y="1208952"/>
            <a:ext cx="17153211" cy="8956298"/>
          </a:xfrm>
          <a:prstGeom prst="rect">
            <a:avLst/>
          </a:prstGeom>
        </p:spPr>
        <p:txBody>
          <a:bodyPr wrap="square">
            <a:spAutoFit/>
          </a:bodyPr>
          <a:lstStyle/>
          <a:p>
            <a:pPr algn="just"/>
            <a:r>
              <a:rPr lang="es-ES" sz="3200" b="1" dirty="0"/>
              <a:t>Ley 143/2021: Código de Procesos: </a:t>
            </a:r>
            <a:r>
              <a:rPr lang="es-ES" sz="3200" dirty="0"/>
              <a:t>Esta es la norma procesal penal más importante y representa la columna vertebral de la protección a la víctima en el sistema de justicia penal cubano.</a:t>
            </a:r>
            <a:endParaRPr lang="en-US" sz="3200" dirty="0"/>
          </a:p>
          <a:p>
            <a:pPr marL="514350" lvl="0" indent="-514350" algn="just">
              <a:buFont typeface="+mj-lt"/>
              <a:buAutoNum type="arabicPeriod"/>
            </a:pPr>
            <a:r>
              <a:rPr lang="es-ES" sz="3200" b="1" dirty="0" smtClean="0"/>
              <a:t>- Reconocimiento </a:t>
            </a:r>
            <a:r>
              <a:rPr lang="es-ES" sz="3200" b="1" dirty="0"/>
              <a:t>Expreso y Definición </a:t>
            </a:r>
            <a:r>
              <a:rPr lang="es-ES" sz="3200" b="1" dirty="0" smtClean="0"/>
              <a:t>:</a:t>
            </a:r>
            <a:r>
              <a:rPr lang="es-ES" sz="3200" dirty="0" smtClean="0"/>
              <a:t> Define </a:t>
            </a:r>
            <a:r>
              <a:rPr lang="es-ES" sz="3200" dirty="0"/>
              <a:t>por primera vez de manera clara y amplia quiénes son consideradas víctimas en el proceso penal. Incluye no solo al ofendido directo, sino también a sus familiares o herederos en casos de delitos graves (como homicidio o desaparición), y a las personas jurídicas perjudicadas. </a:t>
            </a:r>
            <a:endParaRPr lang="en-US" sz="3200" dirty="0"/>
          </a:p>
          <a:p>
            <a:pPr marL="514350" lvl="0" indent="-514350" algn="just">
              <a:buFont typeface="+mj-lt"/>
              <a:buAutoNum type="arabicPeriod"/>
            </a:pPr>
            <a:r>
              <a:rPr lang="es-ES" sz="3200" b="1" dirty="0" smtClean="0"/>
              <a:t>- Derecho </a:t>
            </a:r>
            <a:r>
              <a:rPr lang="es-ES" sz="3200" b="1" dirty="0"/>
              <a:t>a la Información, Participación y Asistencia:</a:t>
            </a:r>
            <a:r>
              <a:rPr lang="es-ES" sz="3200" dirty="0"/>
              <a:t> La ley garantiza a la víctima el derecho a:</a:t>
            </a:r>
            <a:endParaRPr lang="en-US" sz="3200" dirty="0"/>
          </a:p>
          <a:p>
            <a:pPr lvl="1" algn="just"/>
            <a:r>
              <a:rPr lang="es-ES" sz="3200" b="1" dirty="0"/>
              <a:t>Ser informada:</a:t>
            </a:r>
            <a:r>
              <a:rPr lang="es-ES" sz="3200" dirty="0"/>
              <a:t> Sobre la resolución que inicia el proceso, la imputación, la prisión provisional del imputado, la sentencia y su derecho a reclamar reparación.</a:t>
            </a:r>
            <a:endParaRPr lang="en-US" sz="3200" dirty="0"/>
          </a:p>
          <a:p>
            <a:pPr lvl="1" algn="just"/>
            <a:r>
              <a:rPr lang="es-ES" sz="3200" b="1" dirty="0"/>
              <a:t>Participar:</a:t>
            </a:r>
            <a:r>
              <a:rPr lang="es-ES" sz="3200" dirty="0"/>
              <a:t> Tiene derecho a ser oída por el tribunal, a proponer pruebas y a interponer recursos contra las decisiones que le afecten (como el sobreseimiento).</a:t>
            </a:r>
            <a:endParaRPr lang="en-US" sz="3200" dirty="0"/>
          </a:p>
          <a:p>
            <a:pPr lvl="1" algn="just"/>
            <a:r>
              <a:rPr lang="es-ES" sz="3200" b="1" dirty="0"/>
              <a:t>Recibir asistencia:</a:t>
            </a:r>
            <a:r>
              <a:rPr lang="es-ES" sz="3200" dirty="0"/>
              <a:t> Puede ser asistida por un abogado defensor de oficio o propio, y en casos de vulnerabilidad, tiene derecho a un trato preferente y protección.</a:t>
            </a:r>
            <a:endParaRPr lang="en-US" sz="3200" dirty="0"/>
          </a:p>
          <a:p>
            <a:pPr marL="514350" lvl="0" indent="-514350" algn="just">
              <a:buFont typeface="+mj-lt"/>
              <a:buAutoNum type="arabicPeriod"/>
            </a:pPr>
            <a:r>
              <a:rPr lang="es-ES" sz="3200" b="1" dirty="0"/>
              <a:t>Derecho a la Reparación </a:t>
            </a:r>
            <a:r>
              <a:rPr lang="es-ES" sz="3200" b="1" dirty="0" smtClean="0"/>
              <a:t>Integral: C</a:t>
            </a:r>
            <a:r>
              <a:rPr lang="es-ES" sz="3200" dirty="0" smtClean="0"/>
              <a:t>onsolida </a:t>
            </a:r>
            <a:r>
              <a:rPr lang="es-ES" sz="3200" dirty="0"/>
              <a:t>el derecho de la víctima a reclamar la reparación del daño moral y material sufrido a consecuencia del delito. Este derecho puede ejercerse dentro del mismo proceso penal (como parte civil) o en un proceso civil independiente. El tribunal está obligado a pronunciarse sobre la reparación en su sentencia, incluso si la víctima no la ha solicitado expresamente, lo que demuestra un interés público en resarcir el daño causado.</a:t>
            </a:r>
            <a:endParaRPr lang="en-US" sz="3200" dirty="0"/>
          </a:p>
        </p:txBody>
      </p:sp>
    </p:spTree>
    <p:extLst>
      <p:ext uri="{BB962C8B-B14F-4D97-AF65-F5344CB8AC3E}">
        <p14:creationId xmlns:p14="http://schemas.microsoft.com/office/powerpoint/2010/main" val="30835525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pic>
        <p:nvPicPr>
          <p:cNvPr id="32" name="Imagen 31"/>
          <p:cNvPicPr>
            <a:picLocks noChangeAspect="1"/>
          </p:cNvPicPr>
          <p:nvPr/>
        </p:nvPicPr>
        <p:blipFill rotWithShape="1">
          <a:blip r:embed="rId2">
            <a:extLst>
              <a:ext uri="{28A0092B-C50C-407E-A947-70E740481C1C}">
                <a14:useLocalDpi xmlns:a14="http://schemas.microsoft.com/office/drawing/2010/main" val="0"/>
              </a:ext>
            </a:extLst>
          </a:blip>
          <a:srcRect l="19562" t="4447" r="19647" b="5479"/>
          <a:stretch/>
        </p:blipFill>
        <p:spPr>
          <a:xfrm rot="346194">
            <a:off x="11288427" y="2166169"/>
            <a:ext cx="4999020" cy="5542322"/>
          </a:xfrm>
          <a:prstGeom prst="rect">
            <a:avLst/>
          </a:prstGeom>
        </p:spPr>
      </p:pic>
      <p:grpSp>
        <p:nvGrpSpPr>
          <p:cNvPr id="6" name="Group 6"/>
          <p:cNvGrpSpPr>
            <a:grpSpLocks noChangeAspect="1"/>
          </p:cNvGrpSpPr>
          <p:nvPr/>
        </p:nvGrpSpPr>
        <p:grpSpPr>
          <a:xfrm>
            <a:off x="10363200" y="1574044"/>
            <a:ext cx="6535738" cy="7684256"/>
            <a:chOff x="0" y="0"/>
            <a:chExt cx="4531360" cy="5327650"/>
          </a:xfrm>
        </p:grpSpPr>
        <p:sp>
          <p:nvSpPr>
            <p:cNvPr id="7" name="Freeform 7"/>
            <p:cNvSpPr/>
            <p:nvPr/>
          </p:nvSpPr>
          <p:spPr>
            <a:xfrm>
              <a:off x="350520" y="69850"/>
              <a:ext cx="4161790" cy="4737100"/>
            </a:xfrm>
            <a:custGeom>
              <a:avLst/>
              <a:gdLst/>
              <a:ahLst/>
              <a:cxnLst/>
              <a:rect l="l" t="t" r="r" b="b"/>
              <a:pathLst>
                <a:path w="4161790" h="4737100">
                  <a:moveTo>
                    <a:pt x="4149090" y="327660"/>
                  </a:moveTo>
                  <a:lnTo>
                    <a:pt x="398780" y="1270"/>
                  </a:lnTo>
                  <a:cubicBezTo>
                    <a:pt x="391160" y="0"/>
                    <a:pt x="384810" y="6350"/>
                    <a:pt x="383540" y="13970"/>
                  </a:cubicBezTo>
                  <a:lnTo>
                    <a:pt x="1270" y="4395470"/>
                  </a:lnTo>
                  <a:cubicBezTo>
                    <a:pt x="0" y="4403090"/>
                    <a:pt x="6350" y="4409440"/>
                    <a:pt x="13970" y="4409440"/>
                  </a:cubicBezTo>
                  <a:lnTo>
                    <a:pt x="3764280" y="4735830"/>
                  </a:lnTo>
                  <a:cubicBezTo>
                    <a:pt x="3771900" y="4737100"/>
                    <a:pt x="3778250" y="4730750"/>
                    <a:pt x="3779520" y="4723130"/>
                  </a:cubicBezTo>
                  <a:lnTo>
                    <a:pt x="4161790" y="341630"/>
                  </a:lnTo>
                  <a:cubicBezTo>
                    <a:pt x="4161790" y="335280"/>
                    <a:pt x="4156710" y="328930"/>
                    <a:pt x="4149090" y="327660"/>
                  </a:cubicBezTo>
                  <a:close/>
                  <a:moveTo>
                    <a:pt x="3934460" y="529590"/>
                  </a:moveTo>
                  <a:lnTo>
                    <a:pt x="3652520" y="3763010"/>
                  </a:lnTo>
                  <a:cubicBezTo>
                    <a:pt x="3651250" y="3770630"/>
                    <a:pt x="3644900" y="3775710"/>
                    <a:pt x="3638550" y="3775710"/>
                  </a:cubicBezTo>
                  <a:lnTo>
                    <a:pt x="269240" y="3482340"/>
                  </a:lnTo>
                  <a:cubicBezTo>
                    <a:pt x="261620" y="3481070"/>
                    <a:pt x="256540" y="3474720"/>
                    <a:pt x="256540" y="3468370"/>
                  </a:cubicBezTo>
                  <a:lnTo>
                    <a:pt x="538480" y="233680"/>
                  </a:lnTo>
                  <a:cubicBezTo>
                    <a:pt x="539750" y="226060"/>
                    <a:pt x="546100" y="220980"/>
                    <a:pt x="553720" y="220980"/>
                  </a:cubicBezTo>
                  <a:lnTo>
                    <a:pt x="3921760" y="514350"/>
                  </a:lnTo>
                  <a:cubicBezTo>
                    <a:pt x="3929380" y="515620"/>
                    <a:pt x="3934460" y="521970"/>
                    <a:pt x="3934460" y="529590"/>
                  </a:cubicBezTo>
                  <a:close/>
                </a:path>
              </a:pathLst>
            </a:custGeom>
            <a:solidFill>
              <a:srgbClr val="F2F1EB"/>
            </a:solidFill>
          </p:spPr>
        </p:sp>
        <p:sp>
          <p:nvSpPr>
            <p:cNvPr id="9" name="Freeform 9"/>
            <p:cNvSpPr/>
            <p:nvPr/>
          </p:nvSpPr>
          <p:spPr>
            <a:xfrm>
              <a:off x="877570" y="289560"/>
              <a:ext cx="3407410" cy="3554730"/>
            </a:xfrm>
            <a:custGeom>
              <a:avLst/>
              <a:gdLst/>
              <a:ahLst/>
              <a:cxnLst/>
              <a:rect l="l" t="t" r="r" b="b"/>
              <a:pathLst>
                <a:path w="3407410" h="3554730">
                  <a:moveTo>
                    <a:pt x="3407410" y="304800"/>
                  </a:moveTo>
                  <a:cubicBezTo>
                    <a:pt x="3407410" y="304800"/>
                    <a:pt x="3406140" y="297180"/>
                    <a:pt x="3395980" y="294640"/>
                  </a:cubicBezTo>
                  <a:lnTo>
                    <a:pt x="3394710" y="294640"/>
                  </a:lnTo>
                  <a:lnTo>
                    <a:pt x="3383280" y="293370"/>
                  </a:lnTo>
                  <a:lnTo>
                    <a:pt x="15240" y="0"/>
                  </a:lnTo>
                  <a:cubicBezTo>
                    <a:pt x="8890" y="0"/>
                    <a:pt x="1270" y="1270"/>
                    <a:pt x="0" y="8890"/>
                  </a:cubicBezTo>
                  <a:lnTo>
                    <a:pt x="1270" y="15240"/>
                  </a:lnTo>
                  <a:cubicBezTo>
                    <a:pt x="3810" y="12700"/>
                    <a:pt x="8890" y="10160"/>
                    <a:pt x="13970" y="10160"/>
                  </a:cubicBezTo>
                  <a:lnTo>
                    <a:pt x="3393440" y="304800"/>
                  </a:lnTo>
                  <a:lnTo>
                    <a:pt x="3398520" y="304800"/>
                  </a:lnTo>
                  <a:lnTo>
                    <a:pt x="3116580" y="3543300"/>
                  </a:lnTo>
                  <a:cubicBezTo>
                    <a:pt x="3116580" y="3548380"/>
                    <a:pt x="3114040" y="3552190"/>
                    <a:pt x="3110230" y="3554730"/>
                  </a:cubicBezTo>
                  <a:lnTo>
                    <a:pt x="3114040" y="3554730"/>
                  </a:lnTo>
                  <a:cubicBezTo>
                    <a:pt x="3120390" y="3554730"/>
                    <a:pt x="3126740" y="3550920"/>
                    <a:pt x="3126740" y="3544570"/>
                  </a:cubicBezTo>
                  <a:lnTo>
                    <a:pt x="3407410" y="304800"/>
                  </a:lnTo>
                  <a:close/>
                </a:path>
              </a:pathLst>
            </a:custGeom>
            <a:solidFill>
              <a:srgbClr val="898888"/>
            </a:solidFill>
          </p:spPr>
        </p:sp>
        <p:sp>
          <p:nvSpPr>
            <p:cNvPr id="10" name="Freeform 10"/>
            <p:cNvSpPr/>
            <p:nvPr/>
          </p:nvSpPr>
          <p:spPr>
            <a:xfrm>
              <a:off x="353060" y="4452620"/>
              <a:ext cx="3789680" cy="356870"/>
            </a:xfrm>
            <a:custGeom>
              <a:avLst/>
              <a:gdLst/>
              <a:ahLst/>
              <a:cxnLst/>
              <a:rect l="l" t="t" r="r" b="b"/>
              <a:pathLst>
                <a:path w="3789680" h="356870">
                  <a:moveTo>
                    <a:pt x="15240" y="15240"/>
                  </a:moveTo>
                  <a:cubicBezTo>
                    <a:pt x="7620" y="13970"/>
                    <a:pt x="2540" y="7620"/>
                    <a:pt x="2540" y="0"/>
                  </a:cubicBezTo>
                  <a:lnTo>
                    <a:pt x="1270" y="13970"/>
                  </a:lnTo>
                  <a:cubicBezTo>
                    <a:pt x="0" y="21590"/>
                    <a:pt x="6350" y="27940"/>
                    <a:pt x="13970" y="29210"/>
                  </a:cubicBezTo>
                  <a:lnTo>
                    <a:pt x="3780790" y="356870"/>
                  </a:lnTo>
                  <a:cubicBezTo>
                    <a:pt x="3784600" y="356870"/>
                    <a:pt x="3787140" y="355600"/>
                    <a:pt x="3789680" y="354330"/>
                  </a:cubicBezTo>
                  <a:lnTo>
                    <a:pt x="3775710" y="342900"/>
                  </a:lnTo>
                  <a:lnTo>
                    <a:pt x="15240" y="15240"/>
                  </a:lnTo>
                  <a:close/>
                </a:path>
              </a:pathLst>
            </a:custGeom>
            <a:solidFill>
              <a:srgbClr val="898888"/>
            </a:solidFill>
          </p:spPr>
        </p:sp>
        <p:sp>
          <p:nvSpPr>
            <p:cNvPr id="11" name="Freeform 11"/>
            <p:cNvSpPr/>
            <p:nvPr/>
          </p:nvSpPr>
          <p:spPr>
            <a:xfrm>
              <a:off x="353060" y="74930"/>
              <a:ext cx="396240" cy="4408170"/>
            </a:xfrm>
            <a:custGeom>
              <a:avLst/>
              <a:gdLst/>
              <a:ahLst/>
              <a:cxnLst/>
              <a:rect l="l" t="t" r="r" b="b"/>
              <a:pathLst>
                <a:path w="396240" h="4408170">
                  <a:moveTo>
                    <a:pt x="13970" y="4392930"/>
                  </a:moveTo>
                  <a:lnTo>
                    <a:pt x="396240" y="8890"/>
                  </a:lnTo>
                  <a:lnTo>
                    <a:pt x="387350" y="0"/>
                  </a:lnTo>
                  <a:cubicBezTo>
                    <a:pt x="384810" y="1270"/>
                    <a:pt x="383540" y="5080"/>
                    <a:pt x="382270" y="8890"/>
                  </a:cubicBezTo>
                  <a:lnTo>
                    <a:pt x="1270" y="4391660"/>
                  </a:lnTo>
                  <a:cubicBezTo>
                    <a:pt x="0" y="4399280"/>
                    <a:pt x="6350" y="4405630"/>
                    <a:pt x="13970" y="4406900"/>
                  </a:cubicBezTo>
                  <a:lnTo>
                    <a:pt x="27940" y="4408170"/>
                  </a:lnTo>
                  <a:cubicBezTo>
                    <a:pt x="19050" y="4406900"/>
                    <a:pt x="13970" y="4400550"/>
                    <a:pt x="13970" y="4392930"/>
                  </a:cubicBezTo>
                  <a:close/>
                </a:path>
              </a:pathLst>
            </a:custGeom>
            <a:solidFill>
              <a:srgbClr val="898888"/>
            </a:solidFill>
          </p:spPr>
        </p:sp>
        <p:sp>
          <p:nvSpPr>
            <p:cNvPr id="12" name="Freeform 12"/>
            <p:cNvSpPr/>
            <p:nvPr/>
          </p:nvSpPr>
          <p:spPr>
            <a:xfrm>
              <a:off x="591820" y="292100"/>
              <a:ext cx="297180" cy="3260090"/>
            </a:xfrm>
            <a:custGeom>
              <a:avLst/>
              <a:gdLst/>
              <a:ahLst/>
              <a:cxnLst/>
              <a:rect l="l" t="t" r="r" b="b"/>
              <a:pathLst>
                <a:path w="297180" h="3260090">
                  <a:moveTo>
                    <a:pt x="15240" y="3244850"/>
                  </a:moveTo>
                  <a:lnTo>
                    <a:pt x="297180" y="11430"/>
                  </a:lnTo>
                  <a:lnTo>
                    <a:pt x="297180" y="8890"/>
                  </a:lnTo>
                  <a:lnTo>
                    <a:pt x="288290" y="0"/>
                  </a:lnTo>
                  <a:cubicBezTo>
                    <a:pt x="285750" y="2540"/>
                    <a:pt x="283210" y="5080"/>
                    <a:pt x="283210" y="10160"/>
                  </a:cubicBezTo>
                  <a:lnTo>
                    <a:pt x="1270" y="3243580"/>
                  </a:lnTo>
                  <a:cubicBezTo>
                    <a:pt x="0" y="3251200"/>
                    <a:pt x="6350" y="3257550"/>
                    <a:pt x="13970" y="3258820"/>
                  </a:cubicBezTo>
                  <a:lnTo>
                    <a:pt x="27940" y="3260090"/>
                  </a:lnTo>
                  <a:cubicBezTo>
                    <a:pt x="20320" y="3258820"/>
                    <a:pt x="13970" y="3252470"/>
                    <a:pt x="15240" y="3244850"/>
                  </a:cubicBezTo>
                  <a:close/>
                </a:path>
              </a:pathLst>
            </a:custGeom>
            <a:solidFill>
              <a:srgbClr val="FDFDFD"/>
            </a:solidFill>
          </p:spPr>
        </p:sp>
        <p:sp>
          <p:nvSpPr>
            <p:cNvPr id="13" name="Freeform 13"/>
            <p:cNvSpPr/>
            <p:nvPr/>
          </p:nvSpPr>
          <p:spPr>
            <a:xfrm>
              <a:off x="0" y="0"/>
              <a:ext cx="0" cy="0"/>
            </a:xfrm>
            <a:custGeom>
              <a:avLst/>
              <a:gdLst/>
              <a:ahLst/>
              <a:cxnLst/>
              <a:rect l="l" t="t" r="r" b="b"/>
              <a:pathLst>
                <a:path/>
              </a:pathLst>
            </a:custGeom>
            <a:solidFill>
              <a:srgbClr val="FDFDFD"/>
            </a:solidFill>
          </p:spPr>
        </p:sp>
        <p:sp>
          <p:nvSpPr>
            <p:cNvPr id="14" name="Freeform 14"/>
            <p:cNvSpPr/>
            <p:nvPr/>
          </p:nvSpPr>
          <p:spPr>
            <a:xfrm>
              <a:off x="593090" y="3526790"/>
              <a:ext cx="3404870" cy="322580"/>
            </a:xfrm>
            <a:custGeom>
              <a:avLst/>
              <a:gdLst/>
              <a:ahLst/>
              <a:cxnLst/>
              <a:rect l="l" t="t" r="r" b="b"/>
              <a:pathLst>
                <a:path w="3404870" h="322580">
                  <a:moveTo>
                    <a:pt x="3399790" y="308610"/>
                  </a:moveTo>
                  <a:lnTo>
                    <a:pt x="3395980" y="308610"/>
                  </a:lnTo>
                  <a:lnTo>
                    <a:pt x="15240" y="13970"/>
                  </a:lnTo>
                  <a:cubicBezTo>
                    <a:pt x="7620" y="12700"/>
                    <a:pt x="2540" y="6350"/>
                    <a:pt x="2540" y="0"/>
                  </a:cubicBezTo>
                  <a:lnTo>
                    <a:pt x="1270" y="13970"/>
                  </a:lnTo>
                  <a:cubicBezTo>
                    <a:pt x="0" y="21590"/>
                    <a:pt x="6350" y="27940"/>
                    <a:pt x="13970" y="29210"/>
                  </a:cubicBezTo>
                  <a:lnTo>
                    <a:pt x="3394710" y="322580"/>
                  </a:lnTo>
                  <a:cubicBezTo>
                    <a:pt x="3398520" y="322580"/>
                    <a:pt x="3402330" y="321310"/>
                    <a:pt x="3404870" y="318770"/>
                  </a:cubicBezTo>
                  <a:lnTo>
                    <a:pt x="3399790" y="308610"/>
                  </a:lnTo>
                  <a:close/>
                </a:path>
              </a:pathLst>
            </a:custGeom>
            <a:solidFill>
              <a:srgbClr val="FDFDFD"/>
            </a:solidFill>
          </p:spPr>
        </p:sp>
        <p:sp>
          <p:nvSpPr>
            <p:cNvPr id="15" name="Freeform 15"/>
            <p:cNvSpPr/>
            <p:nvPr/>
          </p:nvSpPr>
          <p:spPr>
            <a:xfrm>
              <a:off x="749300" y="8001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DFDFD"/>
            </a:solidFill>
          </p:spPr>
        </p:sp>
        <p:sp>
          <p:nvSpPr>
            <p:cNvPr id="16" name="Freeform 16"/>
            <p:cNvSpPr/>
            <p:nvPr/>
          </p:nvSpPr>
          <p:spPr>
            <a:xfrm>
              <a:off x="741680" y="71120"/>
              <a:ext cx="3789680" cy="355600"/>
            </a:xfrm>
            <a:custGeom>
              <a:avLst/>
              <a:gdLst/>
              <a:ahLst/>
              <a:cxnLst/>
              <a:rect l="l" t="t" r="r" b="b"/>
              <a:pathLst>
                <a:path w="3789680" h="355600">
                  <a:moveTo>
                    <a:pt x="3776980" y="327660"/>
                  </a:moveTo>
                  <a:lnTo>
                    <a:pt x="22860" y="1270"/>
                  </a:lnTo>
                  <a:lnTo>
                    <a:pt x="10160" y="0"/>
                  </a:lnTo>
                  <a:cubicBezTo>
                    <a:pt x="6350" y="0"/>
                    <a:pt x="2540" y="1270"/>
                    <a:pt x="0" y="3810"/>
                  </a:cubicBezTo>
                  <a:lnTo>
                    <a:pt x="7620" y="12700"/>
                  </a:lnTo>
                  <a:lnTo>
                    <a:pt x="8890" y="12700"/>
                  </a:lnTo>
                  <a:lnTo>
                    <a:pt x="3775710" y="340360"/>
                  </a:lnTo>
                  <a:cubicBezTo>
                    <a:pt x="3783330" y="341630"/>
                    <a:pt x="3788410" y="347980"/>
                    <a:pt x="3788410" y="355600"/>
                  </a:cubicBezTo>
                  <a:lnTo>
                    <a:pt x="3789680" y="341630"/>
                  </a:lnTo>
                  <a:cubicBezTo>
                    <a:pt x="3789680" y="335280"/>
                    <a:pt x="3784600" y="328930"/>
                    <a:pt x="3776980" y="327660"/>
                  </a:cubicBezTo>
                  <a:close/>
                </a:path>
              </a:pathLst>
            </a:custGeom>
            <a:solidFill>
              <a:srgbClr val="FDFDFD"/>
            </a:solidFill>
          </p:spPr>
        </p:sp>
        <p:sp>
          <p:nvSpPr>
            <p:cNvPr id="17" name="Freeform 17"/>
            <p:cNvSpPr/>
            <p:nvPr/>
          </p:nvSpPr>
          <p:spPr>
            <a:xfrm>
              <a:off x="4130040" y="408940"/>
              <a:ext cx="400050" cy="4396740"/>
            </a:xfrm>
            <a:custGeom>
              <a:avLst/>
              <a:gdLst/>
              <a:ahLst/>
              <a:cxnLst/>
              <a:rect l="l" t="t" r="r" b="b"/>
              <a:pathLst>
                <a:path w="400050" h="4396740">
                  <a:moveTo>
                    <a:pt x="19050" y="4387850"/>
                  </a:moveTo>
                  <a:lnTo>
                    <a:pt x="400050" y="13970"/>
                  </a:lnTo>
                  <a:cubicBezTo>
                    <a:pt x="400050" y="13970"/>
                    <a:pt x="392430" y="5080"/>
                    <a:pt x="389890" y="2540"/>
                  </a:cubicBezTo>
                  <a:cubicBezTo>
                    <a:pt x="389890" y="2540"/>
                    <a:pt x="387350" y="0"/>
                    <a:pt x="382270" y="0"/>
                  </a:cubicBezTo>
                  <a:lnTo>
                    <a:pt x="0" y="4385310"/>
                  </a:lnTo>
                  <a:lnTo>
                    <a:pt x="13970" y="4396740"/>
                  </a:lnTo>
                  <a:cubicBezTo>
                    <a:pt x="16510" y="4395470"/>
                    <a:pt x="19050" y="4391660"/>
                    <a:pt x="19050" y="4387850"/>
                  </a:cubicBezTo>
                  <a:close/>
                </a:path>
              </a:pathLst>
            </a:custGeom>
            <a:solidFill>
              <a:srgbClr val="FDFDFD"/>
            </a:solidFill>
          </p:spPr>
        </p:sp>
        <p:sp>
          <p:nvSpPr>
            <p:cNvPr id="18" name="Freeform 18"/>
            <p:cNvSpPr/>
            <p:nvPr/>
          </p:nvSpPr>
          <p:spPr>
            <a:xfrm>
              <a:off x="78740" y="900430"/>
              <a:ext cx="3792220" cy="4425950"/>
            </a:xfrm>
            <a:custGeom>
              <a:avLst/>
              <a:gdLst/>
              <a:ahLst/>
              <a:cxnLst/>
              <a:rect l="l" t="t" r="r" b="b"/>
              <a:pathLst>
                <a:path w="3792220" h="4425950">
                  <a:moveTo>
                    <a:pt x="3778250" y="0"/>
                  </a:moveTo>
                  <a:lnTo>
                    <a:pt x="13970" y="0"/>
                  </a:lnTo>
                  <a:cubicBezTo>
                    <a:pt x="6350" y="0"/>
                    <a:pt x="0" y="6350"/>
                    <a:pt x="0" y="13970"/>
                  </a:cubicBezTo>
                  <a:lnTo>
                    <a:pt x="0" y="4411980"/>
                  </a:lnTo>
                  <a:cubicBezTo>
                    <a:pt x="0" y="4419600"/>
                    <a:pt x="6350" y="4425950"/>
                    <a:pt x="13970" y="4425950"/>
                  </a:cubicBezTo>
                  <a:lnTo>
                    <a:pt x="3778250" y="4425950"/>
                  </a:lnTo>
                  <a:cubicBezTo>
                    <a:pt x="3785870" y="4425950"/>
                    <a:pt x="3792220" y="4419600"/>
                    <a:pt x="3792220" y="4411980"/>
                  </a:cubicBezTo>
                  <a:lnTo>
                    <a:pt x="3792220" y="12700"/>
                  </a:lnTo>
                  <a:cubicBezTo>
                    <a:pt x="3792220" y="5080"/>
                    <a:pt x="3785870" y="0"/>
                    <a:pt x="3778250" y="0"/>
                  </a:cubicBezTo>
                  <a:close/>
                  <a:moveTo>
                    <a:pt x="3582670" y="218440"/>
                  </a:moveTo>
                  <a:lnTo>
                    <a:pt x="3582670" y="3464560"/>
                  </a:lnTo>
                  <a:cubicBezTo>
                    <a:pt x="3582670" y="3472180"/>
                    <a:pt x="3576320" y="3478530"/>
                    <a:pt x="3568700" y="3478530"/>
                  </a:cubicBezTo>
                  <a:lnTo>
                    <a:pt x="186690" y="3478530"/>
                  </a:lnTo>
                  <a:cubicBezTo>
                    <a:pt x="179070" y="3478530"/>
                    <a:pt x="172720" y="3472180"/>
                    <a:pt x="172720" y="3464560"/>
                  </a:cubicBezTo>
                  <a:lnTo>
                    <a:pt x="172720" y="218440"/>
                  </a:lnTo>
                  <a:cubicBezTo>
                    <a:pt x="172720" y="210820"/>
                    <a:pt x="179070" y="204470"/>
                    <a:pt x="186690" y="204470"/>
                  </a:cubicBezTo>
                  <a:lnTo>
                    <a:pt x="3568700" y="204470"/>
                  </a:lnTo>
                  <a:cubicBezTo>
                    <a:pt x="3576320" y="204470"/>
                    <a:pt x="3582670" y="210820"/>
                    <a:pt x="3582670" y="218440"/>
                  </a:cubicBezTo>
                  <a:close/>
                </a:path>
              </a:pathLst>
            </a:custGeom>
            <a:solidFill>
              <a:srgbClr val="F2F1EB"/>
            </a:solidFill>
          </p:spPr>
        </p:sp>
        <p:sp>
          <p:nvSpPr>
            <p:cNvPr id="20" name="Freeform 20"/>
            <p:cNvSpPr/>
            <p:nvPr/>
          </p:nvSpPr>
          <p:spPr>
            <a:xfrm>
              <a:off x="240030" y="1106170"/>
              <a:ext cx="3421380" cy="3274060"/>
            </a:xfrm>
            <a:custGeom>
              <a:avLst/>
              <a:gdLst/>
              <a:ahLst/>
              <a:cxnLst/>
              <a:rect l="l" t="t" r="r" b="b"/>
              <a:pathLst>
                <a:path w="3421380" h="3274060">
                  <a:moveTo>
                    <a:pt x="3421380" y="8890"/>
                  </a:moveTo>
                  <a:cubicBezTo>
                    <a:pt x="3421380" y="8890"/>
                    <a:pt x="3418840" y="1270"/>
                    <a:pt x="3408680" y="0"/>
                  </a:cubicBezTo>
                  <a:lnTo>
                    <a:pt x="13970" y="0"/>
                  </a:lnTo>
                  <a:cubicBezTo>
                    <a:pt x="7620" y="0"/>
                    <a:pt x="0" y="2540"/>
                    <a:pt x="0" y="10160"/>
                  </a:cubicBezTo>
                  <a:lnTo>
                    <a:pt x="2540" y="16510"/>
                  </a:lnTo>
                  <a:cubicBezTo>
                    <a:pt x="5080" y="12700"/>
                    <a:pt x="10160" y="11430"/>
                    <a:pt x="13970" y="11430"/>
                  </a:cubicBezTo>
                  <a:lnTo>
                    <a:pt x="3411220" y="11430"/>
                  </a:lnTo>
                  <a:lnTo>
                    <a:pt x="3411220" y="3262630"/>
                  </a:lnTo>
                  <a:cubicBezTo>
                    <a:pt x="3411220" y="3267710"/>
                    <a:pt x="3408680" y="3271520"/>
                    <a:pt x="3406140" y="3274060"/>
                  </a:cubicBezTo>
                  <a:lnTo>
                    <a:pt x="3409950" y="3274060"/>
                  </a:lnTo>
                  <a:cubicBezTo>
                    <a:pt x="3416300" y="3274060"/>
                    <a:pt x="3421380" y="3268980"/>
                    <a:pt x="3421380" y="3262630"/>
                  </a:cubicBezTo>
                  <a:lnTo>
                    <a:pt x="3421380" y="8890"/>
                  </a:lnTo>
                  <a:close/>
                </a:path>
              </a:pathLst>
            </a:custGeom>
            <a:solidFill>
              <a:srgbClr val="898888"/>
            </a:solidFill>
          </p:spPr>
        </p:sp>
        <p:sp>
          <p:nvSpPr>
            <p:cNvPr id="21" name="Freeform 21"/>
            <p:cNvSpPr/>
            <p:nvPr/>
          </p:nvSpPr>
          <p:spPr>
            <a:xfrm>
              <a:off x="81280" y="5299710"/>
              <a:ext cx="3804920" cy="27940"/>
            </a:xfrm>
            <a:custGeom>
              <a:avLst/>
              <a:gdLst/>
              <a:ahLst/>
              <a:cxnLst/>
              <a:rect l="l" t="t" r="r" b="b"/>
              <a:pathLst>
                <a:path w="3804920" h="27940">
                  <a:moveTo>
                    <a:pt x="13970" y="13970"/>
                  </a:moveTo>
                  <a:cubicBezTo>
                    <a:pt x="6350" y="13970"/>
                    <a:pt x="0" y="7620"/>
                    <a:pt x="0" y="0"/>
                  </a:cubicBezTo>
                  <a:lnTo>
                    <a:pt x="0" y="13970"/>
                  </a:lnTo>
                  <a:cubicBezTo>
                    <a:pt x="0" y="21590"/>
                    <a:pt x="6350" y="27940"/>
                    <a:pt x="13970" y="27940"/>
                  </a:cubicBezTo>
                  <a:lnTo>
                    <a:pt x="3796030" y="27940"/>
                  </a:lnTo>
                  <a:cubicBezTo>
                    <a:pt x="3799840" y="27940"/>
                    <a:pt x="3802380" y="26670"/>
                    <a:pt x="3804920" y="24130"/>
                  </a:cubicBezTo>
                  <a:lnTo>
                    <a:pt x="3790950" y="13970"/>
                  </a:lnTo>
                  <a:lnTo>
                    <a:pt x="13970" y="13970"/>
                  </a:lnTo>
                  <a:close/>
                </a:path>
              </a:pathLst>
            </a:custGeom>
            <a:solidFill>
              <a:srgbClr val="898888"/>
            </a:solidFill>
          </p:spPr>
        </p:sp>
        <p:sp>
          <p:nvSpPr>
            <p:cNvPr id="22" name="Freeform 22"/>
            <p:cNvSpPr/>
            <p:nvPr/>
          </p:nvSpPr>
          <p:spPr>
            <a:xfrm>
              <a:off x="81280" y="904240"/>
              <a:ext cx="27940" cy="4422140"/>
            </a:xfrm>
            <a:custGeom>
              <a:avLst/>
              <a:gdLst/>
              <a:ahLst/>
              <a:cxnLst/>
              <a:rect l="l" t="t" r="r" b="b"/>
              <a:pathLst>
                <a:path w="27940" h="4422140">
                  <a:moveTo>
                    <a:pt x="12700" y="4409440"/>
                  </a:moveTo>
                  <a:lnTo>
                    <a:pt x="12700" y="8890"/>
                  </a:lnTo>
                  <a:lnTo>
                    <a:pt x="3810" y="0"/>
                  </a:lnTo>
                  <a:cubicBezTo>
                    <a:pt x="1270" y="2540"/>
                    <a:pt x="0" y="5080"/>
                    <a:pt x="0" y="8890"/>
                  </a:cubicBezTo>
                  <a:lnTo>
                    <a:pt x="0" y="4408170"/>
                  </a:lnTo>
                  <a:cubicBezTo>
                    <a:pt x="0" y="4415790"/>
                    <a:pt x="6350" y="4422140"/>
                    <a:pt x="13970" y="4422140"/>
                  </a:cubicBezTo>
                  <a:lnTo>
                    <a:pt x="27940" y="4422140"/>
                  </a:lnTo>
                  <a:cubicBezTo>
                    <a:pt x="19050" y="4422140"/>
                    <a:pt x="12700" y="4415790"/>
                    <a:pt x="12700" y="4409440"/>
                  </a:cubicBezTo>
                  <a:close/>
                </a:path>
              </a:pathLst>
            </a:custGeom>
            <a:solidFill>
              <a:srgbClr val="898888"/>
            </a:solidFill>
          </p:spPr>
        </p:sp>
        <p:sp>
          <p:nvSpPr>
            <p:cNvPr id="23" name="Freeform 23"/>
            <p:cNvSpPr/>
            <p:nvPr/>
          </p:nvSpPr>
          <p:spPr>
            <a:xfrm>
              <a:off x="238760" y="1108710"/>
              <a:ext cx="27940" cy="3270250"/>
            </a:xfrm>
            <a:custGeom>
              <a:avLst/>
              <a:gdLst/>
              <a:ahLst/>
              <a:cxnLst/>
              <a:rect l="l" t="t" r="r" b="b"/>
              <a:pathLst>
                <a:path w="27940" h="3270250">
                  <a:moveTo>
                    <a:pt x="12700" y="3256280"/>
                  </a:moveTo>
                  <a:lnTo>
                    <a:pt x="12700" y="7620"/>
                  </a:lnTo>
                  <a:lnTo>
                    <a:pt x="3810" y="0"/>
                  </a:lnTo>
                  <a:cubicBezTo>
                    <a:pt x="1270" y="2540"/>
                    <a:pt x="0" y="6350"/>
                    <a:pt x="0" y="10160"/>
                  </a:cubicBezTo>
                  <a:lnTo>
                    <a:pt x="0" y="3256280"/>
                  </a:lnTo>
                  <a:cubicBezTo>
                    <a:pt x="0" y="3263900"/>
                    <a:pt x="6350" y="3270250"/>
                    <a:pt x="13970" y="3270250"/>
                  </a:cubicBezTo>
                  <a:lnTo>
                    <a:pt x="27940" y="3270250"/>
                  </a:lnTo>
                  <a:cubicBezTo>
                    <a:pt x="19050" y="3270250"/>
                    <a:pt x="12700" y="3263900"/>
                    <a:pt x="12700" y="3256280"/>
                  </a:cubicBezTo>
                  <a:close/>
                </a:path>
              </a:pathLst>
            </a:custGeom>
            <a:solidFill>
              <a:srgbClr val="FDFDFD"/>
            </a:solidFill>
          </p:spPr>
        </p:sp>
        <p:sp>
          <p:nvSpPr>
            <p:cNvPr id="24" name="Freeform 24"/>
            <p:cNvSpPr/>
            <p:nvPr/>
          </p:nvSpPr>
          <p:spPr>
            <a:xfrm>
              <a:off x="0" y="0"/>
              <a:ext cx="0" cy="0"/>
            </a:xfrm>
            <a:custGeom>
              <a:avLst/>
              <a:gdLst/>
              <a:ahLst/>
              <a:cxnLst/>
              <a:rect l="l" t="t" r="r" b="b"/>
              <a:pathLst>
                <a:path/>
              </a:pathLst>
            </a:custGeom>
            <a:solidFill>
              <a:srgbClr val="FDFDFD"/>
            </a:solidFill>
          </p:spPr>
        </p:sp>
        <p:sp>
          <p:nvSpPr>
            <p:cNvPr id="25" name="Freeform 25"/>
            <p:cNvSpPr/>
            <p:nvPr/>
          </p:nvSpPr>
          <p:spPr>
            <a:xfrm>
              <a:off x="240030" y="4354830"/>
              <a:ext cx="3417570" cy="27940"/>
            </a:xfrm>
            <a:custGeom>
              <a:avLst/>
              <a:gdLst/>
              <a:ahLst/>
              <a:cxnLst/>
              <a:rect l="l" t="t" r="r" b="b"/>
              <a:pathLst>
                <a:path w="3417570" h="27940">
                  <a:moveTo>
                    <a:pt x="3411220" y="12700"/>
                  </a:moveTo>
                  <a:cubicBezTo>
                    <a:pt x="3409950" y="12700"/>
                    <a:pt x="3408680" y="13970"/>
                    <a:pt x="3407410" y="13970"/>
                  </a:cubicBezTo>
                  <a:lnTo>
                    <a:pt x="13970" y="13970"/>
                  </a:lnTo>
                  <a:cubicBezTo>
                    <a:pt x="6350" y="13970"/>
                    <a:pt x="0" y="7620"/>
                    <a:pt x="0" y="0"/>
                  </a:cubicBezTo>
                  <a:lnTo>
                    <a:pt x="0" y="13970"/>
                  </a:lnTo>
                  <a:cubicBezTo>
                    <a:pt x="0" y="21590"/>
                    <a:pt x="6350" y="27940"/>
                    <a:pt x="13970" y="27940"/>
                  </a:cubicBezTo>
                  <a:lnTo>
                    <a:pt x="3407410" y="27940"/>
                  </a:lnTo>
                  <a:cubicBezTo>
                    <a:pt x="3411220" y="27940"/>
                    <a:pt x="3415030" y="25400"/>
                    <a:pt x="3417570" y="22860"/>
                  </a:cubicBezTo>
                  <a:lnTo>
                    <a:pt x="3411220" y="12700"/>
                  </a:lnTo>
                  <a:close/>
                </a:path>
              </a:pathLst>
            </a:custGeom>
            <a:solidFill>
              <a:srgbClr val="FDFDFD"/>
            </a:solidFill>
          </p:spPr>
        </p:sp>
        <p:sp>
          <p:nvSpPr>
            <p:cNvPr id="26" name="Freeform 26"/>
            <p:cNvSpPr/>
            <p:nvPr/>
          </p:nvSpPr>
          <p:spPr>
            <a:xfrm>
              <a:off x="93980" y="90932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DFDFD"/>
            </a:solidFill>
          </p:spPr>
        </p:sp>
        <p:sp>
          <p:nvSpPr>
            <p:cNvPr id="27" name="Freeform 27"/>
            <p:cNvSpPr/>
            <p:nvPr/>
          </p:nvSpPr>
          <p:spPr>
            <a:xfrm>
              <a:off x="85090" y="899160"/>
              <a:ext cx="3806190" cy="27940"/>
            </a:xfrm>
            <a:custGeom>
              <a:avLst/>
              <a:gdLst/>
              <a:ahLst/>
              <a:cxnLst/>
              <a:rect l="l" t="t" r="r" b="b"/>
              <a:pathLst>
                <a:path w="3806190" h="27940">
                  <a:moveTo>
                    <a:pt x="3790950" y="0"/>
                  </a:moveTo>
                  <a:lnTo>
                    <a:pt x="10160" y="0"/>
                  </a:lnTo>
                  <a:cubicBezTo>
                    <a:pt x="6350" y="0"/>
                    <a:pt x="2540" y="2540"/>
                    <a:pt x="0" y="5080"/>
                  </a:cubicBezTo>
                  <a:lnTo>
                    <a:pt x="8890" y="13970"/>
                  </a:lnTo>
                  <a:lnTo>
                    <a:pt x="3792220" y="13970"/>
                  </a:lnTo>
                  <a:cubicBezTo>
                    <a:pt x="3799840" y="13970"/>
                    <a:pt x="3806190" y="20320"/>
                    <a:pt x="3806190" y="27940"/>
                  </a:cubicBezTo>
                  <a:lnTo>
                    <a:pt x="3806190" y="13970"/>
                  </a:lnTo>
                  <a:cubicBezTo>
                    <a:pt x="3804920" y="6350"/>
                    <a:pt x="3798570" y="0"/>
                    <a:pt x="3790950" y="0"/>
                  </a:cubicBezTo>
                  <a:close/>
                </a:path>
              </a:pathLst>
            </a:custGeom>
            <a:solidFill>
              <a:srgbClr val="FDFDFD"/>
            </a:solidFill>
          </p:spPr>
        </p:sp>
        <p:sp>
          <p:nvSpPr>
            <p:cNvPr id="28" name="Freeform 28"/>
            <p:cNvSpPr/>
            <p:nvPr/>
          </p:nvSpPr>
          <p:spPr>
            <a:xfrm>
              <a:off x="3869690" y="910590"/>
              <a:ext cx="20320" cy="4413250"/>
            </a:xfrm>
            <a:custGeom>
              <a:avLst/>
              <a:gdLst/>
              <a:ahLst/>
              <a:cxnLst/>
              <a:rect l="l" t="t" r="r" b="b"/>
              <a:pathLst>
                <a:path w="20320" h="4413250">
                  <a:moveTo>
                    <a:pt x="20320" y="4401820"/>
                  </a:moveTo>
                  <a:lnTo>
                    <a:pt x="20320" y="12700"/>
                  </a:lnTo>
                  <a:cubicBezTo>
                    <a:pt x="20320" y="12700"/>
                    <a:pt x="11430" y="5080"/>
                    <a:pt x="8890" y="2540"/>
                  </a:cubicBezTo>
                  <a:cubicBezTo>
                    <a:pt x="8890" y="2540"/>
                    <a:pt x="6350" y="0"/>
                    <a:pt x="0" y="0"/>
                  </a:cubicBezTo>
                  <a:lnTo>
                    <a:pt x="0" y="4403090"/>
                  </a:lnTo>
                  <a:lnTo>
                    <a:pt x="15240" y="4413250"/>
                  </a:lnTo>
                  <a:cubicBezTo>
                    <a:pt x="19050" y="4410710"/>
                    <a:pt x="20320" y="4406900"/>
                    <a:pt x="20320" y="4401820"/>
                  </a:cubicBezTo>
                  <a:close/>
                </a:path>
              </a:pathLst>
            </a:custGeom>
            <a:solidFill>
              <a:srgbClr val="FDFDFD"/>
            </a:solidFill>
          </p:spPr>
        </p:sp>
      </p:grpSp>
      <p:sp>
        <p:nvSpPr>
          <p:cNvPr id="2" name="Freeform 2"/>
          <p:cNvSpPr/>
          <p:nvPr/>
        </p:nvSpPr>
        <p:spPr>
          <a:xfrm rot="-5400000">
            <a:off x="16434445" y="6783671"/>
            <a:ext cx="3570249" cy="1379009"/>
          </a:xfrm>
          <a:custGeom>
            <a:avLst/>
            <a:gdLst/>
            <a:ahLst/>
            <a:cxnLst/>
            <a:rect l="l" t="t" r="r" b="b"/>
            <a:pathLst>
              <a:path w="3570249" h="1379009">
                <a:moveTo>
                  <a:pt x="0" y="0"/>
                </a:moveTo>
                <a:lnTo>
                  <a:pt x="3570249" y="0"/>
                </a:lnTo>
                <a:lnTo>
                  <a:pt x="3570249" y="1379009"/>
                </a:lnTo>
                <a:lnTo>
                  <a:pt x="0" y="137900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13993215" y="9478517"/>
            <a:ext cx="5149252" cy="1413704"/>
          </a:xfrm>
          <a:custGeom>
            <a:avLst/>
            <a:gdLst/>
            <a:ahLst/>
            <a:cxnLst/>
            <a:rect l="l" t="t" r="r" b="b"/>
            <a:pathLst>
              <a:path w="5149252" h="1413704">
                <a:moveTo>
                  <a:pt x="0" y="0"/>
                </a:moveTo>
                <a:lnTo>
                  <a:pt x="5149252" y="0"/>
                </a:lnTo>
                <a:lnTo>
                  <a:pt x="5149252" y="1413704"/>
                </a:lnTo>
                <a:lnTo>
                  <a:pt x="0" y="141370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 name="Freeform 4"/>
          <p:cNvSpPr/>
          <p:nvPr/>
        </p:nvSpPr>
        <p:spPr>
          <a:xfrm>
            <a:off x="-2078048" y="-600892"/>
            <a:ext cx="3185853" cy="3259185"/>
          </a:xfrm>
          <a:custGeom>
            <a:avLst/>
            <a:gdLst/>
            <a:ahLst/>
            <a:cxnLst/>
            <a:rect l="l" t="t" r="r" b="b"/>
            <a:pathLst>
              <a:path w="3185853" h="3259185">
                <a:moveTo>
                  <a:pt x="0" y="0"/>
                </a:moveTo>
                <a:lnTo>
                  <a:pt x="3185854" y="0"/>
                </a:lnTo>
                <a:lnTo>
                  <a:pt x="3185854" y="3259184"/>
                </a:lnTo>
                <a:lnTo>
                  <a:pt x="0" y="325918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a:ln cap="sq">
            <a:noFill/>
            <a:prstDash val="solid"/>
            <a:miter/>
          </a:ln>
        </p:spPr>
      </p:sp>
      <p:sp>
        <p:nvSpPr>
          <p:cNvPr id="5" name="Freeform 5"/>
          <p:cNvSpPr/>
          <p:nvPr/>
        </p:nvSpPr>
        <p:spPr>
          <a:xfrm>
            <a:off x="1697350" y="-2408244"/>
            <a:ext cx="3547365" cy="3199078"/>
          </a:xfrm>
          <a:custGeom>
            <a:avLst/>
            <a:gdLst/>
            <a:ahLst/>
            <a:cxnLst/>
            <a:rect l="l" t="t" r="r" b="b"/>
            <a:pathLst>
              <a:path w="3547365" h="3199078">
                <a:moveTo>
                  <a:pt x="0" y="0"/>
                </a:moveTo>
                <a:lnTo>
                  <a:pt x="3547365" y="0"/>
                </a:lnTo>
                <a:lnTo>
                  <a:pt x="3547365" y="3199078"/>
                </a:lnTo>
                <a:lnTo>
                  <a:pt x="0" y="319907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a:ln cap="sq">
            <a:noFill/>
            <a:prstDash val="solid"/>
            <a:miter/>
          </a:ln>
        </p:spPr>
      </p:sp>
      <p:sp>
        <p:nvSpPr>
          <p:cNvPr id="29" name="TextBox 29"/>
          <p:cNvSpPr txBox="1"/>
          <p:nvPr/>
        </p:nvSpPr>
        <p:spPr>
          <a:xfrm>
            <a:off x="1327541" y="790834"/>
            <a:ext cx="7012639" cy="910506"/>
          </a:xfrm>
          <a:prstGeom prst="rect">
            <a:avLst/>
          </a:prstGeom>
        </p:spPr>
        <p:txBody>
          <a:bodyPr lIns="0" tIns="0" rIns="0" bIns="0" rtlCol="0" anchor="t">
            <a:spAutoFit/>
          </a:bodyPr>
          <a:lstStyle/>
          <a:p>
            <a:pPr algn="l">
              <a:lnSpc>
                <a:spcPts val="7080"/>
              </a:lnSpc>
            </a:pPr>
            <a:r>
              <a:rPr lang="es-ES" sz="6000" b="1" spc="-102" dirty="0" smtClean="0">
                <a:solidFill>
                  <a:srgbClr val="323232"/>
                </a:solidFill>
                <a:latin typeface="Roboto Bold"/>
                <a:ea typeface="Roboto Bold"/>
                <a:cs typeface="Roboto Bold"/>
                <a:sym typeface="Roboto Bold"/>
              </a:rPr>
              <a:t>Cuestión</a:t>
            </a:r>
            <a:r>
              <a:rPr lang="en-US" sz="6000" b="1" spc="-102" dirty="0" smtClean="0">
                <a:solidFill>
                  <a:srgbClr val="323232"/>
                </a:solidFill>
                <a:latin typeface="Roboto Bold"/>
                <a:ea typeface="Roboto Bold"/>
                <a:cs typeface="Roboto Bold"/>
                <a:sym typeface="Roboto Bold"/>
              </a:rPr>
              <a:t> de estudio</a:t>
            </a:r>
            <a:endParaRPr lang="en-US" sz="6000" b="1" spc="-102" dirty="0">
              <a:solidFill>
                <a:srgbClr val="323232"/>
              </a:solidFill>
              <a:latin typeface="Roboto Bold"/>
              <a:ea typeface="Roboto Bold"/>
              <a:cs typeface="Roboto Bold"/>
              <a:sym typeface="Roboto Bold"/>
            </a:endParaRPr>
          </a:p>
        </p:txBody>
      </p:sp>
      <p:sp>
        <p:nvSpPr>
          <p:cNvPr id="30" name="TextBox 30"/>
          <p:cNvSpPr txBox="1"/>
          <p:nvPr/>
        </p:nvSpPr>
        <p:spPr>
          <a:xfrm>
            <a:off x="987770" y="2658293"/>
            <a:ext cx="8977938" cy="6994222"/>
          </a:xfrm>
          <a:prstGeom prst="rect">
            <a:avLst/>
          </a:prstGeom>
        </p:spPr>
        <p:txBody>
          <a:bodyPr wrap="square" lIns="0" tIns="0" rIns="0" bIns="0" rtlCol="0" anchor="t">
            <a:spAutoFit/>
          </a:bodyPr>
          <a:lstStyle/>
          <a:p>
            <a:pPr marL="285750" lvl="0" indent="-285750">
              <a:buFont typeface="Arial" panose="020B0604020202020204" pitchFamily="34" charset="0"/>
              <a:buChar char="•"/>
            </a:pPr>
            <a:r>
              <a:rPr lang="es-ES_tradnl" sz="4800" dirty="0"/>
              <a:t>Concepto de víctima. </a:t>
            </a:r>
            <a:endParaRPr lang="en-US" sz="4800" dirty="0"/>
          </a:p>
          <a:p>
            <a:pPr marL="285750" indent="-285750">
              <a:buFont typeface="Arial" panose="020B0604020202020204" pitchFamily="34" charset="0"/>
              <a:buChar char="•"/>
            </a:pPr>
            <a:r>
              <a:rPr lang="es-ES_tradnl" sz="4800" dirty="0"/>
              <a:t>Formas de victimización de interés criminológico. </a:t>
            </a:r>
            <a:endParaRPr lang="es-ES_tradnl" sz="4800" dirty="0" smtClean="0"/>
          </a:p>
          <a:p>
            <a:pPr marL="285750" indent="-285750">
              <a:buFont typeface="Arial" panose="020B0604020202020204" pitchFamily="34" charset="0"/>
              <a:buChar char="•"/>
            </a:pPr>
            <a:r>
              <a:rPr lang="es-ES" sz="4800" dirty="0" smtClean="0"/>
              <a:t>Situación </a:t>
            </a:r>
            <a:r>
              <a:rPr lang="es-ES" sz="4800" dirty="0"/>
              <a:t>de las víctimas en el sistema legal cubano. </a:t>
            </a:r>
            <a:r>
              <a:rPr lang="es-ES_tradnl" sz="4800" dirty="0" smtClean="0"/>
              <a:t>.</a:t>
            </a:r>
            <a:endParaRPr lang="en-US" sz="4800" dirty="0" smtClean="0"/>
          </a:p>
          <a:p>
            <a:pPr marL="285750" lvl="0" indent="-285750">
              <a:buFont typeface="Arial" panose="020B0604020202020204" pitchFamily="34" charset="0"/>
              <a:buChar char="•"/>
            </a:pPr>
            <a:r>
              <a:rPr lang="es-ES" sz="4800" dirty="0" smtClean="0"/>
              <a:t>Instrumentos </a:t>
            </a:r>
            <a:r>
              <a:rPr lang="es-ES" sz="4800" dirty="0"/>
              <a:t>jurídicos nacionales e internacionales acerca del tema.</a:t>
            </a:r>
          </a:p>
          <a:p>
            <a:pPr marL="285750" lvl="0" indent="-285750">
              <a:buFont typeface="Arial" panose="020B0604020202020204" pitchFamily="34" charset="0"/>
              <a:buChar char="•"/>
            </a:pPr>
            <a:r>
              <a:rPr lang="es-ES" sz="4800" dirty="0" smtClean="0"/>
              <a:t>El </a:t>
            </a:r>
            <a:r>
              <a:rPr lang="es-ES" sz="4800" dirty="0"/>
              <a:t>bloqueo norteamericano al pueblo cubano. </a:t>
            </a:r>
          </a:p>
          <a:p>
            <a:pPr marL="342900" lvl="0" indent="-342900" algn="l">
              <a:lnSpc>
                <a:spcPts val="2659"/>
              </a:lnSpc>
              <a:buFont typeface="Arial" panose="020B0604020202020204" pitchFamily="34" charset="0"/>
              <a:buChar char="•"/>
            </a:pPr>
            <a:endParaRPr lang="en-US" sz="4800" u="none" spc="113" dirty="0">
              <a:solidFill>
                <a:srgbClr val="2E2E2E"/>
              </a:solidFill>
              <a:latin typeface="Roboto"/>
              <a:ea typeface="Roboto"/>
              <a:cs typeface="Roboto"/>
              <a:sym typeface="Roboto"/>
            </a:endParaRPr>
          </a:p>
        </p:txBody>
      </p:sp>
      <p:pic>
        <p:nvPicPr>
          <p:cNvPr id="31" name="Imagen 30"/>
          <p:cNvPicPr>
            <a:picLocks noChangeAspect="1"/>
          </p:cNvPicPr>
          <p:nvPr/>
        </p:nvPicPr>
        <p:blipFill rotWithShape="1">
          <a:blip r:embed="rId2">
            <a:extLst>
              <a:ext uri="{28A0092B-C50C-407E-A947-70E740481C1C}">
                <a14:useLocalDpi xmlns:a14="http://schemas.microsoft.com/office/drawing/2010/main" val="0"/>
              </a:ext>
            </a:extLst>
          </a:blip>
          <a:srcRect l="19531" t="8461" r="20312" b="6923"/>
          <a:stretch/>
        </p:blipFill>
        <p:spPr>
          <a:xfrm>
            <a:off x="10705739" y="3163534"/>
            <a:ext cx="4910963" cy="4672662"/>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3" name="Freeform 3"/>
          <p:cNvSpPr/>
          <p:nvPr/>
        </p:nvSpPr>
        <p:spPr>
          <a:xfrm>
            <a:off x="12254084" y="-1779006"/>
            <a:ext cx="3673297" cy="2751633"/>
          </a:xfrm>
          <a:custGeom>
            <a:avLst/>
            <a:gdLst/>
            <a:ahLst/>
            <a:cxnLst/>
            <a:rect l="l" t="t" r="r" b="b"/>
            <a:pathLst>
              <a:path w="3673297" h="2751633">
                <a:moveTo>
                  <a:pt x="0" y="0"/>
                </a:moveTo>
                <a:lnTo>
                  <a:pt x="3673297" y="0"/>
                </a:lnTo>
                <a:lnTo>
                  <a:pt x="3673297" y="2751633"/>
                </a:lnTo>
                <a:lnTo>
                  <a:pt x="0" y="2751633"/>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a:ln cap="sq">
            <a:noFill/>
            <a:prstDash val="solid"/>
            <a:miter/>
          </a:ln>
        </p:spPr>
      </p:sp>
      <p:sp>
        <p:nvSpPr>
          <p:cNvPr id="5" name="Freeform 5"/>
          <p:cNvSpPr/>
          <p:nvPr/>
        </p:nvSpPr>
        <p:spPr>
          <a:xfrm rot="-10800000">
            <a:off x="15927381" y="-496260"/>
            <a:ext cx="3124552" cy="2039481"/>
          </a:xfrm>
          <a:custGeom>
            <a:avLst/>
            <a:gdLst/>
            <a:ahLst/>
            <a:cxnLst/>
            <a:rect l="l" t="t" r="r" b="b"/>
            <a:pathLst>
              <a:path w="3124552" h="2039481">
                <a:moveTo>
                  <a:pt x="0" y="0"/>
                </a:moveTo>
                <a:lnTo>
                  <a:pt x="3124552" y="0"/>
                </a:lnTo>
                <a:lnTo>
                  <a:pt x="3124552" y="2039481"/>
                </a:lnTo>
                <a:lnTo>
                  <a:pt x="0" y="2039481"/>
                </a:lnTo>
                <a:lnTo>
                  <a:pt x="0" y="0"/>
                </a:lnTo>
                <a:close/>
              </a:path>
            </a:pathLst>
          </a:custGeom>
          <a:blipFill>
            <a:blip r:embed="rId6">
              <a:extLst>
                <a:ext uri="{96DAC541-7B7A-43D3-8B79-37D633B846F1}">
                  <asvg:svgBlip xmlns="" xmlns:asvg="http://schemas.microsoft.com/office/drawing/2016/SVG/main" r:embed="rId9"/>
                </a:ext>
              </a:extLst>
            </a:blip>
            <a:stretch>
              <a:fillRect/>
            </a:stretch>
          </a:blipFill>
          <a:ln cap="sq">
            <a:noFill/>
            <a:prstDash val="solid"/>
            <a:miter/>
          </a:ln>
        </p:spPr>
      </p:sp>
      <p:sp>
        <p:nvSpPr>
          <p:cNvPr id="8" name="Rectángulo 7"/>
          <p:cNvSpPr/>
          <p:nvPr/>
        </p:nvSpPr>
        <p:spPr>
          <a:xfrm>
            <a:off x="552228" y="603295"/>
            <a:ext cx="2739853" cy="769441"/>
          </a:xfrm>
          <a:prstGeom prst="rect">
            <a:avLst/>
          </a:prstGeom>
        </p:spPr>
        <p:txBody>
          <a:bodyPr wrap="none">
            <a:spAutoFit/>
          </a:bodyPr>
          <a:lstStyle/>
          <a:p>
            <a:r>
              <a:rPr lang="es-ES" sz="4400" b="1" dirty="0"/>
              <a:t>Nacionales</a:t>
            </a:r>
            <a:endParaRPr lang="en-US" sz="6600" dirty="0"/>
          </a:p>
        </p:txBody>
      </p:sp>
      <p:sp>
        <p:nvSpPr>
          <p:cNvPr id="9" name="Rectángulo 8"/>
          <p:cNvSpPr/>
          <p:nvPr/>
        </p:nvSpPr>
        <p:spPr>
          <a:xfrm>
            <a:off x="530105" y="1208952"/>
            <a:ext cx="17153211" cy="8956298"/>
          </a:xfrm>
          <a:prstGeom prst="rect">
            <a:avLst/>
          </a:prstGeom>
        </p:spPr>
        <p:txBody>
          <a:bodyPr wrap="square">
            <a:spAutoFit/>
          </a:bodyPr>
          <a:lstStyle/>
          <a:p>
            <a:pPr algn="just"/>
            <a:r>
              <a:rPr lang="es-ES" sz="3200" b="1" dirty="0"/>
              <a:t>Ley 151/2022: Código Penal: </a:t>
            </a:r>
            <a:r>
              <a:rPr lang="es-ES" sz="3200" dirty="0"/>
              <a:t>El Código Penal sustantivo establece los delitos y las penas, y contiene disposiciones que protegen indirectamente a las víctimas al agravar las sanciones en ciertos casos y reconocer figuras que priorizan su situación.</a:t>
            </a:r>
            <a:endParaRPr lang="en-US" sz="3200" dirty="0"/>
          </a:p>
          <a:p>
            <a:pPr marL="514350" lvl="0" indent="-514350" algn="just">
              <a:buFont typeface="+mj-lt"/>
              <a:buAutoNum type="arabicPeriod"/>
            </a:pPr>
            <a:r>
              <a:rPr lang="es-ES" sz="3200" b="1" dirty="0" smtClean="0"/>
              <a:t>- Circunstancias </a:t>
            </a:r>
            <a:r>
              <a:rPr lang="es-ES" sz="3200" b="1" dirty="0"/>
              <a:t>Agravantes Relacionadas con la Víctima:</a:t>
            </a:r>
            <a:r>
              <a:rPr lang="es-ES" sz="3200" dirty="0"/>
              <a:t> El código establece como circunstancia agravante genérica "cometer el hecho con abuso de superioridad o aprovechándose de las condiciones de inferioridad de la víctima". Esto incluye situaciones donde la víctima es particularmente vulnerable (por ejemplo, por su edad, género, discapacidad o situación económica), lo que conlleva una pena más severa para el victimario.</a:t>
            </a:r>
            <a:endParaRPr lang="en-US" sz="3200" dirty="0"/>
          </a:p>
          <a:p>
            <a:pPr marL="514350" lvl="0" indent="-514350" algn="just">
              <a:buFont typeface="+mj-lt"/>
              <a:buAutoNum type="arabicPeriod"/>
            </a:pPr>
            <a:r>
              <a:rPr lang="es-ES" sz="3200" b="1" dirty="0" smtClean="0"/>
              <a:t>- Atenuante </a:t>
            </a:r>
            <a:r>
              <a:rPr lang="es-ES" sz="3200" b="1" dirty="0"/>
              <a:t>de Reparación del Daño:</a:t>
            </a:r>
            <a:r>
              <a:rPr lang="es-ES" sz="3200" dirty="0"/>
              <a:t> Por otro lado, el código incentiva al ofensor a reparar a la víctima. Establece como circunstancia atenuante "haber procedido el culpable, con posterioridad a la comisión del hecho delictivo, a reparar o disminuir el daño ocasionado con su conducta". Esto busca fomentar la restitución y puede influir en la medida de la pena.</a:t>
            </a:r>
            <a:endParaRPr lang="en-US" sz="3200" dirty="0"/>
          </a:p>
          <a:p>
            <a:pPr marL="514350" lvl="0" indent="-514350" algn="just">
              <a:buFont typeface="+mj-lt"/>
              <a:buAutoNum type="arabicPeriod"/>
            </a:pPr>
            <a:r>
              <a:rPr lang="es-ES" sz="3200" b="1" dirty="0" smtClean="0"/>
              <a:t>- Delitos </a:t>
            </a:r>
            <a:r>
              <a:rPr lang="es-ES" sz="3200" b="1" dirty="0"/>
              <a:t>que Protegen a Grupos Vulnerables:</a:t>
            </a:r>
            <a:r>
              <a:rPr lang="es-ES" sz="3200" dirty="0"/>
              <a:t> El Código Penal tipifica y sanciona específicamente delitos que suelen tener a víctimas en situación de vulnerabilidad, lo que constituye una forma de protección legal. </a:t>
            </a:r>
            <a:r>
              <a:rPr lang="en-US" sz="3200" dirty="0" err="1"/>
              <a:t>Por</a:t>
            </a:r>
            <a:r>
              <a:rPr lang="en-US" sz="3200" dirty="0"/>
              <a:t> </a:t>
            </a:r>
            <a:r>
              <a:rPr lang="en-US" sz="3200" dirty="0" err="1"/>
              <a:t>ejemplo</a:t>
            </a:r>
            <a:r>
              <a:rPr lang="en-US" sz="3200" dirty="0"/>
              <a:t>:</a:t>
            </a:r>
          </a:p>
          <a:p>
            <a:pPr marL="914400" lvl="1" indent="-457200" algn="just">
              <a:buFont typeface="Arial" panose="020B0604020202020204" pitchFamily="34" charset="0"/>
              <a:buChar char="•"/>
            </a:pPr>
            <a:r>
              <a:rPr lang="es-ES" sz="3200" b="1" dirty="0"/>
              <a:t>Violencia de Género:</a:t>
            </a:r>
            <a:r>
              <a:rPr lang="es-ES" sz="3200" dirty="0"/>
              <a:t> Sanciona la violencia física, sicológica o económica en el ámbito familiar.</a:t>
            </a:r>
            <a:endParaRPr lang="en-US" sz="3200" dirty="0"/>
          </a:p>
          <a:p>
            <a:pPr marL="914400" lvl="1" indent="-457200" algn="just">
              <a:buFont typeface="Arial" panose="020B0604020202020204" pitchFamily="34" charset="0"/>
              <a:buChar char="•"/>
            </a:pPr>
            <a:r>
              <a:rPr lang="es-ES" sz="3200" b="1" dirty="0"/>
              <a:t>Abuso Sexual:</a:t>
            </a:r>
            <a:r>
              <a:rPr lang="es-ES" sz="3200" dirty="0"/>
              <a:t> Protege a menores y personas vulnerables.</a:t>
            </a:r>
            <a:endParaRPr lang="en-US" sz="3200" dirty="0"/>
          </a:p>
          <a:p>
            <a:pPr marL="914400" lvl="1" indent="-457200" algn="just">
              <a:buFont typeface="Arial" panose="020B0604020202020204" pitchFamily="34" charset="0"/>
              <a:buChar char="•"/>
            </a:pPr>
            <a:r>
              <a:rPr lang="es-ES" sz="3200" b="1" dirty="0"/>
              <a:t>Trata de Personas:</a:t>
            </a:r>
            <a:r>
              <a:rPr lang="es-ES" sz="3200" dirty="0"/>
              <a:t> Protege a las víctimas de explotación.</a:t>
            </a:r>
            <a:endParaRPr lang="en-US" sz="3200" dirty="0"/>
          </a:p>
        </p:txBody>
      </p:sp>
    </p:spTree>
    <p:extLst>
      <p:ext uri="{BB962C8B-B14F-4D97-AF65-F5344CB8AC3E}">
        <p14:creationId xmlns:p14="http://schemas.microsoft.com/office/powerpoint/2010/main" val="40921281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3" name="Freeform 3"/>
          <p:cNvSpPr/>
          <p:nvPr/>
        </p:nvSpPr>
        <p:spPr>
          <a:xfrm>
            <a:off x="12254084" y="-1779006"/>
            <a:ext cx="3673297" cy="2751633"/>
          </a:xfrm>
          <a:custGeom>
            <a:avLst/>
            <a:gdLst/>
            <a:ahLst/>
            <a:cxnLst/>
            <a:rect l="l" t="t" r="r" b="b"/>
            <a:pathLst>
              <a:path w="3673297" h="2751633">
                <a:moveTo>
                  <a:pt x="0" y="0"/>
                </a:moveTo>
                <a:lnTo>
                  <a:pt x="3673297" y="0"/>
                </a:lnTo>
                <a:lnTo>
                  <a:pt x="3673297" y="2751633"/>
                </a:lnTo>
                <a:lnTo>
                  <a:pt x="0" y="2751633"/>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a:ln cap="sq">
            <a:noFill/>
            <a:prstDash val="solid"/>
            <a:miter/>
          </a:ln>
        </p:spPr>
      </p:sp>
      <p:sp>
        <p:nvSpPr>
          <p:cNvPr id="5" name="Freeform 5"/>
          <p:cNvSpPr/>
          <p:nvPr/>
        </p:nvSpPr>
        <p:spPr>
          <a:xfrm rot="-10800000">
            <a:off x="15927381" y="-496260"/>
            <a:ext cx="3124552" cy="2039481"/>
          </a:xfrm>
          <a:custGeom>
            <a:avLst/>
            <a:gdLst/>
            <a:ahLst/>
            <a:cxnLst/>
            <a:rect l="l" t="t" r="r" b="b"/>
            <a:pathLst>
              <a:path w="3124552" h="2039481">
                <a:moveTo>
                  <a:pt x="0" y="0"/>
                </a:moveTo>
                <a:lnTo>
                  <a:pt x="3124552" y="0"/>
                </a:lnTo>
                <a:lnTo>
                  <a:pt x="3124552" y="2039481"/>
                </a:lnTo>
                <a:lnTo>
                  <a:pt x="0" y="2039481"/>
                </a:lnTo>
                <a:lnTo>
                  <a:pt x="0" y="0"/>
                </a:lnTo>
                <a:close/>
              </a:path>
            </a:pathLst>
          </a:custGeom>
          <a:blipFill>
            <a:blip r:embed="rId6">
              <a:extLst>
                <a:ext uri="{96DAC541-7B7A-43D3-8B79-37D633B846F1}">
                  <asvg:svgBlip xmlns="" xmlns:asvg="http://schemas.microsoft.com/office/drawing/2016/SVG/main" r:embed="rId9"/>
                </a:ext>
              </a:extLst>
            </a:blip>
            <a:stretch>
              <a:fillRect/>
            </a:stretch>
          </a:blipFill>
          <a:ln cap="sq">
            <a:noFill/>
            <a:prstDash val="solid"/>
            <a:miter/>
          </a:ln>
        </p:spPr>
      </p:sp>
      <p:sp>
        <p:nvSpPr>
          <p:cNvPr id="8" name="Rectángulo 7"/>
          <p:cNvSpPr/>
          <p:nvPr/>
        </p:nvSpPr>
        <p:spPr>
          <a:xfrm>
            <a:off x="552228" y="603295"/>
            <a:ext cx="2739853" cy="769441"/>
          </a:xfrm>
          <a:prstGeom prst="rect">
            <a:avLst/>
          </a:prstGeom>
        </p:spPr>
        <p:txBody>
          <a:bodyPr wrap="none">
            <a:spAutoFit/>
          </a:bodyPr>
          <a:lstStyle/>
          <a:p>
            <a:r>
              <a:rPr lang="es-ES" sz="4400" b="1" dirty="0"/>
              <a:t>Nacionales</a:t>
            </a:r>
            <a:endParaRPr lang="en-US" sz="6600" dirty="0"/>
          </a:p>
        </p:txBody>
      </p:sp>
      <p:sp>
        <p:nvSpPr>
          <p:cNvPr id="9" name="Rectángulo 8"/>
          <p:cNvSpPr/>
          <p:nvPr/>
        </p:nvSpPr>
        <p:spPr>
          <a:xfrm>
            <a:off x="530105" y="1208952"/>
            <a:ext cx="17153211" cy="8956298"/>
          </a:xfrm>
          <a:prstGeom prst="rect">
            <a:avLst/>
          </a:prstGeom>
        </p:spPr>
        <p:txBody>
          <a:bodyPr wrap="square">
            <a:spAutoFit/>
          </a:bodyPr>
          <a:lstStyle/>
          <a:p>
            <a:pPr algn="just"/>
            <a:r>
              <a:rPr lang="es-ES" sz="3600" b="1" dirty="0"/>
              <a:t>Ley 156/2022: Código de las Familias: </a:t>
            </a:r>
            <a:r>
              <a:rPr lang="es-ES" sz="3600" dirty="0"/>
              <a:t>Este código, de naturaleza civil pero con gran impacto social, contiene mecanismos de protección para las víctimas de violencia intrafamiliar.</a:t>
            </a:r>
            <a:endParaRPr lang="en-US" sz="3600" dirty="0"/>
          </a:p>
          <a:p>
            <a:pPr marL="742950" lvl="0" indent="-742950" algn="just">
              <a:buFont typeface="+mj-lt"/>
              <a:buAutoNum type="arabicPeriod"/>
            </a:pPr>
            <a:r>
              <a:rPr lang="es-ES" sz="3600" b="1" dirty="0" smtClean="0"/>
              <a:t>- Medidas </a:t>
            </a:r>
            <a:r>
              <a:rPr lang="es-ES" sz="3600" b="1" dirty="0"/>
              <a:t>de Protección Inmediata:</a:t>
            </a:r>
            <a:r>
              <a:rPr lang="es-ES" sz="3600" dirty="0"/>
              <a:t> Ante una situación de violencia familiar inminente o actual, la víctima (o cualquier persona) puede solicitar al tribunal medidas de protección urgentes. Estas pueden incluir la salida del agresor del domicilio común, la prohibición de comunicación o acercamiento a la </a:t>
            </a:r>
            <a:r>
              <a:rPr lang="es-ES" sz="3600" dirty="0" smtClean="0"/>
              <a:t>víctima. </a:t>
            </a:r>
            <a:r>
              <a:rPr lang="en-US" sz="3600" dirty="0"/>
              <a:t>Son medidas cautelares diseñadas para proteger de manera inmediata.</a:t>
            </a:r>
          </a:p>
          <a:p>
            <a:pPr marL="742950" lvl="0" indent="-742950" algn="just">
              <a:buFont typeface="+mj-lt"/>
              <a:buAutoNum type="arabicPeriod"/>
            </a:pPr>
            <a:r>
              <a:rPr lang="es-ES" sz="3600" b="1" dirty="0" smtClean="0"/>
              <a:t>- Procedimiento </a:t>
            </a:r>
            <a:r>
              <a:rPr lang="es-ES" sz="3600" b="1" dirty="0"/>
              <a:t>Especial y Ágil:</a:t>
            </a:r>
            <a:r>
              <a:rPr lang="es-ES" sz="3600" dirty="0"/>
              <a:t> El código establece un procedimiento especial para los casos de violencia familiar, que se caracteriza por ser preferente, rápido y con menos formalidades. Esto reconoce la urgencia y el riesgo que enfrentan las víctimas en estos contextos.</a:t>
            </a:r>
            <a:endParaRPr lang="en-US" sz="3600" dirty="0"/>
          </a:p>
          <a:p>
            <a:pPr marL="742950" lvl="0" indent="-742950" algn="just">
              <a:buFont typeface="+mj-lt"/>
              <a:buAutoNum type="arabicPeriod"/>
            </a:pPr>
            <a:r>
              <a:rPr lang="es-ES" sz="3600" b="1" dirty="0" smtClean="0"/>
              <a:t>- Enfoque </a:t>
            </a:r>
            <a:r>
              <a:rPr lang="es-ES" sz="3600" b="1" dirty="0"/>
              <a:t>Multidisciplinario y de Protección Integral:</a:t>
            </a:r>
            <a:r>
              <a:rPr lang="es-ES" sz="3600" dirty="0"/>
              <a:t> La ley promueve un abordaje que no se limita a lo jurídico. Ordena la coordinación entre los tribunales, la Fiscalía, la policía, el sistema de salud y las instituciones de atención social para brindar a la víctima y su familia una protección integral, que incluya apoyo sicológico, social y legal</a:t>
            </a:r>
            <a:r>
              <a:rPr lang="es-ES" sz="3600" dirty="0" smtClean="0"/>
              <a:t>.</a:t>
            </a:r>
            <a:endParaRPr lang="en-US" sz="3600" dirty="0"/>
          </a:p>
        </p:txBody>
      </p:sp>
    </p:spTree>
    <p:extLst>
      <p:ext uri="{BB962C8B-B14F-4D97-AF65-F5344CB8AC3E}">
        <p14:creationId xmlns:p14="http://schemas.microsoft.com/office/powerpoint/2010/main" val="30916866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n 31"/>
          <p:cNvPicPr>
            <a:picLocks noChangeAspect="1"/>
          </p:cNvPicPr>
          <p:nvPr/>
        </p:nvPicPr>
        <p:blipFill rotWithShape="1">
          <a:blip r:embed="rId2">
            <a:extLst>
              <a:ext uri="{28A0092B-C50C-407E-A947-70E740481C1C}">
                <a14:useLocalDpi xmlns:a14="http://schemas.microsoft.com/office/drawing/2010/main" val="0"/>
              </a:ext>
            </a:extLst>
          </a:blip>
          <a:srcRect l="19562" t="4447" r="19647" b="5479"/>
          <a:stretch/>
        </p:blipFill>
        <p:spPr>
          <a:xfrm rot="346194">
            <a:off x="11288427" y="2166169"/>
            <a:ext cx="4999020" cy="5542322"/>
          </a:xfrm>
          <a:prstGeom prst="rect">
            <a:avLst/>
          </a:prstGeom>
        </p:spPr>
      </p:pic>
      <p:grpSp>
        <p:nvGrpSpPr>
          <p:cNvPr id="6" name="Group 6"/>
          <p:cNvGrpSpPr>
            <a:grpSpLocks noChangeAspect="1"/>
          </p:cNvGrpSpPr>
          <p:nvPr/>
        </p:nvGrpSpPr>
        <p:grpSpPr>
          <a:xfrm>
            <a:off x="10363200" y="1574044"/>
            <a:ext cx="6535738" cy="7684256"/>
            <a:chOff x="0" y="0"/>
            <a:chExt cx="4531360" cy="5327650"/>
          </a:xfrm>
        </p:grpSpPr>
        <p:sp>
          <p:nvSpPr>
            <p:cNvPr id="7" name="Freeform 7"/>
            <p:cNvSpPr/>
            <p:nvPr/>
          </p:nvSpPr>
          <p:spPr>
            <a:xfrm>
              <a:off x="350520" y="69850"/>
              <a:ext cx="4161790" cy="4737100"/>
            </a:xfrm>
            <a:custGeom>
              <a:avLst/>
              <a:gdLst/>
              <a:ahLst/>
              <a:cxnLst/>
              <a:rect l="l" t="t" r="r" b="b"/>
              <a:pathLst>
                <a:path w="4161790" h="4737100">
                  <a:moveTo>
                    <a:pt x="4149090" y="327660"/>
                  </a:moveTo>
                  <a:lnTo>
                    <a:pt x="398780" y="1270"/>
                  </a:lnTo>
                  <a:cubicBezTo>
                    <a:pt x="391160" y="0"/>
                    <a:pt x="384810" y="6350"/>
                    <a:pt x="383540" y="13970"/>
                  </a:cubicBezTo>
                  <a:lnTo>
                    <a:pt x="1270" y="4395470"/>
                  </a:lnTo>
                  <a:cubicBezTo>
                    <a:pt x="0" y="4403090"/>
                    <a:pt x="6350" y="4409440"/>
                    <a:pt x="13970" y="4409440"/>
                  </a:cubicBezTo>
                  <a:lnTo>
                    <a:pt x="3764280" y="4735830"/>
                  </a:lnTo>
                  <a:cubicBezTo>
                    <a:pt x="3771900" y="4737100"/>
                    <a:pt x="3778250" y="4730750"/>
                    <a:pt x="3779520" y="4723130"/>
                  </a:cubicBezTo>
                  <a:lnTo>
                    <a:pt x="4161790" y="341630"/>
                  </a:lnTo>
                  <a:cubicBezTo>
                    <a:pt x="4161790" y="335280"/>
                    <a:pt x="4156710" y="328930"/>
                    <a:pt x="4149090" y="327660"/>
                  </a:cubicBezTo>
                  <a:close/>
                  <a:moveTo>
                    <a:pt x="3934460" y="529590"/>
                  </a:moveTo>
                  <a:lnTo>
                    <a:pt x="3652520" y="3763010"/>
                  </a:lnTo>
                  <a:cubicBezTo>
                    <a:pt x="3651250" y="3770630"/>
                    <a:pt x="3644900" y="3775710"/>
                    <a:pt x="3638550" y="3775710"/>
                  </a:cubicBezTo>
                  <a:lnTo>
                    <a:pt x="269240" y="3482340"/>
                  </a:lnTo>
                  <a:cubicBezTo>
                    <a:pt x="261620" y="3481070"/>
                    <a:pt x="256540" y="3474720"/>
                    <a:pt x="256540" y="3468370"/>
                  </a:cubicBezTo>
                  <a:lnTo>
                    <a:pt x="538480" y="233680"/>
                  </a:lnTo>
                  <a:cubicBezTo>
                    <a:pt x="539750" y="226060"/>
                    <a:pt x="546100" y="220980"/>
                    <a:pt x="553720" y="220980"/>
                  </a:cubicBezTo>
                  <a:lnTo>
                    <a:pt x="3921760" y="514350"/>
                  </a:lnTo>
                  <a:cubicBezTo>
                    <a:pt x="3929380" y="515620"/>
                    <a:pt x="3934460" y="521970"/>
                    <a:pt x="3934460" y="529590"/>
                  </a:cubicBezTo>
                  <a:close/>
                </a:path>
              </a:pathLst>
            </a:custGeom>
            <a:solidFill>
              <a:srgbClr val="F2F1EB"/>
            </a:solidFill>
          </p:spPr>
        </p:sp>
        <p:sp>
          <p:nvSpPr>
            <p:cNvPr id="9" name="Freeform 9"/>
            <p:cNvSpPr/>
            <p:nvPr/>
          </p:nvSpPr>
          <p:spPr>
            <a:xfrm>
              <a:off x="877570" y="289560"/>
              <a:ext cx="3407410" cy="3554730"/>
            </a:xfrm>
            <a:custGeom>
              <a:avLst/>
              <a:gdLst/>
              <a:ahLst/>
              <a:cxnLst/>
              <a:rect l="l" t="t" r="r" b="b"/>
              <a:pathLst>
                <a:path w="3407410" h="3554730">
                  <a:moveTo>
                    <a:pt x="3407410" y="304800"/>
                  </a:moveTo>
                  <a:cubicBezTo>
                    <a:pt x="3407410" y="304800"/>
                    <a:pt x="3406140" y="297180"/>
                    <a:pt x="3395980" y="294640"/>
                  </a:cubicBezTo>
                  <a:lnTo>
                    <a:pt x="3394710" y="294640"/>
                  </a:lnTo>
                  <a:lnTo>
                    <a:pt x="3383280" y="293370"/>
                  </a:lnTo>
                  <a:lnTo>
                    <a:pt x="15240" y="0"/>
                  </a:lnTo>
                  <a:cubicBezTo>
                    <a:pt x="8890" y="0"/>
                    <a:pt x="1270" y="1270"/>
                    <a:pt x="0" y="8890"/>
                  </a:cubicBezTo>
                  <a:lnTo>
                    <a:pt x="1270" y="15240"/>
                  </a:lnTo>
                  <a:cubicBezTo>
                    <a:pt x="3810" y="12700"/>
                    <a:pt x="8890" y="10160"/>
                    <a:pt x="13970" y="10160"/>
                  </a:cubicBezTo>
                  <a:lnTo>
                    <a:pt x="3393440" y="304800"/>
                  </a:lnTo>
                  <a:lnTo>
                    <a:pt x="3398520" y="304800"/>
                  </a:lnTo>
                  <a:lnTo>
                    <a:pt x="3116580" y="3543300"/>
                  </a:lnTo>
                  <a:cubicBezTo>
                    <a:pt x="3116580" y="3548380"/>
                    <a:pt x="3114040" y="3552190"/>
                    <a:pt x="3110230" y="3554730"/>
                  </a:cubicBezTo>
                  <a:lnTo>
                    <a:pt x="3114040" y="3554730"/>
                  </a:lnTo>
                  <a:cubicBezTo>
                    <a:pt x="3120390" y="3554730"/>
                    <a:pt x="3126740" y="3550920"/>
                    <a:pt x="3126740" y="3544570"/>
                  </a:cubicBezTo>
                  <a:lnTo>
                    <a:pt x="3407410" y="304800"/>
                  </a:lnTo>
                  <a:close/>
                </a:path>
              </a:pathLst>
            </a:custGeom>
            <a:solidFill>
              <a:srgbClr val="898888"/>
            </a:solidFill>
          </p:spPr>
        </p:sp>
        <p:sp>
          <p:nvSpPr>
            <p:cNvPr id="10" name="Freeform 10"/>
            <p:cNvSpPr/>
            <p:nvPr/>
          </p:nvSpPr>
          <p:spPr>
            <a:xfrm>
              <a:off x="353060" y="4452620"/>
              <a:ext cx="3789680" cy="356870"/>
            </a:xfrm>
            <a:custGeom>
              <a:avLst/>
              <a:gdLst/>
              <a:ahLst/>
              <a:cxnLst/>
              <a:rect l="l" t="t" r="r" b="b"/>
              <a:pathLst>
                <a:path w="3789680" h="356870">
                  <a:moveTo>
                    <a:pt x="15240" y="15240"/>
                  </a:moveTo>
                  <a:cubicBezTo>
                    <a:pt x="7620" y="13970"/>
                    <a:pt x="2540" y="7620"/>
                    <a:pt x="2540" y="0"/>
                  </a:cubicBezTo>
                  <a:lnTo>
                    <a:pt x="1270" y="13970"/>
                  </a:lnTo>
                  <a:cubicBezTo>
                    <a:pt x="0" y="21590"/>
                    <a:pt x="6350" y="27940"/>
                    <a:pt x="13970" y="29210"/>
                  </a:cubicBezTo>
                  <a:lnTo>
                    <a:pt x="3780790" y="356870"/>
                  </a:lnTo>
                  <a:cubicBezTo>
                    <a:pt x="3784600" y="356870"/>
                    <a:pt x="3787140" y="355600"/>
                    <a:pt x="3789680" y="354330"/>
                  </a:cubicBezTo>
                  <a:lnTo>
                    <a:pt x="3775710" y="342900"/>
                  </a:lnTo>
                  <a:lnTo>
                    <a:pt x="15240" y="15240"/>
                  </a:lnTo>
                  <a:close/>
                </a:path>
              </a:pathLst>
            </a:custGeom>
            <a:solidFill>
              <a:srgbClr val="898888"/>
            </a:solidFill>
          </p:spPr>
        </p:sp>
        <p:sp>
          <p:nvSpPr>
            <p:cNvPr id="11" name="Freeform 11"/>
            <p:cNvSpPr/>
            <p:nvPr/>
          </p:nvSpPr>
          <p:spPr>
            <a:xfrm>
              <a:off x="353060" y="74930"/>
              <a:ext cx="396240" cy="4408170"/>
            </a:xfrm>
            <a:custGeom>
              <a:avLst/>
              <a:gdLst/>
              <a:ahLst/>
              <a:cxnLst/>
              <a:rect l="l" t="t" r="r" b="b"/>
              <a:pathLst>
                <a:path w="396240" h="4408170">
                  <a:moveTo>
                    <a:pt x="13970" y="4392930"/>
                  </a:moveTo>
                  <a:lnTo>
                    <a:pt x="396240" y="8890"/>
                  </a:lnTo>
                  <a:lnTo>
                    <a:pt x="387350" y="0"/>
                  </a:lnTo>
                  <a:cubicBezTo>
                    <a:pt x="384810" y="1270"/>
                    <a:pt x="383540" y="5080"/>
                    <a:pt x="382270" y="8890"/>
                  </a:cubicBezTo>
                  <a:lnTo>
                    <a:pt x="1270" y="4391660"/>
                  </a:lnTo>
                  <a:cubicBezTo>
                    <a:pt x="0" y="4399280"/>
                    <a:pt x="6350" y="4405630"/>
                    <a:pt x="13970" y="4406900"/>
                  </a:cubicBezTo>
                  <a:lnTo>
                    <a:pt x="27940" y="4408170"/>
                  </a:lnTo>
                  <a:cubicBezTo>
                    <a:pt x="19050" y="4406900"/>
                    <a:pt x="13970" y="4400550"/>
                    <a:pt x="13970" y="4392930"/>
                  </a:cubicBezTo>
                  <a:close/>
                </a:path>
              </a:pathLst>
            </a:custGeom>
            <a:solidFill>
              <a:srgbClr val="898888"/>
            </a:solidFill>
          </p:spPr>
        </p:sp>
        <p:sp>
          <p:nvSpPr>
            <p:cNvPr id="12" name="Freeform 12"/>
            <p:cNvSpPr/>
            <p:nvPr/>
          </p:nvSpPr>
          <p:spPr>
            <a:xfrm>
              <a:off x="591820" y="292100"/>
              <a:ext cx="297180" cy="3260090"/>
            </a:xfrm>
            <a:custGeom>
              <a:avLst/>
              <a:gdLst/>
              <a:ahLst/>
              <a:cxnLst/>
              <a:rect l="l" t="t" r="r" b="b"/>
              <a:pathLst>
                <a:path w="297180" h="3260090">
                  <a:moveTo>
                    <a:pt x="15240" y="3244850"/>
                  </a:moveTo>
                  <a:lnTo>
                    <a:pt x="297180" y="11430"/>
                  </a:lnTo>
                  <a:lnTo>
                    <a:pt x="297180" y="8890"/>
                  </a:lnTo>
                  <a:lnTo>
                    <a:pt x="288290" y="0"/>
                  </a:lnTo>
                  <a:cubicBezTo>
                    <a:pt x="285750" y="2540"/>
                    <a:pt x="283210" y="5080"/>
                    <a:pt x="283210" y="10160"/>
                  </a:cubicBezTo>
                  <a:lnTo>
                    <a:pt x="1270" y="3243580"/>
                  </a:lnTo>
                  <a:cubicBezTo>
                    <a:pt x="0" y="3251200"/>
                    <a:pt x="6350" y="3257550"/>
                    <a:pt x="13970" y="3258820"/>
                  </a:cubicBezTo>
                  <a:lnTo>
                    <a:pt x="27940" y="3260090"/>
                  </a:lnTo>
                  <a:cubicBezTo>
                    <a:pt x="20320" y="3258820"/>
                    <a:pt x="13970" y="3252470"/>
                    <a:pt x="15240" y="3244850"/>
                  </a:cubicBezTo>
                  <a:close/>
                </a:path>
              </a:pathLst>
            </a:custGeom>
            <a:solidFill>
              <a:srgbClr val="FDFDFD"/>
            </a:solidFill>
          </p:spPr>
        </p:sp>
        <p:sp>
          <p:nvSpPr>
            <p:cNvPr id="13" name="Freeform 13"/>
            <p:cNvSpPr/>
            <p:nvPr/>
          </p:nvSpPr>
          <p:spPr>
            <a:xfrm>
              <a:off x="0" y="0"/>
              <a:ext cx="0" cy="0"/>
            </a:xfrm>
            <a:custGeom>
              <a:avLst/>
              <a:gdLst/>
              <a:ahLst/>
              <a:cxnLst/>
              <a:rect l="l" t="t" r="r" b="b"/>
              <a:pathLst>
                <a:path/>
              </a:pathLst>
            </a:custGeom>
            <a:solidFill>
              <a:srgbClr val="FDFDFD"/>
            </a:solidFill>
          </p:spPr>
        </p:sp>
        <p:sp>
          <p:nvSpPr>
            <p:cNvPr id="14" name="Freeform 14"/>
            <p:cNvSpPr/>
            <p:nvPr/>
          </p:nvSpPr>
          <p:spPr>
            <a:xfrm>
              <a:off x="593090" y="3526790"/>
              <a:ext cx="3404870" cy="322580"/>
            </a:xfrm>
            <a:custGeom>
              <a:avLst/>
              <a:gdLst/>
              <a:ahLst/>
              <a:cxnLst/>
              <a:rect l="l" t="t" r="r" b="b"/>
              <a:pathLst>
                <a:path w="3404870" h="322580">
                  <a:moveTo>
                    <a:pt x="3399790" y="308610"/>
                  </a:moveTo>
                  <a:lnTo>
                    <a:pt x="3395980" y="308610"/>
                  </a:lnTo>
                  <a:lnTo>
                    <a:pt x="15240" y="13970"/>
                  </a:lnTo>
                  <a:cubicBezTo>
                    <a:pt x="7620" y="12700"/>
                    <a:pt x="2540" y="6350"/>
                    <a:pt x="2540" y="0"/>
                  </a:cubicBezTo>
                  <a:lnTo>
                    <a:pt x="1270" y="13970"/>
                  </a:lnTo>
                  <a:cubicBezTo>
                    <a:pt x="0" y="21590"/>
                    <a:pt x="6350" y="27940"/>
                    <a:pt x="13970" y="29210"/>
                  </a:cubicBezTo>
                  <a:lnTo>
                    <a:pt x="3394710" y="322580"/>
                  </a:lnTo>
                  <a:cubicBezTo>
                    <a:pt x="3398520" y="322580"/>
                    <a:pt x="3402330" y="321310"/>
                    <a:pt x="3404870" y="318770"/>
                  </a:cubicBezTo>
                  <a:lnTo>
                    <a:pt x="3399790" y="308610"/>
                  </a:lnTo>
                  <a:close/>
                </a:path>
              </a:pathLst>
            </a:custGeom>
            <a:solidFill>
              <a:srgbClr val="FDFDFD"/>
            </a:solidFill>
          </p:spPr>
        </p:sp>
        <p:sp>
          <p:nvSpPr>
            <p:cNvPr id="15" name="Freeform 15"/>
            <p:cNvSpPr/>
            <p:nvPr/>
          </p:nvSpPr>
          <p:spPr>
            <a:xfrm>
              <a:off x="749300" y="8001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DFDFD"/>
            </a:solidFill>
          </p:spPr>
        </p:sp>
        <p:sp>
          <p:nvSpPr>
            <p:cNvPr id="16" name="Freeform 16"/>
            <p:cNvSpPr/>
            <p:nvPr/>
          </p:nvSpPr>
          <p:spPr>
            <a:xfrm>
              <a:off x="741680" y="71120"/>
              <a:ext cx="3789680" cy="355600"/>
            </a:xfrm>
            <a:custGeom>
              <a:avLst/>
              <a:gdLst/>
              <a:ahLst/>
              <a:cxnLst/>
              <a:rect l="l" t="t" r="r" b="b"/>
              <a:pathLst>
                <a:path w="3789680" h="355600">
                  <a:moveTo>
                    <a:pt x="3776980" y="327660"/>
                  </a:moveTo>
                  <a:lnTo>
                    <a:pt x="22860" y="1270"/>
                  </a:lnTo>
                  <a:lnTo>
                    <a:pt x="10160" y="0"/>
                  </a:lnTo>
                  <a:cubicBezTo>
                    <a:pt x="6350" y="0"/>
                    <a:pt x="2540" y="1270"/>
                    <a:pt x="0" y="3810"/>
                  </a:cubicBezTo>
                  <a:lnTo>
                    <a:pt x="7620" y="12700"/>
                  </a:lnTo>
                  <a:lnTo>
                    <a:pt x="8890" y="12700"/>
                  </a:lnTo>
                  <a:lnTo>
                    <a:pt x="3775710" y="340360"/>
                  </a:lnTo>
                  <a:cubicBezTo>
                    <a:pt x="3783330" y="341630"/>
                    <a:pt x="3788410" y="347980"/>
                    <a:pt x="3788410" y="355600"/>
                  </a:cubicBezTo>
                  <a:lnTo>
                    <a:pt x="3789680" y="341630"/>
                  </a:lnTo>
                  <a:cubicBezTo>
                    <a:pt x="3789680" y="335280"/>
                    <a:pt x="3784600" y="328930"/>
                    <a:pt x="3776980" y="327660"/>
                  </a:cubicBezTo>
                  <a:close/>
                </a:path>
              </a:pathLst>
            </a:custGeom>
            <a:solidFill>
              <a:srgbClr val="FDFDFD"/>
            </a:solidFill>
          </p:spPr>
        </p:sp>
        <p:sp>
          <p:nvSpPr>
            <p:cNvPr id="17" name="Freeform 17"/>
            <p:cNvSpPr/>
            <p:nvPr/>
          </p:nvSpPr>
          <p:spPr>
            <a:xfrm>
              <a:off x="4130040" y="408940"/>
              <a:ext cx="400050" cy="4396740"/>
            </a:xfrm>
            <a:custGeom>
              <a:avLst/>
              <a:gdLst/>
              <a:ahLst/>
              <a:cxnLst/>
              <a:rect l="l" t="t" r="r" b="b"/>
              <a:pathLst>
                <a:path w="400050" h="4396740">
                  <a:moveTo>
                    <a:pt x="19050" y="4387850"/>
                  </a:moveTo>
                  <a:lnTo>
                    <a:pt x="400050" y="13970"/>
                  </a:lnTo>
                  <a:cubicBezTo>
                    <a:pt x="400050" y="13970"/>
                    <a:pt x="392430" y="5080"/>
                    <a:pt x="389890" y="2540"/>
                  </a:cubicBezTo>
                  <a:cubicBezTo>
                    <a:pt x="389890" y="2540"/>
                    <a:pt x="387350" y="0"/>
                    <a:pt x="382270" y="0"/>
                  </a:cubicBezTo>
                  <a:lnTo>
                    <a:pt x="0" y="4385310"/>
                  </a:lnTo>
                  <a:lnTo>
                    <a:pt x="13970" y="4396740"/>
                  </a:lnTo>
                  <a:cubicBezTo>
                    <a:pt x="16510" y="4395470"/>
                    <a:pt x="19050" y="4391660"/>
                    <a:pt x="19050" y="4387850"/>
                  </a:cubicBezTo>
                  <a:close/>
                </a:path>
              </a:pathLst>
            </a:custGeom>
            <a:solidFill>
              <a:srgbClr val="FDFDFD"/>
            </a:solidFill>
          </p:spPr>
        </p:sp>
        <p:sp>
          <p:nvSpPr>
            <p:cNvPr id="18" name="Freeform 18"/>
            <p:cNvSpPr/>
            <p:nvPr/>
          </p:nvSpPr>
          <p:spPr>
            <a:xfrm>
              <a:off x="78740" y="900430"/>
              <a:ext cx="3792220" cy="4425950"/>
            </a:xfrm>
            <a:custGeom>
              <a:avLst/>
              <a:gdLst/>
              <a:ahLst/>
              <a:cxnLst/>
              <a:rect l="l" t="t" r="r" b="b"/>
              <a:pathLst>
                <a:path w="3792220" h="4425950">
                  <a:moveTo>
                    <a:pt x="3778250" y="0"/>
                  </a:moveTo>
                  <a:lnTo>
                    <a:pt x="13970" y="0"/>
                  </a:lnTo>
                  <a:cubicBezTo>
                    <a:pt x="6350" y="0"/>
                    <a:pt x="0" y="6350"/>
                    <a:pt x="0" y="13970"/>
                  </a:cubicBezTo>
                  <a:lnTo>
                    <a:pt x="0" y="4411980"/>
                  </a:lnTo>
                  <a:cubicBezTo>
                    <a:pt x="0" y="4419600"/>
                    <a:pt x="6350" y="4425950"/>
                    <a:pt x="13970" y="4425950"/>
                  </a:cubicBezTo>
                  <a:lnTo>
                    <a:pt x="3778250" y="4425950"/>
                  </a:lnTo>
                  <a:cubicBezTo>
                    <a:pt x="3785870" y="4425950"/>
                    <a:pt x="3792220" y="4419600"/>
                    <a:pt x="3792220" y="4411980"/>
                  </a:cubicBezTo>
                  <a:lnTo>
                    <a:pt x="3792220" y="12700"/>
                  </a:lnTo>
                  <a:cubicBezTo>
                    <a:pt x="3792220" y="5080"/>
                    <a:pt x="3785870" y="0"/>
                    <a:pt x="3778250" y="0"/>
                  </a:cubicBezTo>
                  <a:close/>
                  <a:moveTo>
                    <a:pt x="3582670" y="218440"/>
                  </a:moveTo>
                  <a:lnTo>
                    <a:pt x="3582670" y="3464560"/>
                  </a:lnTo>
                  <a:cubicBezTo>
                    <a:pt x="3582670" y="3472180"/>
                    <a:pt x="3576320" y="3478530"/>
                    <a:pt x="3568700" y="3478530"/>
                  </a:cubicBezTo>
                  <a:lnTo>
                    <a:pt x="186690" y="3478530"/>
                  </a:lnTo>
                  <a:cubicBezTo>
                    <a:pt x="179070" y="3478530"/>
                    <a:pt x="172720" y="3472180"/>
                    <a:pt x="172720" y="3464560"/>
                  </a:cubicBezTo>
                  <a:lnTo>
                    <a:pt x="172720" y="218440"/>
                  </a:lnTo>
                  <a:cubicBezTo>
                    <a:pt x="172720" y="210820"/>
                    <a:pt x="179070" y="204470"/>
                    <a:pt x="186690" y="204470"/>
                  </a:cubicBezTo>
                  <a:lnTo>
                    <a:pt x="3568700" y="204470"/>
                  </a:lnTo>
                  <a:cubicBezTo>
                    <a:pt x="3576320" y="204470"/>
                    <a:pt x="3582670" y="210820"/>
                    <a:pt x="3582670" y="218440"/>
                  </a:cubicBezTo>
                  <a:close/>
                </a:path>
              </a:pathLst>
            </a:custGeom>
            <a:solidFill>
              <a:srgbClr val="F2F1EB"/>
            </a:solidFill>
          </p:spPr>
        </p:sp>
        <p:sp>
          <p:nvSpPr>
            <p:cNvPr id="20" name="Freeform 20"/>
            <p:cNvSpPr/>
            <p:nvPr/>
          </p:nvSpPr>
          <p:spPr>
            <a:xfrm>
              <a:off x="240030" y="1106170"/>
              <a:ext cx="3421380" cy="3274060"/>
            </a:xfrm>
            <a:custGeom>
              <a:avLst/>
              <a:gdLst/>
              <a:ahLst/>
              <a:cxnLst/>
              <a:rect l="l" t="t" r="r" b="b"/>
              <a:pathLst>
                <a:path w="3421380" h="3274060">
                  <a:moveTo>
                    <a:pt x="3421380" y="8890"/>
                  </a:moveTo>
                  <a:cubicBezTo>
                    <a:pt x="3421380" y="8890"/>
                    <a:pt x="3418840" y="1270"/>
                    <a:pt x="3408680" y="0"/>
                  </a:cubicBezTo>
                  <a:lnTo>
                    <a:pt x="13970" y="0"/>
                  </a:lnTo>
                  <a:cubicBezTo>
                    <a:pt x="7620" y="0"/>
                    <a:pt x="0" y="2540"/>
                    <a:pt x="0" y="10160"/>
                  </a:cubicBezTo>
                  <a:lnTo>
                    <a:pt x="2540" y="16510"/>
                  </a:lnTo>
                  <a:cubicBezTo>
                    <a:pt x="5080" y="12700"/>
                    <a:pt x="10160" y="11430"/>
                    <a:pt x="13970" y="11430"/>
                  </a:cubicBezTo>
                  <a:lnTo>
                    <a:pt x="3411220" y="11430"/>
                  </a:lnTo>
                  <a:lnTo>
                    <a:pt x="3411220" y="3262630"/>
                  </a:lnTo>
                  <a:cubicBezTo>
                    <a:pt x="3411220" y="3267710"/>
                    <a:pt x="3408680" y="3271520"/>
                    <a:pt x="3406140" y="3274060"/>
                  </a:cubicBezTo>
                  <a:lnTo>
                    <a:pt x="3409950" y="3274060"/>
                  </a:lnTo>
                  <a:cubicBezTo>
                    <a:pt x="3416300" y="3274060"/>
                    <a:pt x="3421380" y="3268980"/>
                    <a:pt x="3421380" y="3262630"/>
                  </a:cubicBezTo>
                  <a:lnTo>
                    <a:pt x="3421380" y="8890"/>
                  </a:lnTo>
                  <a:close/>
                </a:path>
              </a:pathLst>
            </a:custGeom>
            <a:solidFill>
              <a:srgbClr val="898888"/>
            </a:solidFill>
          </p:spPr>
        </p:sp>
        <p:sp>
          <p:nvSpPr>
            <p:cNvPr id="21" name="Freeform 21"/>
            <p:cNvSpPr/>
            <p:nvPr/>
          </p:nvSpPr>
          <p:spPr>
            <a:xfrm>
              <a:off x="81280" y="5299710"/>
              <a:ext cx="3804920" cy="27940"/>
            </a:xfrm>
            <a:custGeom>
              <a:avLst/>
              <a:gdLst/>
              <a:ahLst/>
              <a:cxnLst/>
              <a:rect l="l" t="t" r="r" b="b"/>
              <a:pathLst>
                <a:path w="3804920" h="27940">
                  <a:moveTo>
                    <a:pt x="13970" y="13970"/>
                  </a:moveTo>
                  <a:cubicBezTo>
                    <a:pt x="6350" y="13970"/>
                    <a:pt x="0" y="7620"/>
                    <a:pt x="0" y="0"/>
                  </a:cubicBezTo>
                  <a:lnTo>
                    <a:pt x="0" y="13970"/>
                  </a:lnTo>
                  <a:cubicBezTo>
                    <a:pt x="0" y="21590"/>
                    <a:pt x="6350" y="27940"/>
                    <a:pt x="13970" y="27940"/>
                  </a:cubicBezTo>
                  <a:lnTo>
                    <a:pt x="3796030" y="27940"/>
                  </a:lnTo>
                  <a:cubicBezTo>
                    <a:pt x="3799840" y="27940"/>
                    <a:pt x="3802380" y="26670"/>
                    <a:pt x="3804920" y="24130"/>
                  </a:cubicBezTo>
                  <a:lnTo>
                    <a:pt x="3790950" y="13970"/>
                  </a:lnTo>
                  <a:lnTo>
                    <a:pt x="13970" y="13970"/>
                  </a:lnTo>
                  <a:close/>
                </a:path>
              </a:pathLst>
            </a:custGeom>
            <a:solidFill>
              <a:srgbClr val="898888"/>
            </a:solidFill>
          </p:spPr>
        </p:sp>
        <p:sp>
          <p:nvSpPr>
            <p:cNvPr id="22" name="Freeform 22"/>
            <p:cNvSpPr/>
            <p:nvPr/>
          </p:nvSpPr>
          <p:spPr>
            <a:xfrm>
              <a:off x="81280" y="904240"/>
              <a:ext cx="27940" cy="4422140"/>
            </a:xfrm>
            <a:custGeom>
              <a:avLst/>
              <a:gdLst/>
              <a:ahLst/>
              <a:cxnLst/>
              <a:rect l="l" t="t" r="r" b="b"/>
              <a:pathLst>
                <a:path w="27940" h="4422140">
                  <a:moveTo>
                    <a:pt x="12700" y="4409440"/>
                  </a:moveTo>
                  <a:lnTo>
                    <a:pt x="12700" y="8890"/>
                  </a:lnTo>
                  <a:lnTo>
                    <a:pt x="3810" y="0"/>
                  </a:lnTo>
                  <a:cubicBezTo>
                    <a:pt x="1270" y="2540"/>
                    <a:pt x="0" y="5080"/>
                    <a:pt x="0" y="8890"/>
                  </a:cubicBezTo>
                  <a:lnTo>
                    <a:pt x="0" y="4408170"/>
                  </a:lnTo>
                  <a:cubicBezTo>
                    <a:pt x="0" y="4415790"/>
                    <a:pt x="6350" y="4422140"/>
                    <a:pt x="13970" y="4422140"/>
                  </a:cubicBezTo>
                  <a:lnTo>
                    <a:pt x="27940" y="4422140"/>
                  </a:lnTo>
                  <a:cubicBezTo>
                    <a:pt x="19050" y="4422140"/>
                    <a:pt x="12700" y="4415790"/>
                    <a:pt x="12700" y="4409440"/>
                  </a:cubicBezTo>
                  <a:close/>
                </a:path>
              </a:pathLst>
            </a:custGeom>
            <a:solidFill>
              <a:srgbClr val="898888"/>
            </a:solidFill>
          </p:spPr>
        </p:sp>
        <p:sp>
          <p:nvSpPr>
            <p:cNvPr id="23" name="Freeform 23"/>
            <p:cNvSpPr/>
            <p:nvPr/>
          </p:nvSpPr>
          <p:spPr>
            <a:xfrm>
              <a:off x="238760" y="1108710"/>
              <a:ext cx="27940" cy="3270250"/>
            </a:xfrm>
            <a:custGeom>
              <a:avLst/>
              <a:gdLst/>
              <a:ahLst/>
              <a:cxnLst/>
              <a:rect l="l" t="t" r="r" b="b"/>
              <a:pathLst>
                <a:path w="27940" h="3270250">
                  <a:moveTo>
                    <a:pt x="12700" y="3256280"/>
                  </a:moveTo>
                  <a:lnTo>
                    <a:pt x="12700" y="7620"/>
                  </a:lnTo>
                  <a:lnTo>
                    <a:pt x="3810" y="0"/>
                  </a:lnTo>
                  <a:cubicBezTo>
                    <a:pt x="1270" y="2540"/>
                    <a:pt x="0" y="6350"/>
                    <a:pt x="0" y="10160"/>
                  </a:cubicBezTo>
                  <a:lnTo>
                    <a:pt x="0" y="3256280"/>
                  </a:lnTo>
                  <a:cubicBezTo>
                    <a:pt x="0" y="3263900"/>
                    <a:pt x="6350" y="3270250"/>
                    <a:pt x="13970" y="3270250"/>
                  </a:cubicBezTo>
                  <a:lnTo>
                    <a:pt x="27940" y="3270250"/>
                  </a:lnTo>
                  <a:cubicBezTo>
                    <a:pt x="19050" y="3270250"/>
                    <a:pt x="12700" y="3263900"/>
                    <a:pt x="12700" y="3256280"/>
                  </a:cubicBezTo>
                  <a:close/>
                </a:path>
              </a:pathLst>
            </a:custGeom>
            <a:solidFill>
              <a:srgbClr val="FDFDFD"/>
            </a:solidFill>
          </p:spPr>
        </p:sp>
        <p:sp>
          <p:nvSpPr>
            <p:cNvPr id="24" name="Freeform 24"/>
            <p:cNvSpPr/>
            <p:nvPr/>
          </p:nvSpPr>
          <p:spPr>
            <a:xfrm>
              <a:off x="0" y="0"/>
              <a:ext cx="0" cy="0"/>
            </a:xfrm>
            <a:custGeom>
              <a:avLst/>
              <a:gdLst/>
              <a:ahLst/>
              <a:cxnLst/>
              <a:rect l="l" t="t" r="r" b="b"/>
              <a:pathLst>
                <a:path/>
              </a:pathLst>
            </a:custGeom>
            <a:solidFill>
              <a:srgbClr val="FDFDFD"/>
            </a:solidFill>
          </p:spPr>
        </p:sp>
        <p:sp>
          <p:nvSpPr>
            <p:cNvPr id="25" name="Freeform 25"/>
            <p:cNvSpPr/>
            <p:nvPr/>
          </p:nvSpPr>
          <p:spPr>
            <a:xfrm>
              <a:off x="240030" y="4354830"/>
              <a:ext cx="3417570" cy="27940"/>
            </a:xfrm>
            <a:custGeom>
              <a:avLst/>
              <a:gdLst/>
              <a:ahLst/>
              <a:cxnLst/>
              <a:rect l="l" t="t" r="r" b="b"/>
              <a:pathLst>
                <a:path w="3417570" h="27940">
                  <a:moveTo>
                    <a:pt x="3411220" y="12700"/>
                  </a:moveTo>
                  <a:cubicBezTo>
                    <a:pt x="3409950" y="12700"/>
                    <a:pt x="3408680" y="13970"/>
                    <a:pt x="3407410" y="13970"/>
                  </a:cubicBezTo>
                  <a:lnTo>
                    <a:pt x="13970" y="13970"/>
                  </a:lnTo>
                  <a:cubicBezTo>
                    <a:pt x="6350" y="13970"/>
                    <a:pt x="0" y="7620"/>
                    <a:pt x="0" y="0"/>
                  </a:cubicBezTo>
                  <a:lnTo>
                    <a:pt x="0" y="13970"/>
                  </a:lnTo>
                  <a:cubicBezTo>
                    <a:pt x="0" y="21590"/>
                    <a:pt x="6350" y="27940"/>
                    <a:pt x="13970" y="27940"/>
                  </a:cubicBezTo>
                  <a:lnTo>
                    <a:pt x="3407410" y="27940"/>
                  </a:lnTo>
                  <a:cubicBezTo>
                    <a:pt x="3411220" y="27940"/>
                    <a:pt x="3415030" y="25400"/>
                    <a:pt x="3417570" y="22860"/>
                  </a:cubicBezTo>
                  <a:lnTo>
                    <a:pt x="3411220" y="12700"/>
                  </a:lnTo>
                  <a:close/>
                </a:path>
              </a:pathLst>
            </a:custGeom>
            <a:solidFill>
              <a:srgbClr val="FDFDFD"/>
            </a:solidFill>
          </p:spPr>
        </p:sp>
        <p:sp>
          <p:nvSpPr>
            <p:cNvPr id="26" name="Freeform 26"/>
            <p:cNvSpPr/>
            <p:nvPr/>
          </p:nvSpPr>
          <p:spPr>
            <a:xfrm>
              <a:off x="93980" y="90932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DFDFD"/>
            </a:solidFill>
          </p:spPr>
        </p:sp>
        <p:sp>
          <p:nvSpPr>
            <p:cNvPr id="27" name="Freeform 27"/>
            <p:cNvSpPr/>
            <p:nvPr/>
          </p:nvSpPr>
          <p:spPr>
            <a:xfrm>
              <a:off x="85090" y="899160"/>
              <a:ext cx="3806190" cy="27940"/>
            </a:xfrm>
            <a:custGeom>
              <a:avLst/>
              <a:gdLst/>
              <a:ahLst/>
              <a:cxnLst/>
              <a:rect l="l" t="t" r="r" b="b"/>
              <a:pathLst>
                <a:path w="3806190" h="27940">
                  <a:moveTo>
                    <a:pt x="3790950" y="0"/>
                  </a:moveTo>
                  <a:lnTo>
                    <a:pt x="10160" y="0"/>
                  </a:lnTo>
                  <a:cubicBezTo>
                    <a:pt x="6350" y="0"/>
                    <a:pt x="2540" y="2540"/>
                    <a:pt x="0" y="5080"/>
                  </a:cubicBezTo>
                  <a:lnTo>
                    <a:pt x="8890" y="13970"/>
                  </a:lnTo>
                  <a:lnTo>
                    <a:pt x="3792220" y="13970"/>
                  </a:lnTo>
                  <a:cubicBezTo>
                    <a:pt x="3799840" y="13970"/>
                    <a:pt x="3806190" y="20320"/>
                    <a:pt x="3806190" y="27940"/>
                  </a:cubicBezTo>
                  <a:lnTo>
                    <a:pt x="3806190" y="13970"/>
                  </a:lnTo>
                  <a:cubicBezTo>
                    <a:pt x="3804920" y="6350"/>
                    <a:pt x="3798570" y="0"/>
                    <a:pt x="3790950" y="0"/>
                  </a:cubicBezTo>
                  <a:close/>
                </a:path>
              </a:pathLst>
            </a:custGeom>
            <a:solidFill>
              <a:srgbClr val="FDFDFD"/>
            </a:solidFill>
          </p:spPr>
        </p:sp>
        <p:sp>
          <p:nvSpPr>
            <p:cNvPr id="28" name="Freeform 28"/>
            <p:cNvSpPr/>
            <p:nvPr/>
          </p:nvSpPr>
          <p:spPr>
            <a:xfrm>
              <a:off x="3869690" y="910590"/>
              <a:ext cx="20320" cy="4413250"/>
            </a:xfrm>
            <a:custGeom>
              <a:avLst/>
              <a:gdLst/>
              <a:ahLst/>
              <a:cxnLst/>
              <a:rect l="l" t="t" r="r" b="b"/>
              <a:pathLst>
                <a:path w="20320" h="4413250">
                  <a:moveTo>
                    <a:pt x="20320" y="4401820"/>
                  </a:moveTo>
                  <a:lnTo>
                    <a:pt x="20320" y="12700"/>
                  </a:lnTo>
                  <a:cubicBezTo>
                    <a:pt x="20320" y="12700"/>
                    <a:pt x="11430" y="5080"/>
                    <a:pt x="8890" y="2540"/>
                  </a:cubicBezTo>
                  <a:cubicBezTo>
                    <a:pt x="8890" y="2540"/>
                    <a:pt x="6350" y="0"/>
                    <a:pt x="0" y="0"/>
                  </a:cubicBezTo>
                  <a:lnTo>
                    <a:pt x="0" y="4403090"/>
                  </a:lnTo>
                  <a:lnTo>
                    <a:pt x="15240" y="4413250"/>
                  </a:lnTo>
                  <a:cubicBezTo>
                    <a:pt x="19050" y="4410710"/>
                    <a:pt x="20320" y="4406900"/>
                    <a:pt x="20320" y="4401820"/>
                  </a:cubicBezTo>
                  <a:close/>
                </a:path>
              </a:pathLst>
            </a:custGeom>
            <a:solidFill>
              <a:srgbClr val="FDFDFD"/>
            </a:solidFill>
          </p:spPr>
        </p:sp>
      </p:grpSp>
      <p:sp>
        <p:nvSpPr>
          <p:cNvPr id="2" name="Freeform 2"/>
          <p:cNvSpPr/>
          <p:nvPr/>
        </p:nvSpPr>
        <p:spPr>
          <a:xfrm rot="-5400000">
            <a:off x="16434445" y="6783671"/>
            <a:ext cx="3570249" cy="1379009"/>
          </a:xfrm>
          <a:custGeom>
            <a:avLst/>
            <a:gdLst/>
            <a:ahLst/>
            <a:cxnLst/>
            <a:rect l="l" t="t" r="r" b="b"/>
            <a:pathLst>
              <a:path w="3570249" h="1379009">
                <a:moveTo>
                  <a:pt x="0" y="0"/>
                </a:moveTo>
                <a:lnTo>
                  <a:pt x="3570249" y="0"/>
                </a:lnTo>
                <a:lnTo>
                  <a:pt x="3570249" y="1379009"/>
                </a:lnTo>
                <a:lnTo>
                  <a:pt x="0" y="137900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13993215" y="9478517"/>
            <a:ext cx="5149252" cy="1413704"/>
          </a:xfrm>
          <a:custGeom>
            <a:avLst/>
            <a:gdLst/>
            <a:ahLst/>
            <a:cxnLst/>
            <a:rect l="l" t="t" r="r" b="b"/>
            <a:pathLst>
              <a:path w="5149252" h="1413704">
                <a:moveTo>
                  <a:pt x="0" y="0"/>
                </a:moveTo>
                <a:lnTo>
                  <a:pt x="5149252" y="0"/>
                </a:lnTo>
                <a:lnTo>
                  <a:pt x="5149252" y="1413704"/>
                </a:lnTo>
                <a:lnTo>
                  <a:pt x="0" y="141370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 name="Freeform 4"/>
          <p:cNvSpPr/>
          <p:nvPr/>
        </p:nvSpPr>
        <p:spPr>
          <a:xfrm>
            <a:off x="-2078048" y="-600892"/>
            <a:ext cx="3185853" cy="3259185"/>
          </a:xfrm>
          <a:custGeom>
            <a:avLst/>
            <a:gdLst/>
            <a:ahLst/>
            <a:cxnLst/>
            <a:rect l="l" t="t" r="r" b="b"/>
            <a:pathLst>
              <a:path w="3185853" h="3259185">
                <a:moveTo>
                  <a:pt x="0" y="0"/>
                </a:moveTo>
                <a:lnTo>
                  <a:pt x="3185854" y="0"/>
                </a:lnTo>
                <a:lnTo>
                  <a:pt x="3185854" y="3259184"/>
                </a:lnTo>
                <a:lnTo>
                  <a:pt x="0" y="325918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a:ln cap="sq">
            <a:noFill/>
            <a:prstDash val="solid"/>
            <a:miter/>
          </a:ln>
        </p:spPr>
      </p:sp>
      <p:sp>
        <p:nvSpPr>
          <p:cNvPr id="5" name="Freeform 5"/>
          <p:cNvSpPr/>
          <p:nvPr/>
        </p:nvSpPr>
        <p:spPr>
          <a:xfrm>
            <a:off x="1597388" y="-2408244"/>
            <a:ext cx="3547365" cy="3199078"/>
          </a:xfrm>
          <a:custGeom>
            <a:avLst/>
            <a:gdLst/>
            <a:ahLst/>
            <a:cxnLst/>
            <a:rect l="l" t="t" r="r" b="b"/>
            <a:pathLst>
              <a:path w="3547365" h="3199078">
                <a:moveTo>
                  <a:pt x="0" y="0"/>
                </a:moveTo>
                <a:lnTo>
                  <a:pt x="3547365" y="0"/>
                </a:lnTo>
                <a:lnTo>
                  <a:pt x="3547365" y="3199078"/>
                </a:lnTo>
                <a:lnTo>
                  <a:pt x="0" y="319907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a:ln cap="sq">
            <a:noFill/>
            <a:prstDash val="solid"/>
            <a:miter/>
          </a:ln>
        </p:spPr>
      </p:sp>
      <p:sp>
        <p:nvSpPr>
          <p:cNvPr id="29" name="TextBox 29"/>
          <p:cNvSpPr txBox="1"/>
          <p:nvPr/>
        </p:nvSpPr>
        <p:spPr>
          <a:xfrm>
            <a:off x="2464307" y="1976015"/>
            <a:ext cx="7012639" cy="910506"/>
          </a:xfrm>
          <a:prstGeom prst="rect">
            <a:avLst/>
          </a:prstGeom>
        </p:spPr>
        <p:txBody>
          <a:bodyPr lIns="0" tIns="0" rIns="0" bIns="0" rtlCol="0" anchor="t">
            <a:spAutoFit/>
          </a:bodyPr>
          <a:lstStyle/>
          <a:p>
            <a:pPr>
              <a:lnSpc>
                <a:spcPts val="7080"/>
              </a:lnSpc>
            </a:pPr>
            <a:r>
              <a:rPr lang="es-ES" sz="6000" b="1" spc="-102" dirty="0">
                <a:solidFill>
                  <a:srgbClr val="323232"/>
                </a:solidFill>
                <a:latin typeface="Roboto Bold"/>
                <a:ea typeface="Roboto Bold"/>
                <a:cs typeface="Roboto Bold"/>
                <a:sym typeface="Roboto Bold"/>
              </a:rPr>
              <a:t>Tarea Extraclase</a:t>
            </a:r>
            <a:endParaRPr lang="en-US" sz="6000" b="1" spc="-102" dirty="0">
              <a:solidFill>
                <a:srgbClr val="323232"/>
              </a:solidFill>
              <a:latin typeface="Roboto Bold"/>
              <a:ea typeface="Roboto Bold"/>
              <a:cs typeface="Roboto Bold"/>
              <a:sym typeface="Roboto Bold"/>
            </a:endParaRPr>
          </a:p>
        </p:txBody>
      </p:sp>
      <p:sp>
        <p:nvSpPr>
          <p:cNvPr id="30" name="TextBox 30"/>
          <p:cNvSpPr txBox="1"/>
          <p:nvPr/>
        </p:nvSpPr>
        <p:spPr>
          <a:xfrm>
            <a:off x="1099176" y="4346421"/>
            <a:ext cx="8977938" cy="3275833"/>
          </a:xfrm>
          <a:prstGeom prst="rect">
            <a:avLst/>
          </a:prstGeom>
        </p:spPr>
        <p:txBody>
          <a:bodyPr wrap="square" lIns="0" tIns="0" rIns="0" bIns="0" rtlCol="0" anchor="t">
            <a:spAutoFit/>
          </a:bodyPr>
          <a:lstStyle/>
          <a:p>
            <a:pPr algn="ctr"/>
            <a:r>
              <a:rPr lang="es-ES_tradnl" sz="4400" dirty="0"/>
              <a:t>Explique entre 250 y 300 palabras, como el bloqueo norteamericano afecta al pueblo cubano, con una mirada desde la Criminología. </a:t>
            </a:r>
            <a:endParaRPr lang="en-US" sz="4400" dirty="0"/>
          </a:p>
          <a:p>
            <a:pPr lvl="0" algn="ctr">
              <a:lnSpc>
                <a:spcPts val="2659"/>
              </a:lnSpc>
            </a:pPr>
            <a:endParaRPr lang="en-US" sz="9600" u="none" spc="113" dirty="0">
              <a:solidFill>
                <a:srgbClr val="2E2E2E"/>
              </a:solidFill>
              <a:latin typeface="Roboto"/>
              <a:ea typeface="Roboto"/>
              <a:cs typeface="Roboto"/>
              <a:sym typeface="Roboto"/>
            </a:endParaRPr>
          </a:p>
        </p:txBody>
      </p:sp>
      <p:pic>
        <p:nvPicPr>
          <p:cNvPr id="31" name="Imagen 30"/>
          <p:cNvPicPr>
            <a:picLocks noChangeAspect="1"/>
          </p:cNvPicPr>
          <p:nvPr/>
        </p:nvPicPr>
        <p:blipFill rotWithShape="1">
          <a:blip r:embed="rId2">
            <a:extLst>
              <a:ext uri="{28A0092B-C50C-407E-A947-70E740481C1C}">
                <a14:useLocalDpi xmlns:a14="http://schemas.microsoft.com/office/drawing/2010/main" val="0"/>
              </a:ext>
            </a:extLst>
          </a:blip>
          <a:srcRect l="19531" t="8461" r="20312" b="6923"/>
          <a:stretch/>
        </p:blipFill>
        <p:spPr>
          <a:xfrm>
            <a:off x="10705739" y="3163534"/>
            <a:ext cx="4910963" cy="4672662"/>
          </a:xfrm>
          <a:prstGeom prst="rect">
            <a:avLst/>
          </a:prstGeom>
        </p:spPr>
      </p:pic>
    </p:spTree>
    <p:extLst>
      <p:ext uri="{BB962C8B-B14F-4D97-AF65-F5344CB8AC3E}">
        <p14:creationId xmlns:p14="http://schemas.microsoft.com/office/powerpoint/2010/main" val="10285166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7405" y="1645993"/>
            <a:ext cx="10773190" cy="7719411"/>
          </a:xfrm>
          <a:custGeom>
            <a:avLst/>
            <a:gdLst/>
            <a:ahLst/>
            <a:cxnLst/>
            <a:rect l="l" t="t" r="r" b="b"/>
            <a:pathLst>
              <a:path w="10773190" h="7719411">
                <a:moveTo>
                  <a:pt x="0" y="0"/>
                </a:moveTo>
                <a:lnTo>
                  <a:pt x="10773190" y="0"/>
                </a:lnTo>
                <a:lnTo>
                  <a:pt x="10773190" y="7719411"/>
                </a:lnTo>
                <a:lnTo>
                  <a:pt x="0" y="7719411"/>
                </a:lnTo>
                <a:lnTo>
                  <a:pt x="0" y="0"/>
                </a:lnTo>
                <a:close/>
              </a:path>
            </a:pathLst>
          </a:custGeom>
          <a:blipFill>
            <a:blip r:embed="rId2"/>
            <a:stretch>
              <a:fillRect l="-160559"/>
            </a:stretch>
          </a:blipFill>
          <a:ln cap="sq">
            <a:noFill/>
            <a:prstDash val="solid"/>
            <a:miter/>
          </a:ln>
        </p:spPr>
      </p:sp>
      <p:sp>
        <p:nvSpPr>
          <p:cNvPr id="3" name="Freeform 3"/>
          <p:cNvSpPr/>
          <p:nvPr/>
        </p:nvSpPr>
        <p:spPr>
          <a:xfrm rot="4276522">
            <a:off x="12943115" y="3340437"/>
            <a:ext cx="1633413" cy="1037217"/>
          </a:xfrm>
          <a:custGeom>
            <a:avLst/>
            <a:gdLst/>
            <a:ahLst/>
            <a:cxnLst/>
            <a:rect l="l" t="t" r="r" b="b"/>
            <a:pathLst>
              <a:path w="1633413" h="1037217">
                <a:moveTo>
                  <a:pt x="0" y="0"/>
                </a:moveTo>
                <a:lnTo>
                  <a:pt x="1633413" y="0"/>
                </a:lnTo>
                <a:lnTo>
                  <a:pt x="1633413" y="1037218"/>
                </a:lnTo>
                <a:lnTo>
                  <a:pt x="0" y="103721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6576324">
            <a:off x="3689202" y="5543304"/>
            <a:ext cx="1633413" cy="1037217"/>
          </a:xfrm>
          <a:custGeom>
            <a:avLst/>
            <a:gdLst/>
            <a:ahLst/>
            <a:cxnLst/>
            <a:rect l="l" t="t" r="r" b="b"/>
            <a:pathLst>
              <a:path w="1633413" h="1037217">
                <a:moveTo>
                  <a:pt x="0" y="0"/>
                </a:moveTo>
                <a:lnTo>
                  <a:pt x="1633413" y="0"/>
                </a:lnTo>
                <a:lnTo>
                  <a:pt x="1633413" y="1037217"/>
                </a:lnTo>
                <a:lnTo>
                  <a:pt x="0" y="103721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rot="5400000">
            <a:off x="11266728" y="3212650"/>
            <a:ext cx="14042544" cy="3861700"/>
          </a:xfrm>
          <a:custGeom>
            <a:avLst/>
            <a:gdLst/>
            <a:ahLst/>
            <a:cxnLst/>
            <a:rect l="l" t="t" r="r" b="b"/>
            <a:pathLst>
              <a:path w="14042544" h="3861700">
                <a:moveTo>
                  <a:pt x="0" y="0"/>
                </a:moveTo>
                <a:lnTo>
                  <a:pt x="14042544" y="0"/>
                </a:lnTo>
                <a:lnTo>
                  <a:pt x="14042544" y="3861700"/>
                </a:lnTo>
                <a:lnTo>
                  <a:pt x="0" y="3861700"/>
                </a:lnTo>
                <a:lnTo>
                  <a:pt x="0" y="0"/>
                </a:lnTo>
                <a:close/>
              </a:path>
            </a:pathLst>
          </a:custGeom>
          <a:blipFill>
            <a:blip r:embed="rId5"/>
            <a:stretch>
              <a:fillRect/>
            </a:stretch>
          </a:blipFill>
          <a:ln cap="sq">
            <a:noFill/>
            <a:prstDash val="solid"/>
            <a:miter/>
          </a:ln>
        </p:spPr>
      </p:sp>
      <p:sp>
        <p:nvSpPr>
          <p:cNvPr id="6" name="Freeform 6"/>
          <p:cNvSpPr/>
          <p:nvPr/>
        </p:nvSpPr>
        <p:spPr>
          <a:xfrm rot="-5400000">
            <a:off x="16529695" y="6214160"/>
            <a:ext cx="3570249" cy="1379009"/>
          </a:xfrm>
          <a:custGeom>
            <a:avLst/>
            <a:gdLst/>
            <a:ahLst/>
            <a:cxnLst/>
            <a:rect l="l" t="t" r="r" b="b"/>
            <a:pathLst>
              <a:path w="3570249" h="1379009">
                <a:moveTo>
                  <a:pt x="0" y="0"/>
                </a:moveTo>
                <a:lnTo>
                  <a:pt x="3570249" y="0"/>
                </a:lnTo>
                <a:lnTo>
                  <a:pt x="3570249" y="1379009"/>
                </a:lnTo>
                <a:lnTo>
                  <a:pt x="0" y="137900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 name="Freeform 7"/>
          <p:cNvSpPr/>
          <p:nvPr/>
        </p:nvSpPr>
        <p:spPr>
          <a:xfrm>
            <a:off x="13993215" y="9478517"/>
            <a:ext cx="5149252" cy="1413704"/>
          </a:xfrm>
          <a:custGeom>
            <a:avLst/>
            <a:gdLst/>
            <a:ahLst/>
            <a:cxnLst/>
            <a:rect l="l" t="t" r="r" b="b"/>
            <a:pathLst>
              <a:path w="5149252" h="1413704">
                <a:moveTo>
                  <a:pt x="0" y="0"/>
                </a:moveTo>
                <a:lnTo>
                  <a:pt x="5149252" y="0"/>
                </a:lnTo>
                <a:lnTo>
                  <a:pt x="5149252" y="1413704"/>
                </a:lnTo>
                <a:lnTo>
                  <a:pt x="0" y="141370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8" name="Freeform 8"/>
          <p:cNvSpPr/>
          <p:nvPr/>
        </p:nvSpPr>
        <p:spPr>
          <a:xfrm>
            <a:off x="14681008" y="568547"/>
            <a:ext cx="4144334" cy="753515"/>
          </a:xfrm>
          <a:custGeom>
            <a:avLst/>
            <a:gdLst/>
            <a:ahLst/>
            <a:cxnLst/>
            <a:rect l="l" t="t" r="r" b="b"/>
            <a:pathLst>
              <a:path w="4144334" h="753515">
                <a:moveTo>
                  <a:pt x="0" y="0"/>
                </a:moveTo>
                <a:lnTo>
                  <a:pt x="4144333" y="0"/>
                </a:lnTo>
                <a:lnTo>
                  <a:pt x="4144333" y="753515"/>
                </a:lnTo>
                <a:lnTo>
                  <a:pt x="0" y="75351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a:ln cap="sq">
            <a:noFill/>
            <a:prstDash val="solid"/>
            <a:miter/>
          </a:ln>
        </p:spPr>
      </p:sp>
      <p:sp>
        <p:nvSpPr>
          <p:cNvPr id="9" name="Freeform 9"/>
          <p:cNvSpPr/>
          <p:nvPr/>
        </p:nvSpPr>
        <p:spPr>
          <a:xfrm rot="-5400000">
            <a:off x="-7021272" y="3212650"/>
            <a:ext cx="14042544" cy="3861700"/>
          </a:xfrm>
          <a:custGeom>
            <a:avLst/>
            <a:gdLst/>
            <a:ahLst/>
            <a:cxnLst/>
            <a:rect l="l" t="t" r="r" b="b"/>
            <a:pathLst>
              <a:path w="14042544" h="3861700">
                <a:moveTo>
                  <a:pt x="0" y="0"/>
                </a:moveTo>
                <a:lnTo>
                  <a:pt x="14042544" y="0"/>
                </a:lnTo>
                <a:lnTo>
                  <a:pt x="14042544" y="3861700"/>
                </a:lnTo>
                <a:lnTo>
                  <a:pt x="0" y="3861700"/>
                </a:lnTo>
                <a:lnTo>
                  <a:pt x="0" y="0"/>
                </a:lnTo>
                <a:close/>
              </a:path>
            </a:pathLst>
          </a:custGeom>
          <a:blipFill>
            <a:blip r:embed="rId2"/>
            <a:stretch>
              <a:fillRect/>
            </a:stretch>
          </a:blipFill>
          <a:ln cap="sq">
            <a:noFill/>
            <a:prstDash val="solid"/>
            <a:miter/>
          </a:ln>
        </p:spPr>
      </p:sp>
      <p:sp>
        <p:nvSpPr>
          <p:cNvPr id="10" name="Freeform 10"/>
          <p:cNvSpPr/>
          <p:nvPr/>
        </p:nvSpPr>
        <p:spPr>
          <a:xfrm>
            <a:off x="-2078048" y="-600892"/>
            <a:ext cx="3185853" cy="3259185"/>
          </a:xfrm>
          <a:custGeom>
            <a:avLst/>
            <a:gdLst/>
            <a:ahLst/>
            <a:cxnLst/>
            <a:rect l="l" t="t" r="r" b="b"/>
            <a:pathLst>
              <a:path w="3185853" h="3259185">
                <a:moveTo>
                  <a:pt x="0" y="0"/>
                </a:moveTo>
                <a:lnTo>
                  <a:pt x="3185854" y="0"/>
                </a:lnTo>
                <a:lnTo>
                  <a:pt x="3185854" y="3259184"/>
                </a:lnTo>
                <a:lnTo>
                  <a:pt x="0" y="3259184"/>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sp>
      <p:sp>
        <p:nvSpPr>
          <p:cNvPr id="11" name="Freeform 11"/>
          <p:cNvSpPr/>
          <p:nvPr/>
        </p:nvSpPr>
        <p:spPr>
          <a:xfrm>
            <a:off x="1697350" y="-2408244"/>
            <a:ext cx="3547365" cy="3199078"/>
          </a:xfrm>
          <a:custGeom>
            <a:avLst/>
            <a:gdLst/>
            <a:ahLst/>
            <a:cxnLst/>
            <a:rect l="l" t="t" r="r" b="b"/>
            <a:pathLst>
              <a:path w="3547365" h="3199078">
                <a:moveTo>
                  <a:pt x="0" y="0"/>
                </a:moveTo>
                <a:lnTo>
                  <a:pt x="3547365" y="0"/>
                </a:lnTo>
                <a:lnTo>
                  <a:pt x="3547365" y="3199078"/>
                </a:lnTo>
                <a:lnTo>
                  <a:pt x="0" y="3199078"/>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a:ln cap="sq">
            <a:noFill/>
            <a:prstDash val="solid"/>
            <a:miter/>
          </a:ln>
        </p:spPr>
      </p:sp>
      <p:sp>
        <p:nvSpPr>
          <p:cNvPr id="12" name="Freeform 12"/>
          <p:cNvSpPr/>
          <p:nvPr/>
        </p:nvSpPr>
        <p:spPr>
          <a:xfrm>
            <a:off x="-568853" y="9012355"/>
            <a:ext cx="3883538" cy="706098"/>
          </a:xfrm>
          <a:custGeom>
            <a:avLst/>
            <a:gdLst/>
            <a:ahLst/>
            <a:cxnLst/>
            <a:rect l="l" t="t" r="r" b="b"/>
            <a:pathLst>
              <a:path w="3883538" h="706098">
                <a:moveTo>
                  <a:pt x="0" y="0"/>
                </a:moveTo>
                <a:lnTo>
                  <a:pt x="3883538" y="0"/>
                </a:lnTo>
                <a:lnTo>
                  <a:pt x="3883538" y="706098"/>
                </a:lnTo>
                <a:lnTo>
                  <a:pt x="0" y="70609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a:ln cap="sq">
            <a:noFill/>
            <a:prstDash val="solid"/>
            <a:miter/>
          </a:ln>
        </p:spPr>
      </p:sp>
      <p:sp>
        <p:nvSpPr>
          <p:cNvPr id="13" name="Freeform 13"/>
          <p:cNvSpPr/>
          <p:nvPr/>
        </p:nvSpPr>
        <p:spPr>
          <a:xfrm rot="-308161">
            <a:off x="13232573" y="6823093"/>
            <a:ext cx="1476956" cy="1299721"/>
          </a:xfrm>
          <a:custGeom>
            <a:avLst/>
            <a:gdLst/>
            <a:ahLst/>
            <a:cxnLst/>
            <a:rect l="l" t="t" r="r" b="b"/>
            <a:pathLst>
              <a:path w="1476956" h="1299721">
                <a:moveTo>
                  <a:pt x="0" y="0"/>
                </a:moveTo>
                <a:lnTo>
                  <a:pt x="1476956" y="0"/>
                </a:lnTo>
                <a:lnTo>
                  <a:pt x="1476956" y="1299721"/>
                </a:lnTo>
                <a:lnTo>
                  <a:pt x="0" y="1299721"/>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a:ln cap="sq">
            <a:noFill/>
            <a:prstDash val="solid"/>
            <a:miter/>
          </a:ln>
        </p:spPr>
      </p:sp>
      <p:sp>
        <p:nvSpPr>
          <p:cNvPr id="14" name="Freeform 14"/>
          <p:cNvSpPr/>
          <p:nvPr/>
        </p:nvSpPr>
        <p:spPr>
          <a:xfrm>
            <a:off x="3741446" y="2785526"/>
            <a:ext cx="1106678" cy="1418818"/>
          </a:xfrm>
          <a:custGeom>
            <a:avLst/>
            <a:gdLst/>
            <a:ahLst/>
            <a:cxnLst/>
            <a:rect l="l" t="t" r="r" b="b"/>
            <a:pathLst>
              <a:path w="1106678" h="1418818">
                <a:moveTo>
                  <a:pt x="0" y="0"/>
                </a:moveTo>
                <a:lnTo>
                  <a:pt x="1106678" y="0"/>
                </a:lnTo>
                <a:lnTo>
                  <a:pt x="1106678" y="1418818"/>
                </a:lnTo>
                <a:lnTo>
                  <a:pt x="0" y="1418818"/>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a:ln cap="sq">
            <a:noFill/>
            <a:prstDash val="solid"/>
            <a:miter/>
          </a:ln>
        </p:spPr>
      </p:sp>
      <p:sp>
        <p:nvSpPr>
          <p:cNvPr id="15" name="Freeform 15"/>
          <p:cNvSpPr/>
          <p:nvPr/>
        </p:nvSpPr>
        <p:spPr>
          <a:xfrm rot="1838892">
            <a:off x="4960571" y="1180381"/>
            <a:ext cx="988751" cy="931224"/>
          </a:xfrm>
          <a:custGeom>
            <a:avLst/>
            <a:gdLst/>
            <a:ahLst/>
            <a:cxnLst/>
            <a:rect l="l" t="t" r="r" b="b"/>
            <a:pathLst>
              <a:path w="988751" h="931224">
                <a:moveTo>
                  <a:pt x="0" y="0"/>
                </a:moveTo>
                <a:lnTo>
                  <a:pt x="988751" y="0"/>
                </a:lnTo>
                <a:lnTo>
                  <a:pt x="988751" y="931224"/>
                </a:lnTo>
                <a:lnTo>
                  <a:pt x="0" y="931224"/>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a:ln cap="sq">
            <a:noFill/>
            <a:prstDash val="solid"/>
            <a:miter/>
          </a:ln>
        </p:spPr>
      </p:sp>
      <p:sp>
        <p:nvSpPr>
          <p:cNvPr id="16" name="TextBox 16"/>
          <p:cNvSpPr txBox="1"/>
          <p:nvPr/>
        </p:nvSpPr>
        <p:spPr>
          <a:xfrm>
            <a:off x="5454946" y="3325177"/>
            <a:ext cx="7378107" cy="2769989"/>
          </a:xfrm>
          <a:prstGeom prst="rect">
            <a:avLst/>
          </a:prstGeom>
        </p:spPr>
        <p:txBody>
          <a:bodyPr lIns="0" tIns="0" rIns="0" bIns="0" rtlCol="0" anchor="t">
            <a:spAutoFit/>
          </a:bodyPr>
          <a:lstStyle/>
          <a:p>
            <a:pPr algn="ctr"/>
            <a:r>
              <a:rPr lang="es-ES" sz="6000" b="1" spc="-291" dirty="0">
                <a:solidFill>
                  <a:srgbClr val="323232"/>
                </a:solidFill>
                <a:latin typeface="Roboto Bold"/>
                <a:ea typeface="Roboto Bold"/>
                <a:cs typeface="Roboto Bold"/>
                <a:sym typeface="Roboto Bold"/>
              </a:rPr>
              <a:t>La víctima como parte del objeto de estudio de la Criminología</a:t>
            </a:r>
            <a:endParaRPr lang="en-US" sz="6000" b="1" spc="-291" dirty="0">
              <a:solidFill>
                <a:srgbClr val="323232"/>
              </a:solidFill>
              <a:latin typeface="Roboto Bold"/>
              <a:ea typeface="Roboto Bold"/>
              <a:cs typeface="Roboto Bold"/>
              <a:sym typeface="Roboto Bold"/>
            </a:endParaRPr>
          </a:p>
        </p:txBody>
      </p:sp>
      <p:sp>
        <p:nvSpPr>
          <p:cNvPr id="17" name="Freeform 17"/>
          <p:cNvSpPr/>
          <p:nvPr/>
        </p:nvSpPr>
        <p:spPr>
          <a:xfrm>
            <a:off x="-2632776" y="5358832"/>
            <a:ext cx="3566226" cy="3216087"/>
          </a:xfrm>
          <a:custGeom>
            <a:avLst/>
            <a:gdLst/>
            <a:ahLst/>
            <a:cxnLst/>
            <a:rect l="l" t="t" r="r" b="b"/>
            <a:pathLst>
              <a:path w="3566226" h="3216087">
                <a:moveTo>
                  <a:pt x="0" y="0"/>
                </a:moveTo>
                <a:lnTo>
                  <a:pt x="3566226" y="0"/>
                </a:lnTo>
                <a:lnTo>
                  <a:pt x="3566226" y="3216087"/>
                </a:lnTo>
                <a:lnTo>
                  <a:pt x="0" y="3216087"/>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a:ln cap="sq">
            <a:noFill/>
            <a:prstDash val="solid"/>
            <a:miter/>
          </a:ln>
        </p:spPr>
      </p:sp>
      <p:sp>
        <p:nvSpPr>
          <p:cNvPr id="18" name="Freeform 18"/>
          <p:cNvSpPr/>
          <p:nvPr/>
        </p:nvSpPr>
        <p:spPr>
          <a:xfrm>
            <a:off x="3743327" y="9530704"/>
            <a:ext cx="3883055" cy="1499830"/>
          </a:xfrm>
          <a:custGeom>
            <a:avLst/>
            <a:gdLst/>
            <a:ahLst/>
            <a:cxnLst/>
            <a:rect l="l" t="t" r="r" b="b"/>
            <a:pathLst>
              <a:path w="3883055" h="1499830">
                <a:moveTo>
                  <a:pt x="0" y="0"/>
                </a:moveTo>
                <a:lnTo>
                  <a:pt x="3883056" y="0"/>
                </a:lnTo>
                <a:lnTo>
                  <a:pt x="3883056" y="1499830"/>
                </a:lnTo>
                <a:lnTo>
                  <a:pt x="0" y="149983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9" name="Freeform 19"/>
          <p:cNvSpPr/>
          <p:nvPr/>
        </p:nvSpPr>
        <p:spPr>
          <a:xfrm>
            <a:off x="11340714" y="-1790751"/>
            <a:ext cx="3673297" cy="2751633"/>
          </a:xfrm>
          <a:custGeom>
            <a:avLst/>
            <a:gdLst/>
            <a:ahLst/>
            <a:cxnLst/>
            <a:rect l="l" t="t" r="r" b="b"/>
            <a:pathLst>
              <a:path w="3673297" h="2751633">
                <a:moveTo>
                  <a:pt x="0" y="0"/>
                </a:moveTo>
                <a:lnTo>
                  <a:pt x="3673297" y="0"/>
                </a:lnTo>
                <a:lnTo>
                  <a:pt x="3673297" y="2751634"/>
                </a:lnTo>
                <a:lnTo>
                  <a:pt x="0" y="2751634"/>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a:ln cap="sq">
            <a:noFill/>
            <a:prstDash val="solid"/>
            <a:miter/>
          </a:ln>
        </p:spPr>
      </p:sp>
      <p:sp>
        <p:nvSpPr>
          <p:cNvPr id="20" name="Freeform 20"/>
          <p:cNvSpPr/>
          <p:nvPr/>
        </p:nvSpPr>
        <p:spPr>
          <a:xfrm>
            <a:off x="10331126" y="9365404"/>
            <a:ext cx="2551035" cy="1665130"/>
          </a:xfrm>
          <a:custGeom>
            <a:avLst/>
            <a:gdLst/>
            <a:ahLst/>
            <a:cxnLst/>
            <a:rect l="l" t="t" r="r" b="b"/>
            <a:pathLst>
              <a:path w="2551035" h="1665130">
                <a:moveTo>
                  <a:pt x="0" y="0"/>
                </a:moveTo>
                <a:lnTo>
                  <a:pt x="2551034" y="0"/>
                </a:lnTo>
                <a:lnTo>
                  <a:pt x="2551034" y="1665130"/>
                </a:lnTo>
                <a:lnTo>
                  <a:pt x="0" y="1665130"/>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a:ln cap="sq">
            <a:noFill/>
            <a:prstDash val="solid"/>
            <a:miter/>
          </a:ln>
        </p:spPr>
      </p:sp>
      <p:sp>
        <p:nvSpPr>
          <p:cNvPr id="21" name="Freeform 21"/>
          <p:cNvSpPr/>
          <p:nvPr/>
        </p:nvSpPr>
        <p:spPr>
          <a:xfrm>
            <a:off x="17354550" y="1463911"/>
            <a:ext cx="5282798" cy="2910341"/>
          </a:xfrm>
          <a:custGeom>
            <a:avLst/>
            <a:gdLst/>
            <a:ahLst/>
            <a:cxnLst/>
            <a:rect l="l" t="t" r="r" b="b"/>
            <a:pathLst>
              <a:path w="5282798" h="2910341">
                <a:moveTo>
                  <a:pt x="0" y="0"/>
                </a:moveTo>
                <a:lnTo>
                  <a:pt x="5282798" y="0"/>
                </a:lnTo>
                <a:lnTo>
                  <a:pt x="5282798" y="2910342"/>
                </a:lnTo>
                <a:lnTo>
                  <a:pt x="0" y="2910342"/>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a:ln cap="sq">
            <a:noFill/>
            <a:prstDash val="solid"/>
            <a:miter/>
          </a:ln>
        </p:spPr>
      </p:sp>
      <p:sp>
        <p:nvSpPr>
          <p:cNvPr id="22" name="Freeform 22"/>
          <p:cNvSpPr/>
          <p:nvPr/>
        </p:nvSpPr>
        <p:spPr>
          <a:xfrm rot="-5400000">
            <a:off x="7410944" y="-2341670"/>
            <a:ext cx="2809872" cy="3585683"/>
          </a:xfrm>
          <a:custGeom>
            <a:avLst/>
            <a:gdLst/>
            <a:ahLst/>
            <a:cxnLst/>
            <a:rect l="l" t="t" r="r" b="b"/>
            <a:pathLst>
              <a:path w="2809872" h="3585683">
                <a:moveTo>
                  <a:pt x="0" y="0"/>
                </a:moveTo>
                <a:lnTo>
                  <a:pt x="2809872" y="0"/>
                </a:lnTo>
                <a:lnTo>
                  <a:pt x="2809872" y="3585683"/>
                </a:lnTo>
                <a:lnTo>
                  <a:pt x="0" y="3585683"/>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a:ln cap="sq">
            <a:noFill/>
            <a:prstDash val="solid"/>
            <a:miter/>
          </a:ln>
        </p:spPr>
      </p:sp>
      <p:sp>
        <p:nvSpPr>
          <p:cNvPr id="23" name="Freeform 23"/>
          <p:cNvSpPr/>
          <p:nvPr/>
        </p:nvSpPr>
        <p:spPr>
          <a:xfrm>
            <a:off x="-2232227" y="2799055"/>
            <a:ext cx="3260927" cy="2419015"/>
          </a:xfrm>
          <a:custGeom>
            <a:avLst/>
            <a:gdLst/>
            <a:ahLst/>
            <a:cxnLst/>
            <a:rect l="l" t="t" r="r" b="b"/>
            <a:pathLst>
              <a:path w="3260927" h="2419015">
                <a:moveTo>
                  <a:pt x="0" y="0"/>
                </a:moveTo>
                <a:lnTo>
                  <a:pt x="3260927" y="0"/>
                </a:lnTo>
                <a:lnTo>
                  <a:pt x="3260927" y="2419015"/>
                </a:lnTo>
                <a:lnTo>
                  <a:pt x="0" y="2419015"/>
                </a:lnTo>
                <a:lnTo>
                  <a:pt x="0" y="0"/>
                </a:lnTo>
                <a:close/>
              </a:path>
            </a:pathLst>
          </a:custGeom>
          <a:blipFill>
            <a:blip r:embed="rId30">
              <a:extLst>
                <a:ext uri="{96DAC541-7B7A-43D3-8B79-37D633B846F1}">
                  <asvg:svgBlip xmlns="" xmlns:asvg="http://schemas.microsoft.com/office/drawing/2016/SVG/main" r:embed="rId31"/>
                </a:ext>
              </a:extLst>
            </a:blip>
            <a:stretch>
              <a:fillRect/>
            </a:stretch>
          </a:blipFill>
          <a:ln cap="sq">
            <a:noFill/>
            <a:prstDash val="solid"/>
            <a:miter/>
          </a:ln>
        </p:spPr>
      </p:sp>
      <p:sp>
        <p:nvSpPr>
          <p:cNvPr id="24" name="TextBox 24"/>
          <p:cNvSpPr txBox="1"/>
          <p:nvPr/>
        </p:nvSpPr>
        <p:spPr>
          <a:xfrm>
            <a:off x="5904398" y="6410028"/>
            <a:ext cx="5984943" cy="1423467"/>
          </a:xfrm>
          <a:prstGeom prst="rect">
            <a:avLst/>
          </a:prstGeom>
        </p:spPr>
        <p:txBody>
          <a:bodyPr lIns="0" tIns="0" rIns="0" bIns="0" rtlCol="0" anchor="t">
            <a:spAutoFit/>
          </a:bodyPr>
          <a:lstStyle/>
          <a:p>
            <a:pPr algn="ctr">
              <a:lnSpc>
                <a:spcPts val="3669"/>
              </a:lnSpc>
            </a:pPr>
            <a:r>
              <a:rPr lang="es-ES" sz="3562" dirty="0" smtClean="0">
                <a:solidFill>
                  <a:srgbClr val="323232"/>
                </a:solidFill>
                <a:latin typeface="Roboto"/>
                <a:ea typeface="Roboto"/>
                <a:cs typeface="Roboto"/>
                <a:sym typeface="Roboto"/>
              </a:rPr>
              <a:t>2do. Año </a:t>
            </a:r>
          </a:p>
          <a:p>
            <a:pPr algn="ctr">
              <a:lnSpc>
                <a:spcPts val="3669"/>
              </a:lnSpc>
            </a:pPr>
            <a:r>
              <a:rPr lang="es-ES" sz="3562" dirty="0" smtClean="0">
                <a:solidFill>
                  <a:srgbClr val="323232"/>
                </a:solidFill>
                <a:latin typeface="Roboto"/>
                <a:ea typeface="Roboto"/>
                <a:cs typeface="Roboto"/>
                <a:sym typeface="Roboto"/>
              </a:rPr>
              <a:t>Licenciatura en Derecho</a:t>
            </a:r>
          </a:p>
          <a:p>
            <a:pPr algn="ctr">
              <a:lnSpc>
                <a:spcPts val="3669"/>
              </a:lnSpc>
            </a:pPr>
            <a:r>
              <a:rPr lang="es-ES" sz="3562" dirty="0" smtClean="0">
                <a:solidFill>
                  <a:srgbClr val="323232"/>
                </a:solidFill>
                <a:latin typeface="Roboto"/>
                <a:ea typeface="Roboto"/>
                <a:cs typeface="Roboto"/>
                <a:sym typeface="Roboto"/>
              </a:rPr>
              <a:t>Universidad de Artemisa</a:t>
            </a:r>
            <a:endParaRPr lang="en-US" sz="3562" dirty="0">
              <a:solidFill>
                <a:srgbClr val="323232"/>
              </a:solidFill>
              <a:latin typeface="Roboto"/>
              <a:ea typeface="Roboto"/>
              <a:cs typeface="Roboto"/>
              <a:sym typeface="Roboto"/>
            </a:endParaRPr>
          </a:p>
        </p:txBody>
      </p:sp>
      <p:sp>
        <p:nvSpPr>
          <p:cNvPr id="25" name="TextBox 25"/>
          <p:cNvSpPr txBox="1"/>
          <p:nvPr/>
        </p:nvSpPr>
        <p:spPr>
          <a:xfrm>
            <a:off x="6222831" y="2508890"/>
            <a:ext cx="5842338" cy="619946"/>
          </a:xfrm>
          <a:prstGeom prst="rect">
            <a:avLst/>
          </a:prstGeom>
        </p:spPr>
        <p:txBody>
          <a:bodyPr lIns="0" tIns="0" rIns="0" bIns="0" rtlCol="0" anchor="t">
            <a:spAutoFit/>
          </a:bodyPr>
          <a:lstStyle/>
          <a:p>
            <a:pPr algn="ctr">
              <a:lnSpc>
                <a:spcPts val="4776"/>
              </a:lnSpc>
            </a:pPr>
            <a:r>
              <a:rPr lang="en-US" sz="4549" spc="-259" dirty="0">
                <a:solidFill>
                  <a:srgbClr val="323232"/>
                </a:solidFill>
                <a:latin typeface="Roboto"/>
                <a:ea typeface="Roboto"/>
                <a:cs typeface="Roboto"/>
                <a:sym typeface="Roboto"/>
              </a:rPr>
              <a:t>Criminología</a:t>
            </a:r>
          </a:p>
        </p:txBody>
      </p:sp>
      <p:pic>
        <p:nvPicPr>
          <p:cNvPr id="26" name="Imagen 25"/>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635375" y="4991100"/>
            <a:ext cx="1679310" cy="1418928"/>
          </a:xfrm>
          <a:prstGeom prst="rect">
            <a:avLst/>
          </a:prstGeom>
        </p:spPr>
      </p:pic>
      <p:pic>
        <p:nvPicPr>
          <p:cNvPr id="27" name="Imagen 26"/>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507694" y="3151038"/>
            <a:ext cx="1941442" cy="1840062"/>
          </a:xfrm>
          <a:prstGeom prst="rect">
            <a:avLst/>
          </a:prstGeom>
        </p:spPr>
      </p:pic>
      <p:pic>
        <p:nvPicPr>
          <p:cNvPr id="28" name="Imagen 27"/>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507694" y="881703"/>
            <a:ext cx="1941442" cy="2269335"/>
          </a:xfrm>
          <a:prstGeom prst="rect">
            <a:avLst/>
          </a:prstGeom>
        </p:spPr>
      </p:pic>
    </p:spTree>
    <p:extLst>
      <p:ext uri="{BB962C8B-B14F-4D97-AF65-F5344CB8AC3E}">
        <p14:creationId xmlns:p14="http://schemas.microsoft.com/office/powerpoint/2010/main" val="18348796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2018958" y="9996934"/>
            <a:ext cx="3429684" cy="1324716"/>
          </a:xfrm>
          <a:custGeom>
            <a:avLst/>
            <a:gdLst/>
            <a:ahLst/>
            <a:cxnLst/>
            <a:rect l="l" t="t" r="r" b="b"/>
            <a:pathLst>
              <a:path w="3429684" h="1324716">
                <a:moveTo>
                  <a:pt x="0" y="0"/>
                </a:moveTo>
                <a:lnTo>
                  <a:pt x="3429685" y="0"/>
                </a:lnTo>
                <a:lnTo>
                  <a:pt x="3429685" y="1324716"/>
                </a:lnTo>
                <a:lnTo>
                  <a:pt x="0" y="132471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rot="-10800000">
            <a:off x="15917547" y="-377402"/>
            <a:ext cx="3124552" cy="2039481"/>
          </a:xfrm>
          <a:custGeom>
            <a:avLst/>
            <a:gdLst/>
            <a:ahLst/>
            <a:cxnLst/>
            <a:rect l="l" t="t" r="r" b="b"/>
            <a:pathLst>
              <a:path w="3124552" h="2039481">
                <a:moveTo>
                  <a:pt x="0" y="0"/>
                </a:moveTo>
                <a:lnTo>
                  <a:pt x="3124552" y="0"/>
                </a:lnTo>
                <a:lnTo>
                  <a:pt x="3124552" y="2039481"/>
                </a:lnTo>
                <a:lnTo>
                  <a:pt x="0" y="2039481"/>
                </a:lnTo>
                <a:lnTo>
                  <a:pt x="0" y="0"/>
                </a:lnTo>
                <a:close/>
              </a:path>
            </a:pathLst>
          </a:custGeom>
          <a:blipFill>
            <a:blip r:embed="rId4">
              <a:extLst>
                <a:ext uri="{96DAC541-7B7A-43D3-8B79-37D633B846F1}">
                  <asvg:svgBlip xmlns="" xmlns:asvg="http://schemas.microsoft.com/office/drawing/2016/SVG/main" r:embed="rId9"/>
                </a:ext>
              </a:extLst>
            </a:blip>
            <a:stretch>
              <a:fillRect/>
            </a:stretch>
          </a:blipFill>
          <a:ln cap="sq">
            <a:noFill/>
            <a:prstDash val="solid"/>
            <a:miter/>
          </a:ln>
        </p:spPr>
      </p:sp>
      <p:sp>
        <p:nvSpPr>
          <p:cNvPr id="8" name="Rectángulo 7"/>
          <p:cNvSpPr/>
          <p:nvPr/>
        </p:nvSpPr>
        <p:spPr>
          <a:xfrm>
            <a:off x="953641" y="477796"/>
            <a:ext cx="13211508" cy="1569660"/>
          </a:xfrm>
          <a:prstGeom prst="rect">
            <a:avLst/>
          </a:prstGeom>
        </p:spPr>
        <p:txBody>
          <a:bodyPr wrap="square">
            <a:spAutoFit/>
          </a:bodyPr>
          <a:lstStyle/>
          <a:p>
            <a:pPr lvl="0" algn="just"/>
            <a:r>
              <a:rPr lang="es-ES" sz="3200" dirty="0">
                <a:latin typeface="Arial" panose="020B0604020202020204" pitchFamily="34" charset="0"/>
                <a:ea typeface="Calibri" panose="020F0502020204030204" pitchFamily="34" charset="0"/>
              </a:rPr>
              <a:t>Victima ha evolucionado ya que </a:t>
            </a:r>
            <a:r>
              <a:rPr lang="es-ES" sz="3200" dirty="0" smtClean="0">
                <a:latin typeface="Arial" panose="020B0604020202020204" pitchFamily="34" charset="0"/>
                <a:ea typeface="Calibri" panose="020F0502020204030204" pitchFamily="34" charset="0"/>
              </a:rPr>
              <a:t>se </a:t>
            </a:r>
            <a:r>
              <a:rPr lang="es-ES" sz="3200" dirty="0">
                <a:latin typeface="Arial" panose="020B0604020202020204" pitchFamily="34" charset="0"/>
                <a:ea typeface="Calibri" panose="020F0502020204030204" pitchFamily="34" charset="0"/>
              </a:rPr>
              <a:t>trataba a la voz latina que designa la persona o animal sacrificado, o que se destina al sacrificio, hasta llegar al término de Persona que padece por culpa ajena o por causa fortuita</a:t>
            </a:r>
            <a:r>
              <a:rPr lang="es-ES" sz="3200" dirty="0" smtClean="0">
                <a:latin typeface="Arial" panose="020B0604020202020204" pitchFamily="34" charset="0"/>
                <a:ea typeface="Calibri" panose="020F0502020204030204" pitchFamily="34" charset="0"/>
              </a:rPr>
              <a:t>.</a:t>
            </a:r>
            <a:r>
              <a:rPr lang="es-ES_tradnl" sz="3200" b="1" dirty="0"/>
              <a:t> </a:t>
            </a:r>
            <a:endParaRPr lang="en-US" sz="3200" dirty="0"/>
          </a:p>
        </p:txBody>
      </p:sp>
      <p:sp>
        <p:nvSpPr>
          <p:cNvPr id="10" name="Rectángulo 9"/>
          <p:cNvSpPr/>
          <p:nvPr/>
        </p:nvSpPr>
        <p:spPr>
          <a:xfrm>
            <a:off x="6781800" y="3049931"/>
            <a:ext cx="11263484" cy="3046988"/>
          </a:xfrm>
          <a:prstGeom prst="rect">
            <a:avLst/>
          </a:prstGeom>
        </p:spPr>
        <p:txBody>
          <a:bodyPr wrap="square">
            <a:spAutoFit/>
          </a:bodyPr>
          <a:lstStyle/>
          <a:p>
            <a:pPr algn="just">
              <a:spcAft>
                <a:spcPts val="800"/>
              </a:spcAft>
            </a:pPr>
            <a:r>
              <a:rPr lang="es-ES_tradnl" sz="3200" spc="-15" dirty="0">
                <a:latin typeface="Arial" panose="020B0604020202020204" pitchFamily="34" charset="0"/>
                <a:ea typeface="Calibri" panose="020F0502020204030204" pitchFamily="34" charset="0"/>
                <a:cs typeface="Times New Roman" panose="02020603050405020304" pitchFamily="18" charset="0"/>
              </a:rPr>
              <a:t>El Congreso para la Prevención del delito y el Tratamiento al delincuente, efectuado en 1980, por la </a:t>
            </a:r>
            <a:r>
              <a:rPr lang="es-ES_tradnl" sz="3200" spc="-15" dirty="0" smtClean="0">
                <a:latin typeface="Arial" panose="020B0604020202020204" pitchFamily="34" charset="0"/>
                <a:ea typeface="Calibri" panose="020F0502020204030204" pitchFamily="34" charset="0"/>
                <a:cs typeface="Times New Roman" panose="02020603050405020304" pitchFamily="18" charset="0"/>
              </a:rPr>
              <a:t>ONU, </a:t>
            </a:r>
            <a:r>
              <a:rPr lang="es-ES_tradnl" sz="3200" spc="-15" dirty="0">
                <a:latin typeface="Arial" panose="020B0604020202020204" pitchFamily="34" charset="0"/>
                <a:ea typeface="Calibri" panose="020F0502020204030204" pitchFamily="34" charset="0"/>
                <a:cs typeface="Times New Roman" panose="02020603050405020304" pitchFamily="18" charset="0"/>
              </a:rPr>
              <a:t>se refirió a la víctima como la persona que ha sufrido una pérdida, daño o lesión, sea en su persona, su propiedad o sus derechos humanos, siempre que esta, esté condicionada por una violación de la legislación penal nacional</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ángulo 10"/>
          <p:cNvSpPr/>
          <p:nvPr/>
        </p:nvSpPr>
        <p:spPr>
          <a:xfrm>
            <a:off x="4255138" y="7178039"/>
            <a:ext cx="13790146" cy="3046988"/>
          </a:xfrm>
          <a:prstGeom prst="rect">
            <a:avLst/>
          </a:prstGeom>
        </p:spPr>
        <p:txBody>
          <a:bodyPr wrap="square">
            <a:spAutoFit/>
          </a:bodyPr>
          <a:lstStyle/>
          <a:p>
            <a:pPr algn="just">
              <a:spcAft>
                <a:spcPts val="800"/>
              </a:spcAft>
            </a:pPr>
            <a:r>
              <a:rPr lang="es-ES" sz="3200" dirty="0">
                <a:latin typeface="Arial" panose="020B0604020202020204" pitchFamily="34" charset="0"/>
                <a:ea typeface="Calibri" panose="020F0502020204030204" pitchFamily="34" charset="0"/>
                <a:cs typeface="Times New Roman" panose="02020603050405020304" pitchFamily="18" charset="0"/>
              </a:rPr>
              <a:t>En tanto, el VII Congreso para la Prevención del delito y el Tratamiento al delincuente</a:t>
            </a:r>
            <a:r>
              <a:rPr lang="es-ES" sz="3200" dirty="0" smtClean="0">
                <a:latin typeface="Arial" panose="020B0604020202020204" pitchFamily="34" charset="0"/>
                <a:ea typeface="Calibri" panose="020F0502020204030204" pitchFamily="34" charset="0"/>
                <a:cs typeface="Times New Roman" panose="02020603050405020304" pitchFamily="18" charset="0"/>
              </a:rPr>
              <a:t>,, </a:t>
            </a:r>
            <a:r>
              <a:rPr lang="es-ES" sz="3200" dirty="0">
                <a:latin typeface="Arial" panose="020B0604020202020204" pitchFamily="34" charset="0"/>
                <a:ea typeface="Calibri" panose="020F0502020204030204" pitchFamily="34" charset="0"/>
                <a:cs typeface="Times New Roman" panose="02020603050405020304" pitchFamily="18" charset="0"/>
              </a:rPr>
              <a:t>clasificó como víctimas de delitos las personas que, individual o colectivamente, hayan sufrido daños, físicos o mentales, sufrimiento emocional, pérdida de sus derechos fundamentales, como consecuencia de acciones u omisiones que violen la Legislación Penal vigente en los Estados miembros incluida la que proscribe el abuso de poder.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5" name="Grupo 14"/>
          <p:cNvGrpSpPr/>
          <p:nvPr/>
        </p:nvGrpSpPr>
        <p:grpSpPr>
          <a:xfrm>
            <a:off x="104019" y="2580281"/>
            <a:ext cx="6248400" cy="4638140"/>
            <a:chOff x="0" y="2539899"/>
            <a:chExt cx="6248400" cy="4638140"/>
          </a:xfrm>
        </p:grpSpPr>
        <p:pic>
          <p:nvPicPr>
            <p:cNvPr id="12" name="Imagen 11" descr="E:\Salva Mariel\FISCAL JEFE\AÑO DE TRABAJO 2016\MEMORIA\TRABAJO\MENEQUITOS PARA PPT\hombresito oficina_files\images_073.jpg"/>
            <p:cNvPicPr/>
            <p:nvPr/>
          </p:nvPicPr>
          <p:blipFill rotWithShape="1">
            <a:blip r:embed="rId10">
              <a:extLst>
                <a:ext uri="{28A0092B-C50C-407E-A947-70E740481C1C}">
                  <a14:useLocalDpi xmlns:a14="http://schemas.microsoft.com/office/drawing/2010/main" val="0"/>
                </a:ext>
              </a:extLst>
            </a:blip>
            <a:srcRect l="6891" t="3582" r="4797" b="13321"/>
            <a:stretch/>
          </p:blipFill>
          <p:spPr bwMode="auto">
            <a:xfrm>
              <a:off x="0" y="2539899"/>
              <a:ext cx="6248400" cy="4638140"/>
            </a:xfrm>
            <a:prstGeom prst="rect">
              <a:avLst/>
            </a:prstGeom>
            <a:noFill/>
            <a:ln>
              <a:noFill/>
            </a:ln>
          </p:spPr>
        </p:pic>
        <p:sp>
          <p:nvSpPr>
            <p:cNvPr id="14" name="Rectángulo 13"/>
            <p:cNvSpPr/>
            <p:nvPr/>
          </p:nvSpPr>
          <p:spPr>
            <a:xfrm>
              <a:off x="1072496" y="4391560"/>
              <a:ext cx="2698175" cy="1664879"/>
            </a:xfrm>
            <a:prstGeom prst="rect">
              <a:avLst/>
            </a:prstGeom>
          </p:spPr>
          <p:txBody>
            <a:bodyPr wrap="none">
              <a:spAutoFit/>
            </a:bodyPr>
            <a:lstStyle/>
            <a:p>
              <a:pPr lvl="0" algn="just">
                <a:lnSpc>
                  <a:spcPct val="150000"/>
                </a:lnSpc>
              </a:pPr>
              <a:r>
                <a:rPr lang="es-ES_tradnl" sz="3600" b="1" dirty="0">
                  <a:latin typeface="Arial" panose="020B0604020202020204" pitchFamily="34" charset="0"/>
                  <a:ea typeface="Calibri" panose="020F0502020204030204" pitchFamily="34" charset="0"/>
                  <a:cs typeface="Times New Roman" panose="02020603050405020304" pitchFamily="18" charset="0"/>
                </a:rPr>
                <a:t>Concepto </a:t>
              </a:r>
              <a:endParaRPr lang="es-ES_tradnl" sz="3600" b="1" dirty="0" smtClean="0">
                <a:latin typeface="Arial" panose="020B0604020202020204" pitchFamily="34" charset="0"/>
                <a:ea typeface="Calibri" panose="020F0502020204030204" pitchFamily="34" charset="0"/>
                <a:cs typeface="Times New Roman" panose="02020603050405020304" pitchFamily="18" charset="0"/>
              </a:endParaRPr>
            </a:p>
            <a:p>
              <a:pPr lvl="0" algn="just">
                <a:lnSpc>
                  <a:spcPct val="150000"/>
                </a:lnSpc>
              </a:pPr>
              <a:r>
                <a:rPr lang="es-ES_tradnl" sz="3600" b="1" dirty="0" smtClean="0">
                  <a:latin typeface="Arial" panose="020B0604020202020204" pitchFamily="34" charset="0"/>
                  <a:ea typeface="Calibri" panose="020F0502020204030204" pitchFamily="34" charset="0"/>
                  <a:cs typeface="Times New Roman" panose="02020603050405020304" pitchFamily="18" charset="0"/>
                </a:rPr>
                <a:t>de </a:t>
              </a:r>
              <a:r>
                <a:rPr lang="es-ES_tradnl" sz="3600" b="1" dirty="0">
                  <a:latin typeface="Arial" panose="020B0604020202020204" pitchFamily="34" charset="0"/>
                  <a:ea typeface="Calibri" panose="020F0502020204030204" pitchFamily="34" charset="0"/>
                  <a:cs typeface="Times New Roman" panose="02020603050405020304" pitchFamily="18" charset="0"/>
                </a:rPr>
                <a:t>víctima.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3" name="Freeform 3"/>
          <p:cNvSpPr/>
          <p:nvPr/>
        </p:nvSpPr>
        <p:spPr>
          <a:xfrm>
            <a:off x="-1630444" y="1393705"/>
            <a:ext cx="3673297" cy="2751633"/>
          </a:xfrm>
          <a:custGeom>
            <a:avLst/>
            <a:gdLst/>
            <a:ahLst/>
            <a:cxnLst/>
            <a:rect l="l" t="t" r="r" b="b"/>
            <a:pathLst>
              <a:path w="3673297" h="2751633">
                <a:moveTo>
                  <a:pt x="0" y="0"/>
                </a:moveTo>
                <a:lnTo>
                  <a:pt x="3673297" y="0"/>
                </a:lnTo>
                <a:lnTo>
                  <a:pt x="3673297" y="2751633"/>
                </a:lnTo>
                <a:lnTo>
                  <a:pt x="0" y="2751633"/>
                </a:lnTo>
                <a:lnTo>
                  <a:pt x="0" y="0"/>
                </a:lnTo>
                <a:close/>
              </a:path>
            </a:pathLst>
          </a:custGeom>
          <a:blipFill>
            <a:blip r:embed="rId11">
              <a:extLst>
                <a:ext uri="{96DAC541-7B7A-43D3-8B79-37D633B846F1}">
                  <asvg:svgBlip xmlns="" xmlns:asvg="http://schemas.microsoft.com/office/drawing/2016/SVG/main" r:embed="rId5"/>
                </a:ext>
              </a:extLst>
            </a:blip>
            <a:stretch>
              <a:fillRect/>
            </a:stretch>
          </a:blipFill>
          <a:ln cap="sq">
            <a:noFill/>
            <a:prstDash val="solid"/>
            <a:miter/>
          </a:ln>
        </p:spPr>
      </p:sp>
      <p:sp>
        <p:nvSpPr>
          <p:cNvPr id="4" name="Freeform 4"/>
          <p:cNvSpPr/>
          <p:nvPr/>
        </p:nvSpPr>
        <p:spPr>
          <a:xfrm>
            <a:off x="-709678" y="6737749"/>
            <a:ext cx="3185853" cy="3259185"/>
          </a:xfrm>
          <a:custGeom>
            <a:avLst/>
            <a:gdLst/>
            <a:ahLst/>
            <a:cxnLst/>
            <a:rect l="l" t="t" r="r" b="b"/>
            <a:pathLst>
              <a:path w="3185853" h="3259185">
                <a:moveTo>
                  <a:pt x="0" y="0"/>
                </a:moveTo>
                <a:lnTo>
                  <a:pt x="3185853" y="0"/>
                </a:lnTo>
                <a:lnTo>
                  <a:pt x="3185853" y="3259185"/>
                </a:lnTo>
                <a:lnTo>
                  <a:pt x="0" y="3259185"/>
                </a:lnTo>
                <a:lnTo>
                  <a:pt x="0" y="0"/>
                </a:lnTo>
                <a:close/>
              </a:path>
            </a:pathLst>
          </a:custGeom>
          <a:blipFill>
            <a:blip r:embed="rId12">
              <a:extLst>
                <a:ext uri="{96DAC541-7B7A-43D3-8B79-37D633B846F1}">
                  <asvg:svgBlip xmlns="" xmlns:asvg="http://schemas.microsoft.com/office/drawing/2016/SVG/main" r:embed="rId7"/>
                </a:ext>
              </a:extLst>
            </a:blip>
            <a:stretch>
              <a:fillRect/>
            </a:stretch>
          </a:blipFill>
          <a:ln cap="sq">
            <a:noFill/>
            <a:prstDash val="solid"/>
            <a:miter/>
          </a:ln>
        </p:spPr>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6" name="TextBox 6"/>
          <p:cNvSpPr txBox="1"/>
          <p:nvPr/>
        </p:nvSpPr>
        <p:spPr>
          <a:xfrm>
            <a:off x="6627795" y="439522"/>
            <a:ext cx="5878667" cy="3642023"/>
          </a:xfrm>
          <a:prstGeom prst="rect">
            <a:avLst/>
          </a:prstGeom>
        </p:spPr>
        <p:txBody>
          <a:bodyPr wrap="square" lIns="0" tIns="0" rIns="0" bIns="0" rtlCol="0" anchor="t">
            <a:spAutoFit/>
          </a:bodyPr>
          <a:lstStyle/>
          <a:p>
            <a:pPr algn="just">
              <a:lnSpc>
                <a:spcPts val="7080"/>
              </a:lnSpc>
            </a:pPr>
            <a:r>
              <a:rPr lang="es-ES" sz="6000" b="1" spc="-102" dirty="0" smtClean="0">
                <a:solidFill>
                  <a:srgbClr val="323232"/>
                </a:solidFill>
                <a:latin typeface="Roboto Bold"/>
                <a:ea typeface="Roboto Bold"/>
                <a:cs typeface="Roboto Bold"/>
                <a:sym typeface="Roboto Bold"/>
              </a:rPr>
              <a:t>Formas </a:t>
            </a:r>
            <a:r>
              <a:rPr lang="es-ES" sz="6000" b="1" spc="-102" dirty="0">
                <a:solidFill>
                  <a:srgbClr val="323232"/>
                </a:solidFill>
                <a:latin typeface="Roboto Bold"/>
                <a:ea typeface="Roboto Bold"/>
                <a:cs typeface="Roboto Bold"/>
                <a:sym typeface="Roboto Bold"/>
              </a:rPr>
              <a:t>de victimización de interés criminológico</a:t>
            </a:r>
            <a:endParaRPr lang="en-US" sz="6000" b="1" spc="-102" dirty="0">
              <a:solidFill>
                <a:srgbClr val="323232"/>
              </a:solidFill>
              <a:latin typeface="Roboto Bold"/>
              <a:ea typeface="Roboto Bold"/>
              <a:cs typeface="Roboto Bold"/>
              <a:sym typeface="Roboto Bold"/>
            </a:endParaRPr>
          </a:p>
        </p:txBody>
      </p:sp>
      <p:pic>
        <p:nvPicPr>
          <p:cNvPr id="17" name="Imagen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439522"/>
            <a:ext cx="4953000" cy="4246777"/>
          </a:xfrm>
          <a:prstGeom prst="rect">
            <a:avLst/>
          </a:prstGeom>
          <a:ln>
            <a:noFill/>
          </a:ln>
          <a:effectLst>
            <a:softEdge rad="112500"/>
          </a:effectLst>
        </p:spPr>
      </p:pic>
      <p:sp>
        <p:nvSpPr>
          <p:cNvPr id="18" name="Rectángulo 17"/>
          <p:cNvSpPr/>
          <p:nvPr/>
        </p:nvSpPr>
        <p:spPr>
          <a:xfrm>
            <a:off x="1143169" y="4686299"/>
            <a:ext cx="4495461" cy="584775"/>
          </a:xfrm>
          <a:prstGeom prst="rect">
            <a:avLst/>
          </a:prstGeom>
        </p:spPr>
        <p:txBody>
          <a:bodyPr wrap="none">
            <a:spAutoFit/>
          </a:bodyPr>
          <a:lstStyle/>
          <a:p>
            <a:r>
              <a:rPr lang="es-ES" sz="3200" b="1" spc="-15" dirty="0" err="1">
                <a:latin typeface="Arial" panose="020B0604020202020204" pitchFamily="34" charset="0"/>
                <a:ea typeface="Calibri" panose="020F0502020204030204" pitchFamily="34" charset="0"/>
              </a:rPr>
              <a:t>Beniamín</a:t>
            </a:r>
            <a:r>
              <a:rPr lang="es-ES" sz="3200" b="1" spc="-15" dirty="0">
                <a:latin typeface="Arial" panose="020B0604020202020204" pitchFamily="34" charset="0"/>
                <a:ea typeface="Calibri" panose="020F0502020204030204" pitchFamily="34" charset="0"/>
              </a:rPr>
              <a:t> </a:t>
            </a:r>
            <a:r>
              <a:rPr lang="es-ES" sz="3200" b="1" spc="-15" dirty="0" err="1">
                <a:latin typeface="Arial" panose="020B0604020202020204" pitchFamily="34" charset="0"/>
                <a:ea typeface="Calibri" panose="020F0502020204030204" pitchFamily="34" charset="0"/>
              </a:rPr>
              <a:t>Mendelsohn</a:t>
            </a:r>
            <a:endParaRPr lang="en-US" sz="3200" dirty="0"/>
          </a:p>
        </p:txBody>
      </p:sp>
      <p:pic>
        <p:nvPicPr>
          <p:cNvPr id="19" name="Imagen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5676900"/>
            <a:ext cx="4953000" cy="3256176"/>
          </a:xfrm>
          <a:prstGeom prst="rect">
            <a:avLst/>
          </a:prstGeom>
        </p:spPr>
      </p:pic>
      <p:sp>
        <p:nvSpPr>
          <p:cNvPr id="20" name="Rectángulo 19"/>
          <p:cNvSpPr/>
          <p:nvPr/>
        </p:nvSpPr>
        <p:spPr>
          <a:xfrm>
            <a:off x="1658503" y="8933076"/>
            <a:ext cx="4009624" cy="646331"/>
          </a:xfrm>
          <a:prstGeom prst="rect">
            <a:avLst/>
          </a:prstGeom>
        </p:spPr>
        <p:txBody>
          <a:bodyPr wrap="none">
            <a:spAutoFit/>
          </a:bodyPr>
          <a:lstStyle/>
          <a:p>
            <a:r>
              <a:rPr lang="es-ES" sz="3600" b="1" spc="-15" dirty="0" err="1">
                <a:latin typeface="Arial" panose="020B0604020202020204" pitchFamily="34" charset="0"/>
                <a:ea typeface="Calibri" panose="020F0502020204030204" pitchFamily="34" charset="0"/>
              </a:rPr>
              <a:t>Jimenez</a:t>
            </a:r>
            <a:r>
              <a:rPr lang="es-ES" sz="3600" b="1" spc="-15" dirty="0">
                <a:latin typeface="Arial" panose="020B0604020202020204" pitchFamily="34" charset="0"/>
                <a:ea typeface="Calibri" panose="020F0502020204030204" pitchFamily="34" charset="0"/>
              </a:rPr>
              <a:t> de </a:t>
            </a:r>
            <a:r>
              <a:rPr lang="es-ES" sz="3600" b="1" spc="-15" dirty="0" err="1">
                <a:latin typeface="Arial" panose="020B0604020202020204" pitchFamily="34" charset="0"/>
                <a:ea typeface="Calibri" panose="020F0502020204030204" pitchFamily="34" charset="0"/>
              </a:rPr>
              <a:t>Asúa</a:t>
            </a:r>
            <a:r>
              <a:rPr lang="es-ES" sz="3600" spc="-15" dirty="0">
                <a:latin typeface="Arial" panose="020B0604020202020204" pitchFamily="34" charset="0"/>
                <a:ea typeface="Calibri" panose="020F0502020204030204" pitchFamily="34" charset="0"/>
              </a:rPr>
              <a:t> </a:t>
            </a:r>
            <a:endParaRPr lang="en-US" sz="3600" dirty="0"/>
          </a:p>
        </p:txBody>
      </p:sp>
      <p:pic>
        <p:nvPicPr>
          <p:cNvPr id="21" name="Imagen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7796" y="5067300"/>
            <a:ext cx="5846712" cy="3865775"/>
          </a:xfrm>
          <a:prstGeom prst="rect">
            <a:avLst/>
          </a:prstGeom>
        </p:spPr>
      </p:pic>
      <p:sp>
        <p:nvSpPr>
          <p:cNvPr id="22" name="Rectángulo 21"/>
          <p:cNvSpPr/>
          <p:nvPr/>
        </p:nvSpPr>
        <p:spPr>
          <a:xfrm>
            <a:off x="8267275" y="9015819"/>
            <a:ext cx="2567754" cy="646331"/>
          </a:xfrm>
          <a:prstGeom prst="rect">
            <a:avLst/>
          </a:prstGeom>
        </p:spPr>
        <p:txBody>
          <a:bodyPr wrap="none">
            <a:spAutoFit/>
          </a:bodyPr>
          <a:lstStyle/>
          <a:p>
            <a:r>
              <a:rPr lang="es-ES" sz="3600" b="1" spc="-15" smtClean="0">
                <a:latin typeface="Arial" panose="020B0604020202020204" pitchFamily="34" charset="0"/>
                <a:ea typeface="Calibri" panose="020F0502020204030204" pitchFamily="34" charset="0"/>
              </a:rPr>
              <a:t>Von Hentig</a:t>
            </a:r>
            <a:endParaRPr lang="en-US" sz="3600" dirty="0"/>
          </a:p>
        </p:txBody>
      </p:sp>
      <p:sp>
        <p:nvSpPr>
          <p:cNvPr id="23" name="Rectángulo 22"/>
          <p:cNvSpPr/>
          <p:nvPr/>
        </p:nvSpPr>
        <p:spPr>
          <a:xfrm>
            <a:off x="14173200" y="9215251"/>
            <a:ext cx="3188052" cy="646331"/>
          </a:xfrm>
          <a:prstGeom prst="rect">
            <a:avLst/>
          </a:prstGeom>
        </p:spPr>
        <p:txBody>
          <a:bodyPr wrap="none">
            <a:spAutoFit/>
          </a:bodyPr>
          <a:lstStyle/>
          <a:p>
            <a:r>
              <a:rPr lang="es-ES" sz="3600" b="1" spc="-15" dirty="0">
                <a:latin typeface="Arial" panose="020B0604020202020204" pitchFamily="34" charset="0"/>
                <a:ea typeface="Calibri" panose="020F0502020204030204" pitchFamily="34" charset="0"/>
              </a:rPr>
              <a:t>Elías </a:t>
            </a:r>
            <a:r>
              <a:rPr lang="es-ES" sz="3600" b="1" spc="-15" dirty="0" err="1">
                <a:latin typeface="Arial" panose="020B0604020202020204" pitchFamily="34" charset="0"/>
                <a:ea typeface="Calibri" panose="020F0502020204030204" pitchFamily="34" charset="0"/>
              </a:rPr>
              <a:t>Neuman</a:t>
            </a:r>
            <a:endParaRPr lang="en-US" sz="3600" dirty="0"/>
          </a:p>
        </p:txBody>
      </p:sp>
      <p:pic>
        <p:nvPicPr>
          <p:cNvPr id="24" name="Imagen 23"/>
          <p:cNvPicPr>
            <a:picLocks noChangeAspect="1"/>
          </p:cNvPicPr>
          <p:nvPr/>
        </p:nvPicPr>
        <p:blipFill rotWithShape="1">
          <a:blip r:embed="rId5">
            <a:extLst>
              <a:ext uri="{28A0092B-C50C-407E-A947-70E740481C1C}">
                <a14:useLocalDpi xmlns:a14="http://schemas.microsoft.com/office/drawing/2010/main" val="0"/>
              </a:ext>
            </a:extLst>
          </a:blip>
          <a:srcRect l="48000" t="-829" b="-1"/>
          <a:stretch/>
        </p:blipFill>
        <p:spPr>
          <a:xfrm>
            <a:off x="13495628" y="439521"/>
            <a:ext cx="4335172" cy="8493553"/>
          </a:xfrm>
          <a:prstGeom prst="rect">
            <a:avLst/>
          </a:prstGeom>
        </p:spPr>
      </p:pic>
    </p:spTree>
    <p:extLst>
      <p:ext uri="{BB962C8B-B14F-4D97-AF65-F5344CB8AC3E}">
        <p14:creationId xmlns:p14="http://schemas.microsoft.com/office/powerpoint/2010/main" val="12961527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2645728" y="857180"/>
            <a:ext cx="1162541" cy="116254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D7E1"/>
            </a:solidFill>
            <a:ln w="28575" cap="sq">
              <a:solidFill>
                <a:srgbClr val="323232"/>
              </a:solidFill>
              <a:prstDash val="solid"/>
              <a:miter/>
            </a:ln>
          </p:spPr>
        </p:sp>
        <p:sp>
          <p:nvSpPr>
            <p:cNvPr id="4" name="TextBox 4"/>
            <p:cNvSpPr txBox="1"/>
            <p:nvPr/>
          </p:nvSpPr>
          <p:spPr>
            <a:xfrm>
              <a:off x="76200" y="28575"/>
              <a:ext cx="660400" cy="708025"/>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5" name="Group 5"/>
          <p:cNvGrpSpPr/>
          <p:nvPr/>
        </p:nvGrpSpPr>
        <p:grpSpPr>
          <a:xfrm>
            <a:off x="1194068" y="2195183"/>
            <a:ext cx="4065860" cy="2645523"/>
            <a:chOff x="0" y="0"/>
            <a:chExt cx="1457625" cy="948429"/>
          </a:xfrm>
        </p:grpSpPr>
        <p:sp>
          <p:nvSpPr>
            <p:cNvPr id="6" name="Freeform 6"/>
            <p:cNvSpPr/>
            <p:nvPr/>
          </p:nvSpPr>
          <p:spPr>
            <a:xfrm>
              <a:off x="0" y="0"/>
              <a:ext cx="1457625" cy="948429"/>
            </a:xfrm>
            <a:custGeom>
              <a:avLst/>
              <a:gdLst/>
              <a:ahLst/>
              <a:cxnLst/>
              <a:rect l="l" t="t" r="r" b="b"/>
              <a:pathLst>
                <a:path w="1457625" h="948429">
                  <a:moveTo>
                    <a:pt x="28562" y="0"/>
                  </a:moveTo>
                  <a:lnTo>
                    <a:pt x="1429063" y="0"/>
                  </a:lnTo>
                  <a:cubicBezTo>
                    <a:pt x="1444837" y="0"/>
                    <a:pt x="1457625" y="12788"/>
                    <a:pt x="1457625" y="28562"/>
                  </a:cubicBezTo>
                  <a:lnTo>
                    <a:pt x="1457625" y="919867"/>
                  </a:lnTo>
                  <a:cubicBezTo>
                    <a:pt x="1457625" y="935641"/>
                    <a:pt x="1444837" y="948429"/>
                    <a:pt x="1429063" y="948429"/>
                  </a:cubicBezTo>
                  <a:lnTo>
                    <a:pt x="28562" y="948429"/>
                  </a:lnTo>
                  <a:cubicBezTo>
                    <a:pt x="12788" y="948429"/>
                    <a:pt x="0" y="935641"/>
                    <a:pt x="0" y="919867"/>
                  </a:cubicBezTo>
                  <a:lnTo>
                    <a:pt x="0" y="28562"/>
                  </a:lnTo>
                  <a:cubicBezTo>
                    <a:pt x="0" y="12788"/>
                    <a:pt x="12788" y="0"/>
                    <a:pt x="28562" y="0"/>
                  </a:cubicBezTo>
                  <a:close/>
                </a:path>
              </a:pathLst>
            </a:custGeom>
            <a:solidFill>
              <a:srgbClr val="EFD7E1"/>
            </a:solidFill>
            <a:ln w="19050" cap="sq">
              <a:solidFill>
                <a:srgbClr val="323232"/>
              </a:solidFill>
              <a:prstDash val="solid"/>
              <a:miter/>
            </a:ln>
          </p:spPr>
        </p:sp>
        <p:sp>
          <p:nvSpPr>
            <p:cNvPr id="7" name="TextBox 7"/>
            <p:cNvSpPr txBox="1"/>
            <p:nvPr/>
          </p:nvSpPr>
          <p:spPr>
            <a:xfrm>
              <a:off x="0" y="95250"/>
              <a:ext cx="1457625" cy="853179"/>
            </a:xfrm>
            <a:prstGeom prst="rect">
              <a:avLst/>
            </a:prstGeom>
          </p:spPr>
          <p:txBody>
            <a:bodyPr lIns="50800" tIns="50800" rIns="50800" bIns="50800" rtlCol="0" anchor="ctr"/>
            <a:lstStyle/>
            <a:p>
              <a:pPr marL="0" lvl="0" indent="0" algn="ctr">
                <a:lnSpc>
                  <a:spcPts val="1925"/>
                </a:lnSpc>
                <a:spcBef>
                  <a:spcPct val="0"/>
                </a:spcBef>
              </a:pPr>
              <a:endParaRPr/>
            </a:p>
          </p:txBody>
        </p:sp>
      </p:grpSp>
      <p:sp>
        <p:nvSpPr>
          <p:cNvPr id="8" name="TextBox 8"/>
          <p:cNvSpPr txBox="1"/>
          <p:nvPr/>
        </p:nvSpPr>
        <p:spPr>
          <a:xfrm>
            <a:off x="1549870" y="3352899"/>
            <a:ext cx="3301083" cy="403957"/>
          </a:xfrm>
          <a:prstGeom prst="rect">
            <a:avLst/>
          </a:prstGeom>
        </p:spPr>
        <p:txBody>
          <a:bodyPr lIns="0" tIns="0" rIns="0" bIns="0" rtlCol="0" anchor="t">
            <a:spAutoFit/>
          </a:bodyPr>
          <a:lstStyle/>
          <a:p>
            <a:pPr lvl="0" algn="ctr">
              <a:lnSpc>
                <a:spcPts val="2570"/>
              </a:lnSpc>
            </a:pPr>
            <a:r>
              <a:rPr lang="en-US" sz="4800" spc="-3" dirty="0" err="1" smtClean="0">
                <a:solidFill>
                  <a:srgbClr val="000000"/>
                </a:solidFill>
                <a:latin typeface="Roboto"/>
                <a:ea typeface="Roboto"/>
                <a:cs typeface="Roboto"/>
                <a:sym typeface="Roboto"/>
              </a:rPr>
              <a:t>Individuales</a:t>
            </a:r>
            <a:endParaRPr lang="en-US" sz="4800" u="none" spc="-3" dirty="0">
              <a:solidFill>
                <a:srgbClr val="000000"/>
              </a:solidFill>
              <a:latin typeface="Roboto"/>
              <a:ea typeface="Roboto"/>
              <a:cs typeface="Roboto"/>
              <a:sym typeface="Roboto"/>
            </a:endParaRPr>
          </a:p>
        </p:txBody>
      </p:sp>
      <p:sp>
        <p:nvSpPr>
          <p:cNvPr id="9" name="TextBox 9"/>
          <p:cNvSpPr txBox="1"/>
          <p:nvPr/>
        </p:nvSpPr>
        <p:spPr>
          <a:xfrm>
            <a:off x="2678295" y="1126287"/>
            <a:ext cx="1097406" cy="628650"/>
          </a:xfrm>
          <a:prstGeom prst="rect">
            <a:avLst/>
          </a:prstGeom>
        </p:spPr>
        <p:txBody>
          <a:bodyPr lIns="0" tIns="0" rIns="0" bIns="0" rtlCol="0" anchor="t">
            <a:spAutoFit/>
          </a:bodyPr>
          <a:lstStyle/>
          <a:p>
            <a:pPr algn="ctr">
              <a:lnSpc>
                <a:spcPts val="4972"/>
              </a:lnSpc>
            </a:pPr>
            <a:r>
              <a:rPr lang="en-US" sz="4143" b="1" spc="-145">
                <a:solidFill>
                  <a:srgbClr val="000000"/>
                </a:solidFill>
                <a:latin typeface="Roboto Bold"/>
                <a:ea typeface="Roboto Bold"/>
                <a:cs typeface="Roboto Bold"/>
                <a:sym typeface="Roboto Bold"/>
              </a:rPr>
              <a:t>01</a:t>
            </a:r>
          </a:p>
        </p:txBody>
      </p:sp>
      <p:grpSp>
        <p:nvGrpSpPr>
          <p:cNvPr id="10" name="Group 10"/>
          <p:cNvGrpSpPr/>
          <p:nvPr/>
        </p:nvGrpSpPr>
        <p:grpSpPr>
          <a:xfrm>
            <a:off x="2645728" y="5450306"/>
            <a:ext cx="1162541" cy="1162541"/>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CFE6"/>
            </a:solidFill>
            <a:ln w="28575" cap="sq">
              <a:solidFill>
                <a:srgbClr val="323232"/>
              </a:solidFill>
              <a:prstDash val="solid"/>
              <a:miter/>
            </a:ln>
          </p:spPr>
        </p:sp>
        <p:sp>
          <p:nvSpPr>
            <p:cNvPr id="12" name="TextBox 12"/>
            <p:cNvSpPr txBox="1"/>
            <p:nvPr/>
          </p:nvSpPr>
          <p:spPr>
            <a:xfrm>
              <a:off x="76200" y="28575"/>
              <a:ext cx="660400" cy="708025"/>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3" name="Group 13"/>
          <p:cNvGrpSpPr/>
          <p:nvPr/>
        </p:nvGrpSpPr>
        <p:grpSpPr>
          <a:xfrm>
            <a:off x="1194068" y="6784297"/>
            <a:ext cx="4065860" cy="2645523"/>
            <a:chOff x="0" y="0"/>
            <a:chExt cx="1457625" cy="948429"/>
          </a:xfrm>
        </p:grpSpPr>
        <p:sp>
          <p:nvSpPr>
            <p:cNvPr id="14" name="Freeform 14"/>
            <p:cNvSpPr/>
            <p:nvPr/>
          </p:nvSpPr>
          <p:spPr>
            <a:xfrm>
              <a:off x="0" y="0"/>
              <a:ext cx="1457625" cy="948429"/>
            </a:xfrm>
            <a:custGeom>
              <a:avLst/>
              <a:gdLst/>
              <a:ahLst/>
              <a:cxnLst/>
              <a:rect l="l" t="t" r="r" b="b"/>
              <a:pathLst>
                <a:path w="1457625" h="948429">
                  <a:moveTo>
                    <a:pt x="28562" y="0"/>
                  </a:moveTo>
                  <a:lnTo>
                    <a:pt x="1429063" y="0"/>
                  </a:lnTo>
                  <a:cubicBezTo>
                    <a:pt x="1444837" y="0"/>
                    <a:pt x="1457625" y="12788"/>
                    <a:pt x="1457625" y="28562"/>
                  </a:cubicBezTo>
                  <a:lnTo>
                    <a:pt x="1457625" y="919867"/>
                  </a:lnTo>
                  <a:cubicBezTo>
                    <a:pt x="1457625" y="935641"/>
                    <a:pt x="1444837" y="948429"/>
                    <a:pt x="1429063" y="948429"/>
                  </a:cubicBezTo>
                  <a:lnTo>
                    <a:pt x="28562" y="948429"/>
                  </a:lnTo>
                  <a:cubicBezTo>
                    <a:pt x="12788" y="948429"/>
                    <a:pt x="0" y="935641"/>
                    <a:pt x="0" y="919867"/>
                  </a:cubicBezTo>
                  <a:lnTo>
                    <a:pt x="0" y="28562"/>
                  </a:lnTo>
                  <a:cubicBezTo>
                    <a:pt x="0" y="12788"/>
                    <a:pt x="12788" y="0"/>
                    <a:pt x="28562" y="0"/>
                  </a:cubicBezTo>
                  <a:close/>
                </a:path>
              </a:pathLst>
            </a:custGeom>
            <a:solidFill>
              <a:srgbClr val="DCCFE6"/>
            </a:solidFill>
            <a:ln w="19050" cap="sq">
              <a:solidFill>
                <a:srgbClr val="323232"/>
              </a:solidFill>
              <a:prstDash val="solid"/>
              <a:miter/>
            </a:ln>
          </p:spPr>
        </p:sp>
        <p:sp>
          <p:nvSpPr>
            <p:cNvPr id="15" name="TextBox 15"/>
            <p:cNvSpPr txBox="1"/>
            <p:nvPr/>
          </p:nvSpPr>
          <p:spPr>
            <a:xfrm>
              <a:off x="0" y="95250"/>
              <a:ext cx="1457625" cy="853179"/>
            </a:xfrm>
            <a:prstGeom prst="rect">
              <a:avLst/>
            </a:prstGeom>
          </p:spPr>
          <p:txBody>
            <a:bodyPr lIns="50800" tIns="50800" rIns="50800" bIns="50800" rtlCol="0" anchor="ctr"/>
            <a:lstStyle/>
            <a:p>
              <a:pPr marL="0" lvl="0" indent="0" algn="ctr">
                <a:lnSpc>
                  <a:spcPts val="1925"/>
                </a:lnSpc>
                <a:spcBef>
                  <a:spcPct val="0"/>
                </a:spcBef>
              </a:pPr>
              <a:endParaRPr lang="en-US" dirty="0"/>
            </a:p>
          </p:txBody>
        </p:sp>
      </p:grpSp>
      <p:sp>
        <p:nvSpPr>
          <p:cNvPr id="16" name="TextBox 16"/>
          <p:cNvSpPr txBox="1"/>
          <p:nvPr/>
        </p:nvSpPr>
        <p:spPr>
          <a:xfrm>
            <a:off x="1664672" y="7891048"/>
            <a:ext cx="3272234" cy="410690"/>
          </a:xfrm>
          <a:prstGeom prst="rect">
            <a:avLst/>
          </a:prstGeom>
        </p:spPr>
        <p:txBody>
          <a:bodyPr lIns="0" tIns="0" rIns="0" bIns="0" rtlCol="0" anchor="t">
            <a:spAutoFit/>
          </a:bodyPr>
          <a:lstStyle/>
          <a:p>
            <a:pPr lvl="0" algn="ctr">
              <a:lnSpc>
                <a:spcPts val="2570"/>
              </a:lnSpc>
            </a:pPr>
            <a:r>
              <a:rPr lang="es-ES_tradnl" sz="4800" dirty="0" smtClean="0"/>
              <a:t>Colectivas</a:t>
            </a:r>
            <a:endParaRPr lang="en-US" sz="4800" u="none" spc="-3" dirty="0">
              <a:solidFill>
                <a:srgbClr val="000000"/>
              </a:solidFill>
              <a:latin typeface="Roboto"/>
              <a:ea typeface="Roboto"/>
              <a:cs typeface="Roboto"/>
              <a:sym typeface="Roboto"/>
            </a:endParaRPr>
          </a:p>
        </p:txBody>
      </p:sp>
      <p:sp>
        <p:nvSpPr>
          <p:cNvPr id="17" name="TextBox 17"/>
          <p:cNvSpPr txBox="1"/>
          <p:nvPr/>
        </p:nvSpPr>
        <p:spPr>
          <a:xfrm>
            <a:off x="2678295" y="5719413"/>
            <a:ext cx="1097406" cy="624327"/>
          </a:xfrm>
          <a:prstGeom prst="rect">
            <a:avLst/>
          </a:prstGeom>
        </p:spPr>
        <p:txBody>
          <a:bodyPr lIns="0" tIns="0" rIns="0" bIns="0" rtlCol="0" anchor="t">
            <a:spAutoFit/>
          </a:bodyPr>
          <a:lstStyle/>
          <a:p>
            <a:pPr algn="ctr">
              <a:lnSpc>
                <a:spcPts val="4972"/>
              </a:lnSpc>
            </a:pPr>
            <a:r>
              <a:rPr lang="en-US" sz="4143" b="1" spc="-145">
                <a:solidFill>
                  <a:srgbClr val="000000"/>
                </a:solidFill>
                <a:latin typeface="Roboto Bold"/>
                <a:ea typeface="Roboto Bold"/>
                <a:cs typeface="Roboto Bold"/>
                <a:sym typeface="Roboto Bold"/>
              </a:rPr>
              <a:t>03</a:t>
            </a:r>
          </a:p>
        </p:txBody>
      </p:sp>
      <p:grpSp>
        <p:nvGrpSpPr>
          <p:cNvPr id="18" name="Group 18"/>
          <p:cNvGrpSpPr/>
          <p:nvPr/>
        </p:nvGrpSpPr>
        <p:grpSpPr>
          <a:xfrm>
            <a:off x="14479731" y="857180"/>
            <a:ext cx="1162541" cy="1162541"/>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D7E1"/>
            </a:solidFill>
            <a:ln w="28575" cap="sq">
              <a:solidFill>
                <a:srgbClr val="323232"/>
              </a:solidFill>
              <a:prstDash val="solid"/>
              <a:miter/>
            </a:ln>
          </p:spPr>
        </p:sp>
        <p:sp>
          <p:nvSpPr>
            <p:cNvPr id="20" name="TextBox 20"/>
            <p:cNvSpPr txBox="1"/>
            <p:nvPr/>
          </p:nvSpPr>
          <p:spPr>
            <a:xfrm>
              <a:off x="76200" y="28575"/>
              <a:ext cx="660400" cy="708025"/>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21" name="Group 21"/>
          <p:cNvGrpSpPr/>
          <p:nvPr/>
        </p:nvGrpSpPr>
        <p:grpSpPr>
          <a:xfrm>
            <a:off x="13028071" y="2195183"/>
            <a:ext cx="4065860" cy="2645523"/>
            <a:chOff x="0" y="0"/>
            <a:chExt cx="1457625" cy="948429"/>
          </a:xfrm>
        </p:grpSpPr>
        <p:sp>
          <p:nvSpPr>
            <p:cNvPr id="22" name="Freeform 22"/>
            <p:cNvSpPr/>
            <p:nvPr/>
          </p:nvSpPr>
          <p:spPr>
            <a:xfrm>
              <a:off x="0" y="0"/>
              <a:ext cx="1457625" cy="948429"/>
            </a:xfrm>
            <a:custGeom>
              <a:avLst/>
              <a:gdLst/>
              <a:ahLst/>
              <a:cxnLst/>
              <a:rect l="l" t="t" r="r" b="b"/>
              <a:pathLst>
                <a:path w="1457625" h="948429">
                  <a:moveTo>
                    <a:pt x="28562" y="0"/>
                  </a:moveTo>
                  <a:lnTo>
                    <a:pt x="1429063" y="0"/>
                  </a:lnTo>
                  <a:cubicBezTo>
                    <a:pt x="1444837" y="0"/>
                    <a:pt x="1457625" y="12788"/>
                    <a:pt x="1457625" y="28562"/>
                  </a:cubicBezTo>
                  <a:lnTo>
                    <a:pt x="1457625" y="919867"/>
                  </a:lnTo>
                  <a:cubicBezTo>
                    <a:pt x="1457625" y="935641"/>
                    <a:pt x="1444837" y="948429"/>
                    <a:pt x="1429063" y="948429"/>
                  </a:cubicBezTo>
                  <a:lnTo>
                    <a:pt x="28562" y="948429"/>
                  </a:lnTo>
                  <a:cubicBezTo>
                    <a:pt x="12788" y="948429"/>
                    <a:pt x="0" y="935641"/>
                    <a:pt x="0" y="919867"/>
                  </a:cubicBezTo>
                  <a:lnTo>
                    <a:pt x="0" y="28562"/>
                  </a:lnTo>
                  <a:cubicBezTo>
                    <a:pt x="0" y="12788"/>
                    <a:pt x="12788" y="0"/>
                    <a:pt x="28562" y="0"/>
                  </a:cubicBezTo>
                  <a:close/>
                </a:path>
              </a:pathLst>
            </a:custGeom>
            <a:solidFill>
              <a:srgbClr val="EFD7E1"/>
            </a:solidFill>
            <a:ln w="19050" cap="sq">
              <a:solidFill>
                <a:srgbClr val="323232"/>
              </a:solidFill>
              <a:prstDash val="solid"/>
              <a:miter/>
            </a:ln>
          </p:spPr>
        </p:sp>
        <p:sp>
          <p:nvSpPr>
            <p:cNvPr id="23" name="TextBox 23"/>
            <p:cNvSpPr txBox="1"/>
            <p:nvPr/>
          </p:nvSpPr>
          <p:spPr>
            <a:xfrm>
              <a:off x="0" y="95250"/>
              <a:ext cx="1457625" cy="853179"/>
            </a:xfrm>
            <a:prstGeom prst="rect">
              <a:avLst/>
            </a:prstGeom>
          </p:spPr>
          <p:txBody>
            <a:bodyPr lIns="50800" tIns="50800" rIns="50800" bIns="50800" rtlCol="0" anchor="ctr"/>
            <a:lstStyle/>
            <a:p>
              <a:pPr marL="0" lvl="0" indent="0" algn="ctr">
                <a:lnSpc>
                  <a:spcPts val="1925"/>
                </a:lnSpc>
                <a:spcBef>
                  <a:spcPct val="0"/>
                </a:spcBef>
              </a:pPr>
              <a:endParaRPr/>
            </a:p>
          </p:txBody>
        </p:sp>
      </p:grpSp>
      <p:sp>
        <p:nvSpPr>
          <p:cNvPr id="24" name="TextBox 24"/>
          <p:cNvSpPr txBox="1"/>
          <p:nvPr/>
        </p:nvSpPr>
        <p:spPr>
          <a:xfrm>
            <a:off x="13503247" y="3293905"/>
            <a:ext cx="3301083" cy="410690"/>
          </a:xfrm>
          <a:prstGeom prst="rect">
            <a:avLst/>
          </a:prstGeom>
        </p:spPr>
        <p:txBody>
          <a:bodyPr lIns="0" tIns="0" rIns="0" bIns="0" rtlCol="0" anchor="t">
            <a:spAutoFit/>
          </a:bodyPr>
          <a:lstStyle/>
          <a:p>
            <a:pPr lvl="0" algn="ctr">
              <a:lnSpc>
                <a:spcPts val="2570"/>
              </a:lnSpc>
            </a:pPr>
            <a:r>
              <a:rPr lang="es-ES_tradnl" sz="4800" dirty="0" smtClean="0"/>
              <a:t>Familiares</a:t>
            </a:r>
            <a:r>
              <a:rPr lang="en-US" sz="4800" u="none" spc="-3" dirty="0" smtClean="0">
                <a:solidFill>
                  <a:srgbClr val="000000"/>
                </a:solidFill>
                <a:latin typeface="Roboto"/>
                <a:ea typeface="Roboto"/>
                <a:cs typeface="Roboto"/>
                <a:sym typeface="Roboto"/>
              </a:rPr>
              <a:t>.</a:t>
            </a:r>
            <a:endParaRPr lang="en-US" sz="4800" u="none" spc="-3" dirty="0">
              <a:solidFill>
                <a:srgbClr val="000000"/>
              </a:solidFill>
              <a:latin typeface="Roboto"/>
              <a:ea typeface="Roboto"/>
              <a:cs typeface="Roboto"/>
              <a:sym typeface="Roboto"/>
            </a:endParaRPr>
          </a:p>
        </p:txBody>
      </p:sp>
      <p:sp>
        <p:nvSpPr>
          <p:cNvPr id="25" name="TextBox 25"/>
          <p:cNvSpPr txBox="1"/>
          <p:nvPr/>
        </p:nvSpPr>
        <p:spPr>
          <a:xfrm>
            <a:off x="14512298" y="1126287"/>
            <a:ext cx="1097406" cy="628650"/>
          </a:xfrm>
          <a:prstGeom prst="rect">
            <a:avLst/>
          </a:prstGeom>
        </p:spPr>
        <p:txBody>
          <a:bodyPr lIns="0" tIns="0" rIns="0" bIns="0" rtlCol="0" anchor="t">
            <a:spAutoFit/>
          </a:bodyPr>
          <a:lstStyle/>
          <a:p>
            <a:pPr algn="ctr">
              <a:lnSpc>
                <a:spcPts val="4972"/>
              </a:lnSpc>
            </a:pPr>
            <a:r>
              <a:rPr lang="en-US" sz="4143" b="1" spc="-145">
                <a:solidFill>
                  <a:srgbClr val="000000"/>
                </a:solidFill>
                <a:latin typeface="Roboto Bold"/>
                <a:ea typeface="Roboto Bold"/>
                <a:cs typeface="Roboto Bold"/>
                <a:sym typeface="Roboto Bold"/>
              </a:rPr>
              <a:t>02</a:t>
            </a:r>
          </a:p>
        </p:txBody>
      </p:sp>
      <p:grpSp>
        <p:nvGrpSpPr>
          <p:cNvPr id="34" name="Group 34"/>
          <p:cNvGrpSpPr/>
          <p:nvPr/>
        </p:nvGrpSpPr>
        <p:grpSpPr>
          <a:xfrm>
            <a:off x="8562730" y="5450306"/>
            <a:ext cx="1162541" cy="1162541"/>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D7E1"/>
            </a:solidFill>
            <a:ln w="28575" cap="sq">
              <a:solidFill>
                <a:srgbClr val="323232"/>
              </a:solidFill>
              <a:prstDash val="solid"/>
              <a:miter/>
            </a:ln>
          </p:spPr>
        </p:sp>
        <p:sp>
          <p:nvSpPr>
            <p:cNvPr id="36" name="TextBox 36"/>
            <p:cNvSpPr txBox="1"/>
            <p:nvPr/>
          </p:nvSpPr>
          <p:spPr>
            <a:xfrm>
              <a:off x="76200" y="28575"/>
              <a:ext cx="660400" cy="708025"/>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37" name="Group 37"/>
          <p:cNvGrpSpPr/>
          <p:nvPr/>
        </p:nvGrpSpPr>
        <p:grpSpPr>
          <a:xfrm>
            <a:off x="7111070" y="6784297"/>
            <a:ext cx="4065860" cy="2645523"/>
            <a:chOff x="0" y="0"/>
            <a:chExt cx="1457625" cy="948429"/>
          </a:xfrm>
        </p:grpSpPr>
        <p:sp>
          <p:nvSpPr>
            <p:cNvPr id="38" name="Freeform 38"/>
            <p:cNvSpPr/>
            <p:nvPr/>
          </p:nvSpPr>
          <p:spPr>
            <a:xfrm>
              <a:off x="0" y="0"/>
              <a:ext cx="1457625" cy="948429"/>
            </a:xfrm>
            <a:custGeom>
              <a:avLst/>
              <a:gdLst/>
              <a:ahLst/>
              <a:cxnLst/>
              <a:rect l="l" t="t" r="r" b="b"/>
              <a:pathLst>
                <a:path w="1457625" h="948429">
                  <a:moveTo>
                    <a:pt x="28562" y="0"/>
                  </a:moveTo>
                  <a:lnTo>
                    <a:pt x="1429063" y="0"/>
                  </a:lnTo>
                  <a:cubicBezTo>
                    <a:pt x="1444837" y="0"/>
                    <a:pt x="1457625" y="12788"/>
                    <a:pt x="1457625" y="28562"/>
                  </a:cubicBezTo>
                  <a:lnTo>
                    <a:pt x="1457625" y="919867"/>
                  </a:lnTo>
                  <a:cubicBezTo>
                    <a:pt x="1457625" y="935641"/>
                    <a:pt x="1444837" y="948429"/>
                    <a:pt x="1429063" y="948429"/>
                  </a:cubicBezTo>
                  <a:lnTo>
                    <a:pt x="28562" y="948429"/>
                  </a:lnTo>
                  <a:cubicBezTo>
                    <a:pt x="12788" y="948429"/>
                    <a:pt x="0" y="935641"/>
                    <a:pt x="0" y="919867"/>
                  </a:cubicBezTo>
                  <a:lnTo>
                    <a:pt x="0" y="28562"/>
                  </a:lnTo>
                  <a:cubicBezTo>
                    <a:pt x="0" y="12788"/>
                    <a:pt x="12788" y="0"/>
                    <a:pt x="28562" y="0"/>
                  </a:cubicBezTo>
                  <a:close/>
                </a:path>
              </a:pathLst>
            </a:custGeom>
            <a:solidFill>
              <a:srgbClr val="EFD7E1"/>
            </a:solidFill>
            <a:ln w="19050" cap="sq">
              <a:solidFill>
                <a:srgbClr val="323232"/>
              </a:solidFill>
              <a:prstDash val="solid"/>
              <a:miter/>
            </a:ln>
          </p:spPr>
        </p:sp>
        <p:sp>
          <p:nvSpPr>
            <p:cNvPr id="39" name="TextBox 39"/>
            <p:cNvSpPr txBox="1"/>
            <p:nvPr/>
          </p:nvSpPr>
          <p:spPr>
            <a:xfrm>
              <a:off x="0" y="95250"/>
              <a:ext cx="1457625" cy="853179"/>
            </a:xfrm>
            <a:prstGeom prst="rect">
              <a:avLst/>
            </a:prstGeom>
          </p:spPr>
          <p:txBody>
            <a:bodyPr lIns="50800" tIns="50800" rIns="50800" bIns="50800" rtlCol="0" anchor="ctr"/>
            <a:lstStyle/>
            <a:p>
              <a:pPr marL="0" lvl="0" indent="0" algn="ctr">
                <a:lnSpc>
                  <a:spcPts val="1925"/>
                </a:lnSpc>
                <a:spcBef>
                  <a:spcPct val="0"/>
                </a:spcBef>
              </a:pPr>
              <a:endParaRPr/>
            </a:p>
          </p:txBody>
        </p:sp>
      </p:grpSp>
      <p:sp>
        <p:nvSpPr>
          <p:cNvPr id="40" name="TextBox 40"/>
          <p:cNvSpPr txBox="1"/>
          <p:nvPr/>
        </p:nvSpPr>
        <p:spPr>
          <a:xfrm>
            <a:off x="7615094" y="7144354"/>
            <a:ext cx="3272234" cy="1477328"/>
          </a:xfrm>
          <a:prstGeom prst="rect">
            <a:avLst/>
          </a:prstGeom>
        </p:spPr>
        <p:txBody>
          <a:bodyPr lIns="0" tIns="0" rIns="0" bIns="0" rtlCol="0" anchor="t">
            <a:spAutoFit/>
          </a:bodyPr>
          <a:lstStyle/>
          <a:p>
            <a:pPr lvl="0" algn="ctr"/>
            <a:r>
              <a:rPr lang="es-ES_tradnl" sz="4800" dirty="0" smtClean="0"/>
              <a:t>Del sistema </a:t>
            </a:r>
            <a:r>
              <a:rPr lang="es-ES_tradnl" sz="4800" dirty="0"/>
              <a:t>social</a:t>
            </a:r>
            <a:r>
              <a:rPr lang="en-US" sz="4800" u="none" spc="-3" dirty="0" smtClean="0">
                <a:solidFill>
                  <a:srgbClr val="000000"/>
                </a:solidFill>
                <a:latin typeface="Roboto"/>
                <a:ea typeface="Roboto"/>
                <a:cs typeface="Roboto"/>
                <a:sym typeface="Roboto"/>
              </a:rPr>
              <a:t>.</a:t>
            </a:r>
            <a:endParaRPr lang="en-US" sz="4800" u="none" spc="-3" dirty="0">
              <a:solidFill>
                <a:srgbClr val="000000"/>
              </a:solidFill>
              <a:latin typeface="Roboto"/>
              <a:ea typeface="Roboto"/>
              <a:cs typeface="Roboto"/>
              <a:sym typeface="Roboto"/>
            </a:endParaRPr>
          </a:p>
        </p:txBody>
      </p:sp>
      <p:sp>
        <p:nvSpPr>
          <p:cNvPr id="41" name="TextBox 41"/>
          <p:cNvSpPr txBox="1"/>
          <p:nvPr/>
        </p:nvSpPr>
        <p:spPr>
          <a:xfrm>
            <a:off x="8595297" y="5719413"/>
            <a:ext cx="1097406" cy="624327"/>
          </a:xfrm>
          <a:prstGeom prst="rect">
            <a:avLst/>
          </a:prstGeom>
        </p:spPr>
        <p:txBody>
          <a:bodyPr lIns="0" tIns="0" rIns="0" bIns="0" rtlCol="0" anchor="t">
            <a:spAutoFit/>
          </a:bodyPr>
          <a:lstStyle/>
          <a:p>
            <a:pPr algn="ctr">
              <a:lnSpc>
                <a:spcPts val="4972"/>
              </a:lnSpc>
            </a:pPr>
            <a:r>
              <a:rPr lang="en-US" sz="4143" b="1" spc="-145" dirty="0">
                <a:solidFill>
                  <a:srgbClr val="000000"/>
                </a:solidFill>
                <a:latin typeface="Roboto Bold"/>
                <a:ea typeface="Roboto Bold"/>
                <a:cs typeface="Roboto Bold"/>
                <a:sym typeface="Roboto Bold"/>
              </a:rPr>
              <a:t>04</a:t>
            </a:r>
          </a:p>
        </p:txBody>
      </p:sp>
      <p:sp>
        <p:nvSpPr>
          <p:cNvPr id="42" name="TextBox 42"/>
          <p:cNvSpPr txBox="1"/>
          <p:nvPr/>
        </p:nvSpPr>
        <p:spPr>
          <a:xfrm>
            <a:off x="6496314" y="1247007"/>
            <a:ext cx="5295372" cy="859210"/>
          </a:xfrm>
          <a:prstGeom prst="rect">
            <a:avLst/>
          </a:prstGeom>
        </p:spPr>
        <p:txBody>
          <a:bodyPr lIns="0" tIns="0" rIns="0" bIns="0" rtlCol="0" anchor="t">
            <a:spAutoFit/>
          </a:bodyPr>
          <a:lstStyle/>
          <a:p>
            <a:pPr lvl="0" algn="ctr">
              <a:lnSpc>
                <a:spcPts val="6726"/>
              </a:lnSpc>
              <a:spcBef>
                <a:spcPct val="0"/>
              </a:spcBef>
            </a:pPr>
            <a:r>
              <a:rPr lang="en-US" sz="5700" b="1" spc="-216" dirty="0" err="1">
                <a:solidFill>
                  <a:srgbClr val="323232"/>
                </a:solidFill>
                <a:latin typeface="Roboto Bold"/>
                <a:ea typeface="Roboto Bold"/>
                <a:cs typeface="Roboto Bold"/>
                <a:sym typeface="Roboto Bold"/>
              </a:rPr>
              <a:t>Elías</a:t>
            </a:r>
            <a:r>
              <a:rPr lang="en-US" sz="5700" b="1" spc="-216" dirty="0">
                <a:solidFill>
                  <a:srgbClr val="323232"/>
                </a:solidFill>
                <a:latin typeface="Roboto Bold"/>
                <a:ea typeface="Roboto Bold"/>
                <a:cs typeface="Roboto Bold"/>
                <a:sym typeface="Roboto Bold"/>
              </a:rPr>
              <a:t> </a:t>
            </a:r>
            <a:r>
              <a:rPr lang="en-US" sz="5700" b="1" spc="-216" dirty="0" err="1">
                <a:solidFill>
                  <a:srgbClr val="323232"/>
                </a:solidFill>
                <a:latin typeface="Roboto Bold"/>
                <a:ea typeface="Roboto Bold"/>
                <a:cs typeface="Roboto Bold"/>
                <a:sym typeface="Roboto Bold"/>
              </a:rPr>
              <a:t>Neuman</a:t>
            </a:r>
            <a:endParaRPr lang="en-US" sz="5700" b="1" spc="-216" dirty="0">
              <a:solidFill>
                <a:srgbClr val="323232"/>
              </a:solidFill>
              <a:latin typeface="Roboto Bold"/>
              <a:ea typeface="Roboto Bold"/>
              <a:cs typeface="Roboto Bold"/>
              <a:sym typeface="Roboto Bold"/>
            </a:endParaRPr>
          </a:p>
        </p:txBody>
      </p:sp>
      <p:sp>
        <p:nvSpPr>
          <p:cNvPr id="43" name="Freeform 43"/>
          <p:cNvSpPr/>
          <p:nvPr/>
        </p:nvSpPr>
        <p:spPr>
          <a:xfrm>
            <a:off x="11824716" y="3335780"/>
            <a:ext cx="811261" cy="364330"/>
          </a:xfrm>
          <a:custGeom>
            <a:avLst/>
            <a:gdLst/>
            <a:ahLst/>
            <a:cxnLst/>
            <a:rect l="l" t="t" r="r" b="b"/>
            <a:pathLst>
              <a:path w="811261" h="364330">
                <a:moveTo>
                  <a:pt x="0" y="0"/>
                </a:moveTo>
                <a:lnTo>
                  <a:pt x="811261" y="0"/>
                </a:lnTo>
                <a:lnTo>
                  <a:pt x="811261" y="364330"/>
                </a:lnTo>
                <a:lnTo>
                  <a:pt x="0" y="36433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4" name="Freeform 44"/>
          <p:cNvSpPr/>
          <p:nvPr/>
        </p:nvSpPr>
        <p:spPr>
          <a:xfrm rot="3209977">
            <a:off x="11648261" y="5381476"/>
            <a:ext cx="874397" cy="392684"/>
          </a:xfrm>
          <a:custGeom>
            <a:avLst/>
            <a:gdLst/>
            <a:ahLst/>
            <a:cxnLst/>
            <a:rect l="l" t="t" r="r" b="b"/>
            <a:pathLst>
              <a:path w="874397" h="392684">
                <a:moveTo>
                  <a:pt x="0" y="0"/>
                </a:moveTo>
                <a:lnTo>
                  <a:pt x="874396" y="0"/>
                </a:lnTo>
                <a:lnTo>
                  <a:pt x="874396" y="392683"/>
                </a:lnTo>
                <a:lnTo>
                  <a:pt x="0" y="39268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5" name="Freeform 45"/>
          <p:cNvSpPr/>
          <p:nvPr/>
        </p:nvSpPr>
        <p:spPr>
          <a:xfrm rot="7866361">
            <a:off x="5782836" y="5381476"/>
            <a:ext cx="874397" cy="392684"/>
          </a:xfrm>
          <a:custGeom>
            <a:avLst/>
            <a:gdLst/>
            <a:ahLst/>
            <a:cxnLst/>
            <a:rect l="l" t="t" r="r" b="b"/>
            <a:pathLst>
              <a:path w="874397" h="392684">
                <a:moveTo>
                  <a:pt x="0" y="0"/>
                </a:moveTo>
                <a:lnTo>
                  <a:pt x="874396" y="0"/>
                </a:lnTo>
                <a:lnTo>
                  <a:pt x="874396" y="392683"/>
                </a:lnTo>
                <a:lnTo>
                  <a:pt x="0" y="39268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6" name="Freeform 46"/>
          <p:cNvSpPr/>
          <p:nvPr/>
        </p:nvSpPr>
        <p:spPr>
          <a:xfrm rot="-10800000">
            <a:off x="5652023" y="3335780"/>
            <a:ext cx="811261" cy="364330"/>
          </a:xfrm>
          <a:custGeom>
            <a:avLst/>
            <a:gdLst/>
            <a:ahLst/>
            <a:cxnLst/>
            <a:rect l="l" t="t" r="r" b="b"/>
            <a:pathLst>
              <a:path w="811261" h="364330">
                <a:moveTo>
                  <a:pt x="0" y="0"/>
                </a:moveTo>
                <a:lnTo>
                  <a:pt x="811261" y="0"/>
                </a:lnTo>
                <a:lnTo>
                  <a:pt x="811261" y="364330"/>
                </a:lnTo>
                <a:lnTo>
                  <a:pt x="0" y="36433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7" name="TextBox 47"/>
          <p:cNvSpPr txBox="1"/>
          <p:nvPr/>
        </p:nvSpPr>
        <p:spPr>
          <a:xfrm>
            <a:off x="6539705" y="2213618"/>
            <a:ext cx="5477143" cy="2923877"/>
          </a:xfrm>
          <a:prstGeom prst="rect">
            <a:avLst/>
          </a:prstGeom>
        </p:spPr>
        <p:txBody>
          <a:bodyPr wrap="square" lIns="0" tIns="0" rIns="0" bIns="0" rtlCol="0" anchor="t">
            <a:spAutoFit/>
          </a:bodyPr>
          <a:lstStyle/>
          <a:p>
            <a:pPr lvl="0" algn="ctr">
              <a:lnSpc>
                <a:spcPts val="3776"/>
              </a:lnSpc>
              <a:spcBef>
                <a:spcPct val="0"/>
              </a:spcBef>
            </a:pPr>
            <a:r>
              <a:rPr lang="es-ES" sz="3200" spc="131" dirty="0">
                <a:solidFill>
                  <a:srgbClr val="323232"/>
                </a:solidFill>
                <a:latin typeface="Roboto"/>
                <a:ea typeface="Roboto"/>
                <a:cs typeface="Roboto"/>
                <a:sym typeface="Roboto"/>
              </a:rPr>
              <a:t>inserta clasificaciones abarcadoras, que incorporan las víctimas del abuso de poder y de la criminalidad organizada, dividiéndolas en víctimas</a:t>
            </a:r>
            <a:endParaRPr lang="en-US" sz="3200" spc="131" dirty="0">
              <a:solidFill>
                <a:srgbClr val="323232"/>
              </a:solidFill>
              <a:latin typeface="Roboto"/>
              <a:ea typeface="Roboto"/>
              <a:cs typeface="Roboto"/>
              <a:sym typeface="Roboto"/>
            </a:endParaRPr>
          </a:p>
        </p:txBody>
      </p:sp>
      <p:grpSp>
        <p:nvGrpSpPr>
          <p:cNvPr id="48" name="Group 26"/>
          <p:cNvGrpSpPr/>
          <p:nvPr/>
        </p:nvGrpSpPr>
        <p:grpSpPr>
          <a:xfrm>
            <a:off x="14479731" y="5450306"/>
            <a:ext cx="1162541" cy="1162541"/>
            <a:chOff x="0" y="0"/>
            <a:chExt cx="812800" cy="812800"/>
          </a:xfrm>
        </p:grpSpPr>
        <p:sp>
          <p:nvSpPr>
            <p:cNvPr id="49"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CFE6"/>
            </a:solidFill>
            <a:ln w="28575" cap="sq">
              <a:solidFill>
                <a:srgbClr val="323232"/>
              </a:solidFill>
              <a:prstDash val="solid"/>
              <a:miter/>
            </a:ln>
          </p:spPr>
        </p:sp>
        <p:sp>
          <p:nvSpPr>
            <p:cNvPr id="50" name="TextBox 28"/>
            <p:cNvSpPr txBox="1"/>
            <p:nvPr/>
          </p:nvSpPr>
          <p:spPr>
            <a:xfrm>
              <a:off x="76200" y="28575"/>
              <a:ext cx="660400" cy="708025"/>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51" name="Group 29"/>
          <p:cNvGrpSpPr/>
          <p:nvPr/>
        </p:nvGrpSpPr>
        <p:grpSpPr>
          <a:xfrm>
            <a:off x="13028071" y="6784297"/>
            <a:ext cx="4065860" cy="2645523"/>
            <a:chOff x="0" y="0"/>
            <a:chExt cx="1457625" cy="948429"/>
          </a:xfrm>
        </p:grpSpPr>
        <p:sp>
          <p:nvSpPr>
            <p:cNvPr id="52" name="Freeform 30"/>
            <p:cNvSpPr/>
            <p:nvPr/>
          </p:nvSpPr>
          <p:spPr>
            <a:xfrm>
              <a:off x="0" y="0"/>
              <a:ext cx="1457625" cy="948429"/>
            </a:xfrm>
            <a:custGeom>
              <a:avLst/>
              <a:gdLst/>
              <a:ahLst/>
              <a:cxnLst/>
              <a:rect l="l" t="t" r="r" b="b"/>
              <a:pathLst>
                <a:path w="1457625" h="948429">
                  <a:moveTo>
                    <a:pt x="28562" y="0"/>
                  </a:moveTo>
                  <a:lnTo>
                    <a:pt x="1429063" y="0"/>
                  </a:lnTo>
                  <a:cubicBezTo>
                    <a:pt x="1444837" y="0"/>
                    <a:pt x="1457625" y="12788"/>
                    <a:pt x="1457625" y="28562"/>
                  </a:cubicBezTo>
                  <a:lnTo>
                    <a:pt x="1457625" y="919867"/>
                  </a:lnTo>
                  <a:cubicBezTo>
                    <a:pt x="1457625" y="935641"/>
                    <a:pt x="1444837" y="948429"/>
                    <a:pt x="1429063" y="948429"/>
                  </a:cubicBezTo>
                  <a:lnTo>
                    <a:pt x="28562" y="948429"/>
                  </a:lnTo>
                  <a:cubicBezTo>
                    <a:pt x="12788" y="948429"/>
                    <a:pt x="0" y="935641"/>
                    <a:pt x="0" y="919867"/>
                  </a:cubicBezTo>
                  <a:lnTo>
                    <a:pt x="0" y="28562"/>
                  </a:lnTo>
                  <a:cubicBezTo>
                    <a:pt x="0" y="12788"/>
                    <a:pt x="12788" y="0"/>
                    <a:pt x="28562" y="0"/>
                  </a:cubicBezTo>
                  <a:close/>
                </a:path>
              </a:pathLst>
            </a:custGeom>
            <a:solidFill>
              <a:srgbClr val="DCCFE6"/>
            </a:solidFill>
            <a:ln w="19050" cap="sq">
              <a:solidFill>
                <a:srgbClr val="323232"/>
              </a:solidFill>
              <a:prstDash val="solid"/>
              <a:miter/>
            </a:ln>
          </p:spPr>
        </p:sp>
        <p:sp>
          <p:nvSpPr>
            <p:cNvPr id="53" name="TextBox 31"/>
            <p:cNvSpPr txBox="1"/>
            <p:nvPr/>
          </p:nvSpPr>
          <p:spPr>
            <a:xfrm>
              <a:off x="0" y="95250"/>
              <a:ext cx="1457625" cy="853179"/>
            </a:xfrm>
            <a:prstGeom prst="rect">
              <a:avLst/>
            </a:prstGeom>
          </p:spPr>
          <p:txBody>
            <a:bodyPr lIns="50800" tIns="50800" rIns="50800" bIns="50800" rtlCol="0" anchor="ctr"/>
            <a:lstStyle/>
            <a:p>
              <a:pPr marL="0" lvl="0" indent="0" algn="ctr">
                <a:lnSpc>
                  <a:spcPct val="150000"/>
                </a:lnSpc>
                <a:spcBef>
                  <a:spcPct val="0"/>
                </a:spcBef>
              </a:pPr>
              <a:endParaRPr/>
            </a:p>
          </p:txBody>
        </p:sp>
      </p:grpSp>
      <p:sp>
        <p:nvSpPr>
          <p:cNvPr id="54" name="TextBox 32"/>
          <p:cNvSpPr txBox="1"/>
          <p:nvPr/>
        </p:nvSpPr>
        <p:spPr>
          <a:xfrm>
            <a:off x="13503247" y="7368394"/>
            <a:ext cx="3272234" cy="1477328"/>
          </a:xfrm>
          <a:prstGeom prst="rect">
            <a:avLst/>
          </a:prstGeom>
        </p:spPr>
        <p:txBody>
          <a:bodyPr lIns="0" tIns="0" rIns="0" bIns="0" rtlCol="0" anchor="t">
            <a:spAutoFit/>
          </a:bodyPr>
          <a:lstStyle/>
          <a:p>
            <a:pPr lvl="0" algn="ctr"/>
            <a:r>
              <a:rPr lang="es-ES_tradnl" sz="4800" dirty="0" smtClean="0"/>
              <a:t>De naciones </a:t>
            </a:r>
            <a:r>
              <a:rPr lang="es-ES_tradnl" sz="4800" dirty="0"/>
              <a:t>y pueblos</a:t>
            </a:r>
            <a:endParaRPr lang="en-US" sz="4800" u="none" spc="-3" dirty="0">
              <a:solidFill>
                <a:srgbClr val="000000"/>
              </a:solidFill>
              <a:latin typeface="Roboto"/>
              <a:ea typeface="Roboto"/>
              <a:cs typeface="Roboto"/>
              <a:sym typeface="Roboto"/>
            </a:endParaRPr>
          </a:p>
        </p:txBody>
      </p:sp>
      <p:sp>
        <p:nvSpPr>
          <p:cNvPr id="55" name="TextBox 33"/>
          <p:cNvSpPr txBox="1"/>
          <p:nvPr/>
        </p:nvSpPr>
        <p:spPr>
          <a:xfrm>
            <a:off x="14512298" y="5719413"/>
            <a:ext cx="1097406" cy="624327"/>
          </a:xfrm>
          <a:prstGeom prst="rect">
            <a:avLst/>
          </a:prstGeom>
        </p:spPr>
        <p:txBody>
          <a:bodyPr lIns="0" tIns="0" rIns="0" bIns="0" rtlCol="0" anchor="t">
            <a:spAutoFit/>
          </a:bodyPr>
          <a:lstStyle/>
          <a:p>
            <a:pPr algn="ctr">
              <a:lnSpc>
                <a:spcPts val="4972"/>
              </a:lnSpc>
            </a:pPr>
            <a:r>
              <a:rPr lang="en-US" sz="4143" b="1" spc="-145">
                <a:solidFill>
                  <a:srgbClr val="000000"/>
                </a:solidFill>
                <a:latin typeface="Roboto Bold"/>
                <a:ea typeface="Roboto Bold"/>
                <a:cs typeface="Roboto Bold"/>
                <a:sym typeface="Roboto Bold"/>
              </a:rPr>
              <a:t>05</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2645728" y="857180"/>
            <a:ext cx="1162541" cy="116254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D7E1"/>
            </a:solidFill>
            <a:ln w="28575" cap="sq">
              <a:solidFill>
                <a:srgbClr val="323232"/>
              </a:solidFill>
              <a:prstDash val="solid"/>
              <a:miter/>
            </a:ln>
          </p:spPr>
        </p:sp>
        <p:sp>
          <p:nvSpPr>
            <p:cNvPr id="4" name="TextBox 4"/>
            <p:cNvSpPr txBox="1"/>
            <p:nvPr/>
          </p:nvSpPr>
          <p:spPr>
            <a:xfrm>
              <a:off x="76200" y="28575"/>
              <a:ext cx="660400" cy="708025"/>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5" name="Group 5"/>
          <p:cNvGrpSpPr/>
          <p:nvPr/>
        </p:nvGrpSpPr>
        <p:grpSpPr>
          <a:xfrm>
            <a:off x="1194068" y="2195183"/>
            <a:ext cx="4065860" cy="2645523"/>
            <a:chOff x="0" y="0"/>
            <a:chExt cx="1457625" cy="948429"/>
          </a:xfrm>
        </p:grpSpPr>
        <p:sp>
          <p:nvSpPr>
            <p:cNvPr id="6" name="Freeform 6"/>
            <p:cNvSpPr/>
            <p:nvPr/>
          </p:nvSpPr>
          <p:spPr>
            <a:xfrm>
              <a:off x="0" y="0"/>
              <a:ext cx="1457625" cy="948429"/>
            </a:xfrm>
            <a:custGeom>
              <a:avLst/>
              <a:gdLst/>
              <a:ahLst/>
              <a:cxnLst/>
              <a:rect l="l" t="t" r="r" b="b"/>
              <a:pathLst>
                <a:path w="1457625" h="948429">
                  <a:moveTo>
                    <a:pt x="28562" y="0"/>
                  </a:moveTo>
                  <a:lnTo>
                    <a:pt x="1429063" y="0"/>
                  </a:lnTo>
                  <a:cubicBezTo>
                    <a:pt x="1444837" y="0"/>
                    <a:pt x="1457625" y="12788"/>
                    <a:pt x="1457625" y="28562"/>
                  </a:cubicBezTo>
                  <a:lnTo>
                    <a:pt x="1457625" y="919867"/>
                  </a:lnTo>
                  <a:cubicBezTo>
                    <a:pt x="1457625" y="935641"/>
                    <a:pt x="1444837" y="948429"/>
                    <a:pt x="1429063" y="948429"/>
                  </a:cubicBezTo>
                  <a:lnTo>
                    <a:pt x="28562" y="948429"/>
                  </a:lnTo>
                  <a:cubicBezTo>
                    <a:pt x="12788" y="948429"/>
                    <a:pt x="0" y="935641"/>
                    <a:pt x="0" y="919867"/>
                  </a:cubicBezTo>
                  <a:lnTo>
                    <a:pt x="0" y="28562"/>
                  </a:lnTo>
                  <a:cubicBezTo>
                    <a:pt x="0" y="12788"/>
                    <a:pt x="12788" y="0"/>
                    <a:pt x="28562" y="0"/>
                  </a:cubicBezTo>
                  <a:close/>
                </a:path>
              </a:pathLst>
            </a:custGeom>
            <a:solidFill>
              <a:srgbClr val="EFD7E1"/>
            </a:solidFill>
            <a:ln w="19050" cap="sq">
              <a:solidFill>
                <a:srgbClr val="323232"/>
              </a:solidFill>
              <a:prstDash val="solid"/>
              <a:miter/>
            </a:ln>
          </p:spPr>
        </p:sp>
        <p:sp>
          <p:nvSpPr>
            <p:cNvPr id="7" name="TextBox 7"/>
            <p:cNvSpPr txBox="1"/>
            <p:nvPr/>
          </p:nvSpPr>
          <p:spPr>
            <a:xfrm>
              <a:off x="0" y="95250"/>
              <a:ext cx="1457625" cy="853179"/>
            </a:xfrm>
            <a:prstGeom prst="rect">
              <a:avLst/>
            </a:prstGeom>
          </p:spPr>
          <p:txBody>
            <a:bodyPr lIns="50800" tIns="50800" rIns="50800" bIns="50800" rtlCol="0" anchor="ctr"/>
            <a:lstStyle/>
            <a:p>
              <a:pPr marL="0" lvl="0" indent="0" algn="ctr">
                <a:lnSpc>
                  <a:spcPts val="1925"/>
                </a:lnSpc>
                <a:spcBef>
                  <a:spcPct val="0"/>
                </a:spcBef>
              </a:pPr>
              <a:endParaRPr/>
            </a:p>
          </p:txBody>
        </p:sp>
      </p:grpSp>
      <p:sp>
        <p:nvSpPr>
          <p:cNvPr id="8" name="TextBox 8"/>
          <p:cNvSpPr txBox="1"/>
          <p:nvPr/>
        </p:nvSpPr>
        <p:spPr>
          <a:xfrm>
            <a:off x="1549870" y="3352899"/>
            <a:ext cx="3301083" cy="403957"/>
          </a:xfrm>
          <a:prstGeom prst="rect">
            <a:avLst/>
          </a:prstGeom>
        </p:spPr>
        <p:txBody>
          <a:bodyPr lIns="0" tIns="0" rIns="0" bIns="0" rtlCol="0" anchor="t">
            <a:spAutoFit/>
          </a:bodyPr>
          <a:lstStyle/>
          <a:p>
            <a:pPr lvl="0" algn="ctr">
              <a:lnSpc>
                <a:spcPts val="2570"/>
              </a:lnSpc>
            </a:pPr>
            <a:r>
              <a:rPr lang="en-US" sz="4800" spc="-3" dirty="0" err="1" smtClean="0">
                <a:solidFill>
                  <a:srgbClr val="000000"/>
                </a:solidFill>
                <a:latin typeface="Roboto"/>
                <a:ea typeface="Roboto"/>
                <a:cs typeface="Roboto"/>
                <a:sym typeface="Roboto"/>
              </a:rPr>
              <a:t>Individuales</a:t>
            </a:r>
            <a:endParaRPr lang="en-US" sz="4800" u="none" spc="-3" dirty="0">
              <a:solidFill>
                <a:srgbClr val="000000"/>
              </a:solidFill>
              <a:latin typeface="Roboto"/>
              <a:ea typeface="Roboto"/>
              <a:cs typeface="Roboto"/>
              <a:sym typeface="Roboto"/>
            </a:endParaRPr>
          </a:p>
        </p:txBody>
      </p:sp>
      <p:sp>
        <p:nvSpPr>
          <p:cNvPr id="9" name="TextBox 9"/>
          <p:cNvSpPr txBox="1"/>
          <p:nvPr/>
        </p:nvSpPr>
        <p:spPr>
          <a:xfrm>
            <a:off x="2678295" y="1126287"/>
            <a:ext cx="1097406" cy="628650"/>
          </a:xfrm>
          <a:prstGeom prst="rect">
            <a:avLst/>
          </a:prstGeom>
        </p:spPr>
        <p:txBody>
          <a:bodyPr lIns="0" tIns="0" rIns="0" bIns="0" rtlCol="0" anchor="t">
            <a:spAutoFit/>
          </a:bodyPr>
          <a:lstStyle/>
          <a:p>
            <a:pPr algn="ctr">
              <a:lnSpc>
                <a:spcPts val="4972"/>
              </a:lnSpc>
            </a:pPr>
            <a:r>
              <a:rPr lang="en-US" sz="4143" b="1" spc="-145">
                <a:solidFill>
                  <a:srgbClr val="000000"/>
                </a:solidFill>
                <a:latin typeface="Roboto Bold"/>
                <a:ea typeface="Roboto Bold"/>
                <a:cs typeface="Roboto Bold"/>
                <a:sym typeface="Roboto Bold"/>
              </a:rPr>
              <a:t>01</a:t>
            </a:r>
          </a:p>
        </p:txBody>
      </p:sp>
      <p:sp>
        <p:nvSpPr>
          <p:cNvPr id="42" name="TextBox 42"/>
          <p:cNvSpPr txBox="1"/>
          <p:nvPr/>
        </p:nvSpPr>
        <p:spPr>
          <a:xfrm>
            <a:off x="6496314" y="1247007"/>
            <a:ext cx="5295372" cy="859210"/>
          </a:xfrm>
          <a:prstGeom prst="rect">
            <a:avLst/>
          </a:prstGeom>
        </p:spPr>
        <p:txBody>
          <a:bodyPr lIns="0" tIns="0" rIns="0" bIns="0" rtlCol="0" anchor="t">
            <a:spAutoFit/>
          </a:bodyPr>
          <a:lstStyle/>
          <a:p>
            <a:pPr lvl="0" algn="ctr">
              <a:lnSpc>
                <a:spcPts val="6726"/>
              </a:lnSpc>
              <a:spcBef>
                <a:spcPct val="0"/>
              </a:spcBef>
            </a:pPr>
            <a:r>
              <a:rPr lang="en-US" sz="5700" b="1" spc="-216" dirty="0" err="1">
                <a:solidFill>
                  <a:srgbClr val="323232"/>
                </a:solidFill>
                <a:latin typeface="Roboto Bold"/>
                <a:ea typeface="Roboto Bold"/>
                <a:cs typeface="Roboto Bold"/>
                <a:sym typeface="Roboto Bold"/>
              </a:rPr>
              <a:t>Elías</a:t>
            </a:r>
            <a:r>
              <a:rPr lang="en-US" sz="5700" b="1" spc="-216" dirty="0">
                <a:solidFill>
                  <a:srgbClr val="323232"/>
                </a:solidFill>
                <a:latin typeface="Roboto Bold"/>
                <a:ea typeface="Roboto Bold"/>
                <a:cs typeface="Roboto Bold"/>
                <a:sym typeface="Roboto Bold"/>
              </a:rPr>
              <a:t> </a:t>
            </a:r>
            <a:r>
              <a:rPr lang="en-US" sz="5700" b="1" spc="-216" dirty="0" err="1">
                <a:solidFill>
                  <a:srgbClr val="323232"/>
                </a:solidFill>
                <a:latin typeface="Roboto Bold"/>
                <a:ea typeface="Roboto Bold"/>
                <a:cs typeface="Roboto Bold"/>
                <a:sym typeface="Roboto Bold"/>
              </a:rPr>
              <a:t>Neuman</a:t>
            </a:r>
            <a:endParaRPr lang="en-US" sz="5700" b="1" spc="-216" dirty="0">
              <a:solidFill>
                <a:srgbClr val="323232"/>
              </a:solidFill>
              <a:latin typeface="Roboto Bold"/>
              <a:ea typeface="Roboto Bold"/>
              <a:cs typeface="Roboto Bold"/>
              <a:sym typeface="Roboto Bold"/>
            </a:endParaRPr>
          </a:p>
        </p:txBody>
      </p:sp>
      <p:sp>
        <p:nvSpPr>
          <p:cNvPr id="46" name="Freeform 46"/>
          <p:cNvSpPr/>
          <p:nvPr/>
        </p:nvSpPr>
        <p:spPr>
          <a:xfrm rot="-10800000">
            <a:off x="5652023" y="3335780"/>
            <a:ext cx="811261" cy="364330"/>
          </a:xfrm>
          <a:custGeom>
            <a:avLst/>
            <a:gdLst/>
            <a:ahLst/>
            <a:cxnLst/>
            <a:rect l="l" t="t" r="r" b="b"/>
            <a:pathLst>
              <a:path w="811261" h="364330">
                <a:moveTo>
                  <a:pt x="0" y="0"/>
                </a:moveTo>
                <a:lnTo>
                  <a:pt x="811261" y="0"/>
                </a:lnTo>
                <a:lnTo>
                  <a:pt x="811261" y="364330"/>
                </a:lnTo>
                <a:lnTo>
                  <a:pt x="0" y="36433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7" name="TextBox 47"/>
          <p:cNvSpPr txBox="1"/>
          <p:nvPr/>
        </p:nvSpPr>
        <p:spPr>
          <a:xfrm>
            <a:off x="6539705" y="2213618"/>
            <a:ext cx="4991507" cy="3411190"/>
          </a:xfrm>
          <a:prstGeom prst="rect">
            <a:avLst/>
          </a:prstGeom>
        </p:spPr>
        <p:txBody>
          <a:bodyPr wrap="square" lIns="0" tIns="0" rIns="0" bIns="0" rtlCol="0" anchor="t">
            <a:spAutoFit/>
          </a:bodyPr>
          <a:lstStyle/>
          <a:p>
            <a:pPr lvl="0" algn="ctr">
              <a:lnSpc>
                <a:spcPts val="3776"/>
              </a:lnSpc>
              <a:spcBef>
                <a:spcPct val="0"/>
              </a:spcBef>
            </a:pPr>
            <a:r>
              <a:rPr lang="es-ES" sz="3200" spc="131" dirty="0">
                <a:solidFill>
                  <a:srgbClr val="323232"/>
                </a:solidFill>
                <a:latin typeface="Roboto"/>
                <a:ea typeface="Roboto"/>
                <a:cs typeface="Roboto"/>
                <a:sym typeface="Roboto"/>
              </a:rPr>
              <a:t>inserta clasificaciones abarcadoras, que incorporan las víctimas del abuso de poder y de la criminalidad organizada, dividiéndolas en víctimas</a:t>
            </a:r>
            <a:endParaRPr lang="en-US" sz="3200" spc="131" dirty="0">
              <a:solidFill>
                <a:srgbClr val="323232"/>
              </a:solidFill>
              <a:latin typeface="Roboto"/>
              <a:ea typeface="Roboto"/>
              <a:cs typeface="Roboto"/>
              <a:sym typeface="Roboto"/>
            </a:endParaRPr>
          </a:p>
        </p:txBody>
      </p:sp>
      <p:sp>
        <p:nvSpPr>
          <p:cNvPr id="26" name="Rectángulo 25"/>
          <p:cNvSpPr/>
          <p:nvPr/>
        </p:nvSpPr>
        <p:spPr>
          <a:xfrm>
            <a:off x="1080022" y="6012207"/>
            <a:ext cx="14388577" cy="3785652"/>
          </a:xfrm>
          <a:prstGeom prst="rect">
            <a:avLst/>
          </a:prstGeom>
        </p:spPr>
        <p:txBody>
          <a:bodyPr wrap="square">
            <a:spAutoFit/>
          </a:bodyPr>
          <a:lstStyle/>
          <a:p>
            <a:pPr algn="just">
              <a:lnSpc>
                <a:spcPct val="150000"/>
              </a:lnSpc>
              <a:spcAft>
                <a:spcPts val="0"/>
              </a:spcAft>
            </a:pPr>
            <a:r>
              <a:rPr lang="es-ES_tradnl" sz="3200" b="1" spc="-15" dirty="0" smtClean="0">
                <a:latin typeface="Arial" panose="020B0604020202020204" pitchFamily="34" charset="0"/>
                <a:ea typeface="Calibri" panose="020F0502020204030204" pitchFamily="34" charset="0"/>
                <a:cs typeface="Times New Roman" panose="02020603050405020304" pitchFamily="18" charset="0"/>
              </a:rPr>
              <a:t>a) Sin </a:t>
            </a:r>
            <a:r>
              <a:rPr lang="es-ES_tradnl" sz="3200" b="1" spc="-15" dirty="0">
                <a:latin typeface="Arial" panose="020B0604020202020204" pitchFamily="34" charset="0"/>
                <a:ea typeface="Calibri" panose="020F0502020204030204" pitchFamily="34" charset="0"/>
                <a:cs typeface="Times New Roman" panose="02020603050405020304" pitchFamily="18" charset="0"/>
              </a:rPr>
              <a:t>actitud </a:t>
            </a:r>
            <a:r>
              <a:rPr lang="es-ES_tradnl" sz="3200" b="1" spc="-15" dirty="0" err="1">
                <a:latin typeface="Arial" panose="020B0604020202020204" pitchFamily="34" charset="0"/>
                <a:ea typeface="Calibri" panose="020F0502020204030204" pitchFamily="34" charset="0"/>
                <a:cs typeface="Times New Roman" panose="02020603050405020304" pitchFamily="18" charset="0"/>
              </a:rPr>
              <a:t>victimal</a:t>
            </a:r>
            <a:r>
              <a:rPr lang="es-ES_tradnl" sz="3200" spc="-15" dirty="0">
                <a:latin typeface="Arial" panose="020B0604020202020204" pitchFamily="34" charset="0"/>
                <a:ea typeface="Calibri" panose="020F0502020204030204" pitchFamily="34" charset="0"/>
                <a:cs typeface="Times New Roman" panose="02020603050405020304" pitchFamily="18" charset="0"/>
              </a:rPr>
              <a:t>: Inocentes o Resistentes.                           </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es-ES_tradnl" sz="3200" b="1" spc="-15" dirty="0">
                <a:latin typeface="Arial" panose="020B0604020202020204" pitchFamily="34" charset="0"/>
                <a:ea typeface="Calibri" panose="020F0502020204030204" pitchFamily="34" charset="0"/>
                <a:cs typeface="Times New Roman" panose="02020603050405020304" pitchFamily="18" charset="0"/>
              </a:rPr>
              <a:t>b) Con actitud </a:t>
            </a:r>
            <a:r>
              <a:rPr lang="es-ES_tradnl" sz="3200" b="1" spc="-15" dirty="0" err="1">
                <a:latin typeface="Arial" panose="020B0604020202020204" pitchFamily="34" charset="0"/>
                <a:ea typeface="Calibri" panose="020F0502020204030204" pitchFamily="34" charset="0"/>
                <a:cs typeface="Times New Roman" panose="02020603050405020304" pitchFamily="18" charset="0"/>
              </a:rPr>
              <a:t>victimal</a:t>
            </a:r>
            <a:r>
              <a:rPr lang="es-ES_tradnl" sz="3200" b="1" spc="-15" dirty="0">
                <a:latin typeface="Arial" panose="020B0604020202020204" pitchFamily="34" charset="0"/>
                <a:ea typeface="Calibri" panose="020F0502020204030204" pitchFamily="34" charset="0"/>
                <a:cs typeface="Times New Roman" panose="02020603050405020304" pitchFamily="18" charset="0"/>
              </a:rPr>
              <a:t> culposa: </a:t>
            </a:r>
            <a:r>
              <a:rPr lang="es-ES_tradnl" sz="3200" spc="-15" dirty="0">
                <a:latin typeface="Arial" panose="020B0604020202020204" pitchFamily="34" charset="0"/>
                <a:ea typeface="Calibri" panose="020F0502020204030204" pitchFamily="34" charset="0"/>
                <a:cs typeface="Times New Roman" panose="02020603050405020304" pitchFamily="18" charset="0"/>
              </a:rPr>
              <a:t>Provocadora o Provocadoras genéricas.     </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es-ES_tradnl" sz="3200" b="1" spc="-15" dirty="0">
                <a:latin typeface="Arial" panose="020B0604020202020204" pitchFamily="34" charset="0"/>
                <a:ea typeface="Calibri" panose="020F0502020204030204" pitchFamily="34" charset="0"/>
                <a:cs typeface="Times New Roman" panose="02020603050405020304" pitchFamily="18" charset="0"/>
              </a:rPr>
              <a:t>c) Con actitud </a:t>
            </a:r>
            <a:r>
              <a:rPr lang="es-ES_tradnl" sz="3200" b="1" spc="-15" dirty="0" err="1">
                <a:latin typeface="Arial" panose="020B0604020202020204" pitchFamily="34" charset="0"/>
                <a:ea typeface="Calibri" panose="020F0502020204030204" pitchFamily="34" charset="0"/>
                <a:cs typeface="Times New Roman" panose="02020603050405020304" pitchFamily="18" charset="0"/>
              </a:rPr>
              <a:t>victimal</a:t>
            </a:r>
            <a:r>
              <a:rPr lang="es-ES_tradnl" sz="3200" b="1" spc="-15" dirty="0">
                <a:latin typeface="Arial" panose="020B0604020202020204" pitchFamily="34" charset="0"/>
                <a:ea typeface="Calibri" panose="020F0502020204030204" pitchFamily="34" charset="0"/>
                <a:cs typeface="Times New Roman" panose="02020603050405020304" pitchFamily="18" charset="0"/>
              </a:rPr>
              <a:t> dolosa</a:t>
            </a:r>
            <a:r>
              <a:rPr lang="es-ES_tradnl" sz="3200" spc="-15" dirty="0">
                <a:latin typeface="Arial" panose="020B0604020202020204" pitchFamily="34" charset="0"/>
                <a:ea typeface="Calibri" panose="020F0502020204030204" pitchFamily="34" charset="0"/>
                <a:cs typeface="Times New Roman" panose="02020603050405020304" pitchFamily="18" charset="0"/>
              </a:rPr>
              <a:t>: Cooperadoras o coadyuvantes, Solicitantes o rogantes, Por propia determinación o Delincuentes. (Ejemplo ciertas formas de receptación).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058676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18" name="Group 18"/>
          <p:cNvGrpSpPr/>
          <p:nvPr/>
        </p:nvGrpSpPr>
        <p:grpSpPr>
          <a:xfrm>
            <a:off x="14479731" y="857180"/>
            <a:ext cx="1162541" cy="1162541"/>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D7E1"/>
            </a:solidFill>
            <a:ln w="28575" cap="sq">
              <a:solidFill>
                <a:srgbClr val="323232"/>
              </a:solidFill>
              <a:prstDash val="solid"/>
              <a:miter/>
            </a:ln>
          </p:spPr>
        </p:sp>
        <p:sp>
          <p:nvSpPr>
            <p:cNvPr id="20" name="TextBox 20"/>
            <p:cNvSpPr txBox="1"/>
            <p:nvPr/>
          </p:nvSpPr>
          <p:spPr>
            <a:xfrm>
              <a:off x="76200" y="28575"/>
              <a:ext cx="660400" cy="708025"/>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21" name="Group 21"/>
          <p:cNvGrpSpPr/>
          <p:nvPr/>
        </p:nvGrpSpPr>
        <p:grpSpPr>
          <a:xfrm>
            <a:off x="13028071" y="2195183"/>
            <a:ext cx="4065860" cy="2645523"/>
            <a:chOff x="0" y="0"/>
            <a:chExt cx="1457625" cy="948429"/>
          </a:xfrm>
        </p:grpSpPr>
        <p:sp>
          <p:nvSpPr>
            <p:cNvPr id="22" name="Freeform 22"/>
            <p:cNvSpPr/>
            <p:nvPr/>
          </p:nvSpPr>
          <p:spPr>
            <a:xfrm>
              <a:off x="0" y="0"/>
              <a:ext cx="1457625" cy="948429"/>
            </a:xfrm>
            <a:custGeom>
              <a:avLst/>
              <a:gdLst/>
              <a:ahLst/>
              <a:cxnLst/>
              <a:rect l="l" t="t" r="r" b="b"/>
              <a:pathLst>
                <a:path w="1457625" h="948429">
                  <a:moveTo>
                    <a:pt x="28562" y="0"/>
                  </a:moveTo>
                  <a:lnTo>
                    <a:pt x="1429063" y="0"/>
                  </a:lnTo>
                  <a:cubicBezTo>
                    <a:pt x="1444837" y="0"/>
                    <a:pt x="1457625" y="12788"/>
                    <a:pt x="1457625" y="28562"/>
                  </a:cubicBezTo>
                  <a:lnTo>
                    <a:pt x="1457625" y="919867"/>
                  </a:lnTo>
                  <a:cubicBezTo>
                    <a:pt x="1457625" y="935641"/>
                    <a:pt x="1444837" y="948429"/>
                    <a:pt x="1429063" y="948429"/>
                  </a:cubicBezTo>
                  <a:lnTo>
                    <a:pt x="28562" y="948429"/>
                  </a:lnTo>
                  <a:cubicBezTo>
                    <a:pt x="12788" y="948429"/>
                    <a:pt x="0" y="935641"/>
                    <a:pt x="0" y="919867"/>
                  </a:cubicBezTo>
                  <a:lnTo>
                    <a:pt x="0" y="28562"/>
                  </a:lnTo>
                  <a:cubicBezTo>
                    <a:pt x="0" y="12788"/>
                    <a:pt x="12788" y="0"/>
                    <a:pt x="28562" y="0"/>
                  </a:cubicBezTo>
                  <a:close/>
                </a:path>
              </a:pathLst>
            </a:custGeom>
            <a:solidFill>
              <a:srgbClr val="EFD7E1"/>
            </a:solidFill>
            <a:ln w="19050" cap="sq">
              <a:solidFill>
                <a:srgbClr val="323232"/>
              </a:solidFill>
              <a:prstDash val="solid"/>
              <a:miter/>
            </a:ln>
          </p:spPr>
        </p:sp>
        <p:sp>
          <p:nvSpPr>
            <p:cNvPr id="23" name="TextBox 23"/>
            <p:cNvSpPr txBox="1"/>
            <p:nvPr/>
          </p:nvSpPr>
          <p:spPr>
            <a:xfrm>
              <a:off x="0" y="95250"/>
              <a:ext cx="1457625" cy="853179"/>
            </a:xfrm>
            <a:prstGeom prst="rect">
              <a:avLst/>
            </a:prstGeom>
          </p:spPr>
          <p:txBody>
            <a:bodyPr lIns="50800" tIns="50800" rIns="50800" bIns="50800" rtlCol="0" anchor="ctr"/>
            <a:lstStyle/>
            <a:p>
              <a:pPr marL="0" lvl="0" indent="0" algn="ctr">
                <a:lnSpc>
                  <a:spcPts val="1925"/>
                </a:lnSpc>
                <a:spcBef>
                  <a:spcPct val="0"/>
                </a:spcBef>
              </a:pPr>
              <a:endParaRPr/>
            </a:p>
          </p:txBody>
        </p:sp>
      </p:grpSp>
      <p:sp>
        <p:nvSpPr>
          <p:cNvPr id="24" name="TextBox 24"/>
          <p:cNvSpPr txBox="1"/>
          <p:nvPr/>
        </p:nvSpPr>
        <p:spPr>
          <a:xfrm>
            <a:off x="13503247" y="3293905"/>
            <a:ext cx="3301083" cy="410690"/>
          </a:xfrm>
          <a:prstGeom prst="rect">
            <a:avLst/>
          </a:prstGeom>
        </p:spPr>
        <p:txBody>
          <a:bodyPr lIns="0" tIns="0" rIns="0" bIns="0" rtlCol="0" anchor="t">
            <a:spAutoFit/>
          </a:bodyPr>
          <a:lstStyle/>
          <a:p>
            <a:pPr lvl="0" algn="ctr">
              <a:lnSpc>
                <a:spcPts val="2570"/>
              </a:lnSpc>
            </a:pPr>
            <a:r>
              <a:rPr lang="es-ES_tradnl" sz="4800" dirty="0" smtClean="0"/>
              <a:t>Familiares</a:t>
            </a:r>
            <a:r>
              <a:rPr lang="en-US" sz="4800" u="none" spc="-3" dirty="0" smtClean="0">
                <a:solidFill>
                  <a:srgbClr val="000000"/>
                </a:solidFill>
                <a:latin typeface="Roboto"/>
                <a:ea typeface="Roboto"/>
                <a:cs typeface="Roboto"/>
                <a:sym typeface="Roboto"/>
              </a:rPr>
              <a:t>.</a:t>
            </a:r>
            <a:endParaRPr lang="en-US" sz="4800" u="none" spc="-3" dirty="0">
              <a:solidFill>
                <a:srgbClr val="000000"/>
              </a:solidFill>
              <a:latin typeface="Roboto"/>
              <a:ea typeface="Roboto"/>
              <a:cs typeface="Roboto"/>
              <a:sym typeface="Roboto"/>
            </a:endParaRPr>
          </a:p>
        </p:txBody>
      </p:sp>
      <p:sp>
        <p:nvSpPr>
          <p:cNvPr id="25" name="TextBox 25"/>
          <p:cNvSpPr txBox="1"/>
          <p:nvPr/>
        </p:nvSpPr>
        <p:spPr>
          <a:xfrm>
            <a:off x="14512298" y="1126287"/>
            <a:ext cx="1097406" cy="628650"/>
          </a:xfrm>
          <a:prstGeom prst="rect">
            <a:avLst/>
          </a:prstGeom>
        </p:spPr>
        <p:txBody>
          <a:bodyPr lIns="0" tIns="0" rIns="0" bIns="0" rtlCol="0" anchor="t">
            <a:spAutoFit/>
          </a:bodyPr>
          <a:lstStyle/>
          <a:p>
            <a:pPr algn="ctr">
              <a:lnSpc>
                <a:spcPts val="4972"/>
              </a:lnSpc>
            </a:pPr>
            <a:r>
              <a:rPr lang="en-US" sz="4143" b="1" spc="-145">
                <a:solidFill>
                  <a:srgbClr val="000000"/>
                </a:solidFill>
                <a:latin typeface="Roboto Bold"/>
                <a:ea typeface="Roboto Bold"/>
                <a:cs typeface="Roboto Bold"/>
                <a:sym typeface="Roboto Bold"/>
              </a:rPr>
              <a:t>02</a:t>
            </a:r>
          </a:p>
        </p:txBody>
      </p:sp>
      <p:sp>
        <p:nvSpPr>
          <p:cNvPr id="42" name="TextBox 42"/>
          <p:cNvSpPr txBox="1"/>
          <p:nvPr/>
        </p:nvSpPr>
        <p:spPr>
          <a:xfrm>
            <a:off x="6496314" y="1247007"/>
            <a:ext cx="5295372" cy="859210"/>
          </a:xfrm>
          <a:prstGeom prst="rect">
            <a:avLst/>
          </a:prstGeom>
        </p:spPr>
        <p:txBody>
          <a:bodyPr lIns="0" tIns="0" rIns="0" bIns="0" rtlCol="0" anchor="t">
            <a:spAutoFit/>
          </a:bodyPr>
          <a:lstStyle/>
          <a:p>
            <a:pPr lvl="0" algn="ctr">
              <a:lnSpc>
                <a:spcPts val="6726"/>
              </a:lnSpc>
              <a:spcBef>
                <a:spcPct val="0"/>
              </a:spcBef>
            </a:pPr>
            <a:r>
              <a:rPr lang="en-US" sz="5700" b="1" spc="-216" dirty="0" err="1">
                <a:solidFill>
                  <a:srgbClr val="323232"/>
                </a:solidFill>
                <a:latin typeface="Roboto Bold"/>
                <a:ea typeface="Roboto Bold"/>
                <a:cs typeface="Roboto Bold"/>
                <a:sym typeface="Roboto Bold"/>
              </a:rPr>
              <a:t>Elías</a:t>
            </a:r>
            <a:r>
              <a:rPr lang="en-US" sz="5700" b="1" spc="-216" dirty="0">
                <a:solidFill>
                  <a:srgbClr val="323232"/>
                </a:solidFill>
                <a:latin typeface="Roboto Bold"/>
                <a:ea typeface="Roboto Bold"/>
                <a:cs typeface="Roboto Bold"/>
                <a:sym typeface="Roboto Bold"/>
              </a:rPr>
              <a:t> </a:t>
            </a:r>
            <a:r>
              <a:rPr lang="en-US" sz="5700" b="1" spc="-216" dirty="0" err="1">
                <a:solidFill>
                  <a:srgbClr val="323232"/>
                </a:solidFill>
                <a:latin typeface="Roboto Bold"/>
                <a:ea typeface="Roboto Bold"/>
                <a:cs typeface="Roboto Bold"/>
                <a:sym typeface="Roboto Bold"/>
              </a:rPr>
              <a:t>Neuman</a:t>
            </a:r>
            <a:endParaRPr lang="en-US" sz="5700" b="1" spc="-216" dirty="0">
              <a:solidFill>
                <a:srgbClr val="323232"/>
              </a:solidFill>
              <a:latin typeface="Roboto Bold"/>
              <a:ea typeface="Roboto Bold"/>
              <a:cs typeface="Roboto Bold"/>
              <a:sym typeface="Roboto Bold"/>
            </a:endParaRPr>
          </a:p>
        </p:txBody>
      </p:sp>
      <p:sp>
        <p:nvSpPr>
          <p:cNvPr id="43" name="Freeform 43"/>
          <p:cNvSpPr/>
          <p:nvPr/>
        </p:nvSpPr>
        <p:spPr>
          <a:xfrm>
            <a:off x="11824716" y="3335780"/>
            <a:ext cx="811261" cy="364330"/>
          </a:xfrm>
          <a:custGeom>
            <a:avLst/>
            <a:gdLst/>
            <a:ahLst/>
            <a:cxnLst/>
            <a:rect l="l" t="t" r="r" b="b"/>
            <a:pathLst>
              <a:path w="811261" h="364330">
                <a:moveTo>
                  <a:pt x="0" y="0"/>
                </a:moveTo>
                <a:lnTo>
                  <a:pt x="811261" y="0"/>
                </a:lnTo>
                <a:lnTo>
                  <a:pt x="811261" y="364330"/>
                </a:lnTo>
                <a:lnTo>
                  <a:pt x="0" y="36433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7" name="TextBox 47"/>
          <p:cNvSpPr txBox="1"/>
          <p:nvPr/>
        </p:nvSpPr>
        <p:spPr>
          <a:xfrm>
            <a:off x="6539705" y="2213618"/>
            <a:ext cx="5477143" cy="2923877"/>
          </a:xfrm>
          <a:prstGeom prst="rect">
            <a:avLst/>
          </a:prstGeom>
        </p:spPr>
        <p:txBody>
          <a:bodyPr wrap="square" lIns="0" tIns="0" rIns="0" bIns="0" rtlCol="0" anchor="t">
            <a:spAutoFit/>
          </a:bodyPr>
          <a:lstStyle/>
          <a:p>
            <a:pPr lvl="0" algn="ctr">
              <a:lnSpc>
                <a:spcPts val="3776"/>
              </a:lnSpc>
              <a:spcBef>
                <a:spcPct val="0"/>
              </a:spcBef>
            </a:pPr>
            <a:r>
              <a:rPr lang="es-ES" sz="3200" spc="131" dirty="0">
                <a:solidFill>
                  <a:srgbClr val="323232"/>
                </a:solidFill>
                <a:latin typeface="Roboto"/>
                <a:ea typeface="Roboto"/>
                <a:cs typeface="Roboto"/>
                <a:sym typeface="Roboto"/>
              </a:rPr>
              <a:t>inserta clasificaciones abarcadoras, que incorporan las víctimas del abuso de poder y de la criminalidad organizada, dividiéndolas en víctimas</a:t>
            </a:r>
            <a:endParaRPr lang="en-US" sz="3200" spc="131" dirty="0">
              <a:solidFill>
                <a:srgbClr val="323232"/>
              </a:solidFill>
              <a:latin typeface="Roboto"/>
              <a:ea typeface="Roboto"/>
              <a:cs typeface="Roboto"/>
              <a:sym typeface="Roboto"/>
            </a:endParaRPr>
          </a:p>
        </p:txBody>
      </p:sp>
      <p:sp>
        <p:nvSpPr>
          <p:cNvPr id="26" name="Rectángulo 25"/>
          <p:cNvSpPr/>
          <p:nvPr/>
        </p:nvSpPr>
        <p:spPr>
          <a:xfrm>
            <a:off x="1264710" y="7505700"/>
            <a:ext cx="16027131" cy="1569660"/>
          </a:xfrm>
          <a:prstGeom prst="rect">
            <a:avLst/>
          </a:prstGeom>
        </p:spPr>
        <p:txBody>
          <a:bodyPr wrap="square">
            <a:spAutoFit/>
          </a:bodyPr>
          <a:lstStyle/>
          <a:p>
            <a:pPr algn="just"/>
            <a:r>
              <a:rPr lang="es-ES_tradnl" sz="4800" spc="-15" dirty="0">
                <a:latin typeface="Arial" panose="020B0604020202020204" pitchFamily="34" charset="0"/>
                <a:ea typeface="Calibri" panose="020F0502020204030204" pitchFamily="34" charset="0"/>
              </a:rPr>
              <a:t>Niños golpeados y explotados económicamente</a:t>
            </a:r>
            <a:r>
              <a:rPr lang="es-ES_tradnl" sz="4800" b="1" spc="-15" dirty="0">
                <a:latin typeface="Arial" panose="020B0604020202020204" pitchFamily="34" charset="0"/>
                <a:ea typeface="Calibri" panose="020F0502020204030204" pitchFamily="34" charset="0"/>
              </a:rPr>
              <a:t> </a:t>
            </a:r>
            <a:r>
              <a:rPr lang="es-ES_tradnl" sz="4800" spc="-15" dirty="0">
                <a:latin typeface="Arial" panose="020B0604020202020204" pitchFamily="34" charset="0"/>
                <a:ea typeface="Calibri" panose="020F0502020204030204" pitchFamily="34" charset="0"/>
              </a:rPr>
              <a:t>o</a:t>
            </a:r>
            <a:r>
              <a:rPr lang="es-ES_tradnl" sz="4800" b="1" spc="-15" dirty="0">
                <a:latin typeface="Arial" panose="020B0604020202020204" pitchFamily="34" charset="0"/>
                <a:ea typeface="Calibri" panose="020F0502020204030204" pitchFamily="34" charset="0"/>
              </a:rPr>
              <a:t> </a:t>
            </a:r>
            <a:r>
              <a:rPr lang="es-ES_tradnl" sz="4800" spc="-15" dirty="0">
                <a:latin typeface="Arial" panose="020B0604020202020204" pitchFamily="34" charset="0"/>
                <a:ea typeface="Calibri" panose="020F0502020204030204" pitchFamily="34" charset="0"/>
              </a:rPr>
              <a:t>Mujeres maltratadas (Delitos del ámbito conyugal) </a:t>
            </a:r>
            <a:endParaRPr lang="en-US" sz="4800" dirty="0"/>
          </a:p>
        </p:txBody>
      </p:sp>
      <p:grpSp>
        <p:nvGrpSpPr>
          <p:cNvPr id="27" name="Grupo 26"/>
          <p:cNvGrpSpPr/>
          <p:nvPr/>
        </p:nvGrpSpPr>
        <p:grpSpPr>
          <a:xfrm>
            <a:off x="217272" y="685256"/>
            <a:ext cx="6117932" cy="6257537"/>
            <a:chOff x="96321" y="647700"/>
            <a:chExt cx="6117932" cy="6257537"/>
          </a:xfrm>
        </p:grpSpPr>
        <p:pic>
          <p:nvPicPr>
            <p:cNvPr id="56" name="Imagen 5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968" y="3946760"/>
              <a:ext cx="2916527" cy="2958477"/>
            </a:xfrm>
            <a:prstGeom prst="rect">
              <a:avLst/>
            </a:prstGeom>
          </p:spPr>
        </p:pic>
        <p:pic>
          <p:nvPicPr>
            <p:cNvPr id="57" name="Imagen 5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9663" y="3946760"/>
              <a:ext cx="3184589" cy="2931224"/>
            </a:xfrm>
            <a:prstGeom prst="rect">
              <a:avLst/>
            </a:prstGeom>
          </p:spPr>
        </p:pic>
        <p:pic>
          <p:nvPicPr>
            <p:cNvPr id="58" name="Imagen 5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321" y="647700"/>
              <a:ext cx="3757487" cy="3304294"/>
            </a:xfrm>
            <a:prstGeom prst="rect">
              <a:avLst/>
            </a:prstGeom>
          </p:spPr>
        </p:pic>
        <p:pic>
          <p:nvPicPr>
            <p:cNvPr id="59" name="Imagen 5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3809" y="667299"/>
              <a:ext cx="2360444" cy="3285269"/>
            </a:xfrm>
            <a:prstGeom prst="rect">
              <a:avLst/>
            </a:prstGeom>
          </p:spPr>
        </p:pic>
      </p:grpSp>
    </p:spTree>
    <p:extLst>
      <p:ext uri="{BB962C8B-B14F-4D97-AF65-F5344CB8AC3E}">
        <p14:creationId xmlns:p14="http://schemas.microsoft.com/office/powerpoint/2010/main" val="547232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10" name="Group 10"/>
          <p:cNvGrpSpPr/>
          <p:nvPr/>
        </p:nvGrpSpPr>
        <p:grpSpPr>
          <a:xfrm>
            <a:off x="2266344" y="25810"/>
            <a:ext cx="1162541" cy="1162541"/>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CFE6"/>
            </a:solidFill>
            <a:ln w="28575" cap="sq">
              <a:solidFill>
                <a:srgbClr val="323232"/>
              </a:solidFill>
              <a:prstDash val="solid"/>
              <a:miter/>
            </a:ln>
          </p:spPr>
        </p:sp>
        <p:sp>
          <p:nvSpPr>
            <p:cNvPr id="12" name="TextBox 12"/>
            <p:cNvSpPr txBox="1"/>
            <p:nvPr/>
          </p:nvSpPr>
          <p:spPr>
            <a:xfrm>
              <a:off x="76200" y="28575"/>
              <a:ext cx="660400" cy="708025"/>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3" name="Group 13"/>
          <p:cNvGrpSpPr/>
          <p:nvPr/>
        </p:nvGrpSpPr>
        <p:grpSpPr>
          <a:xfrm>
            <a:off x="814684" y="1359801"/>
            <a:ext cx="4065860" cy="2645523"/>
            <a:chOff x="0" y="0"/>
            <a:chExt cx="1457625" cy="948429"/>
          </a:xfrm>
        </p:grpSpPr>
        <p:sp>
          <p:nvSpPr>
            <p:cNvPr id="14" name="Freeform 14"/>
            <p:cNvSpPr/>
            <p:nvPr/>
          </p:nvSpPr>
          <p:spPr>
            <a:xfrm>
              <a:off x="0" y="0"/>
              <a:ext cx="1457625" cy="948429"/>
            </a:xfrm>
            <a:custGeom>
              <a:avLst/>
              <a:gdLst/>
              <a:ahLst/>
              <a:cxnLst/>
              <a:rect l="l" t="t" r="r" b="b"/>
              <a:pathLst>
                <a:path w="1457625" h="948429">
                  <a:moveTo>
                    <a:pt x="28562" y="0"/>
                  </a:moveTo>
                  <a:lnTo>
                    <a:pt x="1429063" y="0"/>
                  </a:lnTo>
                  <a:cubicBezTo>
                    <a:pt x="1444837" y="0"/>
                    <a:pt x="1457625" y="12788"/>
                    <a:pt x="1457625" y="28562"/>
                  </a:cubicBezTo>
                  <a:lnTo>
                    <a:pt x="1457625" y="919867"/>
                  </a:lnTo>
                  <a:cubicBezTo>
                    <a:pt x="1457625" y="935641"/>
                    <a:pt x="1444837" y="948429"/>
                    <a:pt x="1429063" y="948429"/>
                  </a:cubicBezTo>
                  <a:lnTo>
                    <a:pt x="28562" y="948429"/>
                  </a:lnTo>
                  <a:cubicBezTo>
                    <a:pt x="12788" y="948429"/>
                    <a:pt x="0" y="935641"/>
                    <a:pt x="0" y="919867"/>
                  </a:cubicBezTo>
                  <a:lnTo>
                    <a:pt x="0" y="28562"/>
                  </a:lnTo>
                  <a:cubicBezTo>
                    <a:pt x="0" y="12788"/>
                    <a:pt x="12788" y="0"/>
                    <a:pt x="28562" y="0"/>
                  </a:cubicBezTo>
                  <a:close/>
                </a:path>
              </a:pathLst>
            </a:custGeom>
            <a:solidFill>
              <a:srgbClr val="DCCFE6"/>
            </a:solidFill>
            <a:ln w="19050" cap="sq">
              <a:solidFill>
                <a:srgbClr val="323232"/>
              </a:solidFill>
              <a:prstDash val="solid"/>
              <a:miter/>
            </a:ln>
          </p:spPr>
        </p:sp>
        <p:sp>
          <p:nvSpPr>
            <p:cNvPr id="15" name="TextBox 15"/>
            <p:cNvSpPr txBox="1"/>
            <p:nvPr/>
          </p:nvSpPr>
          <p:spPr>
            <a:xfrm>
              <a:off x="0" y="95250"/>
              <a:ext cx="1457625" cy="853179"/>
            </a:xfrm>
            <a:prstGeom prst="rect">
              <a:avLst/>
            </a:prstGeom>
          </p:spPr>
          <p:txBody>
            <a:bodyPr lIns="50800" tIns="50800" rIns="50800" bIns="50800" rtlCol="0" anchor="ctr"/>
            <a:lstStyle/>
            <a:p>
              <a:pPr marL="0" lvl="0" indent="0" algn="ctr">
                <a:lnSpc>
                  <a:spcPts val="1925"/>
                </a:lnSpc>
                <a:spcBef>
                  <a:spcPct val="0"/>
                </a:spcBef>
              </a:pPr>
              <a:endParaRPr lang="en-US" dirty="0"/>
            </a:p>
          </p:txBody>
        </p:sp>
      </p:grpSp>
      <p:sp>
        <p:nvSpPr>
          <p:cNvPr id="16" name="TextBox 16"/>
          <p:cNvSpPr txBox="1"/>
          <p:nvPr/>
        </p:nvSpPr>
        <p:spPr>
          <a:xfrm>
            <a:off x="1285288" y="2466552"/>
            <a:ext cx="3272234" cy="410690"/>
          </a:xfrm>
          <a:prstGeom prst="rect">
            <a:avLst/>
          </a:prstGeom>
        </p:spPr>
        <p:txBody>
          <a:bodyPr lIns="0" tIns="0" rIns="0" bIns="0" rtlCol="0" anchor="t">
            <a:spAutoFit/>
          </a:bodyPr>
          <a:lstStyle/>
          <a:p>
            <a:pPr lvl="0" algn="ctr">
              <a:lnSpc>
                <a:spcPts val="2570"/>
              </a:lnSpc>
            </a:pPr>
            <a:r>
              <a:rPr lang="es-ES_tradnl" sz="4800" dirty="0" smtClean="0"/>
              <a:t>Colectivas</a:t>
            </a:r>
            <a:endParaRPr lang="en-US" sz="4800" u="none" spc="-3" dirty="0">
              <a:solidFill>
                <a:srgbClr val="000000"/>
              </a:solidFill>
              <a:latin typeface="Roboto"/>
              <a:ea typeface="Roboto"/>
              <a:cs typeface="Roboto"/>
              <a:sym typeface="Roboto"/>
            </a:endParaRPr>
          </a:p>
        </p:txBody>
      </p:sp>
      <p:sp>
        <p:nvSpPr>
          <p:cNvPr id="17" name="TextBox 17"/>
          <p:cNvSpPr txBox="1"/>
          <p:nvPr/>
        </p:nvSpPr>
        <p:spPr>
          <a:xfrm>
            <a:off x="2298911" y="294917"/>
            <a:ext cx="1097406" cy="624327"/>
          </a:xfrm>
          <a:prstGeom prst="rect">
            <a:avLst/>
          </a:prstGeom>
        </p:spPr>
        <p:txBody>
          <a:bodyPr lIns="0" tIns="0" rIns="0" bIns="0" rtlCol="0" anchor="t">
            <a:spAutoFit/>
          </a:bodyPr>
          <a:lstStyle/>
          <a:p>
            <a:pPr algn="ctr">
              <a:lnSpc>
                <a:spcPts val="4972"/>
              </a:lnSpc>
            </a:pPr>
            <a:r>
              <a:rPr lang="en-US" sz="4143" b="1" spc="-145">
                <a:solidFill>
                  <a:srgbClr val="000000"/>
                </a:solidFill>
                <a:latin typeface="Roboto Bold"/>
                <a:ea typeface="Roboto Bold"/>
                <a:cs typeface="Roboto Bold"/>
                <a:sym typeface="Roboto Bold"/>
              </a:rPr>
              <a:t>03</a:t>
            </a:r>
          </a:p>
        </p:txBody>
      </p:sp>
      <p:sp>
        <p:nvSpPr>
          <p:cNvPr id="20" name="TextBox 20"/>
          <p:cNvSpPr txBox="1"/>
          <p:nvPr/>
        </p:nvSpPr>
        <p:spPr>
          <a:xfrm>
            <a:off x="14588719" y="898051"/>
            <a:ext cx="944565" cy="1012682"/>
          </a:xfrm>
          <a:prstGeom prst="rect">
            <a:avLst/>
          </a:prstGeom>
        </p:spPr>
        <p:txBody>
          <a:bodyPr lIns="50800" tIns="50800" rIns="50800" bIns="50800" rtlCol="0" anchor="ctr"/>
          <a:lstStyle/>
          <a:p>
            <a:pPr marL="0" lvl="0" indent="0" algn="ctr">
              <a:lnSpc>
                <a:spcPts val="2659"/>
              </a:lnSpc>
              <a:spcBef>
                <a:spcPct val="0"/>
              </a:spcBef>
            </a:pPr>
            <a:endParaRPr/>
          </a:p>
        </p:txBody>
      </p:sp>
      <p:sp>
        <p:nvSpPr>
          <p:cNvPr id="42" name="TextBox 42"/>
          <p:cNvSpPr txBox="1"/>
          <p:nvPr/>
        </p:nvSpPr>
        <p:spPr>
          <a:xfrm>
            <a:off x="6488939" y="374766"/>
            <a:ext cx="5295372" cy="859210"/>
          </a:xfrm>
          <a:prstGeom prst="rect">
            <a:avLst/>
          </a:prstGeom>
        </p:spPr>
        <p:txBody>
          <a:bodyPr lIns="0" tIns="0" rIns="0" bIns="0" rtlCol="0" anchor="t">
            <a:spAutoFit/>
          </a:bodyPr>
          <a:lstStyle/>
          <a:p>
            <a:pPr lvl="0" algn="ctr">
              <a:lnSpc>
                <a:spcPts val="6726"/>
              </a:lnSpc>
              <a:spcBef>
                <a:spcPct val="0"/>
              </a:spcBef>
            </a:pPr>
            <a:r>
              <a:rPr lang="en-US" sz="5700" b="1" spc="-216" dirty="0" err="1">
                <a:solidFill>
                  <a:srgbClr val="323232"/>
                </a:solidFill>
                <a:latin typeface="Roboto Bold"/>
                <a:ea typeface="Roboto Bold"/>
                <a:cs typeface="Roboto Bold"/>
                <a:sym typeface="Roboto Bold"/>
              </a:rPr>
              <a:t>Elías</a:t>
            </a:r>
            <a:r>
              <a:rPr lang="en-US" sz="5700" b="1" spc="-216" dirty="0">
                <a:solidFill>
                  <a:srgbClr val="323232"/>
                </a:solidFill>
                <a:latin typeface="Roboto Bold"/>
                <a:ea typeface="Roboto Bold"/>
                <a:cs typeface="Roboto Bold"/>
                <a:sym typeface="Roboto Bold"/>
              </a:rPr>
              <a:t> </a:t>
            </a:r>
            <a:r>
              <a:rPr lang="en-US" sz="5700" b="1" spc="-216" dirty="0" err="1">
                <a:solidFill>
                  <a:srgbClr val="323232"/>
                </a:solidFill>
                <a:latin typeface="Roboto Bold"/>
                <a:ea typeface="Roboto Bold"/>
                <a:cs typeface="Roboto Bold"/>
                <a:sym typeface="Roboto Bold"/>
              </a:rPr>
              <a:t>Neuman</a:t>
            </a:r>
            <a:endParaRPr lang="en-US" sz="5700" b="1" spc="-216" dirty="0">
              <a:solidFill>
                <a:srgbClr val="323232"/>
              </a:solidFill>
              <a:latin typeface="Roboto Bold"/>
              <a:ea typeface="Roboto Bold"/>
              <a:cs typeface="Roboto Bold"/>
              <a:sym typeface="Roboto Bold"/>
            </a:endParaRPr>
          </a:p>
        </p:txBody>
      </p:sp>
      <p:sp>
        <p:nvSpPr>
          <p:cNvPr id="46" name="Freeform 46"/>
          <p:cNvSpPr/>
          <p:nvPr/>
        </p:nvSpPr>
        <p:spPr>
          <a:xfrm rot="-10800000">
            <a:off x="5644648" y="2463539"/>
            <a:ext cx="811261" cy="364330"/>
          </a:xfrm>
          <a:custGeom>
            <a:avLst/>
            <a:gdLst/>
            <a:ahLst/>
            <a:cxnLst/>
            <a:rect l="l" t="t" r="r" b="b"/>
            <a:pathLst>
              <a:path w="811261" h="364330">
                <a:moveTo>
                  <a:pt x="0" y="0"/>
                </a:moveTo>
                <a:lnTo>
                  <a:pt x="811261" y="0"/>
                </a:lnTo>
                <a:lnTo>
                  <a:pt x="811261" y="364330"/>
                </a:lnTo>
                <a:lnTo>
                  <a:pt x="0" y="36433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7" name="TextBox 47"/>
          <p:cNvSpPr txBox="1"/>
          <p:nvPr/>
        </p:nvSpPr>
        <p:spPr>
          <a:xfrm>
            <a:off x="6487753" y="1345366"/>
            <a:ext cx="5477143" cy="2923877"/>
          </a:xfrm>
          <a:prstGeom prst="rect">
            <a:avLst/>
          </a:prstGeom>
        </p:spPr>
        <p:txBody>
          <a:bodyPr wrap="square" lIns="0" tIns="0" rIns="0" bIns="0" rtlCol="0" anchor="t">
            <a:spAutoFit/>
          </a:bodyPr>
          <a:lstStyle/>
          <a:p>
            <a:pPr lvl="0" algn="ctr">
              <a:lnSpc>
                <a:spcPts val="3776"/>
              </a:lnSpc>
              <a:spcBef>
                <a:spcPct val="0"/>
              </a:spcBef>
            </a:pPr>
            <a:r>
              <a:rPr lang="es-ES" sz="3200" spc="131" dirty="0">
                <a:solidFill>
                  <a:srgbClr val="323232"/>
                </a:solidFill>
                <a:latin typeface="Roboto"/>
                <a:ea typeface="Roboto"/>
                <a:cs typeface="Roboto"/>
                <a:sym typeface="Roboto"/>
              </a:rPr>
              <a:t>inserta clasificaciones abarcadoras, que incorporan las víctimas del abuso de poder y de la criminalidad organizada, dividiéndolas en víctimas</a:t>
            </a:r>
            <a:endParaRPr lang="en-US" sz="3200" spc="131" dirty="0">
              <a:solidFill>
                <a:srgbClr val="323232"/>
              </a:solidFill>
              <a:latin typeface="Roboto"/>
              <a:ea typeface="Roboto"/>
              <a:cs typeface="Roboto"/>
              <a:sym typeface="Roboto"/>
            </a:endParaRPr>
          </a:p>
        </p:txBody>
      </p:sp>
      <p:sp>
        <p:nvSpPr>
          <p:cNvPr id="26" name="Rectángulo 25"/>
          <p:cNvSpPr/>
          <p:nvPr/>
        </p:nvSpPr>
        <p:spPr>
          <a:xfrm>
            <a:off x="457200" y="4534931"/>
            <a:ext cx="17602200" cy="5632311"/>
          </a:xfrm>
          <a:prstGeom prst="rect">
            <a:avLst/>
          </a:prstGeom>
        </p:spPr>
        <p:txBody>
          <a:bodyPr wrap="square">
            <a:spAutoFit/>
          </a:bodyPr>
          <a:lstStyle/>
          <a:p>
            <a:pPr marL="457200" indent="-457200" algn="just">
              <a:buFont typeface="Arial" panose="020B0604020202020204" pitchFamily="34" charset="0"/>
              <a:buChar char="•"/>
            </a:pPr>
            <a:r>
              <a:rPr lang="es-ES_tradnl" sz="3600" b="1" spc="-15" dirty="0">
                <a:latin typeface="Arial" panose="020B0604020202020204" pitchFamily="34" charset="0"/>
                <a:ea typeface="Calibri" panose="020F0502020204030204" pitchFamily="34" charset="0"/>
                <a:cs typeface="Arial" panose="020B0604020202020204" pitchFamily="34" charset="0"/>
              </a:rPr>
              <a:t>Comunidad como nación: </a:t>
            </a:r>
            <a:r>
              <a:rPr lang="es-ES_tradnl" sz="3600" spc="-15" dirty="0">
                <a:latin typeface="Arial" panose="020B0604020202020204" pitchFamily="34" charset="0"/>
                <a:ea typeface="Calibri" panose="020F0502020204030204" pitchFamily="34" charset="0"/>
                <a:cs typeface="Arial" panose="020B0604020202020204" pitchFamily="34" charset="0"/>
              </a:rPr>
              <a:t>Sedición, Alta traición, Rebelión, Levantamientos y toda otra forma de conspiración contra un gobierno constitucional. </a:t>
            </a:r>
            <a:endParaRPr lang="es-ES_tradnl" sz="3600" spc="-15" dirty="0" smtClean="0">
              <a:latin typeface="Arial" panose="020B0604020202020204" pitchFamily="34" charset="0"/>
              <a:ea typeface="Calibri" panose="020F0502020204030204" pitchFamily="34" charset="0"/>
              <a:cs typeface="Arial" panose="020B0604020202020204" pitchFamily="34" charset="0"/>
            </a:endParaRPr>
          </a:p>
          <a:p>
            <a:pPr marL="457200" indent="-457200" algn="just">
              <a:buFont typeface="Arial" panose="020B0604020202020204" pitchFamily="34" charset="0"/>
              <a:buChar char="•"/>
            </a:pPr>
            <a:r>
              <a:rPr lang="es-ES_tradnl" sz="3600" b="1" dirty="0">
                <a:latin typeface="Arial" panose="020B0604020202020204" pitchFamily="34" charset="0"/>
                <a:cs typeface="Arial" panose="020B0604020202020204" pitchFamily="34" charset="0"/>
              </a:rPr>
              <a:t>Comunidad  Social</a:t>
            </a:r>
            <a:r>
              <a:rPr lang="es-ES_tradnl" sz="3600" dirty="0">
                <a:latin typeface="Arial" panose="020B0604020202020204" pitchFamily="34" charset="0"/>
                <a:cs typeface="Arial" panose="020B0604020202020204" pitchFamily="34" charset="0"/>
              </a:rPr>
              <a:t>: Terrorismo subversivo</a:t>
            </a:r>
            <a:r>
              <a:rPr lang="es-ES_tradnl" sz="3600" b="1" dirty="0">
                <a:latin typeface="Arial" panose="020B0604020202020204" pitchFamily="34" charset="0"/>
                <a:cs typeface="Arial" panose="020B0604020202020204" pitchFamily="34" charset="0"/>
              </a:rPr>
              <a:t>, </a:t>
            </a:r>
            <a:r>
              <a:rPr lang="es-ES_tradnl" sz="3600" dirty="0">
                <a:latin typeface="Arial" panose="020B0604020202020204" pitchFamily="34" charset="0"/>
                <a:cs typeface="Arial" panose="020B0604020202020204" pitchFamily="34" charset="0"/>
              </a:rPr>
              <a:t>Genocidio, Etnocidio, Delitos de cuello blanco (Fraudes, tráfico de influencia, malversación, evasión de impuestos, entre otros) </a:t>
            </a:r>
            <a:endParaRPr lang="es-ES_tradnl" sz="3600" dirty="0" smtClean="0">
              <a:latin typeface="Arial" panose="020B0604020202020204" pitchFamily="34" charset="0"/>
              <a:cs typeface="Arial" panose="020B0604020202020204" pitchFamily="34" charset="0"/>
            </a:endParaRPr>
          </a:p>
          <a:p>
            <a:pPr marL="457200" indent="-457200" algn="just">
              <a:buFont typeface="Arial" panose="020B0604020202020204" pitchFamily="34" charset="0"/>
              <a:buChar char="•"/>
            </a:pPr>
            <a:r>
              <a:rPr lang="es-ES_tradnl" sz="3600" b="1" dirty="0" smtClean="0">
                <a:latin typeface="Arial" panose="020B0604020202020204" pitchFamily="34" charset="0"/>
                <a:cs typeface="Arial" panose="020B0604020202020204" pitchFamily="34" charset="0"/>
              </a:rPr>
              <a:t>Del </a:t>
            </a:r>
            <a:r>
              <a:rPr lang="es-ES_tradnl" sz="3600" b="1" dirty="0">
                <a:latin typeface="Arial" panose="020B0604020202020204" pitchFamily="34" charset="0"/>
                <a:cs typeface="Arial" panose="020B0604020202020204" pitchFamily="34" charset="0"/>
              </a:rPr>
              <a:t>Sistema Penal: </a:t>
            </a:r>
            <a:r>
              <a:rPr lang="es-ES_tradnl" sz="3600" dirty="0">
                <a:latin typeface="Arial" panose="020B0604020202020204" pitchFamily="34" charset="0"/>
                <a:cs typeface="Arial" panose="020B0604020202020204" pitchFamily="34" charset="0"/>
              </a:rPr>
              <a:t>Leyes que crean delincuentes (drogadicción); Menores con conducta antisocial detenidos en sedes policiales (vejaciones y tratamiento cruel)</a:t>
            </a:r>
            <a:r>
              <a:rPr lang="es-ES_tradnl" sz="3600" b="1" dirty="0">
                <a:latin typeface="Arial" panose="020B0604020202020204" pitchFamily="34" charset="0"/>
                <a:cs typeface="Arial" panose="020B0604020202020204" pitchFamily="34" charset="0"/>
              </a:rPr>
              <a:t>; </a:t>
            </a:r>
            <a:r>
              <a:rPr lang="es-ES_tradnl" sz="3600" dirty="0">
                <a:latin typeface="Arial" panose="020B0604020202020204" pitchFamily="34" charset="0"/>
                <a:cs typeface="Arial" panose="020B0604020202020204" pitchFamily="34" charset="0"/>
              </a:rPr>
              <a:t>Inexistencia de asistencia jurídica; Excesiva detención provisional; Prisiones máxima seguridad; Inoperante reinserción social y Dificultades para el resarcimiento a las víctimas.                                                                                                                                                                                                                                                                                                           </a:t>
            </a:r>
            <a:r>
              <a:rPr lang="es-ES_tradnl" sz="3600" dirty="0" smtClean="0">
                <a:latin typeface="Arial" panose="020B0604020202020204" pitchFamily="34" charset="0"/>
                <a:cs typeface="Arial" panose="020B0604020202020204" pitchFamily="34" charset="0"/>
              </a:rPr>
              <a:t> </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7924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0" name="TextBox 20"/>
          <p:cNvSpPr txBox="1"/>
          <p:nvPr/>
        </p:nvSpPr>
        <p:spPr>
          <a:xfrm>
            <a:off x="14588719" y="898051"/>
            <a:ext cx="944565" cy="1012682"/>
          </a:xfrm>
          <a:prstGeom prst="rect">
            <a:avLst/>
          </a:prstGeom>
        </p:spPr>
        <p:txBody>
          <a:bodyPr lIns="50800" tIns="50800" rIns="50800" bIns="50800" rtlCol="0" anchor="ctr"/>
          <a:lstStyle/>
          <a:p>
            <a:pPr marL="0" lvl="0" indent="0" algn="ctr">
              <a:lnSpc>
                <a:spcPts val="2659"/>
              </a:lnSpc>
              <a:spcBef>
                <a:spcPct val="0"/>
              </a:spcBef>
            </a:pPr>
            <a:endParaRPr/>
          </a:p>
        </p:txBody>
      </p:sp>
      <p:sp>
        <p:nvSpPr>
          <p:cNvPr id="42" name="TextBox 42"/>
          <p:cNvSpPr txBox="1"/>
          <p:nvPr/>
        </p:nvSpPr>
        <p:spPr>
          <a:xfrm>
            <a:off x="6488939" y="374766"/>
            <a:ext cx="5295372" cy="859210"/>
          </a:xfrm>
          <a:prstGeom prst="rect">
            <a:avLst/>
          </a:prstGeom>
        </p:spPr>
        <p:txBody>
          <a:bodyPr lIns="0" tIns="0" rIns="0" bIns="0" rtlCol="0" anchor="t">
            <a:spAutoFit/>
          </a:bodyPr>
          <a:lstStyle/>
          <a:p>
            <a:pPr lvl="0" algn="ctr">
              <a:lnSpc>
                <a:spcPts val="6726"/>
              </a:lnSpc>
              <a:spcBef>
                <a:spcPct val="0"/>
              </a:spcBef>
            </a:pPr>
            <a:r>
              <a:rPr lang="en-US" sz="5700" b="1" spc="-216" dirty="0" err="1">
                <a:solidFill>
                  <a:srgbClr val="323232"/>
                </a:solidFill>
                <a:latin typeface="Roboto Bold"/>
                <a:ea typeface="Roboto Bold"/>
                <a:cs typeface="Roboto Bold"/>
                <a:sym typeface="Roboto Bold"/>
              </a:rPr>
              <a:t>Elías</a:t>
            </a:r>
            <a:r>
              <a:rPr lang="en-US" sz="5700" b="1" spc="-216" dirty="0">
                <a:solidFill>
                  <a:srgbClr val="323232"/>
                </a:solidFill>
                <a:latin typeface="Roboto Bold"/>
                <a:ea typeface="Roboto Bold"/>
                <a:cs typeface="Roboto Bold"/>
                <a:sym typeface="Roboto Bold"/>
              </a:rPr>
              <a:t> </a:t>
            </a:r>
            <a:r>
              <a:rPr lang="en-US" sz="5700" b="1" spc="-216" dirty="0" err="1">
                <a:solidFill>
                  <a:srgbClr val="323232"/>
                </a:solidFill>
                <a:latin typeface="Roboto Bold"/>
                <a:ea typeface="Roboto Bold"/>
                <a:cs typeface="Roboto Bold"/>
                <a:sym typeface="Roboto Bold"/>
              </a:rPr>
              <a:t>Neuman</a:t>
            </a:r>
            <a:endParaRPr lang="en-US" sz="5700" b="1" spc="-216" dirty="0">
              <a:solidFill>
                <a:srgbClr val="323232"/>
              </a:solidFill>
              <a:latin typeface="Roboto Bold"/>
              <a:ea typeface="Roboto Bold"/>
              <a:cs typeface="Roboto Bold"/>
              <a:sym typeface="Roboto Bold"/>
            </a:endParaRPr>
          </a:p>
        </p:txBody>
      </p:sp>
      <p:sp>
        <p:nvSpPr>
          <p:cNvPr id="46" name="Freeform 46"/>
          <p:cNvSpPr/>
          <p:nvPr/>
        </p:nvSpPr>
        <p:spPr>
          <a:xfrm>
            <a:off x="12274766" y="2625139"/>
            <a:ext cx="811261" cy="364330"/>
          </a:xfrm>
          <a:custGeom>
            <a:avLst/>
            <a:gdLst/>
            <a:ahLst/>
            <a:cxnLst/>
            <a:rect l="l" t="t" r="r" b="b"/>
            <a:pathLst>
              <a:path w="811261" h="364330">
                <a:moveTo>
                  <a:pt x="0" y="0"/>
                </a:moveTo>
                <a:lnTo>
                  <a:pt x="811261" y="0"/>
                </a:lnTo>
                <a:lnTo>
                  <a:pt x="811261" y="364330"/>
                </a:lnTo>
                <a:lnTo>
                  <a:pt x="0" y="36433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7" name="TextBox 47"/>
          <p:cNvSpPr txBox="1"/>
          <p:nvPr/>
        </p:nvSpPr>
        <p:spPr>
          <a:xfrm>
            <a:off x="6487753" y="1345366"/>
            <a:ext cx="5477143" cy="2923877"/>
          </a:xfrm>
          <a:prstGeom prst="rect">
            <a:avLst/>
          </a:prstGeom>
        </p:spPr>
        <p:txBody>
          <a:bodyPr wrap="square" lIns="0" tIns="0" rIns="0" bIns="0" rtlCol="0" anchor="t">
            <a:spAutoFit/>
          </a:bodyPr>
          <a:lstStyle/>
          <a:p>
            <a:pPr lvl="0" algn="ctr">
              <a:lnSpc>
                <a:spcPts val="3776"/>
              </a:lnSpc>
              <a:spcBef>
                <a:spcPct val="0"/>
              </a:spcBef>
            </a:pPr>
            <a:r>
              <a:rPr lang="es-ES" sz="3200" spc="131" dirty="0">
                <a:solidFill>
                  <a:srgbClr val="323232"/>
                </a:solidFill>
                <a:latin typeface="Roboto"/>
                <a:ea typeface="Roboto"/>
                <a:cs typeface="Roboto"/>
                <a:sym typeface="Roboto"/>
              </a:rPr>
              <a:t>inserta clasificaciones abarcadoras, que incorporan las víctimas del abuso de poder y de la criminalidad organizada, dividiéndolas en víctimas</a:t>
            </a:r>
            <a:endParaRPr lang="en-US" sz="3200" spc="131" dirty="0">
              <a:solidFill>
                <a:srgbClr val="323232"/>
              </a:solidFill>
              <a:latin typeface="Roboto"/>
              <a:ea typeface="Roboto"/>
              <a:cs typeface="Roboto"/>
              <a:sym typeface="Roboto"/>
            </a:endParaRPr>
          </a:p>
        </p:txBody>
      </p:sp>
      <p:grpSp>
        <p:nvGrpSpPr>
          <p:cNvPr id="18" name="Group 34"/>
          <p:cNvGrpSpPr/>
          <p:nvPr/>
        </p:nvGrpSpPr>
        <p:grpSpPr>
          <a:xfrm>
            <a:off x="15206067" y="374766"/>
            <a:ext cx="1162541" cy="1162541"/>
            <a:chOff x="0" y="0"/>
            <a:chExt cx="812800" cy="812800"/>
          </a:xfrm>
        </p:grpSpPr>
        <p:sp>
          <p:nvSpPr>
            <p:cNvPr id="19"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D7E1"/>
            </a:solidFill>
            <a:ln w="28575" cap="sq">
              <a:solidFill>
                <a:srgbClr val="323232"/>
              </a:solidFill>
              <a:prstDash val="solid"/>
              <a:miter/>
            </a:ln>
          </p:spPr>
        </p:sp>
        <p:sp>
          <p:nvSpPr>
            <p:cNvPr id="21" name="TextBox 36"/>
            <p:cNvSpPr txBox="1"/>
            <p:nvPr/>
          </p:nvSpPr>
          <p:spPr>
            <a:xfrm>
              <a:off x="76200" y="28575"/>
              <a:ext cx="660400" cy="708025"/>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22" name="Group 37"/>
          <p:cNvGrpSpPr/>
          <p:nvPr/>
        </p:nvGrpSpPr>
        <p:grpSpPr>
          <a:xfrm>
            <a:off x="13754407" y="1708757"/>
            <a:ext cx="4065860" cy="2645523"/>
            <a:chOff x="0" y="0"/>
            <a:chExt cx="1457625" cy="948429"/>
          </a:xfrm>
        </p:grpSpPr>
        <p:sp>
          <p:nvSpPr>
            <p:cNvPr id="23" name="Freeform 38"/>
            <p:cNvSpPr/>
            <p:nvPr/>
          </p:nvSpPr>
          <p:spPr>
            <a:xfrm>
              <a:off x="0" y="0"/>
              <a:ext cx="1457625" cy="948429"/>
            </a:xfrm>
            <a:custGeom>
              <a:avLst/>
              <a:gdLst/>
              <a:ahLst/>
              <a:cxnLst/>
              <a:rect l="l" t="t" r="r" b="b"/>
              <a:pathLst>
                <a:path w="1457625" h="948429">
                  <a:moveTo>
                    <a:pt x="28562" y="0"/>
                  </a:moveTo>
                  <a:lnTo>
                    <a:pt x="1429063" y="0"/>
                  </a:lnTo>
                  <a:cubicBezTo>
                    <a:pt x="1444837" y="0"/>
                    <a:pt x="1457625" y="12788"/>
                    <a:pt x="1457625" y="28562"/>
                  </a:cubicBezTo>
                  <a:lnTo>
                    <a:pt x="1457625" y="919867"/>
                  </a:lnTo>
                  <a:cubicBezTo>
                    <a:pt x="1457625" y="935641"/>
                    <a:pt x="1444837" y="948429"/>
                    <a:pt x="1429063" y="948429"/>
                  </a:cubicBezTo>
                  <a:lnTo>
                    <a:pt x="28562" y="948429"/>
                  </a:lnTo>
                  <a:cubicBezTo>
                    <a:pt x="12788" y="948429"/>
                    <a:pt x="0" y="935641"/>
                    <a:pt x="0" y="919867"/>
                  </a:cubicBezTo>
                  <a:lnTo>
                    <a:pt x="0" y="28562"/>
                  </a:lnTo>
                  <a:cubicBezTo>
                    <a:pt x="0" y="12788"/>
                    <a:pt x="12788" y="0"/>
                    <a:pt x="28562" y="0"/>
                  </a:cubicBezTo>
                  <a:close/>
                </a:path>
              </a:pathLst>
            </a:custGeom>
            <a:solidFill>
              <a:srgbClr val="EFD7E1"/>
            </a:solidFill>
            <a:ln w="19050" cap="sq">
              <a:solidFill>
                <a:srgbClr val="323232"/>
              </a:solidFill>
              <a:prstDash val="solid"/>
              <a:miter/>
            </a:ln>
          </p:spPr>
        </p:sp>
        <p:sp>
          <p:nvSpPr>
            <p:cNvPr id="24" name="TextBox 39"/>
            <p:cNvSpPr txBox="1"/>
            <p:nvPr/>
          </p:nvSpPr>
          <p:spPr>
            <a:xfrm>
              <a:off x="0" y="95250"/>
              <a:ext cx="1457625" cy="853179"/>
            </a:xfrm>
            <a:prstGeom prst="rect">
              <a:avLst/>
            </a:prstGeom>
          </p:spPr>
          <p:txBody>
            <a:bodyPr lIns="50800" tIns="50800" rIns="50800" bIns="50800" rtlCol="0" anchor="ctr"/>
            <a:lstStyle/>
            <a:p>
              <a:pPr marL="0" lvl="0" indent="0" algn="ctr">
                <a:lnSpc>
                  <a:spcPts val="1925"/>
                </a:lnSpc>
                <a:spcBef>
                  <a:spcPct val="0"/>
                </a:spcBef>
              </a:pPr>
              <a:endParaRPr/>
            </a:p>
          </p:txBody>
        </p:sp>
      </p:grpSp>
      <p:sp>
        <p:nvSpPr>
          <p:cNvPr id="25" name="TextBox 40"/>
          <p:cNvSpPr txBox="1"/>
          <p:nvPr/>
        </p:nvSpPr>
        <p:spPr>
          <a:xfrm>
            <a:off x="14244007" y="2807478"/>
            <a:ext cx="3272234" cy="666849"/>
          </a:xfrm>
          <a:prstGeom prst="rect">
            <a:avLst/>
          </a:prstGeom>
        </p:spPr>
        <p:txBody>
          <a:bodyPr lIns="0" tIns="0" rIns="0" bIns="0" rtlCol="0" anchor="t">
            <a:spAutoFit/>
          </a:bodyPr>
          <a:lstStyle/>
          <a:p>
            <a:pPr lvl="0" algn="ctr">
              <a:lnSpc>
                <a:spcPts val="2570"/>
              </a:lnSpc>
            </a:pPr>
            <a:r>
              <a:rPr lang="es-ES_tradnl" sz="4800" dirty="0" smtClean="0"/>
              <a:t>Del sistema </a:t>
            </a:r>
            <a:r>
              <a:rPr lang="es-ES_tradnl" sz="4800" dirty="0"/>
              <a:t>social</a:t>
            </a:r>
            <a:r>
              <a:rPr lang="en-US" sz="4800" u="none" spc="-3" dirty="0" smtClean="0">
                <a:solidFill>
                  <a:srgbClr val="000000"/>
                </a:solidFill>
                <a:latin typeface="Roboto"/>
                <a:ea typeface="Roboto"/>
                <a:cs typeface="Roboto"/>
                <a:sym typeface="Roboto"/>
              </a:rPr>
              <a:t>.</a:t>
            </a:r>
            <a:endParaRPr lang="en-US" sz="4800" u="none" spc="-3" dirty="0">
              <a:solidFill>
                <a:srgbClr val="000000"/>
              </a:solidFill>
              <a:latin typeface="Roboto"/>
              <a:ea typeface="Roboto"/>
              <a:cs typeface="Roboto"/>
              <a:sym typeface="Roboto"/>
            </a:endParaRPr>
          </a:p>
        </p:txBody>
      </p:sp>
      <p:sp>
        <p:nvSpPr>
          <p:cNvPr id="27" name="TextBox 41"/>
          <p:cNvSpPr txBox="1"/>
          <p:nvPr/>
        </p:nvSpPr>
        <p:spPr>
          <a:xfrm>
            <a:off x="15238634" y="643873"/>
            <a:ext cx="1097406" cy="624327"/>
          </a:xfrm>
          <a:prstGeom prst="rect">
            <a:avLst/>
          </a:prstGeom>
        </p:spPr>
        <p:txBody>
          <a:bodyPr lIns="0" tIns="0" rIns="0" bIns="0" rtlCol="0" anchor="t">
            <a:spAutoFit/>
          </a:bodyPr>
          <a:lstStyle/>
          <a:p>
            <a:pPr algn="ctr">
              <a:lnSpc>
                <a:spcPts val="4972"/>
              </a:lnSpc>
            </a:pPr>
            <a:r>
              <a:rPr lang="en-US" sz="4143" b="1" spc="-145" dirty="0">
                <a:solidFill>
                  <a:srgbClr val="000000"/>
                </a:solidFill>
                <a:latin typeface="Roboto Bold"/>
                <a:ea typeface="Roboto Bold"/>
                <a:cs typeface="Roboto Bold"/>
                <a:sym typeface="Roboto Bold"/>
              </a:rPr>
              <a:t>04</a:t>
            </a:r>
          </a:p>
        </p:txBody>
      </p:sp>
      <p:sp>
        <p:nvSpPr>
          <p:cNvPr id="2" name="Rectángulo 1"/>
          <p:cNvSpPr/>
          <p:nvPr/>
        </p:nvSpPr>
        <p:spPr>
          <a:xfrm>
            <a:off x="430328" y="6743700"/>
            <a:ext cx="17412593" cy="2640723"/>
          </a:xfrm>
          <a:prstGeom prst="rect">
            <a:avLst/>
          </a:prstGeom>
        </p:spPr>
        <p:txBody>
          <a:bodyPr wrap="square">
            <a:spAutoFit/>
          </a:bodyPr>
          <a:lstStyle/>
          <a:p>
            <a:pPr algn="just">
              <a:lnSpc>
                <a:spcPct val="115000"/>
              </a:lnSpc>
              <a:spcAft>
                <a:spcPts val="0"/>
              </a:spcAft>
            </a:pPr>
            <a:r>
              <a:rPr lang="es-ES_tradnl" sz="3600" b="1" spc="-15" dirty="0">
                <a:latin typeface="Arial" panose="020B0604020202020204" pitchFamily="34" charset="0"/>
                <a:ea typeface="Calibri" panose="020F0502020204030204" pitchFamily="34" charset="0"/>
                <a:cs typeface="Times New Roman" panose="02020603050405020304" pitchFamily="18" charset="0"/>
              </a:rPr>
              <a:t>Víctimas de la sociedad o del sistema social</a:t>
            </a:r>
            <a:r>
              <a:rPr lang="es-ES_tradnl" sz="3600" spc="-15" dirty="0">
                <a:latin typeface="Arial" panose="020B0604020202020204" pitchFamily="34" charset="0"/>
                <a:ea typeface="Calibri" panose="020F0502020204030204" pitchFamily="34" charset="0"/>
                <a:cs typeface="Times New Roman" panose="02020603050405020304" pitchFamily="18" charset="0"/>
              </a:rPr>
              <a:t>: Niños material o moralmente abandonados; Enfermos. Minusválidos. Locos; Ancianos. Sumergidos sociales; Minorías étnicas, raciales y religiosas; Homosexuales; Algunos casos de accidentes trabajo; Exiliados por razones políticas ; Inmigrantes.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861830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TotalTime>
  <Words>2540</Words>
  <Application>Microsoft Office PowerPoint</Application>
  <PresentationFormat>Personalizado</PresentationFormat>
  <Paragraphs>152</Paragraphs>
  <Slides>23</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23</vt:i4>
      </vt:variant>
    </vt:vector>
  </HeadingPairs>
  <TitlesOfParts>
    <vt:vector size="30" baseType="lpstr">
      <vt:lpstr>Roboto Bold</vt:lpstr>
      <vt:lpstr>Times New Roman</vt:lpstr>
      <vt:lpstr>Arial</vt:lpstr>
      <vt:lpstr>Roboto</vt:lpstr>
      <vt:lpstr>Calibri Light</vt:lpstr>
      <vt:lpstr>Calibri</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Psicología y Bienestar Bonito Rosa y Lila</dc:title>
  <cp:lastModifiedBy>alexis</cp:lastModifiedBy>
  <cp:revision>21</cp:revision>
  <dcterms:created xsi:type="dcterms:W3CDTF">2006-08-16T00:00:00Z</dcterms:created>
  <dcterms:modified xsi:type="dcterms:W3CDTF">2025-10-29T02:03:37Z</dcterms:modified>
  <dc:identifier>DAG2dPXXhmU</dc:identifier>
</cp:coreProperties>
</file>