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8" r:id="rId3"/>
    <p:sldId id="269" r:id="rId4"/>
    <p:sldId id="266" r:id="rId5"/>
    <p:sldId id="267" r:id="rId6"/>
    <p:sldId id="259" r:id="rId7"/>
    <p:sldId id="260" r:id="rId8"/>
    <p:sldId id="271" r:id="rId9"/>
    <p:sldId id="261" r:id="rId10"/>
    <p:sldId id="263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4659E-35D1-497D-B14B-F839653BA098}" type="datetimeFigureOut">
              <a:rPr lang="es-ES" smtClean="0"/>
              <a:pPr/>
              <a:t>11/03/2026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9EE90-4D42-4CBF-B8FF-5E0044B5AB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Sociedad civil </a:t>
            </a:r>
            <a:r>
              <a:rPr lang="es-ES" dirty="0" smtClean="0"/>
              <a:t>cubana</a:t>
            </a:r>
            <a:br>
              <a:rPr lang="es-ES" dirty="0" smtClean="0"/>
            </a:br>
            <a:r>
              <a:rPr lang="es-ES" dirty="0" smtClean="0"/>
              <a:t>Clase Práctica 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857364"/>
            <a:ext cx="4614866" cy="450059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s-ES" dirty="0"/>
          </a:p>
          <a:p>
            <a:pPr>
              <a:buNone/>
            </a:pPr>
            <a:r>
              <a:rPr lang="es-MX" dirty="0" smtClean="0"/>
              <a:t> </a:t>
            </a:r>
            <a:endParaRPr lang="es-ES" dirty="0"/>
          </a:p>
        </p:txBody>
      </p:sp>
      <p:pic>
        <p:nvPicPr>
          <p:cNvPr id="5" name="4 Marcador de contenido" descr="index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628" y="1785926"/>
            <a:ext cx="3429024" cy="4143404"/>
          </a:xfrm>
        </p:spPr>
      </p:pic>
      <p:pic>
        <p:nvPicPr>
          <p:cNvPr id="6" name="Picture 2" descr="E:\carpeta metodológica\fotos p clases\Socialismo\Cuba\la Cuba de hoy\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6453" y="1857364"/>
            <a:ext cx="3672672" cy="4092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 actuales de la SCC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 fenómeno del </a:t>
            </a:r>
            <a:r>
              <a:rPr lang="es-ES" dirty="0" smtClean="0"/>
              <a:t>es </a:t>
            </a:r>
            <a:r>
              <a:rPr lang="es-ES" dirty="0" smtClean="0"/>
              <a:t>el mayor de América Latina ¿Se puede hablar de una crisis de la 3ra edad en Cuba? ¿Está el sistema político cubano (tanto Estado como SC) preparados para enfrentarlo?</a:t>
            </a:r>
          </a:p>
          <a:p>
            <a:pPr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xmlns="" val="2009862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Se distinguen d</a:t>
            </a:r>
            <a:r>
              <a:rPr lang="es-ES" dirty="0" smtClean="0"/>
              <a:t>os momentos de cambio de </a:t>
            </a:r>
            <a:r>
              <a:rPr lang="es-ES" dirty="0" smtClean="0"/>
              <a:t>la SCC: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/>
          </a:bodyPr>
          <a:lstStyle/>
          <a:p>
            <a:r>
              <a:rPr lang="es-ES" dirty="0" smtClean="0"/>
              <a:t>1</a:t>
            </a:r>
            <a:r>
              <a:rPr lang="es-ES" dirty="0" smtClean="0"/>
              <a:t>.-</a:t>
            </a:r>
            <a:r>
              <a:rPr lang="es-ES" sz="4000" dirty="0" smtClean="0"/>
              <a:t>El triunfo de la Revolución (1959)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Primer momento: </a:t>
            </a:r>
            <a:r>
              <a:rPr lang="es-ES" dirty="0" smtClean="0"/>
              <a:t>el </a:t>
            </a:r>
            <a:r>
              <a:rPr lang="es-ES" dirty="0" smtClean="0"/>
              <a:t>triunfo de la Revolución </a:t>
            </a:r>
            <a:r>
              <a:rPr lang="es-ES" dirty="0" smtClean="0"/>
              <a:t>(a partir de 1959)</a:t>
            </a:r>
            <a:endParaRPr lang="es-ES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401080" cy="4929222"/>
          </a:xfrm>
        </p:spPr>
        <p:txBody>
          <a:bodyPr>
            <a:normAutofit/>
          </a:bodyPr>
          <a:lstStyle/>
          <a:p>
            <a:r>
              <a:rPr lang="es-ES" dirty="0" smtClean="0"/>
              <a:t>La creación de </a:t>
            </a:r>
            <a:r>
              <a:rPr lang="es-ES" b="1" dirty="0" smtClean="0"/>
              <a:t>organizaciones de masas </a:t>
            </a:r>
            <a:r>
              <a:rPr lang="es-ES" dirty="0" smtClean="0"/>
              <a:t>bajo el control del Estado.</a:t>
            </a:r>
          </a:p>
          <a:p>
            <a:r>
              <a:rPr lang="es-ES" dirty="0" smtClean="0"/>
              <a:t>Trazado de </a:t>
            </a:r>
            <a:r>
              <a:rPr lang="es-ES" b="1" dirty="0" smtClean="0"/>
              <a:t>estrategias</a:t>
            </a:r>
            <a:r>
              <a:rPr lang="es-ES" dirty="0" smtClean="0"/>
              <a:t> generales, inclusivas y homogéneas por parte del Estado para controlar la SC.</a:t>
            </a:r>
          </a:p>
          <a:p>
            <a:r>
              <a:rPr lang="es-ES" dirty="0" smtClean="0"/>
              <a:t>Altos niveles de </a:t>
            </a:r>
            <a:r>
              <a:rPr lang="es-ES" b="1" dirty="0" smtClean="0"/>
              <a:t>consenso</a:t>
            </a:r>
            <a:r>
              <a:rPr lang="es-ES" dirty="0" smtClean="0"/>
              <a:t> de la SC con el proceso revolucionario. </a:t>
            </a:r>
          </a:p>
          <a:p>
            <a:r>
              <a:rPr lang="es-ES" b="1" dirty="0" smtClean="0"/>
              <a:t>Participación masiva </a:t>
            </a:r>
            <a:r>
              <a:rPr lang="es-ES" dirty="0" smtClean="0"/>
              <a:t>de la SC </a:t>
            </a:r>
            <a:r>
              <a:rPr lang="es-ES" dirty="0" smtClean="0"/>
              <a:t>en los procesos sociales.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s-ES" dirty="0" smtClean="0"/>
              <a:t>Aspectos a investigar: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429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1.- Cuáles son </a:t>
            </a:r>
            <a:r>
              <a:rPr lang="es-MX" dirty="0" smtClean="0"/>
              <a:t>las </a:t>
            </a:r>
            <a:r>
              <a:rPr lang="es-ES" dirty="0" smtClean="0"/>
              <a:t>organizaciones </a:t>
            </a:r>
            <a:r>
              <a:rPr lang="es-ES" dirty="0" smtClean="0"/>
              <a:t>de masas en </a:t>
            </a:r>
            <a:r>
              <a:rPr lang="es-ES" dirty="0" smtClean="0"/>
              <a:t>Cuba?</a:t>
            </a:r>
            <a:r>
              <a:rPr lang="es-MX" dirty="0" smtClean="0"/>
              <a:t> </a:t>
            </a:r>
            <a:r>
              <a:rPr lang="es-MX" dirty="0" smtClean="0"/>
              <a:t>Caracterícelas, teniendo en cuenta: sus objetivos, papel que juegan en la sociedad y nivel de autonomía.</a:t>
            </a:r>
          </a:p>
          <a:p>
            <a:pPr>
              <a:buNone/>
            </a:pPr>
            <a:r>
              <a:rPr lang="es-ES" dirty="0" smtClean="0"/>
              <a:t>2.- Ponga dos ejemplos de políticas públicas de la etapa. ¿Por qué fue relativamente fácil para el posible trazar estrategias homogéneas?</a:t>
            </a:r>
          </a:p>
          <a:p>
            <a:pPr>
              <a:buNone/>
            </a:pPr>
            <a:r>
              <a:rPr lang="es-ES" dirty="0" smtClean="0"/>
              <a:t>3.- Ponga dos ejemplos de la participación masiva de la SC en tareas y proyectos sociales de la etapa.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err="1" smtClean="0"/>
              <a:t>Sociedad</a:t>
            </a:r>
            <a:r>
              <a:rPr lang="en-US" dirty="0" smtClean="0"/>
              <a:t> civil </a:t>
            </a:r>
            <a:r>
              <a:rPr lang="en-US" dirty="0" err="1" smtClean="0"/>
              <a:t>cubana</a:t>
            </a:r>
            <a:r>
              <a:rPr lang="en-US" dirty="0" smtClean="0"/>
              <a:t> (SCC)</a:t>
            </a:r>
            <a:endParaRPr lang="es-ES" dirty="0"/>
          </a:p>
        </p:txBody>
      </p:sp>
      <p:pic>
        <p:nvPicPr>
          <p:cNvPr id="1029" name="Picture 5" descr="E:\clases TP 2023\fotos soc civil\cdr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857496"/>
            <a:ext cx="2838450" cy="1609725"/>
          </a:xfrm>
          <a:prstGeom prst="rect">
            <a:avLst/>
          </a:prstGeom>
          <a:noFill/>
        </p:spPr>
      </p:pic>
      <p:pic>
        <p:nvPicPr>
          <p:cNvPr id="1030" name="Picture 6" descr="E:\clases TP 2023\fotos soc civil\ctc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286124"/>
            <a:ext cx="2209800" cy="2066925"/>
          </a:xfrm>
          <a:prstGeom prst="rect">
            <a:avLst/>
          </a:prstGeom>
          <a:noFill/>
        </p:spPr>
      </p:pic>
      <p:pic>
        <p:nvPicPr>
          <p:cNvPr id="1032" name="Picture 8" descr="E:\clases TP 2023\fotos soc civil\anap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95925" y="1357298"/>
            <a:ext cx="3648075" cy="1257300"/>
          </a:xfrm>
          <a:prstGeom prst="rect">
            <a:avLst/>
          </a:prstGeom>
          <a:noFill/>
        </p:spPr>
      </p:pic>
      <p:pic>
        <p:nvPicPr>
          <p:cNvPr id="1033" name="Picture 9" descr="E:\clases TP 2023\fotos soc civil\fm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000504"/>
            <a:ext cx="2209800" cy="2066925"/>
          </a:xfrm>
          <a:prstGeom prst="rect">
            <a:avLst/>
          </a:prstGeom>
          <a:noFill/>
        </p:spPr>
      </p:pic>
      <p:pic>
        <p:nvPicPr>
          <p:cNvPr id="1034" name="Picture 10" descr="E:\clases TP 2023\fotos soc civil\pionero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596" y="1214422"/>
            <a:ext cx="1838325" cy="2486025"/>
          </a:xfrm>
          <a:prstGeom prst="rect">
            <a:avLst/>
          </a:prstGeom>
          <a:noFill/>
        </p:spPr>
      </p:pic>
      <p:pic>
        <p:nvPicPr>
          <p:cNvPr id="1035" name="Picture 11" descr="E:\clases TP 2023\fotos soc civil\feemx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00298" y="1357298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2</a:t>
            </a:r>
            <a:r>
              <a:rPr lang="es-ES" dirty="0" smtClean="0"/>
              <a:t>.-Segundo momento:</a:t>
            </a:r>
            <a:r>
              <a:rPr lang="es-ES" sz="4000" dirty="0" smtClean="0"/>
              <a:t> el </a:t>
            </a:r>
            <a:r>
              <a:rPr lang="es-ES" sz="4000" dirty="0" smtClean="0"/>
              <a:t>período </a:t>
            </a:r>
            <a:r>
              <a:rPr lang="es-ES" sz="4000" dirty="0" smtClean="0"/>
              <a:t>especial (a partir de los años 90)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500174"/>
            <a:ext cx="8501122" cy="5072098"/>
          </a:xfrm>
        </p:spPr>
        <p:txBody>
          <a:bodyPr>
            <a:normAutofit lnSpcReduction="10000"/>
          </a:bodyPr>
          <a:lstStyle/>
          <a:p>
            <a:r>
              <a:rPr lang="es-ES" sz="3000" dirty="0" smtClean="0"/>
              <a:t>Creciente </a:t>
            </a:r>
            <a:r>
              <a:rPr lang="es-ES" sz="3000" b="1" dirty="0" smtClean="0"/>
              <a:t>heterogeneidad </a:t>
            </a:r>
            <a:r>
              <a:rPr lang="es-ES" sz="3000" b="1" dirty="0" smtClean="0"/>
              <a:t>social y</a:t>
            </a:r>
            <a:r>
              <a:rPr lang="es-ES" sz="3000" dirty="0" smtClean="0"/>
              <a:t> </a:t>
            </a:r>
            <a:r>
              <a:rPr lang="es-ES" sz="3000" b="1" dirty="0" smtClean="0"/>
              <a:t>desigualdades </a:t>
            </a:r>
            <a:r>
              <a:rPr lang="es-ES" sz="3000" dirty="0" smtClean="0"/>
              <a:t>entre los grupos sociales.</a:t>
            </a:r>
          </a:p>
          <a:p>
            <a:r>
              <a:rPr lang="es-ES" sz="3000" dirty="0" smtClean="0"/>
              <a:t>SC cada </a:t>
            </a:r>
            <a:r>
              <a:rPr lang="es-ES" sz="3000" dirty="0" smtClean="0"/>
              <a:t>vez </a:t>
            </a:r>
            <a:r>
              <a:rPr lang="es-ES" sz="3000" b="1" dirty="0" smtClean="0"/>
              <a:t>más </a:t>
            </a:r>
            <a:r>
              <a:rPr lang="es-ES" sz="3000" b="1" dirty="0" smtClean="0"/>
              <a:t>dinámica</a:t>
            </a:r>
            <a:r>
              <a:rPr lang="es-ES" sz="3000" dirty="0" smtClean="0"/>
              <a:t>, </a:t>
            </a:r>
            <a:r>
              <a:rPr lang="es-ES" sz="3000" dirty="0" smtClean="0"/>
              <a:t>menos controlable.</a:t>
            </a:r>
          </a:p>
          <a:p>
            <a:r>
              <a:rPr lang="es-ES" sz="3000" dirty="0" smtClean="0"/>
              <a:t>Inviabilidad de las estrategias </a:t>
            </a:r>
            <a:r>
              <a:rPr lang="es-ES" sz="3000" dirty="0" smtClean="0"/>
              <a:t>uniformes. </a:t>
            </a:r>
          </a:p>
          <a:p>
            <a:r>
              <a:rPr lang="es-ES" sz="3000" dirty="0" smtClean="0"/>
              <a:t>Decrecen </a:t>
            </a:r>
            <a:r>
              <a:rPr lang="es-ES" sz="3000" dirty="0" smtClean="0"/>
              <a:t>los </a:t>
            </a:r>
            <a:r>
              <a:rPr lang="es-ES" sz="3000" dirty="0" smtClean="0"/>
              <a:t>niveles de </a:t>
            </a:r>
            <a:r>
              <a:rPr lang="es-ES" sz="3000" dirty="0" smtClean="0"/>
              <a:t>satisfacción y bienestar.</a:t>
            </a:r>
          </a:p>
          <a:p>
            <a:r>
              <a:rPr lang="es-ES" sz="3000" dirty="0" smtClean="0"/>
              <a:t>Disminuyen los niveles de consenso, se incrementa la</a:t>
            </a:r>
            <a:r>
              <a:rPr lang="es-ES" sz="3000" b="1" dirty="0" smtClean="0"/>
              <a:t> </a:t>
            </a:r>
            <a:r>
              <a:rPr lang="es-ES" sz="3000" b="1" dirty="0" smtClean="0"/>
              <a:t>disidencia</a:t>
            </a:r>
            <a:r>
              <a:rPr lang="es-ES" sz="3000" dirty="0" smtClean="0"/>
              <a:t>.</a:t>
            </a:r>
          </a:p>
          <a:p>
            <a:r>
              <a:rPr lang="es-ES" sz="3000" dirty="0" smtClean="0"/>
              <a:t>Creciente dicotomía en la relación de poderes Estado- Sociedad Civil</a:t>
            </a:r>
            <a:endParaRPr lang="es-ES" sz="3000" dirty="0" smtClean="0"/>
          </a:p>
          <a:p>
            <a:pPr>
              <a:buNone/>
            </a:pP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 actuales de la SCC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ES" dirty="0" smtClean="0"/>
              <a:t>1.-tendencia al incremento de la Dicotomía entre:</a:t>
            </a:r>
          </a:p>
          <a:p>
            <a:r>
              <a:rPr lang="es-ES" dirty="0" smtClean="0"/>
              <a:t>Estado ---------------------Sociedad civil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Desgaste                                    Auge</a:t>
            </a:r>
          </a:p>
          <a:p>
            <a:r>
              <a:rPr lang="es-ES" dirty="0" smtClean="0"/>
              <a:t>Retirada                                Empoderamiento</a:t>
            </a:r>
          </a:p>
          <a:p>
            <a:r>
              <a:rPr lang="es-ES" dirty="0" smtClean="0"/>
              <a:t>Incompetencia                    Competencia</a:t>
            </a:r>
          </a:p>
          <a:p>
            <a:r>
              <a:rPr lang="es-ES" dirty="0" smtClean="0"/>
              <a:t>Pérdida de confianza       Autogestión y confianza       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1214414" y="3071810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abajo"/>
          <p:cNvSpPr/>
          <p:nvPr/>
        </p:nvSpPr>
        <p:spPr>
          <a:xfrm>
            <a:off x="5500694" y="3071810"/>
            <a:ext cx="484632" cy="582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Aspectos a investigar: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4.-¿Por qué la crisis del período especial provocó el </a:t>
            </a:r>
            <a:r>
              <a:rPr lang="es-ES" dirty="0" smtClean="0"/>
              <a:t>incremento de la </a:t>
            </a:r>
            <a:r>
              <a:rPr lang="es-ES" b="1" dirty="0" smtClean="0"/>
              <a:t>heterogeneidad </a:t>
            </a:r>
            <a:r>
              <a:rPr lang="es-ES" b="1" dirty="0" smtClean="0"/>
              <a:t>social</a:t>
            </a:r>
            <a:r>
              <a:rPr lang="es-ES" dirty="0" smtClean="0"/>
              <a:t>? Ponga dos ejemplos que lo evidencien.</a:t>
            </a:r>
          </a:p>
          <a:p>
            <a:pPr>
              <a:buNone/>
            </a:pPr>
            <a:r>
              <a:rPr lang="es-ES" dirty="0" smtClean="0"/>
              <a:t>5.-¿Se puede hablar de una </a:t>
            </a:r>
            <a:r>
              <a:rPr lang="es-ES" b="1" dirty="0" smtClean="0"/>
              <a:t>oposición </a:t>
            </a:r>
            <a:r>
              <a:rPr lang="es-ES" b="1" dirty="0" smtClean="0"/>
              <a:t>interna</a:t>
            </a:r>
            <a:r>
              <a:rPr lang="es-ES" dirty="0" smtClean="0"/>
              <a:t> </a:t>
            </a:r>
            <a:r>
              <a:rPr lang="es-ES" dirty="0" smtClean="0"/>
              <a:t>en contraposición a los intereses del </a:t>
            </a:r>
            <a:r>
              <a:rPr lang="es-ES" dirty="0" smtClean="0"/>
              <a:t>Estado en Cuba?. Argumente.</a:t>
            </a:r>
          </a:p>
          <a:p>
            <a:pPr>
              <a:buNone/>
            </a:pPr>
            <a:r>
              <a:rPr lang="es-ES" dirty="0" smtClean="0"/>
              <a:t>6.-Entre los problemas que afectan a la SCC se encuentran</a:t>
            </a:r>
            <a:r>
              <a:rPr lang="es-ES" b="1" dirty="0" smtClean="0"/>
              <a:t> el envejecimiento</a:t>
            </a:r>
            <a:r>
              <a:rPr lang="es-ES" dirty="0" smtClean="0"/>
              <a:t> </a:t>
            </a:r>
            <a:r>
              <a:rPr lang="es-ES" b="1" dirty="0" smtClean="0"/>
              <a:t>de la </a:t>
            </a:r>
            <a:r>
              <a:rPr lang="es-ES" b="1" dirty="0" smtClean="0"/>
              <a:t>población y la emigración</a:t>
            </a:r>
            <a:r>
              <a:rPr lang="es-ES" dirty="0" smtClean="0"/>
              <a:t>. Explique por qué.  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Problemas actuales de la SCC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es-ES" dirty="0" smtClean="0"/>
              <a:t>¿</a:t>
            </a:r>
            <a:r>
              <a:rPr lang="es-ES" b="1" dirty="0" smtClean="0"/>
              <a:t>La juventud cubana </a:t>
            </a:r>
            <a:r>
              <a:rPr lang="es-ES" dirty="0" smtClean="0"/>
              <a:t>de hoy es vulnerable? ¿Por qué? ¿Asume su papel protagónico en la transformación social? (tareas económicas, políticas, sociales que le corresponden) </a:t>
            </a:r>
          </a:p>
          <a:p>
            <a:endParaRPr lang="es-ES" dirty="0" smtClean="0"/>
          </a:p>
          <a:p>
            <a:r>
              <a:rPr lang="es-ES" dirty="0" smtClean="0"/>
              <a:t>¿Cómo se manifiesta en la CSS la crisis de la </a:t>
            </a:r>
            <a:r>
              <a:rPr lang="es-ES" b="1" dirty="0" smtClean="0"/>
              <a:t>emigración cubana </a:t>
            </a:r>
            <a:r>
              <a:rPr lang="es-ES" dirty="0" smtClean="0"/>
              <a:t>hoy?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451</Words>
  <Application>Microsoft Office PowerPoint</Application>
  <PresentationFormat>Presentación en pantalla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La Sociedad civil cubana Clase Práctica 1</vt:lpstr>
      <vt:lpstr>Se distinguen dos momentos de cambio de la SCC:</vt:lpstr>
      <vt:lpstr>Primer momento: el triunfo de la Revolución (a partir de 1959)</vt:lpstr>
      <vt:lpstr>Aspectos a investigar:</vt:lpstr>
      <vt:lpstr>Sociedad civil cubana (SCC)</vt:lpstr>
      <vt:lpstr>2.-Segundo momento: el período especial (a partir de los años 90)</vt:lpstr>
      <vt:lpstr>Problemas actuales de la SCC</vt:lpstr>
      <vt:lpstr>Aspectos a investigar:</vt:lpstr>
      <vt:lpstr>Problemas actuales de la SCC</vt:lpstr>
      <vt:lpstr>Problemas actuales de la SCC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Sociedad civil cubana</dc:title>
  <dc:creator>CARMEN</dc:creator>
  <cp:lastModifiedBy>FAMILIA</cp:lastModifiedBy>
  <cp:revision>60</cp:revision>
  <dcterms:created xsi:type="dcterms:W3CDTF">2023-05-18T00:01:38Z</dcterms:created>
  <dcterms:modified xsi:type="dcterms:W3CDTF">2026-03-11T05:38:16Z</dcterms:modified>
</cp:coreProperties>
</file>