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65" r:id="rId3"/>
    <p:sldId id="267" r:id="rId4"/>
    <p:sldId id="266" r:id="rId5"/>
    <p:sldId id="260" r:id="rId6"/>
    <p:sldId id="268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00CCFF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EF7EE"/>
    <a:srgbClr val="EEF7C9"/>
    <a:srgbClr val="EEF7C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14D8A3-4304-4C7A-8F3A-2D12108D30F9}" type="datetimeFigureOut">
              <a:rPr lang="es-ES" smtClean="0"/>
              <a:pPr>
                <a:defRPr/>
              </a:pPr>
              <a:t>06/04/2026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13258B1D-88AD-44F4-887A-347CFC2DB03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059401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419DD4-BD14-4542-8296-70873426EC4A}" type="datetimeFigureOut">
              <a:rPr lang="es-ES" smtClean="0"/>
              <a:pPr>
                <a:defRPr/>
              </a:pPr>
              <a:t>06/04/2026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669B8607-7F26-492B-B24B-67F12E2C0D8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723072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419DD4-BD14-4542-8296-70873426EC4A}" type="datetimeFigureOut">
              <a:rPr lang="es-ES" smtClean="0"/>
              <a:pPr>
                <a:defRPr/>
              </a:pPr>
              <a:t>06/04/2026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669B8607-7F26-492B-B24B-67F12E2C0D8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937326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419DD4-BD14-4542-8296-70873426EC4A}" type="datetimeFigureOut">
              <a:rPr lang="es-ES" smtClean="0"/>
              <a:pPr>
                <a:defRPr/>
              </a:pPr>
              <a:t>06/04/2026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69B8607-7F26-492B-B24B-67F12E2C0D8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8521670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419DD4-BD14-4542-8296-70873426EC4A}" type="datetimeFigureOut">
              <a:rPr lang="es-ES" smtClean="0"/>
              <a:pPr>
                <a:defRPr/>
              </a:pPr>
              <a:t>06/04/2026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69B8607-7F26-492B-B24B-67F12E2C0D8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365816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419DD4-BD14-4542-8296-70873426EC4A}" type="datetimeFigureOut">
              <a:rPr lang="es-ES" smtClean="0"/>
              <a:pPr>
                <a:defRPr/>
              </a:pPr>
              <a:t>06/04/2026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69B8607-7F26-492B-B24B-67F12E2C0D8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726758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1A54AE-C417-43CF-B890-384C8010563A}" type="datetimeFigureOut">
              <a:rPr lang="es-ES" smtClean="0"/>
              <a:pPr>
                <a:defRPr/>
              </a:pPr>
              <a:t>06/04/2026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7ED5A2-ABC5-49F6-BB1A-818F3B39D07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815041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8D74AD-F832-47DE-839D-CD86E7B8B26C}" type="datetimeFigureOut">
              <a:rPr lang="es-ES" smtClean="0"/>
              <a:pPr>
                <a:defRPr/>
              </a:pPr>
              <a:t>06/04/2026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F9375-AF22-414C-91EC-E23FABFDFAD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14254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7EB9E0-2F74-49C6-9409-C6003474570E}" type="datetimeFigureOut">
              <a:rPr lang="es-ES" smtClean="0"/>
              <a:pPr>
                <a:defRPr/>
              </a:pPr>
              <a:t>06/04/2026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37184-8926-47A5-BF9D-28A59671BDF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885191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0FC029-F9D7-4BF2-B05E-E90D0810F3E1}" type="datetimeFigureOut">
              <a:rPr lang="es-ES" smtClean="0"/>
              <a:pPr>
                <a:defRPr/>
              </a:pPr>
              <a:t>06/04/2026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7EAFA5BF-7A1D-445D-A915-BAD6290F857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916800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1F5AD4-F6F8-41C4-AD3E-1D960CB809E5}" type="datetimeFigureOut">
              <a:rPr lang="es-ES" smtClean="0"/>
              <a:pPr>
                <a:defRPr/>
              </a:pPr>
              <a:t>06/04/2026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FCACEA05-62AD-4AB8-9D12-6F5EB10A6B7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142274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37C988-3095-438E-A65A-597C46E23106}" type="datetimeFigureOut">
              <a:rPr lang="es-ES" smtClean="0"/>
              <a:pPr>
                <a:defRPr/>
              </a:pPr>
              <a:t>06/04/2026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6F3ECB08-39F8-44BA-B4BA-3FBF9299736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438215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419DD4-BD14-4542-8296-70873426EC4A}" type="datetimeFigureOut">
              <a:rPr lang="es-ES" smtClean="0"/>
              <a:pPr>
                <a:defRPr/>
              </a:pPr>
              <a:t>06/04/2026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9B8607-7F26-492B-B24B-67F12E2C0D8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876884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16E40F-576E-4FB9-BF9F-99A2C1B2F6AA}" type="datetimeFigureOut">
              <a:rPr lang="es-ES" smtClean="0"/>
              <a:pPr>
                <a:defRPr/>
              </a:pPr>
              <a:t>06/04/2026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A1DEAB-5040-4C40-A2D4-78C9DF942BB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516350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89AD12-776C-4931-93FB-E095564578C9}" type="datetimeFigureOut">
              <a:rPr lang="es-ES" smtClean="0"/>
              <a:pPr>
                <a:defRPr/>
              </a:pPr>
              <a:t>06/04/2026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2BB17D-ABF3-4997-9444-461046B5CA3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8529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5157B1-229E-4E53-9925-BA904A432BF0}" type="datetimeFigureOut">
              <a:rPr lang="es-ES" smtClean="0"/>
              <a:pPr>
                <a:defRPr/>
              </a:pPr>
              <a:t>06/04/2026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4B7D86D5-DA13-4E21-B9C9-160864C2D1F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952909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1419DD4-BD14-4542-8296-70873426EC4A}" type="datetimeFigureOut">
              <a:rPr lang="es-ES" smtClean="0"/>
              <a:pPr>
                <a:defRPr/>
              </a:pPr>
              <a:t>06/04/2026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669B8607-7F26-492B-B24B-67F12E2C0D86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156058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Fundamentos de la construcción del socialismo II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Título"/>
          <p:cNvSpPr>
            <a:spLocks noGrp="1"/>
          </p:cNvSpPr>
          <p:nvPr>
            <p:ph type="title" idx="4294967295"/>
          </p:nvPr>
        </p:nvSpPr>
        <p:spPr>
          <a:xfrm>
            <a:off x="857224" y="274638"/>
            <a:ext cx="7372376" cy="1143000"/>
          </a:xfrm>
        </p:spPr>
        <p:txBody>
          <a:bodyPr/>
          <a:lstStyle/>
          <a:p>
            <a:pPr eaLnBrk="1" hangingPunct="1"/>
            <a:r>
              <a:rPr lang="es-ES" dirty="0">
                <a:latin typeface="Arial" pitchFamily="34" charset="0"/>
                <a:cs typeface="Arial" pitchFamily="34" charset="0"/>
              </a:rPr>
              <a:t>Objetivos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de la asignatura: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539552" y="1285860"/>
            <a:ext cx="8318728" cy="5572140"/>
          </a:xfrm>
        </p:spPr>
        <p:txBody>
          <a:bodyPr rtlCol="0">
            <a:normAutofit/>
          </a:bodyPr>
          <a:lstStyle/>
          <a:p>
            <a:pPr lvl="0"/>
            <a:r>
              <a:rPr lang="es-CO" sz="2400" dirty="0" smtClean="0">
                <a:latin typeface="Arial" pitchFamily="34" charset="0"/>
                <a:cs typeface="Arial" pitchFamily="34" charset="0"/>
              </a:rPr>
              <a:t>Fundamentar </a:t>
            </a:r>
            <a:r>
              <a:rPr lang="es-CO" sz="2400" dirty="0" smtClean="0">
                <a:latin typeface="Arial" pitchFamily="34" charset="0"/>
                <a:cs typeface="Arial" pitchFamily="34" charset="0"/>
              </a:rPr>
              <a:t> la </a:t>
            </a:r>
            <a:r>
              <a:rPr lang="es-CO" sz="2400" dirty="0" smtClean="0">
                <a:latin typeface="Arial" pitchFamily="34" charset="0"/>
                <a:cs typeface="Arial" pitchFamily="34" charset="0"/>
              </a:rPr>
              <a:t>necesidad de mantener las conquistas sociales y dar continuidad a la construcción del socialismo en Cuba.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Valorar hechos, procesos, documentos y personalidades de la construcción del socialismo en </a:t>
            </a: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Cuba.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Argumentar los cambios y transformaciones ocurridos en la construcción del socialismo en </a:t>
            </a: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Cuba.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Demostrar desde la Ideología de la Revolución cubana un pensamiento crítico </a:t>
            </a: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en </a:t>
            </a:r>
            <a:r>
              <a:rPr lang="es-ES_tradnl" sz="2400" dirty="0" smtClean="0">
                <a:latin typeface="Arial" pitchFamily="34" charset="0"/>
                <a:cs typeface="Arial" pitchFamily="34" charset="0"/>
              </a:rPr>
              <a:t>correspondencia con el Modelo de desarrollo económico y social socialista cubano.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3043" y="624110"/>
            <a:ext cx="6891358" cy="1280890"/>
          </a:xfrm>
        </p:spPr>
        <p:txBody>
          <a:bodyPr/>
          <a:lstStyle/>
          <a:p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Fundamentos de la construcción del socialismo II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75657" y="2133600"/>
            <a:ext cx="6408711" cy="3777622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es-E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Introducción a la asignatura:</a:t>
            </a:r>
          </a:p>
          <a:p>
            <a:pPr algn="ctr">
              <a:buFont typeface="Arial" charset="0"/>
              <a:buNone/>
            </a:pPr>
            <a:r>
              <a:rPr lang="es-E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Características generales de l</a:t>
            </a:r>
            <a:r>
              <a:rPr lang="es-E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s-ES" sz="4400" dirty="0">
                <a:latin typeface="Arial" panose="020B0604020202020204" pitchFamily="34" charset="0"/>
                <a:cs typeface="Arial" panose="020B0604020202020204" pitchFamily="34" charset="0"/>
              </a:rPr>
              <a:t>economía </a:t>
            </a:r>
            <a:r>
              <a:rPr lang="es-E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cubana</a:t>
            </a:r>
            <a:endParaRPr lang="es-E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idx="4294967295"/>
          </p:nvPr>
        </p:nvSpPr>
        <p:spPr>
          <a:xfrm>
            <a:off x="1043608" y="981075"/>
            <a:ext cx="6189042" cy="1943869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s-ES" sz="4800" b="1" i="1" dirty="0"/>
              <a:t>¨</a:t>
            </a:r>
            <a:r>
              <a:rPr lang="es-ES" sz="4400" b="1" i="1" dirty="0">
                <a:latin typeface="Arial" panose="020B0604020202020204" pitchFamily="34" charset="0"/>
                <a:cs typeface="Arial" panose="020B0604020202020204" pitchFamily="34" charset="0"/>
              </a:rPr>
              <a:t>La economía es causa, pero también es efecto. (…). En Cuba, donde en todo andamos en pañales, se piensa y se actúa a contrapelo de esa elemental realidad¨</a:t>
            </a:r>
            <a:endParaRPr lang="es-E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5" name="2 Subtítulo"/>
          <p:cNvSpPr>
            <a:spLocks noGrp="1"/>
          </p:cNvSpPr>
          <p:nvPr>
            <p:ph type="subTitle" idx="4294967295"/>
          </p:nvPr>
        </p:nvSpPr>
        <p:spPr>
          <a:xfrm>
            <a:off x="3586163" y="5589588"/>
            <a:ext cx="5557837" cy="6350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</a:pPr>
            <a:r>
              <a:rPr lang="es-ES" sz="3600" b="1" dirty="0"/>
              <a:t>Raúl Cepero Bonilla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03648" y="285728"/>
            <a:ext cx="7272807" cy="928694"/>
          </a:xfrm>
        </p:spPr>
        <p:txBody>
          <a:bodyPr>
            <a:normAutofit/>
          </a:bodyPr>
          <a:lstStyle/>
          <a:p>
            <a:pPr eaLnBrk="1" hangingPunct="1"/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Características 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contexto interno)</a:t>
            </a:r>
          </a:p>
        </p:txBody>
      </p:sp>
      <p:sp>
        <p:nvSpPr>
          <p:cNvPr id="17410" name="2 Marcador de contenido"/>
          <p:cNvSpPr>
            <a:spLocks noGrp="1"/>
          </p:cNvSpPr>
          <p:nvPr>
            <p:ph idx="1"/>
          </p:nvPr>
        </p:nvSpPr>
        <p:spPr>
          <a:xfrm>
            <a:off x="1115616" y="1285860"/>
            <a:ext cx="7671226" cy="5311492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Se basa en la planificación</a:t>
            </a:r>
          </a:p>
          <a:p>
            <a:pPr eaLnBrk="1" hangingPunct="1"/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Alto nivel de centralización estatal</a:t>
            </a:r>
          </a:p>
          <a:p>
            <a:pPr eaLnBrk="1" hangingPunct="1"/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Es subdesarrollada</a:t>
            </a:r>
          </a:p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Es una economía abierta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La deformación estructural entre los sectores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(desproporciones, desequilibrios, desaprovechamientos) </a:t>
            </a:r>
          </a:p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La descapitalización de los medios de  producción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Tendencias a la baja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productividad, la  ineficiencia y el poco crecimiento.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Mercado laboral  envejecido, con poca movilidad e insuficiente oferta.</a:t>
            </a:r>
          </a:p>
          <a:p>
            <a:pPr eaLnBrk="1" hangingPunct="1"/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C973AD1-F873-8A98-FE40-8731D8FF4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9" y="188640"/>
            <a:ext cx="7130751" cy="1080120"/>
          </a:xfrm>
        </p:spPr>
        <p:txBody>
          <a:bodyPr>
            <a:normAutofit fontScale="90000"/>
          </a:bodyPr>
          <a:lstStyle/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Características de la economía cubana (contexto interno)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4B7F8FAF-73E6-5F23-EDA0-8504FB6044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616" y="1556792"/>
            <a:ext cx="7632848" cy="4968552"/>
          </a:xfrm>
        </p:spPr>
        <p:txBody>
          <a:bodyPr>
            <a:normAutofit fontScale="92500" lnSpcReduction="10000"/>
          </a:bodyPr>
          <a:lstStyle/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Deficiente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correspondencia entre: ocupación / calificación / remuneración (desmotivación laboral)</a:t>
            </a:r>
          </a:p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Deficiente correlación entre los altos niveles de consumo y los bajos niveles de inversión.</a:t>
            </a:r>
          </a:p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Dependencia de fuentes de energías no renovables</a:t>
            </a:r>
          </a:p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Falta de soberanía alimentaria y energética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Inestabilidad financiera.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Formulación e Implementación de políticas económicas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poco estratégicas o erradas. </a:t>
            </a:r>
            <a:endParaRPr lang="x-non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5580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03648" y="357166"/>
            <a:ext cx="7344815" cy="785818"/>
          </a:xfrm>
        </p:spPr>
        <p:txBody>
          <a:bodyPr>
            <a:normAutofit/>
          </a:bodyPr>
          <a:lstStyle/>
          <a:p>
            <a:pPr eaLnBrk="1" hangingPunct="1"/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Características </a:t>
            </a:r>
            <a:r>
              <a:rPr lang="es-E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" sz="3200" dirty="0">
                <a:latin typeface="Arial" panose="020B0604020202020204" pitchFamily="34" charset="0"/>
                <a:cs typeface="Arial" panose="020B0604020202020204" pitchFamily="34" charset="0"/>
              </a:rPr>
              <a:t>contexto externo)</a:t>
            </a:r>
          </a:p>
        </p:txBody>
      </p:sp>
      <p:sp>
        <p:nvSpPr>
          <p:cNvPr id="18434" name="2 Marcador de contenido"/>
          <p:cNvSpPr>
            <a:spLocks noGrp="1"/>
          </p:cNvSpPr>
          <p:nvPr>
            <p:ph idx="1"/>
          </p:nvPr>
        </p:nvSpPr>
        <p:spPr>
          <a:xfrm>
            <a:off x="1043608" y="1285860"/>
            <a:ext cx="7600357" cy="5239484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Poco acceso al mercado mundial de productos, de capital financiero y de inversiones.</a:t>
            </a:r>
          </a:p>
          <a:p>
            <a:pPr eaLnBrk="1" hangingPunct="1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Poca participación en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la división internacional del mercado.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Debilidad ante las crisis mundiales, las políticas económicas, las 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guerras, los fenómenos naturales </a:t>
            </a:r>
            <a:r>
              <a:rPr lang="es-E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Afectada por una deuda externa crónica e impagable.</a:t>
            </a:r>
          </a:p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Afectada por un bloqueo económico, comercial y financiero impuesto por el gobierno de Estados Unidos: principal amenaza y mecanismo de estrangulamiento económico.   </a:t>
            </a:r>
          </a:p>
          <a:p>
            <a:pPr eaLnBrk="1" hangingPunct="1"/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624110"/>
            <a:ext cx="6842720" cy="128089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s-ES" sz="4800" dirty="0">
                <a:latin typeface="Arial" panose="020B0604020202020204" pitchFamily="34" charset="0"/>
                <a:cs typeface="Arial" panose="020B0604020202020204" pitchFamily="34" charset="0"/>
              </a:rPr>
              <a:t>La  economía cubana: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2B50E33C-3FBC-DD67-B13B-AA9A81C0E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75656" y="2060650"/>
            <a:ext cx="2880320" cy="576262"/>
          </a:xfrm>
        </p:spPr>
        <p:txBody>
          <a:bodyPr/>
          <a:lstStyle/>
          <a:p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Problemas:  </a:t>
            </a:r>
            <a:endParaRPr lang="x-none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58" name="2 Marcador de contenido"/>
          <p:cNvSpPr>
            <a:spLocks noGrp="1"/>
          </p:cNvSpPr>
          <p:nvPr>
            <p:ph sz="half" idx="2"/>
          </p:nvPr>
        </p:nvSpPr>
        <p:spPr>
          <a:xfrm>
            <a:off x="1043609" y="2802888"/>
            <a:ext cx="3168351" cy="310570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El subdesarrollo</a:t>
            </a:r>
          </a:p>
          <a:p>
            <a:pPr eaLnBrk="1" hangingPunct="1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La dependencia</a:t>
            </a:r>
          </a:p>
          <a:p>
            <a:pPr eaLnBrk="1" hangingPunct="1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La deficiente gestión gubernamental</a:t>
            </a:r>
          </a:p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El bloqueo</a:t>
            </a:r>
          </a:p>
          <a:p>
            <a:pPr eaLnBrk="1" hangingPunct="1"/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557E9AE1-59F7-9787-B322-02D713B64C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81126" y="1905000"/>
            <a:ext cx="3448268" cy="576262"/>
          </a:xfrm>
        </p:spPr>
        <p:txBody>
          <a:bodyPr/>
          <a:lstStyle/>
          <a:p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Retos: </a:t>
            </a:r>
            <a:endParaRPr lang="x-none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xmlns="" id="{C1CF20B9-7A2A-7636-F699-93776854D9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72000" y="2799660"/>
            <a:ext cx="3957395" cy="310570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Alcanzar el desarrollo</a:t>
            </a:r>
          </a:p>
          <a:p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Alcanzar la soberanía</a:t>
            </a:r>
          </a:p>
          <a:p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Lograr una gestión económica eficiente.</a:t>
            </a:r>
          </a:p>
          <a:p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Luchar por eliminar el bloqueo </a:t>
            </a:r>
            <a:endParaRPr lang="x-none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600</TotalTime>
  <Words>386</Words>
  <Application>Microsoft Office PowerPoint</Application>
  <PresentationFormat>Presentación en pantalla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Espiral</vt:lpstr>
      <vt:lpstr>Fundamentos de la construcción del socialismo II</vt:lpstr>
      <vt:lpstr>Objetivos de la asignatura:</vt:lpstr>
      <vt:lpstr>Fundamentos de la construcción del socialismo II</vt:lpstr>
      <vt:lpstr>¨La economía es causa, pero también es efecto. (…). En Cuba, donde en todo andamos en pañales, se piensa y se actúa a contrapelo de esa elemental realidad¨</vt:lpstr>
      <vt:lpstr>Características (contexto interno)</vt:lpstr>
      <vt:lpstr>Características de la economía cubana (contexto interno)</vt:lpstr>
      <vt:lpstr>Características (contexto externo)</vt:lpstr>
      <vt:lpstr>La  economía cubana: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Historia crítica del modelo económico cubano</dc:title>
  <dc:creator>CarmeJP</dc:creator>
  <cp:lastModifiedBy>FAMILIA</cp:lastModifiedBy>
  <cp:revision>51</cp:revision>
  <dcterms:created xsi:type="dcterms:W3CDTF">2014-01-30T02:32:49Z</dcterms:created>
  <dcterms:modified xsi:type="dcterms:W3CDTF">2026-04-06T07:37:05Z</dcterms:modified>
</cp:coreProperties>
</file>