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42" r:id="rId3"/>
    <p:sldId id="343" r:id="rId4"/>
    <p:sldId id="334" r:id="rId5"/>
    <p:sldId id="335" r:id="rId6"/>
    <p:sldId id="336" r:id="rId7"/>
    <p:sldId id="337" r:id="rId8"/>
    <p:sldId id="338" r:id="rId9"/>
    <p:sldId id="339" r:id="rId10"/>
    <p:sldId id="340" r:id="rId11"/>
    <p:sldId id="344" r:id="rId12"/>
    <p:sldId id="345" r:id="rId13"/>
    <p:sldId id="346" r:id="rId14"/>
    <p:sldId id="347" r:id="rId15"/>
    <p:sldId id="348" r:id="rId16"/>
    <p:sldId id="349" r:id="rId17"/>
    <p:sldId id="350" r:id="rId18"/>
    <p:sldId id="351" r:id="rId1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7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AA238-DA30-C800-1569-D877414028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82E8591-0E61-00C2-53ED-E5031F6990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F61AB1-76B8-6358-78DD-03F7C778A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A3E0-FC55-4BDD-8981-EA7224DF5AEF}" type="datetimeFigureOut">
              <a:rPr lang="es-ES" smtClean="0"/>
              <a:t>05/04/2026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0EBCA7-08BB-C902-A8BD-D155C9892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0EADF5-B0B6-7D0D-E9B7-C7D05D263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C191-C413-41C8-BABB-03CDBF9091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1877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99A3F7-8DCB-F8DC-242F-6E18660F9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FC441F6-8004-B9F4-C949-99B83FD198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1BAE05-ECE9-AD4A-1256-541A10339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A3E0-FC55-4BDD-8981-EA7224DF5AEF}" type="datetimeFigureOut">
              <a:rPr lang="es-ES" smtClean="0"/>
              <a:t>05/04/2026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FD78FB-E9D1-B97C-47BF-0C8322E63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C1DEF5-3434-01D4-D347-7F1A86636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C191-C413-41C8-BABB-03CDBF9091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341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0779369-9EFA-7283-77BB-48067C3701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9706A3E-4312-63C8-8B1A-2D7EEC7AD4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B9376E-0454-A104-409E-0D952C207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A3E0-FC55-4BDD-8981-EA7224DF5AEF}" type="datetimeFigureOut">
              <a:rPr lang="es-ES" smtClean="0"/>
              <a:t>05/04/2026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229FAE-2B78-0826-A1EC-4EC43E0D5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864F1B-1976-B01C-F636-218610A0D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C191-C413-41C8-BABB-03CDBF9091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1315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B0AB7C-A760-BA69-06F7-E757946DE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6E282C-B491-0895-B050-BCE1D3418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BDDAB5-70FA-EDF8-9A74-A281868C7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A3E0-FC55-4BDD-8981-EA7224DF5AEF}" type="datetimeFigureOut">
              <a:rPr lang="es-ES" smtClean="0"/>
              <a:t>05/04/2026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C3ABFF6-3970-150B-2851-9B57C07AB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17C8FE-0395-D4FD-E5BC-DA4ABD31B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C191-C413-41C8-BABB-03CDBF9091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8133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319110-2876-E695-2C1C-374DEA7B2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F356966-1F0B-F94F-9E6F-D099BB6869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FE5EEF-54B2-C923-209B-8A7BCE78D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A3E0-FC55-4BDD-8981-EA7224DF5AEF}" type="datetimeFigureOut">
              <a:rPr lang="es-ES" smtClean="0"/>
              <a:t>05/04/2026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0A3650-47E7-F0DD-36FD-8111B1FD2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836E14-EE71-D464-97E8-A42786E9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C191-C413-41C8-BABB-03CDBF9091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3017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6FFEBE-FF74-ABDE-9A28-9C31252CC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2BDE25-64DF-1B98-6CD1-780800BDB8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7AAEA7B-ACCC-D5FB-B505-D3024ADCF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2A348F1-23B1-C67A-F3E3-FEB3F6119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A3E0-FC55-4BDD-8981-EA7224DF5AEF}" type="datetimeFigureOut">
              <a:rPr lang="es-ES" smtClean="0"/>
              <a:t>05/04/2026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BA2C70D-3FE0-D0B4-D395-AA10F2584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433E1EA-2F58-56A8-B4E8-9C461922D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C191-C413-41C8-BABB-03CDBF9091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0934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A055D7-0BF0-43CD-7414-F5EA333E7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BD85FCC-1B2A-9739-2978-29AE9D120C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DB32A2C-D8AA-F4F9-43BE-54B1B4A972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8AD3F74-A708-A6C0-7396-85EA0F3CD0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1AC1B48-2845-7265-05A9-A45DD89829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8B9C218-87B5-5E77-0DEF-7AD5671E2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A3E0-FC55-4BDD-8981-EA7224DF5AEF}" type="datetimeFigureOut">
              <a:rPr lang="es-ES" smtClean="0"/>
              <a:t>05/04/2026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9D22ADF-065E-8001-C27A-04F5679A9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79EB3BC-9CCB-1A9E-785D-B086787BF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C191-C413-41C8-BABB-03CDBF9091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6948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5A2256-BA27-7311-F67F-0719AAA74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D5D8C1A-12BB-1B13-390A-8B38E6D20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A3E0-FC55-4BDD-8981-EA7224DF5AEF}" type="datetimeFigureOut">
              <a:rPr lang="es-ES" smtClean="0"/>
              <a:t>05/04/2026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7EE3982-14DB-D5F1-6A4D-2B9D6F660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BA7C54D-1D59-E644-66C5-04621B03A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C191-C413-41C8-BABB-03CDBF9091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882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A7C8E03-0A18-D321-EFCD-9953B90D8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A3E0-FC55-4BDD-8981-EA7224DF5AEF}" type="datetimeFigureOut">
              <a:rPr lang="es-ES" smtClean="0"/>
              <a:t>05/04/2026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8B2EDA9-F7E2-4253-E5DC-09A75D3FF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7D8EA40-34FB-6A70-6D31-BD5CCD00B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C191-C413-41C8-BABB-03CDBF9091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4670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AFA3F6-9B5A-CD90-09D4-606588527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D7E0C9-FCAA-354D-916D-C8860EF15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949F6AC-E3C4-CCC9-E4B8-C4ACE53241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184DA24-5D87-A05F-9148-C17ED0F7C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A3E0-FC55-4BDD-8981-EA7224DF5AEF}" type="datetimeFigureOut">
              <a:rPr lang="es-ES" smtClean="0"/>
              <a:t>05/04/2026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BDF151F-DF32-AAD5-A53A-CC62966FA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96122AD-992B-E02A-0E0E-F2C95C7F8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C191-C413-41C8-BABB-03CDBF9091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7121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979497-CC69-265C-ADD7-74A73D0B5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D87EF24-D346-8927-683B-6229A8640B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E0577EE-E4A5-53A2-3A21-190CB55B4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FA0FA2F-A3F0-5F40-CB22-51E443010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FA3E0-FC55-4BDD-8981-EA7224DF5AEF}" type="datetimeFigureOut">
              <a:rPr lang="es-ES" smtClean="0"/>
              <a:t>05/04/2026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E9904C4-FE73-D8E1-48FE-02FEB632D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620AE9-9CDD-0814-72A9-EA6F0060F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C191-C413-41C8-BABB-03CDBF9091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7416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EF23150-B471-75C9-452A-A57A2F2DC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D123D4-8AC5-DA6F-9C5B-D7D32F84F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28A882-7431-003D-D68A-06CAA58B8A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9FA3E0-FC55-4BDD-8981-EA7224DF5AEF}" type="datetimeFigureOut">
              <a:rPr lang="es-ES" smtClean="0"/>
              <a:t>05/04/2026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FF9AAB-F6C7-AC27-F0BB-7F87AE880B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834FA3-BCDA-9C18-DC97-AD62D99B70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74C191-C413-41C8-BABB-03CDBF9091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3669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>
            <a:extLst>
              <a:ext uri="{FF2B5EF4-FFF2-40B4-BE49-F238E27FC236}">
                <a16:creationId xmlns:a16="http://schemas.microsoft.com/office/drawing/2014/main" id="{0D108CCA-2E6D-D8B2-B8A1-F15CFFFD8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6775" y="620714"/>
            <a:ext cx="8280400" cy="1258887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buSzPct val="100000"/>
              <a:buFont typeface="Times New Roman" panose="02020603050405020304" pitchFamily="18" charset="0"/>
              <a:buNone/>
              <a:defRPr/>
            </a:pPr>
            <a:r>
              <a:rPr lang="es-ES" alt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Fundamentos del Control Médico de la actividad física</a:t>
            </a:r>
          </a:p>
          <a:p>
            <a:pPr algn="ctr" eaLnBrk="1" hangingPunct="1">
              <a:buSzPct val="100000"/>
              <a:buFont typeface="Times New Roman" panose="02020603050405020304" pitchFamily="18" charset="0"/>
              <a:buNone/>
              <a:defRPr/>
            </a:pPr>
            <a:r>
              <a:rPr lang="es-ES" alt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2do año C.D</a:t>
            </a:r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CC1DBBC1-2E4C-A1CE-F9ED-BEEC71409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0" y="3429000"/>
            <a:ext cx="8064500" cy="1081088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buSzPct val="100000"/>
              <a:buFont typeface="Times New Roman" panose="02020603050405020304" pitchFamily="18" charset="0"/>
              <a:buNone/>
              <a:defRPr/>
            </a:pPr>
            <a:r>
              <a:rPr lang="es-ES" alt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Tema 1. Control y medición de la Actividad Física.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Rectángulo">
            <a:extLst>
              <a:ext uri="{FF2B5EF4-FFF2-40B4-BE49-F238E27FC236}">
                <a16:creationId xmlns:a16="http://schemas.microsoft.com/office/drawing/2014/main" id="{7D8E4DD6-4967-6149-1C9F-99CD0758E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0426" y="549275"/>
            <a:ext cx="799306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Percutir es dar golpes. Estos a su vez producen sonidos que son audibles y vibraciones que son palpables.</a:t>
            </a:r>
          </a:p>
        </p:txBody>
      </p:sp>
      <p:cxnSp>
        <p:nvCxnSpPr>
          <p:cNvPr id="11267" name="3 Conector recto de flecha">
            <a:extLst>
              <a:ext uri="{FF2B5EF4-FFF2-40B4-BE49-F238E27FC236}">
                <a16:creationId xmlns:a16="http://schemas.microsoft.com/office/drawing/2014/main" id="{18842968-D793-C135-AC78-3E6C3F2F48A6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892425" y="2014538"/>
            <a:ext cx="179388" cy="766762"/>
          </a:xfrm>
          <a:prstGeom prst="straightConnector1">
            <a:avLst/>
          </a:prstGeom>
          <a:noFill/>
          <a:ln w="38100" cmpd="sng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68" name="4 CuadroTexto">
            <a:extLst>
              <a:ext uri="{FF2B5EF4-FFF2-40B4-BE49-F238E27FC236}">
                <a16:creationId xmlns:a16="http://schemas.microsoft.com/office/drawing/2014/main" id="{1A84476B-965C-CCAE-361A-B419F34D41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0426" y="2935288"/>
            <a:ext cx="14446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s-ES" altLang="en-US" sz="2800" b="1">
                <a:solidFill>
                  <a:srgbClr val="22228B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Directa</a:t>
            </a:r>
          </a:p>
        </p:txBody>
      </p:sp>
      <p:pic>
        <p:nvPicPr>
          <p:cNvPr id="11269" name="Picture 2">
            <a:extLst>
              <a:ext uri="{FF2B5EF4-FFF2-40B4-BE49-F238E27FC236}">
                <a16:creationId xmlns:a16="http://schemas.microsoft.com/office/drawing/2014/main" id="{0E2C3E96-05AA-24EA-F0A7-06DBF7597B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038" y="3716339"/>
            <a:ext cx="1822450" cy="2016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270" name="10 Conector recto de flecha">
            <a:extLst>
              <a:ext uri="{FF2B5EF4-FFF2-40B4-BE49-F238E27FC236}">
                <a16:creationId xmlns:a16="http://schemas.microsoft.com/office/drawing/2014/main" id="{4789AD7B-455D-6746-C474-D143C07DBDE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096000" y="2133600"/>
            <a:ext cx="107950" cy="920750"/>
          </a:xfrm>
          <a:prstGeom prst="straightConnector1">
            <a:avLst/>
          </a:prstGeom>
          <a:noFill/>
          <a:ln w="38100" cmpd="sng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1" name="11 CuadroTexto">
            <a:extLst>
              <a:ext uri="{FF2B5EF4-FFF2-40B4-BE49-F238E27FC236}">
                <a16:creationId xmlns:a16="http://schemas.microsoft.com/office/drawing/2014/main" id="{7E09D9B1-557F-CD92-3970-4C8F372ECD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1" y="3141663"/>
            <a:ext cx="28813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" altLang="en-US" sz="2800" b="1">
                <a:solidFill>
                  <a:srgbClr val="22228B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Puñopercusión</a:t>
            </a:r>
          </a:p>
        </p:txBody>
      </p:sp>
      <p:pic>
        <p:nvPicPr>
          <p:cNvPr id="11272" name="Picture 3">
            <a:extLst>
              <a:ext uri="{FF2B5EF4-FFF2-40B4-BE49-F238E27FC236}">
                <a16:creationId xmlns:a16="http://schemas.microsoft.com/office/drawing/2014/main" id="{A9050BA9-ED48-D3A4-7172-F62CF86C41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6" y="3860801"/>
            <a:ext cx="3089275" cy="2193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64304D2-5F0E-66BE-6231-BAB45700318B}"/>
              </a:ext>
            </a:extLst>
          </p:cNvPr>
          <p:cNvSpPr txBox="1"/>
          <p:nvPr/>
        </p:nvSpPr>
        <p:spPr>
          <a:xfrm>
            <a:off x="314631" y="247956"/>
            <a:ext cx="11130117" cy="5126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altLang="en-U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Indicadores fisiológicos en reposo (el punto de partida)</a:t>
            </a:r>
          </a:p>
          <a:p>
            <a:pPr algn="just">
              <a:lnSpc>
                <a:spcPct val="150000"/>
              </a:lnSpc>
            </a:pPr>
            <a:r>
              <a:rPr lang="es-E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Antes de iniciar se debe conocer el estado de homeostasis del sujeto. Estos datos sirven como “línea base”</a:t>
            </a:r>
          </a:p>
          <a:p>
            <a:pPr algn="just">
              <a:lnSpc>
                <a:spcPct val="150000"/>
              </a:lnSpc>
            </a:pPr>
            <a:r>
              <a:rPr lang="es-E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-frecuencia cardíaca basal (FCB): se mide idealmente al despertar. En atletas de lato rendimiento, es común encontrar bradicardia sinusal (frecuencia por debajo de 60 ppm) debido a la hipertrofia excéntrica del ventrículo izquierdo.</a:t>
            </a:r>
          </a:p>
          <a:p>
            <a:pPr algn="just">
              <a:lnSpc>
                <a:spcPct val="150000"/>
              </a:lnSpc>
            </a:pPr>
            <a:r>
              <a:rPr lang="es-E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-alerta metodológica: si un atleta presenta una FCB de 8 a 10 latidos por encima de su promedio habitual, es un indicador claro de fatiga residual o un proceso infeccioso en ciernes.</a:t>
            </a:r>
          </a:p>
          <a:p>
            <a:pPr algn="just">
              <a:lnSpc>
                <a:spcPct val="150000"/>
              </a:lnSpc>
            </a:pPr>
            <a:r>
              <a:rPr lang="es-E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-tensión arterial (TA): los valores normales (120/80 </a:t>
            </a:r>
            <a:r>
              <a:rPr lang="es-E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mmHg</a:t>
            </a:r>
            <a:r>
              <a:rPr lang="es-E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 pueden variar ligeramente. Un aumento en la tensión diastólica en reposo puede indicar tensión nerviosa o sobre entrenamiento.</a:t>
            </a:r>
          </a:p>
          <a:p>
            <a:pPr algn="just">
              <a:lnSpc>
                <a:spcPct val="150000"/>
              </a:lnSpc>
            </a:pPr>
            <a:r>
              <a:rPr lang="es-E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-frecuencia respiratoria (FR): en reposos suele oscilar entre 12 y 16 respiraciones por minutos.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534819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804CE5C6-DC1D-27B9-DBC4-6788C088707B}"/>
              </a:ext>
            </a:extLst>
          </p:cNvPr>
          <p:cNvSpPr txBox="1"/>
          <p:nvPr/>
        </p:nvSpPr>
        <p:spPr>
          <a:xfrm>
            <a:off x="255639" y="139790"/>
            <a:ext cx="11582400" cy="60496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altLang="en-U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Indicadores durante la actividad física (el control de la carga)</a:t>
            </a:r>
          </a:p>
          <a:p>
            <a:pPr algn="just">
              <a:lnSpc>
                <a:spcPct val="150000"/>
              </a:lnSpc>
            </a:pPr>
            <a:r>
              <a:rPr lang="es-E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Aquí se evalúa cómo el organismo rompe su equilibrio para responder a la demanda energética.</a:t>
            </a:r>
          </a:p>
          <a:p>
            <a:pPr algn="just">
              <a:lnSpc>
                <a:spcPct val="150000"/>
              </a:lnSpc>
            </a:pPr>
            <a:r>
              <a:rPr lang="es-E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-frecuencia cardíaca de esfuerzo (FCE): es el indicador más práctico en el campo. Nos permite ubicar al atleta en la zona de intensidad (aeróbica regenerativa, mixta o anaeróbica)</a:t>
            </a:r>
          </a:p>
          <a:p>
            <a:pPr algn="just">
              <a:lnSpc>
                <a:spcPct val="150000"/>
              </a:lnSpc>
            </a:pPr>
            <a:r>
              <a:rPr lang="es-E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-Fórmula de </a:t>
            </a:r>
            <a:r>
              <a:rPr lang="es-E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Karvonen</a:t>
            </a:r>
            <a:r>
              <a:rPr lang="es-E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no olviden usarla para determinar la FC de entrenamiento según la edad y la FC de reserva.</a:t>
            </a:r>
          </a:p>
          <a:p>
            <a:pPr algn="just">
              <a:lnSpc>
                <a:spcPct val="150000"/>
              </a:lnSpc>
            </a:pPr>
            <a:r>
              <a:rPr lang="es-E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-tensión arterial de esfuerzo: lo fisiológico es que la sistólica aumenta linealmente con la intensidad, mientras que la diastólica debe mantenerse estable o descender ligeramente debido a la vasodilatación periférica.</a:t>
            </a:r>
          </a:p>
          <a:p>
            <a:pPr algn="just">
              <a:lnSpc>
                <a:spcPct val="150000"/>
              </a:lnSpc>
            </a:pPr>
            <a:r>
              <a:rPr lang="es-E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-patología: si la diastólica sube significativamente, detengan la prueba; estamos ante una respuesta hipertensiva de esfuerzo.</a:t>
            </a:r>
          </a:p>
          <a:p>
            <a:pPr algn="just">
              <a:lnSpc>
                <a:spcPct val="150000"/>
              </a:lnSpc>
            </a:pPr>
            <a:r>
              <a:rPr lang="es-E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-consumo de oxígeno: aunque requiere analizadores de gases, se usan </a:t>
            </a:r>
            <a:r>
              <a:rPr lang="es-E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tests</a:t>
            </a:r>
            <a:r>
              <a:rPr lang="es-E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como el test de Cooper o el de </a:t>
            </a:r>
            <a:r>
              <a:rPr lang="es-ES" sz="2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Navette</a:t>
            </a:r>
            <a:r>
              <a:rPr lang="es-E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para estimar la capacidad aeróbica máxima. 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3058617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1BAC8D8B-6D27-45A8-6BE8-336339373A68}"/>
              </a:ext>
            </a:extLst>
          </p:cNvPr>
          <p:cNvSpPr txBox="1"/>
          <p:nvPr/>
        </p:nvSpPr>
        <p:spPr>
          <a:xfrm>
            <a:off x="235968" y="287282"/>
            <a:ext cx="11700393" cy="66870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Indicadores para la recuperación de la </a:t>
            </a:r>
            <a:r>
              <a:rPr lang="es-ES" alt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Fuerza Cardíaca (FC)</a:t>
            </a:r>
            <a:endParaRPr lang="es-ES" altLang="en-US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lnSpc>
                <a:spcPct val="150000"/>
              </a:lnSpc>
            </a:pPr>
            <a:r>
              <a:rPr lang="es-ES" sz="24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(Ventana de la </a:t>
            </a:r>
            <a:r>
              <a:rPr lang="es-ES" sz="24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supercompensación</a:t>
            </a:r>
            <a:r>
              <a:rPr lang="es-ES" sz="24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). Este es el momento donde evaluamos la capacidad de adaptación del atleta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-índice de recuperación de la FC: se evalúa cuánto desciende la FC al primer, tercer y quinto minuto después de cesar el esfuerzo.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-criterio de excelencia: un descanso de más de 30 latidos en primer minuto de signo de una excelente condición física y una eficiencia reactiva del sistema parasimpático.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-lactato sanguíneo (</a:t>
            </a:r>
            <a:r>
              <a:rPr lang="es-ES" sz="24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post-esfuerzo</a:t>
            </a:r>
            <a:r>
              <a:rPr lang="es-ES" sz="24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): se mide generalmente a los 3-5 minutos de terminada la carga máxima. Nos indica la participación de la vía glucolítica anaeróbica.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-diferencia de tensión arterial (TA):  debe retornar a valores cercanos a los iniciales en los primeros 10 minutos.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664547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07FCCB5F-1339-9FDD-F6D8-D1E226390854}"/>
              </a:ext>
            </a:extLst>
          </p:cNvPr>
          <p:cNvSpPr txBox="1"/>
          <p:nvPr/>
        </p:nvSpPr>
        <p:spPr>
          <a:xfrm>
            <a:off x="1514165" y="297108"/>
            <a:ext cx="7885471" cy="5930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3200" dirty="0"/>
              <a:t>Estudio independiente</a:t>
            </a:r>
          </a:p>
          <a:p>
            <a:pPr algn="just">
              <a:lnSpc>
                <a:spcPct val="150000"/>
              </a:lnSpc>
            </a:pPr>
            <a:r>
              <a:rPr lang="es-ES" sz="3200" dirty="0"/>
              <a:t>Diseñen una propuesta de protocolo de control para una sesión de entrenamiento, especificando qué indicador priorizarían según el objetivo de la sesión. </a:t>
            </a:r>
          </a:p>
          <a:p>
            <a:pPr algn="just">
              <a:lnSpc>
                <a:spcPct val="150000"/>
              </a:lnSpc>
            </a:pPr>
            <a:r>
              <a:rPr lang="es-ES" sz="3200" dirty="0"/>
              <a:t>Investigar qué significa los “síntomas ortostáticos” y cuándo deben alertar a un profesional</a:t>
            </a:r>
          </a:p>
        </p:txBody>
      </p:sp>
    </p:spTree>
    <p:extLst>
      <p:ext uri="{BB962C8B-B14F-4D97-AF65-F5344CB8AC3E}">
        <p14:creationId xmlns:p14="http://schemas.microsoft.com/office/powerpoint/2010/main" val="1566042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16BE551-5F4C-6AC2-FDB2-EB30DD1F9D71}"/>
              </a:ext>
            </a:extLst>
          </p:cNvPr>
          <p:cNvSpPr txBox="1"/>
          <p:nvPr/>
        </p:nvSpPr>
        <p:spPr>
          <a:xfrm>
            <a:off x="1812758" y="2302371"/>
            <a:ext cx="9207131" cy="1218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54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Orientación del seminario</a:t>
            </a:r>
          </a:p>
        </p:txBody>
      </p:sp>
      <p:sp>
        <p:nvSpPr>
          <p:cNvPr id="3" name="Flecha: hacia abajo 2">
            <a:extLst>
              <a:ext uri="{FF2B5EF4-FFF2-40B4-BE49-F238E27FC236}">
                <a16:creationId xmlns:a16="http://schemas.microsoft.com/office/drawing/2014/main" id="{A596B94A-482B-01E1-9F4D-1012E602419B}"/>
              </a:ext>
            </a:extLst>
          </p:cNvPr>
          <p:cNvSpPr/>
          <p:nvPr/>
        </p:nvSpPr>
        <p:spPr>
          <a:xfrm>
            <a:off x="5149516" y="3521359"/>
            <a:ext cx="1556084" cy="2398178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74885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uadroTexto 3">
            <a:extLst>
              <a:ext uri="{FF2B5EF4-FFF2-40B4-BE49-F238E27FC236}">
                <a16:creationId xmlns:a16="http://schemas.microsoft.com/office/drawing/2014/main" id="{EB993C5C-6449-C46B-66F2-40291D253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3" y="115889"/>
            <a:ext cx="7848600" cy="655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just">
              <a:buFontTx/>
              <a:buAutoNum type="arabicPeriod"/>
            </a:pPr>
            <a:r>
              <a:rPr lang="es-ES_tradnl" altLang="es-ES" sz="2800" b="1" dirty="0">
                <a:solidFill>
                  <a:schemeClr val="accent2"/>
                </a:solidFill>
                <a:cs typeface="Times New Roman" panose="02020603050405020304" pitchFamily="18" charset="0"/>
              </a:rPr>
              <a:t>Explique las diferencias sustanciales entre los conceptos de Medición, Control y Evaluación en el ámbito de la actividad física. ¿Cómo se relacionan entre si en un ciclo de entrenamiento o salud?</a:t>
            </a:r>
          </a:p>
          <a:p>
            <a:pPr algn="just">
              <a:buFontTx/>
              <a:buAutoNum type="arabicPeriod"/>
            </a:pPr>
            <a:r>
              <a:rPr lang="es-ES_tradnl" altLang="es-ES" sz="2800" b="1" dirty="0">
                <a:solidFill>
                  <a:schemeClr val="accent2"/>
                </a:solidFill>
                <a:cs typeface="Times New Roman" panose="02020603050405020304" pitchFamily="18" charset="0"/>
              </a:rPr>
              <a:t>¿Por qué se afirma que “lo que no se mide, no se puede controlar, y lo que no se controla, no se puede mejorar”? Justifica la importancia del control científico frente a la práctica empírica.</a:t>
            </a:r>
          </a:p>
          <a:p>
            <a:pPr algn="just">
              <a:buFontTx/>
              <a:buAutoNum type="arabicPeriod"/>
            </a:pPr>
            <a:r>
              <a:rPr lang="es-ES_tradnl" altLang="es-ES" sz="2800" b="1" dirty="0">
                <a:solidFill>
                  <a:schemeClr val="accent2"/>
                </a:solidFill>
                <a:cs typeface="Times New Roman" panose="02020603050405020304" pitchFamily="18" charset="0"/>
              </a:rPr>
              <a:t>Identifique y describa los tres objetivos principales que persigue el control de la actividad física (ej. Prevención de lesiones, optimización del rendimiento y seguimiento de salud).</a:t>
            </a:r>
            <a:endParaRPr lang="es-ES_tradnl" altLang="es-ES" sz="3600" b="1" dirty="0">
              <a:solidFill>
                <a:schemeClr val="accent2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uadroTexto 3">
            <a:extLst>
              <a:ext uri="{FF2B5EF4-FFF2-40B4-BE49-F238E27FC236}">
                <a16:creationId xmlns:a16="http://schemas.microsoft.com/office/drawing/2014/main" id="{EF595C6D-38A6-0AF1-FC57-A0BEB7331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9" y="706439"/>
            <a:ext cx="8785225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s-ES_tradnl" altLang="es-ES" sz="2800" b="1">
                <a:solidFill>
                  <a:schemeClr val="accent2"/>
                </a:solidFill>
                <a:cs typeface="Times New Roman" panose="02020603050405020304" pitchFamily="18" charset="0"/>
              </a:rPr>
              <a:t>4. Defina los conceptos de validez, fiabilidad y objetividad. Proponga un ejemplo de pruebas físicas donde uno de estos criterios se vea comprometido.</a:t>
            </a:r>
          </a:p>
          <a:p>
            <a:pPr algn="just"/>
            <a:r>
              <a:rPr lang="es-ES_tradnl" altLang="es-ES" sz="2800" b="1">
                <a:solidFill>
                  <a:schemeClr val="accent2"/>
                </a:solidFill>
                <a:cs typeface="Times New Roman" panose="02020603050405020304" pitchFamily="18" charset="0"/>
              </a:rPr>
              <a:t>5. Compare la evaluación diagnóstico, formativa y sumativa. ¿en qué momento del proceso de prescripción del ejercicio debe aplicarse cada una y con qué finalidad? </a:t>
            </a:r>
          </a:p>
          <a:p>
            <a:pPr algn="just"/>
            <a:r>
              <a:rPr lang="es-ES_tradnl" altLang="es-ES" sz="2800" b="1">
                <a:solidFill>
                  <a:schemeClr val="accent2"/>
                </a:solidFill>
                <a:cs typeface="Times New Roman" panose="02020603050405020304" pitchFamily="18" charset="0"/>
              </a:rPr>
              <a:t>6. ¿cuáles son las variables ambientales y biológicas que deben controlarse para garantizar que una medición sea reproducibles?</a:t>
            </a:r>
          </a:p>
          <a:p>
            <a:pPr algn="just"/>
            <a:endParaRPr lang="es-ES_tradnl" altLang="es-ES" sz="3600" b="1">
              <a:solidFill>
                <a:schemeClr val="accent2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uadroTexto 3">
            <a:extLst>
              <a:ext uri="{FF2B5EF4-FFF2-40B4-BE49-F238E27FC236}">
                <a16:creationId xmlns:a16="http://schemas.microsoft.com/office/drawing/2014/main" id="{C66B7D19-A76C-E723-6CE3-E4D594C2DA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44451"/>
            <a:ext cx="8640762" cy="609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s-ES_tradnl" altLang="es-ES" sz="2600" b="1">
                <a:solidFill>
                  <a:schemeClr val="accent2"/>
                </a:solidFill>
                <a:cs typeface="Times New Roman" panose="02020603050405020304" pitchFamily="18" charset="0"/>
              </a:rPr>
              <a:t>7. Compare el uso de escalas de percepción subjetiva del esfuerzo (ej. Escala de Borg) frente a métodos objetivos (ej. Frecuencia cardíaca o Lactato) ¿en qué contexto es preferible uno sobre el otro?</a:t>
            </a:r>
          </a:p>
          <a:p>
            <a:pPr algn="just"/>
            <a:r>
              <a:rPr lang="es-ES_tradnl" altLang="es-ES" sz="2600" b="1">
                <a:solidFill>
                  <a:schemeClr val="accent2"/>
                </a:solidFill>
                <a:cs typeface="Times New Roman" panose="02020603050405020304" pitchFamily="18" charset="0"/>
              </a:rPr>
              <a:t>8. Si tras una evaluación de resistencia aerobia los resultados son inferiores a los esperados tras 8 semanas de entrenamiento, ¿qué decisiones debería tomar el profesional basándose en los datos del control?</a:t>
            </a:r>
          </a:p>
          <a:p>
            <a:pPr algn="just"/>
            <a:r>
              <a:rPr lang="es-ES_tradnl" altLang="es-ES" sz="2600" b="1">
                <a:solidFill>
                  <a:schemeClr val="accent2"/>
                </a:solidFill>
                <a:cs typeface="Times New Roman" panose="02020603050405020304" pitchFamily="18" charset="0"/>
              </a:rPr>
              <a:t>9. ¿Cómo influyen las características individuales (edad, género, nivel de condición física) en la selección de las pruebas de control y evaluación?</a:t>
            </a:r>
          </a:p>
          <a:p>
            <a:pPr algn="just"/>
            <a:r>
              <a:rPr lang="es-ES_tradnl" altLang="es-ES" sz="2600" b="1">
                <a:solidFill>
                  <a:schemeClr val="accent2"/>
                </a:solidFill>
                <a:cs typeface="Times New Roman" panose="02020603050405020304" pitchFamily="18" charset="0"/>
              </a:rPr>
              <a:t>10. ¿Es posible realizar un proceso de entrenamiento de alta calidad sin utilizar ninguna herramienta de medición tecnológica? Justifique su respuesta.   </a:t>
            </a:r>
            <a:endParaRPr lang="es-ES" altLang="es-ES" sz="2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2">
            <a:extLst>
              <a:ext uri="{FF2B5EF4-FFF2-40B4-BE49-F238E27FC236}">
                <a16:creationId xmlns:a16="http://schemas.microsoft.com/office/drawing/2014/main" id="{CC1DBBC1-2E4C-A1CE-F9ED-BEEC71409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302" y="461209"/>
            <a:ext cx="10882224" cy="579521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>
              <a:buSzPct val="100000"/>
              <a:buFont typeface="Times New Roman" panose="02020603050405020304" pitchFamily="18" charset="0"/>
              <a:buNone/>
              <a:defRPr/>
            </a:pPr>
            <a:r>
              <a:rPr lang="es-ES" alt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Sumario. Tipos de exámenes en el control y la evaluación de la actividad física. Métodos para la investigación del estado de salud: anamnesis, inspección visual, maniobras clínicas (auscultación, palpación y percusión), exámenes médicos, de laboratorio y especiales).</a:t>
            </a:r>
          </a:p>
          <a:p>
            <a:pPr algn="just" eaLnBrk="1" hangingPunct="1">
              <a:buSzPct val="100000"/>
              <a:buFont typeface="Times New Roman" panose="02020603050405020304" pitchFamily="18" charset="0"/>
              <a:buNone/>
              <a:defRPr/>
            </a:pPr>
            <a:r>
              <a:rPr lang="es-ES" alt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Control y evaluación de los indicadores fisiológicos en reposo, durante la práctica de actividades físicas y la recuperación. Formas de medición, valores normales y patológicos; cifras en reposo, durante el ejercicio y la recuperación. Implicaciones para la salud. 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868D528-D47C-7D7B-6568-7F9D76DE8497}"/>
              </a:ext>
            </a:extLst>
          </p:cNvPr>
          <p:cNvSpPr txBox="1"/>
          <p:nvPr/>
        </p:nvSpPr>
        <p:spPr>
          <a:xfrm>
            <a:off x="1209367" y="159002"/>
            <a:ext cx="9960077" cy="6539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</a:t>
            </a:r>
            <a:r>
              <a:rPr lang="es-E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 y la evaluación de la actividad física presenta varias pruebas y exámenes que se utilizan para obtener información valiosa: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-pruebas de actividad física general (medición de la capacidad pulmonar, prueba de velocidad, prueba de resistencia)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-exámenes de medicina del deporte (pruebas de peso, circunferencia, calzado, muscular, flexibilidad, estabilidad)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-pruebas de evaluación de salud general (prueba de eritrocitos, hemoglobina, leucocitos, glóbulos blancos, creatinina, glucosa en sangre)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-pruebas de hormonas y metabolismo (tiroides, hipófisis, oxígeno en sangre)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837325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>
            <a:extLst>
              <a:ext uri="{FF2B5EF4-FFF2-40B4-BE49-F238E27FC236}">
                <a16:creationId xmlns:a16="http://schemas.microsoft.com/office/drawing/2014/main" id="{2C3728AE-931D-8FA6-C8A4-3932D9B8F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3864" y="179389"/>
            <a:ext cx="5940425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ts val="1200"/>
              </a:spcBef>
              <a:spcAft>
                <a:spcPts val="1000"/>
              </a:spcAft>
            </a:pPr>
            <a:r>
              <a:rPr lang="es-ES" altLang="en-US" sz="32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Métodos del examen médico.</a:t>
            </a:r>
          </a:p>
        </p:txBody>
      </p:sp>
      <p:sp>
        <p:nvSpPr>
          <p:cNvPr id="5123" name="Text Box 2">
            <a:extLst>
              <a:ext uri="{FF2B5EF4-FFF2-40B4-BE49-F238E27FC236}">
                <a16:creationId xmlns:a16="http://schemas.microsoft.com/office/drawing/2014/main" id="{DCA0433E-97D3-F8C8-3D96-A1874896E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9" y="765175"/>
            <a:ext cx="8389937" cy="594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ts val="1200"/>
              </a:spcBef>
              <a:spcAft>
                <a:spcPts val="1000"/>
              </a:spcAft>
            </a:pPr>
            <a:r>
              <a:rPr lang="es-ES" alt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TAREAS QUE SE SOLUCIONAN: </a:t>
            </a:r>
          </a:p>
          <a:p>
            <a:pPr eaLnBrk="1" hangingPunct="1">
              <a:spcBef>
                <a:spcPts val="1200"/>
              </a:spcBef>
              <a:spcAft>
                <a:spcPts val="1000"/>
              </a:spcAft>
              <a:buSzPct val="59000"/>
              <a:buBlip>
                <a:blip r:embed="rId2"/>
              </a:buBlip>
            </a:pPr>
            <a:r>
              <a:rPr lang="es-ES" alt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Determinar el estado de salud, el desarrollo </a:t>
            </a:r>
            <a:r>
              <a:rPr lang="es-ES" altLang="en-US" sz="2800" b="1">
                <a:solidFill>
                  <a:srgbClr val="0047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físico, el estado funcional del organismo, etc.</a:t>
            </a:r>
          </a:p>
          <a:p>
            <a:pPr eaLnBrk="1" hangingPunct="1">
              <a:spcBef>
                <a:spcPts val="1200"/>
              </a:spcBef>
              <a:spcAft>
                <a:spcPts val="1000"/>
              </a:spcAft>
              <a:buSzPct val="59000"/>
              <a:buBlip>
                <a:blip r:embed="rId2"/>
              </a:buBlip>
            </a:pPr>
            <a:r>
              <a:rPr lang="es-ES" altLang="en-US" sz="2800" b="1">
                <a:solidFill>
                  <a:srgbClr val="0047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Permite conocer los cambios que se van produciendo en el organismo por la influencia </a:t>
            </a:r>
            <a:r>
              <a:rPr lang="es-ES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 las </a:t>
            </a:r>
            <a:r>
              <a:rPr lang="es-ES" altLang="en-US" sz="2800" b="1">
                <a:solidFill>
                  <a:srgbClr val="0047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cargas de entrenamiento.</a:t>
            </a:r>
          </a:p>
          <a:p>
            <a:pPr eaLnBrk="1" hangingPunct="1">
              <a:spcBef>
                <a:spcPts val="1200"/>
              </a:spcBef>
              <a:spcAft>
                <a:spcPts val="1000"/>
              </a:spcAft>
              <a:buSzPct val="59000"/>
              <a:buBlip>
                <a:blip r:embed="rId2"/>
              </a:buBlip>
            </a:pPr>
            <a:r>
              <a:rPr lang="es-ES" altLang="en-US" sz="2800" b="1">
                <a:solidFill>
                  <a:srgbClr val="0047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Se detectan los signos de avances positivos o por </a:t>
            </a:r>
            <a:r>
              <a:rPr lang="es-ES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el </a:t>
            </a:r>
            <a:r>
              <a:rPr lang="es-ES" altLang="en-US" sz="2800" b="1">
                <a:solidFill>
                  <a:srgbClr val="0047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contrario alteraciones en los diferentes órganos o sistemas.</a:t>
            </a:r>
          </a:p>
          <a:p>
            <a:pPr eaLnBrk="1" hangingPunct="1">
              <a:spcBef>
                <a:spcPts val="1200"/>
              </a:spcBef>
              <a:spcAft>
                <a:spcPts val="1000"/>
              </a:spcAft>
              <a:buSzPct val="59000"/>
              <a:buBlip>
                <a:blip r:embed="rId2"/>
              </a:buBlip>
            </a:pPr>
            <a:r>
              <a:rPr lang="es-ES" altLang="en-US" sz="2800" b="1">
                <a:solidFill>
                  <a:srgbClr val="0047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Ayuda al deportista y al entrenador en la planificación del entrenamiento deportivo.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0E20FDA9-40FF-5025-E227-6E73B472F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6555" y="333375"/>
            <a:ext cx="9243960" cy="597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s-ES" altLang="en-US" sz="3200" b="1" u="sng" dirty="0">
                <a:solidFill>
                  <a:srgbClr val="17375E"/>
                </a:solidFill>
              </a:rPr>
              <a:t>Métodos para el examen médico.</a:t>
            </a:r>
            <a:r>
              <a:rPr lang="es-ES" altLang="en-US" sz="3200" b="1" dirty="0">
                <a:solidFill>
                  <a:srgbClr val="17375E"/>
                </a:solidFill>
              </a:rPr>
              <a:t> </a:t>
            </a:r>
          </a:p>
          <a:p>
            <a:pPr algn="just" eaLnBrk="1" hangingPunct="1"/>
            <a:r>
              <a:rPr lang="es-ES" altLang="en-US" sz="3200" b="1" u="sng" dirty="0">
                <a:solidFill>
                  <a:srgbClr val="17375E"/>
                </a:solidFill>
              </a:rPr>
              <a:t>Anamnesis</a:t>
            </a:r>
            <a:r>
              <a:rPr lang="es-ES" altLang="en-US" sz="3200" b="1" dirty="0">
                <a:solidFill>
                  <a:srgbClr val="17375E"/>
                </a:solidFill>
              </a:rPr>
              <a:t>. Proviene  del griego anamnesis-recuerdo. Primero se precisan los datos personales y después, se recopila la anamnesis médica y deportiva.</a:t>
            </a:r>
          </a:p>
          <a:p>
            <a:pPr algn="just" eaLnBrk="1" hangingPunct="1">
              <a:buSzTx/>
            </a:pPr>
            <a:r>
              <a:rPr lang="es-ES" altLang="en-US" sz="3200" b="1" dirty="0">
                <a:solidFill>
                  <a:srgbClr val="17375E"/>
                </a:solidFill>
              </a:rPr>
              <a:t>La anamnesis médica revela las enfermedades, los traumas y las intervenciones quirúrgicas. Se analizan los datos acerca de las enfermedades que han padecido los familiares y se indaga sobre los hábitos nocivos.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03BF6168-9B1C-81E2-2F49-1F84EC2024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587" y="838200"/>
            <a:ext cx="9979742" cy="496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s-ES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 anamnesis deportiva incluye</a:t>
            </a:r>
            <a:r>
              <a:rPr lang="es-ES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altLang="en-US" sz="4000" b="1" dirty="0">
                <a:solidFill>
                  <a:srgbClr val="00458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las informaciones necesarias sobre la fecha de comienzo de las clases de deportes, la metodología y el régimen de entrenamiento en el transcurso de toda la actividad deportiva.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6848143D-9942-1130-714D-B375F7603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742" y="549275"/>
            <a:ext cx="10481187" cy="576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s-ES" altLang="en-US" sz="3600" b="1" u="sng" dirty="0">
                <a:solidFill>
                  <a:srgbClr val="28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Inspección visual.</a:t>
            </a:r>
          </a:p>
          <a:p>
            <a:pPr algn="just" eaLnBrk="1" hangingPunct="1"/>
            <a:endParaRPr lang="es-ES" altLang="en-US" sz="1200" b="1" u="sng" dirty="0">
              <a:solidFill>
                <a:srgbClr val="28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 eaLnBrk="1" hangingPunct="1"/>
            <a:r>
              <a:rPr lang="es-ES" altLang="en-US" sz="3200" b="1" dirty="0">
                <a:solidFill>
                  <a:srgbClr val="28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 principio la atención se centra en su aspecto general, su actitud, cómo se desenvuelve, cómo se comunica. Todo esto ocurre mientras se entabla el primer contacto y luego mientras transcurre la conversación. Posteriormente, cuando se efectúa el examen físico, la observación se dirigirá al aspecto más específico, ojos, mucosas, coloración de la piel.</a:t>
            </a:r>
          </a:p>
          <a:p>
            <a:pPr algn="just" eaLnBrk="1" hangingPunct="1"/>
            <a:endParaRPr lang="es-ES" altLang="en-US" sz="3200" b="1" u="sng" dirty="0">
              <a:solidFill>
                <a:srgbClr val="28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>
            <a:extLst>
              <a:ext uri="{FF2B5EF4-FFF2-40B4-BE49-F238E27FC236}">
                <a16:creationId xmlns:a16="http://schemas.microsoft.com/office/drawing/2014/main" id="{E165122B-6EE0-BBDE-5864-EEF431E16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7" y="539750"/>
            <a:ext cx="9092431" cy="5654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s-ES" altLang="en-US" sz="3600" b="1" u="sng" dirty="0">
                <a:solidFill>
                  <a:srgbClr val="000000"/>
                </a:solidFill>
              </a:rPr>
              <a:t>Palpación</a:t>
            </a:r>
            <a:r>
              <a:rPr lang="es-ES" altLang="en-US" sz="3600" b="1" dirty="0">
                <a:solidFill>
                  <a:srgbClr val="000000"/>
                </a:solidFill>
              </a:rPr>
              <a:t>.  Posibilidad de captar una gran cantidad de información: la suavidad de la piel, su humedad y untuosidad, la temperatura, lo blanda o dura que pueda ser una superficie, si se desencadena dolor con la presión que ejercen nuestros dedos, si se palpa algo que se puede delimitar.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>
            <a:extLst>
              <a:ext uri="{FF2B5EF4-FFF2-40B4-BE49-F238E27FC236}">
                <a16:creationId xmlns:a16="http://schemas.microsoft.com/office/drawing/2014/main" id="{9209471C-9783-5538-8E97-082F2E05F4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350" y="692151"/>
            <a:ext cx="8072438" cy="524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1378</Words>
  <Application>Microsoft Office PowerPoint</Application>
  <PresentationFormat>Panorámica</PresentationFormat>
  <Paragraphs>61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Aptos</vt:lpstr>
      <vt:lpstr>Aptos Display</vt:lpstr>
      <vt:lpstr>Arial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Robin Rosales Mora</dc:creator>
  <cp:lastModifiedBy>Robin Rosales Mora</cp:lastModifiedBy>
  <cp:revision>8</cp:revision>
  <dcterms:created xsi:type="dcterms:W3CDTF">2026-03-31T07:36:36Z</dcterms:created>
  <dcterms:modified xsi:type="dcterms:W3CDTF">2026-04-05T05:14:26Z</dcterms:modified>
</cp:coreProperties>
</file>