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9" r:id="rId4"/>
    <p:sldId id="267" r:id="rId5"/>
    <p:sldId id="261" r:id="rId6"/>
    <p:sldId id="263" r:id="rId7"/>
    <p:sldId id="268" r:id="rId8"/>
    <p:sldId id="260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65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6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82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104858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FDEB-4A16-438F-907E-A92D66E37F88}" type="datetimeFigureOut">
              <a:rPr lang="es-ES" smtClean="0"/>
              <a:pPr/>
              <a:t>10/04/2026</a:t>
            </a:fld>
            <a:endParaRPr lang="es-ES"/>
          </a:p>
        </p:txBody>
      </p:sp>
      <p:sp>
        <p:nvSpPr>
          <p:cNvPr id="104858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4858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3E59-3901-4E7B-8870-C1E06EB900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42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4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FDEB-4A16-438F-907E-A92D66E37F88}" type="datetimeFigureOut">
              <a:rPr lang="es-ES" smtClean="0"/>
              <a:pPr/>
              <a:t>10/04/2026</a:t>
            </a:fld>
            <a:endParaRPr lang="es-ES"/>
          </a:p>
        </p:txBody>
      </p:sp>
      <p:sp>
        <p:nvSpPr>
          <p:cNvPr id="104864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4864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3E59-3901-4E7B-8870-C1E06EB900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>
            <a:normAutofit fontScale="95455"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1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3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FDEB-4A16-438F-907E-A92D66E37F88}" type="datetimeFigureOut">
              <a:rPr lang="es-ES" smtClean="0"/>
              <a:pPr/>
              <a:t>10/04/2026</a:t>
            </a:fld>
            <a:endParaRPr lang="es-ES"/>
          </a:p>
        </p:txBody>
      </p:sp>
      <p:sp>
        <p:nvSpPr>
          <p:cNvPr id="104863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4863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3E59-3901-4E7B-8870-C1E06EB900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89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90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FDEB-4A16-438F-907E-A92D66E37F88}" type="datetimeFigureOut">
              <a:rPr lang="es-ES" smtClean="0"/>
              <a:pPr/>
              <a:t>10/04/2026</a:t>
            </a:fld>
            <a:endParaRPr lang="es-ES"/>
          </a:p>
        </p:txBody>
      </p:sp>
      <p:sp>
        <p:nvSpPr>
          <p:cNvPr id="1048591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48592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3E59-3901-4E7B-8870-C1E06EB900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47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4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FDEB-4A16-438F-907E-A92D66E37F88}" type="datetimeFigureOut">
              <a:rPr lang="es-ES" smtClean="0"/>
              <a:pPr/>
              <a:t>10/04/2026</a:t>
            </a:fld>
            <a:endParaRPr lang="es-ES"/>
          </a:p>
        </p:txBody>
      </p:sp>
      <p:sp>
        <p:nvSpPr>
          <p:cNvPr id="104864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4865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3E59-3901-4E7B-8870-C1E06EB900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52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53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54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FDEB-4A16-438F-907E-A92D66E37F88}" type="datetimeFigureOut">
              <a:rPr lang="es-ES" smtClean="0"/>
              <a:pPr/>
              <a:t>10/04/2026</a:t>
            </a:fld>
            <a:endParaRPr lang="es-ES"/>
          </a:p>
        </p:txBody>
      </p:sp>
      <p:sp>
        <p:nvSpPr>
          <p:cNvPr id="1048655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48656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3E59-3901-4E7B-8870-C1E06EB900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09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 fontScale="95833" lnSpcReduction="20000"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10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11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 fontScale="95833" lnSpcReduction="20000"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12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13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FDEB-4A16-438F-907E-A92D66E37F88}" type="datetimeFigureOut">
              <a:rPr lang="es-ES" smtClean="0"/>
              <a:pPr/>
              <a:t>10/04/2026</a:t>
            </a:fld>
            <a:endParaRPr lang="es-ES"/>
          </a:p>
        </p:txBody>
      </p:sp>
      <p:sp>
        <p:nvSpPr>
          <p:cNvPr id="1048614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48615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3E59-3901-4E7B-8870-C1E06EB900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27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FDEB-4A16-438F-907E-A92D66E37F88}" type="datetimeFigureOut">
              <a:rPr lang="es-ES" smtClean="0"/>
              <a:pPr/>
              <a:t>10/04/2026</a:t>
            </a:fld>
            <a:endParaRPr lang="es-ES"/>
          </a:p>
        </p:txBody>
      </p:sp>
      <p:sp>
        <p:nvSpPr>
          <p:cNvPr id="1048628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48629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3E59-3901-4E7B-8870-C1E06EB900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FDEB-4A16-438F-907E-A92D66E37F88}" type="datetimeFigureOut">
              <a:rPr lang="es-ES" smtClean="0"/>
              <a:pPr/>
              <a:t>10/04/2026</a:t>
            </a:fld>
            <a:endParaRPr lang="es-ES"/>
          </a:p>
        </p:txBody>
      </p:sp>
      <p:sp>
        <p:nvSpPr>
          <p:cNvPr id="104859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48597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3E59-3901-4E7B-8870-C1E06EB900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58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59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60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FDEB-4A16-438F-907E-A92D66E37F88}" type="datetimeFigureOut">
              <a:rPr lang="es-ES" smtClean="0"/>
              <a:pPr/>
              <a:t>10/04/2026</a:t>
            </a:fld>
            <a:endParaRPr lang="es-ES"/>
          </a:p>
        </p:txBody>
      </p:sp>
      <p:sp>
        <p:nvSpPr>
          <p:cNvPr id="1048661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48662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3E59-3901-4E7B-8870-C1E06EB900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 fontScale="90000"/>
          </a:bodyPr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6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1048637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3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FDEB-4A16-438F-907E-A92D66E37F88}" type="datetimeFigureOut">
              <a:rPr lang="es-ES" smtClean="0"/>
              <a:pPr/>
              <a:t>10/04/2026</a:t>
            </a:fld>
            <a:endParaRPr lang="es-ES"/>
          </a:p>
        </p:txBody>
      </p:sp>
      <p:sp>
        <p:nvSpPr>
          <p:cNvPr id="1048639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48640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3E59-3901-4E7B-8870-C1E06EB900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77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78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4FDEB-4A16-438F-907E-A92D66E37F88}" type="datetimeFigureOut">
              <a:rPr lang="es-ES" smtClean="0"/>
              <a:pPr/>
              <a:t>10/04/2026</a:t>
            </a:fld>
            <a:endParaRPr lang="es-ES"/>
          </a:p>
        </p:txBody>
      </p:sp>
      <p:sp>
        <p:nvSpPr>
          <p:cNvPr id="1048579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048580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33E59-3901-4E7B-8870-C1E06EB900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El desarrollo del Capitalismo en el siglo XX</a:t>
            </a:r>
            <a:endParaRPr lang="es-ES" dirty="0"/>
          </a:p>
        </p:txBody>
      </p:sp>
      <p:sp>
        <p:nvSpPr>
          <p:cNvPr id="1048587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</a:rPr>
              <a:t>La teoría leninista del imperialismo</a:t>
            </a:r>
            <a:endParaRPr lang="es-E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1 Título"/>
          <p:cNvSpPr>
            <a:spLocks noGrp="1"/>
          </p:cNvSpPr>
          <p:nvPr>
            <p:ph type="title"/>
          </p:nvPr>
        </p:nvSpPr>
        <p:spPr>
          <a:xfrm>
            <a:off x="914400" y="560389"/>
            <a:ext cx="8229600" cy="868346"/>
          </a:xfrm>
        </p:spPr>
        <p:txBody>
          <a:bodyPr>
            <a:normAutofit/>
          </a:bodyPr>
          <a:lstStyle/>
          <a:p>
            <a:r>
              <a:rPr lang="en-US" altLang="es-US" dirty="0"/>
              <a:t>El siglo XX abe una nueva época:</a:t>
            </a:r>
            <a:endParaRPr lang="es-ES" dirty="0"/>
          </a:p>
        </p:txBody>
      </p:sp>
      <p:sp>
        <p:nvSpPr>
          <p:cNvPr id="1048594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401080" cy="5072098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Guerras de carácter mundial 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Grandes revoluciones</a:t>
            </a:r>
            <a:r>
              <a:rPr lang="en-US" altLang="es-US" dirty="0" smtClean="0"/>
              <a:t>, conflictos </a:t>
            </a:r>
            <a:endParaRPr lang="es-ES" dirty="0" smtClean="0"/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Se profundiza el desarrollo desigual.</a:t>
            </a:r>
          </a:p>
          <a:p>
            <a:pPr>
              <a:buFont typeface="Wingdings" pitchFamily="2" charset="2"/>
              <a:buChar char="Ø"/>
            </a:pPr>
            <a:r>
              <a:rPr lang="en-US" altLang="es-US" dirty="0" smtClean="0"/>
              <a:t>El capitalismo entra en una nueva fase de desarrollo: el imperialismo. .</a:t>
            </a:r>
            <a:endParaRPr lang="zh-CN" altLang="en-US"/>
          </a:p>
          <a:p>
            <a:pPr>
              <a:buFont typeface="Wingdings" pitchFamily="2" charset="2"/>
              <a:buChar char="Ø"/>
            </a:pPr>
            <a:r>
              <a:rPr lang="en-US" altLang="es-US" dirty="0" smtClean="0"/>
              <a:t>V.I.Lenin realizó el estudio más completo de esta fase, exponiendo los rasgos económicos fundamentales del imperialismo </a:t>
            </a:r>
            <a:endParaRPr lang="zh-CN" altLang="en-US"/>
          </a:p>
          <a:p>
            <a:pPr>
              <a:buNone/>
            </a:pPr>
            <a:endParaRPr lang="es-ES" dirty="0" smtClean="0"/>
          </a:p>
          <a:p>
            <a:pPr>
              <a:buFont typeface="Wingdings" pitchFamily="2" charset="2"/>
              <a:buChar char="Ø"/>
            </a:pP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1 Título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Nueva etapa de desarrollo del capitalismo</a:t>
            </a:r>
            <a:endParaRPr lang="es-ES" dirty="0"/>
          </a:p>
        </p:txBody>
      </p:sp>
      <p:sp>
        <p:nvSpPr>
          <p:cNvPr id="1048599" name="3 Marcador de contenido"/>
          <p:cNvSpPr>
            <a:spLocks noGrp="1"/>
          </p:cNvSpPr>
          <p:nvPr>
            <p:ph sz="half" idx="4294967295"/>
          </p:nvPr>
        </p:nvSpPr>
        <p:spPr>
          <a:xfrm>
            <a:off x="0" y="2174875"/>
            <a:ext cx="4040188" cy="3951288"/>
          </a:xfrm>
        </p:spPr>
        <p:txBody>
          <a:bodyPr>
            <a:normAutofit/>
          </a:bodyPr>
          <a:lstStyle/>
          <a:p>
            <a:r>
              <a:rPr lang="es-ES" sz="3600" dirty="0" smtClean="0"/>
              <a:t>Capitalismo monopolista o imperialismo</a:t>
            </a:r>
            <a:endParaRPr lang="es-ES" sz="3600" dirty="0"/>
          </a:p>
        </p:txBody>
      </p:sp>
      <p:pic>
        <p:nvPicPr>
          <p:cNvPr id="2097152" name="Picture 2" descr="F:\carpeta metodológica\5.-CLASES\Imperialismo\clases imperialismo curso 2018-19\clase 2\clase rasgos del Imperialismo (1)\b.JPG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1" y="1828800"/>
            <a:ext cx="4104166" cy="410051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1048668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s-US"/>
              <a:t>Rasgos económicos del Imperialismo </a:t>
            </a:r>
            <a:endParaRPr lang="es-US"/>
          </a:p>
        </p:txBody>
      </p:sp>
      <p:sp>
        <p:nvSpPr>
          <p:cNvPr id="1048670" name="1048669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s-US"/>
              <a:t>Surgimiento de los monopolios.</a:t>
            </a:r>
            <a:endParaRPr lang="es-US"/>
          </a:p>
          <a:p>
            <a:r>
              <a:rPr lang="en-US" altLang="es-US"/>
              <a:t>Surgimiento del capital financiero </a:t>
            </a:r>
            <a:endParaRPr lang="es-US"/>
          </a:p>
          <a:p>
            <a:r>
              <a:rPr lang="en-US" altLang="es-US"/>
              <a:t>Exportación de capitales</a:t>
            </a:r>
            <a:endParaRPr lang="es-US"/>
          </a:p>
          <a:p>
            <a:r>
              <a:rPr lang="en-US" altLang="es-US"/>
              <a:t>Reparto econ</a:t>
            </a:r>
            <a:r>
              <a:rPr lang="es-US" altLang="es-US"/>
              <a:t>ó</a:t>
            </a:r>
            <a:r>
              <a:rPr lang="en-US" altLang="es-US"/>
              <a:t>mico del mundo entre los grandes monopolios.</a:t>
            </a:r>
            <a:endParaRPr lang="es-US"/>
          </a:p>
          <a:p>
            <a:r>
              <a:rPr lang="en-US" altLang="es-US"/>
              <a:t>Reparto territorial del mundo entre las grandes potencias </a:t>
            </a:r>
            <a:endParaRPr lang="es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r>
              <a:rPr lang="es-ES" sz="4000" dirty="0" smtClean="0"/>
              <a:t> Los monopolios : </a:t>
            </a:r>
          </a:p>
        </p:txBody>
      </p:sp>
      <p:sp>
        <p:nvSpPr>
          <p:cNvPr id="104860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Son grandes empresas que surgen de la fusión </a:t>
            </a:r>
            <a:r>
              <a:rPr lang="en-US" altLang="es-US" dirty="0" smtClean="0"/>
              <a:t>de miles de pequeñas empresas</a:t>
            </a:r>
            <a:r>
              <a:rPr lang="es-ES" dirty="0" smtClean="0"/>
              <a:t>.</a:t>
            </a:r>
            <a:endParaRPr lang="zh-CN" altLang="en-US"/>
          </a:p>
          <a:p>
            <a:r>
              <a:rPr lang="es-ES" dirty="0" smtClean="0"/>
              <a:t>Significan el paso de la libre competencia a la competencia monopolista.</a:t>
            </a:r>
          </a:p>
          <a:p>
            <a:r>
              <a:rPr lang="es-ES" dirty="0" smtClean="0"/>
              <a:t>Concentran en sus manos los sectores económicos más importantes.</a:t>
            </a:r>
          </a:p>
          <a:p>
            <a:r>
              <a:rPr lang="es-ES" dirty="0" smtClean="0"/>
              <a:t>Dominan los mercados</a:t>
            </a:r>
            <a:r>
              <a:rPr lang="en-US" altLang="es-US" dirty="0" smtClean="0"/>
              <a:t>, l</a:t>
            </a:r>
            <a:r>
              <a:rPr lang="es-ES" dirty="0" smtClean="0"/>
              <a:t>a producción, los precios, la competencia, </a:t>
            </a:r>
            <a:r>
              <a:rPr lang="es-ES" dirty="0" err="1" smtClean="0"/>
              <a:t>etc</a:t>
            </a:r>
            <a:r>
              <a:rPr lang="es-ES" dirty="0" smtClean="0"/>
              <a:t>.</a:t>
            </a:r>
            <a:endParaRPr lang="zh-CN" altLang="en-US"/>
          </a:p>
          <a:p>
            <a:r>
              <a:rPr lang="es-ES" sz="3200" dirty="0" smtClean="0"/>
              <a:t>Influyen en todas las esferas sociales ( elecciones, políticas, decisiones gubernamentales, conflictos bélicos, </a:t>
            </a:r>
            <a:r>
              <a:rPr lang="es-ES" sz="3200" dirty="0" err="1" smtClean="0"/>
              <a:t>etc</a:t>
            </a:r>
            <a:r>
              <a:rPr lang="es-ES" sz="3200" dirty="0" smtClean="0"/>
              <a:t>)</a:t>
            </a:r>
            <a:endParaRPr sz="2800"/>
          </a:p>
          <a:p>
            <a:r>
              <a:rPr lang="es-ES" dirty="0" smtClean="0"/>
              <a:t>Obtienen la </a:t>
            </a:r>
            <a:r>
              <a:rPr lang="es-ES" dirty="0" err="1" smtClean="0"/>
              <a:t>super</a:t>
            </a:r>
            <a:r>
              <a:rPr lang="es-ES" dirty="0" smtClean="0"/>
              <a:t>-ganancia monopolista.</a:t>
            </a:r>
            <a:endParaRPr lang="zh-CN" altLang="en-US"/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Principales esferas </a:t>
            </a:r>
            <a:r>
              <a:rPr lang="en-US" altLang="es-US" dirty="0" smtClean="0"/>
              <a:t>monopolist</a:t>
            </a:r>
            <a:r>
              <a:rPr lang="es-ES" dirty="0" smtClean="0"/>
              <a:t>as en la actualidad:</a:t>
            </a:r>
            <a:endParaRPr lang="es-ES" dirty="0"/>
          </a:p>
        </p:txBody>
      </p:sp>
      <p:sp>
        <p:nvSpPr>
          <p:cNvPr id="1048607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Tecnología digital</a:t>
            </a:r>
          </a:p>
          <a:p>
            <a:r>
              <a:rPr lang="es-ES" b="1" dirty="0" smtClean="0"/>
              <a:t>Farmacéutica</a:t>
            </a:r>
          </a:p>
          <a:p>
            <a:r>
              <a:rPr lang="es-ES" b="1" dirty="0" smtClean="0"/>
              <a:t>Medios de comunicació</a:t>
            </a:r>
            <a:r>
              <a:rPr lang="es-ES" dirty="0" smtClean="0"/>
              <a:t>n</a:t>
            </a:r>
            <a:endParaRPr lang="es-ES" b="1" dirty="0" smtClean="0"/>
          </a:p>
          <a:p>
            <a:r>
              <a:rPr lang="en-US" altLang="es-US" b="1" dirty="0" smtClean="0"/>
              <a:t>Complejo militar- industrial</a:t>
            </a:r>
            <a:endParaRPr lang="es-ES" b="1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1048670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s-US"/>
              <a:t>Tipos de monopolios:</a:t>
            </a:r>
            <a:endParaRPr lang="es-US"/>
          </a:p>
        </p:txBody>
      </p:sp>
      <p:sp>
        <p:nvSpPr>
          <p:cNvPr id="1048672" name="104867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s-US"/>
              <a:t>Según la forma de organización: consorcio, triste, c</a:t>
            </a:r>
            <a:r>
              <a:rPr lang="es-US" altLang="es-US"/>
              <a:t>á</a:t>
            </a:r>
            <a:r>
              <a:rPr lang="en-US" altLang="es-US"/>
              <a:t>rtel </a:t>
            </a:r>
            <a:endParaRPr lang="es-US"/>
          </a:p>
          <a:p>
            <a:r>
              <a:rPr lang="en-US" altLang="es-US"/>
              <a:t>Según </a:t>
            </a:r>
            <a:r>
              <a:rPr lang="es-US" altLang="es-US"/>
              <a:t>áreas</a:t>
            </a:r>
            <a:r>
              <a:rPr lang="en-US" altLang="es-US"/>
              <a:t> de influencias: </a:t>
            </a:r>
            <a:endParaRPr lang="es-US"/>
          </a:p>
          <a:p>
            <a:r>
              <a:rPr lang="en-US" altLang="es-US"/>
              <a:t>Transnacionales, multinacionales </a:t>
            </a:r>
            <a:endParaRPr lang="es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Rasgos económicos del imperialismo:</a:t>
            </a:r>
            <a:endParaRPr lang="es-ES" dirty="0"/>
          </a:p>
        </p:txBody>
      </p:sp>
      <p:sp>
        <p:nvSpPr>
          <p:cNvPr id="1048601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r>
              <a:rPr lang="es-ES" dirty="0" smtClean="0"/>
              <a:t>Surgimiento de </a:t>
            </a:r>
            <a:r>
              <a:rPr lang="es-ES" b="1" dirty="0" smtClean="0"/>
              <a:t>grandes monopolios</a:t>
            </a:r>
            <a:r>
              <a:rPr lang="es-ES" dirty="0" smtClean="0"/>
              <a:t>.</a:t>
            </a:r>
          </a:p>
          <a:p>
            <a:r>
              <a:rPr lang="es-ES" dirty="0" smtClean="0"/>
              <a:t>Surgimiento del </a:t>
            </a:r>
            <a:r>
              <a:rPr lang="es-ES" b="1" dirty="0" smtClean="0"/>
              <a:t>capital financiero </a:t>
            </a:r>
            <a:r>
              <a:rPr lang="es-ES" dirty="0" smtClean="0"/>
              <a:t> (Fusión del capital industrial y el capital bancario)</a:t>
            </a:r>
          </a:p>
          <a:p>
            <a:r>
              <a:rPr lang="es-ES" b="1" dirty="0" smtClean="0"/>
              <a:t>Exportación de capitales</a:t>
            </a:r>
            <a:r>
              <a:rPr lang="es-ES" dirty="0" smtClean="0"/>
              <a:t> (en sustitución de la exportación de mercancías) </a:t>
            </a:r>
          </a:p>
          <a:p>
            <a:r>
              <a:rPr lang="es-ES" b="1" dirty="0" smtClean="0"/>
              <a:t>Reparto económico </a:t>
            </a:r>
            <a:r>
              <a:rPr lang="es-ES" dirty="0" smtClean="0"/>
              <a:t>del mundo (en sustitución del reparto territorial)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Presentación en pantalla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El desarrollo del Capitalismo en el siglo XX</vt:lpstr>
      <vt:lpstr>El siglo XX abe una nueva época:</vt:lpstr>
      <vt:lpstr>Nueva etapa de desarrollo del capitalismo</vt:lpstr>
      <vt:lpstr>Rasgos económicos del Imperialismo </vt:lpstr>
      <vt:lpstr> Los monopolios : </vt:lpstr>
      <vt:lpstr>Principales esferas monopolistas en la actualidad:</vt:lpstr>
      <vt:lpstr>Tipos de monopolios:</vt:lpstr>
      <vt:lpstr>Rasgos económicos del imperialismo: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Capitalismo monopolista o imperialismo</dc:title>
  <dc:creator>marxismo5</dc:creator>
  <cp:lastModifiedBy>FAMILIA</cp:lastModifiedBy>
  <cp:revision>1</cp:revision>
  <dcterms:created xsi:type="dcterms:W3CDTF">2009-01-01T20:03:42Z</dcterms:created>
  <dcterms:modified xsi:type="dcterms:W3CDTF">2026-04-10T16:20:03Z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12529b844e284ce282ed529456bc527f</vt:lpwstr>
  </property>
</Properties>
</file>