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</file>

<file path=ppt/presentation.xml><?xml version="1.0" encoding="utf-8"?>
<p:presentation xmlns:p="http://schemas.openxmlformats.org/presentationml/2006/main" xmlns:r="http://schemas.openxmlformats.org/officeDocument/2006/relationships" xmlns:a="http://schemas.openxmlformats.org/drawingml/2006/main" saveSubsetFonts="1">
  <p:sldMasterIdLst>
    <p:sldMasterId id="2147483648" r:id="rId1"/>
  </p:sldMasterIdLst>
  <p:notesMasterIdLst>
    <p:notesMasterId r:id="rId2"/>
  </p:notesMasterIdLst>
  <p:sldIdLst>
    <p:sldId id="256" r:id="rId3"/>
    <p:sldId id="257" r:id="rId4"/>
    <p:sldId id="258" r:id="rId5"/>
    <p:sldId id="259" r:id="rId6"/>
    <p:sldId id="260" r:id="rId7"/>
    <p:sldId id="262" r:id="rId8"/>
  </p:sldIdLst>
  <p:sldSz type="screen4x3" cy="6858000" cx="9144000"/>
  <p:notesSz cx="6858000" cy="9144000"/>
  <p:defaultTextStyle>
    <a:defPPr>
      <a:defRPr lang="es-ES"/>
    </a:defPPr>
    <a:lvl1pPr algn="l" defTabSz="914400" eaLnBrk="1" hangingPunct="1" latinLnBrk="0" marL="0" rtl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 xmlns:r="http://schemas.openxmlformats.org/officeDocument/2006/relationships" xmlns:a="http://schemas.openxmlformats.org/drawing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 xmlns:r="http://schemas.openxmlformats.org/officeDocument/2006/relationships" xmlns:a="http://schemas.openxmlformats.org/drawing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tableStyles" Target="tableStyles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53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4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55" name="Rectangle 4"/>
          <p:cNvSpPr>
            <a:spLocks noChangeAspect="1" noRot="1" noGrp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/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56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 bIns="45745" compatLnSpc="1" lIns="91492" numCol="1" rIns="91492" tIns="45745" vert="horz" wrap="square">
            <a:prstTxWarp prst="textNoShape"/>
          </a:bodyPr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57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/>
          <a:noFill/>
          <a:ln w="9525">
            <a:noFill/>
            <a:miter lim="800000"/>
            <a:headEnd/>
            <a:tailEnd/>
          </a:ln>
          <a:effectLst/>
        </p:spPr>
        <p:txBody>
          <a:bodyPr anchor="b" anchorCtr="0" bIns="45745" compatLnSpc="1" lIns="91492" numCol="1" rIns="91492" tIns="45745" vert="horz" wrap="square">
            <a:prstTxWarp prst="textNoShape"/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notesStyle>
    <a:lvl1pPr algn="l" fontAlgn="base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algn="l" fontAlgn="base" marL="4572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algn="l" fontAlgn="base" marL="9144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algn="l" fontAlgn="base" marL="13716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algn="l" fontAlgn="base" marL="1828800" rtl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algn="l" defTabSz="914400" eaLnBrk="1" hangingPunct="1" latinLnBrk="0" marL="2286000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">
  <p:cSld name="Diapositiva de título"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82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algn="ctr" indent="0" mar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algn="ctr" indent="0" marL="457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algn="ctr" indent="0" marL="914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algn="ctr" indent="0" marL="1371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algn="ctr" indent="0" marL="182880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algn="ctr" indent="0" marL="228600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algn="ctr" indent="0" marL="274320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algn="ctr" indent="0" marL="320040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algn="ctr" indent="0" marL="365760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104858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941437E-0CE6-4D85-A8BD-FC17EC7241B8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104858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58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320DCE5-34AF-410F-9CDA-3F9531A70C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x">
  <p:cSld name="Título y texto vertical">
    <p:spTree>
      <p:nvGrpSpPr>
        <p:cNvPr id="3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0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21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2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941437E-0CE6-4D85-A8BD-FC17EC7241B8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104862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2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320DCE5-34AF-410F-9CDA-3F9531A70C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vertTitleAndTx">
  <p:cSld name="Título vertical y texto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10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11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941437E-0CE6-4D85-A8BD-FC17EC7241B8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1048612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13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320DCE5-34AF-410F-9CDA-3F9531A70C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ítulo y objetos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89" name="2 Marcador de contenido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590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941437E-0CE6-4D85-A8BD-FC17EC7241B8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1048591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592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320DCE5-34AF-410F-9CDA-3F9531A70C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secHead">
  <p:cSld name="Encabezado de sección"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b="1" cap="all"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26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indent="0" marL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indent="0" marL="45720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indent="0" marL="91440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indent="0" marL="1371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indent="0" marL="18288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indent="0" marL="22860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indent="0" marL="27432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indent="0" marL="32004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indent="0" marL="365760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2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941437E-0CE6-4D85-A8BD-FC17EC7241B8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104862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2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320DCE5-34AF-410F-9CDA-3F9531A70C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Obj">
  <p:cSld name="Dos objetos"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0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31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32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33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941437E-0CE6-4D85-A8BD-FC17EC7241B8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1048634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35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320DCE5-34AF-410F-9CDA-3F9531A70C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woTxTwoObj">
  <p:cSld name="Comparación"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37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38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39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indent="0" marL="0">
              <a:buNone/>
              <a:defRPr b="1" sz="2400"/>
            </a:lvl1pPr>
            <a:lvl2pPr indent="0" marL="457200">
              <a:buNone/>
              <a:defRPr b="1" sz="2000"/>
            </a:lvl2pPr>
            <a:lvl3pPr indent="0" marL="914400">
              <a:buNone/>
              <a:defRPr b="1" sz="1800"/>
            </a:lvl3pPr>
            <a:lvl4pPr indent="0" marL="1371600">
              <a:buNone/>
              <a:defRPr b="1" sz="1600"/>
            </a:lvl4pPr>
            <a:lvl5pPr indent="0" marL="1828800">
              <a:buNone/>
              <a:defRPr b="1" sz="1600"/>
            </a:lvl5pPr>
            <a:lvl6pPr indent="0" marL="2286000">
              <a:buNone/>
              <a:defRPr b="1" sz="1600"/>
            </a:lvl6pPr>
            <a:lvl7pPr indent="0" marL="2743200">
              <a:buNone/>
              <a:defRPr b="1" sz="1600"/>
            </a:lvl7pPr>
            <a:lvl8pPr indent="0" marL="3200400">
              <a:buNone/>
              <a:defRPr b="1" sz="1600"/>
            </a:lvl8pPr>
            <a:lvl9pPr indent="0" marL="3657600">
              <a:buNone/>
              <a:defRPr b="1"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40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41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941437E-0CE6-4D85-A8BD-FC17EC7241B8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1048642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43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320DCE5-34AF-410F-9CDA-3F9531A70C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titleOnly">
  <p:cSld name="Sólo el título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06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941437E-0CE6-4D85-A8BD-FC17EC7241B8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1048607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08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320DCE5-34AF-410F-9CDA-3F9531A70C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blank">
  <p:cSld name="En blanco"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4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941437E-0CE6-4D85-A8BD-FC17EC7241B8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1048645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46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320DCE5-34AF-410F-9CDA-3F9531A70C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Tx">
  <p:cSld name="Contenido con título"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48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649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50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941437E-0CE6-4D85-A8BD-FC17EC7241B8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1048651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52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320DCE5-34AF-410F-9CDA-3F9531A70C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picTx">
  <p:cSld name="Imagen con título"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b="1"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615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indent="0" marL="0">
              <a:buNone/>
              <a:defRPr sz="3200"/>
            </a:lvl1pPr>
            <a:lvl2pPr indent="0" marL="457200">
              <a:buNone/>
              <a:defRPr sz="2800"/>
            </a:lvl2pPr>
            <a:lvl3pPr indent="0" marL="914400">
              <a:buNone/>
              <a:defRPr sz="2400"/>
            </a:lvl3pPr>
            <a:lvl4pPr indent="0" marL="1371600">
              <a:buNone/>
              <a:defRPr sz="2000"/>
            </a:lvl4pPr>
            <a:lvl5pPr indent="0" marL="1828800">
              <a:buNone/>
              <a:defRPr sz="2000"/>
            </a:lvl5pPr>
            <a:lvl6pPr indent="0" marL="2286000">
              <a:buNone/>
              <a:defRPr sz="2000"/>
            </a:lvl6pPr>
            <a:lvl7pPr indent="0" marL="2743200">
              <a:buNone/>
              <a:defRPr sz="2000"/>
            </a:lvl7pPr>
            <a:lvl8pPr indent="0" marL="3200400">
              <a:buNone/>
              <a:defRPr sz="2000"/>
            </a:lvl8pPr>
            <a:lvl9pPr indent="0" marL="3657600">
              <a:buNone/>
              <a:defRPr sz="2000"/>
            </a:lvl9pPr>
          </a:lstStyle>
          <a:p>
            <a:endParaRPr lang="es-ES"/>
          </a:p>
        </p:txBody>
      </p:sp>
      <p:sp>
        <p:nvSpPr>
          <p:cNvPr id="1048616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indent="0" marL="0">
              <a:buNone/>
              <a:defRPr sz="1400"/>
            </a:lvl1pPr>
            <a:lvl2pPr indent="0" marL="457200">
              <a:buNone/>
              <a:defRPr sz="1200"/>
            </a:lvl2pPr>
            <a:lvl3pPr indent="0" marL="914400">
              <a:buNone/>
              <a:defRPr sz="1000"/>
            </a:lvl3pPr>
            <a:lvl4pPr indent="0" marL="1371600">
              <a:buNone/>
              <a:defRPr sz="900"/>
            </a:lvl4pPr>
            <a:lvl5pPr indent="0" marL="1828800">
              <a:buNone/>
              <a:defRPr sz="900"/>
            </a:lvl5pPr>
            <a:lvl6pPr indent="0" marL="2286000">
              <a:buNone/>
              <a:defRPr sz="900"/>
            </a:lvl6pPr>
            <a:lvl7pPr indent="0" marL="2743200">
              <a:buNone/>
              <a:defRPr sz="900"/>
            </a:lvl7pPr>
            <a:lvl8pPr indent="0" marL="3200400">
              <a:buNone/>
              <a:defRPr sz="900"/>
            </a:lvl8pPr>
            <a:lvl9pPr indent="0" marL="365760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48617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8941437E-0CE6-4D85-A8BD-FC17EC7241B8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1048618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s-ES"/>
          </a:p>
        </p:txBody>
      </p:sp>
      <p:sp>
        <p:nvSpPr>
          <p:cNvPr id="1048619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E320DCE5-34AF-410F-9CDA-3F9531A70CB9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/>
        </p:spPr>
        <p:txBody>
          <a:bodyPr anchor="ctr" bIns="45720" lIns="91440" rIns="91440" rtlCol="0" tIns="45720" vert="horz">
            <a:normAutofit/>
          </a:bodyPr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1048577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/>
        </p:spPr>
        <p:txBody>
          <a:bodyPr bIns="45720" lIns="91440" rIns="91440" rtlCol="0" tIns="45720" vert="horz">
            <a:normAutofit/>
          </a:bodyPr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1048578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1437E-0CE6-4D85-A8BD-FC17EC7241B8}" type="datetimeFigureOut">
              <a:rPr lang="es-ES" smtClean="0"/>
              <a:t>16/03/2026</a:t>
            </a:fld>
            <a:endParaRPr lang="es-ES"/>
          </a:p>
        </p:txBody>
      </p:sp>
      <p:sp>
        <p:nvSpPr>
          <p:cNvPr id="1048579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/>
        </p:spPr>
        <p:txBody>
          <a:bodyPr anchor="ctr" bIns="45720" lIns="91440" rIns="91440" rtlCol="0" tIns="45720" vert="horz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048580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/>
        </p:spPr>
        <p:txBody>
          <a:bodyPr anchor="ctr" bIns="45720" lIns="91440" rIns="91440" rtlCol="0" tIns="45720" vert="horz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0DCE5-34AF-410F-9CDA-3F9531A70CB9}" type="slidenum">
              <a:rPr lang="es-ES" smtClean="0"/>
              <a:t>‹Nº›</a:t>
            </a:fld>
            <a:endParaRPr lang="es-ES"/>
          </a:p>
        </p:txBody>
      </p:sp>
    </p:spTree>
  </p:cSld>
  <p:clrMap accent1="accent1" accent2="accent2" accent3="accent3" accent4="accent4" accent5="accent5" accent6="accent6" bg1="lt1" bg2="lt2" tx1="dk1" tx2="dk2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eaLnBrk="1" hangingPunct="1" latinLnBrk="0" rtl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914400" eaLnBrk="1" hangingPunct="1" indent="-342900" latinLnBrk="0" marL="342900" rtl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indent="-285750" latinLnBrk="0" marL="742950" rtl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indent="-228600" latinLnBrk="0" marL="1143000" rtl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indent="-228600" latinLnBrk="0" marL="1600200" rtl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indent="-228600" latinLnBrk="0" marL="2057400" rtl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indent="-228600" latinLnBrk="0" marL="25146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indent="-228600" latinLnBrk="0" marL="29718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indent="-228600" latinLnBrk="0" marL="34290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indent="-228600" latinLnBrk="0" marL="3886200" rtl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algn="l" defTabSz="914400" eaLnBrk="1" hangingPunct="1" latinLnBrk="0" marL="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algn="l" defTabSz="914400" eaLnBrk="1" hangingPunct="1" latinLnBrk="0" marL="457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algn="l" defTabSz="914400" eaLnBrk="1" hangingPunct="1" latinLnBrk="0" marL="914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algn="l" defTabSz="914400" eaLnBrk="1" hangingPunct="1" latinLnBrk="0" marL="1371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algn="l" defTabSz="914400" eaLnBrk="1" hangingPunct="1" latinLnBrk="0" marL="18288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algn="l" defTabSz="914400" eaLnBrk="1" hangingPunct="1" latinLnBrk="0" marL="22860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algn="l" defTabSz="914400" eaLnBrk="1" hangingPunct="1" latinLnBrk="0" marL="27432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algn="l" defTabSz="914400" eaLnBrk="1" hangingPunct="1" latinLnBrk="0" marL="32004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algn="l" defTabSz="914400" eaLnBrk="1" hangingPunct="1" latinLnBrk="0" marL="3657600" rtl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1 Título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dirty="0" lang="es-ES" smtClean="0"/>
              <a:t>El capital financiero en la actualidad</a:t>
            </a:r>
            <a:endParaRPr dirty="0" lang="es-ES"/>
          </a:p>
        </p:txBody>
      </p:sp>
      <p:sp>
        <p:nvSpPr>
          <p:cNvPr id="1048587" name="2 Subtítulo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altLang="es-US" dirty="0" lang="en-US"/>
              <a:t>C</a:t>
            </a:r>
            <a:r>
              <a:rPr altLang="es-US" dirty="0" lang="en-US"/>
              <a:t>l</a:t>
            </a:r>
            <a:r>
              <a:rPr altLang="es-US" dirty="0" lang="en-US"/>
              <a:t>a</a:t>
            </a:r>
            <a:r>
              <a:rPr altLang="es-US" dirty="0" lang="en-US"/>
              <a:t>s</a:t>
            </a:r>
            <a:r>
              <a:rPr altLang="es-US" dirty="0" lang="en-US"/>
              <a:t>e</a:t>
            </a:r>
            <a:r>
              <a:rPr altLang="es-US" dirty="0" lang="en-US"/>
              <a:t> </a:t>
            </a:r>
            <a:r>
              <a:rPr altLang="es-US" dirty="0" lang="en-US"/>
              <a:t>práctica</a:t>
            </a:r>
            <a:r>
              <a:rPr altLang="es-US" dirty="0" lang="en-US"/>
              <a:t> </a:t>
            </a:r>
            <a:r>
              <a:rPr altLang="es-US" dirty="0" lang="en-US"/>
              <a:t>2</a:t>
            </a:r>
            <a:endParaRPr dirty="0" lang="es-E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3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s-ES" smtClean="0"/>
              <a:t>El nuevo papel de los bancos</a:t>
            </a:r>
            <a:endParaRPr dirty="0" lang="es-ES"/>
          </a:p>
        </p:txBody>
      </p:sp>
      <p:sp>
        <p:nvSpPr>
          <p:cNvPr id="1048594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altLang="es-US" dirty="0" lang="en-US" smtClean="0"/>
              <a:t>1</a:t>
            </a:r>
            <a:r>
              <a:rPr altLang="es-US" dirty="0" lang="en-US" smtClean="0"/>
              <a:t>.</a:t>
            </a:r>
            <a:r>
              <a:rPr altLang="es-US" dirty="0" lang="en-US" smtClean="0"/>
              <a:t>-</a:t>
            </a:r>
            <a:r>
              <a:rPr dirty="0" lang="es-ES" smtClean="0"/>
              <a:t>En la etapa imperialista los bancos se vuelven sujetos decisivos e imprescindibles para la actividad de los grandes monopolios. A partir de esta idea investigue qué es el capital bancario.</a:t>
            </a:r>
            <a:endParaRPr altLang="en-US" lang="zh-CN"/>
          </a:p>
          <a:p>
            <a:r>
              <a:rPr altLang="es-US" dirty="0" lang="en-US" smtClean="0"/>
              <a:t>2</a:t>
            </a:r>
            <a:r>
              <a:rPr altLang="es-US" dirty="0" lang="en-US" smtClean="0"/>
              <a:t>.</a:t>
            </a:r>
            <a:r>
              <a:rPr altLang="es-US" dirty="0" lang="en-US" smtClean="0"/>
              <a:t>-</a:t>
            </a:r>
            <a:r>
              <a:rPr dirty="0" lang="es-ES" smtClean="0"/>
              <a:t>De la fusión del capital industrial y el capital bancario surgió el capital financiero. ¿por qué fue imprescindible esa fusión? ¿Qué necesita la industria del banco, y viceversa?</a:t>
            </a:r>
            <a:endParaRPr dirty="0"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11222"/>
          </a:xfrm>
        </p:spPr>
        <p:txBody>
          <a:bodyPr/>
          <a:p>
            <a:r>
              <a:rPr dirty="0" lang="es-ES" smtClean="0"/>
              <a:t>El capital financiero</a:t>
            </a:r>
            <a:endParaRPr dirty="0" lang="es-ES"/>
          </a:p>
        </p:txBody>
      </p:sp>
      <p:sp>
        <p:nvSpPr>
          <p:cNvPr id="1048596" name="2 Marcador de contenido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072098"/>
          </a:xfrm>
        </p:spPr>
        <p:txBody>
          <a:bodyPr>
            <a:normAutofit/>
          </a:bodyPr>
          <a:p>
            <a:r>
              <a:rPr altLang="es-US" dirty="0" lang="en-US" smtClean="0"/>
              <a:t>3</a:t>
            </a:r>
            <a:r>
              <a:rPr altLang="es-US" dirty="0" lang="en-US" smtClean="0"/>
              <a:t>.</a:t>
            </a:r>
            <a:r>
              <a:rPr altLang="es-US" dirty="0" lang="en-US" smtClean="0"/>
              <a:t>-</a:t>
            </a:r>
            <a:r>
              <a:rPr altLang="es-US" dirty="0" lang="en-US" smtClean="0"/>
              <a:t>E</a:t>
            </a:r>
            <a:r>
              <a:rPr dirty="0" lang="es-ES" smtClean="0"/>
              <a:t>l capital financiero </a:t>
            </a:r>
            <a:r>
              <a:rPr altLang="es-US" dirty="0" lang="en-US" smtClean="0"/>
              <a:t>e</a:t>
            </a:r>
            <a:r>
              <a:rPr altLang="es-US" dirty="0" lang="en-US" smtClean="0"/>
              <a:t>n</a:t>
            </a:r>
            <a:r>
              <a:rPr altLang="es-US" dirty="0" lang="en-US" smtClean="0"/>
              <a:t> </a:t>
            </a:r>
            <a:r>
              <a:rPr altLang="es-US" dirty="0" lang="en-US" smtClean="0"/>
              <a:t>l</a:t>
            </a:r>
            <a:r>
              <a:rPr altLang="es-US" dirty="0" lang="en-US" smtClean="0"/>
              <a:t>a</a:t>
            </a:r>
            <a:r>
              <a:rPr altLang="es-US" dirty="0" lang="en-US" smtClean="0"/>
              <a:t> </a:t>
            </a:r>
            <a:r>
              <a:rPr altLang="es-US" dirty="0" lang="en-US" smtClean="0"/>
              <a:t>a</a:t>
            </a:r>
            <a:r>
              <a:rPr altLang="es-US" dirty="0" lang="en-US" smtClean="0"/>
              <a:t>c</a:t>
            </a:r>
            <a:r>
              <a:rPr altLang="es-US" dirty="0" lang="en-US" smtClean="0"/>
              <a:t>t</a:t>
            </a:r>
            <a:r>
              <a:rPr altLang="es-US" dirty="0" lang="en-US" smtClean="0"/>
              <a:t>ualidad</a:t>
            </a:r>
            <a:r>
              <a:rPr dirty="0" lang="es-ES" smtClean="0"/>
              <a:t> es más que un </a:t>
            </a:r>
            <a:r>
              <a:rPr b="1" dirty="0" lang="es-ES" smtClean="0"/>
              <a:t>dinero</a:t>
            </a:r>
            <a:r>
              <a:rPr dirty="0" lang="es-ES" smtClean="0"/>
              <a:t> que se presta por el banco para invertir en la economía</a:t>
            </a:r>
            <a:r>
              <a:rPr altLang="es-US" dirty="0" lang="en-US" smtClean="0"/>
              <a:t>;</a:t>
            </a:r>
            <a:r>
              <a:rPr dirty="0" lang="es-ES" smtClean="0"/>
              <a:t> se ha convertido en un sistema que adquiere vida propia y</a:t>
            </a:r>
            <a:r>
              <a:rPr altLang="es-US" dirty="0" lang="en-US" smtClean="0"/>
              <a:t>a</a:t>
            </a:r>
            <a:r>
              <a:rPr altLang="es-US" dirty="0" lang="en-US" smtClean="0"/>
              <a:t> </a:t>
            </a:r>
            <a:r>
              <a:rPr altLang="es-US" dirty="0" lang="en-US" smtClean="0"/>
              <a:t>q</a:t>
            </a:r>
            <a:r>
              <a:rPr altLang="es-US" dirty="0" lang="en-US" smtClean="0"/>
              <a:t>u</a:t>
            </a:r>
            <a:r>
              <a:rPr altLang="es-US" dirty="0" lang="en-US" smtClean="0"/>
              <a:t>e</a:t>
            </a:r>
            <a:r>
              <a:rPr dirty="0" lang="es-ES" smtClean="0"/>
              <a:t>:</a:t>
            </a:r>
            <a:endParaRPr altLang="en-US" lang="zh-CN"/>
          </a:p>
          <a:p>
            <a:pPr indent="0" marL="0">
              <a:buNone/>
            </a:pPr>
            <a:endParaRPr altLang="en-US" lang="zh-CN"/>
          </a:p>
          <a:p>
            <a:pPr>
              <a:buFont typeface="Wingdings" pitchFamily="2" charset="2"/>
              <a:buChar char="Ø"/>
            </a:pPr>
            <a:endParaRPr dirty="0"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s-ES" smtClean="0"/>
              <a:t>El capital financiero</a:t>
            </a:r>
            <a:endParaRPr dirty="0" lang="es-ES"/>
          </a:p>
        </p:txBody>
      </p:sp>
      <p:sp>
        <p:nvSpPr>
          <p:cNvPr id="1048598" name="2 Marcador de contenido"/>
          <p:cNvSpPr>
            <a:spLocks noGrp="1"/>
          </p:cNvSpPr>
          <p:nvPr>
            <p:ph idx="1"/>
          </p:nvPr>
        </p:nvSpPr>
        <p:spPr/>
        <p:txBody>
          <a:bodyPr/>
          <a:p>
            <a:pPr>
              <a:buFont typeface="Wingdings" pitchFamily="2" charset="2"/>
              <a:buChar char="Ø"/>
            </a:pPr>
            <a:r>
              <a:rPr altLang="es-US" dirty="0" lang="en-US" smtClean="0"/>
              <a:t> Domina la economía mundial</a:t>
            </a:r>
            <a:endParaRPr altLang="en-US" lang="zh-CN"/>
          </a:p>
          <a:p>
            <a:pPr>
              <a:buFont typeface="Wingdings" pitchFamily="2" charset="2"/>
              <a:buChar char="Ø"/>
            </a:pPr>
            <a:r>
              <a:rPr altLang="es-US" dirty="0" lang="en-US" smtClean="0"/>
              <a:t> Provoca el endeudamiento global</a:t>
            </a:r>
            <a:endParaRPr altLang="en-US" lang="zh-CN"/>
          </a:p>
          <a:p>
            <a:pPr>
              <a:buFont typeface="Wingdings" pitchFamily="2" charset="2"/>
              <a:buChar char="Ø"/>
            </a:pPr>
            <a:r>
              <a:rPr dirty="0" lang="es-ES" smtClean="0"/>
              <a:t>Provoca la especulación de los precios (inflación)</a:t>
            </a:r>
            <a:endParaRPr altLang="en-US" lang="zh-CN"/>
          </a:p>
          <a:p>
            <a:pPr>
              <a:buFont typeface="Wingdings" pitchFamily="2" charset="2"/>
              <a:buChar char="Ø"/>
            </a:pPr>
            <a:r>
              <a:rPr dirty="0" lang="es-ES" smtClean="0"/>
              <a:t>Tendencia a sustituir el dinero real por el dinero digital (</a:t>
            </a:r>
            <a:r>
              <a:rPr dirty="0" lang="es-ES" err="1" smtClean="0"/>
              <a:t>bitcoin</a:t>
            </a:r>
            <a:r>
              <a:rPr dirty="0" lang="es-ES" smtClean="0"/>
              <a:t>, </a:t>
            </a:r>
            <a:r>
              <a:rPr dirty="0" lang="es-ES" err="1" smtClean="0"/>
              <a:t>criptomonedas</a:t>
            </a:r>
            <a:r>
              <a:rPr dirty="0" lang="es-ES" smtClean="0"/>
              <a:t>)</a:t>
            </a:r>
          </a:p>
          <a:p>
            <a:pPr>
              <a:buFont typeface="Wingdings" pitchFamily="2" charset="2"/>
              <a:buChar char="Ø"/>
            </a:pPr>
            <a:endParaRPr dirty="0" lang="es-ES"/>
          </a:p>
          <a:p>
            <a:pPr>
              <a:buNone/>
            </a:pPr>
            <a:r>
              <a:rPr dirty="0" lang="es-ES" smtClean="0"/>
              <a:t>Seleccione una de estas características </a:t>
            </a:r>
            <a:r>
              <a:rPr lang="es-ES" smtClean="0"/>
              <a:t>del capital </a:t>
            </a:r>
            <a:r>
              <a:rPr dirty="0" lang="es-ES" smtClean="0"/>
              <a:t>financiero y argumente su manifestación </a:t>
            </a:r>
            <a:r>
              <a:rPr altLang="es-US" dirty="0" lang="en-US" smtClean="0"/>
              <a:t>e</a:t>
            </a:r>
            <a:r>
              <a:rPr altLang="es-US" dirty="0" lang="en-US" smtClean="0"/>
              <a:t>n</a:t>
            </a:r>
            <a:r>
              <a:rPr altLang="es-US" dirty="0" lang="en-US" smtClean="0"/>
              <a:t> </a:t>
            </a:r>
            <a:r>
              <a:rPr altLang="es-US" dirty="0" lang="en-US" smtClean="0"/>
              <a:t>l</a:t>
            </a:r>
            <a:r>
              <a:rPr altLang="es-US" dirty="0" lang="en-US" smtClean="0"/>
              <a:t>a</a:t>
            </a:r>
            <a:r>
              <a:rPr altLang="es-US" dirty="0" lang="en-US" smtClean="0"/>
              <a:t> </a:t>
            </a:r>
            <a:r>
              <a:rPr altLang="es-US" dirty="0" lang="en-US" smtClean="0"/>
              <a:t>r</a:t>
            </a:r>
            <a:r>
              <a:rPr altLang="es-US" dirty="0" lang="en-US" smtClean="0"/>
              <a:t>e</a:t>
            </a:r>
            <a:r>
              <a:rPr altLang="es-US" dirty="0" lang="en-US" smtClean="0"/>
              <a:t>a</a:t>
            </a:r>
            <a:r>
              <a:rPr altLang="es-US" dirty="0" lang="en-US" smtClean="0"/>
              <a:t>lidad</a:t>
            </a:r>
            <a:r>
              <a:rPr altLang="es-US" dirty="0" lang="en-US" smtClean="0"/>
              <a:t>.</a:t>
            </a:r>
            <a:r>
              <a:rPr altLang="es-US" dirty="0" lang="en-US" smtClean="0"/>
              <a:t> </a:t>
            </a:r>
            <a:endParaRPr altLang="en-US" lang="zh-CN"/>
          </a:p>
          <a:p>
            <a:endParaRPr dirty="0"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dirty="0" lang="es-ES" smtClean="0"/>
              <a:t>La oligarquía financiera</a:t>
            </a:r>
            <a:endParaRPr dirty="0" lang="es-ES"/>
          </a:p>
        </p:txBody>
      </p:sp>
      <p:sp>
        <p:nvSpPr>
          <p:cNvPr id="1048600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dirty="0" lang="es-ES" smtClean="0"/>
              <a:t>Es la clase política que controla hoy el capital financiero. </a:t>
            </a:r>
            <a:r>
              <a:rPr altLang="es-US" dirty="0" lang="en-US" smtClean="0"/>
              <a:t>E</a:t>
            </a:r>
            <a:r>
              <a:rPr altLang="es-US" dirty="0" lang="en-US" smtClean="0"/>
              <a:t>s</a:t>
            </a:r>
            <a:r>
              <a:rPr altLang="es-US" dirty="0" lang="en-US" smtClean="0"/>
              <a:t> </a:t>
            </a:r>
            <a:r>
              <a:rPr altLang="es-US" dirty="0" lang="en-US" smtClean="0"/>
              <a:t>l</a:t>
            </a:r>
            <a:r>
              <a:rPr altLang="es-US" dirty="0" lang="en-US" smtClean="0"/>
              <a:t>a</a:t>
            </a:r>
            <a:r>
              <a:rPr altLang="es-US" dirty="0" lang="en-US" smtClean="0"/>
              <a:t> </a:t>
            </a:r>
            <a:r>
              <a:rPr dirty="0" lang="es-ES" smtClean="0"/>
              <a:t>esfera más alta de la burguesía, </a:t>
            </a:r>
            <a:r>
              <a:rPr altLang="es-US" dirty="0" lang="en-US" smtClean="0"/>
              <a:t>c</a:t>
            </a:r>
            <a:r>
              <a:rPr altLang="es-US" dirty="0" lang="en-US" smtClean="0"/>
              <a:t>o</a:t>
            </a:r>
            <a:r>
              <a:rPr altLang="es-US" dirty="0" lang="en-US" smtClean="0"/>
              <a:t>m</a:t>
            </a:r>
            <a:r>
              <a:rPr altLang="es-US" dirty="0" lang="en-US" smtClean="0"/>
              <a:t>p</a:t>
            </a:r>
            <a:r>
              <a:rPr altLang="es-US" dirty="0" lang="en-US" smtClean="0"/>
              <a:t>u</a:t>
            </a:r>
            <a:r>
              <a:rPr altLang="es-US" dirty="0" lang="en-US" smtClean="0"/>
              <a:t>e</a:t>
            </a:r>
            <a:r>
              <a:rPr altLang="es-US" dirty="0" lang="en-US" smtClean="0"/>
              <a:t>s</a:t>
            </a:r>
            <a:r>
              <a:rPr altLang="es-US" dirty="0" lang="en-US" smtClean="0"/>
              <a:t>t</a:t>
            </a:r>
            <a:r>
              <a:rPr altLang="es-US" dirty="0" lang="en-US" smtClean="0"/>
              <a:t>a</a:t>
            </a:r>
            <a:r>
              <a:rPr altLang="es-US" dirty="0" lang="en-US" smtClean="0"/>
              <a:t> </a:t>
            </a:r>
            <a:r>
              <a:rPr altLang="es-US" dirty="0" lang="en-US" smtClean="0"/>
              <a:t>p</a:t>
            </a:r>
            <a:r>
              <a:rPr altLang="es-US" dirty="0" lang="en-US" smtClean="0"/>
              <a:t>o</a:t>
            </a:r>
            <a:r>
              <a:rPr altLang="es-US" dirty="0" lang="en-US" smtClean="0"/>
              <a:t>r</a:t>
            </a:r>
            <a:r>
              <a:rPr altLang="es-US" dirty="0" lang="en-US" smtClean="0"/>
              <a:t> </a:t>
            </a:r>
            <a:r>
              <a:rPr dirty="0" lang="es-ES" smtClean="0"/>
              <a:t>grandes multimillonarios: familias, personas, altos ejecutivos, </a:t>
            </a:r>
            <a:r>
              <a:rPr dirty="0" lang="es-ES" err="1" smtClean="0"/>
              <a:t>etc</a:t>
            </a:r>
            <a:r>
              <a:rPr altLang="es-US" dirty="0" lang="en-US" err="1" smtClean="0"/>
              <a:t>.</a:t>
            </a:r>
            <a:r>
              <a:rPr altLang="es-US" dirty="0" lang="en-US" err="1" smtClean="0"/>
              <a:t> </a:t>
            </a:r>
            <a:r>
              <a:rPr altLang="es-US" dirty="0" lang="en-US" err="1" smtClean="0"/>
              <a:t>S</a:t>
            </a:r>
            <a:r>
              <a:rPr altLang="es-US" dirty="0" lang="en-US" err="1" smtClean="0"/>
              <a:t>u</a:t>
            </a:r>
            <a:r>
              <a:rPr altLang="es-US" dirty="0" lang="en-US" err="1" smtClean="0"/>
              <a:t> </a:t>
            </a:r>
            <a:r>
              <a:rPr altLang="es-US" dirty="0" lang="en-US" err="1" smtClean="0"/>
              <a:t>p</a:t>
            </a:r>
            <a:r>
              <a:rPr altLang="es-US" dirty="0" lang="en-US" err="1" smtClean="0"/>
              <a:t>o</a:t>
            </a:r>
            <a:r>
              <a:rPr altLang="es-US" dirty="0" lang="en-US" err="1" smtClean="0"/>
              <a:t>d</a:t>
            </a:r>
            <a:r>
              <a:rPr altLang="es-US" dirty="0" lang="en-US" err="1" smtClean="0"/>
              <a:t>e</a:t>
            </a:r>
            <a:r>
              <a:rPr altLang="es-US" dirty="0" lang="en-US" err="1" smtClean="0"/>
              <a:t>r</a:t>
            </a:r>
            <a:r>
              <a:rPr altLang="es-US" dirty="0" lang="en-US" err="1" smtClean="0"/>
              <a:t> </a:t>
            </a:r>
            <a:r>
              <a:rPr altLang="es-US" dirty="0" lang="en-US" err="1" smtClean="0"/>
              <a:t>a</a:t>
            </a:r>
            <a:r>
              <a:rPr altLang="es-US" dirty="0" lang="en-US" err="1" smtClean="0"/>
              <a:t>b</a:t>
            </a:r>
            <a:r>
              <a:rPr altLang="es-US" dirty="0" lang="en-US" err="1" smtClean="0"/>
              <a:t>a</a:t>
            </a:r>
            <a:r>
              <a:rPr altLang="es-US" dirty="0" lang="en-US" err="1" smtClean="0"/>
              <a:t>r</a:t>
            </a:r>
            <a:r>
              <a:rPr altLang="es-US" dirty="0" lang="en-US" err="1" smtClean="0"/>
              <a:t>c</a:t>
            </a:r>
            <a:r>
              <a:rPr altLang="es-US" dirty="0" lang="en-US" err="1" smtClean="0"/>
              <a:t>a</a:t>
            </a:r>
            <a:r>
              <a:rPr altLang="es-US" dirty="0" lang="en-US" err="1" smtClean="0"/>
              <a:t> </a:t>
            </a:r>
            <a:r>
              <a:rPr altLang="es-US" dirty="0" lang="en-US" err="1" smtClean="0"/>
              <a:t>t</a:t>
            </a:r>
            <a:r>
              <a:rPr altLang="es-US" dirty="0" lang="en-US" err="1" smtClean="0"/>
              <a:t>o</a:t>
            </a:r>
            <a:r>
              <a:rPr altLang="es-US" dirty="0" lang="en-US" err="1" smtClean="0"/>
              <a:t>d</a:t>
            </a:r>
            <a:r>
              <a:rPr altLang="es-US" dirty="0" lang="en-US" err="1" smtClean="0"/>
              <a:t>a</a:t>
            </a:r>
            <a:r>
              <a:rPr altLang="es-US" dirty="0" lang="en-US" err="1" smtClean="0"/>
              <a:t>s</a:t>
            </a:r>
            <a:r>
              <a:rPr altLang="es-US" dirty="0" lang="en-US" err="1" smtClean="0"/>
              <a:t> </a:t>
            </a:r>
            <a:r>
              <a:rPr altLang="es-US" dirty="0" lang="en-US" err="1" smtClean="0"/>
              <a:t>l</a:t>
            </a:r>
            <a:r>
              <a:rPr altLang="es-US" dirty="0" lang="en-US" err="1" smtClean="0"/>
              <a:t>a</a:t>
            </a:r>
            <a:r>
              <a:rPr altLang="es-US" dirty="0" lang="en-US" err="1" smtClean="0"/>
              <a:t>s</a:t>
            </a:r>
            <a:r>
              <a:rPr altLang="es-US" dirty="0" lang="en-US" err="1" smtClean="0"/>
              <a:t> </a:t>
            </a:r>
            <a:r>
              <a:rPr altLang="es-US" dirty="0" lang="en-US" err="1" smtClean="0"/>
              <a:t>e</a:t>
            </a:r>
            <a:r>
              <a:rPr altLang="es-US" dirty="0" lang="en-US" err="1" smtClean="0"/>
              <a:t>s</a:t>
            </a:r>
            <a:r>
              <a:rPr altLang="es-US" dirty="0" lang="en-US" err="1" smtClean="0"/>
              <a:t>f</a:t>
            </a:r>
            <a:r>
              <a:rPr altLang="es-US" dirty="0" lang="en-US" err="1" smtClean="0"/>
              <a:t>e</a:t>
            </a:r>
            <a:r>
              <a:rPr altLang="es-US" dirty="0" lang="en-US" err="1" smtClean="0"/>
              <a:t>r</a:t>
            </a:r>
            <a:r>
              <a:rPr altLang="es-US" dirty="0" lang="en-US" err="1" smtClean="0"/>
              <a:t>a</a:t>
            </a:r>
            <a:r>
              <a:rPr altLang="es-US" dirty="0" lang="en-US" err="1" smtClean="0"/>
              <a:t>s</a:t>
            </a:r>
            <a:r>
              <a:rPr altLang="es-US" dirty="0" lang="en-US" err="1" smtClean="0"/>
              <a:t>.</a:t>
            </a:r>
            <a:endParaRPr altLang="en-US" lang="zh-CN"/>
          </a:p>
          <a:p>
            <a:r>
              <a:rPr altLang="es-US" dirty="0" lang="en-US" err="1" smtClean="0"/>
              <a:t>S</a:t>
            </a:r>
            <a:r>
              <a:rPr altLang="es-US" dirty="0" lang="en-US" err="1" smtClean="0"/>
              <a:t>o</a:t>
            </a:r>
            <a:r>
              <a:rPr altLang="es-US" dirty="0" lang="en-US" err="1" smtClean="0"/>
              <a:t>b</a:t>
            </a:r>
            <a:r>
              <a:rPr altLang="es-US" dirty="0" lang="en-US" err="1" smtClean="0"/>
              <a:t>r</a:t>
            </a:r>
            <a:r>
              <a:rPr altLang="es-US" dirty="0" lang="en-US" err="1" smtClean="0"/>
              <a:t>e</a:t>
            </a:r>
            <a:r>
              <a:rPr altLang="es-US" dirty="0" lang="en-US" err="1" smtClean="0"/>
              <a:t> </a:t>
            </a:r>
            <a:r>
              <a:rPr altLang="es-US" dirty="0" lang="en-US" err="1" smtClean="0"/>
              <a:t>e</a:t>
            </a:r>
            <a:r>
              <a:rPr altLang="es-US" dirty="0" lang="en-US" err="1" smtClean="0"/>
              <a:t>s</a:t>
            </a:r>
            <a:r>
              <a:rPr altLang="es-US" dirty="0" lang="en-US" err="1" smtClean="0"/>
              <a:t>a</a:t>
            </a:r>
            <a:r>
              <a:rPr altLang="es-US" dirty="0" lang="en-US" err="1" smtClean="0"/>
              <a:t> </a:t>
            </a:r>
            <a:r>
              <a:rPr altLang="es-US" dirty="0" lang="es-US" err="1" smtClean="0"/>
              <a:t>élite</a:t>
            </a:r>
            <a:r>
              <a:rPr altLang="es-US" dirty="0" lang="en-US" err="1" smtClean="0"/>
              <a:t> </a:t>
            </a:r>
            <a:r>
              <a:rPr altLang="es-US" dirty="0" lang="en-US" err="1" smtClean="0"/>
              <a:t>s</a:t>
            </a:r>
            <a:r>
              <a:rPr altLang="es-US" dirty="0" lang="en-US" err="1" smtClean="0"/>
              <a:t>o</a:t>
            </a:r>
            <a:r>
              <a:rPr altLang="es-US" dirty="0" lang="en-US" err="1" smtClean="0"/>
              <a:t>c</a:t>
            </a:r>
            <a:r>
              <a:rPr altLang="es-US" dirty="0" lang="en-US" err="1" smtClean="0"/>
              <a:t>i</a:t>
            </a:r>
            <a:r>
              <a:rPr altLang="es-US" dirty="0" lang="en-US" err="1" smtClean="0"/>
              <a:t>a</a:t>
            </a:r>
            <a:r>
              <a:rPr altLang="es-US" dirty="0" lang="en-US" err="1" smtClean="0"/>
              <a:t>l</a:t>
            </a:r>
            <a:r>
              <a:rPr altLang="es-US" dirty="0" lang="en-US" err="1" smtClean="0"/>
              <a:t> </a:t>
            </a:r>
            <a:r>
              <a:rPr altLang="es-US" dirty="0" lang="en-US" err="1" smtClean="0"/>
              <a:t>i</a:t>
            </a:r>
            <a:r>
              <a:rPr altLang="es-US" dirty="0" lang="en-US" err="1" smtClean="0"/>
              <a:t>n</a:t>
            </a:r>
            <a:r>
              <a:rPr altLang="es-US" dirty="0" lang="en-US" err="1" smtClean="0"/>
              <a:t>v</a:t>
            </a:r>
            <a:r>
              <a:rPr altLang="es-US" dirty="0" lang="en-US" err="1" smtClean="0"/>
              <a:t>e</a:t>
            </a:r>
            <a:r>
              <a:rPr altLang="es-US" dirty="0" lang="en-US" err="1" smtClean="0"/>
              <a:t>s</a:t>
            </a:r>
            <a:r>
              <a:rPr altLang="es-US" dirty="0" lang="en-US" err="1" smtClean="0"/>
              <a:t>tigue</a:t>
            </a:r>
            <a:r>
              <a:rPr altLang="es-US" dirty="0" lang="en-US" err="1" smtClean="0"/>
              <a:t>:</a:t>
            </a:r>
            <a:endParaRPr altLang="en-US" lang="zh-CN"/>
          </a:p>
          <a:p>
            <a:endParaRPr dirty="0"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1 Título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s-ES"/>
          </a:p>
        </p:txBody>
      </p:sp>
      <p:sp>
        <p:nvSpPr>
          <p:cNvPr id="1048604" name="2 Marcador de contenido"/>
          <p:cNvSpPr>
            <a:spLocks noGrp="1"/>
          </p:cNvSpPr>
          <p:nvPr>
            <p:ph idx="1"/>
          </p:nvPr>
        </p:nvSpPr>
        <p:spPr>
          <a:xfrm>
            <a:off x="366662" y="1820243"/>
            <a:ext cx="8320138" cy="4305920"/>
          </a:xfrm>
        </p:spPr>
        <p:txBody>
          <a:bodyPr/>
          <a:p>
            <a:pPr>
              <a:buFont typeface="Wingdings" pitchFamily="2" charset="2"/>
              <a:buChar char="Ø"/>
            </a:pPr>
            <a:r>
              <a:rPr altLang="es-US" dirty="0" lang="en-US" smtClean="0"/>
              <a:t>a</a:t>
            </a:r>
            <a:r>
              <a:rPr altLang="es-US" dirty="0" lang="en-US" smtClean="0"/>
              <a:t>)</a:t>
            </a:r>
            <a:r>
              <a:rPr altLang="es-US" dirty="0" lang="en-US" smtClean="0"/>
              <a:t> </a:t>
            </a:r>
            <a:r>
              <a:rPr dirty="0" lang="es-ES" smtClean="0"/>
              <a:t>3 de ejemplos de familias</a:t>
            </a:r>
            <a:r>
              <a:rPr altLang="es-US" dirty="0" lang="en-US" smtClean="0"/>
              <a:t> </a:t>
            </a:r>
            <a:r>
              <a:rPr altLang="es-US" dirty="0" lang="en-US" smtClean="0"/>
              <a:t>o</a:t>
            </a:r>
            <a:r>
              <a:rPr altLang="es-US" dirty="0" lang="en-US" smtClean="0"/>
              <a:t> </a:t>
            </a:r>
            <a:r>
              <a:rPr dirty="0" lang="es-ES" smtClean="0"/>
              <a:t>personalidades que pertenezcan a la oligarquía financiera en un determinado país.</a:t>
            </a:r>
            <a:endParaRPr dirty="0" lang="es-ES"/>
          </a:p>
          <a:p>
            <a:pPr>
              <a:buFont typeface="Wingdings" pitchFamily="2" charset="2"/>
              <a:buChar char="Ø"/>
            </a:pPr>
            <a:r>
              <a:rPr altLang="es-US" dirty="0" lang="en-US" smtClean="0"/>
              <a:t>b</a:t>
            </a:r>
            <a:r>
              <a:rPr altLang="es-US" dirty="0" lang="en-US" smtClean="0"/>
              <a:t>)</a:t>
            </a:r>
            <a:r>
              <a:rPr altLang="es-US" dirty="0" lang="en-US" smtClean="0"/>
              <a:t> </a:t>
            </a:r>
            <a:r>
              <a:rPr altLang="es-US" dirty="0" lang="en-US" smtClean="0"/>
              <a:t>e</a:t>
            </a:r>
            <a:r>
              <a:rPr altLang="es-US" dirty="0" lang="en-US" smtClean="0"/>
              <a:t>l</a:t>
            </a:r>
            <a:r>
              <a:rPr altLang="es-US" dirty="0" lang="en-US" smtClean="0"/>
              <a:t> principio ideal de la oligarquía financiera es: </a:t>
            </a:r>
            <a:r>
              <a:rPr altLang="es-US" b="1" dirty="0" lang="en-US" smtClean="0"/>
              <a:t>Socializar las pérdidas y privatizar las ganancias.</a:t>
            </a:r>
            <a:r>
              <a:rPr altLang="es-US" b="1" dirty="0" lang="en-US" smtClean="0"/>
              <a:t> </a:t>
            </a:r>
            <a:r>
              <a:rPr altLang="es-US" dirty="0" lang="es-US" smtClean="0"/>
              <a:t>¿</a:t>
            </a:r>
            <a:r>
              <a:rPr altLang="es-US" dirty="0" lang="en-US" smtClean="0"/>
              <a:t>qué significa ese principio</a:t>
            </a:r>
            <a:r>
              <a:rPr altLang="es-US" dirty="0" lang="en-US" smtClean="0"/>
              <a:t>?</a:t>
            </a:r>
            <a:endParaRPr dirty="0" lang="es-E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lastClr="000000" val="windowText"/>
      </a:dk1>
      <a:lt1>
        <a:sysClr lastClr="FFFFFF" val="window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主题">
  <a:themeElements>
    <a:clrScheme name="Office">
      <a:dk1>
        <a:sysClr lastClr="000000" val="windowText"/>
      </a:dk1>
      <a:lt1>
        <a:sysClr lastClr="FFFFFF" val="window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TH Sarabun PSK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TH Sarabun PSK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algn="ctr" blurRad="57150" dir="5400000" dist="19050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Properties xmlns="http://schemas.openxmlformats.org/officeDocument/2006/extended-properties">
  <Application>Microsoft Office PowerPoint</Application>
  <ScaleCrop>0</ScaleCrop>
  <LinksUpToDate>0</LinksUpToDate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>El capital financiero en la actualidad</dc:title>
  <dc:creator>FAMILIA</dc:creator>
  <cp:lastModifiedBy>FAMILIA</cp:lastModifiedBy>
  <dcterms:created xsi:type="dcterms:W3CDTF">2026-03-17T01:22:39Z</dcterms:created>
  <dcterms:modified xsi:type="dcterms:W3CDTF">2026-04-22T02:28:59Z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de1ed06f3802453dac1ca1a25c810b5e</vt:lpwstr>
  </property>
</Properties>
</file>