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7" r:id="rId2"/>
    <p:sldId id="263" r:id="rId3"/>
    <p:sldId id="264" r:id="rId4"/>
    <p:sldId id="265" r:id="rId5"/>
    <p:sldId id="285" r:id="rId6"/>
    <p:sldId id="273" r:id="rId7"/>
    <p:sldId id="268" r:id="rId8"/>
    <p:sldId id="281" r:id="rId9"/>
    <p:sldId id="282" r:id="rId10"/>
    <p:sldId id="272" r:id="rId11"/>
    <p:sldId id="270" r:id="rId12"/>
    <p:sldId id="276" r:id="rId13"/>
    <p:sldId id="287" r:id="rId14"/>
    <p:sldId id="284" r:id="rId15"/>
    <p:sldId id="277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C8AD2E-0E43-417B-BCE4-93EC12603D7A}" type="datetimeFigureOut">
              <a:rPr lang="es-ES" smtClean="0"/>
              <a:pPr/>
              <a:t>25/04/2026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88B2E3-BFD8-4838-B90E-02B2FA119F17}" type="slidenum">
              <a:rPr lang="es-ES" smtClean="0"/>
              <a:pPr/>
              <a:t>‹Nº›</a:t>
            </a:fld>
            <a:endParaRPr lang="es-ES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La economía cubana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en los </a:t>
            </a:r>
            <a:r>
              <a:rPr lang="es-ES" dirty="0" smtClean="0">
                <a:solidFill>
                  <a:schemeClr val="bg1"/>
                </a:solidFill>
              </a:rPr>
              <a:t>año </a:t>
            </a:r>
            <a:r>
              <a:rPr lang="es-ES" dirty="0" smtClean="0">
                <a:solidFill>
                  <a:schemeClr val="bg1"/>
                </a:solidFill>
              </a:rPr>
              <a:t>´70- ´</a:t>
            </a:r>
            <a:r>
              <a:rPr lang="es-ES" dirty="0" smtClean="0">
                <a:solidFill>
                  <a:schemeClr val="bg1"/>
                </a:solidFill>
              </a:rPr>
              <a:t>80 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3551274"/>
            <a:ext cx="7854696" cy="1429862"/>
          </a:xfrm>
        </p:spPr>
        <p:txBody>
          <a:bodyPr/>
          <a:lstStyle/>
          <a:p>
            <a:pPr algn="ctr"/>
            <a:r>
              <a:rPr lang="es-ES" dirty="0" smtClean="0"/>
              <a:t>Clase 3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5400" dirty="0" smtClean="0">
                <a:solidFill>
                  <a:schemeClr val="bg1"/>
                </a:solidFill>
              </a:rPr>
              <a:t>Cuba en el CAME: 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Implantación de concepciones  y mecanismos de los países socialistas, no coherentes con nuestra realidad.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Atraso tecnológico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División socialista del trabajo con tendencia a la </a:t>
            </a:r>
            <a:r>
              <a:rPr lang="es-ES" sz="3200" dirty="0" err="1" smtClean="0">
                <a:solidFill>
                  <a:schemeClr val="bg1"/>
                </a:solidFill>
              </a:rPr>
              <a:t>monoproducción</a:t>
            </a:r>
            <a:r>
              <a:rPr lang="es-ES" sz="3200" dirty="0" smtClean="0">
                <a:solidFill>
                  <a:schemeClr val="bg1"/>
                </a:solidFill>
              </a:rPr>
              <a:t>.</a:t>
            </a:r>
            <a:endParaRPr lang="es-ES" sz="3200" dirty="0" smtClean="0">
              <a:solidFill>
                <a:schemeClr val="bg1"/>
              </a:solidFill>
            </a:endParaRPr>
          </a:p>
          <a:p>
            <a:endParaRPr lang="es-ES" sz="3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4294967295"/>
          </p:nvPr>
        </p:nvSpPr>
        <p:spPr>
          <a:xfrm>
            <a:off x="571473" y="1860550"/>
            <a:ext cx="8572528" cy="654050"/>
          </a:xfrm>
        </p:spPr>
        <p:txBody>
          <a:bodyPr>
            <a:normAutofit lnSpcReduction="10000"/>
          </a:bodyPr>
          <a:lstStyle/>
          <a:p>
            <a:r>
              <a:rPr lang="es-ES" sz="4000" dirty="0" smtClean="0">
                <a:solidFill>
                  <a:schemeClr val="bg1"/>
                </a:solidFill>
              </a:rPr>
              <a:t>Negativo:</a:t>
            </a:r>
          </a:p>
          <a:p>
            <a:endParaRPr lang="es-ES" sz="3200" dirty="0" smtClean="0"/>
          </a:p>
          <a:p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571472" y="285727"/>
            <a:ext cx="7851648" cy="1285885"/>
          </a:xfrm>
        </p:spPr>
        <p:txBody>
          <a:bodyPr>
            <a:noAutofit/>
          </a:bodyPr>
          <a:lstStyle/>
          <a:p>
            <a:pPr algn="ctr"/>
            <a:r>
              <a:rPr lang="es-ES" sz="3600" dirty="0" smtClean="0">
                <a:solidFill>
                  <a:schemeClr val="bg1"/>
                </a:solidFill>
              </a:rPr>
              <a:t>Modelo económico aprobado en el </a:t>
            </a:r>
            <a:r>
              <a:rPr lang="es-ES" sz="3600" dirty="0" smtClean="0">
                <a:solidFill>
                  <a:schemeClr val="bg1"/>
                </a:solidFill>
              </a:rPr>
              <a:t>1er Congreso del PCC: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>
          <a:xfrm>
            <a:off x="428596" y="1857364"/>
            <a:ext cx="7854696" cy="312377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bg1"/>
                </a:solidFill>
              </a:rPr>
              <a:t>El Sistema de Dirección y Planificación de la Economía (SDPE)</a:t>
            </a:r>
            <a:endParaRPr lang="es-E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Resultados</a:t>
            </a:r>
            <a:r>
              <a:rPr lang="es-ES" dirty="0" smtClean="0">
                <a:solidFill>
                  <a:schemeClr val="bg1"/>
                </a:solidFill>
              </a:rPr>
              <a:t> generales de la etapa:</a:t>
            </a:r>
            <a:r>
              <a:rPr lang="es-ES" dirty="0" smtClean="0">
                <a:solidFill>
                  <a:schemeClr val="bg1"/>
                </a:solidFill>
              </a:rPr>
              <a:t/>
            </a:r>
            <a:br>
              <a:rPr lang="es-ES" dirty="0" smtClean="0">
                <a:solidFill>
                  <a:schemeClr val="bg1"/>
                </a:solidFill>
              </a:rPr>
            </a:br>
            <a:endParaRPr lang="es-ES" sz="27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chemeClr val="bg1"/>
                </a:solidFill>
              </a:rPr>
              <a:t>Mayor estabilidad y crecimiento económico.</a:t>
            </a:r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s-ES" sz="3200" dirty="0" smtClean="0">
                <a:solidFill>
                  <a:schemeClr val="bg1"/>
                </a:solidFill>
              </a:rPr>
              <a:t>Incremento d</a:t>
            </a:r>
            <a:r>
              <a:rPr lang="es-ES" sz="3200" dirty="0" smtClean="0">
                <a:solidFill>
                  <a:schemeClr val="bg1"/>
                </a:solidFill>
              </a:rPr>
              <a:t>el </a:t>
            </a:r>
            <a:r>
              <a:rPr lang="es-ES" sz="3200" dirty="0" smtClean="0">
                <a:solidFill>
                  <a:schemeClr val="bg1"/>
                </a:solidFill>
              </a:rPr>
              <a:t>bienestar </a:t>
            </a:r>
            <a:r>
              <a:rPr lang="es-ES" sz="3200" dirty="0" smtClean="0">
                <a:solidFill>
                  <a:schemeClr val="bg1"/>
                </a:solidFill>
              </a:rPr>
              <a:t>popular</a:t>
            </a:r>
            <a:endParaRPr lang="es-ES" sz="3200" dirty="0" smtClean="0">
              <a:solidFill>
                <a:schemeClr val="bg1"/>
              </a:solidFill>
            </a:endParaRPr>
          </a:p>
          <a:p>
            <a:r>
              <a:rPr lang="es-ES" sz="3200" dirty="0" smtClean="0">
                <a:solidFill>
                  <a:schemeClr val="bg1"/>
                </a:solidFill>
              </a:rPr>
              <a:t>Creció el nivel de confianza </a:t>
            </a:r>
            <a:r>
              <a:rPr lang="es-ES" sz="3200" dirty="0" smtClean="0">
                <a:solidFill>
                  <a:schemeClr val="bg1"/>
                </a:solidFill>
              </a:rPr>
              <a:t>social en el proyecto socialista.</a:t>
            </a:r>
          </a:p>
          <a:p>
            <a:endParaRPr lang="es-ES" sz="3200" dirty="0" smtClean="0"/>
          </a:p>
          <a:p>
            <a:endParaRPr lang="es-ES" sz="3200" dirty="0" smtClean="0"/>
          </a:p>
          <a:p>
            <a:endParaRPr lang="es-ES" sz="3200" dirty="0" smtClean="0"/>
          </a:p>
          <a:p>
            <a:pPr>
              <a:buNone/>
            </a:pP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Resultados generales de la etapa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Incongruencia del modelo copiado con las necesidades y la realidad del país.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Incremento de la dependencia económica</a:t>
            </a:r>
            <a:r>
              <a:rPr lang="es-ES" sz="2800" dirty="0" smtClean="0">
                <a:solidFill>
                  <a:schemeClr val="bg1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>
                <a:solidFill>
                  <a:schemeClr val="bg1"/>
                </a:solidFill>
              </a:rPr>
              <a:t>No </a:t>
            </a:r>
            <a:r>
              <a:rPr lang="es-ES" sz="2800" dirty="0" smtClean="0">
                <a:solidFill>
                  <a:schemeClr val="bg1"/>
                </a:solidFill>
              </a:rPr>
              <a:t>se logró la industrialización económica. La tecnología socialista obsoleta, no competitiva, despilfarradora de energía</a:t>
            </a:r>
            <a:r>
              <a:rPr lang="es-ES" sz="2800" dirty="0" smtClean="0">
                <a:solidFill>
                  <a:schemeClr val="bg1"/>
                </a:solidFill>
              </a:rPr>
              <a:t>.</a:t>
            </a:r>
            <a:endParaRPr lang="es-ES" sz="28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2800" dirty="0" smtClean="0">
                <a:solidFill>
                  <a:schemeClr val="bg1"/>
                </a:solidFill>
              </a:rPr>
              <a:t>Se mantuvo y reprodujo la dependencia de las importaciones (economía abierta).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>
                <a:solidFill>
                  <a:schemeClr val="bg1"/>
                </a:solidFill>
              </a:rPr>
              <a:t>Poca productividad del trabajo.</a:t>
            </a:r>
            <a:endParaRPr lang="es-ES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0352" y="357166"/>
            <a:ext cx="7772400" cy="2357454"/>
          </a:xfrm>
        </p:spPr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bg1"/>
                </a:solidFill>
              </a:rPr>
              <a:t>Problema fundamental de la </a:t>
            </a:r>
            <a:r>
              <a:rPr lang="es-ES" sz="4400" dirty="0" smtClean="0">
                <a:solidFill>
                  <a:schemeClr val="bg1"/>
                </a:solidFill>
              </a:rPr>
              <a:t>economía en la etapa:</a:t>
            </a:r>
            <a:r>
              <a:rPr lang="es-ES" sz="6000" dirty="0" smtClean="0"/>
              <a:t/>
            </a:r>
            <a:br>
              <a:rPr lang="es-ES" sz="6000" dirty="0" smtClean="0"/>
            </a:b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530352" y="1928802"/>
            <a:ext cx="7772400" cy="3571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s-ES" sz="3200" dirty="0" smtClean="0"/>
          </a:p>
          <a:p>
            <a:pPr algn="ctr">
              <a:buFont typeface="Wingdings" pitchFamily="2" charset="2"/>
              <a:buChar char="Ø"/>
            </a:pPr>
            <a:r>
              <a:rPr lang="es-ES" sz="4400" dirty="0" smtClean="0">
                <a:solidFill>
                  <a:schemeClr val="bg1"/>
                </a:solidFill>
              </a:rPr>
              <a:t>Crecimiento,</a:t>
            </a:r>
            <a:endParaRPr lang="es-ES" sz="4400" dirty="0" smtClean="0">
              <a:solidFill>
                <a:schemeClr val="bg1"/>
              </a:solidFill>
            </a:endParaRPr>
          </a:p>
          <a:p>
            <a:pPr algn="ctr"/>
            <a:r>
              <a:rPr lang="es-ES" sz="4400" dirty="0" smtClean="0">
                <a:solidFill>
                  <a:schemeClr val="bg1"/>
                </a:solidFill>
              </a:rPr>
              <a:t> </a:t>
            </a:r>
            <a:r>
              <a:rPr lang="es-ES" sz="4400" dirty="0" smtClean="0">
                <a:solidFill>
                  <a:schemeClr val="bg1"/>
                </a:solidFill>
              </a:rPr>
              <a:t>pero no</a:t>
            </a:r>
            <a:endParaRPr lang="es-ES" sz="4400" dirty="0" smtClean="0">
              <a:solidFill>
                <a:schemeClr val="bg1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es-ES" sz="4400" dirty="0" smtClean="0">
                <a:solidFill>
                  <a:schemeClr val="bg1"/>
                </a:solidFill>
              </a:rPr>
              <a:t>desarrollo.</a:t>
            </a:r>
          </a:p>
          <a:p>
            <a:endParaRPr lang="es-ES" sz="4400" dirty="0" smtClean="0"/>
          </a:p>
          <a:p>
            <a:endParaRPr lang="es-ES" sz="24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785794"/>
            <a:ext cx="7772400" cy="1285884"/>
          </a:xfrm>
        </p:spPr>
        <p:txBody>
          <a:bodyPr/>
          <a:lstStyle/>
          <a:p>
            <a:r>
              <a:rPr lang="es-ES" sz="4000" dirty="0" smtClean="0">
                <a:solidFill>
                  <a:schemeClr val="bg1"/>
                </a:solidFill>
              </a:rPr>
              <a:t>A partir de</a:t>
            </a:r>
            <a:r>
              <a:rPr lang="es-ES" sz="4000" dirty="0" smtClean="0">
                <a:solidFill>
                  <a:schemeClr val="bg1"/>
                </a:solidFill>
              </a:rPr>
              <a:t> la segunda mitad de los </a:t>
            </a:r>
            <a:r>
              <a:rPr lang="es-ES" sz="4000" dirty="0" smtClean="0">
                <a:solidFill>
                  <a:schemeClr val="bg1"/>
                </a:solidFill>
              </a:rPr>
              <a:t>años ´80:</a:t>
            </a:r>
            <a:r>
              <a:rPr lang="es-ES" sz="4000" dirty="0" smtClean="0"/>
              <a:t/>
            </a:r>
            <a:br>
              <a:rPr lang="es-ES" sz="4000" dirty="0" smtClean="0"/>
            </a:br>
            <a:endParaRPr lang="es-ES" sz="40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1571612"/>
            <a:ext cx="7772400" cy="464347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" sz="3600" dirty="0" smtClean="0">
                <a:solidFill>
                  <a:schemeClr val="bg1"/>
                </a:solidFill>
              </a:rPr>
              <a:t>Creciente ineficiencia </a:t>
            </a:r>
            <a:r>
              <a:rPr lang="es-ES" sz="3600" dirty="0" smtClean="0">
                <a:solidFill>
                  <a:schemeClr val="bg1"/>
                </a:solidFill>
              </a:rPr>
              <a:t>económica</a:t>
            </a:r>
          </a:p>
          <a:p>
            <a:pPr>
              <a:buFont typeface="Arial" pitchFamily="34" charset="0"/>
              <a:buChar char="•"/>
            </a:pPr>
            <a:endParaRPr lang="es-ES" sz="3600" dirty="0" smtClean="0"/>
          </a:p>
          <a:p>
            <a:pPr>
              <a:buFont typeface="Arial" pitchFamily="34" charset="0"/>
              <a:buChar char="•"/>
            </a:pPr>
            <a:endParaRPr lang="es-ES" sz="3600" dirty="0" smtClean="0"/>
          </a:p>
          <a:p>
            <a:pPr>
              <a:buFont typeface="Arial" pitchFamily="34" charset="0"/>
              <a:buChar char="•"/>
            </a:pPr>
            <a:r>
              <a:rPr lang="es-ES" sz="3600" dirty="0" smtClean="0">
                <a:solidFill>
                  <a:schemeClr val="bg1"/>
                </a:solidFill>
              </a:rPr>
              <a:t>Crisis del campo socialista</a:t>
            </a:r>
          </a:p>
          <a:p>
            <a:pPr>
              <a:buFont typeface="Arial" pitchFamily="34" charset="0"/>
              <a:buChar char="•"/>
            </a:pPr>
            <a:endParaRPr lang="es-ES" sz="3600" dirty="0" smtClean="0"/>
          </a:p>
          <a:p>
            <a:pPr>
              <a:buFont typeface="Arial" pitchFamily="34" charset="0"/>
              <a:buChar char="•"/>
            </a:pPr>
            <a:endParaRPr lang="es-ES" sz="3600" dirty="0" smtClean="0"/>
          </a:p>
          <a:p>
            <a:pPr>
              <a:buFont typeface="Arial" pitchFamily="34" charset="0"/>
              <a:buChar char="•"/>
            </a:pPr>
            <a:r>
              <a:rPr lang="es-ES" sz="3600" dirty="0" smtClean="0">
                <a:solidFill>
                  <a:schemeClr val="bg1"/>
                </a:solidFill>
              </a:rPr>
              <a:t>Proceso de rectificación de errores</a:t>
            </a:r>
            <a:endParaRPr lang="es-ES" sz="36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endParaRPr lang="es-ES" sz="2800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5" name="4 Más"/>
          <p:cNvSpPr/>
          <p:nvPr/>
        </p:nvSpPr>
        <p:spPr>
          <a:xfrm>
            <a:off x="3929058" y="2357430"/>
            <a:ext cx="914400" cy="914400"/>
          </a:xfrm>
          <a:prstGeom prst="math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6" name="5 Igual que"/>
          <p:cNvSpPr/>
          <p:nvPr/>
        </p:nvSpPr>
        <p:spPr>
          <a:xfrm>
            <a:off x="4000496" y="4357694"/>
            <a:ext cx="914400" cy="914400"/>
          </a:xfrm>
          <a:prstGeom prst="math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5400" dirty="0" smtClean="0">
                <a:solidFill>
                  <a:schemeClr val="bg1"/>
                </a:solidFill>
              </a:rPr>
              <a:t>Rasgos distintivos de la etapa</a:t>
            </a:r>
            <a:br>
              <a:rPr lang="es-ES" sz="5400" dirty="0" smtClean="0">
                <a:solidFill>
                  <a:schemeClr val="bg1"/>
                </a:solidFill>
              </a:rPr>
            </a:br>
            <a:r>
              <a:rPr lang="es-ES" sz="5400" dirty="0" smtClean="0">
                <a:solidFill>
                  <a:schemeClr val="bg1"/>
                </a:solidFill>
              </a:rPr>
              <a:t> ´70-80: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sz="2800" dirty="0" smtClean="0"/>
          </a:p>
          <a:p>
            <a:r>
              <a:rPr lang="es-ES" sz="3900" dirty="0" smtClean="0">
                <a:solidFill>
                  <a:schemeClr val="bg1"/>
                </a:solidFill>
              </a:rPr>
              <a:t>Fin de la búsqueda del desarrollo por nuestros propios esfuerzos.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8764" y="357166"/>
            <a:ext cx="7803988" cy="1000132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¿Por qué?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57158" y="1785926"/>
            <a:ext cx="7874156" cy="4500594"/>
          </a:xfrm>
        </p:spPr>
        <p:txBody>
          <a:bodyPr>
            <a:normAutofit fontScale="5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s-ES" sz="6700" u="sng" dirty="0" smtClean="0">
                <a:solidFill>
                  <a:schemeClr val="bg1"/>
                </a:solidFill>
              </a:rPr>
              <a:t>L</a:t>
            </a:r>
            <a:r>
              <a:rPr lang="es-ES" sz="6700" u="sng" dirty="0" smtClean="0">
                <a:solidFill>
                  <a:schemeClr val="bg1"/>
                </a:solidFill>
              </a:rPr>
              <a:t>as debilidades internas, </a:t>
            </a:r>
            <a:r>
              <a:rPr lang="es-ES" sz="6700" dirty="0" smtClean="0">
                <a:solidFill>
                  <a:schemeClr val="bg1"/>
                </a:solidFill>
              </a:rPr>
              <a:t>los </a:t>
            </a:r>
            <a:r>
              <a:rPr lang="es-ES" sz="6700" dirty="0" smtClean="0">
                <a:solidFill>
                  <a:schemeClr val="bg1"/>
                </a:solidFill>
              </a:rPr>
              <a:t>errores </a:t>
            </a:r>
            <a:r>
              <a:rPr lang="es-ES" sz="6700" dirty="0" smtClean="0">
                <a:solidFill>
                  <a:schemeClr val="bg1"/>
                </a:solidFill>
              </a:rPr>
              <a:t> cometidos y la amenaza constante del bloqueo ponían </a:t>
            </a:r>
            <a:r>
              <a:rPr lang="es-ES" sz="6700" dirty="0" smtClean="0">
                <a:solidFill>
                  <a:schemeClr val="bg1"/>
                </a:solidFill>
              </a:rPr>
              <a:t>en peligro la continuidad de la Revolución</a:t>
            </a:r>
            <a:r>
              <a:rPr lang="es-ES" sz="6700" dirty="0" smtClean="0">
                <a:solidFill>
                  <a:schemeClr val="bg1"/>
                </a:solidFill>
              </a:rPr>
              <a:t>.</a:t>
            </a:r>
            <a:endParaRPr lang="es-ES" sz="67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6700" dirty="0" smtClean="0">
                <a:solidFill>
                  <a:schemeClr val="bg1"/>
                </a:solidFill>
              </a:rPr>
              <a:t>Necesidad de </a:t>
            </a:r>
            <a:r>
              <a:rPr lang="es-ES" sz="6700" dirty="0" smtClean="0">
                <a:solidFill>
                  <a:schemeClr val="bg1"/>
                </a:solidFill>
              </a:rPr>
              <a:t>un apoyo desde el exterior, un socio económico, comercial y financiero.</a:t>
            </a:r>
          </a:p>
          <a:p>
            <a:pPr>
              <a:buFont typeface="Arial" pitchFamily="34" charset="0"/>
              <a:buChar char="•"/>
            </a:pPr>
            <a:r>
              <a:rPr lang="es-ES" sz="6700" dirty="0" smtClean="0">
                <a:solidFill>
                  <a:schemeClr val="bg1"/>
                </a:solidFill>
              </a:rPr>
              <a:t>Se  impone en esta etapa el realismo soviético.</a:t>
            </a:r>
            <a:endParaRPr lang="es-ES" sz="6700" dirty="0" smtClean="0">
              <a:solidFill>
                <a:schemeClr val="bg1"/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857232"/>
            <a:ext cx="7772400" cy="714380"/>
          </a:xfrm>
        </p:spPr>
        <p:txBody>
          <a:bodyPr/>
          <a:lstStyle/>
          <a:p>
            <a:pPr algn="ctr"/>
            <a:r>
              <a:rPr lang="es-ES" sz="6000" dirty="0" smtClean="0">
                <a:solidFill>
                  <a:schemeClr val="bg1"/>
                </a:solidFill>
              </a:rPr>
              <a:t>E</a:t>
            </a:r>
            <a:r>
              <a:rPr lang="es-ES" sz="6000" dirty="0" smtClean="0">
                <a:solidFill>
                  <a:schemeClr val="bg1"/>
                </a:solidFill>
              </a:rPr>
              <a:t>l </a:t>
            </a:r>
            <a:r>
              <a:rPr lang="es-ES" sz="6000" dirty="0" smtClean="0">
                <a:solidFill>
                  <a:schemeClr val="bg1"/>
                </a:solidFill>
              </a:rPr>
              <a:t>realismo </a:t>
            </a:r>
            <a:r>
              <a:rPr lang="es-ES" sz="6000" dirty="0" smtClean="0">
                <a:solidFill>
                  <a:schemeClr val="bg1"/>
                </a:solidFill>
              </a:rPr>
              <a:t>soviético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0034" y="1714488"/>
            <a:ext cx="8286808" cy="4500594"/>
          </a:xfrm>
        </p:spPr>
        <p:txBody>
          <a:bodyPr>
            <a:normAutofit lnSpcReduction="10000"/>
          </a:bodyPr>
          <a:lstStyle/>
          <a:p>
            <a:r>
              <a:rPr lang="es-ES" sz="3900" dirty="0" smtClean="0">
                <a:solidFill>
                  <a:schemeClr val="bg1"/>
                </a:solidFill>
              </a:rPr>
              <a:t>El realismo soviético o modelo de socialismo “Real” era el modelo que la Unión soviética (URSS) </a:t>
            </a:r>
            <a:r>
              <a:rPr lang="es-ES" sz="3900" dirty="0" smtClean="0">
                <a:solidFill>
                  <a:schemeClr val="bg1"/>
                </a:solidFill>
              </a:rPr>
              <a:t>exponía </a:t>
            </a:r>
            <a:r>
              <a:rPr lang="es-ES" sz="3900" dirty="0" smtClean="0">
                <a:solidFill>
                  <a:schemeClr val="bg1"/>
                </a:solidFill>
              </a:rPr>
              <a:t>como  vía única e   ineludible de construcción del socialismo.</a:t>
            </a:r>
          </a:p>
          <a:p>
            <a:r>
              <a:rPr lang="es-ES" sz="3900" dirty="0" smtClean="0">
                <a:solidFill>
                  <a:schemeClr val="bg1"/>
                </a:solidFill>
              </a:rPr>
              <a:t>Su objetivo fundamental era idealizar  la realidad de la construcción del socialismo.</a:t>
            </a:r>
            <a:endParaRPr lang="es-ES" sz="3900" dirty="0" smtClean="0">
              <a:solidFill>
                <a:schemeClr val="bg1"/>
              </a:solidFill>
            </a:endParaRPr>
          </a:p>
          <a:p>
            <a:endParaRPr lang="es-ES" sz="3200" dirty="0" smtClean="0"/>
          </a:p>
          <a:p>
            <a:endParaRPr lang="es-ES" sz="32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E</a:t>
            </a:r>
            <a:r>
              <a:rPr lang="es-ES" dirty="0" smtClean="0">
                <a:solidFill>
                  <a:schemeClr val="bg1"/>
                </a:solidFill>
              </a:rPr>
              <a:t>l realismo soviético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571612"/>
            <a:ext cx="8686800" cy="5000660"/>
          </a:xfrm>
        </p:spPr>
        <p:txBody>
          <a:bodyPr>
            <a:normAutofit lnSpcReduction="10000"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Se basaba en Principios estéticos y políticos estrictos.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Exaltar los logros y aspectos positivos de la construcción del socialismo, y ocultar o negar los aspectos negativos.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Educar a las masas en la ideológica del marxismo-leninismo .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Dirección política, económica y social en manos del partido comunista  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Exaltación de líderes y culto a la personalidad</a:t>
            </a:r>
            <a:r>
              <a:rPr lang="es-ES" sz="2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Predominio del control estatal en todos los sectores.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Economía de planificación centralizada.</a:t>
            </a:r>
          </a:p>
          <a:p>
            <a:endParaRPr lang="es-ES" sz="2800" dirty="0" smtClean="0">
              <a:solidFill>
                <a:schemeClr val="bg1"/>
              </a:solidFill>
            </a:endParaRPr>
          </a:p>
          <a:p>
            <a:endParaRPr lang="es-ES" sz="2800" dirty="0" smtClean="0"/>
          </a:p>
          <a:p>
            <a:endParaRPr lang="es-ES" sz="28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1071546"/>
            <a:ext cx="8229600" cy="704104"/>
          </a:xfrm>
        </p:spPr>
        <p:txBody>
          <a:bodyPr>
            <a:noAutofit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>
                <a:solidFill>
                  <a:schemeClr val="bg1"/>
                </a:solidFill>
              </a:rPr>
              <a:t>R</a:t>
            </a:r>
            <a:r>
              <a:rPr lang="es-ES" sz="4000" dirty="0" smtClean="0">
                <a:solidFill>
                  <a:schemeClr val="bg1"/>
                </a:solidFill>
              </a:rPr>
              <a:t>asgos distintivos de la etapa:</a:t>
            </a:r>
            <a:r>
              <a:rPr lang="es-ES" sz="4000" dirty="0" smtClean="0">
                <a:solidFill>
                  <a:schemeClr val="bg1"/>
                </a:solidFill>
              </a:rPr>
              <a:t/>
            </a:r>
            <a:br>
              <a:rPr lang="es-ES" sz="4000" dirty="0" smtClean="0">
                <a:solidFill>
                  <a:schemeClr val="bg1"/>
                </a:solidFill>
              </a:rPr>
            </a:b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 </a:t>
            </a:r>
            <a:r>
              <a:rPr lang="es-ES" sz="4400" dirty="0" smtClean="0">
                <a:solidFill>
                  <a:schemeClr val="bg1"/>
                </a:solidFill>
              </a:rPr>
              <a:t>I</a:t>
            </a:r>
            <a:r>
              <a:rPr lang="es-ES" sz="4400" dirty="0" smtClean="0">
                <a:solidFill>
                  <a:schemeClr val="bg1"/>
                </a:solidFill>
              </a:rPr>
              <a:t>dea predominante de que </a:t>
            </a:r>
            <a:r>
              <a:rPr lang="es-ES" sz="4400" b="1" u="sng" dirty="0" smtClean="0">
                <a:solidFill>
                  <a:schemeClr val="bg1"/>
                </a:solidFill>
              </a:rPr>
              <a:t>copiar</a:t>
            </a:r>
            <a:r>
              <a:rPr lang="es-ES" sz="4400" dirty="0" smtClean="0">
                <a:solidFill>
                  <a:schemeClr val="bg1"/>
                </a:solidFill>
              </a:rPr>
              <a:t> </a:t>
            </a:r>
            <a:r>
              <a:rPr lang="es-ES" sz="4400" dirty="0" smtClean="0">
                <a:solidFill>
                  <a:schemeClr val="bg1"/>
                </a:solidFill>
              </a:rPr>
              <a:t>el modelo soviético era la garantía para mantener la Revolución y aspirar al </a:t>
            </a:r>
            <a:r>
              <a:rPr lang="es-ES" sz="4400" dirty="0" smtClean="0">
                <a:solidFill>
                  <a:schemeClr val="bg1"/>
                </a:solidFill>
              </a:rPr>
              <a:t>desarrollo.</a:t>
            </a:r>
            <a:endParaRPr lang="es-ES" sz="4400" dirty="0" smtClean="0">
              <a:solidFill>
                <a:schemeClr val="bg1"/>
              </a:solidFill>
            </a:endParaRPr>
          </a:p>
          <a:p>
            <a:r>
              <a:rPr lang="es-ES" sz="4400" dirty="0" smtClean="0">
                <a:solidFill>
                  <a:schemeClr val="bg1"/>
                </a:solidFill>
              </a:rPr>
              <a:t>Ocurre un acercamiento </a:t>
            </a:r>
            <a:r>
              <a:rPr lang="es-ES" sz="4400" b="1" u="sng" dirty="0" smtClean="0">
                <a:solidFill>
                  <a:schemeClr val="bg1"/>
                </a:solidFill>
              </a:rPr>
              <a:t>total</a:t>
            </a:r>
            <a:r>
              <a:rPr lang="es-ES" sz="4400" dirty="0" smtClean="0">
                <a:solidFill>
                  <a:schemeClr val="bg1"/>
                </a:solidFill>
              </a:rPr>
              <a:t> al campo socialista</a:t>
            </a:r>
            <a:r>
              <a:rPr lang="es-ES" sz="44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s-ES" sz="4400" dirty="0" smtClean="0">
                <a:solidFill>
                  <a:schemeClr val="bg1"/>
                </a:solidFill>
              </a:rPr>
              <a:t>R</a:t>
            </a:r>
            <a:r>
              <a:rPr lang="es-ES" sz="4400" dirty="0" smtClean="0">
                <a:solidFill>
                  <a:schemeClr val="bg1"/>
                </a:solidFill>
              </a:rPr>
              <a:t>elaciones  entre ambos países oportunas, estratégicas, beneficiosas. </a:t>
            </a:r>
            <a:endParaRPr lang="es-ES" sz="4400" dirty="0" smtClean="0">
              <a:solidFill>
                <a:schemeClr val="bg1"/>
              </a:solidFill>
            </a:endParaRPr>
          </a:p>
          <a:p>
            <a:endParaRPr lang="es-E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</a:rPr>
              <a:t>Oportunas:           Estratégicas: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71472" y="1928802"/>
            <a:ext cx="4040188" cy="659352"/>
          </a:xfrm>
        </p:spPr>
        <p:txBody>
          <a:bodyPr/>
          <a:lstStyle/>
          <a:p>
            <a:endParaRPr lang="es-ES" dirty="0" smtClean="0"/>
          </a:p>
          <a:p>
            <a:r>
              <a:rPr lang="es-ES" dirty="0" smtClean="0">
                <a:solidFill>
                  <a:schemeClr val="bg1"/>
                </a:solidFill>
              </a:rPr>
              <a:t>Para Cuba</a:t>
            </a:r>
          </a:p>
          <a:p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</a:rPr>
              <a:t>Para la URSS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ES" sz="2800" dirty="0" smtClean="0">
                <a:solidFill>
                  <a:schemeClr val="bg1"/>
                </a:solidFill>
              </a:rPr>
              <a:t>Alternativa al bloqueo económico y al aislamiento </a:t>
            </a:r>
            <a:r>
              <a:rPr lang="es-ES" sz="2800" dirty="0" smtClean="0">
                <a:solidFill>
                  <a:schemeClr val="bg1"/>
                </a:solidFill>
              </a:rPr>
              <a:t>político.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Socio seguro</a:t>
            </a:r>
            <a:endParaRPr lang="es-ES" sz="2800" dirty="0" smtClean="0">
              <a:solidFill>
                <a:schemeClr val="bg1"/>
              </a:solidFill>
            </a:endParaRPr>
          </a:p>
          <a:p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Oportunidad en medio de la </a:t>
            </a:r>
            <a:r>
              <a:rPr lang="es-ES" sz="2800" dirty="0" smtClean="0">
                <a:solidFill>
                  <a:schemeClr val="bg1"/>
                </a:solidFill>
              </a:rPr>
              <a:t>Guerra fría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Expansión hacia el área geopolítica</a:t>
            </a:r>
            <a:r>
              <a:rPr lang="es-ES" sz="2800" dirty="0" smtClean="0">
                <a:solidFill>
                  <a:schemeClr val="bg1"/>
                </a:solidFill>
              </a:rPr>
              <a:t> dominada por Estado Unidos</a:t>
            </a:r>
            <a:endParaRPr lang="es-E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533400" y="1071546"/>
            <a:ext cx="7851648" cy="1428760"/>
          </a:xfrm>
        </p:spPr>
        <p:txBody>
          <a:bodyPr>
            <a:noAutofit/>
          </a:bodyPr>
          <a:lstStyle/>
          <a:p>
            <a:pPr algn="ctr"/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>
                <a:solidFill>
                  <a:schemeClr val="bg1"/>
                </a:solidFill>
              </a:rPr>
              <a:t>Ra</a:t>
            </a:r>
            <a:r>
              <a:rPr lang="es-ES" sz="4400" dirty="0" smtClean="0">
                <a:solidFill>
                  <a:schemeClr val="bg1"/>
                </a:solidFill>
              </a:rPr>
              <a:t>sgos </a:t>
            </a:r>
            <a:r>
              <a:rPr lang="es-ES" sz="4400" dirty="0" smtClean="0">
                <a:solidFill>
                  <a:schemeClr val="bg1"/>
                </a:solidFill>
              </a:rPr>
              <a:t>distintivos de la etapa:</a:t>
            </a:r>
            <a:br>
              <a:rPr lang="es-ES" sz="4400" dirty="0" smtClean="0">
                <a:solidFill>
                  <a:schemeClr val="bg1"/>
                </a:solidFill>
              </a:rPr>
            </a:br>
            <a:r>
              <a:rPr lang="es-ES" sz="4400" dirty="0" smtClean="0"/>
              <a:t/>
            </a:r>
            <a:br>
              <a:rPr lang="es-ES" sz="4400" dirty="0" smtClean="0"/>
            </a:br>
            <a:endParaRPr lang="es-ES" sz="4400" dirty="0"/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>
          <a:xfrm>
            <a:off x="533400" y="1679944"/>
            <a:ext cx="7854696" cy="4606576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s-ES" sz="3500" dirty="0" smtClean="0">
                <a:solidFill>
                  <a:schemeClr val="bg1"/>
                </a:solidFill>
              </a:rPr>
              <a:t>La reorientación de nuestras relaciones internacionales.</a:t>
            </a:r>
          </a:p>
          <a:p>
            <a:pPr algn="l">
              <a:buFont typeface="Arial" pitchFamily="34" charset="0"/>
              <a:buChar char="•"/>
            </a:pPr>
            <a:r>
              <a:rPr lang="es-ES" sz="3500" dirty="0" smtClean="0">
                <a:solidFill>
                  <a:schemeClr val="bg1"/>
                </a:solidFill>
              </a:rPr>
              <a:t>E</a:t>
            </a:r>
            <a:r>
              <a:rPr lang="es-ES" sz="3500" dirty="0" smtClean="0">
                <a:solidFill>
                  <a:schemeClr val="bg1"/>
                </a:solidFill>
              </a:rPr>
              <a:t>ntrada de Cuba en la Comunidad socialista en 1972 (Consejo de Ayuda Mutua Económica CAME) y ocupa  su lugar en la División Internacional Socialista del Trabajo</a:t>
            </a:r>
          </a:p>
          <a:p>
            <a:pPr algn="l">
              <a:buFont typeface="Arial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Cuba en el CAME: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4000" dirty="0" smtClean="0">
                <a:solidFill>
                  <a:schemeClr val="bg1"/>
                </a:solidFill>
              </a:rPr>
              <a:t>P</a:t>
            </a:r>
            <a:r>
              <a:rPr lang="es-ES" sz="4000" dirty="0" smtClean="0">
                <a:solidFill>
                  <a:schemeClr val="bg1"/>
                </a:solidFill>
              </a:rPr>
              <a:t>ositivo</a:t>
            </a:r>
            <a:r>
              <a:rPr lang="es-ES" sz="4000" dirty="0" smtClean="0"/>
              <a:t>:</a:t>
            </a:r>
            <a:endParaRPr lang="es-ES" sz="4000" dirty="0" smtClean="0"/>
          </a:p>
          <a:p>
            <a:pPr>
              <a:buFont typeface="Wingdings" pitchFamily="2" charset="2"/>
              <a:buChar char="Ø"/>
            </a:pPr>
            <a:r>
              <a:rPr lang="es-ES" dirty="0" smtClean="0">
                <a:solidFill>
                  <a:schemeClr val="bg1"/>
                </a:solidFill>
              </a:rPr>
              <a:t>Relaciones justas, beneficiosas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>
                <a:solidFill>
                  <a:schemeClr val="bg1"/>
                </a:solidFill>
              </a:rPr>
              <a:t>Mercado seguro para nuestros principales productos: azúcar, níquel, cítricos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>
                <a:solidFill>
                  <a:schemeClr val="bg1"/>
                </a:solidFill>
              </a:rPr>
              <a:t>Fuente de financiamiento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>
                <a:solidFill>
                  <a:schemeClr val="bg1"/>
                </a:solidFill>
              </a:rPr>
              <a:t>Convenios y programas de colaboración en condiciones preferenciales</a:t>
            </a:r>
          </a:p>
          <a:p>
            <a:pPr>
              <a:buFont typeface="Wingdings" pitchFamily="2" charset="2"/>
              <a:buChar char="Ø"/>
            </a:pPr>
            <a:r>
              <a:rPr lang="es-ES" dirty="0" smtClean="0">
                <a:solidFill>
                  <a:schemeClr val="bg1"/>
                </a:solidFill>
              </a:rPr>
              <a:t>Metas para el desarrollo económico y social.</a:t>
            </a:r>
          </a:p>
          <a:p>
            <a:pPr>
              <a:buFont typeface="Wingdings" pitchFamily="2" charset="2"/>
              <a:buChar char="Ø"/>
            </a:pPr>
            <a:endParaRPr lang="es-ES" dirty="0" smtClean="0"/>
          </a:p>
          <a:p>
            <a:pPr>
              <a:buFont typeface="Wingdings" pitchFamily="2" charset="2"/>
              <a:buChar char="Ø"/>
            </a:pPr>
            <a:endParaRPr lang="es-ES" dirty="0" smtClean="0"/>
          </a:p>
          <a:p>
            <a:pPr>
              <a:buFont typeface="Wingdings" pitchFamily="2" charset="2"/>
              <a:buChar char="Ø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1463</TotalTime>
  <Words>539</Words>
  <Application>Microsoft Office PowerPoint</Application>
  <PresentationFormat>Presentación en pantalla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Flujo</vt:lpstr>
      <vt:lpstr>La economía cubana en los año ´70- ´80 </vt:lpstr>
      <vt:lpstr>Rasgos distintivos de la etapa  ´70-80:</vt:lpstr>
      <vt:lpstr>¿Por qué?</vt:lpstr>
      <vt:lpstr>El realismo soviético</vt:lpstr>
      <vt:lpstr>El realismo soviético</vt:lpstr>
      <vt:lpstr>    Rasgos distintivos de la etapa: </vt:lpstr>
      <vt:lpstr>Oportunas:           Estratégicas:</vt:lpstr>
      <vt:lpstr>   Rasgos distintivos de la etapa:  </vt:lpstr>
      <vt:lpstr>Cuba en el CAME:</vt:lpstr>
      <vt:lpstr>Cuba en el CAME: </vt:lpstr>
      <vt:lpstr>Modelo económico aprobado en el 1er Congreso del PCC:</vt:lpstr>
      <vt:lpstr>Resultados generales de la etapa: </vt:lpstr>
      <vt:lpstr>Resultados generales de la etapa</vt:lpstr>
      <vt:lpstr>Problema fundamental de la economía en la etapa: </vt:lpstr>
      <vt:lpstr>A partir de la segunda mitad de los años ´80: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años ´70-80:</dc:title>
  <dc:creator>CarmeJP</dc:creator>
  <cp:lastModifiedBy>FAMILIA</cp:lastModifiedBy>
  <cp:revision>176</cp:revision>
  <dcterms:created xsi:type="dcterms:W3CDTF">2014-03-07T19:06:27Z</dcterms:created>
  <dcterms:modified xsi:type="dcterms:W3CDTF">2026-04-25T03:00:16Z</dcterms:modified>
</cp:coreProperties>
</file>