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40"/>
  </p:notesMasterIdLst>
  <p:sldIdLst>
    <p:sldId id="256" r:id="rId2"/>
    <p:sldId id="257" r:id="rId3"/>
    <p:sldId id="306" r:id="rId4"/>
    <p:sldId id="258" r:id="rId5"/>
    <p:sldId id="259" r:id="rId6"/>
    <p:sldId id="260" r:id="rId7"/>
    <p:sldId id="269" r:id="rId8"/>
    <p:sldId id="270" r:id="rId9"/>
    <p:sldId id="271" r:id="rId10"/>
    <p:sldId id="272" r:id="rId11"/>
    <p:sldId id="273" r:id="rId12"/>
    <p:sldId id="297" r:id="rId13"/>
    <p:sldId id="300" r:id="rId14"/>
    <p:sldId id="298" r:id="rId15"/>
    <p:sldId id="301" r:id="rId16"/>
    <p:sldId id="275" r:id="rId17"/>
    <p:sldId id="309" r:id="rId18"/>
    <p:sldId id="277" r:id="rId19"/>
    <p:sldId id="307" r:id="rId20"/>
    <p:sldId id="278" r:id="rId21"/>
    <p:sldId id="308" r:id="rId22"/>
    <p:sldId id="284" r:id="rId23"/>
    <p:sldId id="310" r:id="rId24"/>
    <p:sldId id="318" r:id="rId25"/>
    <p:sldId id="311" r:id="rId26"/>
    <p:sldId id="312" r:id="rId27"/>
    <p:sldId id="313" r:id="rId28"/>
    <p:sldId id="295" r:id="rId29"/>
    <p:sldId id="314" r:id="rId30"/>
    <p:sldId id="315" r:id="rId31"/>
    <p:sldId id="316" r:id="rId32"/>
    <p:sldId id="317" r:id="rId33"/>
    <p:sldId id="286" r:id="rId34"/>
    <p:sldId id="287" r:id="rId35"/>
    <p:sldId id="302" r:id="rId36"/>
    <p:sldId id="303" r:id="rId37"/>
    <p:sldId id="304" r:id="rId38"/>
    <p:sldId id="305" r:id="rId3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0" autoAdjust="0"/>
    <p:restoredTop sz="94746"/>
  </p:normalViewPr>
  <p:slideViewPr>
    <p:cSldViewPr snapToGrid="0">
      <p:cViewPr varScale="1">
        <p:scale>
          <a:sx n="70" d="100"/>
          <a:sy n="70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JUANMA%20TESIS\MIE%20LA%20QUE%20ES%20JUANMA\gr&#225;fic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"/>
              <a:t>Results of the initial phase of the research</a:t>
            </a:r>
          </a:p>
        </c:rich>
      </c:tx>
      <c:layout>
        <c:manualLayout>
          <c:xMode val="edge"/>
          <c:yMode val="edge"/>
          <c:x val="0.15130160506076151"/>
          <c:y val="3.054716073123633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8974628171478563E-2"/>
          <c:y val="0.17018095101008945"/>
          <c:w val="0.76316437219541111"/>
          <c:h val="0.736987493965065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Hoja1!$E$3</c:f>
              <c:strCache>
                <c:ptCount val="1"/>
                <c:pt idx="0">
                  <c:v>G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Hoja1!$C$4:$D$8</c:f>
              <c:strCache>
                <c:ptCount val="5"/>
                <c:pt idx="0">
                  <c:v>Paramater 1</c:v>
                </c:pt>
                <c:pt idx="1">
                  <c:v>Paramater 2</c:v>
                </c:pt>
                <c:pt idx="2">
                  <c:v>Paramater 3</c:v>
                </c:pt>
                <c:pt idx="3">
                  <c:v>Paramater 4</c:v>
                </c:pt>
                <c:pt idx="4">
                  <c:v>Paramater 5</c:v>
                </c:pt>
              </c:strCache>
            </c:strRef>
          </c:cat>
          <c:val>
            <c:numRef>
              <c:f>Hoja1!$E$4:$E$8</c:f>
              <c:numCache>
                <c:formatCode>0.0%</c:formatCode>
                <c:ptCount val="5"/>
                <c:pt idx="0">
                  <c:v>0.14199999999999999</c:v>
                </c:pt>
                <c:pt idx="1">
                  <c:v>0.14199999999999999</c:v>
                </c:pt>
                <c:pt idx="2">
                  <c:v>0.14199999999999999</c:v>
                </c:pt>
                <c:pt idx="3">
                  <c:v>0.107</c:v>
                </c:pt>
                <c:pt idx="4">
                  <c:v>0.107</c:v>
                </c:pt>
              </c:numCache>
            </c:numRef>
          </c:val>
        </c:ser>
        <c:ser>
          <c:idx val="1"/>
          <c:order val="1"/>
          <c:tx>
            <c:strRef>
              <c:f>Hoja1!$F$3</c:f>
              <c:strCache>
                <c:ptCount val="1"/>
                <c:pt idx="0">
                  <c:v>P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Hoja1!$C$4:$D$8</c:f>
              <c:strCache>
                <c:ptCount val="5"/>
                <c:pt idx="0">
                  <c:v>Paramater 1</c:v>
                </c:pt>
                <c:pt idx="1">
                  <c:v>Paramater 2</c:v>
                </c:pt>
                <c:pt idx="2">
                  <c:v>Paramater 3</c:v>
                </c:pt>
                <c:pt idx="3">
                  <c:v>Paramater 4</c:v>
                </c:pt>
                <c:pt idx="4">
                  <c:v>Paramater 5</c:v>
                </c:pt>
              </c:strCache>
            </c:strRef>
          </c:cat>
          <c:val>
            <c:numRef>
              <c:f>Hoja1!$F$4:$F$8</c:f>
              <c:numCache>
                <c:formatCode>0.0%</c:formatCode>
                <c:ptCount val="5"/>
                <c:pt idx="0">
                  <c:v>0.35699999999999998</c:v>
                </c:pt>
                <c:pt idx="1">
                  <c:v>0.42799999999999999</c:v>
                </c:pt>
                <c:pt idx="2">
                  <c:v>0.39200000000000002</c:v>
                </c:pt>
                <c:pt idx="3">
                  <c:v>0.32100000000000001</c:v>
                </c:pt>
                <c:pt idx="4" formatCode="0%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Hoja1!$G$3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Hoja1!$C$4:$D$8</c:f>
              <c:strCache>
                <c:ptCount val="5"/>
                <c:pt idx="0">
                  <c:v>Paramater 1</c:v>
                </c:pt>
                <c:pt idx="1">
                  <c:v>Paramater 2</c:v>
                </c:pt>
                <c:pt idx="2">
                  <c:v>Paramater 3</c:v>
                </c:pt>
                <c:pt idx="3">
                  <c:v>Paramater 4</c:v>
                </c:pt>
                <c:pt idx="4">
                  <c:v>Paramater 5</c:v>
                </c:pt>
              </c:strCache>
            </c:strRef>
          </c:cat>
          <c:val>
            <c:numRef>
              <c:f>Hoja1!$G$4:$G$8</c:f>
              <c:numCache>
                <c:formatCode>0.0%</c:formatCode>
                <c:ptCount val="5"/>
                <c:pt idx="0" formatCode="0%">
                  <c:v>0.5</c:v>
                </c:pt>
                <c:pt idx="1">
                  <c:v>0.42799999999999999</c:v>
                </c:pt>
                <c:pt idx="2">
                  <c:v>0.46400000000000002</c:v>
                </c:pt>
                <c:pt idx="3">
                  <c:v>0.57099999999999995</c:v>
                </c:pt>
                <c:pt idx="4">
                  <c:v>0.64200000000000002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277504"/>
        <c:axId val="200278680"/>
      </c:barChart>
      <c:catAx>
        <c:axId val="200277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0278680"/>
        <c:crosses val="autoZero"/>
        <c:auto val="1"/>
        <c:lblAlgn val="ctr"/>
        <c:lblOffset val="100"/>
        <c:noMultiLvlLbl val="0"/>
      </c:catAx>
      <c:valAx>
        <c:axId val="200278680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2002775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32419-41ED-49B2-8931-D2EB95BC5F19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BD915-2CEE-444D-8437-98409FEFC37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12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569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285700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E3F693A3-7F31-43ED-AD8E-E538EEF09338}" type="slidenum">
              <a:rPr lang="es-ES_tradnl" sz="1200">
                <a:effectLst/>
              </a:rPr>
              <a:pPr algn="r" eaLnBrk="1" hangingPunct="1"/>
              <a:t>17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33304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59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465924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A1FBA2CA-BDDE-4183-8C13-785561D34E29}" type="slidenum">
              <a:rPr lang="es-ES_tradnl" sz="1200">
                <a:effectLst/>
              </a:rPr>
              <a:pPr algn="r" eaLnBrk="1" hangingPunct="1"/>
              <a:t>32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92915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77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287748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96C8C631-84CC-4C84-98F0-39FADB3E6513}" type="slidenum">
              <a:rPr lang="es-ES_tradnl" sz="1200">
                <a:effectLst/>
              </a:rPr>
              <a:pPr algn="r" eaLnBrk="1" hangingPunct="1"/>
              <a:t>23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6484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77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287748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96C8C631-84CC-4C84-98F0-39FADB3E6513}" type="slidenum">
              <a:rPr lang="es-ES_tradnl" sz="1200">
                <a:effectLst/>
              </a:rPr>
              <a:pPr algn="r" eaLnBrk="1" hangingPunct="1"/>
              <a:t>24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92985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59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465924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A1FBA2CA-BDDE-4183-8C13-785561D34E29}" type="slidenum">
              <a:rPr lang="es-ES_tradnl" sz="1200">
                <a:effectLst/>
              </a:rPr>
              <a:pPr algn="r" eaLnBrk="1" hangingPunct="1"/>
              <a:t>25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05514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59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465924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A1FBA2CA-BDDE-4183-8C13-785561D34E29}" type="slidenum">
              <a:rPr lang="es-ES_tradnl" sz="1200">
                <a:effectLst/>
              </a:rPr>
              <a:pPr algn="r" eaLnBrk="1" hangingPunct="1"/>
              <a:t>26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4654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59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465924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A1FBA2CA-BDDE-4183-8C13-785561D34E29}" type="slidenum">
              <a:rPr lang="es-ES_tradnl" sz="1200">
                <a:effectLst/>
              </a:rPr>
              <a:pPr algn="r" eaLnBrk="1" hangingPunct="1"/>
              <a:t>27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14174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59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465924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A1FBA2CA-BDDE-4183-8C13-785561D34E29}" type="slidenum">
              <a:rPr lang="es-ES_tradnl" sz="1200">
                <a:effectLst/>
              </a:rPr>
              <a:pPr algn="r" eaLnBrk="1" hangingPunct="1"/>
              <a:t>29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3182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59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465924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A1FBA2CA-BDDE-4183-8C13-785561D34E29}" type="slidenum">
              <a:rPr lang="es-ES_tradnl" sz="1200">
                <a:effectLst/>
              </a:rPr>
              <a:pPr algn="r" eaLnBrk="1" hangingPunct="1"/>
              <a:t>30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98410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59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smtClean="0"/>
          </a:p>
        </p:txBody>
      </p:sp>
      <p:sp>
        <p:nvSpPr>
          <p:cNvPr id="465924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/>
            <a:fld id="{A1FBA2CA-BDDE-4183-8C13-785561D34E29}" type="slidenum">
              <a:rPr lang="es-ES_tradnl" sz="1200">
                <a:effectLst/>
              </a:rPr>
              <a:pPr algn="r" eaLnBrk="1" hangingPunct="1"/>
              <a:t>31</a:t>
            </a:fld>
            <a:endParaRPr lang="es-ES_tradnl" sz="12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74337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F216BB-4315-435F-A165-49B3779F0130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C8D79B6-C2CB-4798-9BAD-608A067479F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69" y="479590"/>
            <a:ext cx="1685925" cy="12858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Rectangle 4"/>
          <p:cNvSpPr/>
          <p:nvPr/>
        </p:nvSpPr>
        <p:spPr>
          <a:xfrm>
            <a:off x="2175894" y="688247"/>
            <a:ext cx="80889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Arial" pitchFamily="34" charset="0"/>
                <a:cs typeface="Arial" pitchFamily="34" charset="0"/>
              </a:rPr>
              <a:t>University of Artemisa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>
                <a:latin typeface="Arial" pitchFamily="34" charset="0"/>
                <a:cs typeface="Arial" pitchFamily="34" charset="0"/>
              </a:rPr>
            </a:br>
            <a:r>
              <a:rPr lang="en-US" sz="2400" dirty="0">
                <a:latin typeface="Arial" pitchFamily="34" charset="0"/>
                <a:cs typeface="Arial" pitchFamily="34" charset="0"/>
              </a:rPr>
              <a:t>Social and Humanistic Faculty</a:t>
            </a:r>
            <a:endParaRPr lang="x-none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Languages Department</a:t>
            </a:r>
            <a:endParaRPr lang="x-none" sz="2400" dirty="0">
              <a:latin typeface="Arial" pitchFamily="34" charset="0"/>
              <a:cs typeface="Arial" pitchFamily="34" charset="0"/>
            </a:endParaRPr>
          </a:p>
          <a:p>
            <a:r>
              <a:rPr lang="es-ES" dirty="0"/>
              <a:t/>
            </a:r>
            <a:br>
              <a:rPr lang="es-ES" dirty="0"/>
            </a:br>
            <a:r>
              <a:rPr lang="en-GB" dirty="0"/>
              <a:t> 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  <a:p>
            <a:endParaRPr lang="es-ES" dirty="0"/>
          </a:p>
          <a:p>
            <a:pPr algn="ctr"/>
            <a:r>
              <a:rPr lang="es-E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TERM PAPER</a:t>
            </a:r>
            <a:endParaRPr lang="en-US" sz="4800" dirty="0"/>
          </a:p>
        </p:txBody>
      </p:sp>
      <p:sp>
        <p:nvSpPr>
          <p:cNvPr id="6" name="Rectangle 5"/>
          <p:cNvSpPr/>
          <p:nvPr/>
        </p:nvSpPr>
        <p:spPr>
          <a:xfrm>
            <a:off x="3748585" y="4620736"/>
            <a:ext cx="6516292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Juan Manuel Méndez Pérez</a:t>
            </a:r>
          </a:p>
          <a:p>
            <a:pPr>
              <a:lnSpc>
                <a:spcPct val="150000"/>
              </a:lnSpc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Tutor: M Sc: Rosa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Lexandra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Pérez González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2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12" y="239291"/>
            <a:ext cx="111761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1.What 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theoretical  methodological references support the development of listening comprehension skills in the teaching learning process of English in 9</a:t>
            </a:r>
            <a:r>
              <a:rPr lang="en-GB" sz="3200" baseline="30000" dirty="0">
                <a:latin typeface="Arial" pitchFamily="34" charset="0"/>
                <a:ea typeface="Times New Roman"/>
                <a:cs typeface="Arial" pitchFamily="34" charset="0"/>
              </a:rPr>
              <a:t>th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grade?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84312" y="3250238"/>
            <a:ext cx="11526688" cy="4433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u="sng" dirty="0" smtClean="0">
                <a:latin typeface="Arial" pitchFamily="34" charset="0"/>
                <a:cs typeface="Arial" pitchFamily="34" charset="0"/>
              </a:rPr>
              <a:t>Scientific</a:t>
            </a:r>
            <a:r>
              <a:rPr lang="es-ES" sz="32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u="sng" dirty="0" smtClean="0">
                <a:latin typeface="Arial" pitchFamily="34" charset="0"/>
                <a:cs typeface="Arial" pitchFamily="34" charset="0"/>
              </a:rPr>
              <a:t>Task:</a:t>
            </a:r>
          </a:p>
          <a:p>
            <a:pPr algn="just">
              <a:lnSpc>
                <a:spcPct val="150000"/>
              </a:lnSpc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1.Determination 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of the theoretical-methodological references that support the development of listening comprehension skills in the teaching learning process of English in 9</a:t>
            </a:r>
            <a:r>
              <a:rPr lang="en-GB" sz="3200" baseline="30000" dirty="0">
                <a:latin typeface="Arial" pitchFamily="34" charset="0"/>
                <a:cs typeface="Arial" pitchFamily="34" charset="0"/>
              </a:rPr>
              <a:t>th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 grade.</a:t>
            </a:r>
            <a:endParaRPr lang="es-ES" sz="32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3200" u="sng" dirty="0" smtClean="0"/>
          </a:p>
          <a:p>
            <a:pPr algn="just">
              <a:lnSpc>
                <a:spcPct val="150000"/>
              </a:lnSpc>
            </a:pPr>
            <a:endParaRPr lang="en-US" sz="3200" u="sng" dirty="0"/>
          </a:p>
        </p:txBody>
      </p:sp>
    </p:spTree>
    <p:extLst>
      <p:ext uri="{BB962C8B-B14F-4D97-AF65-F5344CB8AC3E}">
        <p14:creationId xmlns:p14="http://schemas.microsoft.com/office/powerpoint/2010/main" val="52235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1028" y="1397672"/>
            <a:ext cx="96431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Analytic-Synthetic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Inductive-deductive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Systemic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lvl="0" indent="-5715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3200" dirty="0">
                <a:latin typeface="Arial" pitchFamily="34" charset="0"/>
                <a:cs typeface="Arial" pitchFamily="34" charset="0"/>
              </a:rPr>
              <a:t>Historical 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logical</a:t>
            </a: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950551" y="477974"/>
            <a:ext cx="3895617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Theoretical Methods</a:t>
            </a:r>
          </a:p>
        </p:txBody>
      </p:sp>
    </p:spTree>
    <p:extLst>
      <p:ext uri="{BB962C8B-B14F-4D97-AF65-F5344CB8AC3E}">
        <p14:creationId xmlns:p14="http://schemas.microsoft.com/office/powerpoint/2010/main" val="242226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594360" y="467360"/>
            <a:ext cx="10525760" cy="5039360"/>
          </a:xfrm>
        </p:spPr>
        <p:txBody>
          <a:bodyPr>
            <a:no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es-ES" sz="3200" dirty="0" smtClean="0">
                <a:latin typeface="Arial" pitchFamily="34" charset="0"/>
                <a:cs typeface="Arial" pitchFamily="34" charset="0"/>
              </a:rPr>
              <a:t>                                     AUTHORS´CRITERIA</a:t>
            </a:r>
          </a:p>
          <a:p>
            <a:pPr marL="45720" lvl="0" indent="0">
              <a:lnSpc>
                <a:spcPct val="150000"/>
              </a:lnSpc>
              <a:buClr>
                <a:srgbClr val="F14124">
                  <a:lumMod val="75000"/>
                </a:srgbClr>
              </a:buClr>
              <a:buNone/>
            </a:pPr>
            <a:r>
              <a:rPr lang="es-ES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Rosa </a:t>
            </a:r>
            <a:r>
              <a:rPr lang="es-E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Antich</a:t>
            </a:r>
            <a:r>
              <a:rPr lang="es-E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(1987)</a:t>
            </a:r>
          </a:p>
          <a:p>
            <a:pPr marL="45720" lvl="0" indent="0">
              <a:lnSpc>
                <a:spcPct val="150000"/>
              </a:lnSpc>
              <a:buClr>
                <a:srgbClr val="F14124">
                  <a:lumMod val="75000"/>
                </a:srgbClr>
              </a:buClr>
              <a:buNone/>
            </a:pPr>
            <a:r>
              <a:rPr lang="es-E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s-E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Jagang</a:t>
            </a:r>
            <a:r>
              <a:rPr lang="es-E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(1993)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Rodolfo Acosta Padrón (2005)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Sonia Fernández (2014)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Aracelis Góngora (2014)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Rosa </a:t>
            </a:r>
            <a:r>
              <a:rPr lang="es-E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Lexandra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Pérez (2020)</a:t>
            </a:r>
          </a:p>
          <a:p>
            <a:pPr marL="45720" indent="0">
              <a:lnSpc>
                <a:spcPct val="150000"/>
              </a:lnSpc>
              <a:buNone/>
            </a:pPr>
            <a:endParaRPr lang="es-E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lnSpc>
                <a:spcPct val="150000"/>
              </a:lnSpc>
              <a:buNone/>
            </a:pP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91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447040" y="731520"/>
            <a:ext cx="11257280" cy="5059680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es-ES" sz="3200" dirty="0" smtClean="0">
                <a:latin typeface="Arial" pitchFamily="34" charset="0"/>
                <a:cs typeface="Arial" pitchFamily="34" charset="0"/>
              </a:rPr>
              <a:t>TEACHING-LEARNING </a:t>
            </a:r>
            <a:r>
              <a:rPr lang="es-ES" sz="3200" dirty="0">
                <a:latin typeface="Arial" pitchFamily="34" charset="0"/>
                <a:cs typeface="Arial" pitchFamily="34" charset="0"/>
              </a:rPr>
              <a:t>PROCESS</a:t>
            </a:r>
          </a:p>
          <a:p>
            <a:pPr marL="45720" indent="0" algn="just">
              <a:lnSpc>
                <a:spcPct val="150000"/>
              </a:lnSpc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interactive formative, holistic, integrative process of communication, with strong cognitive and humanistic base. Through it, a group of students enjoy and get responsible of their learning in favorable conditions, solving tasks which meet their needs…</a:t>
            </a:r>
          </a:p>
          <a:p>
            <a:pPr marL="45720" indent="0" algn="just">
              <a:lnSpc>
                <a:spcPct val="150000"/>
              </a:lnSpc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Acosta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(2005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2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350520" y="816168"/>
            <a:ext cx="11176000" cy="3474720"/>
          </a:xfrm>
        </p:spPr>
        <p:txBody>
          <a:bodyPr>
            <a:normAutofit fontScale="77500" lnSpcReduction="20000"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es-ES" sz="3200" dirty="0" smtClean="0">
                <a:latin typeface="Arial" pitchFamily="34" charset="0"/>
                <a:cs typeface="Arial" panose="020B0604020202020204" pitchFamily="34" charset="0"/>
              </a:rPr>
              <a:t>LISTENING COMPREHENSION</a:t>
            </a:r>
          </a:p>
          <a:p>
            <a:pPr marL="45720" indent="0" algn="just">
              <a:lnSpc>
                <a:spcPct val="150000"/>
              </a:lnSpc>
              <a:buNone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ctive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involves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receiving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auditory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stimuli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paying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to oral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meaning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of oral symbols to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decode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responding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in oral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" indent="0" algn="just">
              <a:lnSpc>
                <a:spcPct val="150000"/>
              </a:lnSpc>
              <a:buNone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Fernandez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(2014)</a:t>
            </a:r>
          </a:p>
          <a:p>
            <a:pPr algn="just">
              <a:lnSpc>
                <a:spcPct val="150000"/>
              </a:lnSpc>
            </a:pP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4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609600" y="731520"/>
            <a:ext cx="11358880" cy="3474720"/>
          </a:xfrm>
        </p:spPr>
        <p:txBody>
          <a:bodyPr>
            <a:normAutofit fontScale="77500" lnSpcReduction="20000"/>
          </a:bodyPr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SET OF ACTIVITIES</a:t>
            </a:r>
          </a:p>
          <a:p>
            <a:pPr marL="45720" indent="0" algn="just">
              <a:lnSpc>
                <a:spcPct val="150000"/>
              </a:lnSpc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it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as a group of intentionally planned connected actions and operations for using and practicing the acquired knowledge to propitiate the development of determined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skills.</a:t>
            </a:r>
          </a:p>
          <a:p>
            <a:pPr marL="45720" indent="0" algn="just">
              <a:lnSpc>
                <a:spcPct val="150000"/>
              </a:lnSpc>
              <a:buNone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45720" indent="0" algn="r">
              <a:lnSpc>
                <a:spcPct val="150000"/>
              </a:lnSpc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                    Pérez (2020)</a:t>
            </a:r>
          </a:p>
          <a:p>
            <a:pPr marL="45720" indent="0" algn="just">
              <a:lnSpc>
                <a:spcPct val="150000"/>
              </a:lnSpc>
              <a:buNone/>
            </a:pPr>
            <a:endParaRPr lang="es-ES" sz="32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20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8592" y="129428"/>
            <a:ext cx="116486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200" u="sng" dirty="0" err="1">
                <a:latin typeface="Arial" pitchFamily="34" charset="0"/>
                <a:cs typeface="Arial" panose="020B0604020202020204" pitchFamily="34" charset="0"/>
              </a:rPr>
              <a:t>Scientific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just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What is the 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current 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state of the development of listening comprehension skills in 9</a:t>
            </a:r>
            <a:r>
              <a:rPr lang="en-GB" sz="3200" baseline="30000" dirty="0">
                <a:latin typeface="Arial" pitchFamily="34" charset="0"/>
                <a:cs typeface="Arial" pitchFamily="34" charset="0"/>
              </a:rPr>
              <a:t>th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 grade students at </a:t>
            </a:r>
            <a:r>
              <a:rPr lang="en-GB" sz="3200" dirty="0" err="1">
                <a:latin typeface="Arial" pitchFamily="34" charset="0"/>
                <a:cs typeface="Arial" pitchFamily="34" charset="0"/>
              </a:rPr>
              <a:t>Combate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 de </a:t>
            </a:r>
            <a:r>
              <a:rPr lang="en-GB" sz="3200" dirty="0" err="1">
                <a:latin typeface="Arial" pitchFamily="34" charset="0"/>
                <a:cs typeface="Arial" pitchFamily="34" charset="0"/>
              </a:rPr>
              <a:t>Soroa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 Secondary School from </a:t>
            </a:r>
            <a:r>
              <a:rPr lang="en-GB" sz="3200" dirty="0" err="1">
                <a:latin typeface="Arial" pitchFamily="34" charset="0"/>
                <a:cs typeface="Arial" pitchFamily="34" charset="0"/>
              </a:rPr>
              <a:t>Candelaria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 Municipality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592" y="3176416"/>
            <a:ext cx="116486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u="sng" dirty="0" err="1">
                <a:latin typeface="Arial" panose="020B0604020202020204" pitchFamily="34" charset="0"/>
                <a:cs typeface="Arial" panose="020B0604020202020204" pitchFamily="34" charset="0"/>
              </a:rPr>
              <a:t>tasks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2-Characterization 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of the 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current 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state of the development of listening comprehension skills in 9</a:t>
            </a:r>
            <a:r>
              <a:rPr lang="en-GB" sz="3200" baseline="30000" dirty="0">
                <a:latin typeface="Arial" pitchFamily="34" charset="0"/>
                <a:cs typeface="Arial" pitchFamily="34" charset="0"/>
              </a:rPr>
              <a:t>th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 grade students at </a:t>
            </a:r>
            <a:r>
              <a:rPr lang="en-GB" sz="3200" dirty="0" err="1">
                <a:latin typeface="Arial" pitchFamily="34" charset="0"/>
                <a:cs typeface="Arial" pitchFamily="34" charset="0"/>
              </a:rPr>
              <a:t>Combate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 de </a:t>
            </a:r>
            <a:r>
              <a:rPr lang="en-GB" sz="3200" dirty="0" err="1">
                <a:latin typeface="Arial" pitchFamily="34" charset="0"/>
                <a:cs typeface="Arial" pitchFamily="34" charset="0"/>
              </a:rPr>
              <a:t>Soroa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 Secondary School from </a:t>
            </a:r>
            <a:r>
              <a:rPr lang="en-GB" sz="3200" dirty="0" err="1">
                <a:latin typeface="Arial" pitchFamily="34" charset="0"/>
                <a:cs typeface="Arial" pitchFamily="34" charset="0"/>
              </a:rPr>
              <a:t>Candelaria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municipality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.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7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684" name="Group 12"/>
          <p:cNvGrpSpPr>
            <a:grpSpLocks/>
          </p:cNvGrpSpPr>
          <p:nvPr/>
        </p:nvGrpSpPr>
        <p:grpSpPr bwMode="auto">
          <a:xfrm>
            <a:off x="2818343" y="468313"/>
            <a:ext cx="6555316" cy="2338389"/>
            <a:chOff x="385" y="340"/>
            <a:chExt cx="4990" cy="1473"/>
          </a:xfrm>
        </p:grpSpPr>
        <p:sp>
          <p:nvSpPr>
            <p:cNvPr id="2" name="Rectangle 15"/>
            <p:cNvSpPr>
              <a:spLocks noChangeArrowheads="1"/>
            </p:cNvSpPr>
            <p:nvPr/>
          </p:nvSpPr>
          <p:spPr bwMode="auto">
            <a:xfrm>
              <a:off x="385" y="979"/>
              <a:ext cx="4990" cy="834"/>
            </a:xfrm>
            <a:prstGeom prst="rect">
              <a:avLst/>
            </a:prstGeom>
            <a:noFill/>
            <a:ln w="76200" algn="ctr">
              <a:solidFill>
                <a:schemeClr val="bg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r>
                <a:rPr lang="en-US" sz="3200" dirty="0">
                  <a:latin typeface="Arial" pitchFamily="34" charset="0"/>
                  <a:cs typeface="Arial" pitchFamily="34" charset="0"/>
                </a:rPr>
                <a:t>131</a:t>
              </a:r>
              <a:r>
                <a:rPr lang="es-E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students</a:t>
              </a:r>
              <a:endParaRPr lang="es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es-ES" sz="32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s-ES" sz="3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Rectangle 15"/>
            <p:cNvSpPr>
              <a:spLocks noChangeArrowheads="1"/>
            </p:cNvSpPr>
            <p:nvPr/>
          </p:nvSpPr>
          <p:spPr bwMode="auto">
            <a:xfrm>
              <a:off x="385" y="340"/>
              <a:ext cx="4990" cy="368"/>
            </a:xfrm>
            <a:prstGeom prst="rect">
              <a:avLst/>
            </a:prstGeom>
            <a:noFill/>
            <a:ln w="76200" algn="ctr">
              <a:solidFill>
                <a:schemeClr val="bg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r>
                <a:rPr lang="en-US" sz="3200" dirty="0">
                  <a:latin typeface="Arial" pitchFamily="34" charset="0"/>
                  <a:cs typeface="Arial" panose="020B0604020202020204" pitchFamily="34" charset="0"/>
                </a:rPr>
                <a:t>Population: 9</a:t>
              </a:r>
              <a:r>
                <a:rPr lang="en-US" sz="3200" baseline="30000" dirty="0">
                  <a:latin typeface="Arial" pitchFamily="34" charset="0"/>
                  <a:cs typeface="Arial" pitchFamily="34" charset="0"/>
                </a:rPr>
                <a:t>th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grade</a:t>
              </a:r>
            </a:p>
          </p:txBody>
        </p:sp>
      </p:grpSp>
      <p:grpSp>
        <p:nvGrpSpPr>
          <p:cNvPr id="284686" name="Group 14"/>
          <p:cNvGrpSpPr>
            <a:grpSpLocks/>
          </p:cNvGrpSpPr>
          <p:nvPr/>
        </p:nvGrpSpPr>
        <p:grpSpPr bwMode="auto">
          <a:xfrm>
            <a:off x="2817285" y="3432178"/>
            <a:ext cx="8856133" cy="2063751"/>
            <a:chOff x="1331" y="2208"/>
            <a:chExt cx="4184" cy="1300"/>
          </a:xfrm>
        </p:grpSpPr>
        <p:sp>
          <p:nvSpPr>
            <p:cNvPr id="4" name="Rectangle 15"/>
            <p:cNvSpPr>
              <a:spLocks noChangeArrowheads="1"/>
            </p:cNvSpPr>
            <p:nvPr/>
          </p:nvSpPr>
          <p:spPr bwMode="auto">
            <a:xfrm>
              <a:off x="1331" y="3042"/>
              <a:ext cx="4184" cy="466"/>
            </a:xfrm>
            <a:prstGeom prst="rect">
              <a:avLst/>
            </a:prstGeom>
            <a:noFill/>
            <a:ln w="76200" algn="ctr">
              <a:solidFill>
                <a:schemeClr val="bg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dirty="0">
                  <a:latin typeface="Arial" pitchFamily="34" charset="0"/>
                  <a:cs typeface="Arial" pitchFamily="34" charset="0"/>
                </a:rPr>
                <a:t>28</a:t>
              </a:r>
              <a:r>
                <a:rPr lang="es-E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students</a:t>
              </a:r>
              <a:r>
                <a:rPr lang="es-ES" sz="3200" dirty="0">
                  <a:latin typeface="Arial" panose="020B0604020202020204" pitchFamily="34" charset="0"/>
                  <a:cs typeface="Arial" panose="020B0604020202020204" pitchFamily="34" charset="0"/>
                </a:rPr>
                <a:t> of 9th A (21,4% of </a:t>
              </a:r>
              <a:r>
                <a:rPr lang="es-E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es-E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population</a:t>
              </a:r>
              <a:r>
                <a:rPr lang="es-ES" sz="32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s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15"/>
            <p:cNvSpPr>
              <a:spLocks noChangeArrowheads="1"/>
            </p:cNvSpPr>
            <p:nvPr/>
          </p:nvSpPr>
          <p:spPr bwMode="auto">
            <a:xfrm>
              <a:off x="1331" y="2208"/>
              <a:ext cx="3381" cy="368"/>
            </a:xfrm>
            <a:prstGeom prst="rect">
              <a:avLst/>
            </a:prstGeom>
            <a:noFill/>
            <a:ln w="76200" algn="ctr">
              <a:solidFill>
                <a:schemeClr val="bg2">
                  <a:lumMod val="75000"/>
                </a:schemeClr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r>
                <a:rPr lang="en-US" sz="3200" dirty="0">
                  <a:latin typeface="Arial" pitchFamily="34" charset="0"/>
                  <a:cs typeface="Arial" panose="020B0604020202020204" pitchFamily="34" charset="0"/>
                </a:rPr>
                <a:t>Sample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235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4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4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4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5803" y="1220203"/>
            <a:ext cx="11027391" cy="3695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Observation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 Instrument: Observation guide.</a:t>
            </a: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Survey: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Instrument: Questionnaire of survey.</a:t>
            </a: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Interview: Instrument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Questionnaire of interview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Pedagogical test: instrument: English Pedagogical test </a:t>
            </a:r>
            <a:endParaRPr lang="es-ES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3200" dirty="0"/>
          </a:p>
        </p:txBody>
      </p:sp>
      <p:sp>
        <p:nvSpPr>
          <p:cNvPr id="2" name="Rectángulo 1"/>
          <p:cNvSpPr/>
          <p:nvPr/>
        </p:nvSpPr>
        <p:spPr>
          <a:xfrm>
            <a:off x="4360038" y="250617"/>
            <a:ext cx="3669594" cy="73975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Empirical methods:</a:t>
            </a:r>
          </a:p>
        </p:txBody>
      </p:sp>
    </p:spTree>
    <p:extLst>
      <p:ext uri="{BB962C8B-B14F-4D97-AF65-F5344CB8AC3E}">
        <p14:creationId xmlns:p14="http://schemas.microsoft.com/office/powerpoint/2010/main" val="323652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3200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 </a:t>
            </a:r>
            <a:r>
              <a:rPr lang="en-US" sz="32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methods:</a:t>
            </a:r>
          </a:p>
          <a:p>
            <a:endParaRPr lang="es-ES" sz="3200" dirty="0" smtClean="0"/>
          </a:p>
          <a:p>
            <a:pPr marL="457200" lvl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</a:pPr>
            <a:r>
              <a:rPr lang="es-E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Descriptive</a:t>
            </a:r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statistics</a:t>
            </a:r>
            <a:endParaRPr lang="es-E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</a:pP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 analysis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2801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717" y="778378"/>
            <a:ext cx="1125940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Title: SET OF ACTIVITIES FOR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DEVELOPING LISTENING COMPREHENTION SKILLS IN NINTH GRADE STUDENTS AT COMBATE DE SOROA SECONDARY SCHOOL IN CANDELARIA MUNICIPALITY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Título: CONJUNTO DE ACTIVIDADES PARA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DESARROLLAR HABILIDADES DE COMPRENSION AUDITIVA EN ESTUDIANTES DE NOVENO GRADO EN LA ESCUELA SECUNDARIA COMBATE DE SOROA DEL MUNICIPIO CANDELARIA</a:t>
            </a:r>
            <a:endParaRPr lang="es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63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99036" y="309348"/>
            <a:ext cx="3848669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Parameters: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8885" y="1140345"/>
            <a:ext cx="95807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Recognition of pronunciation elements</a:t>
            </a:r>
          </a:p>
          <a:p>
            <a:pPr lvl="0" algn="just"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2, Identification of vocabulary items in the oral text.</a:t>
            </a:r>
          </a:p>
          <a:p>
            <a:pPr lvl="0" algn="just"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3. Identification of global information from oral texts</a:t>
            </a:r>
          </a:p>
          <a:p>
            <a:pPr lvl="0" algn="just"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Identification of specific information from oral texts.</a:t>
            </a:r>
          </a:p>
          <a:p>
            <a:pPr lvl="0" algn="just"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5. Application of the listened information in oral interaction</a:t>
            </a:r>
          </a:p>
        </p:txBody>
      </p:sp>
    </p:spTree>
    <p:extLst>
      <p:ext uri="{BB962C8B-B14F-4D97-AF65-F5344CB8AC3E}">
        <p14:creationId xmlns:p14="http://schemas.microsoft.com/office/powerpoint/2010/main" val="168015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9004193"/>
              </p:ext>
            </p:extLst>
          </p:nvPr>
        </p:nvGraphicFramePr>
        <p:xfrm>
          <a:off x="472440" y="365760"/>
          <a:ext cx="11369040" cy="6111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152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4800" y="165825"/>
            <a:ext cx="11231880" cy="5664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sz="3200" u="sng" dirty="0" err="1">
                <a:solidFill>
                  <a:prstClr val="black"/>
                </a:solidFill>
                <a:latin typeface="Arial" pitchFamily="34" charset="0"/>
                <a:cs typeface="Arial" panose="020B0604020202020204" pitchFamily="34" charset="0"/>
              </a:rPr>
              <a:t>Scientific</a:t>
            </a:r>
            <a:r>
              <a:rPr lang="es-ES" sz="3200" u="sng" dirty="0">
                <a:solidFill>
                  <a:prstClr val="black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s-ES" sz="3200" u="sng" dirty="0" err="1">
                <a:solidFill>
                  <a:prstClr val="black"/>
                </a:solidFill>
                <a:latin typeface="Arial" pitchFamily="34" charset="0"/>
                <a:cs typeface="Arial" panose="020B0604020202020204" pitchFamily="34" charset="0"/>
              </a:rPr>
              <a:t>questions</a:t>
            </a:r>
            <a:r>
              <a:rPr lang="es-ES" sz="3200" u="sng" dirty="0">
                <a:solidFill>
                  <a:prstClr val="black"/>
                </a:solidFill>
                <a:latin typeface="Arial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3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. What set of activities to propose for developing listening comprehension skills in 9</a:t>
            </a:r>
            <a:r>
              <a:rPr lang="en-GB" sz="3200" baseline="30000" dirty="0">
                <a:latin typeface="Arial" pitchFamily="34" charset="0"/>
                <a:ea typeface="Times New Roman"/>
                <a:cs typeface="Arial" pitchFamily="34" charset="0"/>
              </a:rPr>
              <a:t>th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grade students at </a:t>
            </a:r>
            <a:r>
              <a:rPr lang="en-GB" sz="3200" dirty="0" err="1">
                <a:latin typeface="Arial" pitchFamily="34" charset="0"/>
                <a:ea typeface="Times New Roman"/>
                <a:cs typeface="Arial" pitchFamily="34" charset="0"/>
              </a:rPr>
              <a:t>Combate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de </a:t>
            </a:r>
            <a:r>
              <a:rPr lang="en-GB" sz="3200" dirty="0" err="1">
                <a:latin typeface="Arial" pitchFamily="34" charset="0"/>
                <a:ea typeface="Times New Roman"/>
                <a:cs typeface="Arial" pitchFamily="34" charset="0"/>
              </a:rPr>
              <a:t>Soroa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Secondary School from </a:t>
            </a:r>
            <a:r>
              <a:rPr lang="en-GB" sz="3200" dirty="0" err="1">
                <a:latin typeface="Arial" pitchFamily="34" charset="0"/>
                <a:ea typeface="Times New Roman"/>
                <a:cs typeface="Arial" pitchFamily="34" charset="0"/>
              </a:rPr>
              <a:t>Candelaria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municipality</a:t>
            </a: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?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GB" sz="3200" dirty="0" smtClean="0">
                <a:latin typeface="Arial" pitchFamily="34" charset="0"/>
                <a:ea typeface="Calibri"/>
                <a:cs typeface="Arial" pitchFamily="34" charset="0"/>
              </a:rPr>
              <a:t>Scientific tasks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3. Proposal of a set of activities for developing listening comprehension skills in 9</a:t>
            </a:r>
            <a:r>
              <a:rPr lang="en-GB" sz="3200" baseline="30000" dirty="0">
                <a:latin typeface="Arial" pitchFamily="34" charset="0"/>
                <a:ea typeface="Times New Roman"/>
                <a:cs typeface="Arial" pitchFamily="34" charset="0"/>
              </a:rPr>
              <a:t>th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grade students at </a:t>
            </a:r>
            <a:r>
              <a:rPr lang="en-GB" sz="3200" dirty="0" err="1">
                <a:latin typeface="Arial" pitchFamily="34" charset="0"/>
                <a:ea typeface="Times New Roman"/>
                <a:cs typeface="Arial" pitchFamily="34" charset="0"/>
              </a:rPr>
              <a:t>Combate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de </a:t>
            </a:r>
            <a:r>
              <a:rPr lang="en-GB" sz="3200" dirty="0" err="1">
                <a:latin typeface="Arial" pitchFamily="34" charset="0"/>
                <a:ea typeface="Times New Roman"/>
                <a:cs typeface="Arial" pitchFamily="34" charset="0"/>
              </a:rPr>
              <a:t>Soroa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Secondary School from </a:t>
            </a:r>
            <a:r>
              <a:rPr lang="en-GB" sz="3200" dirty="0" err="1">
                <a:latin typeface="Arial" pitchFamily="34" charset="0"/>
                <a:ea typeface="Times New Roman"/>
                <a:cs typeface="Arial" pitchFamily="34" charset="0"/>
              </a:rPr>
              <a:t>Candelaria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municipality</a:t>
            </a: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82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43934" y="2986098"/>
            <a:ext cx="6144684" cy="739754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es-ES" sz="3200" dirty="0" err="1" smtClean="0">
                <a:latin typeface="Arial" pitchFamily="34" charset="0"/>
                <a:cs typeface="Arial" pitchFamily="34" charset="0"/>
              </a:rPr>
              <a:t>Foundations</a:t>
            </a:r>
            <a:r>
              <a:rPr lang="es-ES" sz="32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s-ES" sz="32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E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dirty="0" err="1" smtClean="0">
                <a:latin typeface="Arial" pitchFamily="34" charset="0"/>
                <a:cs typeface="Arial" pitchFamily="34" charset="0"/>
              </a:rPr>
              <a:t>proposal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7823200" y="801245"/>
            <a:ext cx="3187700" cy="740459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es-ES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s-ES" sz="3200" dirty="0" err="1" smtClean="0">
                <a:latin typeface="Arial" pitchFamily="34" charset="0"/>
                <a:cs typeface="Arial" pitchFamily="34" charset="0"/>
              </a:rPr>
              <a:t>psychological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873457" y="881786"/>
            <a:ext cx="4379383" cy="739754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45720" indent="0" algn="ctr">
              <a:lnSpc>
                <a:spcPct val="150000"/>
              </a:lnSpc>
              <a:buNone/>
            </a:pPr>
            <a:r>
              <a:rPr lang="es-ES" sz="3200" dirty="0" err="1" smtClean="0">
                <a:latin typeface="Arial" pitchFamily="34" charset="0"/>
                <a:cs typeface="Arial" pitchFamily="34" charset="0"/>
              </a:rPr>
              <a:t>philosophical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766233" y="4972954"/>
            <a:ext cx="3937000" cy="740459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45720" indent="0" algn="ctr">
              <a:lnSpc>
                <a:spcPct val="150000"/>
              </a:lnSpc>
              <a:buNone/>
            </a:pPr>
            <a:r>
              <a:rPr lang="es-ES" sz="3200" smtClean="0">
                <a:latin typeface="Arial" pitchFamily="34" charset="0"/>
                <a:cs typeface="Arial" pitchFamily="34" charset="0"/>
              </a:rPr>
              <a:t>Didactical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7344834" y="5343536"/>
            <a:ext cx="3937000" cy="739754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45720" indent="0" algn="ctr">
              <a:lnSpc>
                <a:spcPct val="150000"/>
              </a:lnSpc>
              <a:buNone/>
            </a:pPr>
            <a:r>
              <a:rPr lang="es-ES" sz="3200" dirty="0" err="1" smtClean="0">
                <a:latin typeface="Arial" pitchFamily="34" charset="0"/>
                <a:cs typeface="Arial" pitchFamily="34" charset="0"/>
              </a:rPr>
              <a:t>sociological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7823200" y="3007970"/>
            <a:ext cx="3937000" cy="740459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es-ES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s-ES" sz="3200" dirty="0" err="1" smtClean="0">
                <a:latin typeface="Arial" pitchFamily="34" charset="0"/>
                <a:cs typeface="Arial" pitchFamily="34" charset="0"/>
              </a:rPr>
              <a:t>pedagogical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7562" name="Line 842"/>
          <p:cNvSpPr>
            <a:spLocks noChangeShapeType="1"/>
          </p:cNvSpPr>
          <p:nvPr/>
        </p:nvSpPr>
        <p:spPr bwMode="auto">
          <a:xfrm flipV="1">
            <a:off x="2734733" y="1557338"/>
            <a:ext cx="0" cy="1223962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87563" name="Line 843"/>
          <p:cNvSpPr>
            <a:spLocks noChangeShapeType="1"/>
          </p:cNvSpPr>
          <p:nvPr/>
        </p:nvSpPr>
        <p:spPr bwMode="auto">
          <a:xfrm flipH="1">
            <a:off x="2734734" y="3933825"/>
            <a:ext cx="2117" cy="1150938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87564" name="Line 844"/>
          <p:cNvSpPr>
            <a:spLocks noChangeShapeType="1"/>
          </p:cNvSpPr>
          <p:nvPr/>
        </p:nvSpPr>
        <p:spPr bwMode="auto">
          <a:xfrm flipV="1">
            <a:off x="4464051" y="1557338"/>
            <a:ext cx="3937000" cy="1223962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87565" name="Line 845"/>
          <p:cNvSpPr>
            <a:spLocks noChangeShapeType="1"/>
          </p:cNvSpPr>
          <p:nvPr/>
        </p:nvSpPr>
        <p:spPr bwMode="auto">
          <a:xfrm>
            <a:off x="4464051" y="3933825"/>
            <a:ext cx="2880783" cy="1439863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87566" name="Line 846"/>
          <p:cNvSpPr>
            <a:spLocks noChangeShapeType="1"/>
          </p:cNvSpPr>
          <p:nvPr/>
        </p:nvSpPr>
        <p:spPr bwMode="auto">
          <a:xfrm flipV="1">
            <a:off x="6576484" y="3355975"/>
            <a:ext cx="1151467" cy="1588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288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500"/>
                                        <p:tgtEl>
                                          <p:spTgt spid="287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500"/>
                                        <p:tgtEl>
                                          <p:spTgt spid="287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500"/>
                                        <p:tgtEl>
                                          <p:spTgt spid="287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500"/>
                                        <p:tgtEl>
                                          <p:spTgt spid="287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7" dur="500"/>
                                        <p:tgtEl>
                                          <p:spTgt spid="287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3" grpId="0" animBg="1"/>
      <p:bldP spid="4" grpId="0" animBg="1"/>
      <p:bldP spid="5" grpId="0" animBg="1"/>
      <p:bldP spid="6" grpId="0" animBg="1"/>
      <p:bldP spid="287562" grpId="0" animBg="1"/>
      <p:bldP spid="287563" grpId="0" animBg="1"/>
      <p:bldP spid="287564" grpId="0" animBg="1"/>
      <p:bldP spid="287565" grpId="0" animBg="1"/>
      <p:bldP spid="28756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43934" y="2986098"/>
            <a:ext cx="6144684" cy="739754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es-ES" sz="3200" dirty="0" err="1">
                <a:latin typeface="Arial" pitchFamily="34" charset="0"/>
                <a:cs typeface="Arial" pitchFamily="34" charset="0"/>
              </a:rPr>
              <a:t>Characterization</a:t>
            </a:r>
            <a:r>
              <a:rPr lang="es-ES" sz="3200" dirty="0">
                <a:latin typeface="Arial" pitchFamily="34" charset="0"/>
                <a:cs typeface="Arial" pitchFamily="34" charset="0"/>
              </a:rPr>
              <a:t> of </a:t>
            </a:r>
            <a:r>
              <a:rPr lang="es-ES" sz="32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es-E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dirty="0" err="1">
                <a:latin typeface="Arial" pitchFamily="34" charset="0"/>
                <a:cs typeface="Arial" pitchFamily="34" charset="0"/>
              </a:rPr>
              <a:t>proposal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7632700" y="733083"/>
            <a:ext cx="3187700" cy="740459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es-ES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s-ES" sz="3200" dirty="0" err="1">
                <a:latin typeface="Arial" pitchFamily="34" charset="0"/>
                <a:cs typeface="Arial" pitchFamily="34" charset="0"/>
              </a:rPr>
              <a:t>Reflexive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1107017" y="718427"/>
            <a:ext cx="4379383" cy="739754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45720" indent="0" algn="ctr">
              <a:lnSpc>
                <a:spcPct val="150000"/>
              </a:lnSpc>
              <a:buNone/>
            </a:pPr>
            <a:r>
              <a:rPr lang="es-ES" sz="3200" dirty="0" err="1">
                <a:latin typeface="Arial" pitchFamily="34" charset="0"/>
                <a:cs typeface="Arial" pitchFamily="34" charset="0"/>
              </a:rPr>
              <a:t>Interactive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527051" y="5054258"/>
            <a:ext cx="3937000" cy="740459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45720" indent="0" algn="ctr">
              <a:lnSpc>
                <a:spcPct val="150000"/>
              </a:lnSpc>
              <a:buNone/>
            </a:pPr>
            <a:r>
              <a:rPr lang="es-ES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s-ES" sz="3200" dirty="0" err="1">
                <a:latin typeface="Arial" pitchFamily="34" charset="0"/>
                <a:cs typeface="Arial" pitchFamily="34" charset="0"/>
              </a:rPr>
              <a:t>Integrative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7344834" y="5343536"/>
            <a:ext cx="3937000" cy="739754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45720" indent="0" algn="ctr">
              <a:lnSpc>
                <a:spcPct val="150000"/>
              </a:lnSpc>
              <a:buNone/>
            </a:pPr>
            <a:r>
              <a:rPr lang="es-ES" sz="3200" dirty="0">
                <a:latin typeface="Arial" pitchFamily="34" charset="0"/>
                <a:cs typeface="Arial" pitchFamily="34" charset="0"/>
              </a:rPr>
              <a:t>Flexible</a:t>
            </a: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7823200" y="3007970"/>
            <a:ext cx="3937000" cy="740459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es-ES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s-ES" sz="3200" dirty="0" err="1">
                <a:latin typeface="Arial" pitchFamily="34" charset="0"/>
                <a:cs typeface="Arial" pitchFamily="34" charset="0"/>
              </a:rPr>
              <a:t>Creative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7562" name="Line 842"/>
          <p:cNvSpPr>
            <a:spLocks noChangeShapeType="1"/>
          </p:cNvSpPr>
          <p:nvPr/>
        </p:nvSpPr>
        <p:spPr bwMode="auto">
          <a:xfrm flipV="1">
            <a:off x="2734733" y="1557338"/>
            <a:ext cx="0" cy="1223962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87563" name="Line 843"/>
          <p:cNvSpPr>
            <a:spLocks noChangeShapeType="1"/>
          </p:cNvSpPr>
          <p:nvPr/>
        </p:nvSpPr>
        <p:spPr bwMode="auto">
          <a:xfrm flipH="1">
            <a:off x="2734734" y="3933825"/>
            <a:ext cx="2117" cy="1150938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87564" name="Line 844"/>
          <p:cNvSpPr>
            <a:spLocks noChangeShapeType="1"/>
          </p:cNvSpPr>
          <p:nvPr/>
        </p:nvSpPr>
        <p:spPr bwMode="auto">
          <a:xfrm flipV="1">
            <a:off x="4464051" y="1557338"/>
            <a:ext cx="3937000" cy="1223962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87565" name="Line 845"/>
          <p:cNvSpPr>
            <a:spLocks noChangeShapeType="1"/>
          </p:cNvSpPr>
          <p:nvPr/>
        </p:nvSpPr>
        <p:spPr bwMode="auto">
          <a:xfrm>
            <a:off x="4464051" y="3933825"/>
            <a:ext cx="2880783" cy="1439863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87566" name="Line 846"/>
          <p:cNvSpPr>
            <a:spLocks noChangeShapeType="1"/>
          </p:cNvSpPr>
          <p:nvPr/>
        </p:nvSpPr>
        <p:spPr bwMode="auto">
          <a:xfrm flipV="1">
            <a:off x="6576484" y="3355975"/>
            <a:ext cx="1151467" cy="1588"/>
          </a:xfrm>
          <a:prstGeom prst="line">
            <a:avLst/>
          </a:prstGeom>
          <a:noFill/>
          <a:ln w="88900">
            <a:solidFill>
              <a:srgbClr val="00008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820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500"/>
                                        <p:tgtEl>
                                          <p:spTgt spid="287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500"/>
                                        <p:tgtEl>
                                          <p:spTgt spid="287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500"/>
                                        <p:tgtEl>
                                          <p:spTgt spid="287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500"/>
                                        <p:tgtEl>
                                          <p:spTgt spid="287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7" dur="500"/>
                                        <p:tgtEl>
                                          <p:spTgt spid="287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3" grpId="0" animBg="1"/>
      <p:bldP spid="4" grpId="0" animBg="1"/>
      <p:bldP spid="5" grpId="0" animBg="1"/>
      <p:bldP spid="6" grpId="0" animBg="1"/>
      <p:bldP spid="287562" grpId="0" animBg="1"/>
      <p:bldP spid="287563" grpId="0" animBg="1"/>
      <p:bldP spid="287564" grpId="0" animBg="1"/>
      <p:bldP spid="287565" grpId="0" animBg="1"/>
      <p:bldP spid="28756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335280" y="431311"/>
            <a:ext cx="11328400" cy="6056658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s-ES_tradnl" sz="3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Unit 3 the news.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Type of lesson: Application.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 Objective: To make use of the communicative function: Talk about the weather based on the comprehension of a videotext.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Content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Lexical: Vocabulary related to weather conditions. 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indent="-342900" algn="just"/>
            <a:endParaRPr lang="es-ES" sz="3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82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82880" y="-6932"/>
            <a:ext cx="11277600" cy="6719788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_tradnl" sz="3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Calibri"/>
                <a:ea typeface="Calibri"/>
                <a:cs typeface="Times New Roman"/>
              </a:rPr>
              <a:t>Grammatical: simple present tense of the verb be. 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Functional: Talk about the weather.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Level of assimilation: </a:t>
            </a:r>
            <a:r>
              <a:rPr lang="en-US" sz="3200" dirty="0" smtClean="0">
                <a:latin typeface="Calibri"/>
                <a:ea typeface="Calibri"/>
                <a:cs typeface="Times New Roman"/>
              </a:rPr>
              <a:t>Production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Method: Conscious practical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Methodological conception: Communicative approach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 Form of organization: Individual and pair work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Form of assessment: Oral and written.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Teaching aids: Pictures, video sequence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15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289560" y="322872"/>
            <a:ext cx="11308080" cy="6568529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457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_tradnl" sz="3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32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Before listening activities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1. Objective: To predict the content of the video sequence students will listen to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Procedure: The teacher presents some pictures to students and asks questions based on them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Order</a:t>
            </a:r>
          </a:p>
          <a:p>
            <a:pPr marL="457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These people are doing different activities:</a:t>
            </a:r>
          </a:p>
          <a:p>
            <a:pPr marL="457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What are they doing?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What seasons of the year are suitable for doing such activities?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What is the weather like in every season?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62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" t="-6080" r="-296" b="6080"/>
          <a:stretch/>
        </p:blipFill>
        <p:spPr bwMode="auto">
          <a:xfrm>
            <a:off x="0" y="-411480"/>
            <a:ext cx="5913119" cy="7269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5 Imagen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24"/>
          <a:stretch/>
        </p:blipFill>
        <p:spPr bwMode="auto">
          <a:xfrm flipH="1">
            <a:off x="5913116" y="0"/>
            <a:ext cx="6278883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466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289560" y="195947"/>
            <a:ext cx="11308080" cy="6822380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s-ES_tradnl" sz="3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32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3200" dirty="0">
                <a:latin typeface="Calibri"/>
                <a:ea typeface="Calibri"/>
                <a:cs typeface="Times New Roman"/>
              </a:rPr>
              <a:t>While listening activities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2 Objective: To comprehend general information from the video sequence.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Procedure: Students will be asked to watch and listen to the information in the video and determine what it is about.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Order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Watch the video and tick the right option according to what you listened.</a:t>
            </a:r>
          </a:p>
          <a:p>
            <a:pPr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The boy in the video 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----Is not interested in the weather conditions.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---- Wants to get wet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800"/>
              </a:spcAft>
            </a:pPr>
            <a:r>
              <a:rPr lang="en-US" sz="3200" dirty="0">
                <a:latin typeface="Calibri"/>
                <a:ea typeface="Calibri"/>
                <a:cs typeface="Times New Roman"/>
              </a:rPr>
              <a:t>---- Is really worried about weather changes</a:t>
            </a:r>
            <a:endParaRPr lang="es-ES" sz="32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8549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621280" y="1915774"/>
            <a:ext cx="67360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INTRODUCTION</a:t>
            </a:r>
            <a:endParaRPr lang="es-E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097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335280" y="469274"/>
            <a:ext cx="11125200" cy="5635645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_tradnl" sz="28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3. Objective:  Determine specific information from a video</a:t>
            </a:r>
            <a:endParaRPr lang="es-ES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Procedure students are asked to complete ideas using the information they listened from the video</a:t>
            </a:r>
            <a:endParaRPr lang="es-ES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Order</a:t>
            </a:r>
            <a:endParaRPr lang="es-ES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Complete the following ideas using information from a video sequence.</a:t>
            </a:r>
            <a:endParaRPr lang="es-ES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The boy puts on his sunglasses, that is because, ------------------ </a:t>
            </a:r>
            <a:endParaRPr lang="es-ES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He uses his umbrella because ---------------------------------------</a:t>
            </a:r>
            <a:endParaRPr lang="es-ES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The boy just wears a t-shirt when -----------------------------------</a:t>
            </a:r>
            <a:endParaRPr lang="es-ES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Finally he needs a heavy coat because 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----------------------------</a:t>
            </a:r>
            <a:endParaRPr lang="es-ES" sz="2800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4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274320" y="741242"/>
            <a:ext cx="11125200" cy="5183150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sz="28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After listening activities 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After listening activities 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4. Objective: To make use of the communicative function: Talk about the weather by means of a guided dialogue.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Procedure: The teacher will present students a communicative    situation and steps for a guided dialogue making use of the studied communicative functions.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00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365760" y="1091704"/>
            <a:ext cx="11125200" cy="3323987"/>
          </a:xfrm>
          <a:prstGeom prst="rect">
            <a:avLst/>
          </a:prstGeom>
          <a:noFill/>
          <a:ln w="7620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sz="28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Order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Your classmate Bill wants to go to a baseball game in the afternoon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Help him decide whether going or not according to the weather conditions today, follow the steps in the chart below.</a:t>
            </a: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47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916211"/>
              </p:ext>
            </p:extLst>
          </p:nvPr>
        </p:nvGraphicFramePr>
        <p:xfrm>
          <a:off x="1082040" y="656970"/>
          <a:ext cx="9570720" cy="5586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84725"/>
                <a:gridCol w="4785995"/>
              </a:tblGrid>
              <a:tr h="6464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0" dirty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Bill</a:t>
                      </a:r>
                      <a:endParaRPr lang="es-ES" sz="2000" b="0" dirty="0">
                        <a:ln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0" dirty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you</a:t>
                      </a:r>
                      <a:endParaRPr lang="es-ES" sz="2000" b="0" dirty="0">
                        <a:ln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82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0" dirty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1Say you have tickets for a baseball game in the afternoon and ask what the weather is like</a:t>
                      </a:r>
                      <a:endParaRPr lang="es-ES" sz="2000" b="0" dirty="0">
                        <a:ln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0" dirty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1Answer his question and recommend him to go or not according to the weather</a:t>
                      </a:r>
                      <a:endParaRPr lang="es-ES" sz="2000" b="0" dirty="0">
                        <a:ln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270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0" dirty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2Thank your friend for his advice</a:t>
                      </a:r>
                      <a:endParaRPr lang="es-ES" sz="2000" b="0" dirty="0">
                        <a:ln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0" dirty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2Answer and close the talk with a good-bye phrase</a:t>
                      </a:r>
                      <a:endParaRPr lang="es-ES" sz="2000" b="0" dirty="0">
                        <a:ln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17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11680" y="2179320"/>
            <a:ext cx="841248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CONCLUSIONS</a:t>
            </a:r>
            <a:b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es-E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373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607342" y="2039540"/>
            <a:ext cx="61848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Recommendation</a:t>
            </a:r>
            <a:endParaRPr lang="es-E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84119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989824" y="2647295"/>
            <a:ext cx="56969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72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Thank</a:t>
            </a:r>
            <a:r>
              <a:rPr lang="es-ES" sz="7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s-ES" sz="72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you</a:t>
            </a:r>
            <a:endParaRPr lang="es-ES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0215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0964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682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4269" y="777922"/>
            <a:ext cx="5745707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Problematical Situation</a:t>
            </a:r>
          </a:p>
        </p:txBody>
      </p:sp>
      <p:sp>
        <p:nvSpPr>
          <p:cNvPr id="6" name="Down Arrow 5"/>
          <p:cNvSpPr/>
          <p:nvPr/>
        </p:nvSpPr>
        <p:spPr>
          <a:xfrm>
            <a:off x="5704764" y="1460310"/>
            <a:ext cx="696036" cy="641445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16603" y="2187489"/>
            <a:ext cx="2272353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Ideal State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330" y="2864991"/>
            <a:ext cx="106589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"/>
            </a:pPr>
            <a:r>
              <a:rPr lang="en-GB" sz="3200" dirty="0">
                <a:latin typeface="Arial"/>
                <a:ea typeface="Times New Roman"/>
                <a:cs typeface="Times New Roman"/>
              </a:rPr>
              <a:t>Comprehend oral texts about studied contents.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"/>
            </a:pPr>
            <a:r>
              <a:rPr lang="en-GB" sz="3200" dirty="0">
                <a:latin typeface="Arial"/>
                <a:ea typeface="Times New Roman"/>
                <a:cs typeface="Times New Roman"/>
              </a:rPr>
              <a:t>Reproduce pronunciation patterns.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"/>
            </a:pPr>
            <a:r>
              <a:rPr lang="en-GB" sz="3200" dirty="0">
                <a:latin typeface="Arial"/>
                <a:ea typeface="Times New Roman"/>
                <a:cs typeface="Times New Roman"/>
              </a:rPr>
              <a:t>Reproduce oral texts following models.</a:t>
            </a:r>
            <a:endParaRPr lang="es-ES" sz="32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"/>
            </a:pPr>
            <a:r>
              <a:rPr lang="en-GB" sz="3200" dirty="0">
                <a:latin typeface="Arial"/>
                <a:ea typeface="Times New Roman"/>
                <a:cs typeface="Times New Roman"/>
              </a:rPr>
              <a:t>Interact orally with partners</a:t>
            </a:r>
            <a:r>
              <a:rPr lang="en-GB" sz="3200" dirty="0" smtClean="0">
                <a:latin typeface="Arial"/>
                <a:ea typeface="Times New Roman"/>
                <a:cs typeface="Times New Roman"/>
              </a:rPr>
              <a:t>.</a:t>
            </a:r>
            <a:endParaRPr lang="es-ES" sz="3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26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23593" y="526811"/>
            <a:ext cx="2098651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u="sng" dirty="0">
                <a:latin typeface="Arial" pitchFamily="34" charset="0"/>
                <a:cs typeface="Arial" panose="020B0604020202020204" pitchFamily="34" charset="0"/>
              </a:rPr>
              <a:t>Real State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9715" y="1289271"/>
            <a:ext cx="1172597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"/>
            </a:pP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Insufficient 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comprehension of general and specific information from oral </a:t>
            </a: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texts.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"/>
            </a:pP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Difficulties identifying pronunciation </a:t>
            </a: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elements.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"/>
            </a:pP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Poor retention and reproduction of the </a:t>
            </a: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information.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/>
              <a:buChar char=""/>
            </a:pP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Difficulties when interacting orally with </a:t>
            </a: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partners.</a:t>
            </a:r>
            <a:endParaRPr lang="es-ES" sz="3200" dirty="0">
              <a:latin typeface="Arial" pitchFamily="34" charset="0"/>
              <a:ea typeface="Calibri"/>
              <a:cs typeface="Arial" pitchFamily="34" charset="0"/>
            </a:endParaRPr>
          </a:p>
          <a:p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42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82711" y="924214"/>
            <a:ext cx="2598788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Contradiction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912542" y="2275343"/>
            <a:ext cx="2143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Ideal State</a:t>
            </a:r>
          </a:p>
        </p:txBody>
      </p:sp>
      <p:sp>
        <p:nvSpPr>
          <p:cNvPr id="6" name="Rectangle 5"/>
          <p:cNvSpPr/>
          <p:nvPr/>
        </p:nvSpPr>
        <p:spPr>
          <a:xfrm>
            <a:off x="7216669" y="22753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Real State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032768" y="2798563"/>
            <a:ext cx="2839483" cy="2046392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0800000">
            <a:off x="6397869" y="2798563"/>
            <a:ext cx="2839483" cy="2046392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2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1" y="255091"/>
            <a:ext cx="6644640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Problem:</a:t>
            </a:r>
            <a:r>
              <a:rPr lang="en-US" sz="3200" b="1" u="sng" dirty="0">
                <a:latin typeface="Arial" pitchFamily="34" charset="0"/>
                <a:cs typeface="Arial" pitchFamily="34" charset="0"/>
              </a:rPr>
              <a:t/>
            </a:r>
            <a:br>
              <a:rPr lang="en-US" sz="3200" b="1" u="sng" dirty="0">
                <a:latin typeface="Arial" pitchFamily="34" charset="0"/>
                <a:cs typeface="Arial" pitchFamily="34" charset="0"/>
              </a:rPr>
            </a:b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6280" y="2487479"/>
            <a:ext cx="10911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GB" sz="3200" dirty="0" smtClean="0">
                <a:latin typeface="Arial" pitchFamily="34" charset="0"/>
                <a:ea typeface="Times New Roman"/>
                <a:cs typeface="Arial" pitchFamily="34" charset="0"/>
              </a:rPr>
              <a:t>How to develop  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listening comprehension skills of 9</a:t>
            </a:r>
            <a:r>
              <a:rPr lang="en-GB" sz="3200" baseline="30000" dirty="0">
                <a:latin typeface="Arial" pitchFamily="34" charset="0"/>
                <a:ea typeface="Times New Roman"/>
                <a:cs typeface="Arial" pitchFamily="34" charset="0"/>
              </a:rPr>
              <a:t>th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grade students at </a:t>
            </a:r>
            <a:r>
              <a:rPr lang="en-GB" sz="3200" dirty="0" err="1">
                <a:latin typeface="Arial" pitchFamily="34" charset="0"/>
                <a:ea typeface="Times New Roman"/>
                <a:cs typeface="Arial" pitchFamily="34" charset="0"/>
              </a:rPr>
              <a:t>Combate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de </a:t>
            </a:r>
            <a:r>
              <a:rPr lang="en-GB" sz="3200" dirty="0" err="1">
                <a:latin typeface="Arial" pitchFamily="34" charset="0"/>
                <a:ea typeface="Times New Roman"/>
                <a:cs typeface="Arial" pitchFamily="34" charset="0"/>
              </a:rPr>
              <a:t>Soroa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Secondary School from </a:t>
            </a:r>
            <a:r>
              <a:rPr lang="en-GB" sz="3200" dirty="0" err="1">
                <a:latin typeface="Arial" pitchFamily="34" charset="0"/>
                <a:ea typeface="Times New Roman"/>
                <a:cs typeface="Arial" pitchFamily="34" charset="0"/>
              </a:rPr>
              <a:t>Candelaria</a:t>
            </a:r>
            <a:r>
              <a:rPr lang="en-GB" sz="3200" dirty="0">
                <a:latin typeface="Arial" pitchFamily="34" charset="0"/>
                <a:ea typeface="Times New Roman"/>
                <a:cs typeface="Arial" pitchFamily="34" charset="0"/>
              </a:rPr>
              <a:t> municipality?</a:t>
            </a:r>
            <a:endParaRPr lang="es-ES" sz="32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1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8" y="1146412"/>
            <a:ext cx="113822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The teaching-learning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process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of English in 9th grade.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The development of listening comprehension skills in 9th grade students.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666634" y="438526"/>
            <a:ext cx="3031599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Object of study: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643391" y="2808405"/>
            <a:ext cx="2848857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Field of action:</a:t>
            </a:r>
          </a:p>
        </p:txBody>
      </p:sp>
    </p:spTree>
    <p:extLst>
      <p:ext uri="{BB962C8B-B14F-4D97-AF65-F5344CB8AC3E}">
        <p14:creationId xmlns:p14="http://schemas.microsoft.com/office/powerpoint/2010/main" val="279813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6036" y="2366770"/>
            <a:ext cx="1121845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propose a set of activities for  developing  listening comprehension skills in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9th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grade students at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Combate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Soroa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Secondary School from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Candelaria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municipality.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790050" y="781161"/>
            <a:ext cx="2007281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Objective:</a:t>
            </a:r>
          </a:p>
        </p:txBody>
      </p:sp>
    </p:spTree>
    <p:extLst>
      <p:ext uri="{BB962C8B-B14F-4D97-AF65-F5344CB8AC3E}">
        <p14:creationId xmlns:p14="http://schemas.microsoft.com/office/powerpoint/2010/main" val="17364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1849</TotalTime>
  <Words>1165</Words>
  <Application>Microsoft Office PowerPoint</Application>
  <PresentationFormat>Panorámica</PresentationFormat>
  <Paragraphs>171</Paragraphs>
  <Slides>38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6" baseType="lpstr">
      <vt:lpstr>Arial</vt:lpstr>
      <vt:lpstr>Arial Black</vt:lpstr>
      <vt:lpstr>Calibri</vt:lpstr>
      <vt:lpstr>Georgia</vt:lpstr>
      <vt:lpstr>Times New Roman</vt:lpstr>
      <vt:lpstr>Trebuchet MS</vt:lpstr>
      <vt:lpstr>Wingdings</vt:lpstr>
      <vt:lpstr>Transmisión de listas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GFHGF</dc:creator>
  <cp:lastModifiedBy>Familia</cp:lastModifiedBy>
  <cp:revision>225</cp:revision>
  <dcterms:created xsi:type="dcterms:W3CDTF">2017-09-27T21:22:49Z</dcterms:created>
  <dcterms:modified xsi:type="dcterms:W3CDTF">2020-11-15T19:01:25Z</dcterms:modified>
</cp:coreProperties>
</file>