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9" r:id="rId7"/>
    <p:sldId id="270" r:id="rId8"/>
    <p:sldId id="271" r:id="rId9"/>
    <p:sldId id="272" r:id="rId10"/>
    <p:sldId id="273" r:id="rId11"/>
    <p:sldId id="275" r:id="rId12"/>
    <p:sldId id="276" r:id="rId13"/>
    <p:sldId id="277" r:id="rId14"/>
    <p:sldId id="278" r:id="rId15"/>
    <p:sldId id="279" r:id="rId16"/>
    <p:sldId id="284" r:id="rId17"/>
    <p:sldId id="287" r:id="rId18"/>
    <p:sldId id="288" r:id="rId19"/>
    <p:sldId id="291" r:id="rId20"/>
    <p:sldId id="294" r:id="rId21"/>
    <p:sldId id="293" r:id="rId2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746"/>
  </p:normalViewPr>
  <p:slideViewPr>
    <p:cSldViewPr snapToGrid="0">
      <p:cViewPr>
        <p:scale>
          <a:sx n="50" d="100"/>
          <a:sy n="50" d="100"/>
        </p:scale>
        <p:origin x="-1428" y="-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27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hart>
    <c:plotArea>
      <c:layout>
        <c:manualLayout>
          <c:layoutTarget val="inner"/>
          <c:xMode val="edge"/>
          <c:yMode val="edge"/>
          <c:x val="5.1921793674095815E-2"/>
          <c:y val="2.8838531010395359E-2"/>
          <c:w val="0.85478161839939526"/>
          <c:h val="0.81221361109388901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Good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Hoja1!$A$2:$A$4</c:f>
              <c:strCache>
                <c:ptCount val="3"/>
                <c:pt idx="0">
                  <c:v>Parameter 1</c:v>
                </c:pt>
                <c:pt idx="1">
                  <c:v>Parameter 2</c:v>
                </c:pt>
                <c:pt idx="2">
                  <c:v>Parameter 3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40</c:v>
                </c:pt>
                <c:pt idx="1">
                  <c:v>30</c:v>
                </c:pt>
                <c:pt idx="2">
                  <c:v>45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Poor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Hoja1!$A$2:$A$4</c:f>
              <c:strCache>
                <c:ptCount val="3"/>
                <c:pt idx="0">
                  <c:v>Parameter 1</c:v>
                </c:pt>
                <c:pt idx="1">
                  <c:v>Parameter 2</c:v>
                </c:pt>
                <c:pt idx="2">
                  <c:v>Parameter 3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  <c:pt idx="0">
                  <c:v>35</c:v>
                </c:pt>
                <c:pt idx="1">
                  <c:v>53</c:v>
                </c:pt>
                <c:pt idx="2">
                  <c:v>35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Bad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Hoja1!$A$2:$A$4</c:f>
              <c:strCache>
                <c:ptCount val="3"/>
                <c:pt idx="0">
                  <c:v>Parameter 1</c:v>
                </c:pt>
                <c:pt idx="1">
                  <c:v>Parameter 2</c:v>
                </c:pt>
                <c:pt idx="2">
                  <c:v>Parameter 3</c:v>
                </c:pt>
              </c:strCache>
            </c:strRef>
          </c:cat>
          <c:val>
            <c:numRef>
              <c:f>Hoja1!$D$2:$D$4</c:f>
              <c:numCache>
                <c:formatCode>General</c:formatCode>
                <c:ptCount val="3"/>
                <c:pt idx="0">
                  <c:v>66</c:v>
                </c:pt>
                <c:pt idx="1">
                  <c:v>45</c:v>
                </c:pt>
                <c:pt idx="2">
                  <c:v>40</c:v>
                </c:pt>
              </c:numCache>
            </c:numRef>
          </c:val>
        </c:ser>
        <c:axId val="108595456"/>
        <c:axId val="108605440"/>
      </c:barChart>
      <c:catAx>
        <c:axId val="108595456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/>
            </a:pPr>
            <a:endParaRPr lang="es-ES"/>
          </a:p>
        </c:txPr>
        <c:crossAx val="108605440"/>
        <c:crosses val="autoZero"/>
        <c:auto val="1"/>
        <c:lblAlgn val="ctr"/>
        <c:lblOffset val="100"/>
      </c:catAx>
      <c:valAx>
        <c:axId val="10860544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s-ES"/>
          </a:p>
        </c:txPr>
        <c:crossAx val="10859545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800"/>
          </a:pPr>
          <a:endParaRPr lang="es-ES"/>
        </a:p>
      </c:txPr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32419-41ED-49B2-8931-D2EB95BC5F19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BD915-2CEE-444D-8437-98409FEFC37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71912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914401"/>
            <a:ext cx="27432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914401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5842000" y="-7143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AF216BB-4315-435F-A165-49B3779F0130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2" name="1 Grupo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2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69" y="479590"/>
            <a:ext cx="1685925" cy="12858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Rectangle 4"/>
          <p:cNvSpPr/>
          <p:nvPr/>
        </p:nvSpPr>
        <p:spPr>
          <a:xfrm>
            <a:off x="3291840" y="688247"/>
            <a:ext cx="7624689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Arial" pitchFamily="34" charset="0"/>
                <a:cs typeface="Arial" pitchFamily="34" charset="0"/>
              </a:rPr>
              <a:t>University of Artemisa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>
                <a:latin typeface="Arial" pitchFamily="34" charset="0"/>
                <a:cs typeface="Arial" pitchFamily="34" charset="0"/>
              </a:rPr>
            </a:br>
            <a:r>
              <a:rPr lang="en-US" sz="2400" dirty="0">
                <a:latin typeface="Arial" pitchFamily="34" charset="0"/>
                <a:cs typeface="Arial" pitchFamily="34" charset="0"/>
              </a:rPr>
              <a:t>Social and Humanistic Faculty</a:t>
            </a:r>
            <a:endParaRPr lang="x-none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Languages Department</a:t>
            </a:r>
            <a:endParaRPr lang="x-none" sz="2400" dirty="0">
              <a:latin typeface="Arial" pitchFamily="34" charset="0"/>
              <a:cs typeface="Arial" pitchFamily="34" charset="0"/>
            </a:endParaRPr>
          </a:p>
          <a:p>
            <a:r>
              <a:rPr lang="es-ES" dirty="0"/>
              <a:t/>
            </a:r>
            <a:br>
              <a:rPr lang="es-ES" dirty="0"/>
            </a:br>
            <a:r>
              <a:rPr lang="en-GB" dirty="0"/>
              <a:t> 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  <a:p>
            <a:endParaRPr lang="es-ES" dirty="0"/>
          </a:p>
          <a:p>
            <a:r>
              <a:rPr lang="es-ES" sz="8000" dirty="0"/>
              <a:t/>
            </a:r>
            <a:br>
              <a:rPr lang="es-ES" sz="8000" dirty="0"/>
            </a:b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443785" y="462073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Author: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Zoila Dayana Fernández León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Tutor: Msc. Patricia Fundora Ramírez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2853206" y="2772258"/>
            <a:ext cx="58410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TERM</a:t>
            </a:r>
            <a:r>
              <a:rPr lang="en-US" sz="6600" b="1" dirty="0" smtClean="0"/>
              <a:t> 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endParaRPr lang="es-ES" sz="6600" dirty="0"/>
          </a:p>
        </p:txBody>
      </p:sp>
    </p:spTree>
    <p:extLst>
      <p:ext uri="{BB962C8B-B14F-4D97-AF65-F5344CB8AC3E}">
        <p14:creationId xmlns="" xmlns:p14="http://schemas.microsoft.com/office/powerpoint/2010/main" val="89321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6095" y="2120290"/>
            <a:ext cx="8052179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400" dirty="0"/>
          </a:p>
          <a:p>
            <a:pPr lvl="0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●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Analytic-Synthetic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4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● Inductive-deductive.</a:t>
            </a:r>
            <a:endParaRPr lang="es-ES" sz="4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es-ES" sz="4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886057" y="1473959"/>
            <a:ext cx="4365299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Theoretical Methods</a:t>
            </a:r>
          </a:p>
        </p:txBody>
      </p:sp>
    </p:spTree>
    <p:extLst>
      <p:ext uri="{BB962C8B-B14F-4D97-AF65-F5344CB8AC3E}">
        <p14:creationId xmlns="" xmlns:p14="http://schemas.microsoft.com/office/powerpoint/2010/main" val="242226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7"/>
          <p:cNvSpPr/>
          <p:nvPr/>
        </p:nvSpPr>
        <p:spPr>
          <a:xfrm>
            <a:off x="573872" y="842748"/>
            <a:ext cx="4532244" cy="5544404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redondeado 7"/>
          <p:cNvSpPr/>
          <p:nvPr/>
        </p:nvSpPr>
        <p:spPr>
          <a:xfrm>
            <a:off x="6021603" y="842747"/>
            <a:ext cx="4532244" cy="5544405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3873" y="1078174"/>
            <a:ext cx="453224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28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es-ES" sz="28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28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2-What is the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 state concerning to writing skills through English lessons in 7</a:t>
            </a:r>
            <a:r>
              <a:rPr lang="en-US" sz="2800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grade? </a:t>
            </a:r>
            <a:endParaRPr lang="es-E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1601" y="1078174"/>
            <a:ext cx="4532245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28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tasks</a:t>
            </a:r>
            <a:r>
              <a:rPr lang="es-ES" sz="28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28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2-Characterization of the initial state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concerning to the increasment of writing skills lessons in 7</a:t>
            </a:r>
            <a:r>
              <a:rPr lang="en-US" sz="2800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grade?</a:t>
            </a:r>
            <a:endParaRPr lang="es-E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779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0436" y="859809"/>
            <a:ext cx="84070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Population: 7</a:t>
            </a:r>
            <a:r>
              <a:rPr lang="en-US" sz="48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grade</a:t>
            </a:r>
          </a:p>
        </p:txBody>
      </p:sp>
      <p:sp>
        <p:nvSpPr>
          <p:cNvPr id="3" name="Down Arrow 2"/>
          <p:cNvSpPr/>
          <p:nvPr/>
        </p:nvSpPr>
        <p:spPr>
          <a:xfrm>
            <a:off x="5977719" y="1690806"/>
            <a:ext cx="696036" cy="641445"/>
          </a:xfrm>
          <a:prstGeom prst="downArrow">
            <a:avLst/>
          </a:prstGeom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1527" y="4807672"/>
            <a:ext cx="7219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Sample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own Arrow 5"/>
          <p:cNvSpPr/>
          <p:nvPr/>
        </p:nvSpPr>
        <p:spPr>
          <a:xfrm rot="16200000">
            <a:off x="3343698" y="4902447"/>
            <a:ext cx="696036" cy="641445"/>
          </a:xfrm>
          <a:prstGeom prst="downArrow">
            <a:avLst/>
          </a:prstGeom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726674" y="2719276"/>
            <a:ext cx="3234518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65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endParaRPr lang="es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726675" y="4807672"/>
            <a:ext cx="3234518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endParaRPr lang="es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753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78859" y="1595021"/>
            <a:ext cx="1102739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endParaRPr lang="es-ES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● Survey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to students: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Instrument: Guide of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survey.</a:t>
            </a:r>
            <a:endParaRPr lang="es-ES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● Interview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to teachers: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Instrument: Guide of interview.</a:t>
            </a:r>
          </a:p>
          <a:p>
            <a:pPr lvl="0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● Pedagogical test: Instrument: English Pedagogical test.</a:t>
            </a:r>
          </a:p>
          <a:p>
            <a:pPr lvl="0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● Observation Guide: Instrument: Guide of observation </a:t>
            </a:r>
          </a:p>
          <a:p>
            <a:pPr lvl="0">
              <a:lnSpc>
                <a:spcPct val="150000"/>
              </a:lnSpc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endParaRPr lang="en-US" sz="32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360039" y="710400"/>
            <a:ext cx="4108817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Empirical methods:</a:t>
            </a:r>
          </a:p>
        </p:txBody>
      </p:sp>
    </p:spTree>
    <p:extLst>
      <p:ext uri="{BB962C8B-B14F-4D97-AF65-F5344CB8AC3E}">
        <p14:creationId xmlns="" xmlns:p14="http://schemas.microsoft.com/office/powerpoint/2010/main" val="323652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5395" y="724848"/>
            <a:ext cx="3848669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u="sng" dirty="0">
                <a:latin typeface="Arial" panose="020B0604020202020204" pitchFamily="34" charset="0"/>
                <a:cs typeface="Arial" panose="020B0604020202020204" pitchFamily="34" charset="0"/>
              </a:rPr>
              <a:t>Parameters: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19366" y="1555845"/>
            <a:ext cx="9580729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●Order of ideas using different texts. </a:t>
            </a:r>
            <a:endParaRPr lang="es-ES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●The correct use of syntax through different texts. </a:t>
            </a:r>
            <a:endParaRPr lang="es-ES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●The correct use of spelling and punctuation using different texts.</a:t>
            </a:r>
          </a:p>
          <a:p>
            <a:pPr lvl="0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8015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3398292" y="337259"/>
            <a:ext cx="5589869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200" b="1" dirty="0" err="1">
                <a:latin typeface="Arial" pitchFamily="34" charset="0"/>
                <a:cs typeface="Arial" pitchFamily="34" charset="0"/>
              </a:rPr>
              <a:t>Results</a:t>
            </a:r>
            <a:r>
              <a:rPr lang="es-ES" sz="3200" b="1" dirty="0">
                <a:latin typeface="Arial" pitchFamily="34" charset="0"/>
                <a:cs typeface="Arial" pitchFamily="34" charset="0"/>
              </a:rPr>
              <a:t> of the </a:t>
            </a:r>
            <a:r>
              <a:rPr lang="es-ES" sz="3200" b="1" dirty="0" err="1">
                <a:latin typeface="Arial" pitchFamily="34" charset="0"/>
                <a:cs typeface="Arial" pitchFamily="34" charset="0"/>
              </a:rPr>
              <a:t>Initial</a:t>
            </a:r>
            <a:r>
              <a:rPr lang="es-E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3200" b="1" dirty="0" err="1">
                <a:latin typeface="Arial" pitchFamily="34" charset="0"/>
                <a:cs typeface="Arial" pitchFamily="34" charset="0"/>
              </a:rPr>
              <a:t>State</a:t>
            </a:r>
            <a:endParaRPr lang="es-ES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3 Gráfico"/>
          <p:cNvGraphicFramePr/>
          <p:nvPr/>
        </p:nvGraphicFramePr>
        <p:xfrm>
          <a:off x="762000" y="1333500"/>
          <a:ext cx="10915650" cy="5276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7324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7"/>
          <p:cNvSpPr/>
          <p:nvPr/>
        </p:nvSpPr>
        <p:spPr>
          <a:xfrm>
            <a:off x="573872" y="842748"/>
            <a:ext cx="4532244" cy="5544404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redondeado 7"/>
          <p:cNvSpPr/>
          <p:nvPr/>
        </p:nvSpPr>
        <p:spPr>
          <a:xfrm>
            <a:off x="6021603" y="842747"/>
            <a:ext cx="4532244" cy="5544405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3873" y="1078174"/>
            <a:ext cx="453224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u="sng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28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b="1" u="sng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es-ES" sz="28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2800" u="sng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3-What set of activities can be elaborated to increase writing skills through English lessons in 7</a:t>
            </a:r>
            <a:r>
              <a:rPr lang="en-US" sz="2800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 at Rigoberto Corcho secondary school in Artemisa municipality?</a:t>
            </a:r>
            <a:endParaRPr lang="x-none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1601" y="1078174"/>
            <a:ext cx="453224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28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tasks</a:t>
            </a:r>
            <a:r>
              <a:rPr lang="es-ES" sz="28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28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3-Elaboration of a set of activities for increasing writing skills through English lessons in 7</a:t>
            </a:r>
            <a:r>
              <a:rPr lang="en-US" sz="2800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 at Rigoberto Corcho secondary school in Artemisa municipality.</a:t>
            </a:r>
            <a:endParaRPr lang="x-none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482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491318" y="0"/>
            <a:ext cx="10945505" cy="7024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Activity 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#</a:t>
            </a:r>
            <a:endParaRPr lang="x-none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Grade:7</a:t>
            </a:r>
            <a:r>
              <a:rPr lang="en-US" sz="2400" b="1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grade</a:t>
            </a:r>
            <a:endParaRPr lang="x-none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Unit 2: What is your town like?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of activity: Application</a:t>
            </a:r>
            <a:endParaRPr lang="x-none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Objective: To describe a town in a paragraph form using different adjectives and pictures with correct syntax, spelling, and punctuation.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Content: Adjectives, Simple Present Tense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Method: </a:t>
            </a:r>
            <a:r>
              <a:rPr lang="en-US" sz="24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Conscious Practical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Teaching 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aids: 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Pictures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Level of 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assimilation: Production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Form 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activity organization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I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ndividual work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Form 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assessment: 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written and oral</a:t>
            </a:r>
            <a:endParaRPr lang="x-none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x-none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255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530088" y="635068"/>
            <a:ext cx="11014114" cy="553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u="sng" dirty="0" smtClean="0">
                <a:cs typeface="Arial" panose="020B0604020202020204" pitchFamily="34" charset="0"/>
              </a:rPr>
              <a:t>Procedure: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/>
              <a:t>The teacher asks to the students: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Do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you remember the adjectives you can use to describe a place?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baseline="0" dirty="0" smtClean="0"/>
              <a:t>Can</a:t>
            </a:r>
            <a:r>
              <a:rPr lang="en-US" sz="2400" b="1" dirty="0" smtClean="0"/>
              <a:t> you mention some of them?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/>
              <a:t>What is the opposite of them?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/>
              <a:t>The teacher writes them on the board with its opposites respectively.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/>
              <a:t>clean            dirty                      modern         ancient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/>
              <a:t>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eautiful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     ugly                      quiet              noisy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/>
              <a:t>l</a:t>
            </a:r>
            <a:r>
              <a:rPr lang="en-US" sz="2400" b="1" baseline="0" dirty="0" smtClean="0"/>
              <a:t>arge            small                      wonderful</a:t>
            </a:r>
            <a:r>
              <a:rPr lang="en-US" sz="2400" b="1" dirty="0" smtClean="0"/>
              <a:t>     terrible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Then , the teacher shows pictures of the town of Artemisa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and the students are going to describe them using the adjectives of the board, in a simple paragraph.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baseline="0" dirty="0" smtClean="0"/>
              <a:t>The students are going to read the paragraph</a:t>
            </a:r>
            <a:r>
              <a:rPr lang="en-US" sz="2400" b="1" dirty="0" smtClean="0"/>
              <a:t> in front of the class aloud.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b="1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777922" y="294066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77922" y="446466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777922" y="596961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2604730" y="106041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2604730" y="31845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2604730" y="462526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238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23367" y="228600"/>
            <a:ext cx="11177516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Activity: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Look at the pictures. Describe the town that appears in them using the adjectives, in a simple paragraph in Simple Present Tense.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Read the paragraph in front of the class aloud.</a:t>
            </a:r>
            <a:endParaRPr lang="x-none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endParaRPr lang="x-none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9 Imagen" descr="D:\ANEXOS DE ESCUELA\ARTEMISA\FOTOS DE ARTEMISA NUEVAS\Avenida\Avenida 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6893" y="4448840"/>
            <a:ext cx="3126599" cy="2142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12 Imagen" descr="D:\ANEXOS DE ESCUELA\ARTEMISA\PARQUE LIBERTAD 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6893" y="2232243"/>
            <a:ext cx="3126599" cy="2142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F:\Mausoleo Pre26 julio 2014. 1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57450" y="2209800"/>
            <a:ext cx="3219450" cy="2171700"/>
          </a:xfrm>
          <a:prstGeom prst="rect">
            <a:avLst/>
          </a:prstGeom>
          <a:noFill/>
        </p:spPr>
      </p:pic>
      <p:pic>
        <p:nvPicPr>
          <p:cNvPr id="1027" name="Picture 3" descr="F:\DSC088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0" y="4476751"/>
            <a:ext cx="3238500" cy="21526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7109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7797" y="1296538"/>
            <a:ext cx="1125940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Title: SET OF ACTIVITIES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FOR INCREASING WRITING SKILLS THROUGH ENGLISH LESSONS IN 7</a:t>
            </a:r>
            <a:r>
              <a:rPr lang="en-US" sz="28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GRADE AT RIGOBERTO CORCHO SECONDARY SCHOOL IN ARTEMISA MUNICIPALITY.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Título: CONJUNTO DE ACTIVIDADES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PARA INCREMENTAR LAS HABILIDADES DE ESCRITURA A TRAVES DE LAS CLASES DE INGLES EN 7mo GRADO EN LA ESCUELA SECUNDARIA RIGOBERTO CORCHO EN EL MUNICIPIO DE ARTEMISA.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763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Practical</a:t>
            </a:r>
            <a:r>
              <a:rPr lang="es-ES" dirty="0" smtClean="0"/>
              <a:t> </a:t>
            </a:r>
            <a:r>
              <a:rPr lang="es-ES" dirty="0" err="1" smtClean="0"/>
              <a:t>Contribution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2381253"/>
            <a:ext cx="10572750" cy="1371597"/>
          </a:xfrm>
        </p:spPr>
        <p:txBody>
          <a:bodyPr>
            <a:normAutofit fontScale="92500"/>
          </a:bodyPr>
          <a:lstStyle/>
          <a:p>
            <a:r>
              <a:rPr lang="en-US" sz="3600" dirty="0" smtClean="0"/>
              <a:t>The set of activities takes into account the objectives and contents related to the English subject.</a:t>
            </a:r>
            <a:endParaRPr lang="es-ES" sz="3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917451" y="2712071"/>
            <a:ext cx="479650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</p:spTree>
    <p:extLst>
      <p:ext uri="{BB962C8B-B14F-4D97-AF65-F5344CB8AC3E}">
        <p14:creationId xmlns="" xmlns:p14="http://schemas.microsoft.com/office/powerpoint/2010/main" val="47910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34269" y="777922"/>
            <a:ext cx="5745707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Problematical Situation</a:t>
            </a:r>
          </a:p>
        </p:txBody>
      </p:sp>
      <p:sp>
        <p:nvSpPr>
          <p:cNvPr id="6" name="Down Arrow 5"/>
          <p:cNvSpPr/>
          <p:nvPr/>
        </p:nvSpPr>
        <p:spPr>
          <a:xfrm>
            <a:off x="5704764" y="1460310"/>
            <a:ext cx="696036" cy="641445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16603" y="2187489"/>
            <a:ext cx="2272353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Ideal State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330" y="2864991"/>
            <a:ext cx="106589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●  To write simple narrations.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●  To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write simple descriptions.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●  To write simple texts to narrate daily activities.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26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23595" y="787737"/>
            <a:ext cx="2098651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Real State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97039" y="1815152"/>
            <a:ext cx="8215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●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have difficulties with activities for increasing writing skills.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● Students do not organize the ideas.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● Students have difficulties with the spelling, syntax, and punctuation.  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942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30425" y="924214"/>
            <a:ext cx="2903360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Contradiction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032768" y="2275343"/>
            <a:ext cx="19030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Ideal State</a:t>
            </a:r>
          </a:p>
        </p:txBody>
      </p:sp>
      <p:sp>
        <p:nvSpPr>
          <p:cNvPr id="6" name="Rectangle 5"/>
          <p:cNvSpPr/>
          <p:nvPr/>
        </p:nvSpPr>
        <p:spPr>
          <a:xfrm>
            <a:off x="7334489" y="2275343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Real State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032768" y="2798563"/>
            <a:ext cx="2839483" cy="2046392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0800000">
            <a:off x="6397869" y="2798563"/>
            <a:ext cx="2839483" cy="2046392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902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93995" y="1263387"/>
            <a:ext cx="4130722" cy="92333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36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Problem:</a:t>
            </a:r>
            <a:r>
              <a:rPr lang="en-US" b="1" u="sng" dirty="0">
                <a:cs typeface="Arial" charset="0"/>
              </a:rPr>
              <a:t/>
            </a:r>
            <a:br>
              <a:rPr lang="en-US" b="1" u="sng" dirty="0">
                <a:cs typeface="Arial" charset="0"/>
              </a:rPr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73959" y="2511188"/>
            <a:ext cx="857079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How to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 the writing skills through English lessons in 7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grade at Rigoberto Corcho secondary school in Artemisa municipality?</a:t>
            </a:r>
            <a:endParaRPr lang="es-E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4811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8" y="1146412"/>
            <a:ext cx="1138223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The teaching-learning process of the English subject in 7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grade.</a:t>
            </a:r>
            <a:endParaRPr lang="es-E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The increasment of writing skills through English lessons in 7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grade at Rigoberto Corcho secondary school  in Artemisa municipality.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487097" y="996287"/>
            <a:ext cx="3390673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Object of study: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589691" y="3348896"/>
            <a:ext cx="3185487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Field of action:</a:t>
            </a:r>
          </a:p>
        </p:txBody>
      </p:sp>
    </p:spTree>
    <p:extLst>
      <p:ext uri="{BB962C8B-B14F-4D97-AF65-F5344CB8AC3E}">
        <p14:creationId xmlns="" xmlns:p14="http://schemas.microsoft.com/office/powerpoint/2010/main" val="279813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1028" y="1970871"/>
            <a:ext cx="10891360" cy="332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To propose a set of activities for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increasing writing skills through English lessons in 7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grade at Rigoberto Corcho secondary school in Artemisa municipality.</a:t>
            </a:r>
            <a:endParaRPr lang="es-E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187011" y="1250708"/>
            <a:ext cx="2236510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Objective:</a:t>
            </a:r>
          </a:p>
        </p:txBody>
      </p:sp>
    </p:spTree>
    <p:extLst>
      <p:ext uri="{BB962C8B-B14F-4D97-AF65-F5344CB8AC3E}">
        <p14:creationId xmlns="" xmlns:p14="http://schemas.microsoft.com/office/powerpoint/2010/main" val="173649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7"/>
          <p:cNvSpPr/>
          <p:nvPr/>
        </p:nvSpPr>
        <p:spPr>
          <a:xfrm>
            <a:off x="573872" y="668740"/>
            <a:ext cx="4516744" cy="5704764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3872" y="1214651"/>
            <a:ext cx="4665013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28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es-ES" sz="28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28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1-What are the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theoretical and methodological references in the teaching –learning process of writing skills through English lessons in 7</a:t>
            </a:r>
            <a:r>
              <a:rPr lang="en-US" sz="2800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grade?</a:t>
            </a:r>
            <a:endParaRPr lang="es-E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ángulo redondeado 7"/>
          <p:cNvSpPr/>
          <p:nvPr/>
        </p:nvSpPr>
        <p:spPr>
          <a:xfrm>
            <a:off x="6045958" y="668741"/>
            <a:ext cx="4507890" cy="5704764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54372" y="1214651"/>
            <a:ext cx="43994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28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tasks</a:t>
            </a:r>
            <a:r>
              <a:rPr lang="es-ES" sz="28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28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1-Determination of the theoretical-methodological references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teaching-learning process of English subject related to writing skills through English lessons in 7</a:t>
            </a:r>
            <a:r>
              <a:rPr lang="en-US" sz="2800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grade.</a:t>
            </a:r>
            <a:endParaRPr lang="es-E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235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1144</TotalTime>
  <Words>725</Words>
  <Application>Microsoft Office PowerPoint</Application>
  <PresentationFormat>Personalizado</PresentationFormat>
  <Paragraphs>100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Flujo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Practical Contribution </vt:lpstr>
      <vt:lpstr>Diapositiva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GFHGF</dc:creator>
  <cp:lastModifiedBy>felix</cp:lastModifiedBy>
  <cp:revision>133</cp:revision>
  <dcterms:created xsi:type="dcterms:W3CDTF">2017-09-27T21:22:49Z</dcterms:created>
  <dcterms:modified xsi:type="dcterms:W3CDTF">2020-11-21T01:12:22Z</dcterms:modified>
</cp:coreProperties>
</file>