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ks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71" r:id="rId12"/>
    <p:sldId id="272" r:id="rId13"/>
    <p:sldId id="273" r:id="rId14"/>
    <p:sldId id="274" r:id="rId15"/>
    <p:sldId id="275" r:id="rId16"/>
    <p:sldId id="276" r:id="rId17"/>
    <p:sldId id="279" r:id="rId18"/>
    <p:sldId id="280" r:id="rId19"/>
    <p:sldId id="288" r:id="rId20"/>
    <p:sldId id="281" r:id="rId21"/>
    <p:sldId id="287" r:id="rId22"/>
    <p:sldId id="28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12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2" autoAdjust="0"/>
    <p:restoredTop sz="94746"/>
  </p:normalViewPr>
  <p:slideViewPr>
    <p:cSldViewPr snapToGrid="0">
      <p:cViewPr varScale="1">
        <p:scale>
          <a:sx n="67" d="100"/>
          <a:sy n="67" d="100"/>
        </p:scale>
        <p:origin x="84" y="2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2007_Workbook1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Good</c:v>
                </c:pt>
              </c:strCache>
            </c:strRef>
          </c:tx>
          <c:spPr>
            <a:solidFill>
              <a:srgbClr val="00B050"/>
            </a:solidFill>
            <a:ln w="28575">
              <a:noFill/>
            </a:ln>
          </c:spPr>
          <c:invertIfNegative val="0"/>
          <c:dPt>
            <c:idx val="0"/>
            <c:invertIfNegative val="1"/>
            <c:bubble3D val="0"/>
            <c:extLst>
              <c:ext xmlns:c16="http://schemas.microsoft.com/office/drawing/2014/chart" uri="{C3380CC4-5D6E-409C-BE32-E72D297353CC}">
                <c16:uniqueId val="{00000001-DF8D-4288-AEB5-CA43AAAD15B6}"/>
              </c:ext>
            </c:extLst>
          </c:dPt>
          <c:dPt>
            <c:idx val="1"/>
            <c:invertIfNegative val="1"/>
            <c:bubble3D val="0"/>
            <c:extLst>
              <c:ext xmlns:c16="http://schemas.microsoft.com/office/drawing/2014/chart" uri="{C3380CC4-5D6E-409C-BE32-E72D297353CC}">
                <c16:uniqueId val="{00000003-DF8D-4288-AEB5-CA43AAAD15B6}"/>
              </c:ext>
            </c:extLst>
          </c:dPt>
          <c:dPt>
            <c:idx val="2"/>
            <c:invertIfNegative val="1"/>
            <c:bubble3D val="0"/>
            <c:extLst>
              <c:ext xmlns:c16="http://schemas.microsoft.com/office/drawing/2014/chart" uri="{C3380CC4-5D6E-409C-BE32-E72D297353CC}">
                <c16:uniqueId val="{00000005-DF8D-4288-AEB5-CA43AAAD15B6}"/>
              </c:ext>
            </c:extLst>
          </c:dPt>
          <c:dLbls>
            <c:spPr>
              <a:noFill/>
              <a:ln w="9525">
                <a:noFill/>
              </a:ln>
            </c:spPr>
            <c:showLegendKey val="0"/>
            <c:showVal val="0"/>
            <c:showCatName val="0"/>
            <c:showSerName val="0"/>
            <c:showPercent val="0"/>
            <c:showBubbleSize val="1"/>
            <c:separator>,</c:separator>
            <c:showLeaderLines val="0"/>
            <c:extLst>
              <c:ext xmlns:c15="http://schemas.microsoft.com/office/drawing/2012/chart" uri="{CE6537A1-D6FC-4f65-9D91-7224C49458BB}">
                <c15:showLeaderLines val="0"/>
              </c:ext>
            </c:extLst>
          </c:dLbls>
          <c:cat>
            <c:strRef>
              <c:f>Hoja1!$A$2:$A$5</c:f>
              <c:strCache>
                <c:ptCount val="4"/>
                <c:pt idx="0">
                  <c:v>Parameter 1</c:v>
                </c:pt>
                <c:pt idx="1">
                  <c:v>Parameter 2</c:v>
                </c:pt>
                <c:pt idx="2">
                  <c:v>Parameter 3</c:v>
                </c:pt>
              </c:strCache>
            </c:strRef>
          </c:cat>
          <c:val>
            <c:numRef>
              <c:f>Hoja1!$B$2:$B$5</c:f>
              <c:numCache>
                <c:formatCode>General</c:formatCode>
                <c:ptCount val="4"/>
                <c:pt idx="0">
                  <c:v>8</c:v>
                </c:pt>
                <c:pt idx="1">
                  <c:v>10</c:v>
                </c:pt>
                <c:pt idx="2">
                  <c:v>6</c:v>
                </c:pt>
              </c:numCache>
            </c:numRef>
          </c:val>
          <c:extLst>
            <c:ext xmlns:c16="http://schemas.microsoft.com/office/drawing/2014/chart" uri="{C3380CC4-5D6E-409C-BE32-E72D297353CC}">
              <c16:uniqueId val="{00000006-DF8D-4288-AEB5-CA43AAAD15B6}"/>
            </c:ext>
          </c:extLst>
        </c:ser>
        <c:ser>
          <c:idx val="1"/>
          <c:order val="1"/>
          <c:tx>
            <c:strRef>
              <c:f>Hoja1!$C$1</c:f>
              <c:strCache>
                <c:ptCount val="1"/>
                <c:pt idx="0">
                  <c:v>Poor</c:v>
                </c:pt>
              </c:strCache>
            </c:strRef>
          </c:tx>
          <c:spPr>
            <a:solidFill>
              <a:srgbClr val="FFFF00"/>
            </a:solidFill>
            <a:ln w="28575">
              <a:noFill/>
            </a:ln>
          </c:spPr>
          <c:invertIfNegative val="0"/>
          <c:dLbls>
            <c:spPr>
              <a:noFill/>
              <a:ln w="9525">
                <a:noFill/>
              </a:ln>
            </c:spPr>
            <c:showLegendKey val="0"/>
            <c:showVal val="0"/>
            <c:showCatName val="0"/>
            <c:showSerName val="0"/>
            <c:showPercent val="0"/>
            <c:showBubbleSize val="1"/>
            <c:separator>,</c:separator>
            <c:showLeaderLines val="0"/>
            <c:extLst>
              <c:ext xmlns:c15="http://schemas.microsoft.com/office/drawing/2012/chart" uri="{CE6537A1-D6FC-4f65-9D91-7224C49458BB}">
                <c15:showLeaderLines val="0"/>
              </c:ext>
            </c:extLst>
          </c:dLbls>
          <c:cat>
            <c:strRef>
              <c:f>Hoja1!$A$2:$A$5</c:f>
              <c:strCache>
                <c:ptCount val="4"/>
                <c:pt idx="0">
                  <c:v>Parameter 1</c:v>
                </c:pt>
                <c:pt idx="1">
                  <c:v>Parameter 2</c:v>
                </c:pt>
                <c:pt idx="2">
                  <c:v>Parameter 3</c:v>
                </c:pt>
              </c:strCache>
            </c:strRef>
          </c:cat>
          <c:val>
            <c:numRef>
              <c:f>Hoja1!$C$2:$C$5</c:f>
              <c:numCache>
                <c:formatCode>General</c:formatCode>
                <c:ptCount val="4"/>
                <c:pt idx="0">
                  <c:v>11</c:v>
                </c:pt>
                <c:pt idx="1">
                  <c:v>8</c:v>
                </c:pt>
                <c:pt idx="2">
                  <c:v>4</c:v>
                </c:pt>
              </c:numCache>
            </c:numRef>
          </c:val>
          <c:extLst>
            <c:ext xmlns:c16="http://schemas.microsoft.com/office/drawing/2014/chart" uri="{C3380CC4-5D6E-409C-BE32-E72D297353CC}">
              <c16:uniqueId val="{00000007-DF8D-4288-AEB5-CA43AAAD15B6}"/>
            </c:ext>
          </c:extLst>
        </c:ser>
        <c:ser>
          <c:idx val="2"/>
          <c:order val="2"/>
          <c:tx>
            <c:strRef>
              <c:f>Hoja1!$D$1</c:f>
              <c:strCache>
                <c:ptCount val="1"/>
                <c:pt idx="0">
                  <c:v>Bad</c:v>
                </c:pt>
              </c:strCache>
            </c:strRef>
          </c:tx>
          <c:spPr>
            <a:solidFill>
              <a:srgbClr val="FF0000"/>
            </a:solidFill>
            <a:ln w="28575">
              <a:noFill/>
            </a:ln>
          </c:spPr>
          <c:invertIfNegative val="0"/>
          <c:dLbls>
            <c:spPr>
              <a:noFill/>
              <a:ln w="9525">
                <a:noFill/>
              </a:ln>
            </c:spPr>
            <c:showLegendKey val="0"/>
            <c:showVal val="0"/>
            <c:showCatName val="0"/>
            <c:showSerName val="0"/>
            <c:showPercent val="0"/>
            <c:showBubbleSize val="1"/>
            <c:separator>,</c:separator>
            <c:showLeaderLines val="0"/>
            <c:extLst>
              <c:ext xmlns:c15="http://schemas.microsoft.com/office/drawing/2012/chart" uri="{CE6537A1-D6FC-4f65-9D91-7224C49458BB}">
                <c15:showLeaderLines val="0"/>
              </c:ext>
            </c:extLst>
          </c:dLbls>
          <c:cat>
            <c:strRef>
              <c:f>Hoja1!$A$2:$A$5</c:f>
              <c:strCache>
                <c:ptCount val="4"/>
                <c:pt idx="0">
                  <c:v>Parameter 1</c:v>
                </c:pt>
                <c:pt idx="1">
                  <c:v>Parameter 2</c:v>
                </c:pt>
                <c:pt idx="2">
                  <c:v>Parameter 3</c:v>
                </c:pt>
              </c:strCache>
            </c:strRef>
          </c:cat>
          <c:val>
            <c:numRef>
              <c:f>Hoja1!$D$2:$D$5</c:f>
              <c:numCache>
                <c:formatCode>General</c:formatCode>
                <c:ptCount val="4"/>
                <c:pt idx="0">
                  <c:v>6</c:v>
                </c:pt>
                <c:pt idx="1">
                  <c:v>7</c:v>
                </c:pt>
                <c:pt idx="2">
                  <c:v>15</c:v>
                </c:pt>
              </c:numCache>
            </c:numRef>
          </c:val>
          <c:extLst>
            <c:ext xmlns:c16="http://schemas.microsoft.com/office/drawing/2014/chart" uri="{C3380CC4-5D6E-409C-BE32-E72D297353CC}">
              <c16:uniqueId val="{00000008-DF8D-4288-AEB5-CA43AAAD15B6}"/>
            </c:ext>
          </c:extLst>
        </c:ser>
        <c:dLbls>
          <c:showLegendKey val="0"/>
          <c:showVal val="0"/>
          <c:showCatName val="0"/>
          <c:showSerName val="0"/>
          <c:showPercent val="0"/>
          <c:showBubbleSize val="1"/>
          <c:separator>,</c:separator>
        </c:dLbls>
        <c:gapWidth val="219"/>
        <c:overlap val="-27"/>
        <c:axId val="-747720440"/>
        <c:axId val="-747720430"/>
      </c:barChart>
      <c:catAx>
        <c:axId val="-747720440"/>
        <c:scaling>
          <c:orientation val="minMax"/>
        </c:scaling>
        <c:delete val="0"/>
        <c:axPos val="b"/>
        <c:numFmt formatCode="General" sourceLinked="1"/>
        <c:majorTickMark val="none"/>
        <c:minorTickMark val="none"/>
        <c:tickLblPos val="nextTo"/>
        <c:spPr>
          <a:noFill/>
          <a:ln w="9525">
            <a:solidFill>
              <a:srgbClr val="D9D9D9"/>
            </a:solidFill>
            <a:prstDash val="solid"/>
          </a:ln>
        </c:spPr>
        <c:txPr>
          <a:bodyPr rot="-60000000"/>
          <a:lstStyle/>
          <a:p>
            <a:pPr>
              <a:defRPr sz="900" b="0" i="0" u="none" strike="noStrike">
                <a:solidFill>
                  <a:srgbClr val="595959"/>
                </a:solidFill>
              </a:defRPr>
            </a:pPr>
            <a:endParaRPr lang="es-ES"/>
          </a:p>
        </c:txPr>
        <c:crossAx val="-747720430"/>
        <c:crosses val="autoZero"/>
        <c:auto val="1"/>
        <c:lblAlgn val="ctr"/>
        <c:lblOffset val="100"/>
        <c:noMultiLvlLbl val="0"/>
      </c:catAx>
      <c:valAx>
        <c:axId val="-747720430"/>
        <c:scaling>
          <c:orientation val="minMax"/>
          <c:max val="26"/>
          <c:min val="0"/>
        </c:scaling>
        <c:delete val="0"/>
        <c:axPos val="l"/>
        <c:majorGridlines>
          <c:spPr>
            <a:ln w="9525">
              <a:solidFill>
                <a:srgbClr val="D9D9D9"/>
              </a:solidFill>
              <a:prstDash val="solid"/>
            </a:ln>
          </c:spPr>
        </c:majorGridlines>
        <c:numFmt formatCode="General" sourceLinked="1"/>
        <c:majorTickMark val="none"/>
        <c:minorTickMark val="none"/>
        <c:tickLblPos val="nextTo"/>
        <c:spPr>
          <a:noFill/>
          <a:ln w="9525">
            <a:noFill/>
          </a:ln>
        </c:spPr>
        <c:txPr>
          <a:bodyPr rot="-60000000"/>
          <a:lstStyle/>
          <a:p>
            <a:pPr>
              <a:defRPr sz="900" b="0" i="0" u="none" strike="noStrike">
                <a:solidFill>
                  <a:srgbClr val="595959"/>
                </a:solidFill>
              </a:defRPr>
            </a:pPr>
            <a:endParaRPr lang="es-ES"/>
          </a:p>
        </c:txPr>
        <c:crossAx val="-747720440"/>
        <c:crosses val="autoZero"/>
        <c:crossBetween val="between"/>
        <c:majorUnit val="2"/>
      </c:valAx>
      <c:spPr>
        <a:noFill/>
        <a:ln w="9525">
          <a:noFill/>
        </a:ln>
      </c:spPr>
    </c:plotArea>
    <c:legend>
      <c:legendPos val="b"/>
      <c:legendEntry>
        <c:idx val="0"/>
        <c:txPr>
          <a:bodyPr/>
          <a:lstStyle/>
          <a:p>
            <a:pPr>
              <a:defRPr sz="900" b="0" i="0" u="none" strike="noStrike">
                <a:solidFill>
                  <a:srgbClr val="595959"/>
                </a:solidFill>
              </a:defRPr>
            </a:pPr>
            <a:endParaRPr lang="es-ES"/>
          </a:p>
        </c:txPr>
      </c:legendEntry>
      <c:legendEntry>
        <c:idx val="1"/>
        <c:txPr>
          <a:bodyPr/>
          <a:lstStyle/>
          <a:p>
            <a:pPr>
              <a:defRPr sz="900" b="0" i="0" u="none" strike="noStrike">
                <a:solidFill>
                  <a:srgbClr val="595959"/>
                </a:solidFill>
              </a:defRPr>
            </a:pPr>
            <a:endParaRPr lang="es-ES"/>
          </a:p>
        </c:txPr>
      </c:legendEntry>
      <c:legendEntry>
        <c:idx val="2"/>
        <c:txPr>
          <a:bodyPr/>
          <a:lstStyle/>
          <a:p>
            <a:pPr>
              <a:defRPr sz="900" b="0" i="0" u="none" strike="noStrike">
                <a:solidFill>
                  <a:srgbClr val="595959"/>
                </a:solidFill>
              </a:defRPr>
            </a:pPr>
            <a:endParaRPr lang="es-ES"/>
          </a:p>
        </c:txPr>
      </c:legendEntry>
      <c:overlay val="0"/>
      <c:spPr>
        <a:noFill/>
        <a:ln w="9525">
          <a:noFill/>
        </a:ln>
      </c:spPr>
    </c:legend>
    <c:plotVisOnly val="1"/>
    <c:dispBlanksAs val="gap"/>
    <c:showDLblsOverMax val="1"/>
  </c:chart>
  <c:spPr>
    <a:noFill/>
    <a:ln w="9525">
      <a:noFill/>
    </a:ln>
  </c:spPr>
  <c:txPr>
    <a:bodyPr/>
    <a:lstStyle/>
    <a:p>
      <a:pPr>
        <a:defRPr sz="1000" b="0" i="0" u="none" strike="noStrike">
          <a:solidFill>
            <a:srgbClr val="000000"/>
          </a:solidFill>
        </a:defRPr>
      </a:pPr>
      <a:endParaRPr lang="es-E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78"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1048779"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A32419-41ED-49B2-8931-D2EB95BC5F19}" type="datetimeFigureOut">
              <a:rPr lang="en-US" smtClean="0"/>
              <a:t>11/19/2020</a:t>
            </a:fld>
            <a:endParaRPr lang="en-US" dirty="0"/>
          </a:p>
        </p:txBody>
      </p:sp>
      <p:sp>
        <p:nvSpPr>
          <p:cNvPr id="1048780"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1048781"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048782"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1048783"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BD915-2CEE-444D-8437-98409FEFC37F}" type="slidenum">
              <a:rPr lang="en-US" smtClean="0"/>
              <a:t>‹Nº›</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Marcador de imagen de diapositiva 1"/>
          <p:cNvSpPr>
            <a:spLocks noGrp="1" noRot="1" noChangeAspect="1"/>
          </p:cNvSpPr>
          <p:nvPr>
            <p:ph type="sldImg"/>
          </p:nvPr>
        </p:nvSpPr>
        <p:spPr/>
      </p:sp>
      <p:sp>
        <p:nvSpPr>
          <p:cNvPr id="1048641" name="Marcador de notas 2"/>
          <p:cNvSpPr>
            <a:spLocks noGrp="1"/>
          </p:cNvSpPr>
          <p:nvPr>
            <p:ph type="body" idx="1"/>
          </p:nvPr>
        </p:nvSpPr>
        <p:spPr/>
        <p:txBody>
          <a:bodyPr/>
          <a:lstStyle/>
          <a:p>
            <a:r>
              <a:rPr lang="es-ES" dirty="0"/>
              <a:t>Esto falta</a:t>
            </a:r>
          </a:p>
        </p:txBody>
      </p:sp>
      <p:sp>
        <p:nvSpPr>
          <p:cNvPr id="1048642" name="Marcador de número de diapositiva 3"/>
          <p:cNvSpPr>
            <a:spLocks noGrp="1"/>
          </p:cNvSpPr>
          <p:nvPr>
            <p:ph type="sldNum" sz="quarter" idx="10"/>
          </p:nvPr>
        </p:nvSpPr>
        <p:spPr/>
        <p:txBody>
          <a:bodyPr/>
          <a:lstStyle/>
          <a:p>
            <a:fld id="{F56BD915-2CEE-444D-8437-98409FEFC37F}" type="slidenum">
              <a:rPr lang="en-US" smtClean="0"/>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5" name="Marcador de imagen de diapositiva 1"/>
          <p:cNvSpPr>
            <a:spLocks noGrp="1" noRot="1" noChangeAspect="1"/>
          </p:cNvSpPr>
          <p:nvPr>
            <p:ph type="sldImg"/>
          </p:nvPr>
        </p:nvSpPr>
        <p:spPr/>
      </p:sp>
      <p:sp>
        <p:nvSpPr>
          <p:cNvPr id="1048646" name="Marcador de notas 2"/>
          <p:cNvSpPr>
            <a:spLocks noGrp="1"/>
          </p:cNvSpPr>
          <p:nvPr>
            <p:ph type="body" idx="1"/>
          </p:nvPr>
        </p:nvSpPr>
        <p:spPr/>
        <p:txBody>
          <a:bodyPr/>
          <a:lstStyle/>
          <a:p>
            <a:r>
              <a:rPr lang="es-ES" dirty="0"/>
              <a:t>Esto falta</a:t>
            </a:r>
          </a:p>
        </p:txBody>
      </p:sp>
      <p:sp>
        <p:nvSpPr>
          <p:cNvPr id="1048647" name="Marcador de número de diapositiva 3"/>
          <p:cNvSpPr>
            <a:spLocks noGrp="1"/>
          </p:cNvSpPr>
          <p:nvPr>
            <p:ph type="sldNum" sz="quarter" idx="10"/>
          </p:nvPr>
        </p:nvSpPr>
        <p:spPr/>
        <p:txBody>
          <a:bodyPr/>
          <a:lstStyle/>
          <a:p>
            <a:fld id="{F56BD915-2CEE-444D-8437-98409FEFC37F}" type="slidenum">
              <a:rPr lang="en-US" smtClean="0"/>
              <a:t>14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0" name="Marcador de imagen de diapositiva 1"/>
          <p:cNvSpPr>
            <a:spLocks noGrp="1" noRot="1" noChangeAspect="1"/>
          </p:cNvSpPr>
          <p:nvPr>
            <p:ph type="sldImg"/>
          </p:nvPr>
        </p:nvSpPr>
        <p:spPr/>
      </p:sp>
      <p:sp>
        <p:nvSpPr>
          <p:cNvPr id="1048651" name="Marcador de notas 2"/>
          <p:cNvSpPr>
            <a:spLocks noGrp="1"/>
          </p:cNvSpPr>
          <p:nvPr>
            <p:ph type="body" idx="1"/>
          </p:nvPr>
        </p:nvSpPr>
        <p:spPr/>
        <p:txBody>
          <a:bodyPr/>
          <a:lstStyle/>
          <a:p>
            <a:endParaRPr lang="es-ES_tradnl" dirty="0"/>
          </a:p>
        </p:txBody>
      </p:sp>
      <p:sp>
        <p:nvSpPr>
          <p:cNvPr id="1048652" name="Marcador de número de diapositiva 3"/>
          <p:cNvSpPr>
            <a:spLocks noGrp="1"/>
          </p:cNvSpPr>
          <p:nvPr>
            <p:ph type="sldNum" sz="quarter" idx="10"/>
          </p:nvPr>
        </p:nvSpPr>
        <p:spPr/>
        <p:txBody>
          <a:bodyPr/>
          <a:lstStyle/>
          <a:p>
            <a:fld id="{F56BD915-2CEE-444D-8437-98409FEFC37F}" type="slidenum">
              <a:rPr lang="en-US" smtClean="0"/>
              <a:t>15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4" name="Marcador de imagen de diapositiva 1"/>
          <p:cNvSpPr>
            <a:spLocks noGrp="1" noRot="1" noChangeAspect="1"/>
          </p:cNvSpPr>
          <p:nvPr>
            <p:ph type="sldImg"/>
          </p:nvPr>
        </p:nvSpPr>
        <p:spPr/>
      </p:sp>
      <p:sp>
        <p:nvSpPr>
          <p:cNvPr id="1048675" name="Marcador de notas 2"/>
          <p:cNvSpPr>
            <a:spLocks noGrp="1"/>
          </p:cNvSpPr>
          <p:nvPr>
            <p:ph type="body" idx="1"/>
          </p:nvPr>
        </p:nvSpPr>
        <p:spPr/>
        <p:txBody>
          <a:bodyPr/>
          <a:lstStyle/>
          <a:p>
            <a:r>
              <a:rPr lang="en-US" dirty="0" err="1"/>
              <a:t>Revisarrrrrrrrrrr</a:t>
            </a:r>
            <a:r>
              <a:rPr lang="en-US" dirty="0"/>
              <a:t>**************</a:t>
            </a:r>
          </a:p>
        </p:txBody>
      </p:sp>
      <p:sp>
        <p:nvSpPr>
          <p:cNvPr id="1048676" name="Marcador de número de diapositiva 3"/>
          <p:cNvSpPr>
            <a:spLocks noGrp="1"/>
          </p:cNvSpPr>
          <p:nvPr>
            <p:ph type="sldNum" sz="quarter" idx="10"/>
          </p:nvPr>
        </p:nvSpPr>
        <p:spPr/>
        <p:txBody>
          <a:bodyPr/>
          <a:lstStyle/>
          <a:p>
            <a:fld id="{F56BD915-2CEE-444D-8437-98409FEFC37F}" type="slidenum">
              <a:rPr lang="en-US" smtClean="0"/>
              <a:t>17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048583"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1048584"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1048585"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586" name="Footer Placeholder 4"/>
          <p:cNvSpPr>
            <a:spLocks noGrp="1"/>
          </p:cNvSpPr>
          <p:nvPr>
            <p:ph type="ftr" sz="quarter" idx="11"/>
          </p:nvPr>
        </p:nvSpPr>
        <p:spPr/>
        <p:txBody>
          <a:bodyPr/>
          <a:lstStyle/>
          <a:p>
            <a:endParaRPr lang="en-US" dirty="0"/>
          </a:p>
        </p:txBody>
      </p:sp>
      <p:sp>
        <p:nvSpPr>
          <p:cNvPr id="1048587"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104877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104877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104877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775" name="Date Placeholder 4"/>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76" name="Footer Placeholder 5"/>
          <p:cNvSpPr>
            <a:spLocks noGrp="1"/>
          </p:cNvSpPr>
          <p:nvPr>
            <p:ph type="ftr" sz="quarter" idx="11"/>
          </p:nvPr>
        </p:nvSpPr>
        <p:spPr/>
        <p:txBody>
          <a:bodyPr/>
          <a:lstStyle/>
          <a:p>
            <a:endParaRPr lang="en-US" dirty="0"/>
          </a:p>
        </p:txBody>
      </p:sp>
      <p:sp>
        <p:nvSpPr>
          <p:cNvPr id="1048777" name="Slide Number Placeholder 6"/>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104872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1048723"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724"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25" name="Footer Placeholder 4"/>
          <p:cNvSpPr>
            <a:spLocks noGrp="1"/>
          </p:cNvSpPr>
          <p:nvPr>
            <p:ph type="ftr" sz="quarter" idx="11"/>
          </p:nvPr>
        </p:nvSpPr>
        <p:spPr/>
        <p:txBody>
          <a:bodyPr/>
          <a:lstStyle/>
          <a:p>
            <a:endParaRPr lang="en-US" dirty="0"/>
          </a:p>
        </p:txBody>
      </p:sp>
      <p:sp>
        <p:nvSpPr>
          <p:cNvPr id="1048726"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1048714" name="Title 1"/>
          <p:cNvSpPr>
            <a:spLocks noGrp="1"/>
          </p:cNvSpPr>
          <p:nvPr>
            <p:ph type="title"/>
          </p:nvPr>
        </p:nvSpPr>
        <p:spPr>
          <a:xfrm>
            <a:off x="1574800" y="1447800"/>
            <a:ext cx="7999315" cy="2323374"/>
          </a:xfrm>
        </p:spPr>
        <p:txBody>
          <a:bodyPr/>
          <a:lstStyle>
            <a:lvl1pPr>
              <a:defRPr sz="4800"/>
            </a:lvl1pPr>
          </a:lstStyle>
          <a:p>
            <a:r>
              <a:rPr lang="es-ES"/>
              <a:t>Haga clic para modificar el estilo de título del patrón</a:t>
            </a:r>
            <a:endParaRPr lang="en-US" dirty="0"/>
          </a:p>
        </p:txBody>
      </p:sp>
      <p:sp>
        <p:nvSpPr>
          <p:cNvPr id="1048715"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716"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717"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18" name="Footer Placeholder 4"/>
          <p:cNvSpPr>
            <a:spLocks noGrp="1"/>
          </p:cNvSpPr>
          <p:nvPr>
            <p:ph type="ftr" sz="quarter" idx="11"/>
          </p:nvPr>
        </p:nvSpPr>
        <p:spPr/>
        <p:txBody>
          <a:bodyPr/>
          <a:lstStyle/>
          <a:p>
            <a:endParaRPr lang="en-US" dirty="0"/>
          </a:p>
        </p:txBody>
      </p:sp>
      <p:sp>
        <p:nvSpPr>
          <p:cNvPr id="1048719"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
        <p:nvSpPr>
          <p:cNvPr id="1048720"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04872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1048730"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1048731"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1048732"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33" name="Footer Placeholder 4"/>
          <p:cNvSpPr>
            <a:spLocks noGrp="1"/>
          </p:cNvSpPr>
          <p:nvPr>
            <p:ph type="ftr" sz="quarter" idx="11"/>
          </p:nvPr>
        </p:nvSpPr>
        <p:spPr/>
        <p:txBody>
          <a:bodyPr/>
          <a:lstStyle/>
          <a:p>
            <a:endParaRPr lang="en-US" dirty="0"/>
          </a:p>
        </p:txBody>
      </p:sp>
      <p:sp>
        <p:nvSpPr>
          <p:cNvPr id="1048734"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04876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104876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764"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76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766"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767"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768"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cxnSp>
        <p:nvCxnSpPr>
          <p:cNvPr id="3145730" name="Straight Connector 16"/>
          <p:cNvCxnSpPr>
            <a:cxnSpLocks/>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3145731" name="Straight Connector 17"/>
          <p:cNvCxnSpPr>
            <a:cxnSpLocks/>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048769"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70" name="Footer Placeholder 4"/>
          <p:cNvSpPr>
            <a:spLocks noGrp="1"/>
          </p:cNvSpPr>
          <p:nvPr>
            <p:ph type="ftr" sz="quarter" idx="11"/>
          </p:nvPr>
        </p:nvSpPr>
        <p:spPr/>
        <p:txBody>
          <a:bodyPr/>
          <a:lstStyle/>
          <a:p>
            <a:endParaRPr lang="en-US" dirty="0"/>
          </a:p>
        </p:txBody>
      </p:sp>
      <p:sp>
        <p:nvSpPr>
          <p:cNvPr id="1048771"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1048683"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1048684"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685"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1048686"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687"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688"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1048689"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690"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69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1048692"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cxnSp>
        <p:nvCxnSpPr>
          <p:cNvPr id="3145728" name="Straight Connector 16"/>
          <p:cNvCxnSpPr>
            <a:cxnSpLocks/>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17"/>
          <p:cNvCxnSpPr>
            <a:cxnSpLocks/>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048693"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694" name="Footer Placeholder 4"/>
          <p:cNvSpPr>
            <a:spLocks noGrp="1"/>
          </p:cNvSpPr>
          <p:nvPr>
            <p:ph type="ftr" sz="quarter" idx="11"/>
          </p:nvPr>
        </p:nvSpPr>
        <p:spPr/>
        <p:txBody>
          <a:bodyPr/>
          <a:lstStyle/>
          <a:p>
            <a:endParaRPr lang="en-US" dirty="0"/>
          </a:p>
        </p:txBody>
      </p:sp>
      <p:sp>
        <p:nvSpPr>
          <p:cNvPr id="1048695"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1048709" name="Title 1"/>
          <p:cNvSpPr>
            <a:spLocks noGrp="1"/>
          </p:cNvSpPr>
          <p:nvPr>
            <p:ph type="title"/>
          </p:nvPr>
        </p:nvSpPr>
        <p:spPr/>
        <p:txBody>
          <a:bodyPr/>
          <a:lstStyle/>
          <a:p>
            <a:r>
              <a:rPr lang="es-ES"/>
              <a:t>Haga clic para modificar el estilo de título del patrón</a:t>
            </a:r>
            <a:endParaRPr lang="en-US" dirty="0"/>
          </a:p>
        </p:txBody>
      </p:sp>
      <p:sp>
        <p:nvSpPr>
          <p:cNvPr id="1048710" name="Vertical Text Placeholder 2"/>
          <p:cNvSpPr>
            <a:spLocks noGrp="1"/>
          </p:cNvSpPr>
          <p:nvPr>
            <p:ph type="body" orient="vert" idx="1"/>
          </p:nvPr>
        </p:nvSpPr>
        <p:spPr/>
        <p:txBody>
          <a:bodyPr vert="eaVert" anchor="t"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048711"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12" name="Footer Placeholder 4"/>
          <p:cNvSpPr>
            <a:spLocks noGrp="1"/>
          </p:cNvSpPr>
          <p:nvPr>
            <p:ph type="ftr" sz="quarter" idx="11"/>
          </p:nvPr>
        </p:nvSpPr>
        <p:spPr/>
        <p:txBody>
          <a:bodyPr/>
          <a:lstStyle/>
          <a:p>
            <a:endParaRPr lang="en-US" dirty="0"/>
          </a:p>
        </p:txBody>
      </p:sp>
      <p:sp>
        <p:nvSpPr>
          <p:cNvPr id="1048713"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1048696"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1048697" name="Vertical Text Placeholder 2"/>
          <p:cNvSpPr>
            <a:spLocks noGrp="1"/>
          </p:cNvSpPr>
          <p:nvPr>
            <p:ph type="body" orient="vert" idx="1"/>
          </p:nvPr>
        </p:nvSpPr>
        <p:spPr>
          <a:xfrm>
            <a:off x="652463" y="887414"/>
            <a:ext cx="7423149" cy="536892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048698"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699" name="Footer Placeholder 4"/>
          <p:cNvSpPr>
            <a:spLocks noGrp="1"/>
          </p:cNvSpPr>
          <p:nvPr>
            <p:ph type="ftr" sz="quarter" idx="11"/>
          </p:nvPr>
        </p:nvSpPr>
        <p:spPr/>
        <p:txBody>
          <a:bodyPr/>
          <a:lstStyle/>
          <a:p>
            <a:endParaRPr lang="en-US" dirty="0"/>
          </a:p>
        </p:txBody>
      </p:sp>
      <p:sp>
        <p:nvSpPr>
          <p:cNvPr id="1048700"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1048621" name="Title 1"/>
          <p:cNvSpPr>
            <a:spLocks noGrp="1"/>
          </p:cNvSpPr>
          <p:nvPr>
            <p:ph type="title"/>
          </p:nvPr>
        </p:nvSpPr>
        <p:spPr/>
        <p:txBody>
          <a:bodyPr/>
          <a:lstStyle/>
          <a:p>
            <a:r>
              <a:rPr lang="es-ES"/>
              <a:t>Haga clic para modificar el estilo de título del patrón</a:t>
            </a:r>
            <a:endParaRPr lang="en-US" dirty="0"/>
          </a:p>
        </p:txBody>
      </p:sp>
      <p:sp>
        <p:nvSpPr>
          <p:cNvPr id="1048622"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048623"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624" name="Footer Placeholder 4"/>
          <p:cNvSpPr>
            <a:spLocks noGrp="1"/>
          </p:cNvSpPr>
          <p:nvPr>
            <p:ph type="ftr" sz="quarter" idx="11"/>
          </p:nvPr>
        </p:nvSpPr>
        <p:spPr/>
        <p:txBody>
          <a:bodyPr/>
          <a:lstStyle/>
          <a:p>
            <a:endParaRPr lang="en-US" dirty="0"/>
          </a:p>
        </p:txBody>
      </p:sp>
      <p:sp>
        <p:nvSpPr>
          <p:cNvPr id="1048625"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048735"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1048736"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1048737" name="Date Placeholder 3"/>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38" name="Footer Placeholder 4"/>
          <p:cNvSpPr>
            <a:spLocks noGrp="1"/>
          </p:cNvSpPr>
          <p:nvPr>
            <p:ph type="ftr" sz="quarter" idx="11"/>
          </p:nvPr>
        </p:nvSpPr>
        <p:spPr/>
        <p:txBody>
          <a:bodyPr/>
          <a:lstStyle/>
          <a:p>
            <a:endParaRPr lang="en-US" dirty="0"/>
          </a:p>
        </p:txBody>
      </p:sp>
      <p:sp>
        <p:nvSpPr>
          <p:cNvPr id="1048739" name="Slide Number Placeholder 5"/>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048746" name="Title 1"/>
          <p:cNvSpPr>
            <a:spLocks noGrp="1"/>
          </p:cNvSpPr>
          <p:nvPr>
            <p:ph type="title"/>
          </p:nvPr>
        </p:nvSpPr>
        <p:spPr/>
        <p:txBody>
          <a:bodyPr/>
          <a:lstStyle/>
          <a:p>
            <a:r>
              <a:rPr lang="es-ES"/>
              <a:t>Haga clic para modificar el estilo de título del patrón</a:t>
            </a:r>
            <a:endParaRPr lang="en-US" dirty="0"/>
          </a:p>
        </p:txBody>
      </p:sp>
      <p:sp>
        <p:nvSpPr>
          <p:cNvPr id="1048747"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048748"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048749" name="Date Placeholder 4"/>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50" name="Footer Placeholder 5"/>
          <p:cNvSpPr>
            <a:spLocks noGrp="1"/>
          </p:cNvSpPr>
          <p:nvPr>
            <p:ph type="ftr" sz="quarter" idx="11"/>
          </p:nvPr>
        </p:nvSpPr>
        <p:spPr/>
        <p:txBody>
          <a:bodyPr/>
          <a:lstStyle/>
          <a:p>
            <a:endParaRPr lang="en-US" dirty="0"/>
          </a:p>
        </p:txBody>
      </p:sp>
      <p:sp>
        <p:nvSpPr>
          <p:cNvPr id="1048751" name="Slide Number Placeholder 6"/>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48701" name="Title 1"/>
          <p:cNvSpPr>
            <a:spLocks noGrp="1"/>
          </p:cNvSpPr>
          <p:nvPr>
            <p:ph type="title"/>
          </p:nvPr>
        </p:nvSpPr>
        <p:spPr/>
        <p:txBody>
          <a:bodyPr/>
          <a:lstStyle/>
          <a:p>
            <a:r>
              <a:rPr lang="es-ES"/>
              <a:t>Haga clic para modificar el estilo de título del patrón</a:t>
            </a:r>
            <a:endParaRPr lang="en-US" dirty="0"/>
          </a:p>
        </p:txBody>
      </p:sp>
      <p:sp>
        <p:nvSpPr>
          <p:cNvPr id="1048702"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703"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048704"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705"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048706" name="Date Placeholder 6"/>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07" name="Footer Placeholder 7"/>
          <p:cNvSpPr>
            <a:spLocks noGrp="1"/>
          </p:cNvSpPr>
          <p:nvPr>
            <p:ph type="ftr" sz="quarter" idx="11"/>
          </p:nvPr>
        </p:nvSpPr>
        <p:spPr/>
        <p:txBody>
          <a:bodyPr/>
          <a:lstStyle/>
          <a:p>
            <a:endParaRPr lang="en-US" dirty="0"/>
          </a:p>
        </p:txBody>
      </p:sp>
      <p:sp>
        <p:nvSpPr>
          <p:cNvPr id="1048708" name="Slide Number Placeholder 8"/>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1048752" name="Title 1"/>
          <p:cNvSpPr>
            <a:spLocks noGrp="1"/>
          </p:cNvSpPr>
          <p:nvPr>
            <p:ph type="title"/>
          </p:nvPr>
        </p:nvSpPr>
        <p:spPr/>
        <p:txBody>
          <a:bodyPr/>
          <a:lstStyle/>
          <a:p>
            <a:r>
              <a:rPr lang="es-ES"/>
              <a:t>Haga clic para modificar el estilo de título del patrón</a:t>
            </a:r>
            <a:endParaRPr lang="en-US" dirty="0"/>
          </a:p>
        </p:txBody>
      </p:sp>
      <p:sp>
        <p:nvSpPr>
          <p:cNvPr id="1048753" name="Date Placeholder 2"/>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54" name="Footer Placeholder 3"/>
          <p:cNvSpPr>
            <a:spLocks noGrp="1"/>
          </p:cNvSpPr>
          <p:nvPr>
            <p:ph type="ftr" sz="quarter" idx="11"/>
          </p:nvPr>
        </p:nvSpPr>
        <p:spPr/>
        <p:txBody>
          <a:bodyPr/>
          <a:lstStyle/>
          <a:p>
            <a:endParaRPr lang="en-US" dirty="0"/>
          </a:p>
        </p:txBody>
      </p:sp>
      <p:sp>
        <p:nvSpPr>
          <p:cNvPr id="1048755" name="Slide Number Placeholder 4"/>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1048727" name="Date Placeholder 1"/>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28" name="Footer Placeholder 2"/>
          <p:cNvSpPr>
            <a:spLocks noGrp="1"/>
          </p:cNvSpPr>
          <p:nvPr>
            <p:ph type="ftr" sz="quarter" idx="11"/>
          </p:nvPr>
        </p:nvSpPr>
        <p:spPr/>
        <p:txBody>
          <a:bodyPr/>
          <a:lstStyle/>
          <a:p>
            <a:endParaRPr lang="en-US" dirty="0"/>
          </a:p>
        </p:txBody>
      </p:sp>
      <p:sp>
        <p:nvSpPr>
          <p:cNvPr id="1048729" name="Slide Number Placeholder 3"/>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1048740" name="Title 1"/>
          <p:cNvSpPr>
            <a:spLocks noGrp="1"/>
          </p:cNvSpPr>
          <p:nvPr>
            <p:ph type="title"/>
          </p:nvPr>
        </p:nvSpPr>
        <p:spPr>
          <a:xfrm>
            <a:off x="1154954" y="1447800"/>
            <a:ext cx="3401063" cy="1447800"/>
          </a:xfrm>
        </p:spPr>
        <p:txBody>
          <a:bodyPr anchor="b"/>
          <a:lstStyle>
            <a:lvl1pPr algn="l">
              <a:defRPr sz="2400" b="0"/>
            </a:lvl1pPr>
          </a:lstStyle>
          <a:p>
            <a:r>
              <a:rPr lang="es-ES"/>
              <a:t>Haga clic para modificar el estilo de título del patrón</a:t>
            </a:r>
            <a:endParaRPr lang="en-US" dirty="0"/>
          </a:p>
        </p:txBody>
      </p:sp>
      <p:sp>
        <p:nvSpPr>
          <p:cNvPr id="1048741"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048742"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743" name="Date Placeholder 4"/>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44" name="Footer Placeholder 5"/>
          <p:cNvSpPr>
            <a:spLocks noGrp="1"/>
          </p:cNvSpPr>
          <p:nvPr>
            <p:ph type="ftr" sz="quarter" idx="11"/>
          </p:nvPr>
        </p:nvSpPr>
        <p:spPr/>
        <p:txBody>
          <a:bodyPr/>
          <a:lstStyle/>
          <a:p>
            <a:endParaRPr lang="en-US" dirty="0"/>
          </a:p>
        </p:txBody>
      </p:sp>
      <p:sp>
        <p:nvSpPr>
          <p:cNvPr id="1048745" name="Slide Number Placeholder 6"/>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048756"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1048757"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1048758"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048759" name="Date Placeholder 4"/>
          <p:cNvSpPr>
            <a:spLocks noGrp="1"/>
          </p:cNvSpPr>
          <p:nvPr>
            <p:ph type="dt" sz="half" idx="10"/>
          </p:nvPr>
        </p:nvSpPr>
        <p:spPr/>
        <p:txBody>
          <a:bodyPr/>
          <a:lstStyle/>
          <a:p>
            <a:fld id="{1AF216BB-4315-435F-A165-49B3779F0130}" type="datetimeFigureOut">
              <a:rPr lang="en-US" smtClean="0"/>
              <a:t>11/19/2020</a:t>
            </a:fld>
            <a:endParaRPr lang="en-US" dirty="0"/>
          </a:p>
        </p:txBody>
      </p:sp>
      <p:sp>
        <p:nvSpPr>
          <p:cNvPr id="1048760" name="Footer Placeholder 5"/>
          <p:cNvSpPr>
            <a:spLocks noGrp="1"/>
          </p:cNvSpPr>
          <p:nvPr>
            <p:ph type="ftr" sz="quarter" idx="11"/>
          </p:nvPr>
        </p:nvSpPr>
        <p:spPr/>
        <p:txBody>
          <a:bodyPr/>
          <a:lstStyle/>
          <a:p>
            <a:endParaRPr lang="en-US" dirty="0"/>
          </a:p>
        </p:txBody>
      </p:sp>
      <p:sp>
        <p:nvSpPr>
          <p:cNvPr id="1048761" name="Slide Number Placeholder 6"/>
          <p:cNvSpPr>
            <a:spLocks noGrp="1"/>
          </p:cNvSpPr>
          <p:nvPr>
            <p:ph type="sldNum" sz="quarter" idx="12"/>
          </p:nvPr>
        </p:nvSpPr>
        <p:spPr/>
        <p:txBody>
          <a:bodyPr/>
          <a:lstStyle/>
          <a:p>
            <a:fld id="{BC8D79B6-C2CB-4798-9BAD-608A067479F9}" type="slidenum">
              <a:rPr lang="en-US" smtClean="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2097152" name="Picture 7"/>
          <p:cNvPicPr>
            <a:picLocks noChangeAspect="1"/>
          </p:cNvPicPr>
          <p:nvPr/>
        </p:nvPicPr>
        <p:blipFill rotWithShape="1">
          <a:blip r:embed="rId19"/>
          <a:srcRect l="3644"/>
          <a:stretch>
            <a:fillRect/>
          </a:stretch>
        </p:blipFill>
        <p:spPr>
          <a:xfrm>
            <a:off x="0" y="2669685"/>
            <a:ext cx="4035669" cy="4188315"/>
          </a:xfrm>
          <a:prstGeom prst="rect">
            <a:avLst/>
          </a:prstGeom>
        </p:spPr>
      </p:pic>
      <p:pic>
        <p:nvPicPr>
          <p:cNvPr id="2097153" name="Picture 6"/>
          <p:cNvPicPr>
            <a:picLocks noChangeAspect="1"/>
          </p:cNvPicPr>
          <p:nvPr/>
        </p:nvPicPr>
        <p:blipFill rotWithShape="1">
          <a:blip r:embed="rId20"/>
          <a:srcRect l="35640"/>
          <a:stretch>
            <a:fillRect/>
          </a:stretch>
        </p:blipFill>
        <p:spPr>
          <a:xfrm>
            <a:off x="0" y="2892347"/>
            <a:ext cx="1522412" cy="2365453"/>
          </a:xfrm>
          <a:prstGeom prst="rect">
            <a:avLst/>
          </a:prstGeom>
        </p:spPr>
      </p:pic>
      <p:sp>
        <p:nvSpPr>
          <p:cNvPr id="1048576" name="Oval 15"/>
          <p:cNvSpPr/>
          <p:nvPr/>
        </p:nvSpPr>
        <p:spPr>
          <a:xfrm>
            <a:off x="8609012" y="1676400"/>
            <a:ext cx="2819400" cy="2819400"/>
          </a:xfrm>
          <a:prstGeom prst="ellipse">
            <a:avLst/>
          </a:prstGeom>
          <a:gradFill flip="none" rotWithShape="1">
            <a:gsLst>
              <a:gs pos="0">
                <a:schemeClr val="accent5">
                  <a:alpha val="7000"/>
                </a:schemeClr>
              </a:gs>
              <a:gs pos="36000">
                <a:schemeClr val="accent5">
                  <a:alpha val="6000"/>
                </a:schemeClr>
              </a:gs>
              <a:gs pos="69000">
                <a:schemeClr val="accent5">
                  <a:alpha val="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sp>
      <p:pic>
        <p:nvPicPr>
          <p:cNvPr id="2097154" name="Picture 8"/>
          <p:cNvPicPr>
            <a:picLocks noChangeAspect="1"/>
          </p:cNvPicPr>
          <p:nvPr/>
        </p:nvPicPr>
        <p:blipFill rotWithShape="1">
          <a:blip r:embed="rId21"/>
          <a:srcRect t="28813"/>
          <a:stretch>
            <a:fillRect/>
          </a:stretch>
        </p:blipFill>
        <p:spPr>
          <a:xfrm>
            <a:off x="7999412" y="0"/>
            <a:ext cx="1603387" cy="1141407"/>
          </a:xfrm>
          <a:prstGeom prst="rect">
            <a:avLst/>
          </a:prstGeom>
        </p:spPr>
      </p:pic>
      <p:pic>
        <p:nvPicPr>
          <p:cNvPr id="2097155" name="Picture 9"/>
          <p:cNvPicPr>
            <a:picLocks noChangeAspect="1"/>
          </p:cNvPicPr>
          <p:nvPr/>
        </p:nvPicPr>
        <p:blipFill rotWithShape="1">
          <a:blip r:embed="rId22"/>
          <a:srcRect b="23320"/>
          <a:stretch>
            <a:fillRect/>
          </a:stretch>
        </p:blipFill>
        <p:spPr>
          <a:xfrm>
            <a:off x="8609012" y="6096000"/>
            <a:ext cx="993734" cy="762000"/>
          </a:xfrm>
          <a:prstGeom prst="rect">
            <a:avLst/>
          </a:prstGeom>
        </p:spPr>
      </p:pic>
      <p:sp>
        <p:nvSpPr>
          <p:cNvPr id="1048577"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8578"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1048579"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048580"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AF216BB-4315-435F-A165-49B3779F0130}" type="datetimeFigureOut">
              <a:rPr lang="en-US" smtClean="0"/>
              <a:t>11/19/2020</a:t>
            </a:fld>
            <a:endParaRPr lang="en-US" dirty="0"/>
          </a:p>
        </p:txBody>
      </p:sp>
      <p:sp>
        <p:nvSpPr>
          <p:cNvPr id="1048581"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1048582"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C8D79B6-C2CB-4798-9BAD-608A067479F9}" type="slidenum">
              <a:rPr lang="en-US" smtClean="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6" name="Imagen 2"/>
          <p:cNvPicPr>
            <a:picLocks/>
          </p:cNvPicPr>
          <p:nvPr/>
        </p:nvPicPr>
        <p:blipFill>
          <a:blip r:embed="rId2"/>
          <a:srcRect/>
          <a:stretch>
            <a:fillRect/>
          </a:stretch>
        </p:blipFill>
        <p:spPr bwMode="auto">
          <a:xfrm>
            <a:off x="489969" y="479590"/>
            <a:ext cx="1685925" cy="12858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048588" name="Rectangle 4"/>
          <p:cNvSpPr/>
          <p:nvPr/>
        </p:nvSpPr>
        <p:spPr>
          <a:xfrm>
            <a:off x="2175894" y="688247"/>
            <a:ext cx="7854797" cy="4479887"/>
          </a:xfrm>
          <a:prstGeom prst="rect">
            <a:avLst/>
          </a:prstGeom>
        </p:spPr>
        <p:txBody>
          <a:bodyPr wrap="square">
            <a:spAutoFit/>
          </a:bodyPr>
          <a:lstStyle/>
          <a:p>
            <a:pPr algn="ctr"/>
            <a:r>
              <a:rPr lang="en-GB" sz="2800" dirty="0">
                <a:latin typeface="Arial" pitchFamily="34" charset="0"/>
                <a:cs typeface="Arial" pitchFamily="34" charset="0"/>
              </a:rPr>
              <a:t>UNIVERSITY OF ARTEMISA</a:t>
            </a:r>
            <a:r>
              <a:rPr lang="es-ES" sz="2800" dirty="0">
                <a:latin typeface="Arial" pitchFamily="34" charset="0"/>
                <a:cs typeface="Arial" pitchFamily="34" charset="0"/>
              </a:rPr>
              <a:t/>
            </a:r>
            <a:br>
              <a:rPr lang="es-ES" sz="2800" dirty="0">
                <a:latin typeface="Arial" pitchFamily="34" charset="0"/>
                <a:cs typeface="Arial" pitchFamily="34" charset="0"/>
              </a:rPr>
            </a:br>
            <a:r>
              <a:rPr lang="en-US" sz="2800" dirty="0">
                <a:latin typeface="Arial" pitchFamily="34" charset="0"/>
                <a:cs typeface="Arial" pitchFamily="34" charset="0"/>
              </a:rPr>
              <a:t>SOCIAL AND HUMANISTIC SCIENCES FACULTY</a:t>
            </a:r>
            <a:endParaRPr lang="x-none" sz="2800" dirty="0">
              <a:latin typeface="Arial" pitchFamily="34" charset="0"/>
              <a:cs typeface="Arial" pitchFamily="34" charset="0"/>
            </a:endParaRPr>
          </a:p>
          <a:p>
            <a:pPr algn="ctr"/>
            <a:r>
              <a:rPr lang="en-US" sz="2800" dirty="0">
                <a:latin typeface="Arial" pitchFamily="34" charset="0"/>
                <a:cs typeface="Arial" pitchFamily="34" charset="0"/>
              </a:rPr>
              <a:t>LANGUAGES DEPARTMENT</a:t>
            </a:r>
            <a:endParaRPr lang="x-none" sz="2800" dirty="0">
              <a:latin typeface="Arial" pitchFamily="34" charset="0"/>
              <a:cs typeface="Arial" pitchFamily="34" charset="0"/>
            </a:endParaRPr>
          </a:p>
          <a:p>
            <a:r>
              <a:rPr lang="es-ES" dirty="0"/>
              <a:t/>
            </a:r>
            <a:br>
              <a:rPr lang="es-ES" dirty="0"/>
            </a:br>
            <a:r>
              <a:rPr lang="en-GB" dirty="0"/>
              <a:t> </a:t>
            </a:r>
            <a:r>
              <a:rPr lang="es-ES" dirty="0"/>
              <a:t/>
            </a:r>
            <a:br>
              <a:rPr lang="es-ES" dirty="0"/>
            </a:br>
            <a:endParaRPr lang="es-ES" dirty="0"/>
          </a:p>
          <a:p>
            <a:endParaRPr lang="es-ES" dirty="0"/>
          </a:p>
          <a:p>
            <a:pPr algn="ctr"/>
            <a:r>
              <a:rPr lang="en-US" sz="4400" b="1" dirty="0">
                <a:latin typeface="Arial" panose="020B0604020202020204" pitchFamily="34" charset="0"/>
                <a:cs typeface="Arial" panose="020B0604020202020204" pitchFamily="34" charset="0"/>
              </a:rPr>
              <a:t>TERM PAPER</a:t>
            </a:r>
            <a:r>
              <a:rPr lang="es-ES" sz="4000" dirty="0"/>
              <a:t/>
            </a:r>
            <a:br>
              <a:rPr lang="es-ES" sz="4000" dirty="0"/>
            </a:br>
            <a:endParaRPr lang="en-US" sz="4000" dirty="0"/>
          </a:p>
        </p:txBody>
      </p:sp>
      <p:sp>
        <p:nvSpPr>
          <p:cNvPr id="1048589" name="Rectangle 5"/>
          <p:cNvSpPr/>
          <p:nvPr/>
        </p:nvSpPr>
        <p:spPr>
          <a:xfrm>
            <a:off x="1683692" y="4973671"/>
            <a:ext cx="8036778" cy="1155445"/>
          </a:xfrm>
          <a:prstGeom prst="rect">
            <a:avLst/>
          </a:prstGeom>
        </p:spPr>
        <p:txBody>
          <a:bodyPr wrap="square">
            <a:spAutoFit/>
          </a:bodyPr>
          <a:lstStyle/>
          <a:p>
            <a:r>
              <a:rPr lang="es-ES" sz="3200" dirty="0">
                <a:latin typeface="Arial" panose="020B0604020202020204" pitchFamily="34" charset="0"/>
                <a:cs typeface="Arial" panose="020B0604020202020204" pitchFamily="34" charset="0"/>
              </a:rPr>
              <a:t>AUTHOR: LAURA PULDÓN ALMENDRO</a:t>
            </a:r>
          </a:p>
          <a:p>
            <a:r>
              <a:rPr lang="es-ES" sz="3200" dirty="0">
                <a:latin typeface="Arial" panose="020B0604020202020204" pitchFamily="34" charset="0"/>
                <a:cs typeface="Arial" panose="020B0604020202020204" pitchFamily="34" charset="0"/>
              </a:rPr>
              <a:t>TUTOR: MSc MAILYS NODA CASTILLO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2" name="TextBox 1"/>
          <p:cNvSpPr txBox="1"/>
          <p:nvPr/>
        </p:nvSpPr>
        <p:spPr>
          <a:xfrm>
            <a:off x="1944644" y="1684776"/>
            <a:ext cx="8052179" cy="6048203"/>
          </a:xfrm>
          <a:prstGeom prst="rect">
            <a:avLst/>
          </a:prstGeom>
          <a:noFill/>
        </p:spPr>
        <p:txBody>
          <a:bodyPr wrap="square" rtlCol="0">
            <a:spAutoFit/>
          </a:bodyPr>
          <a:lstStyle/>
          <a:p>
            <a:pPr algn="ctr"/>
            <a:endParaRPr lang="en-US" sz="4400" dirty="0"/>
          </a:p>
          <a:p>
            <a:pPr marL="571500" lvl="0" indent="-571500">
              <a:lnSpc>
                <a:spcPct val="150000"/>
              </a:lnSpc>
              <a:buFont typeface="Wingdings" panose="05000000000000000000" pitchFamily="2" charset="2"/>
              <a:buChar char="Ø"/>
            </a:pPr>
            <a:r>
              <a:rPr lang="en-US" sz="4000" dirty="0">
                <a:latin typeface="Arial" panose="020B0604020202020204" pitchFamily="34" charset="0"/>
                <a:cs typeface="Arial" panose="020B0604020202020204" pitchFamily="34" charset="0"/>
              </a:rPr>
              <a:t>Analytic and Synthetic.</a:t>
            </a:r>
          </a:p>
          <a:p>
            <a:pPr marL="571500" lvl="0" indent="-571500">
              <a:lnSpc>
                <a:spcPct val="150000"/>
              </a:lnSpc>
              <a:buFont typeface="Wingdings" panose="05000000000000000000" pitchFamily="2" charset="2"/>
              <a:buChar char="Ø"/>
            </a:pPr>
            <a:r>
              <a:rPr lang="en-US" sz="4000" dirty="0">
                <a:latin typeface="Arial" panose="020B0604020202020204" pitchFamily="34" charset="0"/>
                <a:cs typeface="Arial" panose="020B0604020202020204" pitchFamily="34" charset="0"/>
              </a:rPr>
              <a:t>Historical- Logical</a:t>
            </a:r>
            <a:endParaRPr lang="es-ES" sz="4000" dirty="0">
              <a:latin typeface="Arial" panose="020B0604020202020204" pitchFamily="34" charset="0"/>
              <a:cs typeface="Arial" panose="020B0604020202020204" pitchFamily="34" charset="0"/>
            </a:endParaRPr>
          </a:p>
          <a:p>
            <a:pPr marL="571500" lvl="0" indent="-571500">
              <a:lnSpc>
                <a:spcPct val="150000"/>
              </a:lnSpc>
              <a:buFont typeface="Wingdings" panose="05000000000000000000" pitchFamily="2" charset="2"/>
              <a:buChar char="Ø"/>
            </a:pPr>
            <a:r>
              <a:rPr lang="en-US" sz="4000" dirty="0">
                <a:latin typeface="Arial" panose="020B0604020202020204" pitchFamily="34" charset="0"/>
                <a:cs typeface="Arial" panose="020B0604020202020204" pitchFamily="34" charset="0"/>
              </a:rPr>
              <a:t>Inductive-deductive.</a:t>
            </a:r>
            <a:endParaRPr lang="es-ES" sz="4000" dirty="0">
              <a:effectLst/>
              <a:latin typeface="Arial" panose="020B0604020202020204" pitchFamily="34" charset="0"/>
              <a:cs typeface="Arial" panose="020B0604020202020204" pitchFamily="34" charset="0"/>
            </a:endParaRPr>
          </a:p>
          <a:p>
            <a:endParaRPr lang="es-ES" sz="3600" dirty="0">
              <a:latin typeface="Arial" panose="020B0604020202020204" pitchFamily="34" charset="0"/>
              <a:cs typeface="Arial" panose="020B0604020202020204" pitchFamily="34" charset="0"/>
            </a:endParaRPr>
          </a:p>
          <a:p>
            <a:pPr algn="ctr"/>
            <a:endParaRPr lang="en-US" sz="4400" dirty="0">
              <a:latin typeface="Arial" panose="020B0604020202020204" pitchFamily="34" charset="0"/>
              <a:cs typeface="Arial" panose="020B0604020202020204" pitchFamily="34" charset="0"/>
            </a:endParaRPr>
          </a:p>
        </p:txBody>
      </p:sp>
      <p:sp>
        <p:nvSpPr>
          <p:cNvPr id="1048613" name="Rectángulo 2"/>
          <p:cNvSpPr/>
          <p:nvPr/>
        </p:nvSpPr>
        <p:spPr>
          <a:xfrm>
            <a:off x="2250279" y="892068"/>
            <a:ext cx="5351781" cy="651243"/>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lgn="ctr"/>
            <a:r>
              <a:rPr lang="en-US" sz="3600" u="sng" dirty="0" smtClean="0">
                <a:latin typeface="Arial" panose="020B0604020202020204" pitchFamily="34" charset="0"/>
                <a:cs typeface="Arial" panose="020B0604020202020204" pitchFamily="34" charset="0"/>
              </a:rPr>
              <a:t>THEORETICAL </a:t>
            </a:r>
            <a:r>
              <a:rPr lang="en-US" sz="3600" u="sng" dirty="0">
                <a:latin typeface="Arial" panose="020B0604020202020204" pitchFamily="34" charset="0"/>
                <a:cs typeface="Arial" panose="020B0604020202020204" pitchFamily="34" charset="0"/>
              </a:rPr>
              <a:t>METHODS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8" name="Rectángulo redondeado 7"/>
          <p:cNvSpPr/>
          <p:nvPr/>
        </p:nvSpPr>
        <p:spPr>
          <a:xfrm>
            <a:off x="573872" y="842748"/>
            <a:ext cx="4532244" cy="55444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endParaRPr lang="es-ES" sz="2800" u="sng" dirty="0">
              <a:latin typeface="Arial" panose="020B0604020202020204" pitchFamily="34" charset="0"/>
              <a:cs typeface="Arial" panose="020B0604020202020204" pitchFamily="34" charset="0"/>
            </a:endParaRPr>
          </a:p>
        </p:txBody>
      </p:sp>
      <p:sp>
        <p:nvSpPr>
          <p:cNvPr id="1048629" name="Rectángulo redondeado 7"/>
          <p:cNvSpPr/>
          <p:nvPr/>
        </p:nvSpPr>
        <p:spPr>
          <a:xfrm>
            <a:off x="6021603" y="842747"/>
            <a:ext cx="4532244" cy="554440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endParaRPr lang="es-ES" sz="2800" dirty="0">
              <a:solidFill>
                <a:schemeClr val="tx1"/>
              </a:solidFill>
              <a:latin typeface="Arial" panose="020B0604020202020204" pitchFamily="34" charset="0"/>
              <a:cs typeface="Arial" panose="020B0604020202020204" pitchFamily="34" charset="0"/>
            </a:endParaRPr>
          </a:p>
        </p:txBody>
      </p:sp>
      <p:sp>
        <p:nvSpPr>
          <p:cNvPr id="1048630" name="TextBox 3"/>
          <p:cNvSpPr txBox="1"/>
          <p:nvPr/>
        </p:nvSpPr>
        <p:spPr>
          <a:xfrm>
            <a:off x="573873" y="1078174"/>
            <a:ext cx="4431760" cy="4678204"/>
          </a:xfrm>
          <a:prstGeom prst="rect">
            <a:avLst/>
          </a:prstGeom>
          <a:noFill/>
        </p:spPr>
        <p:txBody>
          <a:bodyPr wrap="square" rtlCol="0">
            <a:spAutoFit/>
          </a:bodyPr>
          <a:lstStyle/>
          <a:p>
            <a:r>
              <a:rPr lang="es-ES" sz="2800" b="1" u="sng" dirty="0" err="1">
                <a:solidFill>
                  <a:schemeClr val="bg1"/>
                </a:solidFill>
                <a:latin typeface="Arial" panose="020B0604020202020204" pitchFamily="34" charset="0"/>
                <a:cs typeface="Arial" panose="020B0604020202020204" pitchFamily="34" charset="0"/>
              </a:rPr>
              <a:t>Scientific</a:t>
            </a:r>
            <a:r>
              <a:rPr lang="es-ES" sz="2800" b="1" u="sng" dirty="0">
                <a:solidFill>
                  <a:schemeClr val="bg1"/>
                </a:solidFill>
                <a:latin typeface="Arial" panose="020B0604020202020204" pitchFamily="34" charset="0"/>
                <a:cs typeface="Arial" panose="020B0604020202020204" pitchFamily="34" charset="0"/>
              </a:rPr>
              <a:t> </a:t>
            </a:r>
            <a:r>
              <a:rPr lang="es-ES" sz="2800" b="1" u="sng" dirty="0" err="1">
                <a:solidFill>
                  <a:schemeClr val="bg1"/>
                </a:solidFill>
                <a:latin typeface="Arial" panose="020B0604020202020204" pitchFamily="34" charset="0"/>
                <a:cs typeface="Arial" panose="020B0604020202020204" pitchFamily="34" charset="0"/>
              </a:rPr>
              <a:t>questions</a:t>
            </a:r>
            <a:r>
              <a:rPr lang="es-ES" sz="2800" b="1" u="sng" dirty="0">
                <a:solidFill>
                  <a:schemeClr val="bg1"/>
                </a:solidFill>
                <a:latin typeface="Arial" panose="020B0604020202020204" pitchFamily="34" charset="0"/>
                <a:cs typeface="Arial" panose="020B0604020202020204" pitchFamily="34" charset="0"/>
              </a:rPr>
              <a:t>:</a:t>
            </a:r>
          </a:p>
          <a:p>
            <a:endParaRPr lang="es-ES" sz="2800" u="sng" dirty="0">
              <a:solidFill>
                <a:schemeClr val="bg1"/>
              </a:solidFill>
              <a:latin typeface="Arial" panose="020B0604020202020204" pitchFamily="34" charset="0"/>
              <a:cs typeface="Arial" panose="020B0604020202020204" pitchFamily="34" charset="0"/>
            </a:endParaRPr>
          </a:p>
          <a:p>
            <a:pPr lvl="0" algn="just"/>
            <a:r>
              <a:rPr lang="en-US" sz="2800" dirty="0" smtClean="0">
                <a:solidFill>
                  <a:schemeClr val="bg1"/>
                </a:solidFill>
                <a:latin typeface="Arial" panose="020B0604020202020204" pitchFamily="34" charset="0"/>
                <a:cs typeface="Arial" panose="020B0604020202020204" pitchFamily="34" charset="0"/>
              </a:rPr>
              <a:t>2-What is </a:t>
            </a:r>
            <a:r>
              <a:rPr lang="en-US" sz="2800" dirty="0">
                <a:solidFill>
                  <a:schemeClr val="bg1"/>
                </a:solidFill>
                <a:latin typeface="Arial" panose="020B0604020202020204" pitchFamily="34" charset="0"/>
                <a:cs typeface="Arial" panose="020B0604020202020204" pitchFamily="34" charset="0"/>
              </a:rPr>
              <a:t>the characterization of the initial state for </a:t>
            </a:r>
            <a:r>
              <a:rPr lang="en-US" sz="2800" dirty="0" smtClean="0">
                <a:solidFill>
                  <a:schemeClr val="bg1"/>
                </a:solidFill>
                <a:latin typeface="Arial" panose="020B0604020202020204" pitchFamily="34" charset="0"/>
                <a:cs typeface="Arial" panose="020B0604020202020204" pitchFamily="34" charset="0"/>
              </a:rPr>
              <a:t>the improvement of writing </a:t>
            </a:r>
            <a:r>
              <a:rPr lang="en-US" sz="2800" dirty="0">
                <a:solidFill>
                  <a:schemeClr val="bg1"/>
                </a:solidFill>
                <a:latin typeface="Arial" panose="020B0604020202020204" pitchFamily="34" charset="0"/>
                <a:cs typeface="Arial" panose="020B0604020202020204" pitchFamily="34" charset="0"/>
              </a:rPr>
              <a:t>skills in English subject in 7th grade at  Pedro Ortiz Cabrera secondary school in </a:t>
            </a:r>
            <a:r>
              <a:rPr lang="en-US" sz="2800" dirty="0" err="1">
                <a:solidFill>
                  <a:schemeClr val="bg1"/>
                </a:solidFill>
                <a:latin typeface="Arial" panose="020B0604020202020204" pitchFamily="34" charset="0"/>
                <a:cs typeface="Arial" panose="020B0604020202020204" pitchFamily="34" charset="0"/>
              </a:rPr>
              <a:t>Artemisa</a:t>
            </a:r>
            <a:r>
              <a:rPr lang="en-US" sz="2800" dirty="0">
                <a:solidFill>
                  <a:schemeClr val="bg1"/>
                </a:solidFill>
                <a:latin typeface="Arial" panose="020B0604020202020204" pitchFamily="34" charset="0"/>
                <a:cs typeface="Arial" panose="020B0604020202020204" pitchFamily="34" charset="0"/>
              </a:rPr>
              <a:t> Municipality?</a:t>
            </a:r>
            <a:endParaRPr lang="es-ES" sz="2800" dirty="0">
              <a:solidFill>
                <a:schemeClr val="bg1"/>
              </a:solidFill>
              <a:latin typeface="Arial" panose="020B0604020202020204" pitchFamily="34" charset="0"/>
              <a:cs typeface="Arial" panose="020B0604020202020204" pitchFamily="34" charset="0"/>
            </a:endParaRPr>
          </a:p>
          <a:p>
            <a:endParaRPr lang="en-US" dirty="0"/>
          </a:p>
        </p:txBody>
      </p:sp>
      <p:sp>
        <p:nvSpPr>
          <p:cNvPr id="1048631" name="TextBox 4"/>
          <p:cNvSpPr txBox="1"/>
          <p:nvPr/>
        </p:nvSpPr>
        <p:spPr>
          <a:xfrm>
            <a:off x="6021601" y="1078174"/>
            <a:ext cx="4532245" cy="4247317"/>
          </a:xfrm>
          <a:prstGeom prst="rect">
            <a:avLst/>
          </a:prstGeom>
          <a:noFill/>
        </p:spPr>
        <p:txBody>
          <a:bodyPr wrap="square" rtlCol="0">
            <a:spAutoFit/>
          </a:bodyPr>
          <a:lstStyle/>
          <a:p>
            <a:r>
              <a:rPr lang="es-ES" sz="2800" b="1" u="sng" dirty="0" err="1">
                <a:solidFill>
                  <a:schemeClr val="bg1"/>
                </a:solidFill>
                <a:latin typeface="Arial" panose="020B0604020202020204" pitchFamily="34" charset="0"/>
                <a:cs typeface="Arial" panose="020B0604020202020204" pitchFamily="34" charset="0"/>
              </a:rPr>
              <a:t>Scientific</a:t>
            </a:r>
            <a:r>
              <a:rPr lang="es-ES" sz="2800" b="1" u="sng" dirty="0">
                <a:solidFill>
                  <a:schemeClr val="bg1"/>
                </a:solidFill>
                <a:latin typeface="Arial" panose="020B0604020202020204" pitchFamily="34" charset="0"/>
                <a:cs typeface="Arial" panose="020B0604020202020204" pitchFamily="34" charset="0"/>
              </a:rPr>
              <a:t> </a:t>
            </a:r>
            <a:r>
              <a:rPr lang="es-ES" sz="2800" b="1" u="sng" dirty="0" err="1">
                <a:solidFill>
                  <a:schemeClr val="bg1"/>
                </a:solidFill>
                <a:latin typeface="Arial" panose="020B0604020202020204" pitchFamily="34" charset="0"/>
                <a:cs typeface="Arial" panose="020B0604020202020204" pitchFamily="34" charset="0"/>
              </a:rPr>
              <a:t>tasks</a:t>
            </a:r>
            <a:r>
              <a:rPr lang="es-ES" sz="2800" b="1" u="sng" dirty="0">
                <a:solidFill>
                  <a:schemeClr val="bg1"/>
                </a:solidFill>
                <a:latin typeface="Arial" panose="020B0604020202020204" pitchFamily="34" charset="0"/>
                <a:cs typeface="Arial" panose="020B0604020202020204" pitchFamily="34" charset="0"/>
              </a:rPr>
              <a:t>:</a:t>
            </a:r>
          </a:p>
          <a:p>
            <a:endParaRPr lang="es-ES" sz="2800" b="1" u="sng" dirty="0">
              <a:solidFill>
                <a:schemeClr val="bg1"/>
              </a:solidFill>
              <a:latin typeface="Arial" panose="020B0604020202020204" pitchFamily="34" charset="0"/>
              <a:cs typeface="Arial" panose="020B0604020202020204" pitchFamily="34" charset="0"/>
            </a:endParaRPr>
          </a:p>
          <a:p>
            <a:pPr lvl="0" algn="just"/>
            <a:r>
              <a:rPr lang="en-US" sz="2800" dirty="0">
                <a:solidFill>
                  <a:schemeClr val="bg1"/>
                </a:solidFill>
                <a:latin typeface="Arial" panose="020B0604020202020204" pitchFamily="34" charset="0"/>
                <a:cs typeface="Arial" panose="020B0604020202020204" pitchFamily="34" charset="0"/>
              </a:rPr>
              <a:t>2-Characterization of the initial state for the improvement of </a:t>
            </a:r>
            <a:r>
              <a:rPr lang="en-US" sz="2800" dirty="0" smtClean="0">
                <a:solidFill>
                  <a:schemeClr val="bg1"/>
                </a:solidFill>
                <a:latin typeface="Arial" panose="020B0604020202020204" pitchFamily="34" charset="0"/>
                <a:cs typeface="Arial" panose="020B0604020202020204" pitchFamily="34" charset="0"/>
              </a:rPr>
              <a:t>writing </a:t>
            </a:r>
            <a:r>
              <a:rPr lang="en-US" sz="2800" dirty="0">
                <a:solidFill>
                  <a:schemeClr val="bg1"/>
                </a:solidFill>
                <a:latin typeface="Arial" panose="020B0604020202020204" pitchFamily="34" charset="0"/>
                <a:cs typeface="Arial" panose="020B0604020202020204" pitchFamily="34" charset="0"/>
              </a:rPr>
              <a:t>skills in 7th grade at Pedro Ortiz Cabrera secondary </a:t>
            </a:r>
            <a:r>
              <a:rPr lang="en-US" sz="2800" dirty="0" smtClean="0">
                <a:solidFill>
                  <a:schemeClr val="bg1"/>
                </a:solidFill>
                <a:latin typeface="Arial" panose="020B0604020202020204" pitchFamily="34" charset="0"/>
                <a:cs typeface="Arial" panose="020B0604020202020204" pitchFamily="34" charset="0"/>
              </a:rPr>
              <a:t>school in </a:t>
            </a:r>
            <a:r>
              <a:rPr lang="en-US" sz="2800" dirty="0" err="1">
                <a:solidFill>
                  <a:schemeClr val="bg1"/>
                </a:solidFill>
                <a:latin typeface="Arial" panose="020B0604020202020204" pitchFamily="34" charset="0"/>
                <a:cs typeface="Arial" panose="020B0604020202020204" pitchFamily="34" charset="0"/>
              </a:rPr>
              <a:t>Artemisa</a:t>
            </a:r>
            <a:r>
              <a:rPr lang="en-US" sz="2800" dirty="0">
                <a:solidFill>
                  <a:schemeClr val="bg1"/>
                </a:solidFill>
                <a:latin typeface="Arial" panose="020B0604020202020204" pitchFamily="34" charset="0"/>
                <a:cs typeface="Arial" panose="020B0604020202020204" pitchFamily="34" charset="0"/>
              </a:rPr>
              <a:t> Municipality.</a:t>
            </a:r>
            <a:endParaRPr lang="es-ES" sz="2800" dirty="0">
              <a:solidFill>
                <a:schemeClr val="bg1"/>
              </a:solidFill>
              <a:latin typeface="Arial" panose="020B0604020202020204" pitchFamily="34" charset="0"/>
              <a:cs typeface="Arial" panose="020B0604020202020204" pitchFamily="34"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2" name="TextBox 1"/>
          <p:cNvSpPr txBox="1"/>
          <p:nvPr/>
        </p:nvSpPr>
        <p:spPr>
          <a:xfrm>
            <a:off x="1610436" y="859809"/>
            <a:ext cx="8407021" cy="996645"/>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Population: 7</a:t>
            </a:r>
            <a:r>
              <a:rPr lang="en-US" sz="4800" baseline="30000" dirty="0">
                <a:latin typeface="Arial" panose="020B0604020202020204" pitchFamily="34" charset="0"/>
                <a:cs typeface="Arial" panose="020B0604020202020204" pitchFamily="34" charset="0"/>
              </a:rPr>
              <a:t>th</a:t>
            </a:r>
            <a:r>
              <a:rPr lang="en-US" sz="4800" dirty="0">
                <a:latin typeface="Arial" panose="020B0604020202020204" pitchFamily="34" charset="0"/>
                <a:cs typeface="Arial" panose="020B0604020202020204" pitchFamily="34" charset="0"/>
              </a:rPr>
              <a:t> grade</a:t>
            </a:r>
          </a:p>
        </p:txBody>
      </p:sp>
      <p:sp>
        <p:nvSpPr>
          <p:cNvPr id="1048633" name="Down Arrow 2"/>
          <p:cNvSpPr/>
          <p:nvPr/>
        </p:nvSpPr>
        <p:spPr>
          <a:xfrm>
            <a:off x="5977719" y="1690806"/>
            <a:ext cx="696036" cy="641445"/>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048634" name="TextBox 4"/>
          <p:cNvSpPr txBox="1"/>
          <p:nvPr/>
        </p:nvSpPr>
        <p:spPr>
          <a:xfrm>
            <a:off x="741527" y="4807672"/>
            <a:ext cx="7219665" cy="889444"/>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Sample</a:t>
            </a:r>
            <a:endParaRPr lang="en-US" sz="4000" dirty="0">
              <a:latin typeface="Arial" panose="020B0604020202020204" pitchFamily="34" charset="0"/>
              <a:cs typeface="Arial" panose="020B0604020202020204" pitchFamily="34" charset="0"/>
            </a:endParaRPr>
          </a:p>
        </p:txBody>
      </p:sp>
      <p:sp>
        <p:nvSpPr>
          <p:cNvPr id="1048635" name="Down Arrow 5"/>
          <p:cNvSpPr/>
          <p:nvPr/>
        </p:nvSpPr>
        <p:spPr>
          <a:xfrm rot="16200000">
            <a:off x="3343698" y="4902447"/>
            <a:ext cx="696036" cy="641445"/>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b="1">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048636" name="CuadroTexto 7"/>
          <p:cNvSpPr txBox="1"/>
          <p:nvPr/>
        </p:nvSpPr>
        <p:spPr>
          <a:xfrm>
            <a:off x="4726674" y="2719276"/>
            <a:ext cx="3234518" cy="75604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4000" dirty="0">
                <a:latin typeface="Arial" panose="020B0604020202020204" pitchFamily="34" charset="0"/>
                <a:cs typeface="Arial" panose="020B0604020202020204" pitchFamily="34" charset="0"/>
              </a:rPr>
              <a:t>52 </a:t>
            </a:r>
            <a:r>
              <a:rPr lang="es-ES" sz="4000" dirty="0" err="1">
                <a:latin typeface="Arial" panose="020B0604020202020204" pitchFamily="34" charset="0"/>
                <a:cs typeface="Arial" panose="020B0604020202020204" pitchFamily="34" charset="0"/>
              </a:rPr>
              <a:t>students</a:t>
            </a:r>
            <a:r>
              <a:rPr lang="es-ES" sz="4000" dirty="0">
                <a:latin typeface="Arial" panose="020B0604020202020204" pitchFamily="34" charset="0"/>
                <a:cs typeface="Arial" panose="020B0604020202020204" pitchFamily="34" charset="0"/>
              </a:rPr>
              <a:t> </a:t>
            </a:r>
            <a:endParaRPr lang="es-US" sz="4000" dirty="0">
              <a:latin typeface="Arial" panose="020B0604020202020204" pitchFamily="34" charset="0"/>
              <a:cs typeface="Arial" panose="020B0604020202020204" pitchFamily="34" charset="0"/>
            </a:endParaRPr>
          </a:p>
        </p:txBody>
      </p:sp>
      <p:sp>
        <p:nvSpPr>
          <p:cNvPr id="1048637" name="CuadroTexto 9"/>
          <p:cNvSpPr txBox="1"/>
          <p:nvPr/>
        </p:nvSpPr>
        <p:spPr>
          <a:xfrm>
            <a:off x="4708478" y="4807672"/>
            <a:ext cx="3234518" cy="75604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s-ES" sz="4000" dirty="0">
                <a:latin typeface="Arial" panose="020B0604020202020204" pitchFamily="34" charset="0"/>
                <a:cs typeface="Arial" panose="020B0604020202020204" pitchFamily="34" charset="0"/>
              </a:rPr>
              <a:t>25 </a:t>
            </a:r>
            <a:r>
              <a:rPr lang="es-ES" sz="4000" dirty="0" err="1">
                <a:latin typeface="Arial" panose="020B0604020202020204" pitchFamily="34" charset="0"/>
                <a:cs typeface="Arial" panose="020B0604020202020204" pitchFamily="34" charset="0"/>
              </a:rPr>
              <a:t>students</a:t>
            </a:r>
            <a:r>
              <a:rPr lang="es-ES" sz="4000" dirty="0">
                <a:latin typeface="Arial" panose="020B0604020202020204" pitchFamily="34" charset="0"/>
                <a:cs typeface="Arial" panose="020B0604020202020204" pitchFamily="34" charset="0"/>
              </a:rPr>
              <a:t> </a:t>
            </a:r>
            <a:endParaRPr lang="es-US" sz="4000"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8" name="TextBox 6"/>
          <p:cNvSpPr txBox="1"/>
          <p:nvPr/>
        </p:nvSpPr>
        <p:spPr>
          <a:xfrm>
            <a:off x="900753" y="2088108"/>
            <a:ext cx="11027391" cy="4446397"/>
          </a:xfrm>
          <a:prstGeom prst="rect">
            <a:avLst/>
          </a:prstGeom>
          <a:noFill/>
        </p:spPr>
        <p:txBody>
          <a:bodyPr wrap="square" rtlCol="0">
            <a:spAutoFit/>
          </a:bodyPr>
          <a:lstStyle/>
          <a:p>
            <a:pPr marL="457200" lvl="0" indent="-457200">
              <a:lnSpc>
                <a:spcPct val="150000"/>
              </a:lnSpc>
              <a:buFont typeface="Wingdings" panose="05000000000000000000" pitchFamily="2" charset="2"/>
              <a:buChar char="Ø"/>
            </a:pPr>
            <a:r>
              <a:rPr lang="en-US" sz="3200" dirty="0">
                <a:latin typeface="Arial" panose="020B0604020202020204" pitchFamily="34" charset="0"/>
                <a:cs typeface="Arial" panose="020B0604020202020204" pitchFamily="34" charset="0"/>
              </a:rPr>
              <a:t>Scientific observation:  Instrument: Observation guide.</a:t>
            </a:r>
            <a:endParaRPr lang="es-ES" sz="3200" dirty="0">
              <a:effectLst/>
              <a:latin typeface="Arial" panose="020B0604020202020204" pitchFamily="34" charset="0"/>
              <a:cs typeface="Arial" panose="020B0604020202020204" pitchFamily="34" charset="0"/>
            </a:endParaRPr>
          </a:p>
          <a:p>
            <a:pPr marL="457200" lvl="0" indent="-457200">
              <a:lnSpc>
                <a:spcPct val="150000"/>
              </a:lnSpc>
              <a:buFont typeface="Wingdings" panose="05000000000000000000" pitchFamily="2" charset="2"/>
              <a:buChar char="Ø"/>
            </a:pPr>
            <a:r>
              <a:rPr lang="en-US" sz="3200" dirty="0">
                <a:latin typeface="Arial" panose="020B0604020202020204" pitchFamily="34" charset="0"/>
                <a:cs typeface="Arial" panose="020B0604020202020204" pitchFamily="34" charset="0"/>
              </a:rPr>
              <a:t>Interview:  Instrument: Guide of interview.</a:t>
            </a:r>
            <a:endParaRPr lang="es-ES" sz="3200" dirty="0">
              <a:effectLst/>
              <a:latin typeface="Arial" panose="020B0604020202020204" pitchFamily="34" charset="0"/>
              <a:cs typeface="Arial" panose="020B0604020202020204" pitchFamily="34" charset="0"/>
            </a:endParaRPr>
          </a:p>
          <a:p>
            <a:pPr marL="457200" lvl="0" indent="-457200">
              <a:lnSpc>
                <a:spcPct val="150000"/>
              </a:lnSpc>
              <a:buFont typeface="Wingdings" panose="05000000000000000000" pitchFamily="2" charset="2"/>
              <a:buChar char="Ø"/>
            </a:pPr>
            <a:r>
              <a:rPr lang="en-US" sz="3200" dirty="0">
                <a:latin typeface="Arial" panose="020B0604020202020204" pitchFamily="34" charset="0"/>
                <a:cs typeface="Arial" panose="020B0604020202020204" pitchFamily="34" charset="0"/>
              </a:rPr>
              <a:t>Survey:  Instrument: Guide of survey.</a:t>
            </a:r>
          </a:p>
          <a:p>
            <a:pPr marL="457200" lvl="0" indent="-457200">
              <a:lnSpc>
                <a:spcPct val="150000"/>
              </a:lnSpc>
              <a:buFont typeface="Wingdings" panose="05000000000000000000" pitchFamily="2" charset="2"/>
              <a:buChar char="Ø"/>
            </a:pPr>
            <a:r>
              <a:rPr lang="en-US" sz="3200" dirty="0">
                <a:latin typeface="Arial" panose="020B0604020202020204" pitchFamily="34" charset="0"/>
                <a:cs typeface="Arial" panose="020B0604020202020204" pitchFamily="34" charset="0"/>
              </a:rPr>
              <a:t>Pedagogical Test: Instrument: pedagogical test.</a:t>
            </a:r>
            <a:endParaRPr lang="es-ES" sz="3200" dirty="0">
              <a:latin typeface="Arial" panose="020B0604020202020204" pitchFamily="34" charset="0"/>
              <a:cs typeface="Arial" panose="020B0604020202020204" pitchFamily="34" charset="0"/>
            </a:endParaRPr>
          </a:p>
          <a:p>
            <a:endParaRPr lang="en-US" dirty="0"/>
          </a:p>
        </p:txBody>
      </p:sp>
      <p:sp>
        <p:nvSpPr>
          <p:cNvPr id="1048639" name="Rectángulo 1"/>
          <p:cNvSpPr/>
          <p:nvPr/>
        </p:nvSpPr>
        <p:spPr>
          <a:xfrm>
            <a:off x="3041193" y="933139"/>
            <a:ext cx="4843781" cy="651243"/>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US" sz="3600" u="sng" dirty="0">
                <a:latin typeface="Arial" panose="020B0604020202020204" pitchFamily="34" charset="0"/>
                <a:cs typeface="Arial" panose="020B0604020202020204" pitchFamily="34" charset="0"/>
              </a:rPr>
              <a:t>EMPIRICAL METHODS: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3" name="TextBox 6"/>
          <p:cNvSpPr txBox="1"/>
          <p:nvPr/>
        </p:nvSpPr>
        <p:spPr>
          <a:xfrm>
            <a:off x="2905002" y="751224"/>
            <a:ext cx="4726721" cy="88944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4800" u="sng" dirty="0">
                <a:latin typeface="Arial" panose="020B0604020202020204" pitchFamily="34" charset="0"/>
                <a:cs typeface="Arial" panose="020B0604020202020204" pitchFamily="34" charset="0"/>
              </a:rPr>
              <a:t>PARAMETERS:</a:t>
            </a:r>
          </a:p>
        </p:txBody>
      </p:sp>
      <p:sp>
        <p:nvSpPr>
          <p:cNvPr id="1048644" name="TextBox 7"/>
          <p:cNvSpPr txBox="1"/>
          <p:nvPr/>
        </p:nvSpPr>
        <p:spPr>
          <a:xfrm>
            <a:off x="1463327" y="2531791"/>
            <a:ext cx="9580729" cy="3749484"/>
          </a:xfrm>
          <a:prstGeom prst="rect">
            <a:avLst/>
          </a:prstGeom>
          <a:noFill/>
        </p:spPr>
        <p:txBody>
          <a:bodyPr wrap="square" rtlCol="0">
            <a:spAutoFit/>
          </a:bodyPr>
          <a:lstStyle/>
          <a:p>
            <a:pPr marL="457200" lvl="0" indent="-457200">
              <a:lnSpc>
                <a:spcPct val="150000"/>
              </a:lnSpc>
              <a:buFont typeface="Wingdings" panose="05000000000000000000" pitchFamily="2" charset="2"/>
              <a:buChar char="Ø"/>
            </a:pPr>
            <a:r>
              <a:rPr lang="en-US" sz="3200" dirty="0">
                <a:latin typeface="Arial" panose="020B0604020202020204" pitchFamily="34" charset="0"/>
                <a:cs typeface="Arial" panose="020B0604020202020204" pitchFamily="34" charset="0"/>
              </a:rPr>
              <a:t>The correct use of syntax and spelling</a:t>
            </a:r>
            <a:endParaRPr lang="es-ES" sz="3200" dirty="0">
              <a:latin typeface="Arial" panose="020B0604020202020204" pitchFamily="34" charset="0"/>
              <a:cs typeface="Arial" panose="020B0604020202020204" pitchFamily="34" charset="0"/>
            </a:endParaRPr>
          </a:p>
          <a:p>
            <a:pPr marL="457200" lvl="0" indent="-457200">
              <a:lnSpc>
                <a:spcPct val="150000"/>
              </a:lnSpc>
              <a:buFont typeface="Wingdings" panose="05000000000000000000" pitchFamily="2" charset="2"/>
              <a:buChar char="Ø"/>
            </a:pPr>
            <a:r>
              <a:rPr lang="en-US" sz="3200" dirty="0">
                <a:latin typeface="Arial" panose="020B0604020202020204" pitchFamily="34" charset="0"/>
                <a:cs typeface="Arial" panose="020B0604020202020204" pitchFamily="34" charset="0"/>
              </a:rPr>
              <a:t>Order of ideas using different texts.</a:t>
            </a:r>
            <a:endParaRPr lang="es-ES" sz="3200" dirty="0">
              <a:latin typeface="Arial" panose="020B0604020202020204" pitchFamily="34" charset="0"/>
              <a:cs typeface="Arial" panose="020B0604020202020204" pitchFamily="34" charset="0"/>
            </a:endParaRPr>
          </a:p>
          <a:p>
            <a:pPr marL="457200" indent="-457200">
              <a:lnSpc>
                <a:spcPct val="150000"/>
              </a:lnSpc>
              <a:buFont typeface="Wingdings" panose="05000000000000000000" pitchFamily="2" charset="2"/>
              <a:buChar char="Ø"/>
            </a:pPr>
            <a:r>
              <a:rPr lang="en-US" sz="3200" dirty="0">
                <a:latin typeface="Arial" panose="020B0604020202020204" pitchFamily="34" charset="0"/>
                <a:cs typeface="Arial" panose="020B0604020202020204" pitchFamily="34" charset="0"/>
              </a:rPr>
              <a:t>The correct use of grammatical tenses studied.</a:t>
            </a:r>
            <a:endParaRPr lang="es-ES" sz="3200" dirty="0">
              <a:effectLst/>
              <a:latin typeface="Arial" panose="020B0604020202020204" pitchFamily="34" charset="0"/>
              <a:cs typeface="Arial" panose="020B0604020202020204" pitchFamily="34" charset="0"/>
            </a:endParaRPr>
          </a:p>
          <a:p>
            <a:pPr>
              <a:lnSpc>
                <a:spcPct val="150000"/>
              </a:lnSpc>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8" name="Título 1"/>
          <p:cNvSpPr>
            <a:spLocks noGrp="1"/>
          </p:cNvSpPr>
          <p:nvPr>
            <p:ph type="title"/>
          </p:nvPr>
        </p:nvSpPr>
        <p:spPr/>
        <p:txBody>
          <a:bodyPr/>
          <a:lstStyle/>
          <a:p>
            <a:pPr algn="ctr"/>
            <a:r>
              <a:rPr lang="en-US" sz="4400" u="sng" dirty="0"/>
              <a:t/>
            </a:r>
            <a:br>
              <a:rPr lang="en-US" sz="4400" u="sng" dirty="0"/>
            </a:br>
            <a:endParaRPr lang="es-ES_tradnl" dirty="0"/>
          </a:p>
        </p:txBody>
      </p:sp>
      <p:graphicFrame>
        <p:nvGraphicFramePr>
          <p:cNvPr id="4194304" name="Marcador de contenido 3"/>
          <p:cNvGraphicFramePr>
            <a:graphicFrameLocks noGrp="1"/>
          </p:cNvGraphicFramePr>
          <p:nvPr>
            <p:ph idx="1"/>
          </p:nvPr>
        </p:nvGraphicFramePr>
        <p:xfrm>
          <a:off x="1103313" y="1351721"/>
          <a:ext cx="8947150" cy="5247861"/>
        </p:xfrm>
        <a:graphic>
          <a:graphicData uri="http://schemas.openxmlformats.org/drawingml/2006/chart">
            <c:chart xmlns:c="http://schemas.openxmlformats.org/drawingml/2006/chart" xmlns:r="http://schemas.openxmlformats.org/officeDocument/2006/relationships" r:id="rId3"/>
          </a:graphicData>
        </a:graphic>
      </p:graphicFrame>
      <p:sp>
        <p:nvSpPr>
          <p:cNvPr id="1048649" name="TextBox 6"/>
          <p:cNvSpPr txBox="1"/>
          <p:nvPr/>
        </p:nvSpPr>
        <p:spPr>
          <a:xfrm>
            <a:off x="1681895" y="321986"/>
            <a:ext cx="7789985" cy="107505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4800" u="sng" dirty="0"/>
              <a:t>Results of the Initial State:</a:t>
            </a:r>
            <a:endParaRPr lang="en-US" sz="4800" u="sng"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3" name="Rectángulo redondeado 7"/>
          <p:cNvSpPr/>
          <p:nvPr/>
        </p:nvSpPr>
        <p:spPr>
          <a:xfrm>
            <a:off x="573872" y="842748"/>
            <a:ext cx="4532244" cy="55444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endParaRPr lang="es-ES" sz="2800" u="sng" dirty="0">
              <a:latin typeface="Arial" panose="020B0604020202020204" pitchFamily="34" charset="0"/>
              <a:cs typeface="Arial" panose="020B0604020202020204" pitchFamily="34" charset="0"/>
            </a:endParaRPr>
          </a:p>
        </p:txBody>
      </p:sp>
      <p:sp>
        <p:nvSpPr>
          <p:cNvPr id="1048654" name="Rectángulo redondeado 7"/>
          <p:cNvSpPr/>
          <p:nvPr/>
        </p:nvSpPr>
        <p:spPr>
          <a:xfrm>
            <a:off x="6021603" y="842747"/>
            <a:ext cx="4532244" cy="554440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endParaRPr lang="es-ES" sz="2800" dirty="0">
              <a:solidFill>
                <a:schemeClr val="tx1"/>
              </a:solidFill>
              <a:latin typeface="Arial" panose="020B0604020202020204" pitchFamily="34" charset="0"/>
              <a:cs typeface="Arial" panose="020B0604020202020204" pitchFamily="34" charset="0"/>
            </a:endParaRPr>
          </a:p>
        </p:txBody>
      </p:sp>
      <p:sp>
        <p:nvSpPr>
          <p:cNvPr id="1048655" name="TextBox 3"/>
          <p:cNvSpPr txBox="1"/>
          <p:nvPr/>
        </p:nvSpPr>
        <p:spPr>
          <a:xfrm>
            <a:off x="573873" y="1078174"/>
            <a:ext cx="4532244" cy="4247317"/>
          </a:xfrm>
          <a:prstGeom prst="rect">
            <a:avLst/>
          </a:prstGeom>
          <a:noFill/>
        </p:spPr>
        <p:txBody>
          <a:bodyPr wrap="square" rtlCol="0">
            <a:spAutoFit/>
          </a:bodyPr>
          <a:lstStyle/>
          <a:p>
            <a:pPr algn="ctr"/>
            <a:r>
              <a:rPr lang="es-ES" sz="2800" b="1" u="sng" dirty="0" err="1">
                <a:solidFill>
                  <a:schemeClr val="bg1"/>
                </a:solidFill>
                <a:latin typeface="Arial" panose="020B0604020202020204" pitchFamily="34" charset="0"/>
                <a:cs typeface="Arial" panose="020B0604020202020204" pitchFamily="34" charset="0"/>
              </a:rPr>
              <a:t>Scientific</a:t>
            </a:r>
            <a:r>
              <a:rPr lang="es-ES" sz="2800" b="1" u="sng" dirty="0">
                <a:solidFill>
                  <a:schemeClr val="bg1"/>
                </a:solidFill>
                <a:latin typeface="Arial" panose="020B0604020202020204" pitchFamily="34" charset="0"/>
                <a:cs typeface="Arial" panose="020B0604020202020204" pitchFamily="34" charset="0"/>
              </a:rPr>
              <a:t> </a:t>
            </a:r>
            <a:r>
              <a:rPr lang="es-ES" sz="2800" b="1" u="sng" dirty="0" err="1">
                <a:solidFill>
                  <a:schemeClr val="bg1"/>
                </a:solidFill>
                <a:latin typeface="Arial" panose="020B0604020202020204" pitchFamily="34" charset="0"/>
                <a:cs typeface="Arial" panose="020B0604020202020204" pitchFamily="34" charset="0"/>
              </a:rPr>
              <a:t>questions</a:t>
            </a:r>
            <a:r>
              <a:rPr lang="es-ES" sz="2800" b="1" u="sng" dirty="0">
                <a:solidFill>
                  <a:schemeClr val="bg1"/>
                </a:solidFill>
                <a:latin typeface="Arial" panose="020B0604020202020204" pitchFamily="34" charset="0"/>
                <a:cs typeface="Arial" panose="020B0604020202020204" pitchFamily="34" charset="0"/>
              </a:rPr>
              <a:t>:</a:t>
            </a:r>
          </a:p>
          <a:p>
            <a:endParaRPr lang="es-ES" sz="2800" u="sng" dirty="0">
              <a:solidFill>
                <a:schemeClr val="bg1"/>
              </a:solidFill>
              <a:latin typeface="Arial" panose="020B0604020202020204" pitchFamily="34" charset="0"/>
              <a:cs typeface="Arial" panose="020B0604020202020204" pitchFamily="34" charset="0"/>
            </a:endParaRPr>
          </a:p>
          <a:p>
            <a:pPr lvl="0" algn="just"/>
            <a:r>
              <a:rPr lang="en-US" sz="2800" dirty="0">
                <a:solidFill>
                  <a:schemeClr val="bg1"/>
                </a:solidFill>
                <a:latin typeface="Arial" panose="020B0604020202020204" pitchFamily="34" charset="0"/>
                <a:cs typeface="Arial" panose="020B0604020202020204" pitchFamily="34" charset="0"/>
              </a:rPr>
              <a:t>3-What set of activities can be elaborated for </a:t>
            </a:r>
            <a:r>
              <a:rPr lang="en-US" sz="2800" dirty="0" smtClean="0">
                <a:solidFill>
                  <a:schemeClr val="bg1"/>
                </a:solidFill>
                <a:latin typeface="Arial" panose="020B0604020202020204" pitchFamily="34" charset="0"/>
                <a:cs typeface="Arial" panose="020B0604020202020204" pitchFamily="34" charset="0"/>
              </a:rPr>
              <a:t>the improvement of writing </a:t>
            </a:r>
            <a:r>
              <a:rPr lang="en-US" sz="2800" dirty="0">
                <a:solidFill>
                  <a:schemeClr val="bg1"/>
                </a:solidFill>
                <a:latin typeface="Arial" panose="020B0604020202020204" pitchFamily="34" charset="0"/>
                <a:cs typeface="Arial" panose="020B0604020202020204" pitchFamily="34" charset="0"/>
              </a:rPr>
              <a:t>skills in English subject in 7th grade at  Pedro Ortiz Cabrera secondary school in </a:t>
            </a:r>
            <a:r>
              <a:rPr lang="en-US" sz="2800" dirty="0" err="1">
                <a:solidFill>
                  <a:schemeClr val="bg1"/>
                </a:solidFill>
                <a:latin typeface="Arial" panose="020B0604020202020204" pitchFamily="34" charset="0"/>
                <a:cs typeface="Arial" panose="020B0604020202020204" pitchFamily="34" charset="0"/>
              </a:rPr>
              <a:t>Artemisa</a:t>
            </a:r>
            <a:r>
              <a:rPr lang="en-US" sz="2800" dirty="0">
                <a:solidFill>
                  <a:schemeClr val="bg1"/>
                </a:solidFill>
                <a:latin typeface="Arial" panose="020B0604020202020204" pitchFamily="34" charset="0"/>
                <a:cs typeface="Arial" panose="020B0604020202020204" pitchFamily="34" charset="0"/>
              </a:rPr>
              <a:t> Municipality?</a:t>
            </a:r>
            <a:endParaRPr lang="es-ES" sz="2800" dirty="0">
              <a:solidFill>
                <a:schemeClr val="bg1"/>
              </a:solidFill>
              <a:latin typeface="Arial" panose="020B0604020202020204" pitchFamily="34" charset="0"/>
              <a:cs typeface="Arial" panose="020B0604020202020204" pitchFamily="34" charset="0"/>
            </a:endParaRPr>
          </a:p>
          <a:p>
            <a:endParaRPr lang="en-US" dirty="0"/>
          </a:p>
        </p:txBody>
      </p:sp>
      <p:sp>
        <p:nvSpPr>
          <p:cNvPr id="1048656" name="TextBox 4"/>
          <p:cNvSpPr txBox="1"/>
          <p:nvPr/>
        </p:nvSpPr>
        <p:spPr>
          <a:xfrm>
            <a:off x="6021601" y="1078174"/>
            <a:ext cx="4532245" cy="4247317"/>
          </a:xfrm>
          <a:prstGeom prst="rect">
            <a:avLst/>
          </a:prstGeom>
          <a:noFill/>
        </p:spPr>
        <p:txBody>
          <a:bodyPr wrap="square" rtlCol="0">
            <a:spAutoFit/>
          </a:bodyPr>
          <a:lstStyle/>
          <a:p>
            <a:pPr algn="ctr"/>
            <a:r>
              <a:rPr lang="es-ES" sz="2800" b="1" u="sng" dirty="0" err="1">
                <a:solidFill>
                  <a:schemeClr val="bg1"/>
                </a:solidFill>
                <a:latin typeface="Arial" panose="020B0604020202020204" pitchFamily="34" charset="0"/>
                <a:cs typeface="Arial" panose="020B0604020202020204" pitchFamily="34" charset="0"/>
              </a:rPr>
              <a:t>Scientific</a:t>
            </a:r>
            <a:r>
              <a:rPr lang="es-ES" sz="2800" b="1" u="sng" dirty="0">
                <a:solidFill>
                  <a:schemeClr val="bg1"/>
                </a:solidFill>
                <a:latin typeface="Arial" panose="020B0604020202020204" pitchFamily="34" charset="0"/>
                <a:cs typeface="Arial" panose="020B0604020202020204" pitchFamily="34" charset="0"/>
              </a:rPr>
              <a:t> </a:t>
            </a:r>
            <a:r>
              <a:rPr lang="es-ES" sz="2800" b="1" u="sng" dirty="0" err="1">
                <a:solidFill>
                  <a:schemeClr val="bg1"/>
                </a:solidFill>
                <a:latin typeface="Arial" panose="020B0604020202020204" pitchFamily="34" charset="0"/>
                <a:cs typeface="Arial" panose="020B0604020202020204" pitchFamily="34" charset="0"/>
              </a:rPr>
              <a:t>tasks</a:t>
            </a:r>
            <a:r>
              <a:rPr lang="es-ES" sz="2800" b="1" u="sng" dirty="0">
                <a:solidFill>
                  <a:schemeClr val="bg1"/>
                </a:solidFill>
                <a:latin typeface="Arial" panose="020B0604020202020204" pitchFamily="34" charset="0"/>
                <a:cs typeface="Arial" panose="020B0604020202020204" pitchFamily="34" charset="0"/>
              </a:rPr>
              <a:t>:</a:t>
            </a:r>
          </a:p>
          <a:p>
            <a:pPr algn="ctr"/>
            <a:endParaRPr lang="es-ES" sz="2800" u="sng" dirty="0">
              <a:solidFill>
                <a:schemeClr val="bg1"/>
              </a:solidFill>
              <a:latin typeface="Arial" panose="020B0604020202020204" pitchFamily="34" charset="0"/>
              <a:cs typeface="Arial" panose="020B0604020202020204" pitchFamily="34" charset="0"/>
            </a:endParaRPr>
          </a:p>
          <a:p>
            <a:pPr lvl="0" algn="just"/>
            <a:r>
              <a:rPr lang="en-US" sz="2800" dirty="0">
                <a:solidFill>
                  <a:schemeClr val="bg1"/>
                </a:solidFill>
                <a:latin typeface="Arial" panose="020B0604020202020204" pitchFamily="34" charset="0"/>
                <a:cs typeface="Arial" panose="020B0604020202020204" pitchFamily="34" charset="0"/>
              </a:rPr>
              <a:t>3-Elaboration of a set of activities for   the improvement </a:t>
            </a:r>
            <a:r>
              <a:rPr lang="en-US" sz="2800" dirty="0" smtClean="0">
                <a:solidFill>
                  <a:schemeClr val="bg1"/>
                </a:solidFill>
                <a:latin typeface="Arial" panose="020B0604020202020204" pitchFamily="34" charset="0"/>
                <a:cs typeface="Arial" panose="020B0604020202020204" pitchFamily="34" charset="0"/>
              </a:rPr>
              <a:t>of writing </a:t>
            </a:r>
            <a:r>
              <a:rPr lang="en-US" sz="2800" dirty="0">
                <a:solidFill>
                  <a:schemeClr val="bg1"/>
                </a:solidFill>
                <a:latin typeface="Arial" panose="020B0604020202020204" pitchFamily="34" charset="0"/>
                <a:cs typeface="Arial" panose="020B0604020202020204" pitchFamily="34" charset="0"/>
              </a:rPr>
              <a:t>skills in English subject in 7th grade at  Pedro Ortiz Cabrera secondary school in </a:t>
            </a:r>
            <a:r>
              <a:rPr lang="en-US" sz="2800" dirty="0" err="1">
                <a:solidFill>
                  <a:schemeClr val="bg1"/>
                </a:solidFill>
                <a:latin typeface="Arial" panose="020B0604020202020204" pitchFamily="34" charset="0"/>
                <a:cs typeface="Arial" panose="020B0604020202020204" pitchFamily="34" charset="0"/>
              </a:rPr>
              <a:t>Artemisa</a:t>
            </a:r>
            <a:r>
              <a:rPr lang="en-US" sz="2800" dirty="0">
                <a:solidFill>
                  <a:schemeClr val="bg1"/>
                </a:solidFill>
                <a:latin typeface="Arial" panose="020B0604020202020204" pitchFamily="34" charset="0"/>
                <a:cs typeface="Arial" panose="020B0604020202020204" pitchFamily="34" charset="0"/>
              </a:rPr>
              <a:t> Municipality.</a:t>
            </a:r>
            <a:endParaRPr lang="es-ES" sz="2800" dirty="0">
              <a:solidFill>
                <a:schemeClr val="bg1"/>
              </a:solidFill>
              <a:latin typeface="Arial" panose="020B0604020202020204" pitchFamily="34" charset="0"/>
              <a:cs typeface="Arial" panose="020B0604020202020204" pitchFamily="34" charset="0"/>
            </a:endParaRP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2" name="Marcador de contenido 2"/>
          <p:cNvSpPr>
            <a:spLocks noGrp="1"/>
          </p:cNvSpPr>
          <p:nvPr>
            <p:ph idx="1"/>
          </p:nvPr>
        </p:nvSpPr>
        <p:spPr>
          <a:xfrm>
            <a:off x="645130" y="2052918"/>
            <a:ext cx="10101427" cy="4498711"/>
          </a:xfrm>
        </p:spPr>
        <p:txBody>
          <a:bodyPr>
            <a:normAutofit fontScale="95000"/>
          </a:bodyPr>
          <a:lstStyle/>
          <a:p>
            <a:pPr marL="0" indent="0" algn="just">
              <a:lnSpc>
                <a:spcPct val="160000"/>
              </a:lnSpc>
              <a:buNone/>
            </a:pPr>
            <a:r>
              <a:rPr lang="en-US" sz="3000" dirty="0">
                <a:latin typeface="Arial" panose="020B0604020202020204" pitchFamily="34" charset="0"/>
                <a:cs typeface="Arial" panose="020B0604020202020204" pitchFamily="34" charset="0"/>
              </a:rPr>
              <a:t>The activities from the proposal are elaborated according to the 7</a:t>
            </a:r>
            <a:r>
              <a:rPr lang="en-US" sz="3000" baseline="30000" dirty="0">
                <a:latin typeface="Arial" panose="020B0604020202020204" pitchFamily="34" charset="0"/>
                <a:cs typeface="Arial" panose="020B0604020202020204" pitchFamily="34" charset="0"/>
              </a:rPr>
              <a:t>th</a:t>
            </a:r>
            <a:r>
              <a:rPr lang="en-US" sz="3000" dirty="0">
                <a:latin typeface="Arial" panose="020B0604020202020204" pitchFamily="34" charset="0"/>
                <a:cs typeface="Arial" panose="020B0604020202020204" pitchFamily="34" charset="0"/>
              </a:rPr>
              <a:t> syllabus, from the 5</a:t>
            </a:r>
            <a:r>
              <a:rPr lang="en-US" sz="3000" baseline="30000" dirty="0" smtClean="0">
                <a:latin typeface="Arial" panose="020B0604020202020204" pitchFamily="34" charset="0"/>
                <a:cs typeface="Arial" panose="020B0604020202020204" pitchFamily="34" charset="0"/>
              </a:rPr>
              <a:t>th</a:t>
            </a:r>
            <a:r>
              <a:rPr lang="en-US" sz="3000" dirty="0" smtClean="0">
                <a:latin typeface="Arial" panose="020B0604020202020204" pitchFamily="34" charset="0"/>
                <a:cs typeface="Arial" panose="020B0604020202020204" pitchFamily="34" charset="0"/>
              </a:rPr>
              <a:t> </a:t>
            </a:r>
            <a:r>
              <a:rPr lang="en-US" sz="3000" dirty="0">
                <a:latin typeface="Arial" panose="020B0604020202020204" pitchFamily="34" charset="0"/>
                <a:cs typeface="Arial" panose="020B0604020202020204" pitchFamily="34" charset="0"/>
              </a:rPr>
              <a:t>unit, with 10h/c. Taking into account that the methodological conception of English subject is the communicative approach, and the main concepts of the conscious practical method all of this proposal contributes to the improvement of  writing skills.</a:t>
            </a:r>
            <a:endParaRPr lang="zh-CN" altLang="en-US" dirty="0"/>
          </a:p>
          <a:p>
            <a:pPr marL="0" indent="0">
              <a:lnSpc>
                <a:spcPct val="150000"/>
              </a:lnSpc>
              <a:buNone/>
            </a:pPr>
            <a:endParaRPr lang="en-US" dirty="0">
              <a:solidFill>
                <a:srgbClr val="FFFF00"/>
              </a:solidFill>
              <a:latin typeface="Arial" panose="020B0604020202020204" pitchFamily="34" charset="0"/>
              <a:cs typeface="Arial" panose="020B0604020202020204" pitchFamily="34" charset="0"/>
            </a:endParaRPr>
          </a:p>
        </p:txBody>
      </p:sp>
      <p:sp>
        <p:nvSpPr>
          <p:cNvPr id="1048673" name="Título 1"/>
          <p:cNvSpPr>
            <a:spLocks noGrp="1"/>
          </p:cNvSpPr>
          <p:nvPr>
            <p:ph type="title"/>
          </p:nvPr>
        </p:nvSpPr>
        <p:spPr>
          <a:xfrm>
            <a:off x="645130" y="494282"/>
            <a:ext cx="9404723" cy="1015863"/>
          </a:xfrm>
        </p:spPr>
        <p:style>
          <a:lnRef idx="1">
            <a:schemeClr val="accent6"/>
          </a:lnRef>
          <a:fillRef idx="2">
            <a:schemeClr val="accent6"/>
          </a:fillRef>
          <a:effectRef idx="1">
            <a:schemeClr val="accent6"/>
          </a:effectRef>
          <a:fontRef idx="minor">
            <a:schemeClr val="dk1"/>
          </a:fontRef>
        </p:style>
        <p:txBody>
          <a:bodyPr/>
          <a:lstStyle/>
          <a:p>
            <a:pPr algn="ctr"/>
            <a:r>
              <a:rPr lang="es-ES" sz="4400" u="sng" dirty="0">
                <a:latin typeface="Arial" panose="020B0604020202020204" pitchFamily="34" charset="0"/>
                <a:cs typeface="Arial" panose="020B0604020202020204" pitchFamily="34" charset="0"/>
              </a:rPr>
              <a:t> </a:t>
            </a:r>
            <a:r>
              <a:rPr lang="en-US" sz="4400" u="sng" dirty="0" smtClean="0">
                <a:latin typeface="Arial" panose="020B0604020202020204" pitchFamily="34" charset="0"/>
                <a:cs typeface="Arial" panose="020B0604020202020204" pitchFamily="34" charset="0"/>
              </a:rPr>
              <a:t>Structure </a:t>
            </a:r>
            <a:r>
              <a:rPr lang="en-US" sz="4400" u="sng" dirty="0">
                <a:latin typeface="Arial" panose="020B0604020202020204" pitchFamily="34" charset="0"/>
                <a:cs typeface="Arial" panose="020B0604020202020204" pitchFamily="34" charset="0"/>
              </a:rPr>
              <a:t>of the set of Activities:</a:t>
            </a:r>
            <a:br>
              <a:rPr lang="en-US" sz="4400" u="sng" dirty="0">
                <a:latin typeface="Arial" panose="020B0604020202020204" pitchFamily="34" charset="0"/>
                <a:cs typeface="Arial" panose="020B0604020202020204" pitchFamily="34" charset="0"/>
              </a:rPr>
            </a:br>
            <a:r>
              <a:rPr lang="es-ES" sz="4400" u="sng" dirty="0">
                <a:latin typeface="Arial" panose="020B0604020202020204" pitchFamily="34" charset="0"/>
                <a:cs typeface="Arial" panose="020B0604020202020204" pitchFamily="34" charset="0"/>
              </a:rPr>
              <a:t> </a:t>
            </a:r>
            <a:endParaRPr lang="es-ES" sz="4800" u="sng"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7" name="Marcador de contenido 2"/>
          <p:cNvSpPr>
            <a:spLocks noGrp="1"/>
          </p:cNvSpPr>
          <p:nvPr>
            <p:ph idx="1"/>
          </p:nvPr>
        </p:nvSpPr>
        <p:spPr>
          <a:xfrm>
            <a:off x="734036" y="1195754"/>
            <a:ext cx="11179668" cy="5301761"/>
          </a:xfrm>
        </p:spPr>
        <p:txBody>
          <a:bodyPr>
            <a:noAutofit/>
          </a:bodyPr>
          <a:lstStyle/>
          <a:p>
            <a:pPr>
              <a:buClr>
                <a:schemeClr val="tx1"/>
              </a:buClr>
              <a:buFont typeface="Wingdings" panose="05000000000000000000" pitchFamily="2" charset="2"/>
              <a:buChar char="Ø"/>
            </a:pPr>
            <a:r>
              <a:rPr lang="en-US" sz="2400" dirty="0">
                <a:latin typeface="Arial" panose="020B0604020202020204" pitchFamily="34" charset="0"/>
                <a:ea typeface="+mn-ea"/>
                <a:cs typeface="Arial" panose="020B0604020202020204" pitchFamily="34" charset="0"/>
              </a:rPr>
              <a:t>Unit 5</a:t>
            </a:r>
            <a:r>
              <a:rPr lang="en-US" sz="2400" dirty="0" smtClean="0">
                <a:latin typeface="Arial" panose="020B0604020202020204" pitchFamily="34" charset="0"/>
                <a:ea typeface="+mn-ea"/>
                <a:cs typeface="Arial" panose="020B0604020202020204" pitchFamily="34" charset="0"/>
              </a:rPr>
              <a:t>: What´s your friend doing?</a:t>
            </a:r>
            <a:endParaRPr lang="es-ES" sz="2400" dirty="0">
              <a:latin typeface="Arial" panose="020B0604020202020204" pitchFamily="34" charset="0"/>
              <a:ea typeface="+mn-ea"/>
              <a:cs typeface="Arial" panose="020B0604020202020204" pitchFamily="34" charset="0"/>
            </a:endParaRPr>
          </a:p>
          <a:p>
            <a:pPr>
              <a:buClr>
                <a:schemeClr val="tx1"/>
              </a:buClr>
              <a:buFont typeface="Wingdings" panose="05000000000000000000" pitchFamily="2" charset="2"/>
              <a:buChar char="Ø"/>
            </a:pPr>
            <a:r>
              <a:rPr lang="en-US" sz="2400" dirty="0">
                <a:latin typeface="Arial" panose="020B0604020202020204" pitchFamily="34" charset="0"/>
                <a:ea typeface="+mn-ea"/>
                <a:cs typeface="Arial" panose="020B0604020202020204" pitchFamily="34" charset="0"/>
              </a:rPr>
              <a:t>Type of activity: </a:t>
            </a:r>
            <a:r>
              <a:rPr lang="en-US" sz="2400" dirty="0" smtClean="0">
                <a:latin typeface="Arial" panose="020B0604020202020204" pitchFamily="34" charset="0"/>
                <a:ea typeface="+mn-ea"/>
                <a:cs typeface="Arial" panose="020B0604020202020204" pitchFamily="34" charset="0"/>
              </a:rPr>
              <a:t>Application</a:t>
            </a:r>
            <a:endParaRPr lang="es-ES" sz="2400" dirty="0">
              <a:latin typeface="Arial" panose="020B0604020202020204" pitchFamily="34" charset="0"/>
              <a:ea typeface="+mn-ea"/>
              <a:cs typeface="Arial" panose="020B0604020202020204" pitchFamily="34" charset="0"/>
            </a:endParaRPr>
          </a:p>
          <a:p>
            <a:pPr>
              <a:buClr>
                <a:schemeClr val="tx1"/>
              </a:buClr>
              <a:buFont typeface="Wingdings" panose="05000000000000000000" pitchFamily="2" charset="2"/>
              <a:buChar char="Ø"/>
            </a:pPr>
            <a:r>
              <a:rPr lang="en-US" sz="2400" dirty="0">
                <a:latin typeface="Arial" panose="020B0604020202020204" pitchFamily="34" charset="0"/>
                <a:ea typeface="+mn-ea"/>
                <a:cs typeface="Arial" panose="020B0604020202020204" pitchFamily="34" charset="0"/>
              </a:rPr>
              <a:t>Objective: To write sentences </a:t>
            </a:r>
            <a:r>
              <a:rPr lang="en-US" sz="2400" dirty="0" smtClean="0">
                <a:latin typeface="Arial" panose="020B0604020202020204" pitchFamily="34" charset="0"/>
                <a:ea typeface="+mn-ea"/>
                <a:cs typeface="Arial" panose="020B0604020202020204" pitchFamily="34" charset="0"/>
              </a:rPr>
              <a:t>in </a:t>
            </a:r>
            <a:r>
              <a:rPr lang="en-US" sz="2400" dirty="0">
                <a:latin typeface="Arial" panose="020B0604020202020204" pitchFamily="34" charset="0"/>
                <a:ea typeface="+mn-ea"/>
                <a:cs typeface="Arial" panose="020B0604020202020204" pitchFamily="34" charset="0"/>
              </a:rPr>
              <a:t>present </a:t>
            </a:r>
            <a:r>
              <a:rPr lang="en-US" sz="2400" dirty="0" smtClean="0">
                <a:latin typeface="Arial" panose="020B0604020202020204" pitchFamily="34" charset="0"/>
                <a:ea typeface="+mn-ea"/>
                <a:cs typeface="Arial" panose="020B0604020202020204" pitchFamily="34" charset="0"/>
              </a:rPr>
              <a:t>continuous  tense expressing what some people are doing now, through a game. </a:t>
            </a:r>
            <a:endParaRPr lang="es-ES" sz="2400" dirty="0">
              <a:latin typeface="Arial" panose="020B0604020202020204" pitchFamily="34" charset="0"/>
              <a:ea typeface="+mn-ea"/>
              <a:cs typeface="Arial" panose="020B0604020202020204" pitchFamily="34" charset="0"/>
            </a:endParaRPr>
          </a:p>
          <a:p>
            <a:pPr>
              <a:buClr>
                <a:schemeClr val="tx1"/>
              </a:buClr>
              <a:buFont typeface="Wingdings" panose="05000000000000000000" pitchFamily="2" charset="2"/>
              <a:buChar char="Ø"/>
            </a:pPr>
            <a:r>
              <a:rPr lang="en-US" sz="2400" dirty="0">
                <a:latin typeface="Arial" panose="020B0604020202020204" pitchFamily="34" charset="0"/>
                <a:ea typeface="+mn-ea"/>
                <a:cs typeface="Arial" panose="020B0604020202020204" pitchFamily="34" charset="0"/>
              </a:rPr>
              <a:t>Content: </a:t>
            </a:r>
            <a:r>
              <a:rPr lang="en-US" sz="2400" dirty="0" smtClean="0">
                <a:latin typeface="Arial" panose="020B0604020202020204" pitchFamily="34" charset="0"/>
                <a:ea typeface="+mn-ea"/>
                <a:cs typeface="Arial" panose="020B0604020202020204" pitchFamily="34" charset="0"/>
              </a:rPr>
              <a:t>action verbs (clean- wash-play-do-eat-drink-take-go-dance)and the present </a:t>
            </a:r>
            <a:r>
              <a:rPr lang="en-US" sz="2400" dirty="0">
                <a:latin typeface="Arial" panose="020B0604020202020204" pitchFamily="34" charset="0"/>
                <a:ea typeface="+mn-ea"/>
                <a:cs typeface="Arial" panose="020B0604020202020204" pitchFamily="34" charset="0"/>
              </a:rPr>
              <a:t>C</a:t>
            </a:r>
            <a:r>
              <a:rPr lang="en-US" sz="2400" dirty="0" smtClean="0">
                <a:latin typeface="Arial" panose="020B0604020202020204" pitchFamily="34" charset="0"/>
                <a:ea typeface="+mn-ea"/>
                <a:cs typeface="Arial" panose="020B0604020202020204" pitchFamily="34" charset="0"/>
              </a:rPr>
              <a:t>ontinuous </a:t>
            </a:r>
            <a:r>
              <a:rPr lang="en-US" sz="2400" dirty="0">
                <a:latin typeface="Arial" panose="020B0604020202020204" pitchFamily="34" charset="0"/>
                <a:ea typeface="+mn-ea"/>
                <a:cs typeface="Arial" panose="020B0604020202020204" pitchFamily="34" charset="0"/>
              </a:rPr>
              <a:t>T</a:t>
            </a:r>
            <a:r>
              <a:rPr lang="en-US" sz="2400" dirty="0" smtClean="0">
                <a:latin typeface="Arial" panose="020B0604020202020204" pitchFamily="34" charset="0"/>
                <a:ea typeface="+mn-ea"/>
                <a:cs typeface="Arial" panose="020B0604020202020204" pitchFamily="34" charset="0"/>
              </a:rPr>
              <a:t>ense.</a:t>
            </a:r>
          </a:p>
          <a:p>
            <a:pPr>
              <a:buClr>
                <a:schemeClr val="tx1"/>
              </a:buClr>
              <a:buFont typeface="Wingdings" panose="05000000000000000000" pitchFamily="2" charset="2"/>
              <a:buChar char="Ø"/>
            </a:pPr>
            <a:r>
              <a:rPr lang="en-US" sz="2400" dirty="0" smtClean="0">
                <a:latin typeface="Arial" panose="020B0604020202020204" pitchFamily="34" charset="0"/>
                <a:ea typeface="+mn-ea"/>
                <a:cs typeface="Arial" panose="020B0604020202020204" pitchFamily="34" charset="0"/>
              </a:rPr>
              <a:t>Method: Conscious Practical.</a:t>
            </a:r>
            <a:endParaRPr lang="es-ES" sz="2400" dirty="0" smtClean="0">
              <a:latin typeface="Arial" panose="020B0604020202020204" pitchFamily="34" charset="0"/>
              <a:ea typeface="+mn-ea"/>
              <a:cs typeface="Arial" panose="020B0604020202020204" pitchFamily="34" charset="0"/>
            </a:endParaRPr>
          </a:p>
          <a:p>
            <a:pPr>
              <a:buClr>
                <a:schemeClr val="tx1"/>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Teaching</a:t>
            </a:r>
            <a:r>
              <a:rPr lang="en-US" sz="2400" dirty="0" smtClean="0">
                <a:latin typeface="Arial" panose="020B0604020202020204" pitchFamily="34" charset="0"/>
                <a:ea typeface="+mn-ea"/>
                <a:cs typeface="Arial" panose="020B0604020202020204" pitchFamily="34" charset="0"/>
              </a:rPr>
              <a:t> </a:t>
            </a:r>
            <a:r>
              <a:rPr lang="en-US" sz="2400" dirty="0">
                <a:latin typeface="Arial" panose="020B0604020202020204" pitchFamily="34" charset="0"/>
                <a:ea typeface="+mn-ea"/>
                <a:cs typeface="Arial" panose="020B0604020202020204" pitchFamily="34" charset="0"/>
              </a:rPr>
              <a:t>Aid: </a:t>
            </a:r>
            <a:r>
              <a:rPr lang="en-US" sz="2400" dirty="0" smtClean="0">
                <a:latin typeface="Arial" panose="020B0604020202020204" pitchFamily="34" charset="0"/>
                <a:ea typeface="+mn-ea"/>
                <a:cs typeface="Arial" panose="020B0604020202020204" pitchFamily="34" charset="0"/>
              </a:rPr>
              <a:t>Cards.</a:t>
            </a:r>
            <a:endParaRPr lang="es-ES" sz="2400" dirty="0">
              <a:latin typeface="Arial" panose="020B0604020202020204" pitchFamily="34" charset="0"/>
              <a:ea typeface="+mn-ea"/>
              <a:cs typeface="Arial" panose="020B0604020202020204" pitchFamily="34" charset="0"/>
            </a:endParaRPr>
          </a:p>
          <a:p>
            <a:pPr>
              <a:buClr>
                <a:schemeClr val="tx1"/>
              </a:buClr>
              <a:buFont typeface="Wingdings" panose="05000000000000000000" pitchFamily="2" charset="2"/>
              <a:buChar char="Ø"/>
            </a:pPr>
            <a:r>
              <a:rPr lang="en-US" sz="2400" dirty="0">
                <a:latin typeface="Arial" panose="020B0604020202020204" pitchFamily="34" charset="0"/>
                <a:ea typeface="+mn-ea"/>
                <a:cs typeface="Arial" panose="020B0604020202020204" pitchFamily="34" charset="0"/>
              </a:rPr>
              <a:t>Methodological conception: Communicative approach </a:t>
            </a:r>
            <a:endParaRPr lang="es-ES" sz="2400" dirty="0">
              <a:latin typeface="Arial" panose="020B0604020202020204" pitchFamily="34" charset="0"/>
              <a:ea typeface="+mn-ea"/>
              <a:cs typeface="Arial" panose="020B0604020202020204" pitchFamily="34" charset="0"/>
            </a:endParaRPr>
          </a:p>
          <a:p>
            <a:pPr>
              <a:buClr>
                <a:schemeClr val="tx1"/>
              </a:buClr>
              <a:buFont typeface="Wingdings" panose="05000000000000000000" pitchFamily="2" charset="2"/>
              <a:buChar char="Ø"/>
            </a:pPr>
            <a:r>
              <a:rPr lang="en-US" sz="2400" dirty="0">
                <a:latin typeface="Arial" panose="020B0604020202020204" pitchFamily="34" charset="0"/>
                <a:ea typeface="+mn-ea"/>
                <a:cs typeface="Arial" panose="020B0604020202020204" pitchFamily="34" charset="0"/>
              </a:rPr>
              <a:t>Form of activity organization: </a:t>
            </a:r>
            <a:r>
              <a:rPr lang="en-US" sz="2400" dirty="0" smtClean="0">
                <a:latin typeface="Arial" panose="020B0604020202020204" pitchFamily="34" charset="0"/>
                <a:ea typeface="+mn-ea"/>
                <a:cs typeface="Arial" panose="020B0604020202020204" pitchFamily="34" charset="0"/>
              </a:rPr>
              <a:t>individual and group </a:t>
            </a:r>
            <a:r>
              <a:rPr lang="en-US" sz="2400" dirty="0">
                <a:latin typeface="Arial" panose="020B0604020202020204" pitchFamily="34" charset="0"/>
                <a:ea typeface="+mn-ea"/>
                <a:cs typeface="Arial" panose="020B0604020202020204" pitchFamily="34" charset="0"/>
              </a:rPr>
              <a:t>work.</a:t>
            </a:r>
            <a:endParaRPr lang="es-ES" sz="2400" dirty="0">
              <a:latin typeface="Arial" panose="020B0604020202020204" pitchFamily="34" charset="0"/>
              <a:ea typeface="+mn-ea"/>
              <a:cs typeface="Arial" panose="020B0604020202020204" pitchFamily="34" charset="0"/>
            </a:endParaRPr>
          </a:p>
          <a:p>
            <a:pPr>
              <a:buClr>
                <a:schemeClr val="tx1"/>
              </a:buClr>
              <a:buFont typeface="Wingdings" panose="05000000000000000000" pitchFamily="2" charset="2"/>
              <a:buChar char="Ø"/>
            </a:pPr>
            <a:r>
              <a:rPr lang="en-US" sz="2400" dirty="0">
                <a:latin typeface="Arial" panose="020B0604020202020204" pitchFamily="34" charset="0"/>
                <a:ea typeface="+mn-ea"/>
                <a:cs typeface="Arial" panose="020B0604020202020204" pitchFamily="34" charset="0"/>
              </a:rPr>
              <a:t>Level of assessment: orally and written.</a:t>
            </a:r>
            <a:endParaRPr lang="es-ES" sz="2400" dirty="0">
              <a:latin typeface="Arial" panose="020B0604020202020204" pitchFamily="34" charset="0"/>
              <a:ea typeface="+mn-ea"/>
              <a:cs typeface="Arial" panose="020B0604020202020204" pitchFamily="34" charset="0"/>
            </a:endParaRPr>
          </a:p>
          <a:p>
            <a:pPr>
              <a:buClr>
                <a:schemeClr val="tx1"/>
              </a:buClr>
              <a:buFont typeface="Wingdings" panose="05000000000000000000" pitchFamily="2" charset="2"/>
              <a:buChar char="Ø"/>
            </a:pPr>
            <a:r>
              <a:rPr lang="en-US" sz="2400" dirty="0">
                <a:latin typeface="Arial" panose="020B0604020202020204" pitchFamily="34" charset="0"/>
                <a:ea typeface="+mn-ea"/>
                <a:cs typeface="Arial" panose="020B0604020202020204" pitchFamily="34" charset="0"/>
              </a:rPr>
              <a:t>Level of assimilation</a:t>
            </a:r>
            <a:r>
              <a:rPr lang="en-US" sz="2800" dirty="0">
                <a:latin typeface="Arial" panose="020B0604020202020204" pitchFamily="34" charset="0"/>
                <a:ea typeface="+mn-ea"/>
                <a:cs typeface="Arial" panose="020B0604020202020204" pitchFamily="34" charset="0"/>
              </a:rPr>
              <a:t>: </a:t>
            </a:r>
            <a:r>
              <a:rPr lang="en-US" sz="2400" dirty="0">
                <a:latin typeface="Arial" panose="020B0604020202020204" pitchFamily="34" charset="0"/>
                <a:ea typeface="+mn-ea"/>
                <a:cs typeface="Arial" panose="020B0604020202020204" pitchFamily="34" charset="0"/>
              </a:rPr>
              <a:t>production</a:t>
            </a:r>
            <a:endParaRPr lang="es-ES" sz="2400" dirty="0">
              <a:latin typeface="Arial" panose="020B0604020202020204" pitchFamily="34" charset="0"/>
              <a:ea typeface="+mn-ea"/>
              <a:cs typeface="Arial" panose="020B0604020202020204" pitchFamily="34" charset="0"/>
            </a:endParaRPr>
          </a:p>
        </p:txBody>
      </p:sp>
      <p:sp>
        <p:nvSpPr>
          <p:cNvPr id="1048678" name="Título 1"/>
          <p:cNvSpPr>
            <a:spLocks noGrp="1"/>
          </p:cNvSpPr>
          <p:nvPr>
            <p:ph type="title"/>
          </p:nvPr>
        </p:nvSpPr>
        <p:spPr>
          <a:xfrm>
            <a:off x="2655278" y="263769"/>
            <a:ext cx="6128238" cy="817684"/>
          </a:xfrm>
        </p:spPr>
        <p:style>
          <a:lnRef idx="1">
            <a:schemeClr val="accent6"/>
          </a:lnRef>
          <a:fillRef idx="2">
            <a:schemeClr val="accent6"/>
          </a:fillRef>
          <a:effectRef idx="1">
            <a:schemeClr val="accent6"/>
          </a:effectRef>
          <a:fontRef idx="minor">
            <a:schemeClr val="dk1"/>
          </a:fontRef>
        </p:style>
        <p:txBody>
          <a:bodyPr/>
          <a:lstStyle/>
          <a:p>
            <a:pPr algn="ctr"/>
            <a:r>
              <a:rPr lang="es-ES" sz="4400" u="sng" dirty="0">
                <a:latin typeface="Arial" panose="020B0604020202020204" pitchFamily="34" charset="0"/>
                <a:cs typeface="Arial" panose="020B0604020202020204" pitchFamily="34" charset="0"/>
              </a:rPr>
              <a:t> ACTIVITY </a:t>
            </a:r>
            <a:r>
              <a:rPr lang="es-ES" sz="4800" u="sng" dirty="0">
                <a:latin typeface="Arial" panose="020B0604020202020204" pitchFamily="34" charset="0"/>
                <a:cs typeface="Arial" panose="020B0604020202020204" pitchFamily="34" charset="0"/>
              </a:rP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2464" y="799558"/>
            <a:ext cx="6128238" cy="817685"/>
          </a:xfrm>
        </p:spPr>
        <p:txBody>
          <a:bodyPr/>
          <a:lstStyle/>
          <a:p>
            <a:r>
              <a:rPr lang="es-ES" dirty="0" err="1" smtClean="0"/>
              <a:t>ftfyty</a:t>
            </a:r>
            <a:endParaRPr lang="en-US" dirty="0"/>
          </a:p>
        </p:txBody>
      </p:sp>
      <p:sp>
        <p:nvSpPr>
          <p:cNvPr id="3" name="Marcador de contenido 2"/>
          <p:cNvSpPr>
            <a:spLocks noGrp="1"/>
          </p:cNvSpPr>
          <p:nvPr>
            <p:ph idx="1"/>
          </p:nvPr>
        </p:nvSpPr>
        <p:spPr>
          <a:xfrm>
            <a:off x="1103311" y="1900518"/>
            <a:ext cx="8946541" cy="4195481"/>
          </a:xfrm>
        </p:spPr>
        <p:txBody>
          <a:bodyPr>
            <a:normAutofit fontScale="92500" lnSpcReduction="20000"/>
          </a:bodyPr>
          <a:lstStyle/>
          <a:p>
            <a:pPr>
              <a:buClr>
                <a:schemeClr val="tx1"/>
              </a:buClr>
              <a:buFont typeface="Wingdings" panose="05000000000000000000" pitchFamily="2" charset="2"/>
              <a:buChar char="Ø"/>
            </a:pPr>
            <a:r>
              <a:rPr lang="es-ES" sz="2400" dirty="0" smtClean="0">
                <a:latin typeface="Arial" panose="020B0604020202020204" pitchFamily="34" charset="0"/>
                <a:cs typeface="Arial" panose="020B0604020202020204" pitchFamily="34" charset="0"/>
              </a:rPr>
              <a:t>Procedure:</a:t>
            </a:r>
          </a:p>
          <a:p>
            <a:pPr marL="0" indent="0">
              <a:lnSpc>
                <a:spcPct val="150000"/>
              </a:lnSpc>
              <a:buClr>
                <a:schemeClr val="tx1"/>
              </a:buClr>
              <a:buNone/>
            </a:pPr>
            <a:r>
              <a:rPr lang="en-US" sz="2400" dirty="0" smtClean="0">
                <a:latin typeface="Arial" panose="020B0604020202020204" pitchFamily="34" charset="0"/>
                <a:cs typeface="Arial" panose="020B0604020202020204" pitchFamily="34" charset="0"/>
              </a:rPr>
              <a:t>The teacher begins the activity explaining game´s rules and dividing the group in two teams. The students of one team have to represent  the action from  the cards that are in the teacher´s desk using a pantomime an the students of the other team have to identify the action represented. Then, if he or she guess it, writes a sentence on the board using </a:t>
            </a:r>
            <a:r>
              <a:rPr lang="en-US" sz="2400" dirty="0">
                <a:latin typeface="Arial" panose="020B0604020202020204" pitchFamily="34" charset="0"/>
                <a:cs typeface="Arial" panose="020B0604020202020204" pitchFamily="34" charset="0"/>
              </a:rPr>
              <a:t>the verb in Present Continuous Tense</a:t>
            </a:r>
            <a:r>
              <a:rPr lang="en-US" sz="2400" dirty="0" smtClean="0">
                <a:latin typeface="Arial" panose="020B0604020202020204" pitchFamily="34" charset="0"/>
                <a:cs typeface="Arial" panose="020B0604020202020204" pitchFamily="34" charset="0"/>
              </a:rPr>
              <a:t>. This exercise is going to motivate them to write sentences in Present </a:t>
            </a:r>
            <a:r>
              <a:rPr lang="en-US" sz="2400" dirty="0">
                <a:latin typeface="Arial" panose="020B0604020202020204" pitchFamily="34" charset="0"/>
                <a:cs typeface="Arial" panose="020B0604020202020204" pitchFamily="34" charset="0"/>
              </a:rPr>
              <a:t>C</a:t>
            </a:r>
            <a:r>
              <a:rPr lang="en-US" sz="2400" dirty="0" smtClean="0">
                <a:latin typeface="Arial" panose="020B0604020202020204" pitchFamily="34" charset="0"/>
                <a:cs typeface="Arial" panose="020B0604020202020204" pitchFamily="34" charset="0"/>
              </a:rPr>
              <a:t>ontinuous Tense describing what their classmates are doing.</a:t>
            </a:r>
            <a:endParaRPr lang="en-US" sz="2400" dirty="0">
              <a:latin typeface="Arial" panose="020B0604020202020204" pitchFamily="34" charset="0"/>
              <a:cs typeface="Arial" panose="020B0604020202020204" pitchFamily="34" charset="0"/>
            </a:endParaRPr>
          </a:p>
          <a:p>
            <a:pPr marL="0" indent="0">
              <a:lnSpc>
                <a:spcPct val="150000"/>
              </a:lnSpc>
              <a:buClr>
                <a:schemeClr val="tx1"/>
              </a:buClr>
              <a:buNone/>
            </a:pPr>
            <a:endParaRPr lang="en-US" sz="2400" dirty="0" smtClean="0">
              <a:latin typeface="Arial" panose="020B0604020202020204" pitchFamily="34" charset="0"/>
              <a:cs typeface="Arial" panose="020B0604020202020204" pitchFamily="34" charset="0"/>
            </a:endParaRPr>
          </a:p>
          <a:p>
            <a:pPr marL="0" indent="0">
              <a:lnSpc>
                <a:spcPct val="150000"/>
              </a:lnSpc>
              <a:buClr>
                <a:schemeClr val="tx1"/>
              </a:buClr>
              <a:buNone/>
            </a:pPr>
            <a:endParaRPr lang="en-US" sz="2400" dirty="0">
              <a:latin typeface="Arial" panose="020B0604020202020204" pitchFamily="34" charset="0"/>
              <a:cs typeface="Arial" panose="020B0604020202020204" pitchFamily="34" charset="0"/>
            </a:endParaRPr>
          </a:p>
        </p:txBody>
      </p:sp>
      <p:sp>
        <p:nvSpPr>
          <p:cNvPr id="4" name="Título 1"/>
          <p:cNvSpPr txBox="1">
            <a:spLocks/>
          </p:cNvSpPr>
          <p:nvPr/>
        </p:nvSpPr>
        <p:spPr>
          <a:xfrm>
            <a:off x="2512463" y="799559"/>
            <a:ext cx="6128238" cy="817684"/>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t">
            <a:noAutofit/>
          </a:bodyPr>
          <a:lstStyle>
            <a:lvl1pPr algn="l" defTabSz="457200" rtl="0" eaLnBrk="1" latinLnBrk="0" hangingPunct="1">
              <a:spcBef>
                <a:spcPct val="0"/>
              </a:spcBef>
              <a:buNone/>
              <a:defRPr sz="4200" b="0" i="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a:r>
              <a:rPr lang="es-ES" sz="4400" u="sng" dirty="0" smtClean="0">
                <a:latin typeface="Arial" panose="020B0604020202020204" pitchFamily="34" charset="0"/>
                <a:cs typeface="Arial" panose="020B0604020202020204" pitchFamily="34" charset="0"/>
              </a:rPr>
              <a:t> ACTIVITY </a:t>
            </a:r>
            <a:r>
              <a:rPr lang="es-ES" sz="4800" u="sng" dirty="0" smtClean="0">
                <a:latin typeface="Arial" panose="020B0604020202020204" pitchFamily="34" charset="0"/>
                <a:cs typeface="Arial" panose="020B0604020202020204" pitchFamily="34" charset="0"/>
              </a:rPr>
              <a:t>:</a:t>
            </a:r>
            <a:endParaRPr lang="es-ES" sz="48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45121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TextBox 3"/>
          <p:cNvSpPr txBox="1"/>
          <p:nvPr/>
        </p:nvSpPr>
        <p:spPr>
          <a:xfrm>
            <a:off x="627797" y="1296538"/>
            <a:ext cx="11259403" cy="5371732"/>
          </a:xfrm>
          <a:prstGeom prst="rect">
            <a:avLst/>
          </a:prstGeom>
          <a:noFill/>
        </p:spPr>
        <p:txBody>
          <a:bodyPr wrap="square" rtlCol="0">
            <a:spAutoFit/>
          </a:bodyPr>
          <a:lstStyle/>
          <a:p>
            <a:pPr algn="ctr"/>
            <a:r>
              <a:rPr lang="en-US" sz="4000" dirty="0">
                <a:latin typeface="Arial" panose="020B0604020202020204" pitchFamily="34" charset="0"/>
                <a:cs typeface="Arial" panose="020B0604020202020204" pitchFamily="34" charset="0"/>
              </a:rPr>
              <a:t>TITLE: </a:t>
            </a:r>
          </a:p>
          <a:p>
            <a:endParaRPr lang="en-US" sz="2800" dirty="0">
              <a:latin typeface="Arial" panose="020B0604020202020204" pitchFamily="34" charset="0"/>
              <a:cs typeface="Arial" panose="020B0604020202020204" pitchFamily="34" charset="0"/>
            </a:endParaRPr>
          </a:p>
          <a:p>
            <a:pPr algn="just">
              <a:lnSpc>
                <a:spcPct val="150000"/>
              </a:lnSpc>
            </a:pPr>
            <a:r>
              <a:rPr lang="en-US" sz="2800" dirty="0">
                <a:latin typeface="Arial" panose="020B0604020202020204" pitchFamily="34" charset="0"/>
                <a:cs typeface="Arial" panose="020B0604020202020204" pitchFamily="34" charset="0"/>
              </a:rPr>
              <a:t>SET OF ACTIVITIES FOR THE IMPROVEMENT OF WRITING SKILLS IN ENGLISH SUBJECT IN 7TH GRADE </a:t>
            </a:r>
            <a:r>
              <a:rPr lang="en-US" dirty="0"/>
              <a:t> </a:t>
            </a:r>
            <a:r>
              <a:rPr lang="en-US" sz="2800" dirty="0">
                <a:latin typeface="Arial" panose="020B0604020202020204" pitchFamily="34" charset="0"/>
                <a:cs typeface="Arial" panose="020B0604020202020204" pitchFamily="34" charset="0"/>
              </a:rPr>
              <a:t>AT PEDRO ORTIZ CABRERA SECONDARY SCHOOL IN ARTEMISA MUNICIPALITY.</a:t>
            </a:r>
            <a:endParaRPr lang="es-ES" sz="2800" dirty="0">
              <a:latin typeface="Arial" panose="020B0604020202020204" pitchFamily="34" charset="0"/>
              <a:cs typeface="Arial" panose="020B0604020202020204" pitchFamily="34" charset="0"/>
            </a:endParaRPr>
          </a:p>
          <a:p>
            <a:endParaRPr lang="es-E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s-ES" sz="2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9" name="Título 1"/>
          <p:cNvSpPr>
            <a:spLocks noGrp="1"/>
          </p:cNvSpPr>
          <p:nvPr>
            <p:ph type="title"/>
          </p:nvPr>
        </p:nvSpPr>
        <p:spPr>
          <a:xfrm>
            <a:off x="2453055" y="439615"/>
            <a:ext cx="6128238" cy="817684"/>
          </a:xfrm>
        </p:spPr>
        <p:style>
          <a:lnRef idx="1">
            <a:schemeClr val="accent6"/>
          </a:lnRef>
          <a:fillRef idx="2">
            <a:schemeClr val="accent6"/>
          </a:fillRef>
          <a:effectRef idx="1">
            <a:schemeClr val="accent6"/>
          </a:effectRef>
          <a:fontRef idx="minor">
            <a:schemeClr val="dk1"/>
          </a:fontRef>
        </p:style>
        <p:txBody>
          <a:bodyPr/>
          <a:lstStyle/>
          <a:p>
            <a:pPr algn="ctr"/>
            <a:r>
              <a:rPr lang="es-ES" sz="4800" u="sng" dirty="0">
                <a:latin typeface="Arial" panose="020B0604020202020204" pitchFamily="34" charset="0"/>
                <a:cs typeface="Arial" panose="020B0604020202020204" pitchFamily="34" charset="0"/>
              </a:rPr>
              <a:t> ACTIVITY:</a:t>
            </a:r>
          </a:p>
        </p:txBody>
      </p:sp>
      <p:sp>
        <p:nvSpPr>
          <p:cNvPr id="1048680" name="Marcador de contenido 2"/>
          <p:cNvSpPr>
            <a:spLocks noGrp="1"/>
          </p:cNvSpPr>
          <p:nvPr>
            <p:ph idx="1"/>
          </p:nvPr>
        </p:nvSpPr>
        <p:spPr>
          <a:xfrm>
            <a:off x="369275" y="1397976"/>
            <a:ext cx="11411907" cy="5460023"/>
          </a:xfrm>
        </p:spPr>
        <p:txBody>
          <a:bodyPr>
            <a:noAutofit/>
          </a:bodyPr>
          <a:lstStyle/>
          <a:p>
            <a:pPr marL="0" indent="0">
              <a:lnSpc>
                <a:spcPct val="120000"/>
              </a:lnSpc>
              <a:buNone/>
            </a:pPr>
            <a:r>
              <a:rPr lang="es-ES" sz="2400" dirty="0" err="1" smtClean="0">
                <a:latin typeface="Arial" panose="020B0604020202020204" pitchFamily="34" charset="0"/>
                <a:cs typeface="Arial" panose="020B0604020202020204" pitchFamily="34" charset="0"/>
              </a:rPr>
              <a:t>Team</a:t>
            </a:r>
            <a:r>
              <a:rPr lang="es-ES" sz="2400" dirty="0" smtClean="0">
                <a:latin typeface="Arial" panose="020B0604020202020204" pitchFamily="34" charset="0"/>
                <a:cs typeface="Arial" panose="020B0604020202020204" pitchFamily="34" charset="0"/>
              </a:rPr>
              <a:t> A</a:t>
            </a:r>
          </a:p>
          <a:p>
            <a:pPr marL="0" indent="0">
              <a:lnSpc>
                <a:spcPct val="120000"/>
              </a:lnSpc>
              <a:buNone/>
            </a:pPr>
            <a:r>
              <a:rPr lang="es-ES" sz="2400" dirty="0" smtClean="0">
                <a:latin typeface="Arial" panose="020B0604020202020204" pitchFamily="34" charset="0"/>
                <a:cs typeface="Arial" panose="020B0604020202020204" pitchFamily="34" charset="0"/>
              </a:rPr>
              <a:t>1) </a:t>
            </a:r>
            <a:r>
              <a:rPr lang="es-ES" sz="2400" dirty="0" err="1" smtClean="0">
                <a:latin typeface="Arial" panose="020B0604020202020204" pitchFamily="34" charset="0"/>
                <a:cs typeface="Arial" panose="020B0604020202020204" pitchFamily="34" charset="0"/>
              </a:rPr>
              <a:t>Select</a:t>
            </a:r>
            <a:r>
              <a:rPr lang="es-ES" sz="2400" dirty="0" smtClean="0">
                <a:latin typeface="Arial" panose="020B0604020202020204" pitchFamily="34" charset="0"/>
                <a:cs typeface="Arial" panose="020B0604020202020204" pitchFamily="34" charset="0"/>
              </a:rPr>
              <a:t> a </a:t>
            </a:r>
            <a:r>
              <a:rPr lang="es-ES" sz="2400" dirty="0" err="1" smtClean="0">
                <a:latin typeface="Arial" panose="020B0604020202020204" pitchFamily="34" charset="0"/>
                <a:cs typeface="Arial" panose="020B0604020202020204" pitchFamily="34" charset="0"/>
              </a:rPr>
              <a:t>card</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from</a:t>
            </a:r>
            <a:r>
              <a:rPr lang="es-ES" sz="2400" dirty="0" smtClean="0">
                <a:latin typeface="Arial" panose="020B0604020202020204" pitchFamily="34" charset="0"/>
                <a:cs typeface="Arial" panose="020B0604020202020204" pitchFamily="34" charset="0"/>
              </a:rPr>
              <a:t> te </a:t>
            </a:r>
            <a:r>
              <a:rPr lang="en-US" sz="2400" dirty="0" smtClean="0">
                <a:latin typeface="Arial" panose="020B0604020202020204" pitchFamily="34" charset="0"/>
                <a:cs typeface="Arial" panose="020B0604020202020204" pitchFamily="34" charset="0"/>
              </a:rPr>
              <a:t>teacher's desk and answer the question representing the action that it has  with mimics and gestures. You receive two points if the  student from the other team does not guess the action you are representing.</a:t>
            </a:r>
          </a:p>
          <a:p>
            <a:pPr marL="0" indent="0">
              <a:lnSpc>
                <a:spcPct val="120000"/>
              </a:lnSpc>
              <a:buNone/>
            </a:pPr>
            <a:r>
              <a:rPr lang="es-ES" sz="2400" dirty="0" err="1">
                <a:latin typeface="Arial" panose="020B0604020202020204" pitchFamily="34" charset="0"/>
                <a:cs typeface="Arial" panose="020B0604020202020204" pitchFamily="34" charset="0"/>
              </a:rPr>
              <a:t>Team</a:t>
            </a:r>
            <a:r>
              <a:rPr lang="es-ES" sz="2400" dirty="0">
                <a:latin typeface="Arial" panose="020B0604020202020204" pitchFamily="34" charset="0"/>
                <a:cs typeface="Arial" panose="020B0604020202020204" pitchFamily="34" charset="0"/>
              </a:rPr>
              <a:t> </a:t>
            </a:r>
            <a:r>
              <a:rPr lang="es-ES" sz="2400" dirty="0" smtClean="0">
                <a:latin typeface="Arial" panose="020B0604020202020204" pitchFamily="34" charset="0"/>
                <a:cs typeface="Arial" panose="020B0604020202020204" pitchFamily="34" charset="0"/>
              </a:rPr>
              <a:t>B</a:t>
            </a:r>
          </a:p>
          <a:p>
            <a:pPr marL="0" indent="0">
              <a:lnSpc>
                <a:spcPct val="120000"/>
              </a:lnSpc>
              <a:buNone/>
            </a:pPr>
            <a:r>
              <a:rPr lang="es-ES" sz="2400" dirty="0" smtClean="0">
                <a:latin typeface="Arial" panose="020B0604020202020204" pitchFamily="34" charset="0"/>
                <a:cs typeface="Arial" panose="020B0604020202020204" pitchFamily="34" charset="0"/>
              </a:rPr>
              <a:t>2) Ask </a:t>
            </a:r>
            <a:r>
              <a:rPr lang="es-ES" sz="2400" dirty="0" err="1" smtClean="0">
                <a:latin typeface="Arial" panose="020B0604020202020204" pitchFamily="34" charset="0"/>
                <a:cs typeface="Arial" panose="020B0604020202020204" pitchFamily="34" charset="0"/>
              </a:rPr>
              <a:t>the</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student</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from</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the</a:t>
            </a:r>
            <a:r>
              <a:rPr lang="es-ES" sz="2400" dirty="0" smtClean="0">
                <a:latin typeface="Arial" panose="020B0604020202020204" pitchFamily="34" charset="0"/>
                <a:cs typeface="Arial" panose="020B0604020202020204" pitchFamily="34" charset="0"/>
              </a:rPr>
              <a:t> other </a:t>
            </a:r>
            <a:r>
              <a:rPr lang="es-ES" sz="2400" dirty="0" err="1" smtClean="0">
                <a:latin typeface="Arial" panose="020B0604020202020204" pitchFamily="34" charset="0"/>
                <a:cs typeface="Arial" panose="020B0604020202020204" pitchFamily="34" charset="0"/>
              </a:rPr>
              <a:t>team</a:t>
            </a:r>
            <a:r>
              <a:rPr lang="es-ES" sz="2400" dirty="0" smtClean="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what he/she is doing. Try to guess the action he/she represents. If you do it correctly, write on the board a sentence using the verb in </a:t>
            </a:r>
            <a:r>
              <a:rPr lang="en-US" sz="2400" dirty="0">
                <a:latin typeface="Arial" panose="020B0604020202020204" pitchFamily="34" charset="0"/>
                <a:cs typeface="Arial" panose="020B0604020202020204" pitchFamily="34" charset="0"/>
              </a:rPr>
              <a:t>P</a:t>
            </a:r>
            <a:r>
              <a:rPr lang="en-US" sz="2400" dirty="0" smtClean="0">
                <a:latin typeface="Arial" panose="020B0604020202020204" pitchFamily="34" charset="0"/>
                <a:cs typeface="Arial" panose="020B0604020202020204" pitchFamily="34" charset="0"/>
              </a:rPr>
              <a:t>resent </a:t>
            </a:r>
            <a:r>
              <a:rPr lang="en-US" sz="2400" dirty="0">
                <a:latin typeface="Arial" panose="020B0604020202020204" pitchFamily="34" charset="0"/>
                <a:cs typeface="Arial" panose="020B0604020202020204" pitchFamily="34" charset="0"/>
              </a:rPr>
              <a:t>C</a:t>
            </a:r>
            <a:r>
              <a:rPr lang="en-US" sz="2400" dirty="0" smtClean="0">
                <a:latin typeface="Arial" panose="020B0604020202020204" pitchFamily="34" charset="0"/>
                <a:cs typeface="Arial" panose="020B0604020202020204" pitchFamily="34" charset="0"/>
              </a:rPr>
              <a:t>ontinuous Tense.</a:t>
            </a:r>
          </a:p>
          <a:p>
            <a:pPr marL="0" indent="0">
              <a:lnSpc>
                <a:spcPct val="120000"/>
              </a:lnSpc>
              <a:buNone/>
            </a:pPr>
            <a:r>
              <a:rPr lang="es-ES" sz="2400" dirty="0" err="1" smtClean="0">
                <a:latin typeface="Arial" panose="020B0604020202020204" pitchFamily="34" charset="0"/>
                <a:cs typeface="Arial" panose="020B0604020202020204" pitchFamily="34" charset="0"/>
              </a:rPr>
              <a:t>You</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receive</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two</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points</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if</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you</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guess</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the</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action</a:t>
            </a:r>
            <a:r>
              <a:rPr lang="es-ES" sz="2400" dirty="0" smtClean="0">
                <a:latin typeface="Arial" panose="020B0604020202020204" pitchFamily="34" charset="0"/>
                <a:cs typeface="Arial" panose="020B0604020202020204" pitchFamily="34" charset="0"/>
              </a:rPr>
              <a:t> and </a:t>
            </a:r>
            <a:r>
              <a:rPr lang="es-ES" sz="2400" dirty="0" err="1" smtClean="0">
                <a:latin typeface="Arial" panose="020B0604020202020204" pitchFamily="34" charset="0"/>
                <a:cs typeface="Arial" panose="020B0604020202020204" pitchFamily="34" charset="0"/>
              </a:rPr>
              <a:t>write</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correctly</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the</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sentence</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The</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winner</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will</a:t>
            </a:r>
            <a:r>
              <a:rPr lang="es-ES" sz="2400" dirty="0" smtClean="0">
                <a:latin typeface="Arial" panose="020B0604020202020204" pitchFamily="34" charset="0"/>
                <a:cs typeface="Arial" panose="020B0604020202020204" pitchFamily="34" charset="0"/>
              </a:rPr>
              <a:t> be  </a:t>
            </a:r>
            <a:r>
              <a:rPr lang="es-ES" sz="2400" dirty="0" err="1" smtClean="0">
                <a:latin typeface="Arial" panose="020B0604020202020204" pitchFamily="34" charset="0"/>
                <a:cs typeface="Arial" panose="020B0604020202020204" pitchFamily="34" charset="0"/>
              </a:rPr>
              <a:t>the</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team</a:t>
            </a:r>
            <a:r>
              <a:rPr lang="es-ES" sz="2400" dirty="0" smtClean="0">
                <a:latin typeface="Arial" panose="020B0604020202020204" pitchFamily="34" charset="0"/>
                <a:cs typeface="Arial" panose="020B0604020202020204" pitchFamily="34" charset="0"/>
              </a:rPr>
              <a:t> </a:t>
            </a:r>
            <a:r>
              <a:rPr lang="es-ES" sz="2400" dirty="0" err="1" smtClean="0">
                <a:latin typeface="Arial" panose="020B0604020202020204" pitchFamily="34" charset="0"/>
                <a:cs typeface="Arial" panose="020B0604020202020204" pitchFamily="34" charset="0"/>
              </a:rPr>
              <a:t>with</a:t>
            </a:r>
            <a:r>
              <a:rPr lang="es-ES" sz="2400" dirty="0" smtClean="0">
                <a:latin typeface="Arial" panose="020B0604020202020204" pitchFamily="34" charset="0"/>
                <a:cs typeface="Arial" panose="020B0604020202020204" pitchFamily="34" charset="0"/>
              </a:rPr>
              <a:t> more </a:t>
            </a:r>
            <a:r>
              <a:rPr lang="es-ES" sz="2400" dirty="0" err="1" smtClean="0">
                <a:latin typeface="Arial" panose="020B0604020202020204" pitchFamily="34" charset="0"/>
                <a:cs typeface="Arial" panose="020B0604020202020204" pitchFamily="34" charset="0"/>
              </a:rPr>
              <a:t>points</a:t>
            </a:r>
            <a:r>
              <a:rPr lang="es-ES" sz="2400" dirty="0">
                <a:latin typeface="Arial" panose="020B0604020202020204" pitchFamily="34" charset="0"/>
                <a:cs typeface="Arial" panose="020B0604020202020204" pitchFamily="34" charset="0"/>
              </a:rPr>
              <a:t>.</a:t>
            </a:r>
            <a:endParaRPr lang="es-ES" sz="2400" dirty="0" smtClean="0">
              <a:latin typeface="Arial" panose="020B0604020202020204" pitchFamily="34" charset="0"/>
              <a:cs typeface="Arial" panose="020B0604020202020204" pitchFamily="34" charset="0"/>
            </a:endParaRPr>
          </a:p>
          <a:p>
            <a:pPr marL="0" indent="0">
              <a:lnSpc>
                <a:spcPct val="120000"/>
              </a:lnSpc>
              <a:buNone/>
            </a:pPr>
            <a:r>
              <a:rPr lang="es-ES" sz="2400" dirty="0" smtClean="0">
                <a:latin typeface="Arial" panose="020B0604020202020204" pitchFamily="34" charset="0"/>
                <a:cs typeface="Arial" panose="020B0604020202020204" pitchFamily="34" charset="0"/>
              </a:rPr>
              <a:t> </a:t>
            </a:r>
          </a:p>
          <a:p>
            <a:pPr marL="0" indent="0">
              <a:lnSpc>
                <a:spcPct val="120000"/>
              </a:lnSpc>
              <a:buNone/>
            </a:pPr>
            <a:r>
              <a:rPr lang="es-ES" sz="2400" dirty="0">
                <a:latin typeface="Arial" panose="020B0604020202020204" pitchFamily="34" charset="0"/>
                <a:cs typeface="Arial" panose="020B0604020202020204" pitchFamily="34" charset="0"/>
              </a:rPr>
              <a:t> </a:t>
            </a:r>
          </a:p>
          <a:p>
            <a:pPr marL="457200" indent="-457200">
              <a:lnSpc>
                <a:spcPct val="120000"/>
              </a:lnSpc>
              <a:buAutoNum type="arabicParenR"/>
            </a:pPr>
            <a:endParaRPr lang="en-US" sz="2400" dirty="0" smtClean="0">
              <a:latin typeface="Arial" panose="020B0604020202020204" pitchFamily="34" charset="0"/>
              <a:cs typeface="Arial" panose="020B0604020202020204" pitchFamily="34" charset="0"/>
            </a:endParaRPr>
          </a:p>
          <a:p>
            <a:pPr marL="0" indent="0">
              <a:lnSpc>
                <a:spcPct val="120000"/>
              </a:lnSpc>
              <a:buNone/>
            </a:pPr>
            <a:endParaRPr lang="en-US" sz="2400" dirty="0">
              <a:latin typeface="Arial" panose="020B0604020202020204" pitchFamily="34" charset="0"/>
              <a:cs typeface="Arial" panose="020B0604020202020204" pitchFamily="34" charset="0"/>
            </a:endParaRPr>
          </a:p>
          <a:p>
            <a:pPr marL="0" indent="0">
              <a:lnSpc>
                <a:spcPct val="120000"/>
              </a:lnSpc>
              <a:buNone/>
            </a:pPr>
            <a:r>
              <a:rPr lang="es-ES" sz="2400" dirty="0" smtClean="0">
                <a:latin typeface="Arial" panose="020B0604020202020204" pitchFamily="34" charset="0"/>
                <a:cs typeface="Arial" panose="020B0604020202020204" pitchFamily="34" charset="0"/>
              </a:rPr>
              <a:t> </a:t>
            </a:r>
            <a:endParaRPr lang="es-E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85" name="Marcador de contenido 1048784"/>
          <p:cNvSpPr>
            <a:spLocks noGrp="1"/>
          </p:cNvSpPr>
          <p:nvPr>
            <p:ph idx="1"/>
          </p:nvPr>
        </p:nvSpPr>
        <p:spPr/>
        <p:txBody>
          <a:bodyPr/>
          <a:lstStyle/>
          <a:p>
            <a:pPr>
              <a:lnSpc>
                <a:spcPct val="150000"/>
              </a:lnSpc>
              <a:buClr>
                <a:schemeClr val="tx1"/>
              </a:buClr>
              <a:buFont typeface="Wingdings" panose="05000000000000000000" pitchFamily="2" charset="2"/>
              <a:buChar char="Ø"/>
            </a:pPr>
            <a:r>
              <a:rPr lang="en-US" sz="2800" dirty="0">
                <a:latin typeface="Arial" panose="020B0604020202020204" pitchFamily="34" charset="0"/>
                <a:cs typeface="Arial" panose="020B0604020202020204" pitchFamily="34" charset="0"/>
              </a:rPr>
              <a:t>This work contributes to the improvement of writing skills in English subject at 7</a:t>
            </a:r>
            <a:r>
              <a:rPr lang="en-US" sz="2800" baseline="30000" dirty="0">
                <a:latin typeface="Arial" panose="020B0604020202020204" pitchFamily="34" charset="0"/>
                <a:cs typeface="Arial" panose="020B0604020202020204" pitchFamily="34" charset="0"/>
              </a:rPr>
              <a:t>th</a:t>
            </a:r>
            <a:r>
              <a:rPr lang="en-US" sz="2800" dirty="0">
                <a:latin typeface="Arial" panose="020B0604020202020204" pitchFamily="34" charset="0"/>
                <a:cs typeface="Arial" panose="020B0604020202020204" pitchFamily="34" charset="0"/>
              </a:rPr>
              <a:t> grade, using a set of activities based on the English learning process. It gives the opportunity to students to learn new writing contents and the possibility to apply them for daily life. </a:t>
            </a:r>
          </a:p>
          <a:p>
            <a:pPr marL="0" indent="0">
              <a:lnSpc>
                <a:spcPct val="150000"/>
              </a:lnSpc>
              <a:buNone/>
            </a:pPr>
            <a:endParaRPr lang="es-MX" dirty="0">
              <a:latin typeface="Arial" panose="020B0604020202020204" pitchFamily="34" charset="0"/>
              <a:cs typeface="Arial" panose="020B0604020202020204" pitchFamily="34" charset="0"/>
            </a:endParaRPr>
          </a:p>
        </p:txBody>
      </p:sp>
      <p:sp>
        <p:nvSpPr>
          <p:cNvPr id="4" name="Título 1"/>
          <p:cNvSpPr>
            <a:spLocks noGrp="1"/>
          </p:cNvSpPr>
          <p:nvPr>
            <p:ph type="title"/>
          </p:nvPr>
        </p:nvSpPr>
        <p:spPr>
          <a:xfrm>
            <a:off x="1316181" y="605118"/>
            <a:ext cx="8149126" cy="932737"/>
          </a:xfrm>
        </p:spPr>
        <p:style>
          <a:lnRef idx="1">
            <a:schemeClr val="accent6"/>
          </a:lnRef>
          <a:fillRef idx="2">
            <a:schemeClr val="accent6"/>
          </a:fillRef>
          <a:effectRef idx="1">
            <a:schemeClr val="accent6"/>
          </a:effectRef>
          <a:fontRef idx="minor">
            <a:schemeClr val="dk1"/>
          </a:fontRef>
        </p:style>
        <p:txBody>
          <a:bodyPr/>
          <a:lstStyle/>
          <a:p>
            <a:pPr algn="ctr"/>
            <a:r>
              <a:rPr lang="es-ES" sz="4400" u="sng" dirty="0">
                <a:latin typeface="Arial" panose="020B0604020202020204" pitchFamily="34" charset="0"/>
                <a:cs typeface="Arial" panose="020B0604020202020204" pitchFamily="34" charset="0"/>
              </a:rPr>
              <a:t> </a:t>
            </a:r>
            <a:r>
              <a:rPr lang="es-ES" sz="4400" u="sng" dirty="0" smtClean="0">
                <a:latin typeface="Arial" panose="020B0604020202020204" pitchFamily="34" charset="0"/>
                <a:cs typeface="Arial" panose="020B0604020202020204" pitchFamily="34" charset="0"/>
              </a:rPr>
              <a:t>Practical Contribution</a:t>
            </a:r>
            <a:r>
              <a:rPr lang="es-ES" sz="4800" u="sng" dirty="0" smtClean="0">
                <a:latin typeface="Arial" panose="020B0604020202020204" pitchFamily="34" charset="0"/>
                <a:cs typeface="Arial" panose="020B0604020202020204" pitchFamily="34" charset="0"/>
              </a:rPr>
              <a:t>:</a:t>
            </a:r>
            <a:endParaRPr lang="es-ES" sz="4800" u="sng"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1" name="Título 1"/>
          <p:cNvSpPr txBox="1"/>
          <p:nvPr/>
        </p:nvSpPr>
        <p:spPr>
          <a:xfrm>
            <a:off x="2937164" y="2438399"/>
            <a:ext cx="6264519" cy="859845"/>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b">
            <a:noAutofit/>
          </a:bodyPr>
          <a:lstStyle>
            <a:lvl1pPr algn="l" defTabSz="457200" rtl="0" eaLnBrk="1" latinLnBrk="0" hangingPunct="1">
              <a:spcBef>
                <a:spcPct val="0"/>
              </a:spcBef>
              <a:buNone/>
              <a:defRPr sz="7200" b="0" i="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pPr algn="ctr"/>
            <a:r>
              <a:rPr lang="es-ES" sz="4800" u="sng" dirty="0" smtClean="0">
                <a:latin typeface="Arial" panose="020B0604020202020204" pitchFamily="34" charset="0"/>
                <a:cs typeface="Arial" panose="020B0604020202020204" pitchFamily="34" charset="0"/>
              </a:rPr>
              <a:t>CONCLUSIONS</a:t>
            </a:r>
            <a:endParaRPr lang="es-ES" sz="4800" u="sng" dirty="0">
              <a:latin typeface="Arial" panose="020B0604020202020204" pitchFamily="34" charset="0"/>
              <a:cs typeface="Arial" panose="020B0604020202020204" pitchFamily="34" charset="0"/>
            </a:endParaRPr>
          </a:p>
        </p:txBody>
      </p:sp>
      <p:sp>
        <p:nvSpPr>
          <p:cNvPr id="1048682" name="CuadroTexto 1"/>
          <p:cNvSpPr txBox="1"/>
          <p:nvPr/>
        </p:nvSpPr>
        <p:spPr>
          <a:xfrm>
            <a:off x="748762" y="1053373"/>
            <a:ext cx="11015888" cy="756792"/>
          </a:xfrm>
          <a:prstGeom prst="rect">
            <a:avLst/>
          </a:prstGeom>
          <a:noFill/>
        </p:spPr>
        <p:txBody>
          <a:bodyPr wrap="square" rtlCol="0">
            <a:spAutoFit/>
          </a:bodyPr>
          <a:lstStyle/>
          <a:p>
            <a:pPr algn="just">
              <a:lnSpc>
                <a:spcPct val="150000"/>
              </a:lnSpc>
            </a:pPr>
            <a:endParaRPr lang="en-US" sz="2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1" name="TextBox 4"/>
          <p:cNvSpPr txBox="1"/>
          <p:nvPr/>
        </p:nvSpPr>
        <p:spPr>
          <a:xfrm>
            <a:off x="2934269" y="777922"/>
            <a:ext cx="5745707" cy="68934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3600" dirty="0">
                <a:latin typeface="Arial" panose="020B0604020202020204" pitchFamily="34" charset="0"/>
                <a:cs typeface="Arial" panose="020B0604020202020204" pitchFamily="34" charset="0"/>
              </a:rPr>
              <a:t>Problematical Situation</a:t>
            </a:r>
          </a:p>
        </p:txBody>
      </p:sp>
      <p:sp>
        <p:nvSpPr>
          <p:cNvPr id="1048592" name="TextBox 6"/>
          <p:cNvSpPr txBox="1"/>
          <p:nvPr/>
        </p:nvSpPr>
        <p:spPr>
          <a:xfrm>
            <a:off x="4670945" y="1716435"/>
            <a:ext cx="2272353" cy="62344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3200" u="sng" dirty="0">
                <a:latin typeface="Arial" panose="020B0604020202020204" pitchFamily="34" charset="0"/>
                <a:cs typeface="Arial" panose="020B0604020202020204" pitchFamily="34" charset="0"/>
              </a:rPr>
              <a:t>Ideal State</a:t>
            </a:r>
          </a:p>
        </p:txBody>
      </p:sp>
      <p:sp>
        <p:nvSpPr>
          <p:cNvPr id="1048593" name="TextBox 7"/>
          <p:cNvSpPr txBox="1"/>
          <p:nvPr/>
        </p:nvSpPr>
        <p:spPr>
          <a:xfrm>
            <a:off x="221674" y="2864991"/>
            <a:ext cx="11499272" cy="4007116"/>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To communicate in written form about daily activities.</a:t>
            </a:r>
          </a:p>
          <a:p>
            <a:pPr marL="457200" indent="-457200">
              <a:lnSpc>
                <a:spcPct val="15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 To describe members of family, parts of the house and to describe   how the weather like is using the simple present 	tense.</a:t>
            </a:r>
          </a:p>
          <a:p>
            <a:pPr marL="457200" indent="-457200">
              <a:lnSpc>
                <a:spcPct val="15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To express in written form what some people are doing at the moment, using the present continuous tense.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Rectangle 3"/>
          <p:cNvSpPr/>
          <p:nvPr/>
        </p:nvSpPr>
        <p:spPr>
          <a:xfrm>
            <a:off x="4623594" y="787737"/>
            <a:ext cx="2275969" cy="59804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3200" u="sng" dirty="0">
                <a:latin typeface="Arial" panose="020B0604020202020204" pitchFamily="34" charset="0"/>
                <a:cs typeface="Arial" panose="020B0604020202020204" pitchFamily="34" charset="0"/>
              </a:rPr>
              <a:t>Real State</a:t>
            </a:r>
          </a:p>
        </p:txBody>
      </p:sp>
      <p:sp>
        <p:nvSpPr>
          <p:cNvPr id="1048595" name="TextBox 4"/>
          <p:cNvSpPr txBox="1"/>
          <p:nvPr/>
        </p:nvSpPr>
        <p:spPr>
          <a:xfrm>
            <a:off x="637309" y="1815152"/>
            <a:ext cx="11166764" cy="4007116"/>
          </a:xfrm>
          <a:prstGeom prst="rect">
            <a:avLst/>
          </a:prstGeom>
          <a:noFill/>
        </p:spPr>
        <p:txBody>
          <a:bodyPr wrap="square" rtlCol="0">
            <a:spAutoFit/>
          </a:bodyPr>
          <a:lstStyle/>
          <a:p>
            <a:pPr marL="457200" lvl="0" indent="-457200">
              <a:lnSpc>
                <a:spcPct val="15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The students have difficulties in the syntax and spelling.</a:t>
            </a:r>
            <a:endParaRPr lang="es-ES" sz="2800" dirty="0">
              <a:latin typeface="Arial" panose="020B0604020202020204" pitchFamily="34" charset="0"/>
              <a:cs typeface="Arial" panose="020B0604020202020204" pitchFamily="34" charset="0"/>
            </a:endParaRPr>
          </a:p>
          <a:p>
            <a:pPr marL="457200" lvl="0" indent="-457200">
              <a:lnSpc>
                <a:spcPct val="15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The students have difficulties with the order of the ideas and punctuation marks.</a:t>
            </a:r>
            <a:endParaRPr lang="es-ES" sz="2800" dirty="0">
              <a:latin typeface="Arial" panose="020B0604020202020204" pitchFamily="34" charset="0"/>
              <a:cs typeface="Arial" panose="020B0604020202020204" pitchFamily="34" charset="0"/>
            </a:endParaRPr>
          </a:p>
          <a:p>
            <a:pPr marL="457200" lvl="0" indent="-457200">
              <a:lnSpc>
                <a:spcPct val="150000"/>
              </a:lnSpc>
              <a:buFont typeface="Wingdings" panose="05000000000000000000" pitchFamily="2" charset="2"/>
              <a:buChar char="Ø"/>
            </a:pPr>
            <a:r>
              <a:rPr lang="en-US" sz="2800" dirty="0">
                <a:latin typeface="Arial" panose="020B0604020202020204" pitchFamily="34" charset="0"/>
                <a:cs typeface="Arial" panose="020B0604020202020204" pitchFamily="34" charset="0"/>
              </a:rPr>
              <a:t>The students have difficulties with grammatical tenses in the written way. </a:t>
            </a:r>
            <a:endParaRPr lang="es-ES" sz="28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Rectangle 3"/>
          <p:cNvSpPr/>
          <p:nvPr/>
        </p:nvSpPr>
        <p:spPr>
          <a:xfrm>
            <a:off x="4330425" y="924214"/>
            <a:ext cx="2938780" cy="651243"/>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lgn="ctr"/>
            <a:r>
              <a:rPr lang="en-US" sz="3600" dirty="0">
                <a:latin typeface="Arial" panose="020B0604020202020204" pitchFamily="34" charset="0"/>
                <a:cs typeface="Arial" panose="020B0604020202020204" pitchFamily="34" charset="0"/>
              </a:rPr>
              <a:t>Contradiction</a:t>
            </a:r>
          </a:p>
        </p:txBody>
      </p:sp>
      <p:sp>
        <p:nvSpPr>
          <p:cNvPr id="1048597" name="Rectangle 4"/>
          <p:cNvSpPr/>
          <p:nvPr/>
        </p:nvSpPr>
        <p:spPr>
          <a:xfrm>
            <a:off x="2032768" y="2275343"/>
            <a:ext cx="1871980" cy="531342"/>
          </a:xfrm>
          <a:prstGeom prst="rect">
            <a:avLst/>
          </a:prstGeom>
        </p:spPr>
        <p:txBody>
          <a:bodyPr wrap="none">
            <a:spAutoFit/>
          </a:bodyPr>
          <a:lstStyle/>
          <a:p>
            <a:pPr algn="ctr"/>
            <a:r>
              <a:rPr lang="en-US" sz="2800" u="sng" dirty="0">
                <a:latin typeface="Arial" panose="020B0604020202020204" pitchFamily="34" charset="0"/>
                <a:cs typeface="Arial" panose="020B0604020202020204" pitchFamily="34" charset="0"/>
              </a:rPr>
              <a:t>Ideal State</a:t>
            </a:r>
          </a:p>
        </p:txBody>
      </p:sp>
      <p:sp>
        <p:nvSpPr>
          <p:cNvPr id="1048598" name="Rectangle 5"/>
          <p:cNvSpPr/>
          <p:nvPr/>
        </p:nvSpPr>
        <p:spPr>
          <a:xfrm>
            <a:off x="7334489" y="2275343"/>
            <a:ext cx="1783080" cy="531342"/>
          </a:xfrm>
          <a:prstGeom prst="rect">
            <a:avLst/>
          </a:prstGeom>
        </p:spPr>
        <p:txBody>
          <a:bodyPr wrap="none">
            <a:spAutoFit/>
          </a:bodyPr>
          <a:lstStyle/>
          <a:p>
            <a:pPr algn="ctr"/>
            <a:r>
              <a:rPr lang="en-US" sz="2800" u="sng" dirty="0">
                <a:latin typeface="Arial" panose="020B0604020202020204" pitchFamily="34" charset="0"/>
                <a:cs typeface="Arial" panose="020B0604020202020204" pitchFamily="34" charset="0"/>
              </a:rPr>
              <a:t>Real State</a:t>
            </a:r>
          </a:p>
        </p:txBody>
      </p:sp>
      <p:sp>
        <p:nvSpPr>
          <p:cNvPr id="1048599" name="Flecha a la derecha con bandas 2"/>
          <p:cNvSpPr/>
          <p:nvPr/>
        </p:nvSpPr>
        <p:spPr>
          <a:xfrm>
            <a:off x="2161309" y="3297382"/>
            <a:ext cx="2169116" cy="1343891"/>
          </a:xfrm>
          <a:prstGeom prst="striped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S" dirty="0"/>
          </a:p>
        </p:txBody>
      </p:sp>
      <p:sp>
        <p:nvSpPr>
          <p:cNvPr id="1048600" name="Flecha a la derecha con bandas 8"/>
          <p:cNvSpPr/>
          <p:nvPr/>
        </p:nvSpPr>
        <p:spPr>
          <a:xfrm rot="10800000">
            <a:off x="7181436" y="3297382"/>
            <a:ext cx="2169116" cy="1343891"/>
          </a:xfrm>
          <a:prstGeom prst="striped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Rectangle 1"/>
          <p:cNvSpPr/>
          <p:nvPr/>
        </p:nvSpPr>
        <p:spPr>
          <a:xfrm>
            <a:off x="3056686" y="930878"/>
            <a:ext cx="5436150" cy="118558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4400" u="sng" dirty="0">
                <a:latin typeface="Arial" panose="020B0604020202020204" pitchFamily="34" charset="0"/>
                <a:cs typeface="Arial" panose="020B0604020202020204" pitchFamily="34" charset="0"/>
              </a:rPr>
              <a:t>Scientific</a:t>
            </a:r>
            <a:r>
              <a:rPr lang="es-ES" sz="4400" u="sng" dirty="0">
                <a:latin typeface="Arial" panose="020B0604020202020204" pitchFamily="34" charset="0"/>
                <a:cs typeface="Arial" panose="020B0604020202020204" pitchFamily="34" charset="0"/>
              </a:rPr>
              <a:t> </a:t>
            </a:r>
            <a:r>
              <a:rPr lang="en-US" sz="4400" u="sng" dirty="0">
                <a:latin typeface="Arial" panose="020B0604020202020204" pitchFamily="34" charset="0"/>
                <a:cs typeface="Arial" panose="020B0604020202020204" pitchFamily="34" charset="0"/>
              </a:rPr>
              <a:t>Problem:</a:t>
            </a:r>
            <a:r>
              <a:rPr lang="en-US" b="1" u="sng" dirty="0">
                <a:cs typeface="Arial" charset="0"/>
              </a:rPr>
              <a:t/>
            </a:r>
            <a:br>
              <a:rPr lang="en-US" b="1" u="sng" dirty="0">
                <a:cs typeface="Arial" charset="0"/>
              </a:rPr>
            </a:br>
            <a:endParaRPr lang="en-US" dirty="0"/>
          </a:p>
        </p:txBody>
      </p:sp>
      <p:sp>
        <p:nvSpPr>
          <p:cNvPr id="1048602" name="TextBox 2"/>
          <p:cNvSpPr txBox="1"/>
          <p:nvPr/>
        </p:nvSpPr>
        <p:spPr>
          <a:xfrm>
            <a:off x="498764" y="2511188"/>
            <a:ext cx="10945091" cy="324004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How to improve writing skills in English subject in 7th grade at ¨Pedro Ortiz Cabrera¨ secondary school in </a:t>
            </a:r>
            <a:r>
              <a:rPr lang="en-US" sz="4000" dirty="0" err="1">
                <a:latin typeface="Arial" panose="020B0604020202020204" pitchFamily="34" charset="0"/>
                <a:cs typeface="Arial" panose="020B0604020202020204" pitchFamily="34" charset="0"/>
              </a:rPr>
              <a:t>Artemisa</a:t>
            </a:r>
            <a:r>
              <a:rPr lang="en-US" sz="4000" dirty="0">
                <a:latin typeface="Arial" panose="020B0604020202020204" pitchFamily="34" charset="0"/>
                <a:cs typeface="Arial" panose="020B0604020202020204" pitchFamily="34" charset="0"/>
              </a:rPr>
              <a:t> Municipality?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TextBox 1"/>
          <p:cNvSpPr txBox="1"/>
          <p:nvPr/>
        </p:nvSpPr>
        <p:spPr>
          <a:xfrm>
            <a:off x="491318" y="1146412"/>
            <a:ext cx="11382233" cy="5378665"/>
          </a:xfrm>
          <a:prstGeom prst="rect">
            <a:avLst/>
          </a:prstGeom>
          <a:noFill/>
        </p:spPr>
        <p:txBody>
          <a:bodyPr wrap="square" rtlCol="0">
            <a:spAutoFit/>
          </a:bodyPr>
          <a:lstStyle/>
          <a:p>
            <a:pPr algn="ctr"/>
            <a:endParaRPr lang="en-US" sz="4000" dirty="0">
              <a:latin typeface="Arial" panose="020B0604020202020204" pitchFamily="34" charset="0"/>
              <a:cs typeface="Arial" panose="020B0604020202020204" pitchFamily="34" charset="0"/>
            </a:endParaRPr>
          </a:p>
          <a:p>
            <a:pPr algn="ctr"/>
            <a:r>
              <a:rPr lang="en-US" sz="4000" dirty="0">
                <a:latin typeface="Arial" panose="020B0604020202020204" pitchFamily="34" charset="0"/>
                <a:cs typeface="Arial" panose="020B0604020202020204" pitchFamily="34" charset="0"/>
              </a:rPr>
              <a:t>Teaching-learning process in English subject.</a:t>
            </a:r>
            <a:endParaRPr lang="es-ES" sz="4000" dirty="0">
              <a:latin typeface="Arial" panose="020B0604020202020204" pitchFamily="34" charset="0"/>
              <a:cs typeface="Arial" panose="020B0604020202020204" pitchFamily="34" charset="0"/>
            </a:endParaRPr>
          </a:p>
          <a:p>
            <a:pPr algn="ctr"/>
            <a:endParaRPr lang="en-US" sz="4000" dirty="0">
              <a:latin typeface="Arial" panose="020B0604020202020204" pitchFamily="34" charset="0"/>
              <a:cs typeface="Arial" panose="020B0604020202020204" pitchFamily="34" charset="0"/>
            </a:endParaRPr>
          </a:p>
          <a:p>
            <a:pPr algn="ctr"/>
            <a:endParaRPr lang="en-US" sz="4000" dirty="0">
              <a:latin typeface="Arial" panose="020B0604020202020204" pitchFamily="34" charset="0"/>
              <a:cs typeface="Arial" panose="020B0604020202020204" pitchFamily="34" charset="0"/>
            </a:endParaRPr>
          </a:p>
          <a:p>
            <a:pPr algn="ctr"/>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	The improvement of writing skills in English 	subject in 7th grade.</a:t>
            </a:r>
            <a:endParaRPr lang="es-ES" sz="4000" dirty="0">
              <a:latin typeface="Arial" panose="020B0604020202020204" pitchFamily="34" charset="0"/>
              <a:cs typeface="Arial" panose="020B0604020202020204" pitchFamily="34" charset="0"/>
            </a:endParaRPr>
          </a:p>
          <a:p>
            <a:pPr algn="ctr"/>
            <a:endParaRPr lang="en-US" sz="4000" dirty="0">
              <a:latin typeface="Arial" panose="020B0604020202020204" pitchFamily="34" charset="0"/>
              <a:cs typeface="Arial" panose="020B0604020202020204" pitchFamily="34" charset="0"/>
            </a:endParaRPr>
          </a:p>
        </p:txBody>
      </p:sp>
      <p:sp>
        <p:nvSpPr>
          <p:cNvPr id="1048604" name="Rectángulo 2"/>
          <p:cNvSpPr/>
          <p:nvPr/>
        </p:nvSpPr>
        <p:spPr>
          <a:xfrm>
            <a:off x="4487097" y="996287"/>
            <a:ext cx="3390673" cy="646331"/>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lgn="ctr"/>
            <a:r>
              <a:rPr lang="en-US" sz="3600" u="sng" dirty="0">
                <a:latin typeface="Arial" panose="020B0604020202020204" pitchFamily="34" charset="0"/>
                <a:cs typeface="Arial" panose="020B0604020202020204" pitchFamily="34" charset="0"/>
              </a:rPr>
              <a:t>Object of study:</a:t>
            </a:r>
          </a:p>
        </p:txBody>
      </p:sp>
      <p:sp>
        <p:nvSpPr>
          <p:cNvPr id="1048605" name="Rectángulo 3"/>
          <p:cNvSpPr/>
          <p:nvPr/>
        </p:nvSpPr>
        <p:spPr>
          <a:xfrm>
            <a:off x="4589691" y="3348896"/>
            <a:ext cx="3218180" cy="651243"/>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lgn="ctr"/>
            <a:r>
              <a:rPr lang="en-US" sz="3600" u="sng" dirty="0">
                <a:latin typeface="Arial" panose="020B0604020202020204" pitchFamily="34" charset="0"/>
                <a:cs typeface="Arial" panose="020B0604020202020204" pitchFamily="34" charset="0"/>
              </a:rPr>
              <a:t>Field of action: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TextBox 1"/>
          <p:cNvSpPr txBox="1"/>
          <p:nvPr/>
        </p:nvSpPr>
        <p:spPr>
          <a:xfrm>
            <a:off x="696037" y="2060812"/>
            <a:ext cx="11218459" cy="4401205"/>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To propose a set of activities for </a:t>
            </a:r>
            <a:r>
              <a:rPr lang="en-US" sz="4000" dirty="0" smtClean="0">
                <a:latin typeface="Arial" panose="020B0604020202020204" pitchFamily="34" charset="0"/>
                <a:cs typeface="Arial" panose="020B0604020202020204" pitchFamily="34" charset="0"/>
              </a:rPr>
              <a:t>the improvement of </a:t>
            </a:r>
            <a:r>
              <a:rPr lang="en-US" sz="4000" dirty="0">
                <a:latin typeface="Arial" panose="020B0604020202020204" pitchFamily="34" charset="0"/>
                <a:cs typeface="Arial" panose="020B0604020202020204" pitchFamily="34" charset="0"/>
              </a:rPr>
              <a:t>writing skills in English subject in 7th grade at Pedro Ortiz Cabrera secondary school in </a:t>
            </a:r>
            <a:r>
              <a:rPr lang="en-US" sz="4000" dirty="0" err="1">
                <a:latin typeface="Arial" panose="020B0604020202020204" pitchFamily="34" charset="0"/>
                <a:cs typeface="Arial" panose="020B0604020202020204" pitchFamily="34" charset="0"/>
              </a:rPr>
              <a:t>Artemisa</a:t>
            </a:r>
            <a:r>
              <a:rPr lang="en-US" sz="4000" dirty="0">
                <a:latin typeface="Arial" panose="020B0604020202020204" pitchFamily="34" charset="0"/>
                <a:cs typeface="Arial" panose="020B0604020202020204" pitchFamily="34" charset="0"/>
              </a:rPr>
              <a:t> Municipality.</a:t>
            </a:r>
            <a:endParaRPr lang="es-ES" sz="4000" dirty="0">
              <a:latin typeface="Arial" panose="020B0604020202020204" pitchFamily="34" charset="0"/>
              <a:cs typeface="Arial" panose="020B0604020202020204" pitchFamily="34" charset="0"/>
            </a:endParaRPr>
          </a:p>
          <a:p>
            <a:endParaRPr lang="en-US" sz="4000" dirty="0">
              <a:latin typeface="Arial" panose="020B0604020202020204" pitchFamily="34" charset="0"/>
              <a:cs typeface="Arial" panose="020B0604020202020204" pitchFamily="34" charset="0"/>
            </a:endParaRPr>
          </a:p>
        </p:txBody>
      </p:sp>
      <p:sp>
        <p:nvSpPr>
          <p:cNvPr id="1048607" name="Rectángulo 2"/>
          <p:cNvSpPr/>
          <p:nvPr/>
        </p:nvSpPr>
        <p:spPr>
          <a:xfrm>
            <a:off x="3524466" y="668817"/>
            <a:ext cx="3478837" cy="769441"/>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US" sz="4400" u="sng" dirty="0">
                <a:latin typeface="Arial" panose="020B0604020202020204" pitchFamily="34" charset="0"/>
                <a:cs typeface="Arial" panose="020B0604020202020204" pitchFamily="34" charset="0"/>
              </a:rPr>
              <a:t>OBJECTIVE: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Rectángulo redondeado 7"/>
          <p:cNvSpPr/>
          <p:nvPr/>
        </p:nvSpPr>
        <p:spPr>
          <a:xfrm>
            <a:off x="573872" y="668740"/>
            <a:ext cx="4516744" cy="57047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endParaRPr lang="es-ES" sz="2800" dirty="0">
              <a:solidFill>
                <a:schemeClr val="tx1"/>
              </a:solidFill>
              <a:latin typeface="Arial" panose="020B0604020202020204" pitchFamily="34" charset="0"/>
              <a:cs typeface="Arial" panose="020B0604020202020204" pitchFamily="34" charset="0"/>
            </a:endParaRPr>
          </a:p>
        </p:txBody>
      </p:sp>
      <p:sp>
        <p:nvSpPr>
          <p:cNvPr id="1048609" name="TextBox 3"/>
          <p:cNvSpPr txBox="1"/>
          <p:nvPr/>
        </p:nvSpPr>
        <p:spPr>
          <a:xfrm>
            <a:off x="573873" y="1214651"/>
            <a:ext cx="4516744" cy="4426141"/>
          </a:xfrm>
          <a:prstGeom prst="rect">
            <a:avLst/>
          </a:prstGeom>
          <a:noFill/>
        </p:spPr>
        <p:txBody>
          <a:bodyPr wrap="square" rtlCol="0">
            <a:spAutoFit/>
          </a:bodyPr>
          <a:lstStyle/>
          <a:p>
            <a:pPr algn="ctr"/>
            <a:r>
              <a:rPr lang="es-ES" sz="2800" b="1" u="sng" dirty="0" err="1">
                <a:solidFill>
                  <a:schemeClr val="bg1"/>
                </a:solidFill>
                <a:latin typeface="Arial" panose="020B0604020202020204" pitchFamily="34" charset="0"/>
                <a:cs typeface="Arial" panose="020B0604020202020204" pitchFamily="34" charset="0"/>
              </a:rPr>
              <a:t>Scientific</a:t>
            </a:r>
            <a:r>
              <a:rPr lang="es-ES" sz="2800" b="1" u="sng" dirty="0">
                <a:solidFill>
                  <a:schemeClr val="bg1"/>
                </a:solidFill>
                <a:latin typeface="Arial" panose="020B0604020202020204" pitchFamily="34" charset="0"/>
                <a:cs typeface="Arial" panose="020B0604020202020204" pitchFamily="34" charset="0"/>
              </a:rPr>
              <a:t> </a:t>
            </a:r>
            <a:r>
              <a:rPr lang="es-ES" sz="2800" b="1" u="sng" dirty="0" err="1">
                <a:solidFill>
                  <a:schemeClr val="bg1"/>
                </a:solidFill>
                <a:latin typeface="Arial" panose="020B0604020202020204" pitchFamily="34" charset="0"/>
                <a:cs typeface="Arial" panose="020B0604020202020204" pitchFamily="34" charset="0"/>
              </a:rPr>
              <a:t>questions</a:t>
            </a:r>
            <a:r>
              <a:rPr lang="es-ES" sz="2800" b="1" u="sng" dirty="0">
                <a:solidFill>
                  <a:schemeClr val="bg1"/>
                </a:solidFill>
                <a:latin typeface="Arial" panose="020B0604020202020204" pitchFamily="34" charset="0"/>
                <a:cs typeface="Arial" panose="020B0604020202020204" pitchFamily="34" charset="0"/>
              </a:rPr>
              <a:t>:</a:t>
            </a:r>
            <a:endParaRPr lang="es-ES" sz="2800" u="sng" dirty="0">
              <a:solidFill>
                <a:schemeClr val="bg1"/>
              </a:solidFill>
              <a:latin typeface="Arial" panose="020B0604020202020204" pitchFamily="34" charset="0"/>
              <a:cs typeface="Arial" panose="020B0604020202020204" pitchFamily="34" charset="0"/>
            </a:endParaRPr>
          </a:p>
          <a:p>
            <a:pPr lvl="0">
              <a:lnSpc>
                <a:spcPct val="150000"/>
              </a:lnSpc>
            </a:pPr>
            <a:r>
              <a:rPr lang="en-US" sz="2800" dirty="0">
                <a:solidFill>
                  <a:schemeClr val="bg1"/>
                </a:solidFill>
                <a:latin typeface="Arial" panose="020B0604020202020204" pitchFamily="34" charset="0"/>
                <a:cs typeface="Arial" panose="020B0604020202020204" pitchFamily="34" charset="0"/>
              </a:rPr>
              <a:t>1-What are the theoretical-methodological references </a:t>
            </a:r>
            <a:r>
              <a:rPr lang="en-US" altLang="es-ES" sz="2800" dirty="0">
                <a:solidFill>
                  <a:schemeClr val="bg1"/>
                </a:solidFill>
                <a:latin typeface="Arial" pitchFamily="34" charset="0"/>
                <a:cs typeface="Arial" pitchFamily="34" charset="0"/>
              </a:rPr>
              <a:t>in the teaching learning process of writing skills </a:t>
            </a:r>
            <a:r>
              <a:rPr lang="en-US" sz="2800" dirty="0">
                <a:solidFill>
                  <a:schemeClr val="bg1"/>
                </a:solidFill>
                <a:latin typeface="Arial" panose="020B0604020202020204" pitchFamily="34" charset="0"/>
                <a:cs typeface="Arial" panose="020B0604020202020204" pitchFamily="34" charset="0"/>
              </a:rPr>
              <a:t>in English subject?</a:t>
            </a:r>
            <a:endParaRPr lang="es-ES" sz="2800" dirty="0">
              <a:solidFill>
                <a:schemeClr val="bg1"/>
              </a:solidFill>
              <a:latin typeface="Arial" panose="020B0604020202020204" pitchFamily="34" charset="0"/>
              <a:cs typeface="Arial" panose="020B0604020202020204" pitchFamily="34" charset="0"/>
            </a:endParaRPr>
          </a:p>
          <a:p>
            <a:endParaRPr lang="en-US" dirty="0"/>
          </a:p>
        </p:txBody>
      </p:sp>
      <p:sp>
        <p:nvSpPr>
          <p:cNvPr id="1048610" name="Rectángulo redondeado 7"/>
          <p:cNvSpPr/>
          <p:nvPr/>
        </p:nvSpPr>
        <p:spPr>
          <a:xfrm>
            <a:off x="6045958" y="668741"/>
            <a:ext cx="4507890" cy="57047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endParaRPr lang="es-ES" sz="2800" dirty="0">
              <a:solidFill>
                <a:schemeClr val="tx1"/>
              </a:solidFill>
              <a:latin typeface="Arial" panose="020B0604020202020204" pitchFamily="34" charset="0"/>
              <a:cs typeface="Arial" panose="020B0604020202020204" pitchFamily="34" charset="0"/>
            </a:endParaRPr>
          </a:p>
        </p:txBody>
      </p:sp>
      <p:sp>
        <p:nvSpPr>
          <p:cNvPr id="1048611" name="TextBox 5"/>
          <p:cNvSpPr txBox="1"/>
          <p:nvPr/>
        </p:nvSpPr>
        <p:spPr>
          <a:xfrm>
            <a:off x="6154372" y="1214651"/>
            <a:ext cx="4399475" cy="5384101"/>
          </a:xfrm>
          <a:prstGeom prst="rect">
            <a:avLst/>
          </a:prstGeom>
          <a:noFill/>
        </p:spPr>
        <p:txBody>
          <a:bodyPr wrap="square" rtlCol="0">
            <a:spAutoFit/>
          </a:bodyPr>
          <a:lstStyle/>
          <a:p>
            <a:pPr algn="ctr"/>
            <a:r>
              <a:rPr lang="es-ES" sz="2800" b="1" u="sng" dirty="0" err="1">
                <a:solidFill>
                  <a:schemeClr val="bg1"/>
                </a:solidFill>
                <a:latin typeface="Arial" panose="020B0604020202020204" pitchFamily="34" charset="0"/>
                <a:cs typeface="Arial" panose="020B0604020202020204" pitchFamily="34" charset="0"/>
              </a:rPr>
              <a:t>Scientific</a:t>
            </a:r>
            <a:r>
              <a:rPr lang="es-ES" sz="2800" b="1" u="sng" dirty="0">
                <a:solidFill>
                  <a:schemeClr val="bg1"/>
                </a:solidFill>
                <a:latin typeface="Arial" panose="020B0604020202020204" pitchFamily="34" charset="0"/>
                <a:cs typeface="Arial" panose="020B0604020202020204" pitchFamily="34" charset="0"/>
              </a:rPr>
              <a:t> </a:t>
            </a:r>
            <a:r>
              <a:rPr lang="es-ES" sz="2800" b="1" u="sng" dirty="0" err="1">
                <a:solidFill>
                  <a:schemeClr val="bg1"/>
                </a:solidFill>
                <a:latin typeface="Arial" panose="020B0604020202020204" pitchFamily="34" charset="0"/>
                <a:cs typeface="Arial" panose="020B0604020202020204" pitchFamily="34" charset="0"/>
              </a:rPr>
              <a:t>tasks</a:t>
            </a:r>
            <a:r>
              <a:rPr lang="es-ES" sz="2800" b="1" u="sng" dirty="0">
                <a:solidFill>
                  <a:schemeClr val="bg1"/>
                </a:solidFill>
                <a:latin typeface="Arial" panose="020B0604020202020204" pitchFamily="34" charset="0"/>
                <a:cs typeface="Arial" panose="020B0604020202020204" pitchFamily="34" charset="0"/>
              </a:rPr>
              <a:t>:</a:t>
            </a:r>
            <a:endParaRPr lang="es-ES" sz="2800" u="sng" dirty="0">
              <a:solidFill>
                <a:schemeClr val="bg1"/>
              </a:solidFill>
              <a:latin typeface="Arial" panose="020B0604020202020204" pitchFamily="34" charset="0"/>
              <a:cs typeface="Arial" panose="020B0604020202020204" pitchFamily="34" charset="0"/>
            </a:endParaRPr>
          </a:p>
          <a:p>
            <a:pPr lvl="0">
              <a:lnSpc>
                <a:spcPct val="150000"/>
              </a:lnSpc>
            </a:pPr>
            <a:r>
              <a:rPr lang="en-US" sz="2800" dirty="0">
                <a:solidFill>
                  <a:schemeClr val="bg1"/>
                </a:solidFill>
                <a:latin typeface="Arial" panose="020B0604020202020204" pitchFamily="34" charset="0"/>
                <a:cs typeface="Arial" panose="020B0604020202020204" pitchFamily="34" charset="0"/>
              </a:rPr>
              <a:t>1-Determination of the theoretical-methodological references that support the improvement of writing skills in English subject .</a:t>
            </a:r>
            <a:endParaRPr lang="es-ES" sz="28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fillRect/>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676</TotalTime>
  <Words>875</Words>
  <Application>Microsoft Office PowerPoint</Application>
  <PresentationFormat>Panorámica</PresentationFormat>
  <Paragraphs>110</Paragraphs>
  <Slides>22</Slides>
  <Notes>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22</vt:i4>
      </vt:variant>
    </vt:vector>
  </HeadingPairs>
  <TitlesOfParts>
    <vt:vector size="29" baseType="lpstr">
      <vt:lpstr>宋体</vt:lpstr>
      <vt:lpstr>Arial</vt:lpstr>
      <vt:lpstr>Calibri</vt:lpstr>
      <vt:lpstr>Century Gothic</vt:lpstr>
      <vt:lpstr>Wingdings</vt:lpstr>
      <vt:lpstr>Wingdings 3</vt:lpstr>
      <vt:lpstr>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 Structure of the set of Activities:  </vt:lpstr>
      <vt:lpstr> ACTIVITY :</vt:lpstr>
      <vt:lpstr>ftfyty</vt:lpstr>
      <vt:lpstr> ACTIVITY:</vt:lpstr>
      <vt:lpstr> Practical Contribution:</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GFHGF</dc:creator>
  <cp:lastModifiedBy>Usuario de Windows</cp:lastModifiedBy>
  <cp:revision>26</cp:revision>
  <dcterms:created xsi:type="dcterms:W3CDTF">2017-09-28T05:22:49Z</dcterms:created>
  <dcterms:modified xsi:type="dcterms:W3CDTF">2020-11-20T01:43:30Z</dcterms:modified>
</cp:coreProperties>
</file>