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80" r:id="rId12"/>
    <p:sldId id="288" r:id="rId13"/>
    <p:sldId id="292" r:id="rId14"/>
    <p:sldId id="289" r:id="rId15"/>
    <p:sldId id="290" r:id="rId16"/>
    <p:sldId id="267" r:id="rId17"/>
    <p:sldId id="268" r:id="rId18"/>
    <p:sldId id="269" r:id="rId19"/>
    <p:sldId id="270" r:id="rId20"/>
    <p:sldId id="282" r:id="rId21"/>
    <p:sldId id="271" r:id="rId22"/>
    <p:sldId id="283" r:id="rId23"/>
    <p:sldId id="293" r:id="rId24"/>
    <p:sldId id="294" r:id="rId25"/>
    <p:sldId id="284" r:id="rId26"/>
    <p:sldId id="277" r:id="rId27"/>
    <p:sldId id="278" r:id="rId28"/>
    <p:sldId id="279" r:id="rId29"/>
    <p:sldId id="286" r:id="rId30"/>
    <p:sldId id="272" r:id="rId31"/>
    <p:sldId id="274"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uario de Windows" initials="UdW" lastIdx="2" clrIdx="0">
    <p:extLst>
      <p:ext uri="{19B8F6BF-5375-455C-9EA6-DF929625EA0E}">
        <p15:presenceInfo xmlns:p15="http://schemas.microsoft.com/office/powerpoint/2012/main" xmlns="" userId="Usuario de Window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7000" autoAdjust="0"/>
    <p:restoredTop sz="94660"/>
  </p:normalViewPr>
  <p:slideViewPr>
    <p:cSldViewPr snapToGrid="0">
      <p:cViewPr varScale="1">
        <p:scale>
          <a:sx n="51" d="100"/>
          <a:sy n="51" d="100"/>
        </p:scale>
        <p:origin x="-104" y="-34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Hoja_de_c_lculo_de_Microsoft_Office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s-ES"/>
  <c:chart>
    <c:view3D>
      <c:rAngAx val="1"/>
    </c:view3D>
    <c:plotArea>
      <c:layout/>
      <c:bar3DChart>
        <c:barDir val="col"/>
        <c:grouping val="clustered"/>
        <c:ser>
          <c:idx val="0"/>
          <c:order val="0"/>
          <c:tx>
            <c:strRef>
              <c:f>Hoja1!$B$1</c:f>
              <c:strCache>
                <c:ptCount val="1"/>
                <c:pt idx="0">
                  <c:v>Good</c:v>
                </c:pt>
              </c:strCache>
            </c:strRef>
          </c:tx>
          <c:spPr>
            <a:solidFill>
              <a:srgbClr val="4BF828"/>
            </a:solidFill>
          </c:spPr>
          <c:cat>
            <c:strRef>
              <c:f>Hoja1!$A$2:$A$5</c:f>
              <c:strCache>
                <c:ptCount val="4"/>
                <c:pt idx="0">
                  <c:v>Parameter 1</c:v>
                </c:pt>
                <c:pt idx="1">
                  <c:v>Parameter 2</c:v>
                </c:pt>
                <c:pt idx="2">
                  <c:v>Parameter 3</c:v>
                </c:pt>
                <c:pt idx="3">
                  <c:v>Parameter 4</c:v>
                </c:pt>
              </c:strCache>
            </c:strRef>
          </c:cat>
          <c:val>
            <c:numRef>
              <c:f>Hoja1!$B$2:$B$5</c:f>
              <c:numCache>
                <c:formatCode>0%</c:formatCode>
                <c:ptCount val="4"/>
                <c:pt idx="0">
                  <c:v>0.1</c:v>
                </c:pt>
                <c:pt idx="1">
                  <c:v>0.2</c:v>
                </c:pt>
                <c:pt idx="2">
                  <c:v>0.1</c:v>
                </c:pt>
                <c:pt idx="3">
                  <c:v>0.1</c:v>
                </c:pt>
              </c:numCache>
            </c:numRef>
          </c:val>
        </c:ser>
        <c:ser>
          <c:idx val="1"/>
          <c:order val="1"/>
          <c:tx>
            <c:strRef>
              <c:f>Hoja1!$C$1</c:f>
              <c:strCache>
                <c:ptCount val="1"/>
                <c:pt idx="0">
                  <c:v>Poor</c:v>
                </c:pt>
              </c:strCache>
            </c:strRef>
          </c:tx>
          <c:spPr>
            <a:solidFill>
              <a:srgbClr val="FFFF00"/>
            </a:solidFill>
          </c:spPr>
          <c:cat>
            <c:strRef>
              <c:f>Hoja1!$A$2:$A$5</c:f>
              <c:strCache>
                <c:ptCount val="4"/>
                <c:pt idx="0">
                  <c:v>Parameter 1</c:v>
                </c:pt>
                <c:pt idx="1">
                  <c:v>Parameter 2</c:v>
                </c:pt>
                <c:pt idx="2">
                  <c:v>Parameter 3</c:v>
                </c:pt>
                <c:pt idx="3">
                  <c:v>Parameter 4</c:v>
                </c:pt>
              </c:strCache>
            </c:strRef>
          </c:cat>
          <c:val>
            <c:numRef>
              <c:f>Hoja1!$C$2:$C$5</c:f>
              <c:numCache>
                <c:formatCode>0%</c:formatCode>
                <c:ptCount val="4"/>
                <c:pt idx="0">
                  <c:v>0.26</c:v>
                </c:pt>
                <c:pt idx="1">
                  <c:v>0.23</c:v>
                </c:pt>
                <c:pt idx="2">
                  <c:v>0.16000000000000003</c:v>
                </c:pt>
                <c:pt idx="3">
                  <c:v>0.13</c:v>
                </c:pt>
              </c:numCache>
            </c:numRef>
          </c:val>
        </c:ser>
        <c:ser>
          <c:idx val="2"/>
          <c:order val="2"/>
          <c:tx>
            <c:strRef>
              <c:f>Hoja1!$D$1</c:f>
              <c:strCache>
                <c:ptCount val="1"/>
                <c:pt idx="0">
                  <c:v>Bad</c:v>
                </c:pt>
              </c:strCache>
            </c:strRef>
          </c:tx>
          <c:spPr>
            <a:solidFill>
              <a:srgbClr val="FF0000"/>
            </a:solidFill>
          </c:spPr>
          <c:cat>
            <c:strRef>
              <c:f>Hoja1!$A$2:$A$5</c:f>
              <c:strCache>
                <c:ptCount val="4"/>
                <c:pt idx="0">
                  <c:v>Parameter 1</c:v>
                </c:pt>
                <c:pt idx="1">
                  <c:v>Parameter 2</c:v>
                </c:pt>
                <c:pt idx="2">
                  <c:v>Parameter 3</c:v>
                </c:pt>
                <c:pt idx="3">
                  <c:v>Parameter 4</c:v>
                </c:pt>
              </c:strCache>
            </c:strRef>
          </c:cat>
          <c:val>
            <c:numRef>
              <c:f>Hoja1!$D$2:$D$5</c:f>
              <c:numCache>
                <c:formatCode>0%</c:formatCode>
                <c:ptCount val="4"/>
                <c:pt idx="0">
                  <c:v>0.630000000000001</c:v>
                </c:pt>
                <c:pt idx="1">
                  <c:v>0.56000000000000005</c:v>
                </c:pt>
                <c:pt idx="2">
                  <c:v>0.53</c:v>
                </c:pt>
                <c:pt idx="3">
                  <c:v>0.73000000000000065</c:v>
                </c:pt>
              </c:numCache>
            </c:numRef>
          </c:val>
        </c:ser>
        <c:shape val="box"/>
        <c:axId val="123546624"/>
        <c:axId val="123572992"/>
        <c:axId val="0"/>
      </c:bar3DChart>
      <c:catAx>
        <c:axId val="123546624"/>
        <c:scaling>
          <c:orientation val="minMax"/>
        </c:scaling>
        <c:axPos val="b"/>
        <c:tickLblPos val="nextTo"/>
        <c:crossAx val="123572992"/>
        <c:crosses val="autoZero"/>
        <c:auto val="1"/>
        <c:lblAlgn val="ctr"/>
        <c:lblOffset val="100"/>
      </c:catAx>
      <c:valAx>
        <c:axId val="123572992"/>
        <c:scaling>
          <c:orientation val="minMax"/>
        </c:scaling>
        <c:axPos val="l"/>
        <c:majorGridlines/>
        <c:numFmt formatCode="0%" sourceLinked="1"/>
        <c:tickLblPos val="nextTo"/>
        <c:crossAx val="123546624"/>
        <c:crosses val="autoZero"/>
        <c:crossBetween val="between"/>
      </c:valAx>
    </c:plotArea>
    <c:legend>
      <c:legendPos val="r"/>
      <c:layout>
        <c:manualLayout>
          <c:xMode val="edge"/>
          <c:yMode val="edge"/>
          <c:x val="0.8809420437862362"/>
          <c:y val="0.20234520383427729"/>
          <c:w val="0.11905795621376375"/>
          <c:h val="0.40796033823486666"/>
        </c:manualLayout>
      </c:layout>
    </c:legend>
    <c:plotVisOnly val="1"/>
  </c:chart>
  <c:txPr>
    <a:bodyPr/>
    <a:lstStyle/>
    <a:p>
      <a:pPr>
        <a:defRPr sz="1800"/>
      </a:pPr>
      <a:endParaRPr lang="es-ES"/>
    </a:p>
  </c:txPr>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pPr/>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pPr/>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pPr/>
              <a:t>11/18/2020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11/18/2020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11/18/2020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42A54C80-263E-416B-A8E0-580EDEADCBDC}" type="datetimeFigureOut">
              <a:rPr lang="en-US" dirty="0"/>
              <a:pPr/>
              <a:t>11/18/2020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11/18/2020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11/18/2020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390503" y="448936"/>
            <a:ext cx="6500279" cy="3848874"/>
          </a:xfrm>
          <a:prstGeom prst="rect">
            <a:avLst/>
          </a:prstGeom>
        </p:spPr>
        <p:txBody>
          <a:bodyPr wrap="square">
            <a:spAutoFit/>
          </a:bodyPr>
          <a:lstStyle/>
          <a:p>
            <a:pPr algn="ctr">
              <a:lnSpc>
                <a:spcPct val="106000"/>
              </a:lnSpc>
              <a:spcAft>
                <a:spcPts val="200"/>
              </a:spcAft>
            </a:pPr>
            <a:r>
              <a:rPr lang="en-US" sz="3200" dirty="0">
                <a:latin typeface="Arial" panose="020B0604020202020204" pitchFamily="34" charset="0"/>
                <a:ea typeface="DejaVu Sans"/>
              </a:rPr>
              <a:t> ARTEMISA UNIVERSITY</a:t>
            </a:r>
            <a:endParaRPr lang="es-ES" sz="3200" dirty="0">
              <a:latin typeface="Calibri" panose="020F0502020204030204" pitchFamily="34" charset="0"/>
              <a:ea typeface="DejaVu Sans"/>
            </a:endParaRPr>
          </a:p>
          <a:p>
            <a:pPr algn="ctr">
              <a:lnSpc>
                <a:spcPct val="106000"/>
              </a:lnSpc>
              <a:spcAft>
                <a:spcPts val="200"/>
              </a:spcAft>
            </a:pPr>
            <a:r>
              <a:rPr lang="en-US" sz="3200" dirty="0">
                <a:latin typeface="Arial" panose="020B0604020202020204" pitchFamily="34" charset="0"/>
                <a:ea typeface="DejaVu Sans"/>
              </a:rPr>
              <a:t>SCHOOL OF SOCIAL SCIENCES</a:t>
            </a:r>
            <a:endParaRPr lang="es-ES" sz="3200" dirty="0">
              <a:latin typeface="Calibri" panose="020F0502020204030204" pitchFamily="34" charset="0"/>
              <a:ea typeface="DejaVu Sans"/>
            </a:endParaRPr>
          </a:p>
          <a:p>
            <a:pPr algn="ctr">
              <a:lnSpc>
                <a:spcPct val="106000"/>
              </a:lnSpc>
              <a:spcAft>
                <a:spcPts val="200"/>
              </a:spcAft>
            </a:pPr>
            <a:r>
              <a:rPr lang="en-US" sz="3200">
                <a:latin typeface="Arial" panose="020B0604020202020204" pitchFamily="34" charset="0"/>
                <a:ea typeface="DejaVu Sans"/>
              </a:rPr>
              <a:t>AND </a:t>
            </a:r>
            <a:r>
              <a:rPr lang="en-US" sz="3200" smtClean="0">
                <a:latin typeface="Arial" panose="020B0604020202020204" pitchFamily="34" charset="0"/>
                <a:ea typeface="DejaVu Sans"/>
              </a:rPr>
              <a:t>HUMANITIES</a:t>
            </a:r>
            <a:endParaRPr lang="en-US" sz="3200" dirty="0" smtClean="0">
              <a:latin typeface="Arial" panose="020B0604020202020204" pitchFamily="34" charset="0"/>
              <a:ea typeface="DejaVu Sans"/>
            </a:endParaRPr>
          </a:p>
          <a:p>
            <a:pPr algn="ctr">
              <a:lnSpc>
                <a:spcPct val="106000"/>
              </a:lnSpc>
              <a:spcAft>
                <a:spcPts val="200"/>
              </a:spcAft>
            </a:pPr>
            <a:endParaRPr lang="es-ES" sz="3200" dirty="0">
              <a:latin typeface="Calibri" panose="020F0502020204030204" pitchFamily="34" charset="0"/>
              <a:ea typeface="DejaVu Sans"/>
            </a:endParaRPr>
          </a:p>
          <a:p>
            <a:pPr algn="ctr">
              <a:lnSpc>
                <a:spcPct val="106000"/>
              </a:lnSpc>
              <a:spcAft>
                <a:spcPts val="200"/>
              </a:spcAft>
            </a:pPr>
            <a:r>
              <a:rPr lang="en-US" sz="6000" dirty="0">
                <a:latin typeface="Bernard MT Condensed" pitchFamily="18" charset="0"/>
                <a:ea typeface="DejaVu Sans"/>
              </a:rPr>
              <a:t> </a:t>
            </a:r>
            <a:r>
              <a:rPr lang="en-US" sz="9600" b="1" dirty="0">
                <a:latin typeface="Bernard MT Condensed" pitchFamily="18" charset="0"/>
                <a:ea typeface="DejaVu Sans"/>
              </a:rPr>
              <a:t> </a:t>
            </a:r>
            <a:r>
              <a:rPr lang="en-US" sz="9600" b="1" dirty="0" smtClean="0">
                <a:latin typeface="Bernard MT Condensed" pitchFamily="18" charset="0"/>
                <a:ea typeface="DejaVu Sans"/>
              </a:rPr>
              <a:t>TERM PAPER </a:t>
            </a:r>
            <a:endParaRPr lang="es-ES" sz="9600" b="1" dirty="0">
              <a:latin typeface="Bernard MT Condensed" pitchFamily="18" charset="0"/>
            </a:endParaRPr>
          </a:p>
        </p:txBody>
      </p:sp>
      <p:sp>
        <p:nvSpPr>
          <p:cNvPr id="3" name="Rectángulo 2"/>
          <p:cNvSpPr/>
          <p:nvPr/>
        </p:nvSpPr>
        <p:spPr>
          <a:xfrm>
            <a:off x="1293223" y="4834817"/>
            <a:ext cx="9000308" cy="1667701"/>
          </a:xfrm>
          <a:prstGeom prst="rect">
            <a:avLst/>
          </a:prstGeom>
        </p:spPr>
        <p:txBody>
          <a:bodyPr wrap="square">
            <a:spAutoFit/>
          </a:bodyPr>
          <a:lstStyle/>
          <a:p>
            <a:pPr algn="just">
              <a:lnSpc>
                <a:spcPct val="106000"/>
              </a:lnSpc>
              <a:spcAft>
                <a:spcPts val="800"/>
              </a:spcAft>
            </a:pPr>
            <a:r>
              <a:rPr lang="es-ES" sz="2800" b="1" u="sng" dirty="0" err="1">
                <a:latin typeface="Arial" panose="020B0604020202020204" pitchFamily="34" charset="0"/>
                <a:ea typeface="DejaVu Sans"/>
              </a:rPr>
              <a:t>Author</a:t>
            </a:r>
            <a:r>
              <a:rPr lang="es-ES" sz="2800" b="1" u="sng" dirty="0">
                <a:latin typeface="Arial" panose="020B0604020202020204" pitchFamily="34" charset="0"/>
                <a:ea typeface="DejaVu Sans"/>
              </a:rPr>
              <a:t>:</a:t>
            </a:r>
            <a:r>
              <a:rPr lang="es-ES" sz="2800" b="1" dirty="0">
                <a:latin typeface="Arial" panose="020B0604020202020204" pitchFamily="34" charset="0"/>
                <a:ea typeface="DejaVu Sans"/>
              </a:rPr>
              <a:t> </a:t>
            </a:r>
            <a:r>
              <a:rPr lang="es-ES" sz="2800" dirty="0" err="1">
                <a:latin typeface="Arial" panose="020B0604020202020204" pitchFamily="34" charset="0"/>
                <a:ea typeface="DejaVu Sans"/>
              </a:rPr>
              <a:t>Odaisy</a:t>
            </a:r>
            <a:r>
              <a:rPr lang="es-ES" sz="2800" dirty="0">
                <a:latin typeface="Arial" panose="020B0604020202020204" pitchFamily="34" charset="0"/>
                <a:ea typeface="DejaVu Sans"/>
              </a:rPr>
              <a:t> de la Caridad Cabrera Pontones</a:t>
            </a:r>
            <a:endParaRPr lang="es-ES" sz="2800" dirty="0">
              <a:latin typeface="Calibri" panose="020F0502020204030204" pitchFamily="34" charset="0"/>
              <a:ea typeface="DejaVu Sans"/>
            </a:endParaRPr>
          </a:p>
          <a:p>
            <a:pPr algn="ctr">
              <a:lnSpc>
                <a:spcPct val="106000"/>
              </a:lnSpc>
              <a:spcAft>
                <a:spcPts val="800"/>
              </a:spcAft>
            </a:pPr>
            <a:r>
              <a:rPr lang="es-ES" sz="2800" dirty="0" err="1" smtClean="0">
                <a:latin typeface="Arial" panose="020B0604020202020204" pitchFamily="34" charset="0"/>
                <a:ea typeface="DejaVu Sans"/>
              </a:rPr>
              <a:t>Tutor:Msc</a:t>
            </a:r>
            <a:r>
              <a:rPr lang="es-ES" sz="2800" dirty="0" smtClean="0">
                <a:latin typeface="Arial" panose="020B0604020202020204" pitchFamily="34" charset="0"/>
                <a:ea typeface="DejaVu Sans"/>
              </a:rPr>
              <a:t> Rosa </a:t>
            </a:r>
            <a:r>
              <a:rPr lang="es-ES" sz="2800" dirty="0" err="1" smtClean="0">
                <a:latin typeface="Arial" panose="020B0604020202020204" pitchFamily="34" charset="0"/>
                <a:ea typeface="DejaVu Sans"/>
              </a:rPr>
              <a:t>Lexandra</a:t>
            </a:r>
            <a:r>
              <a:rPr lang="es-ES" sz="2800" dirty="0" smtClean="0">
                <a:latin typeface="Arial" panose="020B0604020202020204" pitchFamily="34" charset="0"/>
                <a:ea typeface="DejaVu Sans"/>
              </a:rPr>
              <a:t> </a:t>
            </a:r>
            <a:r>
              <a:rPr lang="es-ES" sz="2800" dirty="0" err="1" smtClean="0">
                <a:latin typeface="Arial" panose="020B0604020202020204" pitchFamily="34" charset="0"/>
                <a:ea typeface="DejaVu Sans"/>
              </a:rPr>
              <a:t>Perez</a:t>
            </a:r>
            <a:r>
              <a:rPr lang="es-ES" sz="2800" dirty="0" smtClean="0">
                <a:latin typeface="Arial" panose="020B0604020202020204" pitchFamily="34" charset="0"/>
                <a:ea typeface="DejaVu Sans"/>
              </a:rPr>
              <a:t> Gonzales</a:t>
            </a:r>
            <a:r>
              <a:rPr lang="es-ES" sz="2800" dirty="0">
                <a:latin typeface="Arial" panose="020B0604020202020204" pitchFamily="34" charset="0"/>
                <a:ea typeface="DejaVu Sans"/>
              </a:rPr>
              <a:t> </a:t>
            </a:r>
            <a:endParaRPr lang="es-ES" sz="2800" dirty="0">
              <a:latin typeface="Calibri" panose="020F0502020204030204" pitchFamily="34" charset="0"/>
              <a:ea typeface="DejaVu Sans"/>
            </a:endParaRPr>
          </a:p>
          <a:p>
            <a:pPr algn="ctr">
              <a:lnSpc>
                <a:spcPct val="106000"/>
              </a:lnSpc>
              <a:spcAft>
                <a:spcPts val="800"/>
              </a:spcAft>
            </a:pPr>
            <a:r>
              <a:rPr lang="en-US" sz="2800" b="1" dirty="0" err="1">
                <a:latin typeface="Arial" panose="020B0604020202020204" pitchFamily="34" charset="0"/>
                <a:ea typeface="DejaVu Sans"/>
              </a:rPr>
              <a:t>Artemisa</a:t>
            </a:r>
            <a:r>
              <a:rPr lang="en-US" sz="2800" b="1" dirty="0">
                <a:latin typeface="Arial" panose="020B0604020202020204" pitchFamily="34" charset="0"/>
                <a:ea typeface="DejaVu Sans"/>
              </a:rPr>
              <a:t> </a:t>
            </a:r>
            <a:r>
              <a:rPr lang="en-US" sz="2800" b="1" dirty="0" smtClean="0">
                <a:latin typeface="Arial" panose="020B0604020202020204" pitchFamily="34" charset="0"/>
                <a:ea typeface="DejaVu Sans"/>
              </a:rPr>
              <a:t>2019-2020</a:t>
            </a:r>
            <a:endParaRPr lang="es-ES" sz="2800" b="1" dirty="0">
              <a:effectLst/>
              <a:latin typeface="Calibri" panose="020F0502020204030204" pitchFamily="34" charset="0"/>
              <a:ea typeface="DejaVu Sans"/>
            </a:endParaRPr>
          </a:p>
        </p:txBody>
      </p:sp>
    </p:spTree>
    <p:extLst>
      <p:ext uri="{BB962C8B-B14F-4D97-AF65-F5344CB8AC3E}">
        <p14:creationId xmlns:p14="http://schemas.microsoft.com/office/powerpoint/2010/main" xmlns="" val="29915277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933635" y="497714"/>
            <a:ext cx="5771954" cy="16191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400" b="1" dirty="0" err="1" smtClean="0">
                <a:solidFill>
                  <a:schemeClr val="tx1"/>
                </a:solidFill>
              </a:rPr>
              <a:t>Theoretical</a:t>
            </a:r>
            <a:r>
              <a:rPr lang="es-ES" sz="4400" b="1" dirty="0" smtClean="0">
                <a:solidFill>
                  <a:schemeClr val="tx1"/>
                </a:solidFill>
              </a:rPr>
              <a:t> </a:t>
            </a:r>
            <a:r>
              <a:rPr lang="es-ES" sz="4400" b="1" dirty="0" err="1" smtClean="0">
                <a:solidFill>
                  <a:schemeClr val="tx1"/>
                </a:solidFill>
              </a:rPr>
              <a:t>Methods</a:t>
            </a:r>
            <a:endParaRPr lang="es-ES" sz="4400" b="1" dirty="0">
              <a:solidFill>
                <a:schemeClr val="tx1"/>
              </a:solidFill>
            </a:endParaRPr>
          </a:p>
        </p:txBody>
      </p:sp>
      <p:sp>
        <p:nvSpPr>
          <p:cNvPr id="3" name="Rectángulo 2"/>
          <p:cNvSpPr/>
          <p:nvPr/>
        </p:nvSpPr>
        <p:spPr>
          <a:xfrm>
            <a:off x="1443038" y="2324109"/>
            <a:ext cx="5492081" cy="1015663"/>
          </a:xfrm>
          <a:prstGeom prst="rect">
            <a:avLst/>
          </a:prstGeom>
        </p:spPr>
        <p:txBody>
          <a:bodyPr wrap="none">
            <a:spAutoFit/>
          </a:bodyPr>
          <a:lstStyle/>
          <a:p>
            <a:r>
              <a:rPr lang="en-GB" sz="6000" dirty="0" smtClean="0">
                <a:latin typeface="Calibri" panose="020F0502020204030204" pitchFamily="34" charset="0"/>
                <a:ea typeface="DejaVu Sans"/>
              </a:rPr>
              <a:t>-Historical </a:t>
            </a:r>
            <a:r>
              <a:rPr lang="en-GB" sz="6000" dirty="0">
                <a:latin typeface="Calibri" panose="020F0502020204030204" pitchFamily="34" charset="0"/>
                <a:ea typeface="DejaVu Sans"/>
              </a:rPr>
              <a:t>logical</a:t>
            </a:r>
            <a:endParaRPr lang="es-ES" sz="6000" dirty="0"/>
          </a:p>
        </p:txBody>
      </p:sp>
      <p:sp>
        <p:nvSpPr>
          <p:cNvPr id="4" name="Rectángulo 3"/>
          <p:cNvSpPr/>
          <p:nvPr/>
        </p:nvSpPr>
        <p:spPr>
          <a:xfrm>
            <a:off x="1480616" y="3630292"/>
            <a:ext cx="5965800" cy="1015663"/>
          </a:xfrm>
          <a:prstGeom prst="rect">
            <a:avLst/>
          </a:prstGeom>
        </p:spPr>
        <p:txBody>
          <a:bodyPr wrap="none">
            <a:spAutoFit/>
          </a:bodyPr>
          <a:lstStyle/>
          <a:p>
            <a:r>
              <a:rPr lang="en-GB" sz="6000" dirty="0" smtClean="0">
                <a:latin typeface="Calibri" panose="020F0502020204030204" pitchFamily="34" charset="0"/>
                <a:ea typeface="DejaVu Sans"/>
              </a:rPr>
              <a:t>-Analysis </a:t>
            </a:r>
            <a:r>
              <a:rPr lang="en-GB" sz="6000" dirty="0">
                <a:latin typeface="Calibri" panose="020F0502020204030204" pitchFamily="34" charset="0"/>
                <a:ea typeface="DejaVu Sans"/>
              </a:rPr>
              <a:t>synthesis</a:t>
            </a:r>
            <a:endParaRPr lang="es-ES" sz="6000" dirty="0"/>
          </a:p>
        </p:txBody>
      </p:sp>
      <p:sp>
        <p:nvSpPr>
          <p:cNvPr id="5" name="Rectángulo 4"/>
          <p:cNvSpPr/>
          <p:nvPr/>
        </p:nvSpPr>
        <p:spPr>
          <a:xfrm>
            <a:off x="1380407" y="4832987"/>
            <a:ext cx="6734536" cy="1015663"/>
          </a:xfrm>
          <a:prstGeom prst="rect">
            <a:avLst/>
          </a:prstGeom>
        </p:spPr>
        <p:txBody>
          <a:bodyPr wrap="none">
            <a:spAutoFit/>
          </a:bodyPr>
          <a:lstStyle/>
          <a:p>
            <a:r>
              <a:rPr lang="en-GB" sz="6000" dirty="0" smtClean="0">
                <a:latin typeface="Calibri" panose="020F0502020204030204" pitchFamily="34" charset="0"/>
                <a:ea typeface="DejaVu Sans"/>
              </a:rPr>
              <a:t>-Induction </a:t>
            </a:r>
            <a:r>
              <a:rPr lang="en-GB" sz="6000" dirty="0">
                <a:latin typeface="Calibri" panose="020F0502020204030204" pitchFamily="34" charset="0"/>
                <a:ea typeface="DejaVu Sans"/>
              </a:rPr>
              <a:t>deduction</a:t>
            </a:r>
            <a:endParaRPr lang="es-ES" sz="6000" dirty="0"/>
          </a:p>
        </p:txBody>
      </p:sp>
    </p:spTree>
    <p:extLst>
      <p:ext uri="{BB962C8B-B14F-4D97-AF65-F5344CB8AC3E}">
        <p14:creationId xmlns:p14="http://schemas.microsoft.com/office/powerpoint/2010/main" xmlns="" val="24239855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318932" y="440266"/>
            <a:ext cx="3420533" cy="7337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 </a:t>
            </a:r>
            <a:r>
              <a:rPr lang="es-ES" sz="3200" b="1" dirty="0" err="1" smtClean="0">
                <a:solidFill>
                  <a:schemeClr val="tx1"/>
                </a:solidFill>
              </a:rPr>
              <a:t>Autor’s</a:t>
            </a:r>
            <a:r>
              <a:rPr lang="es-ES" sz="3200" b="1" dirty="0" smtClean="0">
                <a:solidFill>
                  <a:schemeClr val="tx1"/>
                </a:solidFill>
              </a:rPr>
              <a:t> </a:t>
            </a:r>
            <a:r>
              <a:rPr lang="es-ES" sz="3200" b="1" dirty="0" err="1" smtClean="0">
                <a:solidFill>
                  <a:schemeClr val="tx1"/>
                </a:solidFill>
              </a:rPr>
              <a:t>Criteria</a:t>
            </a:r>
            <a:endParaRPr lang="es-ES" sz="3200" b="1" dirty="0">
              <a:solidFill>
                <a:schemeClr val="tx1"/>
              </a:solidFill>
            </a:endParaRPr>
          </a:p>
        </p:txBody>
      </p:sp>
      <p:sp>
        <p:nvSpPr>
          <p:cNvPr id="3" name="2 Rectángulo"/>
          <p:cNvSpPr/>
          <p:nvPr/>
        </p:nvSpPr>
        <p:spPr>
          <a:xfrm>
            <a:off x="1365338" y="4922729"/>
            <a:ext cx="5644607" cy="523220"/>
          </a:xfrm>
          <a:prstGeom prst="rect">
            <a:avLst/>
          </a:prstGeom>
        </p:spPr>
        <p:txBody>
          <a:bodyPr wrap="square">
            <a:spAutoFit/>
          </a:bodyPr>
          <a:lstStyle/>
          <a:p>
            <a:r>
              <a:rPr lang="en-US" sz="2800" dirty="0" err="1" smtClean="0"/>
              <a:t>Finocchiaro</a:t>
            </a:r>
            <a:r>
              <a:rPr lang="en-US" sz="2800" dirty="0" smtClean="0"/>
              <a:t> (1983)</a:t>
            </a:r>
            <a:endParaRPr lang="es-ES" sz="2800" dirty="0"/>
          </a:p>
        </p:txBody>
      </p:sp>
      <p:sp>
        <p:nvSpPr>
          <p:cNvPr id="4" name="3 Rectángulo"/>
          <p:cNvSpPr/>
          <p:nvPr/>
        </p:nvSpPr>
        <p:spPr>
          <a:xfrm>
            <a:off x="1415442" y="3507288"/>
            <a:ext cx="5877987" cy="523220"/>
          </a:xfrm>
          <a:prstGeom prst="rect">
            <a:avLst/>
          </a:prstGeom>
        </p:spPr>
        <p:txBody>
          <a:bodyPr wrap="square">
            <a:spAutoFit/>
          </a:bodyPr>
          <a:lstStyle/>
          <a:p>
            <a:r>
              <a:rPr lang="en-US" sz="2800" dirty="0" err="1" smtClean="0"/>
              <a:t>Amable</a:t>
            </a:r>
            <a:r>
              <a:rPr lang="en-US" sz="2800" dirty="0" smtClean="0"/>
              <a:t> </a:t>
            </a:r>
            <a:r>
              <a:rPr lang="en-US" sz="2800" dirty="0" err="1" smtClean="0"/>
              <a:t>Faedo</a:t>
            </a:r>
            <a:r>
              <a:rPr lang="en-US" sz="2800" dirty="0" smtClean="0"/>
              <a:t> Borges (1989)</a:t>
            </a:r>
            <a:endParaRPr lang="es-ES" sz="2800" dirty="0"/>
          </a:p>
        </p:txBody>
      </p:sp>
      <p:sp>
        <p:nvSpPr>
          <p:cNvPr id="5" name="4 Rectángulo"/>
          <p:cNvSpPr/>
          <p:nvPr/>
        </p:nvSpPr>
        <p:spPr>
          <a:xfrm>
            <a:off x="1377864" y="2217107"/>
            <a:ext cx="4068341" cy="523220"/>
          </a:xfrm>
          <a:prstGeom prst="rect">
            <a:avLst/>
          </a:prstGeom>
        </p:spPr>
        <p:txBody>
          <a:bodyPr wrap="square">
            <a:spAutoFit/>
          </a:bodyPr>
          <a:lstStyle/>
          <a:p>
            <a:r>
              <a:rPr lang="en-US" dirty="0" smtClean="0"/>
              <a:t> </a:t>
            </a:r>
            <a:r>
              <a:rPr lang="en-US" sz="2800" dirty="0" smtClean="0"/>
              <a:t>Richards (1997) </a:t>
            </a:r>
            <a:endParaRPr lang="es-ES" sz="2800" dirty="0"/>
          </a:p>
        </p:txBody>
      </p:sp>
      <p:sp>
        <p:nvSpPr>
          <p:cNvPr id="6" name="5 Rectángulo"/>
          <p:cNvSpPr/>
          <p:nvPr/>
        </p:nvSpPr>
        <p:spPr>
          <a:xfrm>
            <a:off x="1424637" y="1603424"/>
            <a:ext cx="3001143" cy="523220"/>
          </a:xfrm>
          <a:prstGeom prst="rect">
            <a:avLst/>
          </a:prstGeom>
        </p:spPr>
        <p:txBody>
          <a:bodyPr wrap="none">
            <a:spAutoFit/>
          </a:bodyPr>
          <a:lstStyle/>
          <a:p>
            <a:r>
              <a:rPr lang="en-US" sz="2800" dirty="0" smtClean="0"/>
              <a:t>Camacho, (2018) </a:t>
            </a:r>
            <a:endParaRPr lang="es-ES" sz="2800" dirty="0"/>
          </a:p>
        </p:txBody>
      </p:sp>
      <p:sp>
        <p:nvSpPr>
          <p:cNvPr id="7" name="6 Rectángulo"/>
          <p:cNvSpPr/>
          <p:nvPr/>
        </p:nvSpPr>
        <p:spPr>
          <a:xfrm>
            <a:off x="1381704" y="4221363"/>
            <a:ext cx="3293337" cy="523220"/>
          </a:xfrm>
          <a:prstGeom prst="rect">
            <a:avLst/>
          </a:prstGeom>
        </p:spPr>
        <p:txBody>
          <a:bodyPr wrap="none">
            <a:spAutoFit/>
          </a:bodyPr>
          <a:lstStyle/>
          <a:p>
            <a:r>
              <a:rPr lang="en-US" sz="2800" dirty="0" err="1" smtClean="0"/>
              <a:t>Bertolino</a:t>
            </a:r>
            <a:r>
              <a:rPr lang="en-US" sz="2800" dirty="0" smtClean="0"/>
              <a:t>: A (1988) </a:t>
            </a:r>
            <a:endParaRPr lang="es-ES" sz="2800" dirty="0"/>
          </a:p>
        </p:txBody>
      </p:sp>
      <p:sp>
        <p:nvSpPr>
          <p:cNvPr id="8" name="7 Rectángulo"/>
          <p:cNvSpPr/>
          <p:nvPr/>
        </p:nvSpPr>
        <p:spPr>
          <a:xfrm>
            <a:off x="1401966" y="2893605"/>
            <a:ext cx="3225819" cy="523220"/>
          </a:xfrm>
          <a:prstGeom prst="rect">
            <a:avLst/>
          </a:prstGeom>
        </p:spPr>
        <p:txBody>
          <a:bodyPr wrap="none">
            <a:spAutoFit/>
          </a:bodyPr>
          <a:lstStyle/>
          <a:p>
            <a:r>
              <a:rPr lang="en-US" sz="2800" dirty="0" err="1" smtClean="0"/>
              <a:t>Hunziker</a:t>
            </a:r>
            <a:r>
              <a:rPr lang="en-US" sz="2800" dirty="0" smtClean="0"/>
              <a:t>. K (1990) </a:t>
            </a:r>
            <a:endParaRPr lang="es-ES" sz="2800" dirty="0"/>
          </a:p>
        </p:txBody>
      </p:sp>
    </p:spTree>
    <p:extLst>
      <p:ext uri="{BB962C8B-B14F-4D97-AF65-F5344CB8AC3E}">
        <p14:creationId xmlns:p14="http://schemas.microsoft.com/office/powerpoint/2010/main" xmlns="" val="62874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229632" y="739036"/>
            <a:ext cx="5699343" cy="6263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smtClean="0">
                <a:solidFill>
                  <a:schemeClr val="tx1"/>
                </a:solidFill>
              </a:rPr>
              <a:t>Teaching learning process</a:t>
            </a:r>
            <a:endParaRPr lang="es-ES" sz="3200" b="1" dirty="0">
              <a:solidFill>
                <a:schemeClr val="tx1"/>
              </a:solidFill>
            </a:endParaRPr>
          </a:p>
        </p:txBody>
      </p:sp>
      <p:sp>
        <p:nvSpPr>
          <p:cNvPr id="3" name="2 Título"/>
          <p:cNvSpPr>
            <a:spLocks noGrp="1"/>
          </p:cNvSpPr>
          <p:nvPr>
            <p:ph type="title"/>
          </p:nvPr>
        </p:nvSpPr>
        <p:spPr>
          <a:xfrm>
            <a:off x="200417" y="1574103"/>
            <a:ext cx="11761940" cy="6379923"/>
          </a:xfrm>
        </p:spPr>
        <p:txBody>
          <a:bodyPr>
            <a:noAutofit/>
          </a:bodyPr>
          <a:lstStyle/>
          <a:p>
            <a:r>
              <a:rPr lang="en-US" sz="2800" dirty="0" smtClean="0">
                <a:solidFill>
                  <a:schemeClr val="tx1"/>
                </a:solidFill>
              </a:rPr>
              <a:t>“…speaking is divided into two branches spoken production and spoken interaction”. In reference to this the same source recognizes that “production in the form of storytelling can be considered as a further development in orally and eventually literacy while interaction comprises understanding oral information and producing the oral message in correspondence”. So, it “involves two or more parties co-constructing discourse …it is considered to be the origin of language, with interpersonal, collaborative and transactional functions”.</a:t>
            </a:r>
            <a:br>
              <a:rPr lang="en-US" sz="2800" dirty="0" smtClean="0">
                <a:solidFill>
                  <a:schemeClr val="tx1"/>
                </a:solidFill>
              </a:rPr>
            </a:br>
            <a:r>
              <a:rPr lang="en-US" sz="2800" dirty="0" smtClean="0">
                <a:solidFill>
                  <a:schemeClr val="tx1"/>
                </a:solidFill>
              </a:rPr>
              <a:t> </a:t>
            </a:r>
            <a:r>
              <a:rPr lang="en-US" sz="1200" b="1" dirty="0" smtClean="0">
                <a:solidFill>
                  <a:schemeClr val="tx1"/>
                </a:solidFill>
                <a:latin typeface="Arial" pitchFamily="34" charset="0"/>
                <a:cs typeface="Arial" pitchFamily="34" charset="0"/>
              </a:rPr>
              <a:t>Common European Framework of Reference for Languages: Learning, Teaching, and Assessment </a:t>
            </a:r>
            <a:br>
              <a:rPr lang="en-US" sz="1200" b="1" dirty="0" smtClean="0">
                <a:solidFill>
                  <a:schemeClr val="tx1"/>
                </a:solidFill>
                <a:latin typeface="Arial" pitchFamily="34" charset="0"/>
                <a:cs typeface="Arial" pitchFamily="34" charset="0"/>
              </a:rPr>
            </a:br>
            <a:r>
              <a:rPr lang="en-US" sz="1200" b="1" dirty="0" smtClean="0">
                <a:solidFill>
                  <a:schemeClr val="tx1"/>
                </a:solidFill>
                <a:latin typeface="Arial" pitchFamily="34" charset="0"/>
                <a:cs typeface="Arial" pitchFamily="34" charset="0"/>
              </a:rPr>
              <a:t>Companion Volume with New Descriptors publishing@coe.int). </a:t>
            </a:r>
            <a:br>
              <a:rPr lang="en-US" sz="1200" b="1" dirty="0" smtClean="0">
                <a:solidFill>
                  <a:schemeClr val="tx1"/>
                </a:solidFill>
                <a:latin typeface="Arial" pitchFamily="34" charset="0"/>
                <a:cs typeface="Arial" pitchFamily="34" charset="0"/>
              </a:rPr>
            </a:br>
            <a:r>
              <a:rPr lang="en-US" sz="1200" b="1" dirty="0" smtClean="0">
                <a:solidFill>
                  <a:schemeClr val="tx1"/>
                </a:solidFill>
                <a:latin typeface="Arial" pitchFamily="34" charset="0"/>
                <a:cs typeface="Arial" pitchFamily="34" charset="0"/>
              </a:rPr>
              <a:t>© Council of Europe, February 2018</a:t>
            </a:r>
            <a:r>
              <a:rPr lang="es-ES" sz="2800" dirty="0" smtClean="0"/>
              <a:t/>
            </a:r>
            <a:br>
              <a:rPr lang="es-ES" sz="2800" dirty="0" smtClean="0"/>
            </a:br>
            <a:r>
              <a:rPr lang="es-ES" sz="2800" dirty="0" smtClean="0">
                <a:solidFill>
                  <a:schemeClr val="tx1"/>
                </a:solidFill>
              </a:rPr>
              <a:t/>
            </a:r>
            <a:br>
              <a:rPr lang="es-ES" sz="2800" dirty="0" smtClean="0">
                <a:solidFill>
                  <a:schemeClr val="tx1"/>
                </a:solidFill>
              </a:rPr>
            </a:br>
            <a:endParaRPr lang="es-ES" sz="2800" dirty="0">
              <a:solidFill>
                <a:schemeClr val="tx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65017" y="1686839"/>
            <a:ext cx="8596668" cy="1320800"/>
          </a:xfrm>
        </p:spPr>
        <p:txBody>
          <a:bodyPr>
            <a:normAutofit fontScale="90000"/>
          </a:bodyPr>
          <a:lstStyle/>
          <a:p>
            <a:r>
              <a:rPr lang="en-US" dirty="0" smtClean="0">
                <a:solidFill>
                  <a:schemeClr val="tx1"/>
                </a:solidFill>
              </a:rPr>
              <a:t>“…interaction comprises understanding oral information and producing the oral message in correspondence. So, it “involves two or more parties co-constructing discourse …it is considered to be the origin of language, with interpersonal, collaborative and transactional functions”</a:t>
            </a:r>
            <a:br>
              <a:rPr lang="en-US" dirty="0" smtClean="0">
                <a:solidFill>
                  <a:schemeClr val="tx1"/>
                </a:solidFill>
              </a:rPr>
            </a:br>
            <a:r>
              <a:rPr lang="en-US" dirty="0" smtClean="0">
                <a:solidFill>
                  <a:schemeClr val="tx1"/>
                </a:solidFill>
              </a:rPr>
              <a:t/>
            </a:r>
            <a:br>
              <a:rPr lang="en-US" dirty="0" smtClean="0">
                <a:solidFill>
                  <a:schemeClr val="tx1"/>
                </a:solidFill>
              </a:rPr>
            </a:br>
            <a:r>
              <a:rPr lang="en-US" sz="2000" dirty="0" smtClean="0">
                <a:solidFill>
                  <a:schemeClr val="tx1"/>
                </a:solidFill>
              </a:rPr>
              <a:t>Common European Framework of Reference for Languages (CEFR) (2018) </a:t>
            </a:r>
            <a:endParaRPr lang="es-ES" sz="2000" dirty="0">
              <a:solidFill>
                <a:schemeClr val="tx1"/>
              </a:solidFill>
            </a:endParaRPr>
          </a:p>
        </p:txBody>
      </p:sp>
      <p:sp>
        <p:nvSpPr>
          <p:cNvPr id="3" name="2 Rectángulo"/>
          <p:cNvSpPr/>
          <p:nvPr/>
        </p:nvSpPr>
        <p:spPr>
          <a:xfrm>
            <a:off x="2855934" y="438411"/>
            <a:ext cx="3720229" cy="8267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smtClean="0">
                <a:solidFill>
                  <a:schemeClr val="tx1"/>
                </a:solidFill>
              </a:rPr>
              <a:t>Oral </a:t>
            </a:r>
            <a:r>
              <a:rPr lang="es-ES" sz="3200" b="1" dirty="0" err="1" smtClean="0">
                <a:solidFill>
                  <a:schemeClr val="tx1"/>
                </a:solidFill>
              </a:rPr>
              <a:t>interaction</a:t>
            </a:r>
            <a:endParaRPr lang="es-ES" sz="3200" b="1" dirty="0">
              <a:solidFill>
                <a:schemeClr val="tx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26509" y="2244247"/>
            <a:ext cx="9594937" cy="4826695"/>
          </a:xfrm>
        </p:spPr>
        <p:txBody>
          <a:bodyPr>
            <a:normAutofit/>
          </a:bodyPr>
          <a:lstStyle/>
          <a:p>
            <a:r>
              <a:rPr lang="en-US" sz="2800" dirty="0" smtClean="0">
                <a:solidFill>
                  <a:schemeClr val="tx1"/>
                </a:solidFill>
              </a:rPr>
              <a:t>”… tourist activity that tourist and tourist agents carry out with respect for receptive places from the environmental, cultural, social and economic point of view, at the same time the receptive community accepts and respects, and the public authorities protect and foster”</a:t>
            </a:r>
            <a:br>
              <a:rPr lang="en-US" sz="2800" dirty="0" smtClean="0">
                <a:solidFill>
                  <a:schemeClr val="tx1"/>
                </a:solidFill>
              </a:rPr>
            </a:br>
            <a:r>
              <a:rPr lang="en-US" sz="2800" dirty="0" smtClean="0">
                <a:solidFill>
                  <a:schemeClr val="tx1"/>
                </a:solidFill>
              </a:rPr>
              <a:t> </a:t>
            </a:r>
            <a:br>
              <a:rPr lang="en-US" sz="2800" dirty="0" smtClean="0">
                <a:solidFill>
                  <a:schemeClr val="tx1"/>
                </a:solidFill>
              </a:rPr>
            </a:br>
            <a:r>
              <a:rPr lang="en-US" sz="1600" b="1" dirty="0" smtClean="0">
                <a:solidFill>
                  <a:schemeClr val="tx1"/>
                </a:solidFill>
              </a:rPr>
              <a:t>United Nation World Tourism Organization (UNWTO) (2009)</a:t>
            </a:r>
            <a:endParaRPr lang="es-ES" sz="1600" b="1" dirty="0">
              <a:solidFill>
                <a:schemeClr val="tx1"/>
              </a:solidFill>
            </a:endParaRPr>
          </a:p>
        </p:txBody>
      </p:sp>
      <p:sp>
        <p:nvSpPr>
          <p:cNvPr id="3" name="2 Rectángulo"/>
          <p:cNvSpPr/>
          <p:nvPr/>
        </p:nvSpPr>
        <p:spPr>
          <a:xfrm>
            <a:off x="2116899" y="450937"/>
            <a:ext cx="571186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tx1"/>
                </a:solidFill>
              </a:rPr>
              <a:t>Definition of tourism</a:t>
            </a:r>
            <a:endParaRPr lang="es-ES" sz="3200" b="1" dirty="0">
              <a:solidFill>
                <a:schemeClr val="tx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27230" y="1849676"/>
            <a:ext cx="8742238" cy="4776591"/>
          </a:xfrm>
        </p:spPr>
        <p:txBody>
          <a:bodyPr>
            <a:noAutofit/>
          </a:bodyPr>
          <a:lstStyle/>
          <a:p>
            <a:r>
              <a:rPr lang="en-US" sz="2800" dirty="0" smtClean="0">
                <a:solidFill>
                  <a:schemeClr val="tx1"/>
                </a:solidFill>
              </a:rPr>
              <a:t>-A set is a collection considered as a unit, a collection of things considered together and usually having something in common (Encarta 2009).</a:t>
            </a:r>
            <a:r>
              <a:rPr lang="es-ES" sz="2800" dirty="0" smtClean="0">
                <a:solidFill>
                  <a:schemeClr val="tx1"/>
                </a:solidFill>
              </a:rPr>
              <a:t/>
            </a:r>
            <a:br>
              <a:rPr lang="es-ES" sz="2800" dirty="0" smtClean="0">
                <a:solidFill>
                  <a:schemeClr val="tx1"/>
                </a:solidFill>
              </a:rPr>
            </a:br>
            <a:r>
              <a:rPr lang="es-ES" sz="2800" dirty="0" smtClean="0">
                <a:solidFill>
                  <a:schemeClr val="tx1"/>
                </a:solidFill>
              </a:rPr>
              <a:t>-</a:t>
            </a:r>
            <a:r>
              <a:rPr lang="en-US" sz="2800" dirty="0" smtClean="0">
                <a:solidFill>
                  <a:schemeClr val="tx1"/>
                </a:solidFill>
              </a:rPr>
              <a:t>Activity is a type of task that involves more than one action by the student or students to develop it (</a:t>
            </a:r>
            <a:r>
              <a:rPr lang="en-US" sz="2800" dirty="0" err="1" smtClean="0">
                <a:solidFill>
                  <a:schemeClr val="tx1"/>
                </a:solidFill>
              </a:rPr>
              <a:t>Valdés</a:t>
            </a:r>
            <a:r>
              <a:rPr lang="en-US" sz="2800" dirty="0" smtClean="0">
                <a:solidFill>
                  <a:schemeClr val="tx1"/>
                </a:solidFill>
              </a:rPr>
              <a:t> 2005). </a:t>
            </a:r>
            <a:r>
              <a:rPr lang="es-ES" sz="2800" dirty="0" smtClean="0">
                <a:solidFill>
                  <a:schemeClr val="tx1"/>
                </a:solidFill>
              </a:rPr>
              <a:t/>
            </a:r>
            <a:br>
              <a:rPr lang="es-ES" sz="2800" dirty="0" smtClean="0">
                <a:solidFill>
                  <a:schemeClr val="tx1"/>
                </a:solidFill>
              </a:rPr>
            </a:br>
            <a:r>
              <a:rPr lang="es-ES" sz="2800" dirty="0" smtClean="0">
                <a:solidFill>
                  <a:schemeClr val="tx1"/>
                </a:solidFill>
              </a:rPr>
              <a:t>-</a:t>
            </a:r>
            <a:r>
              <a:rPr lang="en-US" sz="2800" dirty="0" smtClean="0">
                <a:solidFill>
                  <a:schemeClr val="tx1"/>
                </a:solidFill>
              </a:rPr>
              <a:t>A set of activities may be defined as a group of actions related and articulated one and other guided to reach certain objectives (Perez 2012)</a:t>
            </a:r>
            <a:r>
              <a:rPr lang="es-ES" sz="2800" dirty="0" smtClean="0">
                <a:solidFill>
                  <a:schemeClr val="tx1"/>
                </a:solidFill>
              </a:rPr>
              <a:t/>
            </a:r>
            <a:br>
              <a:rPr lang="es-ES" sz="2800" dirty="0" smtClean="0">
                <a:solidFill>
                  <a:schemeClr val="tx1"/>
                </a:solidFill>
              </a:rPr>
            </a:br>
            <a:endParaRPr lang="es-ES" sz="2800" dirty="0">
              <a:solidFill>
                <a:schemeClr val="tx1"/>
              </a:solidFill>
            </a:endParaRPr>
          </a:p>
        </p:txBody>
      </p:sp>
      <p:sp>
        <p:nvSpPr>
          <p:cNvPr id="3" name="2 Rectángulo"/>
          <p:cNvSpPr/>
          <p:nvPr/>
        </p:nvSpPr>
        <p:spPr>
          <a:xfrm>
            <a:off x="2843408" y="563671"/>
            <a:ext cx="400833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smtClean="0">
                <a:solidFill>
                  <a:schemeClr val="tx1"/>
                </a:solidFill>
              </a:rPr>
              <a:t>Set of </a:t>
            </a:r>
            <a:r>
              <a:rPr lang="es-ES" sz="3200" b="1" dirty="0" err="1" smtClean="0">
                <a:solidFill>
                  <a:schemeClr val="tx1"/>
                </a:solidFill>
              </a:rPr>
              <a:t>activity</a:t>
            </a:r>
            <a:endParaRPr lang="es-ES" sz="3200" b="1" dirty="0">
              <a:solidFill>
                <a:schemeClr val="tx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redondeado 1"/>
          <p:cNvSpPr/>
          <p:nvPr/>
        </p:nvSpPr>
        <p:spPr>
          <a:xfrm>
            <a:off x="885825" y="778668"/>
            <a:ext cx="4529137" cy="5572126"/>
          </a:xfrm>
          <a:prstGeom prst="roundRect">
            <a:avLst/>
          </a:prstGeom>
          <a:solidFill>
            <a:schemeClr val="accent3">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u="sng" dirty="0" smtClean="0">
                <a:solidFill>
                  <a:schemeClr val="tx1"/>
                </a:solidFill>
              </a:rPr>
              <a:t>Scientific question:</a:t>
            </a:r>
          </a:p>
          <a:p>
            <a:pPr algn="ctr"/>
            <a:endParaRPr lang="en-US" sz="3200" u="sng" dirty="0" smtClean="0">
              <a:solidFill>
                <a:schemeClr val="tx1"/>
              </a:solidFill>
            </a:endParaRPr>
          </a:p>
          <a:p>
            <a:pPr algn="ctr"/>
            <a:r>
              <a:rPr lang="en-US" sz="2800" dirty="0" smtClean="0">
                <a:solidFill>
                  <a:schemeClr val="tx1"/>
                </a:solidFill>
              </a:rPr>
              <a:t>2-</a:t>
            </a:r>
            <a:r>
              <a:rPr lang="en-US" dirty="0" smtClean="0">
                <a:solidFill>
                  <a:schemeClr val="tx1"/>
                </a:solidFill>
              </a:rPr>
              <a:t> </a:t>
            </a:r>
            <a:r>
              <a:rPr lang="en-US" sz="2800" dirty="0" smtClean="0">
                <a:solidFill>
                  <a:schemeClr val="tx1"/>
                </a:solidFill>
              </a:rPr>
              <a:t>What is the current state of oral interaction in relation to tourism  in the locality through English lessons in 9</a:t>
            </a:r>
            <a:r>
              <a:rPr lang="en-US" sz="2800" baseline="30000" dirty="0" smtClean="0">
                <a:solidFill>
                  <a:schemeClr val="tx1"/>
                </a:solidFill>
              </a:rPr>
              <a:t>th</a:t>
            </a:r>
            <a:r>
              <a:rPr lang="en-US" sz="2800" dirty="0" smtClean="0">
                <a:solidFill>
                  <a:schemeClr val="tx1"/>
                </a:solidFill>
              </a:rPr>
              <a:t> grade students at </a:t>
            </a:r>
            <a:r>
              <a:rPr lang="en-US" sz="2800" dirty="0" err="1" smtClean="0">
                <a:solidFill>
                  <a:schemeClr val="tx1"/>
                </a:solidFill>
              </a:rPr>
              <a:t>Combate</a:t>
            </a:r>
            <a:r>
              <a:rPr lang="en-US" sz="2800" dirty="0" smtClean="0">
                <a:solidFill>
                  <a:schemeClr val="tx1"/>
                </a:solidFill>
              </a:rPr>
              <a:t> de Rio Hondo secondary school in San Cristobal municipality?</a:t>
            </a:r>
            <a:endParaRPr lang="es-ES" sz="2800" dirty="0">
              <a:solidFill>
                <a:schemeClr val="tx1"/>
              </a:solidFill>
            </a:endParaRPr>
          </a:p>
        </p:txBody>
      </p:sp>
      <p:sp>
        <p:nvSpPr>
          <p:cNvPr id="3" name="Rectángulo redondeado 2"/>
          <p:cNvSpPr/>
          <p:nvPr/>
        </p:nvSpPr>
        <p:spPr>
          <a:xfrm>
            <a:off x="5884687" y="891402"/>
            <a:ext cx="4572002" cy="5572126"/>
          </a:xfrm>
          <a:prstGeom prst="roundRect">
            <a:avLst/>
          </a:prstGeom>
          <a:solidFill>
            <a:schemeClr val="accent3">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u="sng" dirty="0" smtClean="0">
                <a:solidFill>
                  <a:schemeClr val="tx1"/>
                </a:solidFill>
              </a:rPr>
              <a:t>Scientific task:</a:t>
            </a:r>
          </a:p>
          <a:p>
            <a:endParaRPr lang="en-US" sz="3200" b="1" u="sng" dirty="0" smtClean="0">
              <a:solidFill>
                <a:schemeClr val="tx1"/>
              </a:solidFill>
            </a:endParaRPr>
          </a:p>
          <a:p>
            <a:r>
              <a:rPr lang="en-US" sz="2800" dirty="0" smtClean="0">
                <a:solidFill>
                  <a:schemeClr val="tx1"/>
                </a:solidFill>
              </a:rPr>
              <a:t>2-Characterization of the current state of oral interaction in relation to tourism in the locality through English lessons in 9</a:t>
            </a:r>
            <a:r>
              <a:rPr lang="en-US" sz="2800" baseline="30000" dirty="0" smtClean="0">
                <a:solidFill>
                  <a:schemeClr val="tx1"/>
                </a:solidFill>
              </a:rPr>
              <a:t>th</a:t>
            </a:r>
            <a:r>
              <a:rPr lang="en-US" sz="2800" dirty="0" smtClean="0">
                <a:solidFill>
                  <a:schemeClr val="tx1"/>
                </a:solidFill>
              </a:rPr>
              <a:t> grade students at </a:t>
            </a:r>
            <a:r>
              <a:rPr lang="en-US" sz="2800" dirty="0" err="1" smtClean="0">
                <a:solidFill>
                  <a:schemeClr val="tx1"/>
                </a:solidFill>
              </a:rPr>
              <a:t>Combate</a:t>
            </a:r>
            <a:r>
              <a:rPr lang="en-US" sz="2800" dirty="0" smtClean="0">
                <a:solidFill>
                  <a:schemeClr val="tx1"/>
                </a:solidFill>
              </a:rPr>
              <a:t> de Rio Hondo secondary school in San Cristobal municipality.</a:t>
            </a:r>
            <a:endParaRPr lang="es-ES" sz="2800" dirty="0">
              <a:solidFill>
                <a:schemeClr val="tx1"/>
              </a:solidFill>
            </a:endParaRPr>
          </a:p>
        </p:txBody>
      </p:sp>
    </p:spTree>
    <p:extLst>
      <p:ext uri="{BB962C8B-B14F-4D97-AF65-F5344CB8AC3E}">
        <p14:creationId xmlns:p14="http://schemas.microsoft.com/office/powerpoint/2010/main" xmlns="" val="31434028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343275" y="1014413"/>
            <a:ext cx="5014913" cy="1028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err="1" smtClean="0">
                <a:solidFill>
                  <a:schemeClr val="tx1"/>
                </a:solidFill>
              </a:rPr>
              <a:t>Population</a:t>
            </a:r>
            <a:r>
              <a:rPr lang="es-ES" sz="3200" b="1" dirty="0" smtClean="0">
                <a:solidFill>
                  <a:schemeClr val="tx1"/>
                </a:solidFill>
              </a:rPr>
              <a:t>: 9th grade</a:t>
            </a:r>
            <a:endParaRPr lang="es-ES" sz="3200" b="1" dirty="0">
              <a:solidFill>
                <a:schemeClr val="tx1"/>
              </a:solidFill>
            </a:endParaRPr>
          </a:p>
        </p:txBody>
      </p:sp>
      <p:sp>
        <p:nvSpPr>
          <p:cNvPr id="3" name="Flecha abajo 2"/>
          <p:cNvSpPr/>
          <p:nvPr/>
        </p:nvSpPr>
        <p:spPr>
          <a:xfrm>
            <a:off x="5608415" y="2043113"/>
            <a:ext cx="484632" cy="8143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Elipse 3"/>
          <p:cNvSpPr/>
          <p:nvPr/>
        </p:nvSpPr>
        <p:spPr>
          <a:xfrm>
            <a:off x="4700587" y="2857500"/>
            <a:ext cx="2300287" cy="11572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smtClean="0">
                <a:solidFill>
                  <a:schemeClr val="tx1"/>
                </a:solidFill>
              </a:rPr>
              <a:t>158 </a:t>
            </a:r>
            <a:r>
              <a:rPr lang="es-ES" sz="2800" dirty="0" err="1" smtClean="0">
                <a:solidFill>
                  <a:schemeClr val="tx1"/>
                </a:solidFill>
              </a:rPr>
              <a:t>Students</a:t>
            </a:r>
            <a:endParaRPr lang="es-ES" sz="2800" dirty="0">
              <a:solidFill>
                <a:schemeClr val="tx1"/>
              </a:solidFill>
            </a:endParaRPr>
          </a:p>
        </p:txBody>
      </p:sp>
      <p:sp>
        <p:nvSpPr>
          <p:cNvPr id="5" name="Rectángulo 4"/>
          <p:cNvSpPr/>
          <p:nvPr/>
        </p:nvSpPr>
        <p:spPr>
          <a:xfrm>
            <a:off x="713984" y="4686301"/>
            <a:ext cx="2629291"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err="1" smtClean="0">
                <a:solidFill>
                  <a:schemeClr val="tx1"/>
                </a:solidFill>
              </a:rPr>
              <a:t>Sample</a:t>
            </a:r>
            <a:endParaRPr lang="es-ES" sz="3200" b="1" dirty="0" smtClean="0">
              <a:solidFill>
                <a:schemeClr val="tx1"/>
              </a:solidFill>
            </a:endParaRPr>
          </a:p>
          <a:p>
            <a:pPr algn="ctr"/>
            <a:r>
              <a:rPr lang="es-ES" sz="3200" b="1" dirty="0" smtClean="0">
                <a:solidFill>
                  <a:schemeClr val="tx1"/>
                </a:solidFill>
              </a:rPr>
              <a:t>(</a:t>
            </a:r>
            <a:r>
              <a:rPr lang="es-ES" sz="3200" b="1" dirty="0" err="1" smtClean="0">
                <a:solidFill>
                  <a:schemeClr val="tx1"/>
                </a:solidFill>
              </a:rPr>
              <a:t>intentional</a:t>
            </a:r>
            <a:r>
              <a:rPr lang="es-ES" sz="3200" b="1" dirty="0" smtClean="0">
                <a:solidFill>
                  <a:schemeClr val="tx1"/>
                </a:solidFill>
              </a:rPr>
              <a:t>)</a:t>
            </a:r>
            <a:endParaRPr lang="es-ES" sz="3200" b="1" dirty="0">
              <a:solidFill>
                <a:schemeClr val="tx1"/>
              </a:solidFill>
            </a:endParaRPr>
          </a:p>
        </p:txBody>
      </p:sp>
      <p:sp>
        <p:nvSpPr>
          <p:cNvPr id="6" name="Flecha derecha 5"/>
          <p:cNvSpPr/>
          <p:nvPr/>
        </p:nvSpPr>
        <p:spPr>
          <a:xfrm>
            <a:off x="3343275" y="4901185"/>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Elipse 6"/>
          <p:cNvSpPr/>
          <p:nvPr/>
        </p:nvSpPr>
        <p:spPr>
          <a:xfrm>
            <a:off x="4700586" y="4686301"/>
            <a:ext cx="2300287" cy="1085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smtClean="0">
                <a:solidFill>
                  <a:schemeClr val="tx1"/>
                </a:solidFill>
              </a:rPr>
              <a:t>30 Students</a:t>
            </a:r>
            <a:endParaRPr lang="es-ES" sz="2800" dirty="0">
              <a:solidFill>
                <a:schemeClr val="tx1"/>
              </a:solidFill>
            </a:endParaRPr>
          </a:p>
        </p:txBody>
      </p:sp>
      <p:sp>
        <p:nvSpPr>
          <p:cNvPr id="8" name="7 Flecha derecha"/>
          <p:cNvSpPr/>
          <p:nvPr/>
        </p:nvSpPr>
        <p:spPr>
          <a:xfrm>
            <a:off x="6989523" y="4985359"/>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8292229" y="4809994"/>
            <a:ext cx="1189973" cy="8517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smtClean="0">
                <a:solidFill>
                  <a:schemeClr val="tx1"/>
                </a:solidFill>
              </a:rPr>
              <a:t>18%</a:t>
            </a:r>
            <a:endParaRPr lang="es-ES" sz="2800" dirty="0">
              <a:solidFill>
                <a:schemeClr val="tx1"/>
              </a:solidFill>
            </a:endParaRPr>
          </a:p>
        </p:txBody>
      </p:sp>
    </p:spTree>
    <p:extLst>
      <p:ext uri="{BB962C8B-B14F-4D97-AF65-F5344CB8AC3E}">
        <p14:creationId xmlns:p14="http://schemas.microsoft.com/office/powerpoint/2010/main" xmlns="" val="23608631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371850" y="742950"/>
            <a:ext cx="401478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err="1" smtClean="0">
                <a:solidFill>
                  <a:schemeClr val="tx1"/>
                </a:solidFill>
              </a:rPr>
              <a:t>Empirical</a:t>
            </a:r>
            <a:r>
              <a:rPr lang="es-ES" sz="3200" b="1" dirty="0" smtClean="0">
                <a:solidFill>
                  <a:schemeClr val="tx1"/>
                </a:solidFill>
              </a:rPr>
              <a:t> </a:t>
            </a:r>
            <a:r>
              <a:rPr lang="es-ES" sz="3200" b="1" dirty="0" err="1" smtClean="0">
                <a:solidFill>
                  <a:schemeClr val="tx1"/>
                </a:solidFill>
              </a:rPr>
              <a:t>Methods</a:t>
            </a:r>
            <a:endParaRPr lang="es-ES" sz="3200" b="1" dirty="0">
              <a:solidFill>
                <a:schemeClr val="tx1"/>
              </a:solidFill>
            </a:endParaRPr>
          </a:p>
        </p:txBody>
      </p:sp>
      <p:sp>
        <p:nvSpPr>
          <p:cNvPr id="3" name="Rectángulo 2"/>
          <p:cNvSpPr/>
          <p:nvPr/>
        </p:nvSpPr>
        <p:spPr>
          <a:xfrm>
            <a:off x="905735" y="2150506"/>
            <a:ext cx="7241085" cy="523220"/>
          </a:xfrm>
          <a:prstGeom prst="rect">
            <a:avLst/>
          </a:prstGeom>
        </p:spPr>
        <p:txBody>
          <a:bodyPr wrap="none">
            <a:spAutoFit/>
          </a:bodyPr>
          <a:lstStyle/>
          <a:p>
            <a:r>
              <a:rPr lang="en-US" sz="2800" dirty="0" smtClean="0">
                <a:latin typeface="Calibri" panose="020F0502020204030204" pitchFamily="34" charset="0"/>
                <a:ea typeface="DejaVu Sans"/>
              </a:rPr>
              <a:t>-</a:t>
            </a:r>
            <a:r>
              <a:rPr lang="en-US" sz="2800" dirty="0" smtClean="0">
                <a:latin typeface="+mj-lt"/>
                <a:ea typeface="DejaVu Sans"/>
              </a:rPr>
              <a:t>Observation</a:t>
            </a:r>
            <a:r>
              <a:rPr lang="en-GB" sz="2800" dirty="0" smtClean="0">
                <a:latin typeface="+mj-lt"/>
              </a:rPr>
              <a:t>:Instrument: Observation guide</a:t>
            </a:r>
            <a:endParaRPr lang="es-ES" sz="2800" dirty="0">
              <a:latin typeface="+mj-lt"/>
            </a:endParaRPr>
          </a:p>
        </p:txBody>
      </p:sp>
      <p:sp>
        <p:nvSpPr>
          <p:cNvPr id="4" name="Rectángulo 3"/>
          <p:cNvSpPr/>
          <p:nvPr/>
        </p:nvSpPr>
        <p:spPr>
          <a:xfrm>
            <a:off x="826718" y="3415117"/>
            <a:ext cx="8981161" cy="954107"/>
          </a:xfrm>
          <a:prstGeom prst="rect">
            <a:avLst/>
          </a:prstGeom>
        </p:spPr>
        <p:txBody>
          <a:bodyPr wrap="square">
            <a:spAutoFit/>
          </a:bodyPr>
          <a:lstStyle/>
          <a:p>
            <a:r>
              <a:rPr lang="en-GB" sz="2800" dirty="0" smtClean="0">
                <a:latin typeface="+mj-lt"/>
                <a:ea typeface="DejaVu Sans"/>
              </a:rPr>
              <a:t>-Survey: </a:t>
            </a:r>
            <a:r>
              <a:rPr lang="en-GB" sz="2800" dirty="0" smtClean="0">
                <a:latin typeface="+mj-lt"/>
              </a:rPr>
              <a:t>Instrument: Questionnaire of survey</a:t>
            </a:r>
            <a:r>
              <a:rPr lang="en-GB" sz="2800" dirty="0" smtClean="0">
                <a:latin typeface="+mj-lt"/>
                <a:ea typeface="DejaVu Sans"/>
              </a:rPr>
              <a:t> to teachers to students </a:t>
            </a:r>
            <a:endParaRPr lang="es-ES" sz="2800" dirty="0">
              <a:latin typeface="+mj-lt"/>
            </a:endParaRPr>
          </a:p>
        </p:txBody>
      </p:sp>
      <p:sp>
        <p:nvSpPr>
          <p:cNvPr id="5" name="Rectángulo 4"/>
          <p:cNvSpPr/>
          <p:nvPr/>
        </p:nvSpPr>
        <p:spPr>
          <a:xfrm>
            <a:off x="588723" y="4955303"/>
            <a:ext cx="9394521" cy="523220"/>
          </a:xfrm>
          <a:prstGeom prst="rect">
            <a:avLst/>
          </a:prstGeom>
        </p:spPr>
        <p:txBody>
          <a:bodyPr wrap="square">
            <a:spAutoFit/>
          </a:bodyPr>
          <a:lstStyle/>
          <a:p>
            <a:r>
              <a:rPr lang="en-US" sz="2800" dirty="0" smtClean="0">
                <a:latin typeface="+mj-lt"/>
                <a:ea typeface="DejaVu Sans"/>
              </a:rPr>
              <a:t>-Pedagogical Test</a:t>
            </a:r>
            <a:r>
              <a:rPr lang="en-US" sz="2800" dirty="0" smtClean="0">
                <a:latin typeface="+mj-lt"/>
              </a:rPr>
              <a:t>: Instrument: English pedagogical test</a:t>
            </a:r>
            <a:endParaRPr lang="es-ES" sz="2800" dirty="0">
              <a:latin typeface="+mj-lt"/>
            </a:endParaRPr>
          </a:p>
        </p:txBody>
      </p:sp>
    </p:spTree>
    <p:extLst>
      <p:ext uri="{BB962C8B-B14F-4D97-AF65-F5344CB8AC3E}">
        <p14:creationId xmlns:p14="http://schemas.microsoft.com/office/powerpoint/2010/main" xmlns="" val="2271620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671888" y="557212"/>
            <a:ext cx="3643311"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err="1" smtClean="0">
                <a:solidFill>
                  <a:schemeClr val="tx1"/>
                </a:solidFill>
              </a:rPr>
              <a:t>Parameters</a:t>
            </a:r>
            <a:endParaRPr lang="es-ES" sz="3200" b="1" dirty="0">
              <a:solidFill>
                <a:schemeClr val="tx1"/>
              </a:solidFill>
            </a:endParaRPr>
          </a:p>
        </p:txBody>
      </p:sp>
      <p:sp>
        <p:nvSpPr>
          <p:cNvPr id="3" name="Rectángulo 2"/>
          <p:cNvSpPr/>
          <p:nvPr/>
        </p:nvSpPr>
        <p:spPr>
          <a:xfrm>
            <a:off x="0" y="1398115"/>
            <a:ext cx="10729913" cy="4888711"/>
          </a:xfrm>
          <a:prstGeom prst="rect">
            <a:avLst/>
          </a:prstGeom>
        </p:spPr>
        <p:txBody>
          <a:bodyPr wrap="square">
            <a:spAutoFit/>
          </a:bodyPr>
          <a:lstStyle/>
          <a:p>
            <a:pPr>
              <a:lnSpc>
                <a:spcPct val="106000"/>
              </a:lnSpc>
              <a:spcAft>
                <a:spcPts val="800"/>
              </a:spcAft>
              <a:tabLst>
                <a:tab pos="3336290" algn="l"/>
              </a:tabLst>
            </a:pPr>
            <a:r>
              <a:rPr lang="en-US" sz="2800" dirty="0">
                <a:latin typeface="Calibri" panose="020F0502020204030204" pitchFamily="34" charset="0"/>
                <a:ea typeface="DejaVu Sans"/>
              </a:rPr>
              <a:t> </a:t>
            </a:r>
            <a:endParaRPr lang="es-ES" sz="1600" dirty="0">
              <a:latin typeface="Calibri" panose="020F0502020204030204" pitchFamily="34" charset="0"/>
              <a:ea typeface="DejaVu Sans"/>
            </a:endParaRPr>
          </a:p>
          <a:p>
            <a:pPr marL="900430" algn="just">
              <a:lnSpc>
                <a:spcPct val="150000"/>
              </a:lnSpc>
              <a:spcAft>
                <a:spcPts val="800"/>
              </a:spcAft>
            </a:pPr>
            <a:r>
              <a:rPr lang="en-US" sz="2800" dirty="0">
                <a:latin typeface="Calibri" panose="020F0502020204030204" pitchFamily="34" charset="0"/>
                <a:ea typeface="DejaVu Sans"/>
              </a:rPr>
              <a:t>	</a:t>
            </a:r>
            <a:r>
              <a:rPr lang="en-US" sz="2800" dirty="0">
                <a:latin typeface="Arial" panose="020B0604020202020204" pitchFamily="34" charset="0"/>
                <a:ea typeface="Arial" panose="020B0604020202020204" pitchFamily="34" charset="0"/>
              </a:rPr>
              <a:t>1- Recognition of words and phrases associated with tourism </a:t>
            </a:r>
            <a:endParaRPr lang="es-ES" sz="2800" dirty="0">
              <a:latin typeface="Calibri" panose="020F0502020204030204" pitchFamily="34" charset="0"/>
              <a:ea typeface="DejaVu Sans"/>
            </a:endParaRPr>
          </a:p>
          <a:p>
            <a:pPr marL="900430" algn="just">
              <a:lnSpc>
                <a:spcPct val="150000"/>
              </a:lnSpc>
              <a:spcAft>
                <a:spcPts val="1000"/>
              </a:spcAft>
            </a:pPr>
            <a:r>
              <a:rPr lang="en-US" sz="2800" dirty="0" smtClean="0">
                <a:latin typeface="Arial" panose="020B0604020202020204" pitchFamily="34" charset="0"/>
                <a:ea typeface="Arial" panose="020B0604020202020204" pitchFamily="34" charset="0"/>
              </a:rPr>
              <a:t> </a:t>
            </a:r>
            <a:r>
              <a:rPr lang="en-US" sz="2800" dirty="0">
                <a:latin typeface="Arial" panose="020B0604020202020204" pitchFamily="34" charset="0"/>
                <a:ea typeface="Arial" panose="020B0604020202020204" pitchFamily="34" charset="0"/>
              </a:rPr>
              <a:t>2- Correct pronunciation of words</a:t>
            </a:r>
            <a:endParaRPr lang="es-ES" sz="2800" dirty="0">
              <a:latin typeface="Calibri" panose="020F0502020204030204" pitchFamily="34" charset="0"/>
              <a:ea typeface="DejaVu Sans"/>
            </a:endParaRPr>
          </a:p>
          <a:p>
            <a:pPr marL="900430" algn="just">
              <a:lnSpc>
                <a:spcPct val="150000"/>
              </a:lnSpc>
              <a:spcAft>
                <a:spcPts val="1000"/>
              </a:spcAft>
            </a:pPr>
            <a:r>
              <a:rPr lang="en-US" sz="2800" dirty="0">
                <a:latin typeface="Arial" panose="020B0604020202020204" pitchFamily="34" charset="0"/>
                <a:ea typeface="Arial" panose="020B0604020202020204" pitchFamily="34" charset="0"/>
              </a:rPr>
              <a:t> </a:t>
            </a:r>
            <a:r>
              <a:rPr lang="en-US" sz="2800" dirty="0" smtClean="0">
                <a:latin typeface="Arial" panose="020B0604020202020204" pitchFamily="34" charset="0"/>
                <a:ea typeface="Arial" panose="020B0604020202020204" pitchFamily="34" charset="0"/>
              </a:rPr>
              <a:t>3- </a:t>
            </a:r>
            <a:r>
              <a:rPr lang="en-US" sz="2800" dirty="0">
                <a:latin typeface="Arial" panose="020B0604020202020204" pitchFamily="34" charset="0"/>
                <a:ea typeface="Arial" panose="020B0604020202020204" pitchFamily="34" charset="0"/>
              </a:rPr>
              <a:t>Use of words and phrases in the appropriate grammatical form.  </a:t>
            </a:r>
            <a:endParaRPr lang="es-ES" sz="2800" dirty="0">
              <a:latin typeface="Calibri" panose="020F0502020204030204" pitchFamily="34" charset="0"/>
              <a:ea typeface="DejaVu Sans"/>
            </a:endParaRPr>
          </a:p>
          <a:p>
            <a:pPr marL="900430" algn="just">
              <a:lnSpc>
                <a:spcPct val="150000"/>
              </a:lnSpc>
              <a:spcAft>
                <a:spcPts val="1000"/>
              </a:spcAft>
            </a:pPr>
            <a:r>
              <a:rPr lang="en-US" sz="2800" dirty="0">
                <a:latin typeface="Arial" panose="020B0604020202020204" pitchFamily="34" charset="0"/>
                <a:ea typeface="Arial" panose="020B0604020202020204" pitchFamily="34" charset="0"/>
              </a:rPr>
              <a:t> </a:t>
            </a:r>
            <a:r>
              <a:rPr lang="en-US" sz="2800" dirty="0" smtClean="0">
                <a:latin typeface="Arial" panose="020B0604020202020204" pitchFamily="34" charset="0"/>
                <a:ea typeface="Arial" panose="020B0604020202020204" pitchFamily="34" charset="0"/>
              </a:rPr>
              <a:t>4- </a:t>
            </a:r>
            <a:r>
              <a:rPr lang="en-US" sz="2800" dirty="0">
                <a:latin typeface="Arial" panose="020B0604020202020204" pitchFamily="34" charset="0"/>
                <a:ea typeface="Arial" panose="020B0604020202020204" pitchFamily="34" charset="0"/>
              </a:rPr>
              <a:t>Use of words and phrases on the appropriate situation and level of formality</a:t>
            </a:r>
            <a:r>
              <a:rPr lang="en-US" dirty="0">
                <a:latin typeface="Arial" panose="020B0604020202020204" pitchFamily="34" charset="0"/>
                <a:ea typeface="Arial" panose="020B0604020202020204" pitchFamily="34" charset="0"/>
              </a:rPr>
              <a:t>.</a:t>
            </a:r>
            <a:endParaRPr lang="es-ES" sz="1600" dirty="0">
              <a:effectLst/>
              <a:latin typeface="Calibri" panose="020F0502020204030204" pitchFamily="34" charset="0"/>
              <a:ea typeface="DejaVu Sans"/>
            </a:endParaRPr>
          </a:p>
        </p:txBody>
      </p:sp>
    </p:spTree>
    <p:extLst>
      <p:ext uri="{BB962C8B-B14F-4D97-AF65-F5344CB8AC3E}">
        <p14:creationId xmlns:p14="http://schemas.microsoft.com/office/powerpoint/2010/main" xmlns="" val="42853507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76197" y="651353"/>
            <a:ext cx="10964211" cy="5479898"/>
          </a:xfrm>
          <a:prstGeom prst="rect">
            <a:avLst/>
          </a:prstGeom>
        </p:spPr>
        <p:txBody>
          <a:bodyPr wrap="square">
            <a:spAutoFit/>
          </a:bodyPr>
          <a:lstStyle/>
          <a:p>
            <a:pPr algn="just">
              <a:lnSpc>
                <a:spcPct val="106000"/>
              </a:lnSpc>
              <a:spcAft>
                <a:spcPts val="800"/>
              </a:spcAft>
            </a:pPr>
            <a:r>
              <a:rPr lang="en-US" sz="3600" b="1" u="sng" dirty="0">
                <a:latin typeface="Arial" panose="020B0604020202020204" pitchFamily="34" charset="0"/>
                <a:ea typeface="DejaVu Sans"/>
              </a:rPr>
              <a:t>TITLE:</a:t>
            </a:r>
            <a:r>
              <a:rPr lang="en-US" sz="3600" b="1" dirty="0">
                <a:latin typeface="Arial" panose="020B0604020202020204" pitchFamily="34" charset="0"/>
                <a:ea typeface="DejaVu Sans"/>
              </a:rPr>
              <a:t> </a:t>
            </a:r>
            <a:r>
              <a:rPr lang="en-US" sz="3600" dirty="0" smtClean="0"/>
              <a:t>SET OF ACTIVITIES FOR DEVELOPING </a:t>
            </a:r>
          </a:p>
          <a:p>
            <a:pPr algn="just">
              <a:lnSpc>
                <a:spcPct val="106000"/>
              </a:lnSpc>
              <a:spcAft>
                <a:spcPts val="800"/>
              </a:spcAft>
            </a:pPr>
            <a:r>
              <a:rPr lang="en-US" sz="3600" dirty="0" smtClean="0"/>
              <a:t>ORAL INTERACTION IN RELATION </a:t>
            </a:r>
          </a:p>
          <a:p>
            <a:pPr algn="just">
              <a:lnSpc>
                <a:spcPct val="106000"/>
              </a:lnSpc>
              <a:spcAft>
                <a:spcPts val="800"/>
              </a:spcAft>
            </a:pPr>
            <a:r>
              <a:rPr lang="en-US" sz="3600" dirty="0" smtClean="0"/>
              <a:t>TO TOURISM IN SECONDARY SCHOOL</a:t>
            </a:r>
            <a:endParaRPr lang="es-ES" sz="3600" dirty="0">
              <a:latin typeface="Calibri" panose="020F0502020204030204" pitchFamily="34" charset="0"/>
              <a:ea typeface="DejaVu Sans"/>
            </a:endParaRPr>
          </a:p>
          <a:p>
            <a:pPr algn="just">
              <a:lnSpc>
                <a:spcPct val="106000"/>
              </a:lnSpc>
              <a:spcAft>
                <a:spcPts val="800"/>
              </a:spcAft>
            </a:pPr>
            <a:r>
              <a:rPr lang="en-US" sz="3600" b="1" dirty="0">
                <a:latin typeface="Arial" panose="020B0604020202020204" pitchFamily="34" charset="0"/>
                <a:ea typeface="DejaVu Sans"/>
              </a:rPr>
              <a:t> </a:t>
            </a:r>
            <a:endParaRPr lang="es-ES" sz="3600" dirty="0">
              <a:latin typeface="Calibri" panose="020F0502020204030204" pitchFamily="34" charset="0"/>
              <a:ea typeface="DejaVu Sans"/>
            </a:endParaRPr>
          </a:p>
          <a:p>
            <a:pPr algn="just">
              <a:lnSpc>
                <a:spcPct val="106000"/>
              </a:lnSpc>
              <a:spcAft>
                <a:spcPts val="800"/>
              </a:spcAft>
            </a:pPr>
            <a:r>
              <a:rPr lang="es-ES" sz="3600" b="1" u="sng" dirty="0">
                <a:latin typeface="Arial" panose="020B0604020202020204" pitchFamily="34" charset="0"/>
                <a:ea typeface="DejaVu Sans"/>
              </a:rPr>
              <a:t>TÍTULO:</a:t>
            </a:r>
            <a:r>
              <a:rPr lang="es-ES" sz="3600" dirty="0">
                <a:latin typeface="Arial" panose="020B0604020202020204" pitchFamily="34" charset="0"/>
                <a:ea typeface="DejaVu Sans"/>
              </a:rPr>
              <a:t> </a:t>
            </a:r>
            <a:r>
              <a:rPr lang="es-ES" sz="3600" dirty="0" smtClean="0"/>
              <a:t>CONJUNTO DE ACTIVIDADES PARA </a:t>
            </a:r>
          </a:p>
          <a:p>
            <a:pPr algn="just">
              <a:lnSpc>
                <a:spcPct val="106000"/>
              </a:lnSpc>
              <a:spcAft>
                <a:spcPts val="800"/>
              </a:spcAft>
            </a:pPr>
            <a:r>
              <a:rPr lang="es-ES" sz="3600" dirty="0" smtClean="0"/>
              <a:t>EL DESARROLLO DE LA INTERACCIÓN </a:t>
            </a:r>
          </a:p>
          <a:p>
            <a:pPr algn="just">
              <a:lnSpc>
                <a:spcPct val="106000"/>
              </a:lnSpc>
              <a:spcAft>
                <a:spcPts val="800"/>
              </a:spcAft>
            </a:pPr>
            <a:r>
              <a:rPr lang="es-ES" sz="3600" dirty="0" smtClean="0"/>
              <a:t>ORAL EN RELACIÓN CON EL TURISMO </a:t>
            </a:r>
          </a:p>
          <a:p>
            <a:pPr algn="just">
              <a:lnSpc>
                <a:spcPct val="106000"/>
              </a:lnSpc>
              <a:spcAft>
                <a:spcPts val="800"/>
              </a:spcAft>
            </a:pPr>
            <a:r>
              <a:rPr lang="es-ES" sz="3600" dirty="0" smtClean="0"/>
              <a:t>EN LA SECUNDARIA BÁSICA</a:t>
            </a:r>
            <a:endParaRPr lang="es-ES" sz="3600" dirty="0">
              <a:effectLst/>
              <a:latin typeface="Calibri" panose="020F0502020204030204" pitchFamily="34" charset="0"/>
              <a:ea typeface="DejaVu Sans"/>
            </a:endParaRPr>
          </a:p>
        </p:txBody>
      </p:sp>
    </p:spTree>
    <p:extLst>
      <p:ext uri="{BB962C8B-B14F-4D97-AF65-F5344CB8AC3E}">
        <p14:creationId xmlns:p14="http://schemas.microsoft.com/office/powerpoint/2010/main" xmlns="" val="22218523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992923" y="703385"/>
            <a:ext cx="6400800" cy="10502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smtClean="0">
                <a:solidFill>
                  <a:schemeClr val="tx1"/>
                </a:solidFill>
              </a:rPr>
              <a:t>Characterization of the </a:t>
            </a:r>
            <a:r>
              <a:rPr lang="es-ES" sz="3200" b="1" dirty="0" err="1" smtClean="0">
                <a:solidFill>
                  <a:schemeClr val="tx1"/>
                </a:solidFill>
              </a:rPr>
              <a:t>current</a:t>
            </a:r>
            <a:r>
              <a:rPr lang="es-ES" sz="3200" b="1" dirty="0" smtClean="0">
                <a:solidFill>
                  <a:schemeClr val="tx1"/>
                </a:solidFill>
              </a:rPr>
              <a:t> </a:t>
            </a:r>
            <a:r>
              <a:rPr lang="es-ES" sz="3200" b="1" dirty="0" err="1" smtClean="0">
                <a:solidFill>
                  <a:schemeClr val="tx1"/>
                </a:solidFill>
              </a:rPr>
              <a:t>state</a:t>
            </a:r>
            <a:endParaRPr lang="es-ES" sz="3200" b="1" dirty="0">
              <a:solidFill>
                <a:schemeClr val="tx1"/>
              </a:solidFill>
            </a:endParaRPr>
          </a:p>
        </p:txBody>
      </p:sp>
      <p:graphicFrame>
        <p:nvGraphicFramePr>
          <p:cNvPr id="4" name="3 Gráfico"/>
          <p:cNvGraphicFramePr/>
          <p:nvPr/>
        </p:nvGraphicFramePr>
        <p:xfrm>
          <a:off x="951979" y="1954060"/>
          <a:ext cx="8793270" cy="460957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18741875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redondeado 1"/>
          <p:cNvSpPr/>
          <p:nvPr/>
        </p:nvSpPr>
        <p:spPr>
          <a:xfrm>
            <a:off x="809896" y="1014609"/>
            <a:ext cx="4323807" cy="5059620"/>
          </a:xfrm>
          <a:prstGeom prst="roundRect">
            <a:avLst/>
          </a:prstGeom>
          <a:solidFill>
            <a:schemeClr val="accent3">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smtClean="0">
                <a:solidFill>
                  <a:schemeClr val="tx1"/>
                </a:solidFill>
              </a:rPr>
              <a:t>Scientific question:</a:t>
            </a:r>
          </a:p>
          <a:p>
            <a:endParaRPr lang="en-US" sz="3200" b="1" dirty="0" smtClean="0">
              <a:solidFill>
                <a:schemeClr val="tx1"/>
              </a:solidFill>
            </a:endParaRPr>
          </a:p>
          <a:p>
            <a:r>
              <a:rPr lang="en-US" sz="2400" dirty="0" smtClean="0">
                <a:solidFill>
                  <a:schemeClr val="tx1"/>
                </a:solidFill>
              </a:rPr>
              <a:t>3-What characteristics should have a set of activities for improving oral interaction in relation to tourism in the locality for 9</a:t>
            </a:r>
            <a:r>
              <a:rPr lang="en-US" sz="2400" baseline="30000" dirty="0" smtClean="0">
                <a:solidFill>
                  <a:schemeClr val="tx1"/>
                </a:solidFill>
              </a:rPr>
              <a:t>th</a:t>
            </a:r>
            <a:r>
              <a:rPr lang="en-US" sz="2400" dirty="0" smtClean="0">
                <a:solidFill>
                  <a:schemeClr val="tx1"/>
                </a:solidFill>
              </a:rPr>
              <a:t> grade student at </a:t>
            </a:r>
            <a:r>
              <a:rPr lang="en-US" sz="2400" dirty="0" err="1" smtClean="0">
                <a:solidFill>
                  <a:schemeClr val="tx1"/>
                </a:solidFill>
              </a:rPr>
              <a:t>Combate</a:t>
            </a:r>
            <a:r>
              <a:rPr lang="en-US" sz="2400" dirty="0" smtClean="0">
                <a:solidFill>
                  <a:schemeClr val="tx1"/>
                </a:solidFill>
              </a:rPr>
              <a:t> de Rio Hondo secondary school in San Cristobal municipality?</a:t>
            </a:r>
            <a:endParaRPr lang="es-ES" sz="2400" dirty="0">
              <a:solidFill>
                <a:schemeClr val="tx1"/>
              </a:solidFill>
            </a:endParaRPr>
          </a:p>
        </p:txBody>
      </p:sp>
      <p:sp>
        <p:nvSpPr>
          <p:cNvPr id="3" name="Rectángulo redondeado 2"/>
          <p:cNvSpPr/>
          <p:nvPr/>
        </p:nvSpPr>
        <p:spPr>
          <a:xfrm>
            <a:off x="5899400" y="1091911"/>
            <a:ext cx="4346890" cy="5020790"/>
          </a:xfrm>
          <a:prstGeom prst="roundRect">
            <a:avLst/>
          </a:prstGeom>
          <a:solidFill>
            <a:schemeClr val="accent3">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smtClean="0">
                <a:solidFill>
                  <a:schemeClr val="tx1"/>
                </a:solidFill>
              </a:rPr>
              <a:t>Scientific task:</a:t>
            </a:r>
          </a:p>
          <a:p>
            <a:endParaRPr lang="en-US" sz="3200" b="1" dirty="0" smtClean="0">
              <a:solidFill>
                <a:schemeClr val="tx1"/>
              </a:solidFill>
            </a:endParaRPr>
          </a:p>
          <a:p>
            <a:r>
              <a:rPr lang="en-US" sz="2400" dirty="0" smtClean="0">
                <a:solidFill>
                  <a:schemeClr val="tx1"/>
                </a:solidFill>
              </a:rPr>
              <a:t>3-Proposal of a set of activities for improving oral interaction in relation to tourism in the locality through English lessons in 9</a:t>
            </a:r>
            <a:r>
              <a:rPr lang="en-US" sz="2400" baseline="30000" dirty="0" smtClean="0">
                <a:solidFill>
                  <a:schemeClr val="tx1"/>
                </a:solidFill>
              </a:rPr>
              <a:t>th</a:t>
            </a:r>
            <a:r>
              <a:rPr lang="en-US" sz="2400" dirty="0" smtClean="0">
                <a:solidFill>
                  <a:schemeClr val="tx1"/>
                </a:solidFill>
              </a:rPr>
              <a:t> grade students at </a:t>
            </a:r>
            <a:r>
              <a:rPr lang="en-US" sz="2400" dirty="0" err="1" smtClean="0">
                <a:solidFill>
                  <a:schemeClr val="tx1"/>
                </a:solidFill>
              </a:rPr>
              <a:t>Combate</a:t>
            </a:r>
            <a:r>
              <a:rPr lang="en-US" sz="2400" dirty="0" smtClean="0">
                <a:solidFill>
                  <a:schemeClr val="tx1"/>
                </a:solidFill>
              </a:rPr>
              <a:t> de Rio Hondo secondary school in San </a:t>
            </a:r>
            <a:r>
              <a:rPr lang="en-US" sz="2800" dirty="0" smtClean="0">
                <a:solidFill>
                  <a:schemeClr val="tx1"/>
                </a:solidFill>
              </a:rPr>
              <a:t>Cristobal municipality.</a:t>
            </a:r>
            <a:endParaRPr lang="es-ES" sz="2800" dirty="0">
              <a:solidFill>
                <a:schemeClr val="tx1"/>
              </a:solidFill>
            </a:endParaRPr>
          </a:p>
        </p:txBody>
      </p:sp>
    </p:spTree>
    <p:extLst>
      <p:ext uri="{BB962C8B-B14F-4D97-AF65-F5344CB8AC3E}">
        <p14:creationId xmlns:p14="http://schemas.microsoft.com/office/powerpoint/2010/main" xmlns="" val="28741978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757487" y="748671"/>
            <a:ext cx="3985846"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err="1" smtClean="0">
                <a:solidFill>
                  <a:schemeClr val="tx1"/>
                </a:solidFill>
              </a:rPr>
              <a:t>Proposal</a:t>
            </a:r>
            <a:r>
              <a:rPr lang="es-ES" sz="3200" b="1" dirty="0" smtClean="0">
                <a:solidFill>
                  <a:schemeClr val="tx1"/>
                </a:solidFill>
              </a:rPr>
              <a:t> </a:t>
            </a:r>
            <a:r>
              <a:rPr lang="es-ES" sz="3200" b="1" dirty="0" err="1" smtClean="0">
                <a:solidFill>
                  <a:schemeClr val="tx1"/>
                </a:solidFill>
              </a:rPr>
              <a:t>Fundation</a:t>
            </a:r>
            <a:endParaRPr lang="es-ES" sz="3200" b="1" dirty="0">
              <a:solidFill>
                <a:schemeClr val="tx1"/>
              </a:solidFill>
            </a:endParaRPr>
          </a:p>
        </p:txBody>
      </p:sp>
      <p:sp>
        <p:nvSpPr>
          <p:cNvPr id="3" name="Título 2"/>
          <p:cNvSpPr>
            <a:spLocks noGrp="1"/>
          </p:cNvSpPr>
          <p:nvPr>
            <p:ph type="title"/>
          </p:nvPr>
        </p:nvSpPr>
        <p:spPr>
          <a:xfrm>
            <a:off x="1832298" y="2038209"/>
            <a:ext cx="8596668" cy="1320800"/>
          </a:xfrm>
        </p:spPr>
        <p:txBody>
          <a:bodyPr>
            <a:normAutofit fontScale="90000"/>
          </a:bodyPr>
          <a:lstStyle/>
          <a:p>
            <a:r>
              <a:rPr lang="es-ES" dirty="0" smtClean="0">
                <a:solidFill>
                  <a:schemeClr val="tx1"/>
                </a:solidFill>
              </a:rPr>
              <a:t>                     </a:t>
            </a:r>
            <a:r>
              <a:rPr lang="es-ES" dirty="0" err="1" smtClean="0">
                <a:solidFill>
                  <a:schemeClr val="tx1"/>
                </a:solidFill>
              </a:rPr>
              <a:t>Pedagogical</a:t>
            </a:r>
            <a:r>
              <a:rPr lang="es-ES" dirty="0" smtClean="0">
                <a:solidFill>
                  <a:schemeClr val="tx1"/>
                </a:solidFill>
              </a:rPr>
              <a:t/>
            </a:r>
            <a:br>
              <a:rPr lang="es-ES" dirty="0" smtClean="0">
                <a:solidFill>
                  <a:schemeClr val="tx1"/>
                </a:solidFill>
              </a:rPr>
            </a:br>
            <a:r>
              <a:rPr lang="es-ES" dirty="0" smtClean="0"/>
              <a:t/>
            </a:r>
            <a:br>
              <a:rPr lang="es-ES" dirty="0" smtClean="0"/>
            </a:br>
            <a:r>
              <a:rPr lang="es-ES" dirty="0" smtClean="0"/>
              <a:t/>
            </a:r>
            <a:br>
              <a:rPr lang="es-ES" dirty="0" smtClean="0"/>
            </a:br>
            <a:r>
              <a:rPr lang="es-ES" dirty="0"/>
              <a:t/>
            </a:r>
            <a:br>
              <a:rPr lang="es-ES" dirty="0"/>
            </a:br>
            <a:r>
              <a:rPr lang="es-ES" dirty="0" smtClean="0"/>
              <a:t>   </a:t>
            </a:r>
            <a:r>
              <a:rPr lang="es-ES" dirty="0" err="1" smtClean="0">
                <a:solidFill>
                  <a:schemeClr val="tx1"/>
                </a:solidFill>
              </a:rPr>
              <a:t>Philosophy</a:t>
            </a:r>
            <a:r>
              <a:rPr lang="es-ES" dirty="0" smtClean="0">
                <a:solidFill>
                  <a:schemeClr val="tx1"/>
                </a:solidFill>
              </a:rPr>
              <a:t>                   </a:t>
            </a:r>
            <a:r>
              <a:rPr lang="es-ES" dirty="0" err="1" smtClean="0">
                <a:solidFill>
                  <a:schemeClr val="tx1"/>
                </a:solidFill>
              </a:rPr>
              <a:t>Psychology</a:t>
            </a:r>
            <a:r>
              <a:rPr lang="es-ES" dirty="0" smtClean="0"/>
              <a:t/>
            </a:r>
            <a:br>
              <a:rPr lang="es-ES" dirty="0" smtClean="0"/>
            </a:br>
            <a:r>
              <a:rPr lang="es-ES" dirty="0" smtClean="0"/>
              <a:t/>
            </a:r>
            <a:br>
              <a:rPr lang="es-ES" dirty="0" smtClean="0"/>
            </a:br>
            <a:r>
              <a:rPr lang="es-ES" dirty="0" smtClean="0"/>
              <a:t/>
            </a:r>
            <a:br>
              <a:rPr lang="es-ES" dirty="0" smtClean="0"/>
            </a:br>
            <a:r>
              <a:rPr lang="es-ES" dirty="0" smtClean="0"/>
              <a:t>       </a:t>
            </a:r>
            <a:r>
              <a:rPr lang="es-ES" dirty="0" err="1" smtClean="0">
                <a:solidFill>
                  <a:schemeClr val="tx1"/>
                </a:solidFill>
              </a:rPr>
              <a:t>Didactical</a:t>
            </a:r>
            <a:r>
              <a:rPr lang="es-ES" dirty="0" smtClean="0">
                <a:solidFill>
                  <a:schemeClr val="tx1"/>
                </a:solidFill>
              </a:rPr>
              <a:t> </a:t>
            </a:r>
            <a:r>
              <a:rPr lang="es-ES" dirty="0" smtClean="0"/>
              <a:t>               </a:t>
            </a:r>
            <a:r>
              <a:rPr lang="es-ES" dirty="0" err="1" smtClean="0">
                <a:solidFill>
                  <a:schemeClr val="tx1"/>
                </a:solidFill>
              </a:rPr>
              <a:t>Sociological</a:t>
            </a:r>
            <a:endParaRPr lang="es-ES" dirty="0">
              <a:solidFill>
                <a:schemeClr val="tx1"/>
              </a:solidFill>
            </a:endParaRPr>
          </a:p>
        </p:txBody>
      </p:sp>
      <p:sp>
        <p:nvSpPr>
          <p:cNvPr id="5" name="Flecha abajo 4"/>
          <p:cNvSpPr/>
          <p:nvPr/>
        </p:nvSpPr>
        <p:spPr>
          <a:xfrm rot="1561386">
            <a:off x="4059724" y="2775401"/>
            <a:ext cx="572555" cy="96282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Flecha arriba 5"/>
          <p:cNvSpPr/>
          <p:nvPr/>
        </p:nvSpPr>
        <p:spPr>
          <a:xfrm rot="8799232">
            <a:off x="6456345" y="2732579"/>
            <a:ext cx="509808" cy="102341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Flecha derecha 6"/>
          <p:cNvSpPr/>
          <p:nvPr/>
        </p:nvSpPr>
        <p:spPr>
          <a:xfrm>
            <a:off x="5261206" y="553168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7 Flecha curvada hacia la derecha"/>
          <p:cNvSpPr/>
          <p:nvPr/>
        </p:nvSpPr>
        <p:spPr>
          <a:xfrm>
            <a:off x="1077238" y="4434215"/>
            <a:ext cx="901874" cy="147807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9" name="8 Flecha curvada hacia la izquierda"/>
          <p:cNvSpPr/>
          <p:nvPr/>
        </p:nvSpPr>
        <p:spPr>
          <a:xfrm>
            <a:off x="9144002" y="4459266"/>
            <a:ext cx="1052186" cy="1553227"/>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xmlns="" val="3170636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0521" y="1361161"/>
            <a:ext cx="11536471" cy="3874717"/>
          </a:xfrm>
        </p:spPr>
        <p:txBody>
          <a:bodyPr>
            <a:normAutofit fontScale="90000"/>
          </a:bodyPr>
          <a:lstStyle/>
          <a:p>
            <a:r>
              <a:rPr lang="en-US" sz="2800" dirty="0" smtClean="0">
                <a:solidFill>
                  <a:schemeClr val="tx1"/>
                </a:solidFill>
              </a:rPr>
              <a:t>- The main objective of the proposal is to improve oral interaction in 9</a:t>
            </a:r>
            <a:r>
              <a:rPr lang="en-US" sz="2800" baseline="30000" dirty="0" smtClean="0">
                <a:solidFill>
                  <a:schemeClr val="tx1"/>
                </a:solidFill>
              </a:rPr>
              <a:t>th</a:t>
            </a:r>
            <a:r>
              <a:rPr lang="en-US" sz="2800" dirty="0" smtClean="0">
                <a:solidFill>
                  <a:schemeClr val="tx1"/>
                </a:solidFill>
              </a:rPr>
              <a:t> grade students. </a:t>
            </a:r>
            <a:br>
              <a:rPr lang="en-US" sz="2800" dirty="0" smtClean="0">
                <a:solidFill>
                  <a:schemeClr val="tx1"/>
                </a:solidFill>
              </a:rPr>
            </a:br>
            <a:r>
              <a:rPr lang="en-US" sz="2800" dirty="0" smtClean="0">
                <a:solidFill>
                  <a:schemeClr val="tx1"/>
                </a:solidFill>
              </a:rPr>
              <a:t>–The set of activities will be inserted in Unit 2 Travel Time, it is compound of 5 activities.</a:t>
            </a:r>
            <a:br>
              <a:rPr lang="en-US" sz="2800" dirty="0" smtClean="0">
                <a:solidFill>
                  <a:schemeClr val="tx1"/>
                </a:solidFill>
              </a:rPr>
            </a:br>
            <a:r>
              <a:rPr lang="en-US" sz="2800" dirty="0" smtClean="0"/>
              <a:t> </a:t>
            </a:r>
            <a:r>
              <a:rPr lang="en-US" sz="2800" dirty="0" smtClean="0">
                <a:solidFill>
                  <a:schemeClr val="tx1"/>
                </a:solidFill>
              </a:rPr>
              <a:t>-They are designed to be used in the  presentation, practice and application lessons. </a:t>
            </a:r>
            <a:br>
              <a:rPr lang="en-US" sz="2800" dirty="0" smtClean="0">
                <a:solidFill>
                  <a:schemeClr val="tx1"/>
                </a:solidFill>
              </a:rPr>
            </a:br>
            <a:r>
              <a:rPr lang="en-US" sz="2800" dirty="0" smtClean="0">
                <a:solidFill>
                  <a:schemeClr val="tx1"/>
                </a:solidFill>
              </a:rPr>
              <a:t>-They comprise different levels of assimilation such as: recognition, reproduction and production.</a:t>
            </a:r>
            <a:br>
              <a:rPr lang="en-US" sz="2800" dirty="0" smtClean="0">
                <a:solidFill>
                  <a:schemeClr val="tx1"/>
                </a:solidFill>
              </a:rPr>
            </a:br>
            <a:r>
              <a:rPr lang="en-US" sz="2800" dirty="0" smtClean="0">
                <a:solidFill>
                  <a:schemeClr val="tx1"/>
                </a:solidFill>
              </a:rPr>
              <a:t>-They were elaborated in accordance to students’ age, needs, interests, traits, close development zone and potential development</a:t>
            </a:r>
            <a:br>
              <a:rPr lang="en-US" sz="2800" dirty="0" smtClean="0">
                <a:solidFill>
                  <a:schemeClr val="tx1"/>
                </a:solidFill>
              </a:rPr>
            </a:br>
            <a:r>
              <a:rPr lang="en-US" sz="2800" dirty="0" smtClean="0">
                <a:solidFill>
                  <a:schemeClr val="tx1"/>
                </a:solidFill>
              </a:rPr>
              <a:t>-According to the grade syllabus the subject comprise 120 hours distributed in 10 units. Each unit will comprise 12 hours and every unit will dedicate approximately 1 hour to the exercise designed for each one  </a:t>
            </a:r>
            <a:endParaRPr lang="es-ES" sz="2800" dirty="0">
              <a:solidFill>
                <a:schemeClr val="tx1"/>
              </a:solidFill>
            </a:endParaRPr>
          </a:p>
        </p:txBody>
      </p:sp>
      <p:sp>
        <p:nvSpPr>
          <p:cNvPr id="3" name="2 Rectángulo"/>
          <p:cNvSpPr/>
          <p:nvPr/>
        </p:nvSpPr>
        <p:spPr>
          <a:xfrm>
            <a:off x="2066793" y="212942"/>
            <a:ext cx="5899759" cy="10020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smtClean="0">
                <a:solidFill>
                  <a:schemeClr val="tx1"/>
                </a:solidFill>
              </a:rPr>
              <a:t>Characterization of the </a:t>
            </a:r>
            <a:r>
              <a:rPr lang="es-ES" sz="3200" b="1" dirty="0" err="1" smtClean="0">
                <a:solidFill>
                  <a:schemeClr val="tx1"/>
                </a:solidFill>
              </a:rPr>
              <a:t>proposal</a:t>
            </a:r>
            <a:endParaRPr lang="es-ES" sz="3200" b="1" dirty="0">
              <a:solidFill>
                <a:schemeClr val="tx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nvGraphicFramePr>
        <p:xfrm>
          <a:off x="162839" y="212942"/>
          <a:ext cx="11636680" cy="6500029"/>
        </p:xfrm>
        <a:graphic>
          <a:graphicData uri="http://schemas.openxmlformats.org/drawingml/2006/table">
            <a:tbl>
              <a:tblPr/>
              <a:tblGrid>
                <a:gridCol w="1652085"/>
                <a:gridCol w="2595996"/>
                <a:gridCol w="2766465"/>
                <a:gridCol w="2790815"/>
                <a:gridCol w="1831319"/>
              </a:tblGrid>
              <a:tr h="985614">
                <a:tc>
                  <a:txBody>
                    <a:bodyPr/>
                    <a:lstStyle/>
                    <a:p>
                      <a:pPr marL="108585" marR="111760" indent="63500" algn="just">
                        <a:lnSpc>
                          <a:spcPct val="150000"/>
                        </a:lnSpc>
                        <a:spcAft>
                          <a:spcPts val="1000"/>
                        </a:spcAft>
                        <a:tabLst>
                          <a:tab pos="828040" algn="l"/>
                        </a:tabLst>
                      </a:pPr>
                      <a:r>
                        <a:rPr lang="en-US" sz="2000" b="1" dirty="0">
                          <a:latin typeface="Arial"/>
                          <a:ea typeface="Calibri"/>
                          <a:cs typeface="Times New Roman"/>
                        </a:rPr>
                        <a:t>Unit				</a:t>
                      </a:r>
                      <a:endParaRPr lang="es-ES" sz="1800" dirty="0">
                        <a:latin typeface="Calibri"/>
                        <a:ea typeface="Calibri"/>
                        <a:cs typeface="Times New Roman"/>
                      </a:endParaRPr>
                    </a:p>
                  </a:txBody>
                  <a:tcPr marL="45766" marR="457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635" algn="just">
                        <a:lnSpc>
                          <a:spcPct val="150000"/>
                        </a:lnSpc>
                        <a:spcAft>
                          <a:spcPts val="1000"/>
                        </a:spcAft>
                      </a:pPr>
                      <a:r>
                        <a:rPr lang="en-US" sz="2000" b="1" dirty="0">
                          <a:latin typeface="Arial"/>
                          <a:ea typeface="Calibri"/>
                          <a:cs typeface="Times New Roman"/>
                        </a:rPr>
                        <a:t>Object</a:t>
                      </a:r>
                      <a:endParaRPr lang="es-ES" sz="1800" dirty="0">
                        <a:latin typeface="Calibri"/>
                        <a:ea typeface="Calibri"/>
                        <a:cs typeface="Times New Roman"/>
                      </a:endParaRPr>
                    </a:p>
                  </a:txBody>
                  <a:tcPr marL="45766" marR="457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3220" marR="428625" algn="just">
                        <a:lnSpc>
                          <a:spcPct val="150000"/>
                        </a:lnSpc>
                        <a:spcAft>
                          <a:spcPts val="1000"/>
                        </a:spcAft>
                      </a:pPr>
                      <a:r>
                        <a:rPr lang="en-US" sz="2000" b="1" dirty="0">
                          <a:latin typeface="Arial"/>
                          <a:ea typeface="Calibri"/>
                          <a:cs typeface="Times New Roman"/>
                        </a:rPr>
                        <a:t>Content</a:t>
                      </a:r>
                      <a:endParaRPr lang="es-ES" sz="1800" dirty="0">
                        <a:latin typeface="Calibri"/>
                        <a:ea typeface="Calibri"/>
                        <a:cs typeface="Times New Roman"/>
                      </a:endParaRPr>
                    </a:p>
                  </a:txBody>
                  <a:tcPr marL="45766" marR="457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87630" algn="ctr">
                        <a:lnSpc>
                          <a:spcPct val="150000"/>
                        </a:lnSpc>
                        <a:spcAft>
                          <a:spcPts val="1000"/>
                        </a:spcAft>
                      </a:pPr>
                      <a:r>
                        <a:rPr lang="en-US" sz="2000" b="1" dirty="0">
                          <a:latin typeface="Arial"/>
                          <a:ea typeface="Calibri"/>
                          <a:cs typeface="Times New Roman"/>
                        </a:rPr>
                        <a:t>Level of assimilation</a:t>
                      </a:r>
                      <a:endParaRPr lang="es-ES" sz="1800" dirty="0">
                        <a:latin typeface="Calibri"/>
                        <a:ea typeface="Calibri"/>
                        <a:cs typeface="Times New Roman"/>
                      </a:endParaRPr>
                    </a:p>
                  </a:txBody>
                  <a:tcPr marL="45766" marR="457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90830" algn="ctr">
                        <a:lnSpc>
                          <a:spcPct val="150000"/>
                        </a:lnSpc>
                        <a:spcAft>
                          <a:spcPts val="1000"/>
                        </a:spcAft>
                      </a:pPr>
                      <a:r>
                        <a:rPr lang="en-US" sz="2000" b="1" dirty="0">
                          <a:latin typeface="Arial"/>
                          <a:ea typeface="Calibri"/>
                          <a:cs typeface="Times New Roman"/>
                        </a:rPr>
                        <a:t>Number of activity</a:t>
                      </a:r>
                      <a:endParaRPr lang="es-ES" sz="1800" dirty="0">
                        <a:latin typeface="Calibri"/>
                        <a:ea typeface="Calibri"/>
                        <a:cs typeface="Times New Roman"/>
                      </a:endParaRPr>
                    </a:p>
                  </a:txBody>
                  <a:tcPr marL="45766" marR="457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5724">
                <a:tc>
                  <a:txBody>
                    <a:bodyPr/>
                    <a:lstStyle/>
                    <a:p>
                      <a:pPr marR="899795" algn="just">
                        <a:lnSpc>
                          <a:spcPct val="150000"/>
                        </a:lnSpc>
                        <a:spcAft>
                          <a:spcPts val="1000"/>
                        </a:spcAft>
                      </a:pPr>
                      <a:r>
                        <a:rPr lang="en-US" sz="3200" b="1" dirty="0">
                          <a:latin typeface="Arial"/>
                          <a:ea typeface="Calibri"/>
                          <a:cs typeface="Times New Roman"/>
                        </a:rPr>
                        <a:t>2</a:t>
                      </a:r>
                      <a:endParaRPr lang="es-ES" sz="2800" b="1" dirty="0">
                        <a:latin typeface="Calibri"/>
                        <a:ea typeface="Calibri"/>
                        <a:cs typeface="Times New Roman"/>
                      </a:endParaRPr>
                    </a:p>
                  </a:txBody>
                  <a:tcPr marL="45766" marR="457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0955" algn="just">
                        <a:lnSpc>
                          <a:spcPct val="150000"/>
                        </a:lnSpc>
                        <a:spcAft>
                          <a:spcPts val="1000"/>
                        </a:spcAft>
                        <a:tabLst>
                          <a:tab pos="381635" algn="l"/>
                        </a:tabLst>
                      </a:pPr>
                      <a:r>
                        <a:rPr lang="en-US" sz="1100" b="1" dirty="0">
                          <a:latin typeface="Arial"/>
                          <a:ea typeface="Calibri"/>
                          <a:cs typeface="Times New Roman"/>
                        </a:rPr>
                        <a:t>To make a conversation about different kinds of food using the typical Cuban dishes in simple present tense.</a:t>
                      </a:r>
                      <a:endParaRPr lang="es-ES" sz="1050" b="1" dirty="0">
                        <a:latin typeface="Calibri"/>
                        <a:ea typeface="Calibri"/>
                        <a:cs typeface="Times New Roman"/>
                      </a:endParaRPr>
                    </a:p>
                  </a:txBody>
                  <a:tcPr marL="45766" marR="457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39700" algn="l">
                        <a:lnSpc>
                          <a:spcPct val="150000"/>
                        </a:lnSpc>
                        <a:spcAft>
                          <a:spcPts val="1000"/>
                        </a:spcAft>
                      </a:pPr>
                      <a:r>
                        <a:rPr lang="en-US" sz="1100" b="1" dirty="0">
                          <a:latin typeface="Arial"/>
                          <a:ea typeface="Calibri"/>
                          <a:cs typeface="Times New Roman"/>
                        </a:rPr>
                        <a:t>Type of food (rice, fried chicken, shrimps)</a:t>
                      </a:r>
                      <a:endParaRPr lang="es-ES" sz="1050" b="1" dirty="0">
                        <a:latin typeface="Calibri"/>
                        <a:ea typeface="Calibri"/>
                        <a:cs typeface="Times New Roman"/>
                      </a:endParaRPr>
                    </a:p>
                  </a:txBody>
                  <a:tcPr marL="45766" marR="457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899795" algn="just">
                        <a:lnSpc>
                          <a:spcPct val="150000"/>
                        </a:lnSpc>
                        <a:spcAft>
                          <a:spcPts val="1000"/>
                        </a:spcAft>
                      </a:pPr>
                      <a:r>
                        <a:rPr lang="en-US" sz="2400" b="1" dirty="0">
                          <a:latin typeface="Arial"/>
                          <a:ea typeface="Calibri"/>
                          <a:cs typeface="Times New Roman"/>
                        </a:rPr>
                        <a:t>Production</a:t>
                      </a:r>
                      <a:endParaRPr lang="es-ES" sz="2000" b="1" dirty="0">
                        <a:latin typeface="Calibri"/>
                        <a:ea typeface="Calibri"/>
                        <a:cs typeface="Times New Roman"/>
                      </a:endParaRPr>
                    </a:p>
                  </a:txBody>
                  <a:tcPr marL="45766" marR="457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899795" algn="just">
                        <a:lnSpc>
                          <a:spcPct val="150000"/>
                        </a:lnSpc>
                        <a:spcAft>
                          <a:spcPts val="1000"/>
                        </a:spcAft>
                      </a:pPr>
                      <a:r>
                        <a:rPr lang="en-US" sz="3200" b="1" dirty="0">
                          <a:latin typeface="Arial"/>
                          <a:ea typeface="Calibri"/>
                          <a:cs typeface="Times New Roman"/>
                        </a:rPr>
                        <a:t>2</a:t>
                      </a:r>
                      <a:endParaRPr lang="es-ES" sz="2800" b="1" dirty="0">
                        <a:latin typeface="Calibri"/>
                        <a:ea typeface="Calibri"/>
                        <a:cs typeface="Times New Roman"/>
                      </a:endParaRPr>
                    </a:p>
                  </a:txBody>
                  <a:tcPr marL="45766" marR="457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20128">
                <a:tc>
                  <a:txBody>
                    <a:bodyPr/>
                    <a:lstStyle/>
                    <a:p>
                      <a:pPr marR="899795" algn="just">
                        <a:lnSpc>
                          <a:spcPct val="150000"/>
                        </a:lnSpc>
                        <a:spcAft>
                          <a:spcPts val="1000"/>
                        </a:spcAft>
                      </a:pPr>
                      <a:r>
                        <a:rPr lang="en-US" sz="3200" b="1" dirty="0">
                          <a:latin typeface="Arial"/>
                          <a:ea typeface="Calibri"/>
                          <a:cs typeface="Times New Roman"/>
                        </a:rPr>
                        <a:t>2</a:t>
                      </a:r>
                      <a:endParaRPr lang="es-ES" sz="2800" b="1" dirty="0">
                        <a:latin typeface="Calibri"/>
                        <a:ea typeface="Calibri"/>
                        <a:cs typeface="Times New Roman"/>
                      </a:endParaRPr>
                    </a:p>
                  </a:txBody>
                  <a:tcPr marL="45766" marR="457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0955" algn="just">
                        <a:lnSpc>
                          <a:spcPct val="150000"/>
                        </a:lnSpc>
                        <a:spcAft>
                          <a:spcPts val="1000"/>
                        </a:spcAft>
                      </a:pPr>
                      <a:r>
                        <a:rPr lang="en-US" sz="1100" b="1" dirty="0">
                          <a:latin typeface="Arial"/>
                          <a:ea typeface="Calibri"/>
                          <a:cs typeface="Times New Roman"/>
                        </a:rPr>
                        <a:t>To explain the different tourist modalities which are applied in </a:t>
                      </a:r>
                      <a:r>
                        <a:rPr lang="en-US" sz="1100" b="1" dirty="0" err="1">
                          <a:latin typeface="Arial"/>
                          <a:ea typeface="Calibri"/>
                          <a:cs typeface="Times New Roman"/>
                        </a:rPr>
                        <a:t>Soroa</a:t>
                      </a:r>
                      <a:endParaRPr lang="es-ES" sz="1050" b="1" dirty="0">
                        <a:latin typeface="Calibri"/>
                        <a:ea typeface="Calibri"/>
                        <a:cs typeface="Times New Roman"/>
                      </a:endParaRPr>
                    </a:p>
                  </a:txBody>
                  <a:tcPr marL="45766" marR="457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1000"/>
                        </a:spcAft>
                      </a:pPr>
                      <a:r>
                        <a:rPr lang="en-US" sz="1100" b="1">
                          <a:latin typeface="Arial"/>
                          <a:ea typeface="Calibri"/>
                          <a:cs typeface="Times New Roman"/>
                        </a:rPr>
                        <a:t>Vocabulary related to tourism modalities applied in Soroa to the guest.</a:t>
                      </a:r>
                      <a:endParaRPr lang="es-ES" sz="1050" b="1">
                        <a:latin typeface="Calibri"/>
                        <a:ea typeface="Calibri"/>
                        <a:cs typeface="Times New Roman"/>
                      </a:endParaRPr>
                    </a:p>
                  </a:txBody>
                  <a:tcPr marL="45766" marR="457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899795" algn="just">
                        <a:lnSpc>
                          <a:spcPct val="150000"/>
                        </a:lnSpc>
                        <a:spcAft>
                          <a:spcPts val="1000"/>
                        </a:spcAft>
                      </a:pPr>
                      <a:r>
                        <a:rPr lang="en-US" sz="2400" b="1" dirty="0">
                          <a:latin typeface="Arial"/>
                          <a:ea typeface="Calibri"/>
                          <a:cs typeface="Times New Roman"/>
                        </a:rPr>
                        <a:t>Production</a:t>
                      </a:r>
                      <a:endParaRPr lang="es-ES" sz="2000" b="1" dirty="0">
                        <a:latin typeface="Calibri"/>
                        <a:ea typeface="Calibri"/>
                        <a:cs typeface="Times New Roman"/>
                      </a:endParaRPr>
                    </a:p>
                  </a:txBody>
                  <a:tcPr marL="45766" marR="457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899795" algn="just">
                        <a:lnSpc>
                          <a:spcPct val="150000"/>
                        </a:lnSpc>
                        <a:spcAft>
                          <a:spcPts val="1000"/>
                        </a:spcAft>
                      </a:pPr>
                      <a:r>
                        <a:rPr lang="en-US" sz="3200" b="1" dirty="0">
                          <a:latin typeface="Arial"/>
                          <a:ea typeface="Calibri"/>
                          <a:cs typeface="Times New Roman"/>
                        </a:rPr>
                        <a:t>1</a:t>
                      </a:r>
                      <a:endParaRPr lang="es-ES" sz="2800" b="1" dirty="0">
                        <a:latin typeface="Calibri"/>
                        <a:ea typeface="Calibri"/>
                        <a:cs typeface="Times New Roman"/>
                      </a:endParaRPr>
                    </a:p>
                  </a:txBody>
                  <a:tcPr marL="45766" marR="457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30192">
                <a:tc>
                  <a:txBody>
                    <a:bodyPr/>
                    <a:lstStyle/>
                    <a:p>
                      <a:pPr marR="899795" algn="just">
                        <a:lnSpc>
                          <a:spcPct val="150000"/>
                        </a:lnSpc>
                        <a:spcAft>
                          <a:spcPts val="1000"/>
                        </a:spcAft>
                      </a:pPr>
                      <a:r>
                        <a:rPr lang="en-US" sz="3200" b="1" dirty="0">
                          <a:latin typeface="Arial"/>
                          <a:ea typeface="Calibri"/>
                          <a:cs typeface="Times New Roman"/>
                        </a:rPr>
                        <a:t>2</a:t>
                      </a:r>
                      <a:endParaRPr lang="es-ES" sz="2800" b="1" dirty="0">
                        <a:latin typeface="Calibri"/>
                        <a:ea typeface="Calibri"/>
                        <a:cs typeface="Times New Roman"/>
                      </a:endParaRPr>
                    </a:p>
                  </a:txBody>
                  <a:tcPr marL="45766" marR="457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0955" algn="l">
                        <a:lnSpc>
                          <a:spcPct val="150000"/>
                        </a:lnSpc>
                        <a:spcAft>
                          <a:spcPts val="1000"/>
                        </a:spcAft>
                      </a:pPr>
                      <a:r>
                        <a:rPr lang="en-US" sz="1100" b="1">
                          <a:latin typeface="Arial"/>
                          <a:ea typeface="Times New Roman"/>
                          <a:cs typeface="Times New Roman"/>
                        </a:rPr>
                        <a:t>To create a dialogue talking to account characteristics of places in the locality it poising it main facilities of the places.</a:t>
                      </a:r>
                      <a:endParaRPr lang="es-ES" sz="1050" b="1">
                        <a:latin typeface="Calibri"/>
                        <a:ea typeface="Calibri"/>
                        <a:cs typeface="Times New Roman"/>
                      </a:endParaRPr>
                    </a:p>
                  </a:txBody>
                  <a:tcPr marL="45766" marR="457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0165" algn="just">
                        <a:lnSpc>
                          <a:spcPct val="150000"/>
                        </a:lnSpc>
                        <a:spcAft>
                          <a:spcPts val="1000"/>
                        </a:spcAft>
                      </a:pPr>
                      <a:r>
                        <a:rPr lang="es-ES" sz="1100" b="1">
                          <a:latin typeface="Arial"/>
                          <a:ea typeface="Times New Roman"/>
                          <a:cs typeface="Times New Roman"/>
                        </a:rPr>
                        <a:t>Different places in Soroa  ( Orquidário, El salto, El mirador de Soroa)</a:t>
                      </a:r>
                      <a:endParaRPr lang="es-ES" sz="1050" b="1">
                        <a:latin typeface="Calibri"/>
                        <a:ea typeface="Calibri"/>
                        <a:cs typeface="Times New Roman"/>
                      </a:endParaRPr>
                    </a:p>
                  </a:txBody>
                  <a:tcPr marL="45766" marR="457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899795" algn="just">
                        <a:lnSpc>
                          <a:spcPct val="150000"/>
                        </a:lnSpc>
                        <a:spcAft>
                          <a:spcPts val="1000"/>
                        </a:spcAft>
                      </a:pPr>
                      <a:r>
                        <a:rPr lang="en-US" sz="2400" b="1" dirty="0">
                          <a:latin typeface="Arial"/>
                          <a:ea typeface="Calibri"/>
                          <a:cs typeface="Times New Roman"/>
                        </a:rPr>
                        <a:t>Production</a:t>
                      </a:r>
                      <a:endParaRPr lang="es-ES" sz="2000" b="1" dirty="0">
                        <a:latin typeface="Calibri"/>
                        <a:ea typeface="Calibri"/>
                        <a:cs typeface="Times New Roman"/>
                      </a:endParaRPr>
                    </a:p>
                  </a:txBody>
                  <a:tcPr marL="45766" marR="457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899795" algn="just">
                        <a:lnSpc>
                          <a:spcPct val="150000"/>
                        </a:lnSpc>
                        <a:spcAft>
                          <a:spcPts val="1000"/>
                        </a:spcAft>
                      </a:pPr>
                      <a:r>
                        <a:rPr lang="en-US" sz="3200" b="1" dirty="0">
                          <a:latin typeface="Arial"/>
                          <a:ea typeface="Calibri"/>
                          <a:cs typeface="Times New Roman"/>
                        </a:rPr>
                        <a:t>3</a:t>
                      </a:r>
                      <a:endParaRPr lang="es-ES" sz="2800" b="1" dirty="0">
                        <a:latin typeface="Calibri"/>
                        <a:ea typeface="Calibri"/>
                        <a:cs typeface="Times New Roman"/>
                      </a:endParaRPr>
                    </a:p>
                  </a:txBody>
                  <a:tcPr marL="45766" marR="457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43148">
                <a:tc>
                  <a:txBody>
                    <a:bodyPr/>
                    <a:lstStyle/>
                    <a:p>
                      <a:pPr marR="899795" algn="just">
                        <a:lnSpc>
                          <a:spcPct val="150000"/>
                        </a:lnSpc>
                        <a:spcAft>
                          <a:spcPts val="1000"/>
                        </a:spcAft>
                      </a:pPr>
                      <a:r>
                        <a:rPr lang="en-US" sz="3200" b="1">
                          <a:latin typeface="Arial"/>
                          <a:ea typeface="Calibri"/>
                          <a:cs typeface="Times New Roman"/>
                        </a:rPr>
                        <a:t>2</a:t>
                      </a:r>
                      <a:endParaRPr lang="es-ES" sz="2800" b="1">
                        <a:latin typeface="Calibri"/>
                        <a:ea typeface="Calibri"/>
                        <a:cs typeface="Times New Roman"/>
                      </a:endParaRPr>
                    </a:p>
                  </a:txBody>
                  <a:tcPr marL="45766" marR="457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1000"/>
                        </a:spcAft>
                      </a:pPr>
                      <a:r>
                        <a:rPr lang="en-US" sz="1100" b="1">
                          <a:latin typeface="Arial"/>
                          <a:ea typeface="Times New Roman"/>
                          <a:cs typeface="Times New Roman"/>
                        </a:rPr>
                        <a:t>Talking to account the main characteristic present and oral report about a remarkable tourist place in your locality.</a:t>
                      </a:r>
                      <a:endParaRPr lang="es-ES" sz="1050" b="1">
                        <a:latin typeface="Calibri"/>
                        <a:ea typeface="Calibri"/>
                        <a:cs typeface="Times New Roman"/>
                      </a:endParaRPr>
                    </a:p>
                  </a:txBody>
                  <a:tcPr marL="45766" marR="457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1125" marR="381635" algn="just">
                        <a:lnSpc>
                          <a:spcPct val="150000"/>
                        </a:lnSpc>
                        <a:spcAft>
                          <a:spcPts val="1000"/>
                        </a:spcAft>
                        <a:tabLst>
                          <a:tab pos="1281430" algn="l"/>
                          <a:tab pos="1461770" algn="l"/>
                        </a:tabLst>
                      </a:pPr>
                      <a:r>
                        <a:rPr lang="es-ES" sz="1100" b="1">
                          <a:latin typeface="Arial"/>
                          <a:ea typeface="Times New Roman"/>
                          <a:cs typeface="Times New Roman"/>
                        </a:rPr>
                        <a:t>Places (orquideareo, Soroa´s hotel, el salto de soroa)</a:t>
                      </a:r>
                      <a:endParaRPr lang="es-ES" sz="1050" b="1">
                        <a:latin typeface="Calibri"/>
                        <a:ea typeface="Calibri"/>
                        <a:cs typeface="Times New Roman"/>
                      </a:endParaRPr>
                    </a:p>
                  </a:txBody>
                  <a:tcPr marL="45766" marR="457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10515" algn="just">
                        <a:lnSpc>
                          <a:spcPct val="150000"/>
                        </a:lnSpc>
                        <a:spcAft>
                          <a:spcPts val="1000"/>
                        </a:spcAft>
                      </a:pPr>
                      <a:r>
                        <a:rPr lang="es-ES" sz="2400" b="1" dirty="0">
                          <a:latin typeface="Arial"/>
                          <a:ea typeface="Calibri"/>
                          <a:cs typeface="Times New Roman"/>
                        </a:rPr>
                        <a:t>Reproduction</a:t>
                      </a:r>
                      <a:endParaRPr lang="es-ES" sz="2000" b="1" dirty="0">
                        <a:latin typeface="Calibri"/>
                        <a:ea typeface="Calibri"/>
                        <a:cs typeface="Times New Roman"/>
                      </a:endParaRPr>
                    </a:p>
                  </a:txBody>
                  <a:tcPr marL="45766" marR="457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899795" algn="just">
                        <a:lnSpc>
                          <a:spcPct val="150000"/>
                        </a:lnSpc>
                        <a:spcAft>
                          <a:spcPts val="1000"/>
                        </a:spcAft>
                      </a:pPr>
                      <a:r>
                        <a:rPr lang="en-US" sz="3200" b="1" dirty="0">
                          <a:latin typeface="Arial"/>
                          <a:ea typeface="Calibri"/>
                          <a:cs typeface="Times New Roman"/>
                        </a:rPr>
                        <a:t>4</a:t>
                      </a:r>
                      <a:endParaRPr lang="es-ES" sz="2800" b="1" dirty="0">
                        <a:latin typeface="Calibri"/>
                        <a:ea typeface="Calibri"/>
                        <a:cs typeface="Times New Roman"/>
                      </a:endParaRPr>
                    </a:p>
                  </a:txBody>
                  <a:tcPr marL="45766" marR="457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35223">
                <a:tc>
                  <a:txBody>
                    <a:bodyPr/>
                    <a:lstStyle/>
                    <a:p>
                      <a:pPr marR="899795" algn="just">
                        <a:lnSpc>
                          <a:spcPct val="150000"/>
                        </a:lnSpc>
                        <a:spcAft>
                          <a:spcPts val="1000"/>
                        </a:spcAft>
                      </a:pPr>
                      <a:r>
                        <a:rPr lang="en-US" sz="3200" b="1" dirty="0">
                          <a:latin typeface="Arial"/>
                          <a:ea typeface="Calibri"/>
                          <a:cs typeface="Times New Roman"/>
                        </a:rPr>
                        <a:t>2</a:t>
                      </a:r>
                      <a:endParaRPr lang="es-ES" sz="2800" b="1" dirty="0">
                        <a:latin typeface="Calibri"/>
                        <a:ea typeface="Calibri"/>
                        <a:cs typeface="Times New Roman"/>
                      </a:endParaRPr>
                    </a:p>
                  </a:txBody>
                  <a:tcPr marL="45766" marR="457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3515" marR="111760" algn="just">
                        <a:lnSpc>
                          <a:spcPct val="150000"/>
                        </a:lnSpc>
                        <a:spcAft>
                          <a:spcPts val="1000"/>
                        </a:spcAft>
                      </a:pPr>
                      <a:r>
                        <a:rPr lang="en-US" sz="1100" b="1" dirty="0">
                          <a:latin typeface="Arial"/>
                          <a:ea typeface="Times New Roman"/>
                          <a:cs typeface="Times New Roman"/>
                        </a:rPr>
                        <a:t>To infer the names given to determined elements using contextual explanation.</a:t>
                      </a:r>
                      <a:endParaRPr lang="es-ES" sz="1050" b="1" dirty="0">
                        <a:latin typeface="Calibri"/>
                        <a:ea typeface="Calibri"/>
                        <a:cs typeface="Times New Roman"/>
                      </a:endParaRPr>
                    </a:p>
                  </a:txBody>
                  <a:tcPr marL="45766" marR="457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1125" marR="21590" algn="just">
                        <a:lnSpc>
                          <a:spcPct val="150000"/>
                        </a:lnSpc>
                        <a:spcAft>
                          <a:spcPts val="1000"/>
                        </a:spcAft>
                      </a:pPr>
                      <a:r>
                        <a:rPr lang="en-US" sz="1100" b="1">
                          <a:latin typeface="Arial"/>
                          <a:ea typeface="Times New Roman"/>
                          <a:cs typeface="Times New Roman"/>
                        </a:rPr>
                        <a:t>Questions: (where is located the botanic garden Orquideario de Soroa?; What is its temperature? ; Found in the text four nouns, and two adjectives)</a:t>
                      </a:r>
                      <a:endParaRPr lang="es-ES" sz="1050" b="1">
                        <a:latin typeface="Calibri"/>
                        <a:ea typeface="Calibri"/>
                        <a:cs typeface="Times New Roman"/>
                      </a:endParaRPr>
                    </a:p>
                  </a:txBody>
                  <a:tcPr marL="45766" marR="457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80390" algn="just">
                        <a:lnSpc>
                          <a:spcPct val="150000"/>
                        </a:lnSpc>
                        <a:spcAft>
                          <a:spcPts val="1000"/>
                        </a:spcAft>
                      </a:pPr>
                      <a:r>
                        <a:rPr lang="es-ES" sz="2400" b="1" dirty="0">
                          <a:latin typeface="Arial"/>
                          <a:ea typeface="Calibri"/>
                          <a:cs typeface="Times New Roman"/>
                        </a:rPr>
                        <a:t>Reproduction</a:t>
                      </a:r>
                      <a:endParaRPr lang="es-ES" sz="2000" b="1" dirty="0">
                        <a:latin typeface="Calibri"/>
                        <a:ea typeface="Calibri"/>
                        <a:cs typeface="Times New Roman"/>
                      </a:endParaRPr>
                    </a:p>
                  </a:txBody>
                  <a:tcPr marL="45766" marR="457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899795" algn="just">
                        <a:lnSpc>
                          <a:spcPct val="150000"/>
                        </a:lnSpc>
                        <a:spcAft>
                          <a:spcPts val="1000"/>
                        </a:spcAft>
                      </a:pPr>
                      <a:r>
                        <a:rPr lang="en-US" sz="3200" b="1" dirty="0">
                          <a:latin typeface="Arial"/>
                          <a:ea typeface="Calibri"/>
                          <a:cs typeface="Times New Roman"/>
                        </a:rPr>
                        <a:t>5</a:t>
                      </a:r>
                      <a:endParaRPr lang="es-ES" sz="2800" b="1" dirty="0">
                        <a:latin typeface="Calibri"/>
                        <a:ea typeface="Calibri"/>
                        <a:cs typeface="Times New Roman"/>
                      </a:endParaRPr>
                    </a:p>
                  </a:txBody>
                  <a:tcPr marL="45766" marR="457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227385" y="656491"/>
            <a:ext cx="6260123" cy="9847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smtClean="0">
                <a:solidFill>
                  <a:schemeClr val="tx1"/>
                </a:solidFill>
              </a:rPr>
              <a:t>Characterization of the activities </a:t>
            </a:r>
            <a:endParaRPr lang="es-ES" sz="3200" b="1" dirty="0">
              <a:solidFill>
                <a:schemeClr val="tx1"/>
              </a:solidFill>
            </a:endParaRPr>
          </a:p>
        </p:txBody>
      </p:sp>
      <p:sp>
        <p:nvSpPr>
          <p:cNvPr id="3" name="Rectángulo 2"/>
          <p:cNvSpPr/>
          <p:nvPr/>
        </p:nvSpPr>
        <p:spPr>
          <a:xfrm>
            <a:off x="1359877" y="2184972"/>
            <a:ext cx="7995138" cy="3801041"/>
          </a:xfrm>
          <a:prstGeom prst="rect">
            <a:avLst/>
          </a:prstGeom>
        </p:spPr>
        <p:txBody>
          <a:bodyPr wrap="square">
            <a:spAutoFit/>
          </a:bodyPr>
          <a:lstStyle/>
          <a:p>
            <a:pPr algn="just">
              <a:lnSpc>
                <a:spcPct val="150000"/>
              </a:lnSpc>
              <a:spcAft>
                <a:spcPts val="1000"/>
              </a:spcAft>
              <a:tabLst>
                <a:tab pos="1996440" algn="l"/>
              </a:tabLst>
            </a:pPr>
            <a:r>
              <a:rPr lang="en-US" b="1" dirty="0">
                <a:latin typeface="Arial" panose="020B0604020202020204" pitchFamily="34" charset="0"/>
                <a:ea typeface="MS Mincho" panose="02020609040205080304" pitchFamily="49" charset="-128"/>
                <a:cs typeface="Calibri" panose="020F0502020204030204" pitchFamily="34" charset="0"/>
              </a:rPr>
              <a:t>Creative:</a:t>
            </a:r>
            <a:r>
              <a:rPr lang="en-US" dirty="0">
                <a:latin typeface="Arial" panose="020B0604020202020204" pitchFamily="34" charset="0"/>
                <a:ea typeface="MS Mincho" panose="02020609040205080304" pitchFamily="49" charset="-128"/>
                <a:cs typeface="Calibri" panose="020F0502020204030204" pitchFamily="34" charset="0"/>
              </a:rPr>
              <a:t> The students have to use their imagination to participate actively and creatively.	</a:t>
            </a:r>
            <a:endParaRPr lang="es-ES" sz="1600" dirty="0">
              <a:latin typeface="Calibri" panose="020F0502020204030204" pitchFamily="34" charset="0"/>
              <a:ea typeface="DengXian"/>
              <a:cs typeface="Calibri" panose="020F0502020204030204" pitchFamily="34" charset="0"/>
            </a:endParaRPr>
          </a:p>
          <a:p>
            <a:pPr algn="just">
              <a:lnSpc>
                <a:spcPct val="150000"/>
              </a:lnSpc>
              <a:spcAft>
                <a:spcPts val="1000"/>
              </a:spcAft>
            </a:pPr>
            <a:r>
              <a:rPr lang="en-US" b="1" dirty="0">
                <a:latin typeface="Arial" panose="020B0604020202020204" pitchFamily="34" charset="0"/>
                <a:ea typeface="MS Mincho" panose="02020609040205080304" pitchFamily="49" charset="-128"/>
                <a:cs typeface="Calibri" panose="020F0502020204030204" pitchFamily="34" charset="0"/>
              </a:rPr>
              <a:t>Reflexive:</a:t>
            </a:r>
            <a:r>
              <a:rPr lang="en-US" dirty="0">
                <a:latin typeface="Arial" panose="020B0604020202020204" pitchFamily="34" charset="0"/>
                <a:ea typeface="MS Mincho" panose="02020609040205080304" pitchFamily="49" charset="-128"/>
                <a:cs typeface="Calibri" panose="020F0502020204030204" pitchFamily="34" charset="0"/>
              </a:rPr>
              <a:t> The activities demand student’s concentration and activate their thinking capacity.</a:t>
            </a:r>
            <a:endParaRPr lang="es-ES" sz="1600" dirty="0">
              <a:latin typeface="Calibri" panose="020F0502020204030204" pitchFamily="34" charset="0"/>
              <a:ea typeface="DengXian"/>
              <a:cs typeface="Calibri" panose="020F0502020204030204" pitchFamily="34" charset="0"/>
            </a:endParaRPr>
          </a:p>
          <a:p>
            <a:pPr algn="just">
              <a:lnSpc>
                <a:spcPct val="150000"/>
              </a:lnSpc>
              <a:spcAft>
                <a:spcPts val="1000"/>
              </a:spcAft>
            </a:pPr>
            <a:r>
              <a:rPr lang="en-US" b="1" dirty="0">
                <a:latin typeface="Arial" panose="020B0604020202020204" pitchFamily="34" charset="0"/>
                <a:ea typeface="MS Mincho" panose="02020609040205080304" pitchFamily="49" charset="-128"/>
                <a:cs typeface="Calibri" panose="020F0502020204030204" pitchFamily="34" charset="0"/>
              </a:rPr>
              <a:t>Interactive:</a:t>
            </a:r>
            <a:r>
              <a:rPr lang="en-US" dirty="0">
                <a:latin typeface="Arial" panose="020B0604020202020204" pitchFamily="34" charset="0"/>
                <a:ea typeface="MS Mincho" panose="02020609040205080304" pitchFamily="49" charset="-128"/>
                <a:cs typeface="Calibri" panose="020F0502020204030204" pitchFamily="34" charset="0"/>
              </a:rPr>
              <a:t> The students should interact among them and with the teacher to solve the activities. </a:t>
            </a:r>
            <a:endParaRPr lang="es-ES" sz="1600" dirty="0">
              <a:latin typeface="Calibri" panose="020F0502020204030204" pitchFamily="34" charset="0"/>
              <a:ea typeface="DengXian"/>
              <a:cs typeface="Calibri" panose="020F0502020204030204" pitchFamily="34" charset="0"/>
            </a:endParaRPr>
          </a:p>
          <a:p>
            <a:pPr algn="just">
              <a:lnSpc>
                <a:spcPct val="150000"/>
              </a:lnSpc>
              <a:spcAft>
                <a:spcPts val="1000"/>
              </a:spcAft>
            </a:pPr>
            <a:r>
              <a:rPr lang="en-US" b="1" dirty="0">
                <a:latin typeface="Arial" panose="020B0604020202020204" pitchFamily="34" charset="0"/>
                <a:ea typeface="MS Mincho" panose="02020609040205080304" pitchFamily="49" charset="-128"/>
                <a:cs typeface="Calibri" panose="020F0502020204030204" pitchFamily="34" charset="0"/>
              </a:rPr>
              <a:t>Flexible:</a:t>
            </a:r>
            <a:r>
              <a:rPr lang="en-US" dirty="0">
                <a:latin typeface="Arial" panose="020B0604020202020204" pitchFamily="34" charset="0"/>
                <a:ea typeface="MS Mincho" panose="02020609040205080304" pitchFamily="49" charset="-128"/>
                <a:cs typeface="Calibri" panose="020F0502020204030204" pitchFamily="34" charset="0"/>
              </a:rPr>
              <a:t> The activities are designed to be according to students needs and interest.</a:t>
            </a:r>
            <a:endParaRPr lang="es-ES" sz="1600" dirty="0">
              <a:effectLst/>
              <a:latin typeface="Calibri" panose="020F0502020204030204" pitchFamily="34" charset="0"/>
              <a:ea typeface="DengXian"/>
              <a:cs typeface="Calibri" panose="020F0502020204030204" pitchFamily="34" charset="0"/>
            </a:endParaRPr>
          </a:p>
        </p:txBody>
      </p:sp>
    </p:spTree>
    <p:extLst>
      <p:ext uri="{BB962C8B-B14F-4D97-AF65-F5344CB8AC3E}">
        <p14:creationId xmlns:p14="http://schemas.microsoft.com/office/powerpoint/2010/main" xmlns="" val="28783027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577612" y="158722"/>
            <a:ext cx="2573383" cy="6139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err="1" smtClean="0">
                <a:solidFill>
                  <a:schemeClr val="tx1"/>
                </a:solidFill>
                <a:latin typeface="Arial" panose="020B0604020202020204" pitchFamily="34" charset="0"/>
                <a:cs typeface="Arial" panose="020B0604020202020204" pitchFamily="34" charset="0"/>
              </a:rPr>
              <a:t>Activity</a:t>
            </a:r>
            <a:r>
              <a:rPr lang="es-ES" sz="3200" b="1" dirty="0" smtClean="0">
                <a:solidFill>
                  <a:schemeClr val="tx1"/>
                </a:solidFill>
                <a:latin typeface="Arial" panose="020B0604020202020204" pitchFamily="34" charset="0"/>
                <a:cs typeface="Arial" panose="020B0604020202020204" pitchFamily="34" charset="0"/>
              </a:rPr>
              <a:t> 2:</a:t>
            </a:r>
            <a:endParaRPr lang="es-ES" sz="3200" b="1" dirty="0">
              <a:solidFill>
                <a:schemeClr val="tx1"/>
              </a:solidFill>
              <a:latin typeface="Arial" panose="020B0604020202020204" pitchFamily="34" charset="0"/>
              <a:cs typeface="Arial" panose="020B0604020202020204" pitchFamily="34" charset="0"/>
            </a:endParaRPr>
          </a:p>
        </p:txBody>
      </p:sp>
      <p:sp>
        <p:nvSpPr>
          <p:cNvPr id="3" name="Rectángulo 2"/>
          <p:cNvSpPr/>
          <p:nvPr/>
        </p:nvSpPr>
        <p:spPr>
          <a:xfrm>
            <a:off x="515480" y="733246"/>
            <a:ext cx="11676520" cy="6124754"/>
          </a:xfrm>
          <a:prstGeom prst="rect">
            <a:avLst/>
          </a:prstGeom>
        </p:spPr>
        <p:txBody>
          <a:bodyPr wrap="square">
            <a:spAutoFit/>
          </a:bodyPr>
          <a:lstStyle/>
          <a:p>
            <a:pPr marL="457200" indent="-457200">
              <a:buFont typeface="Arial" panose="020B0604020202020204" pitchFamily="34" charset="0"/>
              <a:buChar char="•"/>
            </a:pPr>
            <a:r>
              <a:rPr lang="en-US" sz="2800" dirty="0" smtClean="0">
                <a:latin typeface="Arial" panose="020B0604020202020204" pitchFamily="34" charset="0"/>
                <a:cs typeface="Arial" panose="020B0604020202020204" pitchFamily="34" charset="0"/>
              </a:rPr>
              <a:t>Type of activity: Production</a:t>
            </a:r>
          </a:p>
          <a:p>
            <a:pPr marL="457200" lvl="0" indent="-457200">
              <a:buFont typeface="Arial" panose="020B0604020202020204" pitchFamily="34" charset="0"/>
              <a:buChar char="•"/>
            </a:pPr>
            <a:r>
              <a:rPr lang="en-US" sz="2800" dirty="0" smtClean="0">
                <a:latin typeface="Arial" panose="020B0604020202020204" pitchFamily="34" charset="0"/>
                <a:cs typeface="Arial" panose="020B0604020202020204" pitchFamily="34" charset="0"/>
              </a:rPr>
              <a:t>Objective</a:t>
            </a:r>
            <a:r>
              <a:rPr lang="en-US" sz="2800" dirty="0">
                <a:latin typeface="Arial" panose="020B0604020202020204" pitchFamily="34" charset="0"/>
                <a:cs typeface="Arial" panose="020B0604020202020204" pitchFamily="34" charset="0"/>
              </a:rPr>
              <a:t>: </a:t>
            </a:r>
            <a:r>
              <a:rPr lang="en-US" sz="2800" dirty="0" smtClean="0"/>
              <a:t>To make a conversation about different kinds of food using the typical Cuban dishes in simple present tense.</a:t>
            </a:r>
            <a:endParaRPr lang="es-ES" sz="2800" dirty="0" smtClean="0"/>
          </a:p>
          <a:p>
            <a:pPr marL="457200" lvl="0" indent="-457200">
              <a:buFont typeface="Arial" panose="020B0604020202020204" pitchFamily="34" charset="0"/>
              <a:buChar char="•"/>
            </a:pPr>
            <a:r>
              <a:rPr lang="en-US" sz="2800" dirty="0" smtClean="0">
                <a:latin typeface="Arial" panose="020B0604020202020204" pitchFamily="34" charset="0"/>
                <a:cs typeface="Arial" panose="020B0604020202020204" pitchFamily="34" charset="0"/>
              </a:rPr>
              <a:t>Content: Type of food (rise, fried chicken, shrimps) </a:t>
            </a:r>
            <a:endParaRPr lang="en-US"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Form of organization: </a:t>
            </a:r>
            <a:r>
              <a:rPr lang="en-US" sz="2800" dirty="0" smtClean="0">
                <a:latin typeface="Arial" panose="020B0604020202020204" pitchFamily="34" charset="0"/>
                <a:cs typeface="Arial" panose="020B0604020202020204" pitchFamily="34" charset="0"/>
              </a:rPr>
              <a:t>Work in pair</a:t>
            </a:r>
            <a:endParaRPr lang="en-US"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Level of assimilation: Production</a:t>
            </a: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Methodological conception: Communicative </a:t>
            </a:r>
            <a:r>
              <a:rPr lang="en-US" sz="2800" dirty="0" smtClean="0">
                <a:latin typeface="Arial" panose="020B0604020202020204" pitchFamily="34" charset="0"/>
                <a:cs typeface="Arial" panose="020B0604020202020204" pitchFamily="34" charset="0"/>
              </a:rPr>
              <a:t>approach</a:t>
            </a:r>
          </a:p>
          <a:p>
            <a:pPr marL="457200" indent="-457200">
              <a:buFont typeface="Arial" panose="020B0604020202020204" pitchFamily="34" charset="0"/>
              <a:buChar char="•"/>
            </a:pPr>
            <a:r>
              <a:rPr lang="en-US" sz="2800" dirty="0" smtClean="0">
                <a:latin typeface="Arial" panose="020B0604020202020204" pitchFamily="34" charset="0"/>
                <a:cs typeface="Arial" panose="020B0604020202020204" pitchFamily="34" charset="0"/>
              </a:rPr>
              <a:t>Method: Conscious practical</a:t>
            </a:r>
            <a:endParaRPr lang="en-US"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Teaching aids: Pictures the </a:t>
            </a:r>
            <a:r>
              <a:rPr lang="en-US" sz="2800" dirty="0" smtClean="0">
                <a:latin typeface="Arial" panose="020B0604020202020204" pitchFamily="34" charset="0"/>
                <a:cs typeface="Arial" panose="020B0604020202020204" pitchFamily="34" charset="0"/>
              </a:rPr>
              <a:t>board</a:t>
            </a:r>
          </a:p>
          <a:p>
            <a:pPr marL="457200" indent="-457200">
              <a:buFont typeface="Arial" panose="020B0604020202020204" pitchFamily="34" charset="0"/>
              <a:buChar char="•"/>
            </a:pPr>
            <a:r>
              <a:rPr lang="en-US" sz="2800" dirty="0" smtClean="0">
                <a:latin typeface="Arial" panose="020B0604020202020204" pitchFamily="34" charset="0"/>
                <a:cs typeface="Arial" panose="020B0604020202020204" pitchFamily="34" charset="0"/>
              </a:rPr>
              <a:t>Communicative functions: talks about type of foods </a:t>
            </a:r>
            <a:endParaRPr lang="en-US"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Procedure: Students will be asked to identify different </a:t>
            </a:r>
            <a:r>
              <a:rPr lang="en-US" sz="2800" dirty="0" smtClean="0">
                <a:latin typeface="Arial" panose="020B0604020202020204" pitchFamily="34" charset="0"/>
                <a:cs typeface="Arial" panose="020B0604020202020204" pitchFamily="34" charset="0"/>
              </a:rPr>
              <a:t>foods and specially a Cuban one afterwards, should develop several question and expose in the class, and they are going to create a dialogue and present it in pairs.</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2979392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Imagen 15" descr="images"/>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42276" y="2163808"/>
            <a:ext cx="2276475" cy="1838325"/>
          </a:xfrm>
          <a:prstGeom prst="rect">
            <a:avLst/>
          </a:prstGeom>
          <a:noFill/>
          <a:extLst>
            <a:ext uri="{909E8E84-426E-40DD-AFC4-6F175D3DCCD1}">
              <a14:hiddenFill xmlns:a14="http://schemas.microsoft.com/office/drawing/2010/main" xmlns="">
                <a:solidFill>
                  <a:srgbClr val="FFFFFF"/>
                </a:solidFill>
              </a14:hiddenFill>
            </a:ext>
          </a:extLst>
        </p:spPr>
      </p:pic>
      <p:pic>
        <p:nvPicPr>
          <p:cNvPr id="1027" name="Imagen 14" descr="images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933950" y="2179486"/>
            <a:ext cx="2324100" cy="1836920"/>
          </a:xfrm>
          <a:prstGeom prst="rect">
            <a:avLst/>
          </a:prstGeom>
          <a:noFill/>
          <a:extLst>
            <a:ext uri="{909E8E84-426E-40DD-AFC4-6F175D3DCCD1}">
              <a14:hiddenFill xmlns:a14="http://schemas.microsoft.com/office/drawing/2010/main" xmlns="">
                <a:solidFill>
                  <a:srgbClr val="FFFFFF"/>
                </a:solidFill>
              </a14:hiddenFill>
            </a:ext>
          </a:extLst>
        </p:spPr>
      </p:pic>
      <p:pic>
        <p:nvPicPr>
          <p:cNvPr id="1026" name="Imagen 13" descr="0410-cocina-tradicional-cuba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942275" y="4536250"/>
            <a:ext cx="2276475" cy="1996713"/>
          </a:xfrm>
          <a:prstGeom prst="rect">
            <a:avLst/>
          </a:prstGeom>
          <a:noFill/>
          <a:extLst>
            <a:ext uri="{909E8E84-426E-40DD-AFC4-6F175D3DCCD1}">
              <a14:hiddenFill xmlns:a14="http://schemas.microsoft.com/office/drawing/2010/main" xmlns="">
                <a:solidFill>
                  <a:srgbClr val="FFFFFF"/>
                </a:solidFill>
              </a14:hiddenFill>
            </a:ext>
          </a:extLst>
        </p:spPr>
      </p:pic>
      <p:pic>
        <p:nvPicPr>
          <p:cNvPr id="1025" name="Imagen 12" descr="paella-comida-española-tradicional-de-los-mariscos-en-la-cacerola-fritada-con-mejillones-gambas-del-rey-langoustine-y-calamares-130612979"/>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4933950" y="4563095"/>
            <a:ext cx="2324100" cy="1946094"/>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5"/>
          <p:cNvSpPr>
            <a:spLocks noChangeArrowheads="1"/>
          </p:cNvSpPr>
          <p:nvPr/>
        </p:nvSpPr>
        <p:spPr bwMode="auto">
          <a:xfrm>
            <a:off x="537327" y="184630"/>
            <a:ext cx="11427320" cy="209288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s-ES" sz="2800" b="0" i="0" u="none" strike="noStrike" cap="none" normalizeH="0" baseline="0" dirty="0" smtClean="0">
                <a:ln>
                  <a:noFill/>
                </a:ln>
                <a:solidFill>
                  <a:schemeClr val="tx1"/>
                </a:solidFill>
                <a:effectLst/>
                <a:latin typeface="Arial" panose="020B0604020202020204" pitchFamily="34" charset="0"/>
                <a:ea typeface="DejaVu Sans" charset="0"/>
                <a:cs typeface="Arial" panose="020B0604020202020204" pitchFamily="34" charset="0"/>
              </a:rPr>
              <a:t>Observe the following illustrations and name the meals that are represented </a:t>
            </a:r>
            <a:endParaRPr kumimoji="0" lang="es-ES" altLang="es-ES" sz="2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s-ES" sz="2800" b="0" i="0" u="none" strike="noStrike" cap="none" normalizeH="0" baseline="0" dirty="0" smtClean="0">
                <a:ln>
                  <a:noFill/>
                </a:ln>
                <a:solidFill>
                  <a:schemeClr val="tx1"/>
                </a:solidFill>
                <a:effectLst/>
                <a:latin typeface="Arial" panose="020B0604020202020204" pitchFamily="34" charset="0"/>
                <a:ea typeface="DejaVu Sans" charset="0"/>
                <a:cs typeface="Arial" panose="020B0604020202020204" pitchFamily="34" charset="0"/>
              </a:rPr>
              <a:t>a-) Which of them represents a typical Cuban dish? </a:t>
            </a:r>
            <a:r>
              <a:rPr lang="en-US" altLang="es-ES" sz="2800" dirty="0" smtClean="0">
                <a:latin typeface="Arial" panose="020B0604020202020204" pitchFamily="34" charset="0"/>
                <a:ea typeface="DejaVu Sans" charset="0"/>
                <a:cs typeface="Arial" panose="020B0604020202020204" pitchFamily="34" charset="0"/>
              </a:rPr>
              <a:t>T</a:t>
            </a:r>
            <a:r>
              <a:rPr kumimoji="0" lang="en-US" altLang="es-ES" sz="2800" b="0" i="0" u="none" strike="noStrike" cap="none" normalizeH="0" baseline="0" dirty="0" smtClean="0">
                <a:ln>
                  <a:noFill/>
                </a:ln>
                <a:solidFill>
                  <a:schemeClr val="tx1"/>
                </a:solidFill>
                <a:effectLst/>
                <a:latin typeface="Arial" panose="020B0604020202020204" pitchFamily="34" charset="0"/>
                <a:ea typeface="DejaVu Sans" charset="0"/>
                <a:cs typeface="Arial" panose="020B0604020202020204" pitchFamily="34" charset="0"/>
              </a:rPr>
              <a:t>ell you to your</a:t>
            </a:r>
            <a:r>
              <a:rPr kumimoji="0" lang="en-US" altLang="es-ES" sz="2800" b="0" i="0" u="none" strike="noStrike" cap="none" normalizeH="0" dirty="0" smtClean="0">
                <a:ln>
                  <a:noFill/>
                </a:ln>
                <a:solidFill>
                  <a:schemeClr val="tx1"/>
                </a:solidFill>
                <a:effectLst/>
                <a:latin typeface="Arial" panose="020B0604020202020204" pitchFamily="34" charset="0"/>
                <a:ea typeface="DejaVu Sans" charset="0"/>
                <a:cs typeface="Arial" panose="020B0604020202020204" pitchFamily="34" charset="0"/>
              </a:rPr>
              <a:t> partner.</a:t>
            </a:r>
            <a:endParaRPr kumimoji="0" lang="es-ES" altLang="es-ES" sz="2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smtClean="0">
              <a:ln>
                <a:noFill/>
              </a:ln>
              <a:solidFill>
                <a:schemeClr val="tx1"/>
              </a:solidFill>
              <a:effectLst/>
              <a:latin typeface="Arial" panose="020B0604020202020204" pitchFamily="34" charset="0"/>
            </a:endParaRPr>
          </a:p>
        </p:txBody>
      </p:sp>
      <p:sp>
        <p:nvSpPr>
          <p:cNvPr id="6" name="Rectangle 6"/>
          <p:cNvSpPr>
            <a:spLocks noChangeArrowheads="1"/>
          </p:cNvSpPr>
          <p:nvPr/>
        </p:nvSpPr>
        <p:spPr bwMode="auto">
          <a:xfrm>
            <a:off x="0" y="2317120"/>
            <a:ext cx="537327" cy="2616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100" b="0" i="0" u="none" strike="noStrike" cap="none" normalizeH="0" baseline="0" dirty="0" smtClean="0">
                <a:ln>
                  <a:noFill/>
                </a:ln>
                <a:solidFill>
                  <a:schemeClr val="tx1"/>
                </a:solidFill>
                <a:effectLst/>
                <a:latin typeface="Calibri" panose="020F0502020204030204" pitchFamily="34" charset="0"/>
                <a:ea typeface="DejaVu Sans" charset="0"/>
                <a:cs typeface="Calibri" panose="020F0502020204030204" pitchFamily="34" charset="0"/>
              </a:rPr>
              <a:t>           </a:t>
            </a:r>
            <a:endParaRPr kumimoji="0" lang="es-ES" altLang="es-ES" sz="1800" b="0" i="0" u="none" strike="noStrike" cap="none" normalizeH="0" baseline="0" dirty="0" smtClean="0">
              <a:ln>
                <a:noFill/>
              </a:ln>
              <a:solidFill>
                <a:schemeClr val="tx1"/>
              </a:solidFill>
              <a:effectLst/>
              <a:latin typeface="Arial" panose="020B0604020202020204" pitchFamily="34" charset="0"/>
            </a:endParaRPr>
          </a:p>
        </p:txBody>
      </p:sp>
      <p:sp>
        <p:nvSpPr>
          <p:cNvPr id="9" name="Rectangle 9"/>
          <p:cNvSpPr>
            <a:spLocks noChangeArrowheads="1"/>
          </p:cNvSpPr>
          <p:nvPr/>
        </p:nvSpPr>
        <p:spPr bwMode="auto">
          <a:xfrm>
            <a:off x="0" y="8553450"/>
            <a:ext cx="12192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10" name="Rectángulo 9"/>
          <p:cNvSpPr/>
          <p:nvPr/>
        </p:nvSpPr>
        <p:spPr>
          <a:xfrm>
            <a:off x="647001" y="3715193"/>
            <a:ext cx="295274" cy="369332"/>
          </a:xfrm>
          <a:prstGeom prst="rect">
            <a:avLst/>
          </a:prstGeom>
        </p:spPr>
        <p:txBody>
          <a:bodyPr wrap="none">
            <a:spAutoFit/>
          </a:bodyPr>
          <a:lstStyle/>
          <a:p>
            <a:r>
              <a:rPr lang="es-ES" dirty="0">
                <a:latin typeface="Calibri" panose="020F0502020204030204" pitchFamily="34" charset="0"/>
                <a:ea typeface="DejaVu Sans"/>
              </a:rPr>
              <a:t>a</a:t>
            </a:r>
            <a:endParaRPr lang="es-ES" dirty="0"/>
          </a:p>
        </p:txBody>
      </p:sp>
      <p:sp>
        <p:nvSpPr>
          <p:cNvPr id="11" name="Rectángulo 10"/>
          <p:cNvSpPr/>
          <p:nvPr/>
        </p:nvSpPr>
        <p:spPr>
          <a:xfrm>
            <a:off x="4597231" y="3632801"/>
            <a:ext cx="561702" cy="369332"/>
          </a:xfrm>
          <a:prstGeom prst="rect">
            <a:avLst/>
          </a:prstGeom>
        </p:spPr>
        <p:txBody>
          <a:bodyPr wrap="square">
            <a:spAutoFit/>
          </a:bodyPr>
          <a:lstStyle/>
          <a:p>
            <a:r>
              <a:rPr lang="es-ES" dirty="0">
                <a:latin typeface="Calibri" panose="020F0502020204030204" pitchFamily="34" charset="0"/>
                <a:ea typeface="DejaVu Sans"/>
              </a:rPr>
              <a:t> b</a:t>
            </a:r>
            <a:endParaRPr lang="es-ES" dirty="0"/>
          </a:p>
        </p:txBody>
      </p:sp>
      <p:sp>
        <p:nvSpPr>
          <p:cNvPr id="12" name="Rectángulo 11"/>
          <p:cNvSpPr/>
          <p:nvPr/>
        </p:nvSpPr>
        <p:spPr>
          <a:xfrm>
            <a:off x="647001" y="6256624"/>
            <a:ext cx="417117" cy="369332"/>
          </a:xfrm>
          <a:prstGeom prst="rect">
            <a:avLst/>
          </a:prstGeom>
        </p:spPr>
        <p:txBody>
          <a:bodyPr wrap="square">
            <a:spAutoFit/>
          </a:bodyPr>
          <a:lstStyle/>
          <a:p>
            <a:r>
              <a:rPr lang="en-GB" dirty="0">
                <a:latin typeface="Calibri" panose="020F0502020204030204" pitchFamily="34" charset="0"/>
                <a:ea typeface="DejaVu Sans"/>
              </a:rPr>
              <a:t>c</a:t>
            </a:r>
            <a:endParaRPr lang="es-ES" dirty="0"/>
          </a:p>
        </p:txBody>
      </p:sp>
      <p:sp>
        <p:nvSpPr>
          <p:cNvPr id="13" name="Rectángulo 12"/>
          <p:cNvSpPr/>
          <p:nvPr/>
        </p:nvSpPr>
        <p:spPr>
          <a:xfrm>
            <a:off x="4597231" y="6256624"/>
            <a:ext cx="336719" cy="369332"/>
          </a:xfrm>
          <a:prstGeom prst="rect">
            <a:avLst/>
          </a:prstGeom>
        </p:spPr>
        <p:txBody>
          <a:bodyPr wrap="square">
            <a:spAutoFit/>
          </a:bodyPr>
          <a:lstStyle/>
          <a:p>
            <a:r>
              <a:rPr lang="en-GB" dirty="0">
                <a:latin typeface="Calibri" panose="020F0502020204030204" pitchFamily="34" charset="0"/>
                <a:ea typeface="DejaVu Sans"/>
              </a:rPr>
              <a:t>d</a:t>
            </a:r>
            <a:endParaRPr lang="es-ES" dirty="0"/>
          </a:p>
        </p:txBody>
      </p:sp>
    </p:spTree>
    <p:extLst>
      <p:ext uri="{BB962C8B-B14F-4D97-AF65-F5344CB8AC3E}">
        <p14:creationId xmlns:p14="http://schemas.microsoft.com/office/powerpoint/2010/main" xmlns="" val="19840874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686971" y="873094"/>
            <a:ext cx="9588138" cy="5262979"/>
          </a:xfrm>
          <a:prstGeom prst="rect">
            <a:avLst/>
          </a:prstGeom>
        </p:spPr>
        <p:txBody>
          <a:bodyPr wrap="square">
            <a:spAutoFit/>
          </a:bodyPr>
          <a:lstStyle/>
          <a:p>
            <a:r>
              <a:rPr lang="en-US" sz="2800" dirty="0" smtClean="0">
                <a:latin typeface="Arial" panose="020B0604020202020204" pitchFamily="34" charset="0"/>
                <a:cs typeface="Arial" panose="020B0604020202020204" pitchFamily="34" charset="0"/>
              </a:rPr>
              <a:t>2.1-Respond </a:t>
            </a:r>
            <a:r>
              <a:rPr lang="en-US" sz="2800" dirty="0">
                <a:latin typeface="Arial" panose="020B0604020202020204" pitchFamily="34" charset="0"/>
                <a:cs typeface="Arial" panose="020B0604020202020204" pitchFamily="34" charset="0"/>
              </a:rPr>
              <a:t>the following questions in class:</a:t>
            </a:r>
            <a:endParaRPr lang="es-ES" sz="2800" dirty="0">
              <a:latin typeface="Arial" panose="020B0604020202020204" pitchFamily="34" charset="0"/>
              <a:cs typeface="Arial" panose="020B0604020202020204" pitchFamily="34" charset="0"/>
            </a:endParaRPr>
          </a:p>
          <a:p>
            <a:pPr lvl="0"/>
            <a:r>
              <a:rPr lang="en-US" sz="2800" dirty="0">
                <a:latin typeface="Arial" panose="020B0604020202020204" pitchFamily="34" charset="0"/>
                <a:cs typeface="Arial" panose="020B0604020202020204" pitchFamily="34" charset="0"/>
              </a:rPr>
              <a:t>What is your favorite food?</a:t>
            </a:r>
            <a:endParaRPr lang="es-ES" sz="2800" dirty="0">
              <a:latin typeface="Arial" panose="020B0604020202020204" pitchFamily="34" charset="0"/>
              <a:cs typeface="Arial" panose="020B0604020202020204" pitchFamily="34" charset="0"/>
            </a:endParaRPr>
          </a:p>
          <a:p>
            <a:pPr lvl="0"/>
            <a:r>
              <a:rPr lang="en-US" sz="2800" dirty="0">
                <a:latin typeface="Arial" panose="020B0604020202020204" pitchFamily="34" charset="0"/>
                <a:cs typeface="Arial" panose="020B0604020202020204" pitchFamily="34" charset="0"/>
              </a:rPr>
              <a:t>What do you prefer eating in the morning as a breakfast?</a:t>
            </a:r>
            <a:endParaRPr lang="es-ES" sz="2800" dirty="0">
              <a:latin typeface="Arial" panose="020B0604020202020204" pitchFamily="34" charset="0"/>
              <a:cs typeface="Arial" panose="020B0604020202020204" pitchFamily="34" charset="0"/>
            </a:endParaRPr>
          </a:p>
          <a:p>
            <a:pPr lvl="0"/>
            <a:r>
              <a:rPr lang="en-US" sz="2800" dirty="0">
                <a:latin typeface="Arial" panose="020B0604020202020204" pitchFamily="34" charset="0"/>
                <a:cs typeface="Arial" panose="020B0604020202020204" pitchFamily="34" charset="0"/>
              </a:rPr>
              <a:t>Do you like the spaghetti? </a:t>
            </a:r>
            <a:r>
              <a:rPr lang="es-ES" sz="2800" dirty="0" err="1">
                <a:latin typeface="Arial" panose="020B0604020202020204" pitchFamily="34" charset="0"/>
                <a:cs typeface="Arial" panose="020B0604020202020204" pitchFamily="34" charset="0"/>
              </a:rPr>
              <a:t>Why</a:t>
            </a:r>
            <a:r>
              <a:rPr lang="es-ES" sz="2800" dirty="0" smtClean="0">
                <a:latin typeface="Arial" panose="020B0604020202020204" pitchFamily="34" charset="0"/>
                <a:cs typeface="Arial" panose="020B0604020202020204" pitchFamily="34" charset="0"/>
              </a:rPr>
              <a:t>?</a:t>
            </a:r>
          </a:p>
          <a:p>
            <a:pPr lvl="0"/>
            <a:endParaRPr lang="es-E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2.2- Imagine that you go to the </a:t>
            </a:r>
            <a:r>
              <a:rPr lang="en-US" sz="2800" dirty="0" err="1">
                <a:latin typeface="Arial" panose="020B0604020202020204" pitchFamily="34" charset="0"/>
                <a:cs typeface="Arial" panose="020B0604020202020204" pitchFamily="34" charset="0"/>
              </a:rPr>
              <a:t>caffeteria</a:t>
            </a:r>
            <a:r>
              <a:rPr lang="en-US" sz="2800" dirty="0">
                <a:latin typeface="Arial" panose="020B0604020202020204" pitchFamily="34" charset="0"/>
                <a:cs typeface="Arial" panose="020B0604020202020204" pitchFamily="34" charset="0"/>
              </a:rPr>
              <a:t> and your partner is a waiter/waitress and you </a:t>
            </a:r>
            <a:r>
              <a:rPr lang="en-US" sz="2800" dirty="0" err="1">
                <a:latin typeface="Arial" panose="020B0604020202020204" pitchFamily="34" charset="0"/>
                <a:cs typeface="Arial" panose="020B0604020202020204" pitchFamily="34" charset="0"/>
              </a:rPr>
              <a:t>elabore</a:t>
            </a:r>
            <a:r>
              <a:rPr lang="en-US" sz="2800" dirty="0">
                <a:latin typeface="Arial" panose="020B0604020202020204" pitchFamily="34" charset="0"/>
                <a:cs typeface="Arial" panose="020B0604020202020204" pitchFamily="34" charset="0"/>
              </a:rPr>
              <a:t> a dialogue introducing this words:</a:t>
            </a:r>
            <a:endParaRPr lang="es-E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.Fried Chicken</a:t>
            </a:r>
            <a:endParaRPr lang="es-E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.Rice</a:t>
            </a:r>
            <a:endParaRPr lang="es-E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.Juice</a:t>
            </a:r>
            <a:endParaRPr lang="es-E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a:t>
            </a:r>
            <a:r>
              <a:rPr lang="en-US" sz="2800" dirty="0" err="1">
                <a:latin typeface="Arial" panose="020B0604020202020204" pitchFamily="34" charset="0"/>
                <a:cs typeface="Arial" panose="020B0604020202020204" pitchFamily="34" charset="0"/>
              </a:rPr>
              <a:t>Coffe</a:t>
            </a:r>
            <a:endParaRPr lang="es-E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0657625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redondeado 1"/>
          <p:cNvSpPr/>
          <p:nvPr/>
        </p:nvSpPr>
        <p:spPr>
          <a:xfrm>
            <a:off x="375139" y="468924"/>
            <a:ext cx="5416062" cy="60960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solidFill>
                  <a:schemeClr val="tx1"/>
                </a:solidFill>
                <a:cs typeface="Arial" panose="020B0604020202020204" pitchFamily="34" charset="0"/>
              </a:rPr>
              <a:t>Scientific question 4:</a:t>
            </a:r>
          </a:p>
          <a:p>
            <a:endParaRPr lang="en-US" sz="2800" dirty="0">
              <a:solidFill>
                <a:schemeClr val="tx1"/>
              </a:solidFill>
              <a:cs typeface="Arial" panose="020B0604020202020204" pitchFamily="34" charset="0"/>
            </a:endParaRPr>
          </a:p>
          <a:p>
            <a:r>
              <a:rPr lang="en-US" sz="2800" dirty="0" smtClean="0">
                <a:solidFill>
                  <a:schemeClr val="tx1"/>
                </a:solidFill>
                <a:cs typeface="Arial" panose="020B0604020202020204" pitchFamily="34" charset="0"/>
              </a:rPr>
              <a:t>4-What </a:t>
            </a:r>
            <a:r>
              <a:rPr lang="en-US" sz="2800" dirty="0">
                <a:solidFill>
                  <a:schemeClr val="tx1"/>
                </a:solidFill>
                <a:cs typeface="Arial" panose="020B0604020202020204" pitchFamily="34" charset="0"/>
              </a:rPr>
              <a:t>results will be obtained with the application of a set of activities for improving oral interaction contributing to the development of tourism in the locality through English lessons in 9</a:t>
            </a:r>
            <a:r>
              <a:rPr lang="en-US" sz="2800" baseline="30000" dirty="0">
                <a:solidFill>
                  <a:schemeClr val="tx1"/>
                </a:solidFill>
                <a:cs typeface="Arial" panose="020B0604020202020204" pitchFamily="34" charset="0"/>
              </a:rPr>
              <a:t>th</a:t>
            </a:r>
            <a:r>
              <a:rPr lang="en-US" sz="2800" dirty="0">
                <a:solidFill>
                  <a:schemeClr val="tx1"/>
                </a:solidFill>
                <a:cs typeface="Arial" panose="020B0604020202020204" pitchFamily="34" charset="0"/>
              </a:rPr>
              <a:t> grade students at </a:t>
            </a:r>
            <a:r>
              <a:rPr lang="en-US" sz="2800" dirty="0" err="1">
                <a:solidFill>
                  <a:schemeClr val="tx1"/>
                </a:solidFill>
                <a:cs typeface="Arial" panose="020B0604020202020204" pitchFamily="34" charset="0"/>
              </a:rPr>
              <a:t>Combate</a:t>
            </a:r>
            <a:r>
              <a:rPr lang="en-US" sz="2800" dirty="0">
                <a:solidFill>
                  <a:schemeClr val="tx1"/>
                </a:solidFill>
                <a:cs typeface="Arial" panose="020B0604020202020204" pitchFamily="34" charset="0"/>
              </a:rPr>
              <a:t> de Rio Hondo Secondary School in San </a:t>
            </a:r>
            <a:r>
              <a:rPr lang="en-US" sz="2800" dirty="0" err="1">
                <a:solidFill>
                  <a:schemeClr val="tx1"/>
                </a:solidFill>
                <a:cs typeface="Arial" panose="020B0604020202020204" pitchFamily="34" charset="0"/>
              </a:rPr>
              <a:t>Cristóbal</a:t>
            </a:r>
            <a:r>
              <a:rPr lang="en-US" sz="2800" dirty="0">
                <a:solidFill>
                  <a:schemeClr val="tx1"/>
                </a:solidFill>
                <a:cs typeface="Arial" panose="020B0604020202020204" pitchFamily="34" charset="0"/>
              </a:rPr>
              <a:t> municipality?</a:t>
            </a:r>
            <a:endParaRPr lang="es-ES" sz="2800" dirty="0">
              <a:solidFill>
                <a:schemeClr val="tx1"/>
              </a:solidFill>
              <a:cs typeface="Arial" panose="020B0604020202020204" pitchFamily="34" charset="0"/>
            </a:endParaRPr>
          </a:p>
        </p:txBody>
      </p:sp>
      <p:sp>
        <p:nvSpPr>
          <p:cNvPr id="3" name="Rectángulo redondeado 2"/>
          <p:cNvSpPr/>
          <p:nvPr/>
        </p:nvSpPr>
        <p:spPr>
          <a:xfrm>
            <a:off x="6518031" y="468924"/>
            <a:ext cx="5228492" cy="60960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solidFill>
                  <a:schemeClr val="tx1"/>
                </a:solidFill>
                <a:cs typeface="Arial" panose="020B0604020202020204" pitchFamily="34" charset="0"/>
              </a:rPr>
              <a:t>Scientific task 4:</a:t>
            </a:r>
          </a:p>
          <a:p>
            <a:endParaRPr lang="en-US" sz="2800" dirty="0">
              <a:solidFill>
                <a:schemeClr val="tx1"/>
              </a:solidFill>
              <a:cs typeface="Arial" panose="020B0604020202020204" pitchFamily="34" charset="0"/>
            </a:endParaRPr>
          </a:p>
          <a:p>
            <a:r>
              <a:rPr lang="en-US" sz="2800" dirty="0" smtClean="0">
                <a:solidFill>
                  <a:schemeClr val="tx1"/>
                </a:solidFill>
                <a:cs typeface="Arial" panose="020B0604020202020204" pitchFamily="34" charset="0"/>
              </a:rPr>
              <a:t>4-Assessment </a:t>
            </a:r>
            <a:r>
              <a:rPr lang="en-US" sz="2800" dirty="0">
                <a:solidFill>
                  <a:schemeClr val="tx1"/>
                </a:solidFill>
                <a:cs typeface="Arial" panose="020B0604020202020204" pitchFamily="34" charset="0"/>
              </a:rPr>
              <a:t>of the results obtained with the application of a set of activities for improving oral interaction contributing to the development of tourism in the locality through English lessons in 9</a:t>
            </a:r>
            <a:r>
              <a:rPr lang="en-US" sz="2800" baseline="30000" dirty="0">
                <a:solidFill>
                  <a:schemeClr val="tx1"/>
                </a:solidFill>
                <a:cs typeface="Arial" panose="020B0604020202020204" pitchFamily="34" charset="0"/>
              </a:rPr>
              <a:t>th</a:t>
            </a:r>
            <a:r>
              <a:rPr lang="en-US" sz="2800" dirty="0">
                <a:solidFill>
                  <a:schemeClr val="tx1"/>
                </a:solidFill>
                <a:cs typeface="Arial" panose="020B0604020202020204" pitchFamily="34" charset="0"/>
              </a:rPr>
              <a:t> grade students at </a:t>
            </a:r>
            <a:r>
              <a:rPr lang="en-US" sz="2800" dirty="0" err="1">
                <a:solidFill>
                  <a:schemeClr val="tx1"/>
                </a:solidFill>
                <a:cs typeface="Arial" panose="020B0604020202020204" pitchFamily="34" charset="0"/>
              </a:rPr>
              <a:t>Combate</a:t>
            </a:r>
            <a:r>
              <a:rPr lang="en-US" sz="2800" dirty="0">
                <a:solidFill>
                  <a:schemeClr val="tx1"/>
                </a:solidFill>
                <a:cs typeface="Arial" panose="020B0604020202020204" pitchFamily="34" charset="0"/>
              </a:rPr>
              <a:t> de Rio Hondo Secondary School in San </a:t>
            </a:r>
            <a:r>
              <a:rPr lang="en-US" sz="2800" dirty="0" err="1">
                <a:solidFill>
                  <a:schemeClr val="tx1"/>
                </a:solidFill>
                <a:cs typeface="Arial" panose="020B0604020202020204" pitchFamily="34" charset="0"/>
              </a:rPr>
              <a:t>Cristóbal</a:t>
            </a:r>
            <a:r>
              <a:rPr lang="en-US" sz="2800" dirty="0">
                <a:solidFill>
                  <a:schemeClr val="tx1"/>
                </a:solidFill>
                <a:cs typeface="Arial" panose="020B0604020202020204" pitchFamily="34" charset="0"/>
              </a:rPr>
              <a:t> municipality</a:t>
            </a:r>
            <a:r>
              <a:rPr lang="en-US" sz="2800" dirty="0">
                <a:solidFill>
                  <a:schemeClr val="tx1"/>
                </a:solidFill>
                <a:latin typeface="Arial" panose="020B0604020202020204" pitchFamily="34" charset="0"/>
                <a:cs typeface="Arial" panose="020B0604020202020204" pitchFamily="34" charset="0"/>
              </a:rPr>
              <a:t>.</a:t>
            </a:r>
            <a:endParaRPr lang="es-ES" sz="2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179266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69817" y="2208628"/>
            <a:ext cx="12370526" cy="4857933"/>
          </a:xfrm>
          <a:prstGeom prst="rect">
            <a:avLst/>
          </a:prstGeom>
        </p:spPr>
        <p:txBody>
          <a:bodyPr wrap="square">
            <a:spAutoFit/>
          </a:bodyPr>
          <a:lstStyle/>
          <a:p>
            <a:r>
              <a:rPr lang="en-US" sz="2800" dirty="0" smtClean="0"/>
              <a:t>According to the 9</a:t>
            </a:r>
            <a:r>
              <a:rPr lang="en-US" sz="2800" baseline="30000" dirty="0" smtClean="0"/>
              <a:t>th</a:t>
            </a:r>
            <a:r>
              <a:rPr lang="en-US" sz="2800" dirty="0" smtClean="0"/>
              <a:t> grade syllabus students </a:t>
            </a:r>
          </a:p>
          <a:p>
            <a:r>
              <a:rPr lang="en-US" sz="2800" dirty="0" smtClean="0"/>
              <a:t>should be able to:</a:t>
            </a:r>
            <a:endParaRPr lang="es-ES" sz="2800" dirty="0" smtClean="0"/>
          </a:p>
          <a:p>
            <a:pPr lvl="0">
              <a:buFont typeface="Arial" pitchFamily="34" charset="0"/>
              <a:buChar char="•"/>
            </a:pPr>
            <a:r>
              <a:rPr lang="en-US" sz="2800" dirty="0" smtClean="0"/>
              <a:t>Hold a spontaneous, short conversation about personal </a:t>
            </a:r>
          </a:p>
          <a:p>
            <a:pPr lvl="0"/>
            <a:r>
              <a:rPr lang="en-US" sz="2800" dirty="0" smtClean="0"/>
              <a:t>experience and future plans.</a:t>
            </a:r>
            <a:endParaRPr lang="es-ES" sz="2800" dirty="0" smtClean="0"/>
          </a:p>
          <a:p>
            <a:pPr lvl="0">
              <a:buFont typeface="Arial" pitchFamily="34" charset="0"/>
              <a:buChar char="•"/>
            </a:pPr>
            <a:r>
              <a:rPr lang="en-US" sz="2800" dirty="0" smtClean="0"/>
              <a:t>Prepare and present oral reports about previously studied</a:t>
            </a:r>
          </a:p>
          <a:p>
            <a:pPr lvl="0"/>
            <a:r>
              <a:rPr lang="en-US" sz="2800" dirty="0" smtClean="0"/>
              <a:t>themes</a:t>
            </a:r>
            <a:endParaRPr lang="es-ES" sz="2800" dirty="0" smtClean="0"/>
          </a:p>
          <a:p>
            <a:pPr lvl="0">
              <a:buFont typeface="Arial" pitchFamily="34" charset="0"/>
              <a:buChar char="•"/>
            </a:pPr>
            <a:r>
              <a:rPr lang="en-US" sz="2800" dirty="0" smtClean="0"/>
              <a:t>Show comprehension of single oral texts</a:t>
            </a:r>
            <a:endParaRPr lang="es-ES" sz="2800" dirty="0" smtClean="0"/>
          </a:p>
          <a:p>
            <a:pPr lvl="0">
              <a:buFont typeface="Arial" pitchFamily="34" charset="0"/>
              <a:buChar char="•"/>
            </a:pPr>
            <a:r>
              <a:rPr lang="en-US" sz="2800" dirty="0" smtClean="0"/>
              <a:t> Interact with partners orally with acceptable linguistic accuracy.</a:t>
            </a:r>
            <a:endParaRPr lang="es-ES" sz="2800" dirty="0" smtClean="0"/>
          </a:p>
          <a:p>
            <a:pPr lvl="0">
              <a:buFont typeface="Arial" pitchFamily="34" charset="0"/>
              <a:buChar char="•"/>
            </a:pPr>
            <a:r>
              <a:rPr lang="en-US" sz="2800" dirty="0" smtClean="0"/>
              <a:t> Use communicative strategies to begin, continue and end a conversation.</a:t>
            </a:r>
            <a:endParaRPr lang="es-ES" sz="2800" dirty="0" smtClean="0"/>
          </a:p>
          <a:p>
            <a:pPr lvl="0">
              <a:buFont typeface="Arial" pitchFamily="34" charset="0"/>
              <a:buChar char="•"/>
            </a:pPr>
            <a:r>
              <a:rPr lang="en-US" sz="2800" dirty="0" smtClean="0"/>
              <a:t>Describe basically places specifically in unit 2 Travel time</a:t>
            </a:r>
            <a:endParaRPr lang="es-ES" sz="2800" dirty="0" smtClean="0"/>
          </a:p>
          <a:p>
            <a:pPr marL="342900" marR="900430" lvl="0" indent="-342900" algn="just">
              <a:lnSpc>
                <a:spcPct val="106000"/>
              </a:lnSpc>
              <a:spcAft>
                <a:spcPts val="800"/>
              </a:spcAft>
              <a:buFont typeface="Symbol" panose="05050102010706020507" pitchFamily="18" charset="2"/>
              <a:buChar char=""/>
            </a:pPr>
            <a:endParaRPr lang="es-ES" sz="2800" dirty="0">
              <a:latin typeface="Calibri" panose="020F0502020204030204" pitchFamily="34" charset="0"/>
              <a:ea typeface="DejaVu Sans"/>
              <a:cs typeface="Symbol" panose="05050102010706020507" pitchFamily="18" charset="2"/>
            </a:endParaRPr>
          </a:p>
        </p:txBody>
      </p:sp>
      <p:sp>
        <p:nvSpPr>
          <p:cNvPr id="4" name="Rectángulo 3"/>
          <p:cNvSpPr/>
          <p:nvPr/>
        </p:nvSpPr>
        <p:spPr>
          <a:xfrm>
            <a:off x="2841671" y="184889"/>
            <a:ext cx="4447403" cy="7295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err="1">
                <a:solidFill>
                  <a:schemeClr val="tx1"/>
                </a:solidFill>
                <a:latin typeface="Calibri" panose="020F0502020204030204" pitchFamily="34" charset="0"/>
                <a:ea typeface="DejaVu Sans"/>
              </a:rPr>
              <a:t>Problematical</a:t>
            </a:r>
            <a:r>
              <a:rPr lang="es-ES" sz="3200" b="1" dirty="0">
                <a:solidFill>
                  <a:schemeClr val="tx1"/>
                </a:solidFill>
                <a:latin typeface="Calibri" panose="020F0502020204030204" pitchFamily="34" charset="0"/>
                <a:ea typeface="DejaVu Sans"/>
              </a:rPr>
              <a:t> </a:t>
            </a:r>
            <a:r>
              <a:rPr lang="es-ES" sz="3200" b="1" dirty="0" err="1">
                <a:solidFill>
                  <a:schemeClr val="tx1"/>
                </a:solidFill>
                <a:latin typeface="Calibri" panose="020F0502020204030204" pitchFamily="34" charset="0"/>
                <a:ea typeface="DejaVu Sans"/>
              </a:rPr>
              <a:t>Situation</a:t>
            </a:r>
            <a:r>
              <a:rPr lang="es-ES" sz="3200" b="1" dirty="0">
                <a:solidFill>
                  <a:schemeClr val="tx1"/>
                </a:solidFill>
                <a:latin typeface="Calibri" panose="020F0502020204030204" pitchFamily="34" charset="0"/>
                <a:ea typeface="DejaVu Sans"/>
              </a:rPr>
              <a:t> </a:t>
            </a:r>
          </a:p>
          <a:p>
            <a:pPr algn="ctr"/>
            <a:endParaRPr lang="es-ES" dirty="0"/>
          </a:p>
        </p:txBody>
      </p:sp>
      <p:sp>
        <p:nvSpPr>
          <p:cNvPr id="5" name="Flecha abajo 4"/>
          <p:cNvSpPr/>
          <p:nvPr/>
        </p:nvSpPr>
        <p:spPr>
          <a:xfrm>
            <a:off x="4811854" y="914400"/>
            <a:ext cx="484632" cy="64711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Rectángulo 5"/>
          <p:cNvSpPr/>
          <p:nvPr/>
        </p:nvSpPr>
        <p:spPr>
          <a:xfrm>
            <a:off x="3805309" y="1561514"/>
            <a:ext cx="2307101" cy="5908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Arial" panose="020B0604020202020204" pitchFamily="34" charset="0"/>
                <a:ea typeface="DejaVu Sans"/>
                <a:cs typeface="Symbol" panose="05050102010706020507" pitchFamily="18" charset="2"/>
              </a:rPr>
              <a:t>Ideal State</a:t>
            </a:r>
            <a:endParaRPr lang="es-ES" sz="3200" b="1" dirty="0">
              <a:solidFill>
                <a:schemeClr val="tx1"/>
              </a:solidFill>
            </a:endParaRPr>
          </a:p>
        </p:txBody>
      </p:sp>
    </p:spTree>
    <p:extLst>
      <p:ext uri="{BB962C8B-B14F-4D97-AF65-F5344CB8AC3E}">
        <p14:creationId xmlns:p14="http://schemas.microsoft.com/office/powerpoint/2010/main" xmlns="" val="37589835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076995" y="1985554"/>
            <a:ext cx="5630091"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err="1" smtClean="0">
                <a:solidFill>
                  <a:schemeClr val="tx1"/>
                </a:solidFill>
              </a:rPr>
              <a:t>Conclusion</a:t>
            </a:r>
            <a:r>
              <a:rPr lang="es-ES" sz="3200" b="1" dirty="0" smtClean="0">
                <a:solidFill>
                  <a:schemeClr val="tx1"/>
                </a:solidFill>
              </a:rPr>
              <a:t> </a:t>
            </a:r>
            <a:endParaRPr lang="es-ES" sz="3200" b="1" dirty="0">
              <a:solidFill>
                <a:schemeClr val="tx1"/>
              </a:solidFill>
            </a:endParaRPr>
          </a:p>
        </p:txBody>
      </p:sp>
    </p:spTree>
    <p:extLst>
      <p:ext uri="{BB962C8B-B14F-4D97-AF65-F5344CB8AC3E}">
        <p14:creationId xmlns:p14="http://schemas.microsoft.com/office/powerpoint/2010/main" xmlns="" val="22608098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ipse 1"/>
          <p:cNvSpPr/>
          <p:nvPr/>
        </p:nvSpPr>
        <p:spPr>
          <a:xfrm>
            <a:off x="2782389" y="2063931"/>
            <a:ext cx="4767942" cy="22729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smtClean="0">
                <a:solidFill>
                  <a:schemeClr val="tx1"/>
                </a:solidFill>
              </a:rPr>
              <a:t>THANK YOU</a:t>
            </a:r>
            <a:endParaRPr lang="es-ES" sz="3200" b="1" dirty="0">
              <a:solidFill>
                <a:schemeClr val="tx1"/>
              </a:solidFill>
            </a:endParaRPr>
          </a:p>
        </p:txBody>
      </p:sp>
    </p:spTree>
    <p:extLst>
      <p:ext uri="{BB962C8B-B14F-4D97-AF65-F5344CB8AC3E}">
        <p14:creationId xmlns:p14="http://schemas.microsoft.com/office/powerpoint/2010/main" xmlns="" val="3226621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357155" y="339635"/>
            <a:ext cx="2743200" cy="5747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smtClean="0">
                <a:solidFill>
                  <a:schemeClr val="tx1"/>
                </a:solidFill>
              </a:rPr>
              <a:t>Real </a:t>
            </a:r>
            <a:r>
              <a:rPr lang="es-ES" sz="3200" b="1" dirty="0" err="1">
                <a:solidFill>
                  <a:schemeClr val="tx1"/>
                </a:solidFill>
              </a:rPr>
              <a:t>S</a:t>
            </a:r>
            <a:r>
              <a:rPr lang="es-ES" sz="3200" b="1" dirty="0" err="1" smtClean="0">
                <a:solidFill>
                  <a:schemeClr val="tx1"/>
                </a:solidFill>
              </a:rPr>
              <a:t>tate</a:t>
            </a:r>
            <a:r>
              <a:rPr lang="es-ES" sz="3200" b="1" dirty="0" smtClean="0">
                <a:solidFill>
                  <a:schemeClr val="tx1"/>
                </a:solidFill>
              </a:rPr>
              <a:t> </a:t>
            </a:r>
            <a:endParaRPr lang="es-ES" sz="3200" b="1" dirty="0">
              <a:solidFill>
                <a:schemeClr val="tx1"/>
              </a:solidFill>
            </a:endParaRPr>
          </a:p>
        </p:txBody>
      </p:sp>
      <p:sp>
        <p:nvSpPr>
          <p:cNvPr id="3" name="Flecha abajo 2"/>
          <p:cNvSpPr/>
          <p:nvPr/>
        </p:nvSpPr>
        <p:spPr>
          <a:xfrm>
            <a:off x="4486439" y="914401"/>
            <a:ext cx="484632" cy="6008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6"/>
          <p:cNvSpPr/>
          <p:nvPr/>
        </p:nvSpPr>
        <p:spPr>
          <a:xfrm>
            <a:off x="248195" y="1515291"/>
            <a:ext cx="11704320" cy="4401205"/>
          </a:xfrm>
          <a:prstGeom prst="rect">
            <a:avLst/>
          </a:prstGeom>
        </p:spPr>
        <p:txBody>
          <a:bodyPr wrap="square">
            <a:spAutoFit/>
          </a:bodyPr>
          <a:lstStyle/>
          <a:p>
            <a:r>
              <a:rPr lang="en-US" sz="2800" dirty="0" smtClean="0"/>
              <a:t>Students show limitations such as:</a:t>
            </a:r>
            <a:endParaRPr lang="es-ES" sz="2800" dirty="0" smtClean="0"/>
          </a:p>
          <a:p>
            <a:pPr lvl="0">
              <a:buFont typeface="Arial" pitchFamily="34" charset="0"/>
              <a:buChar char="•"/>
            </a:pPr>
            <a:r>
              <a:rPr lang="en-US" sz="2800" dirty="0" smtClean="0"/>
              <a:t> Lack of vocabulary items to establish a conversation.</a:t>
            </a:r>
            <a:endParaRPr lang="es-ES" sz="2800" dirty="0" smtClean="0"/>
          </a:p>
          <a:p>
            <a:pPr lvl="0">
              <a:buFont typeface="Arial" pitchFamily="34" charset="0"/>
              <a:buChar char="•"/>
            </a:pPr>
            <a:r>
              <a:rPr lang="en-US" sz="2800" dirty="0" smtClean="0"/>
              <a:t>Poor grammar structures especially verbal tenses.</a:t>
            </a:r>
            <a:endParaRPr lang="es-ES" sz="2800" dirty="0" smtClean="0"/>
          </a:p>
          <a:p>
            <a:pPr lvl="0">
              <a:buFont typeface="Arial" pitchFamily="34" charset="0"/>
              <a:buChar char="•"/>
            </a:pPr>
            <a:r>
              <a:rPr lang="en-US" sz="2800" dirty="0" smtClean="0"/>
              <a:t>Difficulties in pronouncing English sounds.</a:t>
            </a:r>
            <a:endParaRPr lang="es-ES" sz="2800" dirty="0" smtClean="0"/>
          </a:p>
          <a:p>
            <a:pPr lvl="0">
              <a:buFont typeface="Arial" pitchFamily="34" charset="0"/>
              <a:buChar char="•"/>
            </a:pPr>
            <a:r>
              <a:rPr lang="en-US" sz="2800" dirty="0" smtClean="0"/>
              <a:t>Problems in elaborating oral texts.</a:t>
            </a:r>
            <a:endParaRPr lang="es-ES" sz="2800" dirty="0" smtClean="0"/>
          </a:p>
          <a:p>
            <a:pPr lvl="0">
              <a:buFont typeface="Arial" pitchFamily="34" charset="0"/>
              <a:buChar char="•"/>
            </a:pPr>
            <a:r>
              <a:rPr lang="en-US" sz="2800" dirty="0" smtClean="0"/>
              <a:t>Insecurity when interacting orally with partners.</a:t>
            </a:r>
            <a:endParaRPr lang="es-ES" sz="2800" dirty="0" smtClean="0"/>
          </a:p>
          <a:p>
            <a:pPr lvl="0">
              <a:buFont typeface="Arial" pitchFamily="34" charset="0"/>
              <a:buChar char="•"/>
            </a:pPr>
            <a:r>
              <a:rPr lang="en-US" sz="2800" dirty="0" smtClean="0"/>
              <a:t>Troubles to continue and end a conversation when they cannot remember a determined word or phrase.</a:t>
            </a:r>
            <a:endParaRPr lang="es-ES" sz="2800" dirty="0" smtClean="0"/>
          </a:p>
          <a:p>
            <a:pPr>
              <a:buFont typeface="Arial" pitchFamily="34" charset="0"/>
              <a:buChar char="•"/>
            </a:pPr>
            <a:r>
              <a:rPr lang="en-US" sz="2800" dirty="0" smtClean="0"/>
              <a:t>Insufficient knowledge about tourist places in the locality and their main traits</a:t>
            </a:r>
            <a:endParaRPr lang="es-ES" sz="2800" dirty="0"/>
          </a:p>
        </p:txBody>
      </p:sp>
    </p:spTree>
    <p:extLst>
      <p:ext uri="{BB962C8B-B14F-4D97-AF65-F5344CB8AC3E}">
        <p14:creationId xmlns:p14="http://schemas.microsoft.com/office/powerpoint/2010/main" xmlns="" val="21100415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102906" y="969136"/>
            <a:ext cx="3801017" cy="8098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err="1" smtClean="0">
                <a:solidFill>
                  <a:schemeClr val="tx1"/>
                </a:solidFill>
              </a:rPr>
              <a:t>Contradiction</a:t>
            </a:r>
            <a:endParaRPr lang="es-ES" sz="3200" b="1" dirty="0">
              <a:solidFill>
                <a:schemeClr val="tx1"/>
              </a:solidFill>
            </a:endParaRPr>
          </a:p>
        </p:txBody>
      </p:sp>
      <p:sp>
        <p:nvSpPr>
          <p:cNvPr id="8" name="Flecha abajo 7"/>
          <p:cNvSpPr/>
          <p:nvPr/>
        </p:nvSpPr>
        <p:spPr>
          <a:xfrm rot="1697055">
            <a:off x="3876043" y="2112480"/>
            <a:ext cx="484632" cy="8845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Flecha abajo 8"/>
          <p:cNvSpPr/>
          <p:nvPr/>
        </p:nvSpPr>
        <p:spPr>
          <a:xfrm rot="20113545">
            <a:off x="7642642" y="2123561"/>
            <a:ext cx="450329" cy="907977"/>
          </a:xfrm>
          <a:prstGeom prst="downArrow">
            <a:avLst>
              <a:gd name="adj1" fmla="val 51483"/>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Elipse 9"/>
          <p:cNvSpPr/>
          <p:nvPr/>
        </p:nvSpPr>
        <p:spPr>
          <a:xfrm>
            <a:off x="2171173" y="3524284"/>
            <a:ext cx="2667990" cy="12279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smtClean="0">
                <a:solidFill>
                  <a:schemeClr val="tx1"/>
                </a:solidFill>
              </a:rPr>
              <a:t>Ideal </a:t>
            </a:r>
            <a:r>
              <a:rPr lang="es-ES" sz="3200" b="1" dirty="0" err="1" smtClean="0">
                <a:solidFill>
                  <a:schemeClr val="tx1"/>
                </a:solidFill>
              </a:rPr>
              <a:t>State</a:t>
            </a:r>
            <a:endParaRPr lang="es-ES" sz="3200" b="1" dirty="0">
              <a:solidFill>
                <a:schemeClr val="tx1"/>
              </a:solidFill>
            </a:endParaRPr>
          </a:p>
        </p:txBody>
      </p:sp>
      <p:sp>
        <p:nvSpPr>
          <p:cNvPr id="11" name="Elipse 10"/>
          <p:cNvSpPr/>
          <p:nvPr/>
        </p:nvSpPr>
        <p:spPr>
          <a:xfrm>
            <a:off x="7490921" y="3524284"/>
            <a:ext cx="2390503" cy="122791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smtClean="0">
                <a:solidFill>
                  <a:schemeClr val="tx1"/>
                </a:solidFill>
              </a:rPr>
              <a:t>Real </a:t>
            </a:r>
            <a:r>
              <a:rPr lang="es-ES" sz="3200" b="1" dirty="0" err="1" smtClean="0">
                <a:solidFill>
                  <a:schemeClr val="tx1"/>
                </a:solidFill>
              </a:rPr>
              <a:t>State</a:t>
            </a:r>
            <a:endParaRPr lang="es-ES" sz="3200" b="1" dirty="0">
              <a:solidFill>
                <a:schemeClr val="tx1"/>
              </a:solidFill>
            </a:endParaRPr>
          </a:p>
        </p:txBody>
      </p:sp>
      <p:sp>
        <p:nvSpPr>
          <p:cNvPr id="4" name="Flecha izquierda 3"/>
          <p:cNvSpPr/>
          <p:nvPr/>
        </p:nvSpPr>
        <p:spPr>
          <a:xfrm>
            <a:off x="6263013" y="3895923"/>
            <a:ext cx="1244139"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lecha derecha 4"/>
          <p:cNvSpPr/>
          <p:nvPr/>
        </p:nvSpPr>
        <p:spPr>
          <a:xfrm>
            <a:off x="4798389" y="3895923"/>
            <a:ext cx="1268681"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xmlns="" val="22317131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113613" y="731520"/>
            <a:ext cx="5429138" cy="9797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000" b="1" dirty="0" err="1" smtClean="0">
                <a:solidFill>
                  <a:schemeClr val="tx1"/>
                </a:solidFill>
              </a:rPr>
              <a:t>Scientific</a:t>
            </a:r>
            <a:r>
              <a:rPr lang="es-ES" sz="4000" b="1" dirty="0" smtClean="0">
                <a:solidFill>
                  <a:schemeClr val="tx1"/>
                </a:solidFill>
              </a:rPr>
              <a:t> </a:t>
            </a:r>
            <a:r>
              <a:rPr lang="es-ES" sz="4000" b="1" dirty="0" err="1" smtClean="0">
                <a:solidFill>
                  <a:schemeClr val="tx1"/>
                </a:solidFill>
              </a:rPr>
              <a:t>Problem</a:t>
            </a:r>
            <a:endParaRPr lang="es-ES" sz="4000" b="1" dirty="0">
              <a:solidFill>
                <a:schemeClr val="tx1"/>
              </a:solidFill>
            </a:endParaRPr>
          </a:p>
        </p:txBody>
      </p:sp>
      <p:sp>
        <p:nvSpPr>
          <p:cNvPr id="3" name="Rectángulo 2"/>
          <p:cNvSpPr/>
          <p:nvPr/>
        </p:nvSpPr>
        <p:spPr>
          <a:xfrm>
            <a:off x="351087" y="2359366"/>
            <a:ext cx="10609187" cy="3323282"/>
          </a:xfrm>
          <a:prstGeom prst="rect">
            <a:avLst/>
          </a:prstGeom>
        </p:spPr>
        <p:txBody>
          <a:bodyPr wrap="square">
            <a:spAutoFit/>
          </a:bodyPr>
          <a:lstStyle/>
          <a:p>
            <a:pPr marL="900430" marR="900430" algn="just">
              <a:lnSpc>
                <a:spcPct val="106000"/>
              </a:lnSpc>
              <a:spcAft>
                <a:spcPts val="800"/>
              </a:spcAft>
            </a:pPr>
            <a:r>
              <a:rPr lang="en-US" sz="4000" dirty="0" smtClean="0"/>
              <a:t>How to improve oral interaction in relation to tourism in 9</a:t>
            </a:r>
            <a:r>
              <a:rPr lang="en-US" sz="4000" baseline="30000" dirty="0" smtClean="0"/>
              <a:t>th</a:t>
            </a:r>
            <a:r>
              <a:rPr lang="en-US" sz="4000" dirty="0" smtClean="0"/>
              <a:t> grade students at </a:t>
            </a:r>
            <a:r>
              <a:rPr lang="en-US" sz="4000" dirty="0" err="1" smtClean="0"/>
              <a:t>Combate</a:t>
            </a:r>
            <a:r>
              <a:rPr lang="en-US" sz="4000" dirty="0" smtClean="0"/>
              <a:t> de Río Hondo secondary school from San Cristobal municipality?</a:t>
            </a:r>
            <a:endParaRPr lang="es-ES" sz="4000" dirty="0">
              <a:effectLst/>
              <a:latin typeface="Calibri" panose="020F0502020204030204" pitchFamily="34" charset="0"/>
              <a:ea typeface="DejaVu Sans"/>
              <a:cs typeface="Calibri" panose="020F0502020204030204" pitchFamily="34" charset="0"/>
            </a:endParaRPr>
          </a:p>
        </p:txBody>
      </p:sp>
    </p:spTree>
    <p:extLst>
      <p:ext uri="{BB962C8B-B14F-4D97-AF65-F5344CB8AC3E}">
        <p14:creationId xmlns:p14="http://schemas.microsoft.com/office/powerpoint/2010/main" xmlns="" val="13888167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680571" y="796836"/>
            <a:ext cx="5285982" cy="6792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000" b="1" dirty="0" err="1" smtClean="0">
                <a:solidFill>
                  <a:schemeClr val="tx1"/>
                </a:solidFill>
              </a:rPr>
              <a:t>Object</a:t>
            </a:r>
            <a:r>
              <a:rPr lang="es-ES" sz="4000" b="1" dirty="0" smtClean="0">
                <a:solidFill>
                  <a:schemeClr val="tx1"/>
                </a:solidFill>
              </a:rPr>
              <a:t> </a:t>
            </a:r>
            <a:r>
              <a:rPr lang="es-ES" sz="4000" b="1" dirty="0" err="1" smtClean="0">
                <a:solidFill>
                  <a:schemeClr val="tx1"/>
                </a:solidFill>
              </a:rPr>
              <a:t>if</a:t>
            </a:r>
            <a:r>
              <a:rPr lang="es-ES" sz="4000" b="1" dirty="0" smtClean="0">
                <a:solidFill>
                  <a:schemeClr val="tx1"/>
                </a:solidFill>
              </a:rPr>
              <a:t> </a:t>
            </a:r>
            <a:r>
              <a:rPr lang="es-ES" sz="4000" b="1" dirty="0" err="1" smtClean="0">
                <a:solidFill>
                  <a:schemeClr val="tx1"/>
                </a:solidFill>
              </a:rPr>
              <a:t>study</a:t>
            </a:r>
            <a:endParaRPr lang="es-ES" sz="4000" b="1" dirty="0">
              <a:solidFill>
                <a:schemeClr val="tx1"/>
              </a:solidFill>
            </a:endParaRPr>
          </a:p>
        </p:txBody>
      </p:sp>
      <p:sp>
        <p:nvSpPr>
          <p:cNvPr id="3" name="Rectángulo 2"/>
          <p:cNvSpPr/>
          <p:nvPr/>
        </p:nvSpPr>
        <p:spPr>
          <a:xfrm>
            <a:off x="641692" y="1753954"/>
            <a:ext cx="10068062" cy="1266757"/>
          </a:xfrm>
          <a:prstGeom prst="rect">
            <a:avLst/>
          </a:prstGeom>
        </p:spPr>
        <p:txBody>
          <a:bodyPr wrap="square">
            <a:spAutoFit/>
          </a:bodyPr>
          <a:lstStyle/>
          <a:p>
            <a:pPr marL="900430" marR="900430" algn="just">
              <a:lnSpc>
                <a:spcPct val="106000"/>
              </a:lnSpc>
              <a:spcAft>
                <a:spcPts val="800"/>
              </a:spcAft>
            </a:pPr>
            <a:r>
              <a:rPr lang="en-US" sz="3600" dirty="0" smtClean="0">
                <a:latin typeface="Arial" panose="020B0604020202020204" pitchFamily="34" charset="0"/>
                <a:ea typeface="DejaVu Sans"/>
                <a:cs typeface="Calibri" panose="020F0502020204030204" pitchFamily="34" charset="0"/>
              </a:rPr>
              <a:t>The </a:t>
            </a:r>
            <a:r>
              <a:rPr lang="en-US" sz="3600" dirty="0">
                <a:latin typeface="Arial" panose="020B0604020202020204" pitchFamily="34" charset="0"/>
                <a:ea typeface="DejaVu Sans"/>
                <a:cs typeface="Calibri" panose="020F0502020204030204" pitchFamily="34" charset="0"/>
              </a:rPr>
              <a:t>teaching learning process of English in 9</a:t>
            </a:r>
            <a:r>
              <a:rPr lang="en-US" sz="3600" baseline="30000" dirty="0">
                <a:latin typeface="Arial" panose="020B0604020202020204" pitchFamily="34" charset="0"/>
                <a:ea typeface="DejaVu Sans"/>
                <a:cs typeface="Calibri" panose="020F0502020204030204" pitchFamily="34" charset="0"/>
              </a:rPr>
              <a:t>th</a:t>
            </a:r>
            <a:r>
              <a:rPr lang="en-US" sz="3600" dirty="0">
                <a:latin typeface="Arial" panose="020B0604020202020204" pitchFamily="34" charset="0"/>
                <a:ea typeface="DejaVu Sans"/>
                <a:cs typeface="Calibri" panose="020F0502020204030204" pitchFamily="34" charset="0"/>
              </a:rPr>
              <a:t> grade</a:t>
            </a:r>
            <a:r>
              <a:rPr lang="en-US" sz="2800" dirty="0">
                <a:latin typeface="Arial" panose="020B0604020202020204" pitchFamily="34" charset="0"/>
                <a:ea typeface="DejaVu Sans"/>
                <a:cs typeface="Calibri" panose="020F0502020204030204" pitchFamily="34" charset="0"/>
              </a:rPr>
              <a:t>.</a:t>
            </a:r>
            <a:endParaRPr lang="es-ES" sz="2800" dirty="0">
              <a:effectLst/>
              <a:latin typeface="Calibri" panose="020F0502020204030204" pitchFamily="34" charset="0"/>
              <a:ea typeface="DejaVu Sans"/>
              <a:cs typeface="Calibri" panose="020F0502020204030204" pitchFamily="34" charset="0"/>
            </a:endParaRPr>
          </a:p>
        </p:txBody>
      </p:sp>
      <p:sp>
        <p:nvSpPr>
          <p:cNvPr id="4" name="Rectángulo 3"/>
          <p:cNvSpPr/>
          <p:nvPr/>
        </p:nvSpPr>
        <p:spPr>
          <a:xfrm>
            <a:off x="3005889" y="3291397"/>
            <a:ext cx="4998242" cy="7315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000" b="1" dirty="0" smtClean="0">
                <a:solidFill>
                  <a:schemeClr val="tx1"/>
                </a:solidFill>
              </a:rPr>
              <a:t>Field of </a:t>
            </a:r>
            <a:r>
              <a:rPr lang="es-ES" sz="4000" b="1" dirty="0" err="1" smtClean="0">
                <a:solidFill>
                  <a:schemeClr val="tx1"/>
                </a:solidFill>
              </a:rPr>
              <a:t>action</a:t>
            </a:r>
            <a:endParaRPr lang="es-ES" sz="4000" b="1" dirty="0">
              <a:solidFill>
                <a:schemeClr val="tx1"/>
              </a:solidFill>
            </a:endParaRPr>
          </a:p>
        </p:txBody>
      </p:sp>
      <p:sp>
        <p:nvSpPr>
          <p:cNvPr id="5" name="Rectángulo 4"/>
          <p:cNvSpPr/>
          <p:nvPr/>
        </p:nvSpPr>
        <p:spPr>
          <a:xfrm>
            <a:off x="629166" y="4145927"/>
            <a:ext cx="10193322" cy="2441181"/>
          </a:xfrm>
          <a:prstGeom prst="rect">
            <a:avLst/>
          </a:prstGeom>
        </p:spPr>
        <p:txBody>
          <a:bodyPr wrap="square">
            <a:spAutoFit/>
          </a:bodyPr>
          <a:lstStyle/>
          <a:p>
            <a:pPr marL="900430" marR="900430" algn="just">
              <a:lnSpc>
                <a:spcPct val="106000"/>
              </a:lnSpc>
              <a:spcAft>
                <a:spcPts val="800"/>
              </a:spcAft>
            </a:pPr>
            <a:r>
              <a:rPr lang="en-US" sz="3600" dirty="0" smtClean="0"/>
              <a:t>The improvement of oral interaction in relation to tourism in the locality through English lessons in 9</a:t>
            </a:r>
            <a:r>
              <a:rPr lang="en-US" sz="3600" baseline="30000" dirty="0" smtClean="0"/>
              <a:t>th</a:t>
            </a:r>
            <a:r>
              <a:rPr lang="en-US" sz="3600" dirty="0" smtClean="0"/>
              <a:t> grade students</a:t>
            </a:r>
            <a:endParaRPr lang="es-ES" sz="3600" dirty="0">
              <a:effectLst/>
              <a:latin typeface="Calibri" panose="020F0502020204030204" pitchFamily="34" charset="0"/>
              <a:ea typeface="DejaVu Sans"/>
              <a:cs typeface="Calibri" panose="020F0502020204030204" pitchFamily="34" charset="0"/>
            </a:endParaRPr>
          </a:p>
        </p:txBody>
      </p:sp>
    </p:spTree>
    <p:extLst>
      <p:ext uri="{BB962C8B-B14F-4D97-AF65-F5344CB8AC3E}">
        <p14:creationId xmlns:p14="http://schemas.microsoft.com/office/powerpoint/2010/main" xmlns="" val="24750909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792523" y="727047"/>
            <a:ext cx="3357154" cy="7445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800" b="1" dirty="0" err="1" smtClean="0">
                <a:solidFill>
                  <a:schemeClr val="tx1"/>
                </a:solidFill>
              </a:rPr>
              <a:t>Objective</a:t>
            </a:r>
            <a:endParaRPr lang="es-ES" sz="4800" b="1" dirty="0">
              <a:solidFill>
                <a:schemeClr val="tx1"/>
              </a:solidFill>
            </a:endParaRPr>
          </a:p>
        </p:txBody>
      </p:sp>
      <p:sp>
        <p:nvSpPr>
          <p:cNvPr id="3" name="Rectángulo 2"/>
          <p:cNvSpPr/>
          <p:nvPr/>
        </p:nvSpPr>
        <p:spPr>
          <a:xfrm>
            <a:off x="375781" y="2518369"/>
            <a:ext cx="10922696" cy="2862322"/>
          </a:xfrm>
          <a:prstGeom prst="rect">
            <a:avLst/>
          </a:prstGeom>
        </p:spPr>
        <p:txBody>
          <a:bodyPr wrap="square">
            <a:spAutoFit/>
          </a:bodyPr>
          <a:lstStyle/>
          <a:p>
            <a:r>
              <a:rPr lang="en-US" sz="3600" dirty="0" smtClean="0"/>
              <a:t>To propose a set of activities for improving oral interaction in relation to tourism in the locality through English lessons in 9</a:t>
            </a:r>
            <a:r>
              <a:rPr lang="en-US" sz="3600" baseline="30000" dirty="0" smtClean="0"/>
              <a:t>th</a:t>
            </a:r>
            <a:r>
              <a:rPr lang="en-US" sz="3600" dirty="0" smtClean="0"/>
              <a:t> grade students at </a:t>
            </a:r>
            <a:r>
              <a:rPr lang="en-US" sz="3600" dirty="0" err="1" smtClean="0"/>
              <a:t>Combate</a:t>
            </a:r>
            <a:r>
              <a:rPr lang="en-US" sz="3600" dirty="0" smtClean="0"/>
              <a:t> de Río Hondo secondary school from San Cristobal municipality.</a:t>
            </a:r>
            <a:endParaRPr lang="es-ES" sz="2400" dirty="0"/>
          </a:p>
        </p:txBody>
      </p:sp>
    </p:spTree>
    <p:extLst>
      <p:ext uri="{BB962C8B-B14F-4D97-AF65-F5344CB8AC3E}">
        <p14:creationId xmlns:p14="http://schemas.microsoft.com/office/powerpoint/2010/main" xmlns="" val="31460602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redondeado 2"/>
          <p:cNvSpPr/>
          <p:nvPr/>
        </p:nvSpPr>
        <p:spPr>
          <a:xfrm>
            <a:off x="757237" y="485774"/>
            <a:ext cx="4429126" cy="5543550"/>
          </a:xfrm>
          <a:prstGeom prst="roundRect">
            <a:avLst/>
          </a:prstGeom>
          <a:solidFill>
            <a:schemeClr val="accent3">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u="sng" dirty="0" smtClean="0">
                <a:solidFill>
                  <a:schemeClr val="tx1"/>
                </a:solidFill>
              </a:rPr>
              <a:t>Scientific question:</a:t>
            </a:r>
          </a:p>
          <a:p>
            <a:endParaRPr lang="en-US" sz="3200" u="sng" dirty="0" smtClean="0">
              <a:solidFill>
                <a:schemeClr val="tx1"/>
              </a:solidFill>
            </a:endParaRPr>
          </a:p>
          <a:p>
            <a:r>
              <a:rPr lang="en-US" sz="2800" dirty="0" smtClean="0">
                <a:solidFill>
                  <a:schemeClr val="tx1"/>
                </a:solidFill>
              </a:rPr>
              <a:t>1-What are the theoretical-methodological references related to the improvement of oral interaction in relation to tourism through English lessons in 9</a:t>
            </a:r>
            <a:r>
              <a:rPr lang="en-US" sz="2800" baseline="30000" dirty="0" smtClean="0">
                <a:solidFill>
                  <a:schemeClr val="tx1"/>
                </a:solidFill>
              </a:rPr>
              <a:t>th</a:t>
            </a:r>
            <a:r>
              <a:rPr lang="en-US" sz="2800" dirty="0" smtClean="0">
                <a:solidFill>
                  <a:schemeClr val="tx1"/>
                </a:solidFill>
              </a:rPr>
              <a:t> grade?</a:t>
            </a:r>
            <a:endParaRPr lang="es-ES" sz="2800" dirty="0">
              <a:solidFill>
                <a:schemeClr val="tx1"/>
              </a:solidFill>
            </a:endParaRPr>
          </a:p>
        </p:txBody>
      </p:sp>
      <p:sp>
        <p:nvSpPr>
          <p:cNvPr id="4" name="Rectángulo redondeado 3"/>
          <p:cNvSpPr/>
          <p:nvPr/>
        </p:nvSpPr>
        <p:spPr>
          <a:xfrm>
            <a:off x="6400800" y="485775"/>
            <a:ext cx="3943350" cy="5543549"/>
          </a:xfrm>
          <a:prstGeom prst="roundRect">
            <a:avLst/>
          </a:prstGeom>
          <a:solidFill>
            <a:schemeClr val="accent3">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u="sng" dirty="0" smtClean="0">
                <a:solidFill>
                  <a:schemeClr val="tx1"/>
                </a:solidFill>
              </a:rPr>
              <a:t>Scientific task:</a:t>
            </a:r>
          </a:p>
          <a:p>
            <a:endParaRPr lang="en-US" sz="2800" b="1" u="sng" dirty="0" smtClean="0">
              <a:solidFill>
                <a:schemeClr val="tx1"/>
              </a:solidFill>
            </a:endParaRPr>
          </a:p>
          <a:p>
            <a:r>
              <a:rPr lang="en-US" sz="2800" dirty="0" smtClean="0">
                <a:solidFill>
                  <a:schemeClr val="tx1"/>
                </a:solidFill>
              </a:rPr>
              <a:t>1-Determination of the theoretical-methodological references related to the improvement of oral interaction in relation to tourism through English lessons in 9</a:t>
            </a:r>
            <a:r>
              <a:rPr lang="en-US" sz="2800" baseline="30000" dirty="0" smtClean="0">
                <a:solidFill>
                  <a:schemeClr val="tx1"/>
                </a:solidFill>
              </a:rPr>
              <a:t>th</a:t>
            </a:r>
            <a:r>
              <a:rPr lang="en-US" sz="2800" dirty="0" smtClean="0">
                <a:solidFill>
                  <a:schemeClr val="tx1"/>
                </a:solidFill>
              </a:rPr>
              <a:t> grade.</a:t>
            </a:r>
            <a:endParaRPr lang="es-ES" sz="2800" dirty="0">
              <a:solidFill>
                <a:schemeClr val="tx1"/>
              </a:solidFill>
            </a:endParaRPr>
          </a:p>
        </p:txBody>
      </p:sp>
    </p:spTree>
    <p:extLst>
      <p:ext uri="{BB962C8B-B14F-4D97-AF65-F5344CB8AC3E}">
        <p14:creationId xmlns:p14="http://schemas.microsoft.com/office/powerpoint/2010/main" xmlns="" val="721202500"/>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a">
  <a:themeElements>
    <a:clrScheme name="Facet">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996</TotalTime>
  <Words>1353</Words>
  <Application>Microsoft Office PowerPoint</Application>
  <PresentationFormat>Personalizado</PresentationFormat>
  <Paragraphs>177</Paragraphs>
  <Slides>31</Slides>
  <Notes>0</Notes>
  <HiddenSlides>0</HiddenSlides>
  <MMClips>0</MMClips>
  <ScaleCrop>false</ScaleCrop>
  <HeadingPairs>
    <vt:vector size="4" baseType="variant">
      <vt:variant>
        <vt:lpstr>Tema</vt:lpstr>
      </vt:variant>
      <vt:variant>
        <vt:i4>1</vt:i4>
      </vt:variant>
      <vt:variant>
        <vt:lpstr>Títulos de diapositiva</vt:lpstr>
      </vt:variant>
      <vt:variant>
        <vt:i4>31</vt:i4>
      </vt:variant>
    </vt:vector>
  </HeadingPairs>
  <TitlesOfParts>
    <vt:vector size="32" baseType="lpstr">
      <vt:lpstr>Faceta</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“…speaking is divided into two branches spoken production and spoken interaction”. In reference to this the same source recognizes that “production in the form of storytelling can be considered as a further development in orally and eventually literacy while interaction comprises understanding oral information and producing the oral message in correspondence”. So, it “involves two or more parties co-constructing discourse …it is considered to be the origin of language, with interpersonal, collaborative and transactional functions”.  Common European Framework of Reference for Languages: Learning, Teaching, and Assessment  Companion Volume with New Descriptors publishing@coe.int).  © Council of Europe, February 2018  </vt:lpstr>
      <vt:lpstr>“…interaction comprises understanding oral information and producing the oral message in correspondence. So, it “involves two or more parties co-constructing discourse …it is considered to be the origin of language, with interpersonal, collaborative and transactional functions”  Common European Framework of Reference for Languages (CEFR) (2018) </vt:lpstr>
      <vt:lpstr>”… tourist activity that tourist and tourist agents carry out with respect for receptive places from the environmental, cultural, social and economic point of view, at the same time the receptive community accepts and respects, and the public authorities protect and foster”   United Nation World Tourism Organization (UNWTO) (2009)</vt:lpstr>
      <vt:lpstr>-A set is a collection considered as a unit, a collection of things considered together and usually having something in common (Encarta 2009). -Activity is a type of task that involves more than one action by the student or students to develop it (Valdés 2005).  -A set of activities may be defined as a group of actions related and articulated one and other guided to reach certain objectives (Perez 2012) </vt:lpstr>
      <vt:lpstr>Diapositiva 16</vt:lpstr>
      <vt:lpstr>Diapositiva 17</vt:lpstr>
      <vt:lpstr>Diapositiva 18</vt:lpstr>
      <vt:lpstr>Diapositiva 19</vt:lpstr>
      <vt:lpstr>Diapositiva 20</vt:lpstr>
      <vt:lpstr>Diapositiva 21</vt:lpstr>
      <vt:lpstr>                     Pedagogical       Philosophy                   Psychology          Didactical                Sociological</vt:lpstr>
      <vt:lpstr>- The main objective of the proposal is to improve oral interaction in 9th grade students.  –The set of activities will be inserted in Unit 2 Travel Time, it is compound of 5 activities.  -They are designed to be used in the  presentation, practice and application lessons.  -They comprise different levels of assimilation such as: recognition, reproduction and production. -They were elaborated in accordance to students’ age, needs, interests, traits, close development zone and potential development -According to the grade syllabus the subject comprise 120 hours distributed in 10 units. Each unit will comprise 12 hours and every unit will dedicate approximately 1 hour to the exercise designed for each one  </vt:lpstr>
      <vt:lpstr>Diapositiva 24</vt:lpstr>
      <vt:lpstr>Diapositiva 25</vt:lpstr>
      <vt:lpstr>Diapositiva 26</vt:lpstr>
      <vt:lpstr>Diapositiva 27</vt:lpstr>
      <vt:lpstr>Diapositiva 28</vt:lpstr>
      <vt:lpstr>Diapositiva 29</vt:lpstr>
      <vt:lpstr>Diapositiva 30</vt:lpstr>
      <vt:lpstr>Diapositiva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 de Windows</dc:creator>
  <cp:lastModifiedBy>Usuario de Windows</cp:lastModifiedBy>
  <cp:revision>100</cp:revision>
  <dcterms:created xsi:type="dcterms:W3CDTF">2019-05-25T03:58:04Z</dcterms:created>
  <dcterms:modified xsi:type="dcterms:W3CDTF">2020-11-19T03:17:56Z</dcterms:modified>
</cp:coreProperties>
</file>