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A0BE-8FD3-49C5-A8A1-620235D70F49}" type="datetimeFigureOut">
              <a:rPr lang="es-ES" smtClean="0"/>
              <a:pPr/>
              <a:t>16/01/2025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CC03-3CA4-4A1F-B9B4-DC77B6C9EDE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A0BE-8FD3-49C5-A8A1-620235D70F49}" type="datetimeFigureOut">
              <a:rPr lang="es-ES" smtClean="0"/>
              <a:pPr/>
              <a:t>16/01/2025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CC03-3CA4-4A1F-B9B4-DC77B6C9EDE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A0BE-8FD3-49C5-A8A1-620235D70F49}" type="datetimeFigureOut">
              <a:rPr lang="es-ES" smtClean="0"/>
              <a:pPr/>
              <a:t>16/01/2025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CC03-3CA4-4A1F-B9B4-DC77B6C9EDE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A0BE-8FD3-49C5-A8A1-620235D70F49}" type="datetimeFigureOut">
              <a:rPr lang="es-ES" smtClean="0"/>
              <a:pPr/>
              <a:t>16/01/2025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CC03-3CA4-4A1F-B9B4-DC77B6C9EDE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A0BE-8FD3-49C5-A8A1-620235D70F49}" type="datetimeFigureOut">
              <a:rPr lang="es-ES" smtClean="0"/>
              <a:pPr/>
              <a:t>16/01/2025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CC03-3CA4-4A1F-B9B4-DC77B6C9EDE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A0BE-8FD3-49C5-A8A1-620235D70F49}" type="datetimeFigureOut">
              <a:rPr lang="es-ES" smtClean="0"/>
              <a:pPr/>
              <a:t>16/01/2025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CC03-3CA4-4A1F-B9B4-DC77B6C9EDE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A0BE-8FD3-49C5-A8A1-620235D70F49}" type="datetimeFigureOut">
              <a:rPr lang="es-ES" smtClean="0"/>
              <a:pPr/>
              <a:t>16/01/2025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CC03-3CA4-4A1F-B9B4-DC77B6C9EDE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A0BE-8FD3-49C5-A8A1-620235D70F49}" type="datetimeFigureOut">
              <a:rPr lang="es-ES" smtClean="0"/>
              <a:pPr/>
              <a:t>16/01/2025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CC03-3CA4-4A1F-B9B4-DC77B6C9EDE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A0BE-8FD3-49C5-A8A1-620235D70F49}" type="datetimeFigureOut">
              <a:rPr lang="es-ES" smtClean="0"/>
              <a:pPr/>
              <a:t>16/01/2025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CC03-3CA4-4A1F-B9B4-DC77B6C9EDE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A0BE-8FD3-49C5-A8A1-620235D70F49}" type="datetimeFigureOut">
              <a:rPr lang="es-ES" smtClean="0"/>
              <a:pPr/>
              <a:t>16/01/2025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CC03-3CA4-4A1F-B9B4-DC77B6C9EDE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A0BE-8FD3-49C5-A8A1-620235D70F49}" type="datetimeFigureOut">
              <a:rPr lang="es-ES" smtClean="0"/>
              <a:pPr/>
              <a:t>16/01/2025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FCC03-3CA4-4A1F-B9B4-DC77B6C9EDE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0A0BE-8FD3-49C5-A8A1-620235D70F49}" type="datetimeFigureOut">
              <a:rPr lang="es-ES" smtClean="0"/>
              <a:pPr/>
              <a:t>16/01/2025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FCC03-3CA4-4A1F-B9B4-DC77B6C9EDE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 smtClean="0"/>
              <a:t>LA </a:t>
            </a:r>
            <a:r>
              <a:rPr lang="es-MX" b="1" dirty="0"/>
              <a:t>DIMENSIÓN DE LA POLÍTICA </a:t>
            </a:r>
            <a:r>
              <a:rPr lang="es-MX" b="1" dirty="0" smtClean="0"/>
              <a:t/>
            </a:r>
            <a:br>
              <a:rPr lang="es-MX" b="1" dirty="0" smtClean="0"/>
            </a:br>
            <a:r>
              <a:rPr lang="es-MX" b="1" dirty="0" smtClean="0"/>
              <a:t>EN </a:t>
            </a:r>
            <a:r>
              <a:rPr lang="es-MX" b="1" dirty="0"/>
              <a:t>LAS</a:t>
            </a:r>
            <a:r>
              <a:rPr lang="es-ES" dirty="0"/>
              <a:t/>
            </a:r>
            <a:br>
              <a:rPr lang="es-ES" dirty="0"/>
            </a:br>
            <a:r>
              <a:rPr lang="es-MX" b="1" dirty="0"/>
              <a:t>RELACIONES INTERNACIONALES.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solidFill>
                  <a:schemeClr val="tx1"/>
                </a:solidFill>
              </a:rPr>
              <a:t>Tema 3</a:t>
            </a:r>
            <a:endParaRPr lang="es-E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3600" b="1" dirty="0" smtClean="0"/>
              <a:t>Las relaciones políticas internacionales</a:t>
            </a:r>
            <a:endParaRPr lang="es-ES" sz="3600" dirty="0"/>
          </a:p>
          <a:p>
            <a:r>
              <a:rPr lang="es-MX" sz="3600" b="1" dirty="0" smtClean="0"/>
              <a:t>La política exterior de Cuba</a:t>
            </a:r>
            <a:endParaRPr lang="es-ES" sz="3600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Objetivos: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MX" dirty="0" smtClean="0"/>
              <a:t>Explicar los </a:t>
            </a:r>
            <a:r>
              <a:rPr lang="es-MX" dirty="0"/>
              <a:t>diferentes enfoques y tendencias de las relaciones políticas internacionales actuales.</a:t>
            </a:r>
            <a:endParaRPr lang="es-ES" dirty="0"/>
          </a:p>
          <a:p>
            <a:pPr>
              <a:buNone/>
            </a:pPr>
            <a:r>
              <a:rPr lang="es-MX" dirty="0"/>
              <a:t> </a:t>
            </a:r>
            <a:endParaRPr lang="es-ES" dirty="0"/>
          </a:p>
          <a:p>
            <a:pPr lvl="0"/>
            <a:r>
              <a:rPr lang="es-MX" dirty="0" smtClean="0"/>
              <a:t>Caracterizar </a:t>
            </a:r>
            <a:r>
              <a:rPr lang="es-MX" dirty="0"/>
              <a:t>en sus aspectos fundamentales </a:t>
            </a:r>
            <a:r>
              <a:rPr lang="es-MX" dirty="0" smtClean="0"/>
              <a:t>el </a:t>
            </a:r>
            <a:r>
              <a:rPr lang="es-MX" dirty="0"/>
              <a:t>proceso de inserción de Cuba en </a:t>
            </a:r>
            <a:r>
              <a:rPr lang="es-MX" dirty="0" smtClean="0"/>
              <a:t>el </a:t>
            </a:r>
            <a:r>
              <a:rPr lang="es-MX" dirty="0"/>
              <a:t>sistema internacional actual.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/>
          <a:lstStyle/>
          <a:p>
            <a:r>
              <a:rPr lang="es-ES" b="1" dirty="0" smtClean="0"/>
              <a:t>Relaciones internacionales (RI)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57298"/>
            <a:ext cx="8401080" cy="5143536"/>
          </a:xfrm>
        </p:spPr>
        <p:txBody>
          <a:bodyPr>
            <a:noAutofit/>
          </a:bodyPr>
          <a:lstStyle/>
          <a:p>
            <a:r>
              <a:rPr lang="es-ES" dirty="0" smtClean="0"/>
              <a:t>Es el estudio de las interrelaciones que se establecen </a:t>
            </a:r>
            <a:r>
              <a:rPr lang="es-ES" dirty="0"/>
              <a:t>entre </a:t>
            </a:r>
            <a:r>
              <a:rPr lang="es-ES" dirty="0" smtClean="0"/>
              <a:t>los  actores y organismos internacionales.</a:t>
            </a:r>
          </a:p>
          <a:p>
            <a:r>
              <a:rPr lang="es-ES" dirty="0" smtClean="0"/>
              <a:t>Los principales actores de las RI son los Estados. Otros actores reconocidos son: Organización de Naciones Unidas (ONU), la Cruz Roja Internacional (CRI),  International </a:t>
            </a:r>
            <a:r>
              <a:rPr lang="es-ES" dirty="0" err="1" smtClean="0"/>
              <a:t>Police</a:t>
            </a:r>
            <a:r>
              <a:rPr lang="es-ES" dirty="0" smtClean="0"/>
              <a:t> (Interpol), Organizaciones  no gubernamentales (ONG).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Relaciones internacionales (RI)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Las RI estudian la política exterior de los Estados, o sea, su participación y su influencia en el sistema político mundial.</a:t>
            </a:r>
          </a:p>
          <a:p>
            <a:r>
              <a:rPr lang="es-ES" dirty="0" smtClean="0"/>
              <a:t>El sistema político mundial actual debe entenderse como un sistema interestatal cuyas acciones están guiadas por reglas bien definidas, basadas en principios y acuerdos que deben garantizar el orden mundial.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Principios de las RI </a:t>
            </a: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>(</a:t>
            </a:r>
            <a:r>
              <a:rPr lang="es-ES" dirty="0" smtClean="0"/>
              <a:t>garantizar):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El reconocimiento, la </a:t>
            </a:r>
            <a:r>
              <a:rPr lang="es-ES" dirty="0"/>
              <a:t>seguridad </a:t>
            </a:r>
            <a:r>
              <a:rPr lang="es-ES" dirty="0" smtClean="0"/>
              <a:t>y protección de los Estados.</a:t>
            </a:r>
          </a:p>
          <a:p>
            <a:r>
              <a:rPr lang="es-ES" dirty="0" smtClean="0"/>
              <a:t>La </a:t>
            </a:r>
            <a:r>
              <a:rPr lang="es-ES" dirty="0"/>
              <a:t>diplomacia </a:t>
            </a:r>
            <a:r>
              <a:rPr lang="es-ES" dirty="0" smtClean="0"/>
              <a:t>en el logro de consensos.</a:t>
            </a:r>
          </a:p>
          <a:p>
            <a:r>
              <a:rPr lang="es-ES" dirty="0" smtClean="0"/>
              <a:t>Las  alianzas en diferentes renglones (económicos, políticos, culturales, etc.)</a:t>
            </a:r>
          </a:p>
          <a:p>
            <a:r>
              <a:rPr lang="es-ES" dirty="0" smtClean="0"/>
              <a:t>La soberanía y no injerencia en asuntos internos.</a:t>
            </a:r>
          </a:p>
          <a:p>
            <a:r>
              <a:rPr lang="es-ES" dirty="0" smtClean="0"/>
              <a:t>La buena voluntad, confianza y transparencia.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Del cumplimiento o no de esos principios surgen dos tendencias en las RI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757610" cy="6397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 smtClean="0"/>
              <a:t>Cooperación: 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half" idx="2"/>
          </p:nvPr>
        </p:nvSpPr>
        <p:spPr>
          <a:xfrm>
            <a:off x="457200" y="2500306"/>
            <a:ext cx="3774558" cy="40719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s-ES" dirty="0" smtClean="0"/>
              <a:t>Coexistencia pacífica</a:t>
            </a:r>
          </a:p>
          <a:p>
            <a:r>
              <a:rPr lang="es-ES" dirty="0" smtClean="0"/>
              <a:t>Toma de acuerdos y Tratados sobre problemas globales.</a:t>
            </a:r>
          </a:p>
          <a:p>
            <a:r>
              <a:rPr lang="es-ES" dirty="0" smtClean="0"/>
              <a:t>Ayuda y colaboración:</a:t>
            </a:r>
          </a:p>
          <a:p>
            <a:pPr>
              <a:buNone/>
            </a:pPr>
            <a:r>
              <a:rPr lang="es-ES" dirty="0" smtClean="0"/>
              <a:t>-Financiera (créditos, donaciones)</a:t>
            </a:r>
          </a:p>
          <a:p>
            <a:pPr>
              <a:buNone/>
            </a:pPr>
            <a:r>
              <a:rPr lang="es-ES" dirty="0" smtClean="0"/>
              <a:t>-Técnica (becas, talleres, asesoramiento)</a:t>
            </a:r>
          </a:p>
          <a:p>
            <a:pPr>
              <a:buNone/>
            </a:pPr>
            <a:r>
              <a:rPr lang="es-ES" dirty="0" smtClean="0"/>
              <a:t>-Humanitaria</a:t>
            </a:r>
          </a:p>
          <a:p>
            <a:pPr>
              <a:buNone/>
            </a:pPr>
            <a:endParaRPr lang="es-ES" dirty="0" smtClean="0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3"/>
          </p:nvPr>
        </p:nvSpPr>
        <p:spPr>
          <a:xfrm>
            <a:off x="5214942" y="1535113"/>
            <a:ext cx="3471858" cy="6397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 smtClean="0"/>
              <a:t>Conflictos:</a:t>
            </a:r>
            <a:endParaRPr lang="es-ES" dirty="0"/>
          </a:p>
        </p:txBody>
      </p:sp>
      <p:sp>
        <p:nvSpPr>
          <p:cNvPr id="7" name="6 Marcador de contenido"/>
          <p:cNvSpPr>
            <a:spLocks noGrp="1"/>
          </p:cNvSpPr>
          <p:nvPr>
            <p:ph sz="quarter" idx="4"/>
          </p:nvPr>
        </p:nvSpPr>
        <p:spPr>
          <a:xfrm>
            <a:off x="5072066" y="2500305"/>
            <a:ext cx="3614734" cy="407196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 smtClean="0"/>
              <a:t>De gobiernos</a:t>
            </a:r>
          </a:p>
          <a:p>
            <a:r>
              <a:rPr lang="es-ES" dirty="0" smtClean="0"/>
              <a:t>Económicos</a:t>
            </a:r>
          </a:p>
          <a:p>
            <a:r>
              <a:rPr lang="es-ES" dirty="0" smtClean="0"/>
              <a:t>Territoriales</a:t>
            </a:r>
          </a:p>
          <a:p>
            <a:r>
              <a:rPr lang="es-ES" dirty="0" smtClean="0"/>
              <a:t>Étnicos</a:t>
            </a:r>
          </a:p>
          <a:p>
            <a:r>
              <a:rPr lang="es-ES" dirty="0" smtClean="0"/>
              <a:t>Ideológicos</a:t>
            </a:r>
          </a:p>
          <a:p>
            <a:r>
              <a:rPr lang="es-ES" dirty="0" smtClean="0"/>
              <a:t>Religiosos 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Cuál tendencia predomina en el mundo actual?</a:t>
            </a:r>
            <a:br>
              <a:rPr lang="es-ES" dirty="0" smtClean="0"/>
            </a:b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843880"/>
            <a:ext cx="4038600" cy="444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857365"/>
            <a:ext cx="4038600" cy="394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272</Words>
  <Application>Microsoft Office PowerPoint</Application>
  <PresentationFormat>Presentación en pantalla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LA DIMENSIÓN DE LA POLÍTICA  EN LAS RELACIONES INTERNACIONALES. </vt:lpstr>
      <vt:lpstr>Diapositiva 2</vt:lpstr>
      <vt:lpstr>Objetivos:</vt:lpstr>
      <vt:lpstr>Relaciones internacionales (RI)</vt:lpstr>
      <vt:lpstr>Relaciones internacionales (RI)</vt:lpstr>
      <vt:lpstr>Principios de las RI  (garantizar):</vt:lpstr>
      <vt:lpstr>Del cumplimiento o no de esos principios surgen dos tendencias en las RI</vt:lpstr>
      <vt:lpstr>Cuál tendencia predomina en el mundo actual?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DIMENSIÓN DE LA POLÍTICA  EN LAS RELACIONES INTERNACIONALES.</dc:title>
  <dc:creator>CARMEN</dc:creator>
  <cp:lastModifiedBy>CARMEN</cp:lastModifiedBy>
  <cp:revision>23</cp:revision>
  <dcterms:created xsi:type="dcterms:W3CDTF">2025-01-15T18:01:53Z</dcterms:created>
  <dcterms:modified xsi:type="dcterms:W3CDTF">2025-01-16T05:33:06Z</dcterms:modified>
</cp:coreProperties>
</file>