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6" r:id="rId2"/>
  </p:sldMasterIdLst>
  <p:notesMasterIdLst>
    <p:notesMasterId r:id="rId67"/>
  </p:notesMasterIdLst>
  <p:sldIdLst>
    <p:sldId id="294" r:id="rId3"/>
    <p:sldId id="315" r:id="rId4"/>
    <p:sldId id="295" r:id="rId5"/>
    <p:sldId id="316" r:id="rId6"/>
    <p:sldId id="298" r:id="rId7"/>
    <p:sldId id="317" r:id="rId8"/>
    <p:sldId id="318" r:id="rId9"/>
    <p:sldId id="320" r:id="rId10"/>
    <p:sldId id="321" r:id="rId11"/>
    <p:sldId id="319" r:id="rId12"/>
    <p:sldId id="322" r:id="rId13"/>
    <p:sldId id="323" r:id="rId14"/>
    <p:sldId id="299" r:id="rId15"/>
    <p:sldId id="324" r:id="rId16"/>
    <p:sldId id="325" r:id="rId17"/>
    <p:sldId id="326" r:id="rId18"/>
    <p:sldId id="327" r:id="rId19"/>
    <p:sldId id="329" r:id="rId20"/>
    <p:sldId id="330" r:id="rId21"/>
    <p:sldId id="331" r:id="rId22"/>
    <p:sldId id="332" r:id="rId23"/>
    <p:sldId id="333" r:id="rId24"/>
    <p:sldId id="334" r:id="rId25"/>
    <p:sldId id="335" r:id="rId26"/>
    <p:sldId id="336" r:id="rId27"/>
    <p:sldId id="337" r:id="rId28"/>
    <p:sldId id="338" r:id="rId29"/>
    <p:sldId id="339" r:id="rId30"/>
    <p:sldId id="340" r:id="rId31"/>
    <p:sldId id="341" r:id="rId32"/>
    <p:sldId id="342" r:id="rId33"/>
    <p:sldId id="343" r:id="rId34"/>
    <p:sldId id="344" r:id="rId35"/>
    <p:sldId id="345" r:id="rId36"/>
    <p:sldId id="346" r:id="rId37"/>
    <p:sldId id="296" r:id="rId38"/>
    <p:sldId id="304" r:id="rId39"/>
    <p:sldId id="303" r:id="rId40"/>
    <p:sldId id="305" r:id="rId41"/>
    <p:sldId id="313" r:id="rId42"/>
    <p:sldId id="314" r:id="rId43"/>
    <p:sldId id="306" r:id="rId44"/>
    <p:sldId id="311" r:id="rId45"/>
    <p:sldId id="312" r:id="rId46"/>
    <p:sldId id="307" r:id="rId47"/>
    <p:sldId id="308" r:id="rId48"/>
    <p:sldId id="309" r:id="rId49"/>
    <p:sldId id="310" r:id="rId50"/>
    <p:sldId id="271" r:id="rId51"/>
    <p:sldId id="267" r:id="rId52"/>
    <p:sldId id="292" r:id="rId53"/>
    <p:sldId id="266" r:id="rId54"/>
    <p:sldId id="265" r:id="rId55"/>
    <p:sldId id="264" r:id="rId56"/>
    <p:sldId id="263" r:id="rId57"/>
    <p:sldId id="262" r:id="rId58"/>
    <p:sldId id="261" r:id="rId59"/>
    <p:sldId id="260" r:id="rId60"/>
    <p:sldId id="259" r:id="rId61"/>
    <p:sldId id="258" r:id="rId62"/>
    <p:sldId id="287" r:id="rId63"/>
    <p:sldId id="288" r:id="rId64"/>
    <p:sldId id="289" r:id="rId65"/>
    <p:sldId id="290" r:id="rId6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7" autoAdjust="0"/>
    <p:restoredTop sz="94660"/>
  </p:normalViewPr>
  <p:slideViewPr>
    <p:cSldViewPr snapToGrid="0">
      <p:cViewPr varScale="1">
        <p:scale>
          <a:sx n="70" d="100"/>
          <a:sy n="70" d="100"/>
        </p:scale>
        <p:origin x="660" y="6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BDCCFA-727E-4C82-ACC6-23A4A6C0D66F}" type="datetimeFigureOut">
              <a:rPr lang="es-ES" smtClean="0"/>
              <a:t>27/11/2021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FCC084-05FC-4430-89FB-D036F2595187}" type="slidenum">
              <a:rPr lang="es-ES" smtClean="0"/>
              <a:t>‹Nº›</a:t>
            </a:fld>
            <a:endParaRPr lang="es-ES"/>
          </a:p>
        </p:txBody>
      </p:sp>
    </p:spTree>
    <p:extLst>
      <p:ext uri="{BB962C8B-B14F-4D97-AF65-F5344CB8AC3E}">
        <p14:creationId xmlns:p14="http://schemas.microsoft.com/office/powerpoint/2010/main" val="2551759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_tradnl" smtClean="0"/>
              <a:t> La redacción cuidadosa de esta sección es de importancia crítica porque la piedra angular del método científico exige que los resultados obtenidos para que tengan valor científico sean reproducibles; y a fin de que los resultados se consideren como tales, es necesario suministrar todos los datos necesarios para que otros puedan repetirlo.</a:t>
            </a:r>
          </a:p>
        </p:txBody>
      </p:sp>
      <p:sp>
        <p:nvSpPr>
          <p:cNvPr id="4" name="3 Marcador de número de diapositiva"/>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974FA1C-16E5-4351-BFD7-AA8DE15BD85A}" type="slidenum">
              <a:rPr lang="es-ES">
                <a:latin typeface="Calibri" panose="020F0502020204030204" pitchFamily="34" charset="0"/>
              </a:rPr>
              <a:pPr eaLnBrk="1" hangingPunct="1"/>
              <a:t>50</a:t>
            </a:fld>
            <a:endParaRPr lang="es-ES">
              <a:latin typeface="Calibri" panose="020F0502020204030204" pitchFamily="34" charset="0"/>
            </a:endParaRPr>
          </a:p>
        </p:txBody>
      </p:sp>
    </p:spTree>
    <p:extLst>
      <p:ext uri="{BB962C8B-B14F-4D97-AF65-F5344CB8AC3E}">
        <p14:creationId xmlns:p14="http://schemas.microsoft.com/office/powerpoint/2010/main" val="926039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_tradnl" smtClean="0"/>
              <a:t> La redacción cuidadosa de esta sección es de importancia crítica porque la piedra angular del método científico exige que los resultados obtenidos para que tengan valor científico sean reproducibles; y a fin de que los resultados se consideren como tales, es necesario suministrar todos los datos necesarios para que otros puedan repetirlo.</a:t>
            </a:r>
          </a:p>
        </p:txBody>
      </p:sp>
      <p:sp>
        <p:nvSpPr>
          <p:cNvPr id="4" name="3 Marcador de número de diapositiva"/>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974FA1C-16E5-4351-BFD7-AA8DE15BD85A}" type="slidenum">
              <a:rPr lang="es-ES">
                <a:latin typeface="Calibri" panose="020F0502020204030204" pitchFamily="34" charset="0"/>
              </a:rPr>
              <a:pPr eaLnBrk="1" hangingPunct="1"/>
              <a:t>51</a:t>
            </a:fld>
            <a:endParaRPr lang="es-ES">
              <a:latin typeface="Calibri" panose="020F0502020204030204" pitchFamily="34" charset="0"/>
            </a:endParaRPr>
          </a:p>
        </p:txBody>
      </p:sp>
    </p:spTree>
    <p:extLst>
      <p:ext uri="{BB962C8B-B14F-4D97-AF65-F5344CB8AC3E}">
        <p14:creationId xmlns:p14="http://schemas.microsoft.com/office/powerpoint/2010/main" val="3422489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_tradnl" smtClean="0"/>
          </a:p>
        </p:txBody>
      </p:sp>
      <p:sp>
        <p:nvSpPr>
          <p:cNvPr id="4" name="3 Marcador de número de diapositiva"/>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083E8B4-00E2-443D-97D6-6D86DF98E1DC}" type="slidenum">
              <a:rPr lang="es-ES">
                <a:latin typeface="Calibri" panose="020F0502020204030204" pitchFamily="34" charset="0"/>
              </a:rPr>
              <a:pPr eaLnBrk="1" hangingPunct="1"/>
              <a:t>52</a:t>
            </a:fld>
            <a:endParaRPr lang="es-ES">
              <a:latin typeface="Calibri" panose="020F0502020204030204" pitchFamily="34" charset="0"/>
            </a:endParaRPr>
          </a:p>
        </p:txBody>
      </p:sp>
    </p:spTree>
    <p:extLst>
      <p:ext uri="{BB962C8B-B14F-4D97-AF65-F5344CB8AC3E}">
        <p14:creationId xmlns:p14="http://schemas.microsoft.com/office/powerpoint/2010/main" val="1910498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_tradnl" smtClean="0"/>
          </a:p>
        </p:txBody>
      </p:sp>
      <p:sp>
        <p:nvSpPr>
          <p:cNvPr id="4" name="3 Marcador de número de diapositiva"/>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B2D59F7-C03A-4F21-83C3-6787BA224D97}" type="slidenum">
              <a:rPr lang="es-ES">
                <a:latin typeface="Calibri" panose="020F0502020204030204" pitchFamily="34" charset="0"/>
              </a:rPr>
              <a:pPr eaLnBrk="1" hangingPunct="1"/>
              <a:t>53</a:t>
            </a:fld>
            <a:endParaRPr lang="es-ES">
              <a:latin typeface="Calibri" panose="020F0502020204030204" pitchFamily="34" charset="0"/>
            </a:endParaRPr>
          </a:p>
        </p:txBody>
      </p:sp>
    </p:spTree>
    <p:extLst>
      <p:ext uri="{BB962C8B-B14F-4D97-AF65-F5344CB8AC3E}">
        <p14:creationId xmlns:p14="http://schemas.microsoft.com/office/powerpoint/2010/main" val="204794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_tradnl" smtClean="0"/>
          </a:p>
        </p:txBody>
      </p:sp>
      <p:sp>
        <p:nvSpPr>
          <p:cNvPr id="4" name="3 Marcador de número de diapositiva"/>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E8FD262-07CD-400C-84EE-490282EC6D07}" type="slidenum">
              <a:rPr lang="es-ES">
                <a:latin typeface="Calibri" panose="020F0502020204030204" pitchFamily="34" charset="0"/>
              </a:rPr>
              <a:pPr eaLnBrk="1" hangingPunct="1"/>
              <a:t>55</a:t>
            </a:fld>
            <a:endParaRPr lang="es-ES">
              <a:latin typeface="Calibri" panose="020F0502020204030204" pitchFamily="34" charset="0"/>
            </a:endParaRPr>
          </a:p>
        </p:txBody>
      </p:sp>
    </p:spTree>
    <p:extLst>
      <p:ext uri="{BB962C8B-B14F-4D97-AF65-F5344CB8AC3E}">
        <p14:creationId xmlns:p14="http://schemas.microsoft.com/office/powerpoint/2010/main" val="3496942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_tradnl" smtClean="0"/>
          </a:p>
        </p:txBody>
      </p:sp>
      <p:sp>
        <p:nvSpPr>
          <p:cNvPr id="4" name="3 Marcador de número de diapositiva"/>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DE48039-D426-4A01-932B-033338EF5C5F}" type="slidenum">
              <a:rPr lang="es-ES">
                <a:latin typeface="Calibri" panose="020F0502020204030204" pitchFamily="34" charset="0"/>
              </a:rPr>
              <a:pPr eaLnBrk="1" hangingPunct="1"/>
              <a:t>56</a:t>
            </a:fld>
            <a:endParaRPr lang="es-ES">
              <a:latin typeface="Calibri" panose="020F0502020204030204" pitchFamily="34" charset="0"/>
            </a:endParaRPr>
          </a:p>
        </p:txBody>
      </p:sp>
    </p:spTree>
    <p:extLst>
      <p:ext uri="{BB962C8B-B14F-4D97-AF65-F5344CB8AC3E}">
        <p14:creationId xmlns:p14="http://schemas.microsoft.com/office/powerpoint/2010/main" val="653367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Marcador de imagen de diapositiva"/>
          <p:cNvSpPr>
            <a:spLocks noGrp="1" noRot="1" noChangeAspect="1" noTextEdit="1"/>
          </p:cNvSpPr>
          <p:nvPr>
            <p:ph type="sldImg"/>
          </p:nvPr>
        </p:nvSpPr>
        <p:spPr>
          <a:ln/>
        </p:spPr>
      </p:sp>
      <p:sp>
        <p:nvSpPr>
          <p:cNvPr id="84995"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altLang="es-ES" smtClean="0"/>
              <a:t>A continuación se presentaran cinco preguntas para promover el debate de la CMI entre ls profesores participantes</a:t>
            </a:r>
          </a:p>
        </p:txBody>
      </p:sp>
      <p:sp>
        <p:nvSpPr>
          <p:cNvPr id="84996" name="3 Marcador de número de diapositiva"/>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24C85C8-9082-46CF-8049-9F2BCA54E05B}" type="slidenum">
              <a:rPr lang="es-ES" altLang="es-ES"/>
              <a:pPr/>
              <a:t>62</a:t>
            </a:fld>
            <a:endParaRPr lang="es-ES" altLang="es-ES"/>
          </a:p>
        </p:txBody>
      </p:sp>
    </p:spTree>
    <p:extLst>
      <p:ext uri="{BB962C8B-B14F-4D97-AF65-F5344CB8AC3E}">
        <p14:creationId xmlns:p14="http://schemas.microsoft.com/office/powerpoint/2010/main" val="4130796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2B38DDB0-DA80-48AF-8720-3D7D12A550C3}" type="datetimeFigureOut">
              <a:rPr lang="es-ES" smtClean="0"/>
              <a:t>27/11/2021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35F2DE5-1836-4DD9-8E44-933527EFCC4C}" type="slidenum">
              <a:rPr lang="es-ES" smtClean="0"/>
              <a:t>‹Nº›</a:t>
            </a:fld>
            <a:endParaRPr lang="es-ES"/>
          </a:p>
        </p:txBody>
      </p:sp>
    </p:spTree>
    <p:extLst>
      <p:ext uri="{BB962C8B-B14F-4D97-AF65-F5344CB8AC3E}">
        <p14:creationId xmlns:p14="http://schemas.microsoft.com/office/powerpoint/2010/main" val="3684637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2B38DDB0-DA80-48AF-8720-3D7D12A550C3}" type="datetimeFigureOut">
              <a:rPr lang="es-ES" smtClean="0"/>
              <a:t>27/11/2021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35F2DE5-1836-4DD9-8E44-933527EFCC4C}" type="slidenum">
              <a:rPr lang="es-ES" smtClean="0"/>
              <a:t>‹Nº›</a:t>
            </a:fld>
            <a:endParaRPr lang="es-ES"/>
          </a:p>
        </p:txBody>
      </p:sp>
    </p:spTree>
    <p:extLst>
      <p:ext uri="{BB962C8B-B14F-4D97-AF65-F5344CB8AC3E}">
        <p14:creationId xmlns:p14="http://schemas.microsoft.com/office/powerpoint/2010/main" val="1709143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2B38DDB0-DA80-48AF-8720-3D7D12A550C3}" type="datetimeFigureOut">
              <a:rPr lang="es-ES" smtClean="0"/>
              <a:t>27/11/2021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35F2DE5-1836-4DD9-8E44-933527EFCC4C}" type="slidenum">
              <a:rPr lang="es-ES" smtClean="0"/>
              <a:t>‹Nº›</a:t>
            </a:fld>
            <a:endParaRPr lang="es-ES"/>
          </a:p>
        </p:txBody>
      </p:sp>
    </p:spTree>
    <p:extLst>
      <p:ext uri="{BB962C8B-B14F-4D97-AF65-F5344CB8AC3E}">
        <p14:creationId xmlns:p14="http://schemas.microsoft.com/office/powerpoint/2010/main" val="3411352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2B38DDB0-DA80-48AF-8720-3D7D12A550C3}" type="datetimeFigureOut">
              <a:rPr lang="es-ES" smtClean="0"/>
              <a:t>27/11/2021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35F2DE5-1836-4DD9-8E44-933527EFCC4C}" type="slidenum">
              <a:rPr lang="es-ES" smtClean="0"/>
              <a:t>‹Nº›</a:t>
            </a:fld>
            <a:endParaRPr lang="es-ES"/>
          </a:p>
        </p:txBody>
      </p:sp>
    </p:spTree>
    <p:extLst>
      <p:ext uri="{BB962C8B-B14F-4D97-AF65-F5344CB8AC3E}">
        <p14:creationId xmlns:p14="http://schemas.microsoft.com/office/powerpoint/2010/main" val="3100091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2B38DDB0-DA80-48AF-8720-3D7D12A550C3}" type="datetimeFigureOut">
              <a:rPr lang="es-ES" smtClean="0"/>
              <a:t>27/11/2021</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B35F2DE5-1836-4DD9-8E44-933527EFCC4C}" type="slidenum">
              <a:rPr lang="es-ES" smtClean="0"/>
              <a:t>‹Nº›</a:t>
            </a:fld>
            <a:endParaRPr lang="es-ES"/>
          </a:p>
        </p:txBody>
      </p:sp>
    </p:spTree>
    <p:extLst>
      <p:ext uri="{BB962C8B-B14F-4D97-AF65-F5344CB8AC3E}">
        <p14:creationId xmlns:p14="http://schemas.microsoft.com/office/powerpoint/2010/main" val="1886090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2B38DDB0-DA80-48AF-8720-3D7D12A550C3}" type="datetimeFigureOut">
              <a:rPr lang="es-ES" smtClean="0"/>
              <a:t>27/11/2021</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B35F2DE5-1836-4DD9-8E44-933527EFCC4C}" type="slidenum">
              <a:rPr lang="es-ES" smtClean="0"/>
              <a:t>‹Nº›</a:t>
            </a:fld>
            <a:endParaRPr lang="es-ES"/>
          </a:p>
        </p:txBody>
      </p:sp>
    </p:spTree>
    <p:extLst>
      <p:ext uri="{BB962C8B-B14F-4D97-AF65-F5344CB8AC3E}">
        <p14:creationId xmlns:p14="http://schemas.microsoft.com/office/powerpoint/2010/main" val="3930600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B38DDB0-DA80-48AF-8720-3D7D12A550C3}" type="datetimeFigureOut">
              <a:rPr lang="es-ES" smtClean="0"/>
              <a:t>27/11/2021</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B35F2DE5-1836-4DD9-8E44-933527EFCC4C}" type="slidenum">
              <a:rPr lang="es-ES" smtClean="0"/>
              <a:t>‹Nº›</a:t>
            </a:fld>
            <a:endParaRPr lang="es-ES"/>
          </a:p>
        </p:txBody>
      </p:sp>
    </p:spTree>
    <p:extLst>
      <p:ext uri="{BB962C8B-B14F-4D97-AF65-F5344CB8AC3E}">
        <p14:creationId xmlns:p14="http://schemas.microsoft.com/office/powerpoint/2010/main" val="3841430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2B38DDB0-DA80-48AF-8720-3D7D12A550C3}" type="datetimeFigureOut">
              <a:rPr lang="es-ES" smtClean="0"/>
              <a:t>27/11/2021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35F2DE5-1836-4DD9-8E44-933527EFCC4C}" type="slidenum">
              <a:rPr lang="es-ES" smtClean="0"/>
              <a:t>‹Nº›</a:t>
            </a:fld>
            <a:endParaRPr lang="es-ES"/>
          </a:p>
        </p:txBody>
      </p:sp>
    </p:spTree>
    <p:extLst>
      <p:ext uri="{BB962C8B-B14F-4D97-AF65-F5344CB8AC3E}">
        <p14:creationId xmlns:p14="http://schemas.microsoft.com/office/powerpoint/2010/main" val="3964978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2B38DDB0-DA80-48AF-8720-3D7D12A550C3}" type="datetimeFigureOut">
              <a:rPr lang="es-ES" smtClean="0"/>
              <a:t>27/11/2021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35F2DE5-1836-4DD9-8E44-933527EFCC4C}" type="slidenum">
              <a:rPr lang="es-ES" smtClean="0"/>
              <a:t>‹Nº›</a:t>
            </a:fld>
            <a:endParaRPr lang="es-ES"/>
          </a:p>
        </p:txBody>
      </p:sp>
    </p:spTree>
    <p:extLst>
      <p:ext uri="{BB962C8B-B14F-4D97-AF65-F5344CB8AC3E}">
        <p14:creationId xmlns:p14="http://schemas.microsoft.com/office/powerpoint/2010/main" val="4114170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2B38DDB0-DA80-48AF-8720-3D7D12A550C3}" type="datetimeFigureOut">
              <a:rPr lang="es-ES" smtClean="0"/>
              <a:t>27/11/2021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35F2DE5-1836-4DD9-8E44-933527EFCC4C}" type="slidenum">
              <a:rPr lang="es-ES" smtClean="0"/>
              <a:t>‹Nº›</a:t>
            </a:fld>
            <a:endParaRPr lang="es-ES"/>
          </a:p>
        </p:txBody>
      </p:sp>
    </p:spTree>
    <p:extLst>
      <p:ext uri="{BB962C8B-B14F-4D97-AF65-F5344CB8AC3E}">
        <p14:creationId xmlns:p14="http://schemas.microsoft.com/office/powerpoint/2010/main" val="3528665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2B38DDB0-DA80-48AF-8720-3D7D12A550C3}" type="datetimeFigureOut">
              <a:rPr lang="es-ES" smtClean="0"/>
              <a:t>27/11/2021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35F2DE5-1836-4DD9-8E44-933527EFCC4C}" type="slidenum">
              <a:rPr lang="es-ES" smtClean="0"/>
              <a:t>‹Nº›</a:t>
            </a:fld>
            <a:endParaRPr lang="es-ES"/>
          </a:p>
        </p:txBody>
      </p:sp>
    </p:spTree>
    <p:extLst>
      <p:ext uri="{BB962C8B-B14F-4D97-AF65-F5344CB8AC3E}">
        <p14:creationId xmlns:p14="http://schemas.microsoft.com/office/powerpoint/2010/main" val="2714721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a:xfrm>
            <a:off x="7909561" y="4314328"/>
            <a:ext cx="2910840" cy="374642"/>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371600" y="4323845"/>
            <a:ext cx="6400800"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077200" y="1430866"/>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463602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00288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685800" y="381001"/>
            <a:ext cx="6991492" cy="36406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10862452" y="381000"/>
            <a:ext cx="643748"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8218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80780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85800" y="3132666"/>
            <a:ext cx="5311775" cy="3086019"/>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172200" y="3132666"/>
            <a:ext cx="5334000" cy="3086019"/>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72697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392469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724592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056625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960449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699771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a:xfrm>
            <a:off x="685800" y="379941"/>
            <a:ext cx="6991492"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862452" y="381000"/>
            <a:ext cx="643748"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83469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a:xfrm>
            <a:off x="685800" y="379941"/>
            <a:ext cx="6991492"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862452" y="381000"/>
            <a:ext cx="643748"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269700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a:xfrm>
            <a:off x="685800" y="378883"/>
            <a:ext cx="6991492"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862452" y="381000"/>
            <a:ext cx="643748"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635779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08754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638400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028777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11/27/2021</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685800" y="381000"/>
            <a:ext cx="6991492"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10862452" y="381000"/>
            <a:ext cx="643748"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‹Nº›</a:t>
            </a:fld>
            <a:endParaRPr kumimoji="0" lang="en-US" sz="105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2080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38DDB0-DA80-48AF-8720-3D7D12A550C3}" type="datetimeFigureOut">
              <a:rPr lang="es-ES" smtClean="0"/>
              <a:t>27/11/2021</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F2DE5-1836-4DD9-8E44-933527EFCC4C}" type="slidenum">
              <a:rPr lang="es-ES" smtClean="0"/>
              <a:t>‹Nº›</a:t>
            </a:fld>
            <a:endParaRPr lang="es-ES"/>
          </a:p>
        </p:txBody>
      </p:sp>
    </p:spTree>
    <p:extLst>
      <p:ext uri="{BB962C8B-B14F-4D97-AF65-F5344CB8AC3E}">
        <p14:creationId xmlns:p14="http://schemas.microsoft.com/office/powerpoint/2010/main" val="35087732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B38DDB0-DA80-48AF-8720-3D7D12A550C3}" type="datetimeFigureOut">
              <a:rPr lang="es-ES" smtClean="0"/>
              <a:t>27/11/2021</a:t>
            </a:fld>
            <a:endParaRPr lang="es-E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35F2DE5-1836-4DD9-8E44-933527EFCC4C}" type="slidenum">
              <a:rPr lang="es-ES" smtClean="0"/>
              <a:t>‹Nº›</a:t>
            </a:fld>
            <a:endParaRPr lang="es-ES"/>
          </a:p>
        </p:txBody>
      </p:sp>
    </p:spTree>
    <p:extLst>
      <p:ext uri="{BB962C8B-B14F-4D97-AF65-F5344CB8AC3E}">
        <p14:creationId xmlns:p14="http://schemas.microsoft.com/office/powerpoint/2010/main" val="907088953"/>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1 Rectángulo redondeado"/>
          <p:cNvSpPr>
            <a:spLocks noChangeArrowheads="1"/>
          </p:cNvSpPr>
          <p:nvPr/>
        </p:nvSpPr>
        <p:spPr bwMode="auto">
          <a:xfrm>
            <a:off x="437865" y="2133779"/>
            <a:ext cx="10331355" cy="1651107"/>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Aft>
                <a:spcPts val="1000"/>
              </a:spcAft>
              <a:buClr>
                <a:schemeClr val="tx2"/>
              </a:buClr>
              <a:defRPr/>
            </a:pPr>
            <a:r>
              <a:rPr lang="es-ES" sz="3200" b="1" dirty="0" smtClean="0">
                <a:solidFill>
                  <a:schemeClr val="bg2"/>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Orientaciones para el desarrollo de la Auditoria del Desempeño para los estudiante </a:t>
            </a:r>
            <a:r>
              <a:rPr lang="es-ES" sz="3200" b="1" dirty="0">
                <a:solidFill>
                  <a:schemeClr val="bg2"/>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de la carrera Contabilidad y Finanzas</a:t>
            </a:r>
            <a:endParaRPr lang="es-ES" altLang="es-ES" sz="3200" b="1" dirty="0">
              <a:solidFill>
                <a:schemeClr val="bg2"/>
              </a:solidFill>
              <a:effectLst>
                <a:outerShdw blurRad="38100" dist="38100" dir="2700000" algn="tl">
                  <a:srgbClr val="000000">
                    <a:alpha val="43137"/>
                  </a:srgbClr>
                </a:outerShdw>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1 Título"/>
          <p:cNvSpPr>
            <a:spLocks/>
          </p:cNvSpPr>
          <p:nvPr/>
        </p:nvSpPr>
        <p:spPr bwMode="auto">
          <a:xfrm>
            <a:off x="1192472" y="4179991"/>
            <a:ext cx="9097939"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spcAft>
                <a:spcPts val="1000"/>
              </a:spcAft>
              <a:buClr>
                <a:srgbClr val="44546A"/>
              </a:buClr>
              <a:buFontTx/>
              <a:buNone/>
            </a:pPr>
            <a:r>
              <a:rPr lang="es-CO" altLang="es-ES" sz="2000" b="1" dirty="0" smtClean="0">
                <a:solidFill>
                  <a:schemeClr val="bg2"/>
                </a:solidFill>
                <a:latin typeface="Arial Narrow" panose="020B0606020202030204" pitchFamily="34" charset="0"/>
                <a:ea typeface="Calibri" panose="020F0502020204030204" pitchFamily="34" charset="0"/>
                <a:cs typeface="Times New Roman" panose="02020603050405020304" pitchFamily="18" charset="0"/>
              </a:rPr>
              <a:t> </a:t>
            </a:r>
            <a:r>
              <a:rPr lang="es-CO" altLang="es-ES" sz="2000" b="1" dirty="0" err="1" smtClean="0">
                <a:solidFill>
                  <a:schemeClr val="bg2"/>
                </a:solidFill>
                <a:latin typeface="Arial Narrow" panose="020B0606020202030204" pitchFamily="34" charset="0"/>
                <a:ea typeface="Calibri" panose="020F0502020204030204" pitchFamily="34" charset="0"/>
                <a:cs typeface="Times New Roman" panose="02020603050405020304" pitchFamily="18" charset="0"/>
              </a:rPr>
              <a:t>MSc</a:t>
            </a:r>
            <a:r>
              <a:rPr lang="es-CO" altLang="es-ES" sz="2000" b="1" dirty="0" smtClean="0">
                <a:solidFill>
                  <a:schemeClr val="bg2"/>
                </a:solidFill>
                <a:latin typeface="Arial Narrow" panose="020B0606020202030204" pitchFamily="34" charset="0"/>
                <a:ea typeface="Calibri" panose="020F0502020204030204" pitchFamily="34" charset="0"/>
                <a:cs typeface="Times New Roman" panose="02020603050405020304" pitchFamily="18" charset="0"/>
              </a:rPr>
              <a:t>. Ana Margarita Pérez Almeneiro.</a:t>
            </a:r>
          </a:p>
          <a:p>
            <a:pPr algn="just">
              <a:spcBef>
                <a:spcPct val="0"/>
              </a:spcBef>
              <a:spcAft>
                <a:spcPts val="1000"/>
              </a:spcAft>
              <a:buClr>
                <a:srgbClr val="44546A"/>
              </a:buClr>
              <a:buFontTx/>
              <a:buNone/>
            </a:pPr>
            <a:r>
              <a:rPr lang="es-CO" altLang="es-ES" sz="2000" b="1" dirty="0" smtClean="0">
                <a:solidFill>
                  <a:schemeClr val="bg2"/>
                </a:solidFill>
                <a:latin typeface="Arial Narrow" panose="020B0606020202030204" pitchFamily="34" charset="0"/>
                <a:ea typeface="Calibri" panose="020F0502020204030204" pitchFamily="34" charset="0"/>
                <a:cs typeface="Times New Roman" panose="02020603050405020304" pitchFamily="18" charset="0"/>
              </a:rPr>
              <a:t>Profesora Auxiliar. </a:t>
            </a:r>
          </a:p>
          <a:p>
            <a:pPr algn="just">
              <a:spcBef>
                <a:spcPct val="0"/>
              </a:spcBef>
              <a:spcAft>
                <a:spcPts val="1000"/>
              </a:spcAft>
              <a:buClr>
                <a:srgbClr val="44546A"/>
              </a:buClr>
              <a:buFontTx/>
              <a:buNone/>
            </a:pPr>
            <a:r>
              <a:rPr lang="es-CO" altLang="es-ES" sz="2000" b="1" dirty="0">
                <a:solidFill>
                  <a:schemeClr val="bg2"/>
                </a:solidFill>
                <a:latin typeface="Arial Narrow" panose="020B0606020202030204" pitchFamily="34" charset="0"/>
                <a:ea typeface="Calibri" panose="020F0502020204030204" pitchFamily="34" charset="0"/>
                <a:cs typeface="Times New Roman" panose="02020603050405020304" pitchFamily="18" charset="0"/>
              </a:rPr>
              <a:t> </a:t>
            </a:r>
            <a:r>
              <a:rPr lang="es-CO" altLang="es-ES" sz="2000" b="1" dirty="0" smtClean="0">
                <a:solidFill>
                  <a:schemeClr val="bg2"/>
                </a:solidFill>
                <a:latin typeface="Arial Narrow" panose="020B0606020202030204" pitchFamily="34" charset="0"/>
                <a:ea typeface="Calibri" panose="020F0502020204030204" pitchFamily="34" charset="0"/>
                <a:cs typeface="Times New Roman" panose="02020603050405020304" pitchFamily="18" charset="0"/>
              </a:rPr>
              <a:t>                                                                    Noviembre 2021.</a:t>
            </a:r>
            <a:endParaRPr lang="es-CO" altLang="es-ES" sz="2000" b="1" dirty="0">
              <a:solidFill>
                <a:schemeClr val="bg2"/>
              </a:solidFill>
              <a:latin typeface="Arial Narrow" panose="020B0606020202030204" pitchFamily="34" charset="0"/>
              <a:ea typeface="Calibri" panose="020F0502020204030204" pitchFamily="34" charset="0"/>
              <a:cs typeface="Times New Roman" panose="02020603050405020304" pitchFamily="18" charset="0"/>
            </a:endParaRPr>
          </a:p>
        </p:txBody>
      </p:sp>
      <p:pic>
        <p:nvPicPr>
          <p:cNvPr id="7" name="Imagen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72482" y="187461"/>
            <a:ext cx="690349" cy="776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4544704" y="1064525"/>
            <a:ext cx="7001302" cy="646331"/>
          </a:xfrm>
          <a:prstGeom prst="rect">
            <a:avLst/>
          </a:prstGeom>
          <a:noFill/>
        </p:spPr>
        <p:txBody>
          <a:bodyPr wrap="square" rtlCol="0">
            <a:spAutoFit/>
          </a:bodyPr>
          <a:lstStyle/>
          <a:p>
            <a:pPr algn="ctr"/>
            <a:r>
              <a:rPr lang="es-ES" b="1" i="1" dirty="0" smtClean="0">
                <a:solidFill>
                  <a:schemeClr val="bg2"/>
                </a:solidFill>
                <a:latin typeface="Arial Narrow" panose="020B0606020202030204" pitchFamily="34" charset="0"/>
              </a:rPr>
              <a:t>Centro Universitario Municipal San Antonio de los Baños</a:t>
            </a:r>
          </a:p>
          <a:p>
            <a:pPr algn="ctr"/>
            <a:r>
              <a:rPr lang="es-ES" b="1" i="1" dirty="0" smtClean="0">
                <a:solidFill>
                  <a:schemeClr val="bg2"/>
                </a:solidFill>
                <a:latin typeface="Arial Narrow" panose="020B0606020202030204" pitchFamily="34" charset="0"/>
              </a:rPr>
              <a:t>Carrera Contabilidad y Finanzas </a:t>
            </a:r>
            <a:endParaRPr lang="en-US" b="1" i="1" dirty="0">
              <a:solidFill>
                <a:schemeClr val="bg2"/>
              </a:solidFill>
              <a:latin typeface="Arial Narrow" panose="020B0606020202030204" pitchFamily="34" charset="0"/>
            </a:endParaRPr>
          </a:p>
        </p:txBody>
      </p:sp>
    </p:spTree>
    <p:extLst>
      <p:ext uri="{BB962C8B-B14F-4D97-AF65-F5344CB8AC3E}">
        <p14:creationId xmlns:p14="http://schemas.microsoft.com/office/powerpoint/2010/main" val="1046577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1 Rectángulo redondeado"/>
          <p:cNvSpPr>
            <a:spLocks noChangeArrowheads="1"/>
          </p:cNvSpPr>
          <p:nvPr/>
        </p:nvSpPr>
        <p:spPr bwMode="auto">
          <a:xfrm>
            <a:off x="655094" y="1938253"/>
            <a:ext cx="10950622" cy="3807454"/>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spcBef>
                <a:spcPct val="0"/>
              </a:spcBef>
            </a:pPr>
            <a:r>
              <a:rPr lang="es-ES" altLang="es-ES" sz="28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-Estudio Previo</a:t>
            </a:r>
          </a:p>
          <a:p>
            <a:pPr lvl="0" algn="just">
              <a:spcBef>
                <a:spcPct val="0"/>
              </a:spcBef>
            </a:pPr>
            <a:r>
              <a:rPr lang="es-ES" altLang="es-ES" sz="28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-Acta de Inicio</a:t>
            </a:r>
          </a:p>
          <a:p>
            <a:pPr lvl="0" algn="just">
              <a:spcBef>
                <a:spcPct val="0"/>
              </a:spcBef>
            </a:pPr>
            <a:r>
              <a:rPr lang="es-ES" altLang="es-ES" sz="28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-Confección de papeles de Trabajo </a:t>
            </a:r>
          </a:p>
          <a:p>
            <a:pPr lvl="0" algn="just">
              <a:spcBef>
                <a:spcPct val="0"/>
              </a:spcBef>
            </a:pPr>
            <a:endParaRPr lang="es-ES" altLang="es-ES" sz="2800" dirty="0" smtClean="0">
              <a:solidFill>
                <a:prstClr val="black"/>
              </a:solidFill>
              <a:latin typeface="Arial Narrow" panose="020B0606020202030204" pitchFamily="34" charset="0"/>
              <a:ea typeface="Verdana" panose="020B0604030504040204" pitchFamily="34" charset="0"/>
              <a:cs typeface="Arial" panose="020B0604020202020204" pitchFamily="34" charset="0"/>
            </a:endParaRPr>
          </a:p>
        </p:txBody>
      </p:sp>
      <p:sp>
        <p:nvSpPr>
          <p:cNvPr id="8" name="6 Rectángulo redondeado"/>
          <p:cNvSpPr>
            <a:spLocks noChangeArrowheads="1"/>
          </p:cNvSpPr>
          <p:nvPr/>
        </p:nvSpPr>
        <p:spPr bwMode="auto">
          <a:xfrm>
            <a:off x="4244455" y="756427"/>
            <a:ext cx="5145206"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s-ES" altLang="es-ES" sz="3600" b="1" i="0" u="none" strike="noStrike" kern="0" cap="none" spc="0" normalizeH="0" baseline="0" noProof="0" dirty="0" smtClean="0">
                <a:ln>
                  <a:noFill/>
                </a:ln>
                <a:solidFill>
                  <a:schemeClr val="bg2"/>
                </a:solidFill>
                <a:effectLst/>
                <a:uLnTx/>
                <a:uFillTx/>
                <a:latin typeface="Arial Narrow" panose="020B0606020202030204" pitchFamily="34" charset="0"/>
                <a:ea typeface="Verdana" panose="020B0604030504040204" pitchFamily="34" charset="0"/>
                <a:cs typeface="Arial" panose="020B0604020202020204" pitchFamily="34" charset="0"/>
              </a:rPr>
              <a:t>Pasos para la presentación</a:t>
            </a:r>
            <a:endParaRPr kumimoji="0" lang="es-CO" altLang="es-ES" sz="3600" b="0" i="0" u="none" strike="noStrike" kern="0" cap="none" spc="0" normalizeH="0" baseline="0" noProof="0" dirty="0">
              <a:ln>
                <a:noFill/>
              </a:ln>
              <a:solidFill>
                <a:schemeClr val="bg2"/>
              </a:solidFill>
              <a:effectLst/>
              <a:uLnTx/>
              <a:uFillTx/>
              <a:latin typeface="Arial Narrow" panose="020B060602020203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10020756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1 Rectángulo redondeado"/>
          <p:cNvSpPr>
            <a:spLocks noChangeArrowheads="1"/>
          </p:cNvSpPr>
          <p:nvPr/>
        </p:nvSpPr>
        <p:spPr bwMode="auto">
          <a:xfrm>
            <a:off x="1301655" y="1938253"/>
            <a:ext cx="10331355" cy="4585377"/>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spcBef>
                <a:spcPct val="0"/>
              </a:spcBef>
            </a:pPr>
            <a:r>
              <a:rPr lang="es-ES" altLang="es-ES" dirty="0">
                <a:solidFill>
                  <a:prstClr val="black"/>
                </a:solidFill>
                <a:latin typeface="Arial Narrow" panose="020B0606020202030204" pitchFamily="34" charset="0"/>
                <a:ea typeface="Verdana" panose="020B0604030504040204" pitchFamily="34" charset="0"/>
                <a:cs typeface="Arial" panose="020B0604020202020204" pitchFamily="34" charset="0"/>
              </a:rPr>
              <a:t>El Hotel </a:t>
            </a:r>
            <a:r>
              <a:rPr lang="es-ES" altLang="es-ES"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Flamenco, </a:t>
            </a:r>
            <a:r>
              <a:rPr lang="es-ES" altLang="es-ES" dirty="0">
                <a:solidFill>
                  <a:prstClr val="black"/>
                </a:solidFill>
                <a:latin typeface="Arial Narrow" panose="020B0606020202030204" pitchFamily="34" charset="0"/>
                <a:ea typeface="Verdana" panose="020B0604030504040204" pitchFamily="34" charset="0"/>
                <a:cs typeface="Arial" panose="020B0604020202020204" pitchFamily="34" charset="0"/>
              </a:rPr>
              <a:t>pertenece al Complejo Residencial </a:t>
            </a:r>
            <a:r>
              <a:rPr lang="es-ES" altLang="es-ES"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Cayo Coco, </a:t>
            </a:r>
            <a:r>
              <a:rPr lang="es-ES" altLang="es-ES" dirty="0">
                <a:solidFill>
                  <a:prstClr val="black"/>
                </a:solidFill>
                <a:latin typeface="Arial Narrow" panose="020B0606020202030204" pitchFamily="34" charset="0"/>
                <a:ea typeface="Verdana" panose="020B0604030504040204" pitchFamily="34" charset="0"/>
                <a:cs typeface="Arial" panose="020B0604020202020204" pitchFamily="34" charset="0"/>
              </a:rPr>
              <a:t>del Grupo </a:t>
            </a:r>
            <a:r>
              <a:rPr lang="es-ES" altLang="es-ES" dirty="0" err="1">
                <a:solidFill>
                  <a:prstClr val="black"/>
                </a:solidFill>
                <a:latin typeface="Arial Narrow" panose="020B0606020202030204" pitchFamily="34" charset="0"/>
                <a:ea typeface="Verdana" panose="020B0604030504040204" pitchFamily="34" charset="0"/>
                <a:cs typeface="Arial" panose="020B0604020202020204" pitchFamily="34" charset="0"/>
              </a:rPr>
              <a:t>Cubanacan</a:t>
            </a:r>
            <a:r>
              <a:rPr lang="es-ES" altLang="es-ES" dirty="0">
                <a:solidFill>
                  <a:prstClr val="black"/>
                </a:solidFill>
                <a:latin typeface="Arial Narrow" panose="020B0606020202030204" pitchFamily="34" charset="0"/>
                <a:ea typeface="Verdana" panose="020B0604030504040204" pitchFamily="34" charset="0"/>
                <a:cs typeface="Arial" panose="020B0604020202020204" pitchFamily="34" charset="0"/>
              </a:rPr>
              <a:t> S.A y al organismo </a:t>
            </a:r>
            <a:r>
              <a:rPr lang="es-ES" altLang="es-ES" dirty="0" err="1">
                <a:solidFill>
                  <a:prstClr val="black"/>
                </a:solidFill>
                <a:latin typeface="Arial Narrow" panose="020B0606020202030204" pitchFamily="34" charset="0"/>
                <a:ea typeface="Verdana" panose="020B0604030504040204" pitchFamily="34" charset="0"/>
                <a:cs typeface="Arial" panose="020B0604020202020204" pitchFamily="34" charset="0"/>
              </a:rPr>
              <a:t>Mintur</a:t>
            </a:r>
            <a:r>
              <a:rPr lang="es-ES" altLang="es-ES" dirty="0">
                <a:solidFill>
                  <a:prstClr val="black"/>
                </a:solidFill>
                <a:latin typeface="Arial Narrow" panose="020B0606020202030204" pitchFamily="34" charset="0"/>
                <a:ea typeface="Verdana" panose="020B0604030504040204" pitchFamily="34" charset="0"/>
                <a:cs typeface="Arial" panose="020B0604020202020204" pitchFamily="34" charset="0"/>
              </a:rPr>
              <a:t>.</a:t>
            </a:r>
          </a:p>
          <a:p>
            <a:pPr lvl="0" algn="just">
              <a:spcBef>
                <a:spcPct val="0"/>
              </a:spcBef>
            </a:pPr>
            <a:r>
              <a:rPr lang="es-ES" altLang="es-ES" dirty="0">
                <a:solidFill>
                  <a:prstClr val="black"/>
                </a:solidFill>
                <a:latin typeface="Arial Narrow" panose="020B0606020202030204" pitchFamily="34" charset="0"/>
                <a:ea typeface="Verdana" panose="020B0604030504040204" pitchFamily="34" charset="0"/>
                <a:cs typeface="Arial" panose="020B0604020202020204" pitchFamily="34" charset="0"/>
              </a:rPr>
              <a:t>Presenta una planta hotelera de </a:t>
            </a:r>
            <a:r>
              <a:rPr lang="es-ES" altLang="es-ES"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500 </a:t>
            </a:r>
            <a:r>
              <a:rPr lang="es-ES" altLang="es-ES" dirty="0">
                <a:solidFill>
                  <a:prstClr val="black"/>
                </a:solidFill>
                <a:latin typeface="Arial Narrow" panose="020B0606020202030204" pitchFamily="34" charset="0"/>
                <a:ea typeface="Verdana" panose="020B0604030504040204" pitchFamily="34" charset="0"/>
                <a:cs typeface="Arial" panose="020B0604020202020204" pitchFamily="34" charset="0"/>
              </a:rPr>
              <a:t>habitaciones, de las cuales, en otros usos, utilizadas con otros fines distintos al alojamiento suman 43, por lo que para los análisis estadísticos utilizamos </a:t>
            </a:r>
            <a:r>
              <a:rPr lang="es-ES" altLang="es-ES"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444 </a:t>
            </a:r>
            <a:r>
              <a:rPr lang="es-ES" altLang="es-ES" dirty="0">
                <a:solidFill>
                  <a:prstClr val="black"/>
                </a:solidFill>
                <a:latin typeface="Arial Narrow" panose="020B0606020202030204" pitchFamily="34" charset="0"/>
                <a:ea typeface="Verdana" panose="020B0604030504040204" pitchFamily="34" charset="0"/>
                <a:cs typeface="Arial" panose="020B0604020202020204" pitchFamily="34" charset="0"/>
              </a:rPr>
              <a:t>habitaciones. Explota 1 área de producción y elaboración, y 5 puntos de ventas que presenta la combinación del producto playa y piscina, modalidad que lo convierte en un hotel con características de todo incluido, anexándole además la arquitectura de una planta horizontal, con </a:t>
            </a:r>
            <a:r>
              <a:rPr lang="es-ES" altLang="es-ES" dirty="0" err="1">
                <a:solidFill>
                  <a:prstClr val="black"/>
                </a:solidFill>
                <a:latin typeface="Arial Narrow" panose="020B0606020202030204" pitchFamily="34" charset="0"/>
                <a:ea typeface="Verdana" panose="020B0604030504040204" pitchFamily="34" charset="0"/>
                <a:cs typeface="Arial" panose="020B0604020202020204" pitchFamily="34" charset="0"/>
              </a:rPr>
              <a:t>bungalows</a:t>
            </a:r>
            <a:r>
              <a:rPr lang="es-ES" altLang="es-ES" dirty="0">
                <a:solidFill>
                  <a:prstClr val="black"/>
                </a:solidFill>
                <a:latin typeface="Arial Narrow" panose="020B0606020202030204" pitchFamily="34" charset="0"/>
                <a:ea typeface="Verdana" panose="020B0604030504040204" pitchFamily="34" charset="0"/>
                <a:cs typeface="Arial" panose="020B0604020202020204" pitchFamily="34" charset="0"/>
              </a:rPr>
              <a:t> y gran extensión de jardines y áreas nobles.</a:t>
            </a:r>
          </a:p>
          <a:p>
            <a:pPr lvl="0" algn="just">
              <a:spcBef>
                <a:spcPct val="0"/>
              </a:spcBef>
            </a:pPr>
            <a:r>
              <a:rPr lang="es-ES" altLang="es-ES" dirty="0">
                <a:solidFill>
                  <a:prstClr val="black"/>
                </a:solidFill>
                <a:latin typeface="Arial Narrow" panose="020B0606020202030204" pitchFamily="34" charset="0"/>
                <a:ea typeface="Verdana" panose="020B0604030504040204" pitchFamily="34" charset="0"/>
                <a:cs typeface="Arial" panose="020B0604020202020204" pitchFamily="34" charset="0"/>
              </a:rPr>
              <a:t>Su operación está estructurada en áreas directas a la producción, áreas de apoyo y áreas de regulación y control.</a:t>
            </a:r>
          </a:p>
          <a:p>
            <a:pPr lvl="0" algn="just">
              <a:spcBef>
                <a:spcPct val="0"/>
              </a:spcBef>
            </a:pPr>
            <a:r>
              <a:rPr lang="es-ES" altLang="es-ES" dirty="0">
                <a:solidFill>
                  <a:prstClr val="black"/>
                </a:solidFill>
                <a:latin typeface="Arial Narrow" panose="020B0606020202030204" pitchFamily="34" charset="0"/>
                <a:ea typeface="Verdana" panose="020B0604030504040204" pitchFamily="34" charset="0"/>
                <a:cs typeface="Arial" panose="020B0604020202020204" pitchFamily="34" charset="0"/>
              </a:rPr>
              <a:t>Cuenta con una plantilla aprobada de 240 trabajadores estando cubierta 236, para un 98 por ciento del total.</a:t>
            </a:r>
          </a:p>
          <a:p>
            <a:pPr lvl="0" algn="just">
              <a:spcBef>
                <a:spcPct val="0"/>
              </a:spcBef>
            </a:pPr>
            <a:r>
              <a:rPr lang="es-ES" altLang="es-ES" dirty="0">
                <a:solidFill>
                  <a:prstClr val="black"/>
                </a:solidFill>
                <a:latin typeface="Arial Narrow" panose="020B0606020202030204" pitchFamily="34" charset="0"/>
                <a:ea typeface="Verdana" panose="020B0604030504040204" pitchFamily="34" charset="0"/>
                <a:cs typeface="Arial" panose="020B0604020202020204" pitchFamily="34" charset="0"/>
              </a:rPr>
              <a:t>______________________</a:t>
            </a:r>
          </a:p>
          <a:p>
            <a:pPr lvl="0" algn="just">
              <a:spcBef>
                <a:spcPct val="0"/>
              </a:spcBef>
            </a:pPr>
            <a:r>
              <a:rPr lang="es-ES" altLang="es-ES" dirty="0">
                <a:solidFill>
                  <a:prstClr val="black"/>
                </a:solidFill>
                <a:latin typeface="Arial Narrow" panose="020B0606020202030204" pitchFamily="34" charset="0"/>
                <a:ea typeface="Verdana" panose="020B0604030504040204" pitchFamily="34" charset="0"/>
                <a:cs typeface="Arial" panose="020B0604020202020204" pitchFamily="34" charset="0"/>
              </a:rPr>
              <a:t>Jefa de Grupo</a:t>
            </a:r>
            <a:endParaRPr lang="es-ES" altLang="es-ES" u="sng" dirty="0">
              <a:solidFill>
                <a:prstClr val="black"/>
              </a:solidFill>
              <a:latin typeface="Arial Narrow" panose="020B0606020202030204" pitchFamily="34" charset="0"/>
              <a:ea typeface="Verdana" panose="020B0604030504040204" pitchFamily="34" charset="0"/>
              <a:cs typeface="Arial" panose="020B0604020202020204" pitchFamily="34" charset="0"/>
            </a:endParaRPr>
          </a:p>
        </p:txBody>
      </p:sp>
      <p:sp>
        <p:nvSpPr>
          <p:cNvPr id="8" name="6 Rectángulo redondeado"/>
          <p:cNvSpPr>
            <a:spLocks noChangeArrowheads="1"/>
          </p:cNvSpPr>
          <p:nvPr/>
        </p:nvSpPr>
        <p:spPr bwMode="auto">
          <a:xfrm>
            <a:off x="4244455" y="756427"/>
            <a:ext cx="5145206"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s-ES" altLang="es-ES" sz="3600" b="1" i="0" u="none" strike="noStrike" kern="0" cap="none" spc="0" normalizeH="0" baseline="0" noProof="0" dirty="0" smtClean="0">
                <a:ln>
                  <a:noFill/>
                </a:ln>
                <a:solidFill>
                  <a:schemeClr val="bg2"/>
                </a:solidFill>
                <a:effectLst/>
                <a:uLnTx/>
                <a:uFillTx/>
                <a:latin typeface="Arial Narrow" panose="020B0606020202030204" pitchFamily="34" charset="0"/>
                <a:ea typeface="Verdana" panose="020B0604030504040204" pitchFamily="34" charset="0"/>
                <a:cs typeface="Arial" panose="020B0604020202020204" pitchFamily="34" charset="0"/>
              </a:rPr>
              <a:t>Estudio Previo </a:t>
            </a:r>
            <a:endParaRPr kumimoji="0" lang="es-CO" altLang="es-ES" sz="3600" b="0" i="0" u="none" strike="noStrike" kern="0" cap="none" spc="0" normalizeH="0" baseline="0" noProof="0" dirty="0">
              <a:ln>
                <a:noFill/>
              </a:ln>
              <a:solidFill>
                <a:schemeClr val="bg2"/>
              </a:solidFill>
              <a:effectLst/>
              <a:uLnTx/>
              <a:uFillTx/>
              <a:latin typeface="Arial Narrow" panose="020B060602020203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10728124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1 Rectángulo redondeado"/>
          <p:cNvSpPr>
            <a:spLocks noChangeArrowheads="1"/>
          </p:cNvSpPr>
          <p:nvPr/>
        </p:nvSpPr>
        <p:spPr bwMode="auto">
          <a:xfrm>
            <a:off x="655093" y="1555845"/>
            <a:ext cx="11100747" cy="5131558"/>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spcBef>
                <a:spcPct val="0"/>
              </a:spcBef>
            </a:pPr>
            <a:r>
              <a:rPr lang="es-ES" altLang="es-ES" sz="1600" dirty="0">
                <a:solidFill>
                  <a:prstClr val="black"/>
                </a:solidFill>
                <a:latin typeface="Arial Narrow" panose="020B0606020202030204" pitchFamily="34" charset="0"/>
                <a:ea typeface="Verdana" panose="020B0604030504040204" pitchFamily="34" charset="0"/>
                <a:cs typeface="Arial" panose="020B0604020202020204" pitchFamily="34" charset="0"/>
              </a:rPr>
              <a:t>Siendo las 9:00 am en el Hotel </a:t>
            </a:r>
            <a:r>
              <a:rPr lang="es-ES" altLang="es-ES" sz="16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Flamenco  ubicado  en cayería norte de Ciego de Ávila . </a:t>
            </a:r>
            <a:r>
              <a:rPr lang="es-ES" altLang="es-ES" sz="1600" dirty="0">
                <a:solidFill>
                  <a:prstClr val="black"/>
                </a:solidFill>
                <a:latin typeface="Arial Narrow" panose="020B0606020202030204" pitchFamily="34" charset="0"/>
                <a:ea typeface="Verdana" panose="020B0604030504040204" pitchFamily="34" charset="0"/>
                <a:cs typeface="Arial" panose="020B0604020202020204" pitchFamily="34" charset="0"/>
              </a:rPr>
              <a:t>Subordinada a: </a:t>
            </a:r>
            <a:r>
              <a:rPr lang="es-ES" altLang="es-ES" sz="1600" dirty="0" err="1">
                <a:solidFill>
                  <a:prstClr val="black"/>
                </a:solidFill>
                <a:latin typeface="Arial Narrow" panose="020B0606020202030204" pitchFamily="34" charset="0"/>
                <a:ea typeface="Verdana" panose="020B0604030504040204" pitchFamily="34" charset="0"/>
                <a:cs typeface="Arial" panose="020B0604020202020204" pitchFamily="34" charset="0"/>
              </a:rPr>
              <a:t>Mintur</a:t>
            </a:r>
            <a:r>
              <a:rPr lang="es-ES" altLang="es-ES" sz="1600" dirty="0">
                <a:solidFill>
                  <a:prstClr val="black"/>
                </a:solidFill>
                <a:latin typeface="Arial Narrow" panose="020B0606020202030204" pitchFamily="34" charset="0"/>
                <a:ea typeface="Verdana" panose="020B0604030504040204" pitchFamily="34" charset="0"/>
                <a:cs typeface="Arial" panose="020B0604020202020204" pitchFamily="34" charset="0"/>
              </a:rPr>
              <a:t> a los 15 días del mes de septiembre 2021, se efectúa la reunión inicial de la auditoria a practicar en cumplimiento de la Orden de Trabajo No 24/21.</a:t>
            </a:r>
          </a:p>
          <a:p>
            <a:pPr lvl="0" algn="just">
              <a:spcBef>
                <a:spcPct val="0"/>
              </a:spcBef>
            </a:pPr>
            <a:r>
              <a:rPr lang="es-ES" altLang="es-ES" sz="1600" dirty="0">
                <a:solidFill>
                  <a:prstClr val="black"/>
                </a:solidFill>
                <a:latin typeface="Arial Narrow" panose="020B0606020202030204" pitchFamily="34" charset="0"/>
                <a:ea typeface="Verdana" panose="020B0604030504040204" pitchFamily="34" charset="0"/>
                <a:cs typeface="Arial" panose="020B0604020202020204" pitchFamily="34" charset="0"/>
              </a:rPr>
              <a:t>Asuntos Tratados: Se les informa que se efectuará una Auditoria de Gestión a la Instalación; la que tendrá como objetivos generales la evaluación de la gestión de contabilidad y finanzas, además de la gestión realizada a la planificación del plan anual; como objetivos específicos se analizará el Manual de Procedimientos de Contabilidad y Finanzas, la plantilla del Departamento Económico; las fechas establecidas para del cierre del mes; así como otros gastos incurridos en el periodo a analizar, la acción tendrá una duración estimada de 25 días hábiles.</a:t>
            </a:r>
          </a:p>
          <a:p>
            <a:pPr lvl="0" algn="just">
              <a:spcBef>
                <a:spcPct val="0"/>
              </a:spcBef>
            </a:pPr>
            <a:r>
              <a:rPr lang="es-ES" altLang="es-ES" sz="1600" dirty="0">
                <a:solidFill>
                  <a:prstClr val="black"/>
                </a:solidFill>
                <a:latin typeface="Arial Narrow" panose="020B0606020202030204" pitchFamily="34" charset="0"/>
                <a:ea typeface="Verdana" panose="020B0604030504040204" pitchFamily="34" charset="0"/>
                <a:cs typeface="Arial" panose="020B0604020202020204" pitchFamily="34" charset="0"/>
              </a:rPr>
              <a:t>Existe un intercambio entre el Gerente General, los trabajadores y los auditores sobre el trabajo realizado por la institución, exponiendo que se ha trabajado con el fin de lograr utilidades y depuración contable ya que en años anteriores dicho centro se encontraba en perdida debido a la mala toma de decisiones de los superiores y dirigentes del Complejo, así como errores contables, fraudes y delitos económicos que produjo que la auditoria anterior realizada fuera calificada de Deficiente con daños económicos al presupuesto de la institución.</a:t>
            </a:r>
          </a:p>
          <a:p>
            <a:pPr lvl="0" algn="just">
              <a:spcBef>
                <a:spcPct val="0"/>
              </a:spcBef>
            </a:pPr>
            <a:r>
              <a:rPr lang="es-ES" altLang="es-ES" sz="1600" dirty="0">
                <a:solidFill>
                  <a:prstClr val="black"/>
                </a:solidFill>
                <a:latin typeface="Arial Narrow" panose="020B0606020202030204" pitchFamily="34" charset="0"/>
                <a:ea typeface="Verdana" panose="020B0604030504040204" pitchFamily="34" charset="0"/>
                <a:cs typeface="Arial" panose="020B0604020202020204" pitchFamily="34" charset="0"/>
              </a:rPr>
              <a:t>Se les dio a conocer además los derechos y obligaciones de los sujetos a auditar referidos en el anexo No. 2 Disposiciones Generales, capítulo 3.</a:t>
            </a:r>
          </a:p>
          <a:p>
            <a:pPr lvl="0" algn="just">
              <a:spcBef>
                <a:spcPct val="0"/>
              </a:spcBef>
            </a:pPr>
            <a:r>
              <a:rPr lang="es-ES" altLang="es-ES" sz="1600" dirty="0">
                <a:solidFill>
                  <a:prstClr val="black"/>
                </a:solidFill>
                <a:latin typeface="Arial Narrow" panose="020B0606020202030204" pitchFamily="34" charset="0"/>
                <a:ea typeface="Verdana" panose="020B0604030504040204" pitchFamily="34" charset="0"/>
                <a:cs typeface="Arial" panose="020B0604020202020204" pitchFamily="34" charset="0"/>
              </a:rPr>
              <a:t>Y para constancia se firma esta acta por el máximo dirigente de la entidad, presente en la reunión, y por el auditor jefe de grupo.</a:t>
            </a:r>
          </a:p>
          <a:p>
            <a:pPr lvl="0" algn="just">
              <a:spcBef>
                <a:spcPct val="0"/>
              </a:spcBef>
            </a:pPr>
            <a:r>
              <a:rPr lang="es-ES" altLang="es-ES" sz="16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                           ____________                                                                                                     _________________</a:t>
            </a:r>
            <a:endParaRPr lang="es-ES" altLang="es-ES" sz="1600" dirty="0">
              <a:solidFill>
                <a:prstClr val="black"/>
              </a:solidFill>
              <a:latin typeface="Arial Narrow" panose="020B0606020202030204" pitchFamily="34" charset="0"/>
              <a:ea typeface="Verdana" panose="020B0604030504040204" pitchFamily="34" charset="0"/>
              <a:cs typeface="Arial" panose="020B0604020202020204" pitchFamily="34" charset="0"/>
            </a:endParaRPr>
          </a:p>
          <a:p>
            <a:pPr lvl="0" algn="just">
              <a:spcBef>
                <a:spcPct val="0"/>
              </a:spcBef>
            </a:pPr>
            <a:r>
              <a:rPr lang="es-ES" altLang="es-ES" sz="16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                             Jefa </a:t>
            </a:r>
            <a:r>
              <a:rPr lang="es-ES" altLang="es-ES" sz="1600" dirty="0">
                <a:solidFill>
                  <a:prstClr val="black"/>
                </a:solidFill>
                <a:latin typeface="Arial Narrow" panose="020B0606020202030204" pitchFamily="34" charset="0"/>
                <a:ea typeface="Verdana" panose="020B0604030504040204" pitchFamily="34" charset="0"/>
                <a:cs typeface="Arial" panose="020B0604020202020204" pitchFamily="34" charset="0"/>
              </a:rPr>
              <a:t>de Grupo </a:t>
            </a:r>
            <a:r>
              <a:rPr lang="es-ES" altLang="es-ES" sz="16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                                                                                                          Director </a:t>
            </a:r>
            <a:r>
              <a:rPr lang="es-ES" altLang="es-ES" sz="1600" dirty="0">
                <a:solidFill>
                  <a:prstClr val="black"/>
                </a:solidFill>
                <a:latin typeface="Arial Narrow" panose="020B0606020202030204" pitchFamily="34" charset="0"/>
                <a:ea typeface="Verdana" panose="020B0604030504040204" pitchFamily="34" charset="0"/>
                <a:cs typeface="Arial" panose="020B0604020202020204" pitchFamily="34" charset="0"/>
              </a:rPr>
              <a:t>(a)</a:t>
            </a:r>
            <a:endParaRPr lang="es-ES" altLang="es-ES" sz="1600" u="sng" dirty="0">
              <a:solidFill>
                <a:prstClr val="black"/>
              </a:solidFill>
              <a:latin typeface="Arial Narrow" panose="020B0606020202030204" pitchFamily="34" charset="0"/>
              <a:ea typeface="Verdana" panose="020B0604030504040204" pitchFamily="34" charset="0"/>
              <a:cs typeface="Arial" panose="020B0604020202020204" pitchFamily="34" charset="0"/>
            </a:endParaRPr>
          </a:p>
        </p:txBody>
      </p:sp>
      <p:sp>
        <p:nvSpPr>
          <p:cNvPr id="8" name="6 Rectángulo redondeado"/>
          <p:cNvSpPr>
            <a:spLocks noChangeArrowheads="1"/>
          </p:cNvSpPr>
          <p:nvPr/>
        </p:nvSpPr>
        <p:spPr bwMode="auto">
          <a:xfrm>
            <a:off x="4967786" y="401585"/>
            <a:ext cx="5145206"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s-ES" altLang="es-ES" sz="3600" b="1" i="0" u="none" strike="noStrike" kern="0" cap="none" spc="0" normalizeH="0" baseline="0" noProof="0" dirty="0" smtClean="0">
                <a:ln>
                  <a:noFill/>
                </a:ln>
                <a:solidFill>
                  <a:schemeClr val="bg2"/>
                </a:solidFill>
                <a:effectLst/>
                <a:uLnTx/>
                <a:uFillTx/>
                <a:latin typeface="Arial Narrow" panose="020B0606020202030204" pitchFamily="34" charset="0"/>
                <a:ea typeface="Verdana" panose="020B0604030504040204" pitchFamily="34" charset="0"/>
                <a:cs typeface="Arial" panose="020B0604020202020204" pitchFamily="34" charset="0"/>
              </a:rPr>
              <a:t>Acta de Inicio</a:t>
            </a:r>
            <a:endParaRPr kumimoji="0" lang="es-CO" altLang="es-ES" sz="3600" b="0" i="0" u="none" strike="noStrike" kern="0" cap="none" spc="0" normalizeH="0" baseline="0" noProof="0" dirty="0">
              <a:ln>
                <a:noFill/>
              </a:ln>
              <a:solidFill>
                <a:schemeClr val="bg2"/>
              </a:solidFill>
              <a:effectLst/>
              <a:uLnTx/>
              <a:uFillTx/>
              <a:latin typeface="Arial Narrow" panose="020B060602020203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1338618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878006" y="1270676"/>
            <a:ext cx="11313994" cy="5355312"/>
          </a:xfrm>
          <a:prstGeom prst="rect">
            <a:avLst/>
          </a:prstGeom>
        </p:spPr>
        <p:txBody>
          <a:bodyPr wrap="square">
            <a:spAutoFit/>
          </a:bodyPr>
          <a:lstStyle/>
          <a:p>
            <a:r>
              <a:rPr lang="es-ES" b="1" dirty="0">
                <a:solidFill>
                  <a:schemeClr val="bg2"/>
                </a:solidFill>
                <a:latin typeface="Arial Narrow" panose="020B0606020202030204" pitchFamily="34" charset="0"/>
              </a:rPr>
              <a:t>Nombre</a:t>
            </a:r>
            <a:r>
              <a:rPr lang="es-ES" dirty="0">
                <a:solidFill>
                  <a:schemeClr val="bg2"/>
                </a:solidFill>
                <a:latin typeface="Arial Narrow" panose="020B0606020202030204" pitchFamily="34" charset="0"/>
              </a:rPr>
              <a:t>: Hotel </a:t>
            </a:r>
            <a:r>
              <a:rPr lang="es-ES" dirty="0" smtClean="0">
                <a:solidFill>
                  <a:schemeClr val="bg2"/>
                </a:solidFill>
                <a:latin typeface="Arial Narrow" panose="020B0606020202030204" pitchFamily="34" charset="0"/>
              </a:rPr>
              <a:t>Flamenco </a:t>
            </a:r>
            <a:endParaRPr lang="es-ES" dirty="0">
              <a:solidFill>
                <a:schemeClr val="bg2"/>
              </a:solidFill>
              <a:latin typeface="Arial Narrow" panose="020B0606020202030204" pitchFamily="34" charset="0"/>
            </a:endParaRPr>
          </a:p>
          <a:p>
            <a:r>
              <a:rPr lang="es-ES" b="1" dirty="0">
                <a:solidFill>
                  <a:schemeClr val="bg2"/>
                </a:solidFill>
                <a:latin typeface="Arial Narrow" panose="020B0606020202030204" pitchFamily="34" charset="0"/>
              </a:rPr>
              <a:t>Subordinación:</a:t>
            </a:r>
            <a:r>
              <a:rPr lang="es-ES" dirty="0">
                <a:solidFill>
                  <a:schemeClr val="bg2"/>
                </a:solidFill>
                <a:latin typeface="Arial Narrow" panose="020B0606020202030204" pitchFamily="34" charset="0"/>
              </a:rPr>
              <a:t> </a:t>
            </a:r>
            <a:r>
              <a:rPr lang="es-ES" dirty="0" err="1">
                <a:solidFill>
                  <a:schemeClr val="bg2"/>
                </a:solidFill>
                <a:latin typeface="Arial Narrow" panose="020B0606020202030204" pitchFamily="34" charset="0"/>
              </a:rPr>
              <a:t>Mintur</a:t>
            </a:r>
            <a:r>
              <a:rPr lang="es-ES" dirty="0">
                <a:solidFill>
                  <a:schemeClr val="bg2"/>
                </a:solidFill>
                <a:latin typeface="Arial Narrow" panose="020B0606020202030204" pitchFamily="34" charset="0"/>
              </a:rPr>
              <a:t> </a:t>
            </a:r>
          </a:p>
          <a:p>
            <a:r>
              <a:rPr lang="es-ES" b="1" dirty="0">
                <a:solidFill>
                  <a:schemeClr val="bg2"/>
                </a:solidFill>
                <a:latin typeface="Arial Narrow" panose="020B0606020202030204" pitchFamily="34" charset="0"/>
              </a:rPr>
              <a:t>Dirección: </a:t>
            </a:r>
            <a:r>
              <a:rPr lang="es-ES" dirty="0" smtClean="0">
                <a:solidFill>
                  <a:schemeClr val="bg2"/>
                </a:solidFill>
                <a:latin typeface="Arial Narrow" panose="020B0606020202030204" pitchFamily="34" charset="0"/>
              </a:rPr>
              <a:t>Cayería norte Ciego de Ávila</a:t>
            </a:r>
            <a:endParaRPr lang="es-ES" dirty="0">
              <a:solidFill>
                <a:schemeClr val="bg2"/>
              </a:solidFill>
              <a:latin typeface="Arial Narrow" panose="020B0606020202030204" pitchFamily="34" charset="0"/>
            </a:endParaRPr>
          </a:p>
          <a:p>
            <a:r>
              <a:rPr lang="es-ES" dirty="0">
                <a:solidFill>
                  <a:schemeClr val="bg2"/>
                </a:solidFill>
                <a:latin typeface="Arial Narrow" panose="020B0606020202030204" pitchFamily="34" charset="0"/>
              </a:rPr>
              <a:t> </a:t>
            </a:r>
            <a:r>
              <a:rPr lang="es-ES" b="1" dirty="0">
                <a:solidFill>
                  <a:schemeClr val="bg2"/>
                </a:solidFill>
                <a:latin typeface="Arial Narrow" panose="020B0606020202030204" pitchFamily="34" charset="0"/>
              </a:rPr>
              <a:t>Provincia:</a:t>
            </a:r>
            <a:r>
              <a:rPr lang="es-ES" dirty="0">
                <a:solidFill>
                  <a:schemeClr val="bg2"/>
                </a:solidFill>
                <a:latin typeface="Arial Narrow" panose="020B0606020202030204" pitchFamily="34" charset="0"/>
              </a:rPr>
              <a:t> La Habana </a:t>
            </a:r>
            <a:r>
              <a:rPr lang="es-ES" dirty="0" smtClean="0">
                <a:solidFill>
                  <a:schemeClr val="bg2"/>
                </a:solidFill>
                <a:latin typeface="Arial Narrow" panose="020B0606020202030204" pitchFamily="34" charset="0"/>
              </a:rPr>
              <a:t>Teléfonos:73038298 </a:t>
            </a:r>
            <a:endParaRPr lang="es-ES" dirty="0">
              <a:solidFill>
                <a:schemeClr val="bg2"/>
              </a:solidFill>
              <a:latin typeface="Arial Narrow" panose="020B0606020202030204" pitchFamily="34" charset="0"/>
            </a:endParaRPr>
          </a:p>
          <a:p>
            <a:r>
              <a:rPr lang="es-ES" b="1" dirty="0">
                <a:solidFill>
                  <a:schemeClr val="bg2"/>
                </a:solidFill>
                <a:latin typeface="Arial Narrow" panose="020B0606020202030204" pitchFamily="34" charset="0"/>
              </a:rPr>
              <a:t>Código REUUP</a:t>
            </a:r>
            <a:r>
              <a:rPr lang="es-ES" dirty="0">
                <a:solidFill>
                  <a:schemeClr val="bg2"/>
                </a:solidFill>
                <a:latin typeface="Arial Narrow" panose="020B0606020202030204" pitchFamily="34" charset="0"/>
              </a:rPr>
              <a:t>: </a:t>
            </a:r>
            <a:r>
              <a:rPr lang="es-ES" dirty="0" smtClean="0">
                <a:solidFill>
                  <a:schemeClr val="bg2"/>
                </a:solidFill>
                <a:latin typeface="Arial Narrow" panose="020B0606020202030204" pitchFamily="34" charset="0"/>
              </a:rPr>
              <a:t>384-6-17458. </a:t>
            </a:r>
            <a:endParaRPr lang="es-ES" dirty="0">
              <a:solidFill>
                <a:schemeClr val="bg2"/>
              </a:solidFill>
              <a:latin typeface="Arial Narrow" panose="020B0606020202030204" pitchFamily="34" charset="0"/>
            </a:endParaRPr>
          </a:p>
          <a:p>
            <a:r>
              <a:rPr lang="es-ES" dirty="0">
                <a:solidFill>
                  <a:schemeClr val="bg2"/>
                </a:solidFill>
                <a:latin typeface="Arial Narrow" panose="020B0606020202030204" pitchFamily="34" charset="0"/>
              </a:rPr>
              <a:t>El </a:t>
            </a:r>
            <a:r>
              <a:rPr lang="es-ES" dirty="0" smtClean="0">
                <a:solidFill>
                  <a:schemeClr val="bg2"/>
                </a:solidFill>
                <a:latin typeface="Arial Narrow" panose="020B0606020202030204" pitchFamily="34" charset="0"/>
              </a:rPr>
              <a:t>Objeto </a:t>
            </a:r>
            <a:r>
              <a:rPr lang="es-ES" dirty="0">
                <a:solidFill>
                  <a:schemeClr val="bg2"/>
                </a:solidFill>
                <a:latin typeface="Arial Narrow" panose="020B0606020202030204" pitchFamily="34" charset="0"/>
              </a:rPr>
              <a:t>social aprobado mediante el acuerdo No.3 del 16/2/2004, operar, promover y comercializar instalaciones hoteleras y extra hotelera propias o de terceros, prestar, promover y comercializar de forma mayorista y minorista los servicios de alojamiento, gastronómicos recreativos y propios de la actividad hotelera, vender, promover y comercializar de forma minorista mercancías promocionales y artículos propios del producto ofertado. </a:t>
            </a:r>
          </a:p>
          <a:p>
            <a:r>
              <a:rPr lang="es-ES" dirty="0">
                <a:solidFill>
                  <a:schemeClr val="bg2"/>
                </a:solidFill>
                <a:latin typeface="Arial Narrow" panose="020B0606020202030204" pitchFamily="34" charset="0"/>
              </a:rPr>
              <a:t>Visión: Incrementar la eficiencia operacional, desarrollando oportunamente la misión y objeto social del Hotel </a:t>
            </a:r>
            <a:r>
              <a:rPr lang="es-ES" dirty="0" smtClean="0">
                <a:solidFill>
                  <a:schemeClr val="bg2"/>
                </a:solidFill>
                <a:latin typeface="Arial Narrow" panose="020B0606020202030204" pitchFamily="34" charset="0"/>
              </a:rPr>
              <a:t>Flamenco. </a:t>
            </a:r>
            <a:endParaRPr lang="es-ES" dirty="0">
              <a:solidFill>
                <a:schemeClr val="bg2"/>
              </a:solidFill>
              <a:latin typeface="Arial Narrow" panose="020B0606020202030204" pitchFamily="34" charset="0"/>
            </a:endParaRPr>
          </a:p>
          <a:p>
            <a:r>
              <a:rPr lang="es-ES" dirty="0" smtClean="0">
                <a:solidFill>
                  <a:schemeClr val="bg2"/>
                </a:solidFill>
                <a:latin typeface="Arial Narrow" panose="020B0606020202030204" pitchFamily="34" charset="0"/>
              </a:rPr>
              <a:t> </a:t>
            </a:r>
            <a:r>
              <a:rPr lang="es-ES" dirty="0">
                <a:solidFill>
                  <a:schemeClr val="bg2"/>
                </a:solidFill>
                <a:latin typeface="Arial Narrow" panose="020B0606020202030204" pitchFamily="34" charset="0"/>
              </a:rPr>
              <a:t>Cuenta con una plantilla aprobada de 240 trabajadores estando cubierta 236, para un 98 por ciento del total. Presenta una planta hotelera de 467 habitaciones, de las cuales, en otros usos, utilizadas con otros fines distintos al alojamiento suman 43, por lo que para los análisis estadísticos </a:t>
            </a:r>
            <a:r>
              <a:rPr lang="es-ES" dirty="0" smtClean="0">
                <a:solidFill>
                  <a:schemeClr val="bg2"/>
                </a:solidFill>
                <a:latin typeface="Arial Narrow" panose="020B0606020202030204" pitchFamily="34" charset="0"/>
              </a:rPr>
              <a:t>se utiliza </a:t>
            </a:r>
            <a:r>
              <a:rPr lang="es-ES" dirty="0">
                <a:solidFill>
                  <a:schemeClr val="bg2"/>
                </a:solidFill>
                <a:latin typeface="Arial Narrow" panose="020B0606020202030204" pitchFamily="34" charset="0"/>
              </a:rPr>
              <a:t>424 habitaciones. </a:t>
            </a:r>
          </a:p>
          <a:p>
            <a:r>
              <a:rPr lang="es-ES" dirty="0">
                <a:solidFill>
                  <a:schemeClr val="bg2"/>
                </a:solidFill>
                <a:latin typeface="Arial Narrow" panose="020B0606020202030204" pitchFamily="34" charset="0"/>
              </a:rPr>
              <a:t>Explota 1 área de producción y elaboración, y 5 puntos de ventas que presenta la combinación del producto playa y piscina, modalidad que lo convierte en un hotel con características de todo incluido, anexándole además la arquitectura de una planta horizontal, con </a:t>
            </a:r>
            <a:r>
              <a:rPr lang="es-ES" dirty="0" err="1">
                <a:solidFill>
                  <a:schemeClr val="bg2"/>
                </a:solidFill>
                <a:latin typeface="Arial Narrow" panose="020B0606020202030204" pitchFamily="34" charset="0"/>
              </a:rPr>
              <a:t>bungalows</a:t>
            </a:r>
            <a:r>
              <a:rPr lang="es-ES" dirty="0">
                <a:solidFill>
                  <a:schemeClr val="bg2"/>
                </a:solidFill>
                <a:latin typeface="Arial Narrow" panose="020B0606020202030204" pitchFamily="34" charset="0"/>
              </a:rPr>
              <a:t> y gran extensión de jardines y áreas nobles. Su operación está estructurada en áreas directas a la producción, áreas de apoyo y áreas de regulación y control. El departamento contable está compuesto por: Sub-director Económico (1),Técnicas en Gestión económica (8) La Directora General </a:t>
            </a:r>
            <a:r>
              <a:rPr lang="es-ES" dirty="0" smtClean="0">
                <a:solidFill>
                  <a:schemeClr val="bg2"/>
                </a:solidFill>
                <a:latin typeface="Arial Narrow" panose="020B0606020202030204" pitchFamily="34" charset="0"/>
              </a:rPr>
              <a:t>Rosemary Días Valdés está </a:t>
            </a:r>
            <a:r>
              <a:rPr lang="es-ES" dirty="0">
                <a:solidFill>
                  <a:schemeClr val="bg2"/>
                </a:solidFill>
                <a:latin typeface="Arial Narrow" panose="020B0606020202030204" pitchFamily="34" charset="0"/>
              </a:rPr>
              <a:t>cubriendo el cargo desde el 1 de octubre del 2020 hasta la fecha.	</a:t>
            </a:r>
          </a:p>
        </p:txBody>
      </p:sp>
    </p:spTree>
    <p:extLst>
      <p:ext uri="{BB962C8B-B14F-4D97-AF65-F5344CB8AC3E}">
        <p14:creationId xmlns:p14="http://schemas.microsoft.com/office/powerpoint/2010/main" val="19523399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700585" y="1590135"/>
            <a:ext cx="11313994" cy="4847033"/>
          </a:xfrm>
          <a:prstGeom prst="rect">
            <a:avLst/>
          </a:prstGeom>
        </p:spPr>
        <p:txBody>
          <a:bodyPr wrap="square">
            <a:spAutoFit/>
          </a:bodyPr>
          <a:lstStyle/>
          <a:p>
            <a:pPr algn="just">
              <a:lnSpc>
                <a:spcPct val="150000"/>
              </a:lnSpc>
            </a:pPr>
            <a:r>
              <a:rPr lang="es-ES" sz="1600" dirty="0" smtClean="0">
                <a:solidFill>
                  <a:schemeClr val="bg2"/>
                </a:solidFill>
                <a:latin typeface="Arial Narrow" panose="020B0606020202030204" pitchFamily="34" charset="0"/>
              </a:rPr>
              <a:t>Al </a:t>
            </a:r>
            <a:r>
              <a:rPr lang="es-ES" sz="1600" dirty="0">
                <a:solidFill>
                  <a:schemeClr val="bg2"/>
                </a:solidFill>
                <a:latin typeface="Arial Narrow" panose="020B0606020202030204" pitchFamily="34" charset="0"/>
              </a:rPr>
              <a:t>finalizar de cada mes, el centro elabora el Balance General y </a:t>
            </a:r>
            <a:r>
              <a:rPr lang="es-ES" sz="1600" dirty="0" smtClean="0">
                <a:solidFill>
                  <a:schemeClr val="bg2"/>
                </a:solidFill>
                <a:latin typeface="Arial Narrow" panose="020B0606020202030204" pitchFamily="34" charset="0"/>
              </a:rPr>
              <a:t>Estados Financieros </a:t>
            </a:r>
            <a:r>
              <a:rPr lang="es-ES" sz="1600" dirty="0">
                <a:solidFill>
                  <a:schemeClr val="bg2"/>
                </a:solidFill>
                <a:latin typeface="Arial Narrow" panose="020B0606020202030204" pitchFamily="34" charset="0"/>
              </a:rPr>
              <a:t>los que son enviados a la OSDE para su revisión y análisis. </a:t>
            </a:r>
            <a:endParaRPr lang="es-ES" sz="1600" dirty="0" smtClean="0">
              <a:solidFill>
                <a:schemeClr val="bg2"/>
              </a:solidFill>
              <a:latin typeface="Arial Narrow" panose="020B0606020202030204" pitchFamily="34" charset="0"/>
            </a:endParaRPr>
          </a:p>
          <a:p>
            <a:pPr algn="just">
              <a:lnSpc>
                <a:spcPct val="150000"/>
              </a:lnSpc>
            </a:pPr>
            <a:r>
              <a:rPr lang="es-ES" sz="1600" dirty="0" smtClean="0">
                <a:solidFill>
                  <a:schemeClr val="bg2"/>
                </a:solidFill>
                <a:latin typeface="Arial Narrow" panose="020B0606020202030204" pitchFamily="34" charset="0"/>
              </a:rPr>
              <a:t>En </a:t>
            </a:r>
            <a:r>
              <a:rPr lang="es-ES" sz="1600" dirty="0">
                <a:solidFill>
                  <a:schemeClr val="bg2"/>
                </a:solidFill>
                <a:latin typeface="Arial Narrow" panose="020B0606020202030204" pitchFamily="34" charset="0"/>
              </a:rPr>
              <a:t>revisión efectuada al Expediente Legal se pudo observar que carece del índice, así como de datos y documentos legales del centro como son la resolución de constitución, escritos fundamentados de nombramientos, misión, visión, además de encontrase desactualizadas los documentos que lo componen, incumpliendo con la Resolución No.42/2002 del MINJUS. El documento que establece y aprueba las personas encargadas de recoger en el área de caja las tarjetas pre pagadas del combustible se encuentra en la OSDE existiendo copia en el centro. Cuentan con el Reglamento Disciplinario Interno; el Código de Ética y el Reglamento Orgánico (donde establece las principales reglas organizacionales sobre la composición, estructura y funcionamiento del centro) así como el Convenio Colectivo de trabajo del 2018-2021 los que se encuentran desactualizados sin firmar por la directora y la secretaria sindical además carecen de la firmar de los trabajadores. La Resolución 6/13 aprueba el comité de expertos el mismo posee los miembros desactualizados. Se verificaron los Planes de trabajo de la directora de los meses de Junio, Julio y Agosto de 2021 donde se ven encaminados al control y fiscalización de los servicios que brinda la instalación. El expediente de acción de control del centro contiene las visitas, acciones de control y supervisiones realizadas al mismo, así como los planes de medidas según corresponde siendo la última acción recibida por el </a:t>
            </a:r>
            <a:r>
              <a:rPr lang="es-ES" sz="1600" dirty="0" err="1">
                <a:solidFill>
                  <a:schemeClr val="bg2"/>
                </a:solidFill>
                <a:latin typeface="Arial Narrow" panose="020B0606020202030204" pitchFamily="34" charset="0"/>
              </a:rPr>
              <a:t>Mintur</a:t>
            </a:r>
            <a:r>
              <a:rPr lang="es-ES" sz="1600" dirty="0">
                <a:solidFill>
                  <a:schemeClr val="bg2"/>
                </a:solidFill>
                <a:latin typeface="Arial Narrow" panose="020B0606020202030204" pitchFamily="34" charset="0"/>
              </a:rPr>
              <a:t> con evaluación de Deficiente. Se observó además que no cuenta con el índice reflejando una referencia cruzada de los documentos que lo componen, lo que incumple con la Ley con la Ley 107/2010 de la CGR en su artículo 30 y 31 del Reglamento de la Ley.	</a:t>
            </a:r>
          </a:p>
        </p:txBody>
      </p:sp>
    </p:spTree>
    <p:extLst>
      <p:ext uri="{BB962C8B-B14F-4D97-AF65-F5344CB8AC3E}">
        <p14:creationId xmlns:p14="http://schemas.microsoft.com/office/powerpoint/2010/main" val="5152108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686937" y="1767556"/>
            <a:ext cx="11313994" cy="4610429"/>
          </a:xfrm>
          <a:prstGeom prst="rect">
            <a:avLst/>
          </a:prstGeom>
        </p:spPr>
        <p:txBody>
          <a:bodyPr wrap="square">
            <a:spAutoFit/>
          </a:bodyPr>
          <a:lstStyle/>
          <a:p>
            <a:pPr lvl="0" algn="just">
              <a:lnSpc>
                <a:spcPct val="150000"/>
              </a:lnSpc>
            </a:pPr>
            <a:r>
              <a:rPr lang="es-ES" dirty="0">
                <a:solidFill>
                  <a:srgbClr val="454545"/>
                </a:solidFill>
                <a:latin typeface="Arial Narrow" panose="020B0606020202030204" pitchFamily="34" charset="0"/>
              </a:rPr>
              <a:t>La instalación cuenta con un presupuesto económico para el año 2021 en la partida de ingresos con un monto para el total de año de 53869452.70 CUP, y un plan para el mes de agosto de 4120458.96 CUP comportándose al cierre de agosto de manera favorable ya que existe un sobre cumplimiento del nivel de ingreso al </a:t>
            </a:r>
            <a:r>
              <a:rPr lang="es-ES" dirty="0" smtClean="0">
                <a:solidFill>
                  <a:srgbClr val="454545"/>
                </a:solidFill>
                <a:latin typeface="Arial Narrow" panose="020B0606020202030204" pitchFamily="34" charset="0"/>
              </a:rPr>
              <a:t>obtener </a:t>
            </a:r>
            <a:r>
              <a:rPr lang="es-ES" dirty="0">
                <a:solidFill>
                  <a:srgbClr val="454545"/>
                </a:solidFill>
                <a:latin typeface="Arial Narrow" panose="020B0606020202030204" pitchFamily="34" charset="0"/>
              </a:rPr>
              <a:t>un real de 6641520.33 CUP para un 161 por ciento, debido a las estrategias y decisiones tomadas para incentivar la satisfacción de los clientes</a:t>
            </a:r>
            <a:r>
              <a:rPr lang="es-ES" dirty="0" smtClean="0">
                <a:solidFill>
                  <a:srgbClr val="454545"/>
                </a:solidFill>
                <a:latin typeface="Arial Narrow" panose="020B0606020202030204" pitchFamily="34" charset="0"/>
              </a:rPr>
              <a:t>.</a:t>
            </a:r>
          </a:p>
          <a:p>
            <a:pPr lvl="0" algn="just">
              <a:lnSpc>
                <a:spcPct val="150000"/>
              </a:lnSpc>
            </a:pPr>
            <a:r>
              <a:rPr lang="es-ES" dirty="0" smtClean="0">
                <a:solidFill>
                  <a:srgbClr val="454545"/>
                </a:solidFill>
                <a:latin typeface="Arial Narrow" panose="020B0606020202030204" pitchFamily="34" charset="0"/>
              </a:rPr>
              <a:t> </a:t>
            </a:r>
            <a:r>
              <a:rPr lang="es-ES" dirty="0">
                <a:solidFill>
                  <a:srgbClr val="454545"/>
                </a:solidFill>
                <a:latin typeface="Arial Narrow" panose="020B0606020202030204" pitchFamily="34" charset="0"/>
              </a:rPr>
              <a:t>Dándole cumplimiento a los objetivos de la orden de trabajo se analizarán como objetivos generales la evaluación de la gestión de contabilidad y finanzas, además de la gestión realizada a la planificación del plan anual; como objetivos específicos se analizará el Manual de Procedimientos de Contabilidad y Finanzas, la plantilla del Departamento Económico; las fechas establecidas para del cierre del mes; así como otros gastos incurridos en el periodo. Se analizará el trimestre Junio, Julio y Agosto 2021, se utilizará para la realización de la auditoria el método estadístico al azar y las técnicas de Observación, Confrontación, Análisis y Cálculo, se analizará el presupuesto aprobado así como la documentación que ampara la utilización de las partidas de gastos seleccionadas, el Manual de Procedimiento aplicado al área económica, y la plantilla aprobada para dicho departamento.</a:t>
            </a:r>
            <a:r>
              <a:rPr kumimoji="0" lang="es-E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rPr>
              <a:t>	</a:t>
            </a:r>
          </a:p>
        </p:txBody>
      </p:sp>
    </p:spTree>
    <p:extLst>
      <p:ext uri="{BB962C8B-B14F-4D97-AF65-F5344CB8AC3E}">
        <p14:creationId xmlns:p14="http://schemas.microsoft.com/office/powerpoint/2010/main" val="34782043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686937" y="1767556"/>
            <a:ext cx="11313994" cy="3000821"/>
          </a:xfrm>
          <a:prstGeom prst="rect">
            <a:avLst/>
          </a:prstGeom>
        </p:spPr>
        <p:txBody>
          <a:bodyPr wrap="square">
            <a:spAutoFit/>
          </a:bodyPr>
          <a:lstStyle/>
          <a:p>
            <a:pPr lvl="0" algn="just">
              <a:lnSpc>
                <a:spcPct val="150000"/>
              </a:lnSpc>
            </a:pPr>
            <a:endParaRPr lang="es-ES" dirty="0" smtClean="0">
              <a:solidFill>
                <a:srgbClr val="454545"/>
              </a:solidFill>
              <a:latin typeface="Arial Narrow" panose="020B0606020202030204" pitchFamily="34" charset="0"/>
            </a:endParaRPr>
          </a:p>
          <a:p>
            <a:pPr lvl="0" algn="just">
              <a:lnSpc>
                <a:spcPct val="150000"/>
              </a:lnSpc>
            </a:pPr>
            <a:endParaRPr lang="es-ES" dirty="0" smtClean="0">
              <a:solidFill>
                <a:srgbClr val="454545"/>
              </a:solidFill>
              <a:latin typeface="Arial Narrow" panose="020B0606020202030204" pitchFamily="34" charset="0"/>
            </a:endParaRPr>
          </a:p>
          <a:p>
            <a:pPr lvl="0" algn="just">
              <a:lnSpc>
                <a:spcPct val="150000"/>
              </a:lnSpc>
            </a:pPr>
            <a:endParaRPr lang="es-ES" dirty="0" smtClean="0">
              <a:solidFill>
                <a:srgbClr val="454545"/>
              </a:solidFill>
              <a:latin typeface="Arial Narrow" panose="020B0606020202030204" pitchFamily="34" charset="0"/>
            </a:endParaRPr>
          </a:p>
          <a:p>
            <a:pPr lvl="0" algn="just">
              <a:lnSpc>
                <a:spcPct val="150000"/>
              </a:lnSpc>
            </a:pPr>
            <a:endParaRPr lang="es-ES" dirty="0">
              <a:solidFill>
                <a:srgbClr val="454545"/>
              </a:solidFill>
              <a:latin typeface="Arial Narrow" panose="020B0606020202030204" pitchFamily="34" charset="0"/>
            </a:endParaRPr>
          </a:p>
          <a:p>
            <a:pPr lvl="0" algn="just">
              <a:lnSpc>
                <a:spcPct val="150000"/>
              </a:lnSpc>
            </a:pPr>
            <a:endParaRPr lang="es-ES" dirty="0" smtClean="0">
              <a:solidFill>
                <a:srgbClr val="454545"/>
              </a:solidFill>
              <a:latin typeface="Arial Narrow" panose="020B0606020202030204" pitchFamily="34" charset="0"/>
            </a:endParaRPr>
          </a:p>
          <a:p>
            <a:pPr lvl="0" algn="just">
              <a:lnSpc>
                <a:spcPct val="150000"/>
              </a:lnSpc>
            </a:pPr>
            <a:endParaRPr lang="es-ES" dirty="0">
              <a:solidFill>
                <a:srgbClr val="454545"/>
              </a:solidFill>
              <a:latin typeface="Arial Narrow" panose="020B0606020202030204" pitchFamily="34" charset="0"/>
            </a:endParaRPr>
          </a:p>
          <a:p>
            <a:pPr lvl="0" algn="just">
              <a:lnSpc>
                <a:spcPct val="150000"/>
              </a:lnSpc>
            </a:pPr>
            <a:r>
              <a:rPr lang="es-ES" dirty="0" smtClean="0">
                <a:solidFill>
                  <a:srgbClr val="454545"/>
                </a:solidFill>
                <a:latin typeface="Arial Narrow" panose="020B0606020202030204" pitchFamily="34" charset="0"/>
              </a:rPr>
              <a:t> </a:t>
            </a:r>
            <a:endParaRPr lang="es-ES" dirty="0">
              <a:solidFill>
                <a:srgbClr val="454545"/>
              </a:solidFill>
              <a:latin typeface="Arial Narrow" panose="020B0606020202030204" pitchFamily="34" charset="0"/>
            </a:endParaRPr>
          </a:p>
        </p:txBody>
      </p:sp>
      <p:graphicFrame>
        <p:nvGraphicFramePr>
          <p:cNvPr id="2" name="Tabla 1"/>
          <p:cNvGraphicFramePr>
            <a:graphicFrameLocks noGrp="1"/>
          </p:cNvGraphicFramePr>
          <p:nvPr>
            <p:extLst>
              <p:ext uri="{D42A27DB-BD31-4B8C-83A1-F6EECF244321}">
                <p14:modId xmlns:p14="http://schemas.microsoft.com/office/powerpoint/2010/main" val="278416118"/>
              </p:ext>
            </p:extLst>
          </p:nvPr>
        </p:nvGraphicFramePr>
        <p:xfrm>
          <a:off x="9171296" y="1767556"/>
          <a:ext cx="2183642" cy="1208677"/>
        </p:xfrm>
        <a:graphic>
          <a:graphicData uri="http://schemas.openxmlformats.org/drawingml/2006/table">
            <a:tbl>
              <a:tblPr firstRow="1" firstCol="1" bandRow="1"/>
              <a:tblGrid>
                <a:gridCol w="1091821">
                  <a:extLst>
                    <a:ext uri="{9D8B030D-6E8A-4147-A177-3AD203B41FA5}">
                      <a16:colId xmlns:a16="http://schemas.microsoft.com/office/drawing/2014/main" val="1980607700"/>
                    </a:ext>
                  </a:extLst>
                </a:gridCol>
                <a:gridCol w="1091821">
                  <a:extLst>
                    <a:ext uri="{9D8B030D-6E8A-4147-A177-3AD203B41FA5}">
                      <a16:colId xmlns:a16="http://schemas.microsoft.com/office/drawing/2014/main" val="523698138"/>
                    </a:ext>
                  </a:extLst>
                </a:gridCol>
              </a:tblGrid>
              <a:tr h="324651">
                <a:tc>
                  <a:txBody>
                    <a:bodyPr/>
                    <a:lstStyle/>
                    <a:p>
                      <a:r>
                        <a:rPr lang="en-US" sz="1400" b="1" i="0" u="none" strike="noStrike" baseline="0" dirty="0" smtClean="0">
                          <a:solidFill>
                            <a:srgbClr val="000000"/>
                          </a:solidFill>
                          <a:latin typeface="Arial Narrow" panose="020B0606020202030204" pitchFamily="34" charset="0"/>
                        </a:rPr>
                        <a:t>PT No. </a:t>
                      </a:r>
                      <a:endParaRPr lang="es-ES" sz="1400" b="0" i="0" u="none" strike="noStrike" baseline="0" dirty="0" smtClean="0">
                        <a:solidFill>
                          <a:srgbClr val="000000"/>
                        </a:solidFill>
                        <a:latin typeface="Arial Narrow" panose="020B0606020202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s-ES_tradnl" sz="1400" dirty="0">
                          <a:effectLst/>
                          <a:latin typeface="Arial Narrow" panose="020B0606020202030204" pitchFamily="34" charset="0"/>
                          <a:ea typeface="Calibri" panose="020F0502020204030204" pitchFamily="34" charset="0"/>
                          <a:cs typeface="Times New Roman" panose="02020603050405020304" pitchFamily="18" charset="0"/>
                        </a:rPr>
                        <a:t> </a:t>
                      </a:r>
                      <a:r>
                        <a:rPr lang="en-US" sz="1400" b="1" i="0" u="none" strike="noStrike" baseline="0" dirty="0" smtClean="0">
                          <a:solidFill>
                            <a:srgbClr val="000000"/>
                          </a:solidFill>
                          <a:latin typeface="Arial Narrow" panose="020B0606020202030204" pitchFamily="34" charset="0"/>
                        </a:rPr>
                        <a:t>1/2</a:t>
                      </a:r>
                      <a:endParaRPr lang="en-US" sz="1400" b="0" i="0" u="none" strike="noStrike" baseline="0" dirty="0" smtClean="0">
                        <a:solidFill>
                          <a:srgbClr val="000000"/>
                        </a:solidFill>
                        <a:latin typeface="Arial Narrow" panose="020B0606020202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2069709"/>
                  </a:ext>
                </a:extLst>
              </a:tr>
              <a:tr h="324285">
                <a:tc>
                  <a:txBody>
                    <a:bodyPr/>
                    <a:lstStyle/>
                    <a:p>
                      <a:r>
                        <a:rPr kumimoji="0" lang="es-ES_tradnl" sz="1400" b="0" i="0" u="none" strike="noStrike" kern="1200" cap="none" spc="0" normalizeH="0" baseline="0" noProof="0" dirty="0" smtClean="0">
                          <a:ln>
                            <a:noFill/>
                          </a:ln>
                          <a:solidFill>
                            <a:prstClr val="white"/>
                          </a:solidFill>
                          <a:effectLst/>
                          <a:uLnTx/>
                          <a:uFillTx/>
                          <a:latin typeface="Arial Narrow" panose="020B0606020202030204" pitchFamily="34" charset="0"/>
                          <a:ea typeface="Calibri" panose="020F0502020204030204" pitchFamily="34" charset="0"/>
                          <a:cs typeface="Times New Roman" panose="02020603050405020304" pitchFamily="18" charset="0"/>
                        </a:rPr>
                        <a:t> </a:t>
                      </a:r>
                      <a:r>
                        <a:rPr kumimoji="0" lang="en-US" sz="1400" b="1" i="0" u="none" strike="noStrike" kern="1200" cap="none" spc="0" normalizeH="0" baseline="0" noProof="0" dirty="0" smtClean="0">
                          <a:ln>
                            <a:noFill/>
                          </a:ln>
                          <a:solidFill>
                            <a:srgbClr val="000000"/>
                          </a:solidFill>
                          <a:effectLst/>
                          <a:uLnTx/>
                          <a:uFillTx/>
                          <a:latin typeface="Arial Narrow" panose="020B0606020202030204" pitchFamily="34" charset="0"/>
                          <a:ea typeface="+mn-ea"/>
                          <a:cs typeface="+mn-cs"/>
                        </a:rPr>
                        <a:t>Fecha inicio: </a:t>
                      </a:r>
                      <a:endParaRPr lang="en-US" sz="1400" b="0" i="0" u="none" strike="noStrike" baseline="0" dirty="0" smtClean="0">
                        <a:solidFill>
                          <a:srgbClr val="000000"/>
                        </a:solidFill>
                        <a:latin typeface="Arial Narrow" panose="020B0606020202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b="1" i="0" u="none" strike="noStrike" baseline="0" dirty="0" smtClean="0">
                          <a:solidFill>
                            <a:srgbClr val="000000"/>
                          </a:solidFill>
                          <a:latin typeface="Arial Narrow" panose="020B0606020202030204" pitchFamily="34" charset="0"/>
                        </a:rPr>
                        <a:t>10/6/21 </a:t>
                      </a:r>
                      <a:endParaRPr lang="en-US" sz="1400" b="0" i="0" u="none" strike="noStrike" baseline="0" dirty="0" smtClean="0">
                        <a:solidFill>
                          <a:srgbClr val="000000"/>
                        </a:solidFill>
                        <a:latin typeface="Arial Narrow" panose="020B0606020202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1236704"/>
                  </a:ext>
                </a:extLst>
              </a:tr>
              <a:tr h="559741">
                <a:tc>
                  <a:txBody>
                    <a:bodyPr/>
                    <a:lstStyle/>
                    <a:p>
                      <a:r>
                        <a:rPr lang="es-ES_tradnl" sz="1400" dirty="0">
                          <a:effectLst/>
                          <a:latin typeface="Arial Narrow" panose="020B0606020202030204" pitchFamily="34" charset="0"/>
                          <a:ea typeface="Calibri" panose="020F0502020204030204" pitchFamily="34" charset="0"/>
                          <a:cs typeface="Times New Roman" panose="02020603050405020304" pitchFamily="18" charset="0"/>
                        </a:rPr>
                        <a:t> </a:t>
                      </a:r>
                      <a:r>
                        <a:rPr kumimoji="0" lang="en-US" sz="1400" b="1" i="0" u="none" strike="noStrike" kern="1200" cap="none" spc="0" normalizeH="0" baseline="0" noProof="0" dirty="0" smtClean="0">
                          <a:ln>
                            <a:noFill/>
                          </a:ln>
                          <a:solidFill>
                            <a:srgbClr val="000000"/>
                          </a:solidFill>
                          <a:effectLst/>
                          <a:uLnTx/>
                          <a:uFillTx/>
                          <a:latin typeface="Arial Narrow" panose="020B0606020202030204" pitchFamily="34" charset="0"/>
                          <a:ea typeface="+mn-ea"/>
                          <a:cs typeface="+mn-cs"/>
                        </a:rPr>
                        <a:t>Fecha de terminación</a:t>
                      </a:r>
                      <a:endParaRPr lang="pt-BR" sz="1400" b="0" i="0" u="none" strike="noStrike" baseline="0" dirty="0" smtClean="0">
                        <a:solidFill>
                          <a:srgbClr val="000000"/>
                        </a:solidFill>
                        <a:latin typeface="Arial Narrow" panose="020B0606020202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s-ES_tradnl" sz="1400" dirty="0">
                          <a:effectLst/>
                          <a:latin typeface="Arial Narrow" panose="020B0606020202030204" pitchFamily="34" charset="0"/>
                          <a:ea typeface="Calibri" panose="020F0502020204030204" pitchFamily="34" charset="0"/>
                          <a:cs typeface="Times New Roman" panose="02020603050405020304" pitchFamily="18" charset="0"/>
                        </a:rPr>
                        <a:t> </a:t>
                      </a:r>
                      <a:endParaRPr lang="en-US" sz="1400" b="1" i="0" u="none" strike="noStrike" baseline="0" dirty="0" smtClean="0">
                        <a:solidFill>
                          <a:srgbClr val="000000"/>
                        </a:solidFill>
                        <a:latin typeface="Arial Narrow" panose="020B0606020202030204" pitchFamily="34" charset="0"/>
                      </a:endParaRPr>
                    </a:p>
                    <a:p>
                      <a:r>
                        <a:rPr lang="es-ES" sz="1400" b="1" i="0" u="none" strike="noStrike" baseline="0" dirty="0" smtClean="0">
                          <a:solidFill>
                            <a:srgbClr val="000000"/>
                          </a:solidFill>
                          <a:latin typeface="Arial Narrow" panose="020B0606020202030204" pitchFamily="34" charset="0"/>
                        </a:rPr>
                        <a:t>25/6/21</a:t>
                      </a:r>
                      <a:endParaRPr lang="en-US" sz="1400" b="0" i="0" u="none" strike="noStrike" baseline="0" dirty="0" smtClean="0">
                        <a:solidFill>
                          <a:srgbClr val="000000"/>
                        </a:solidFill>
                        <a:latin typeface="Arial Narrow" panose="020B0606020202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3300754"/>
                  </a:ext>
                </a:extLst>
              </a:tr>
            </a:tbl>
          </a:graphicData>
        </a:graphic>
      </p:graphicFrame>
      <p:sp>
        <p:nvSpPr>
          <p:cNvPr id="3" name="Rectángulo 2"/>
          <p:cNvSpPr/>
          <p:nvPr/>
        </p:nvSpPr>
        <p:spPr>
          <a:xfrm>
            <a:off x="577755" y="1907359"/>
            <a:ext cx="8375175" cy="2554545"/>
          </a:xfrm>
          <a:prstGeom prst="rect">
            <a:avLst/>
          </a:prstGeom>
        </p:spPr>
        <p:txBody>
          <a:bodyPr wrap="square">
            <a:spAutoFit/>
          </a:bodyPr>
          <a:lstStyle/>
          <a:p>
            <a:pPr lvl="0" algn="just">
              <a:lnSpc>
                <a:spcPct val="150000"/>
              </a:lnSpc>
              <a:defRPr/>
            </a:pPr>
            <a:r>
              <a:rPr lang="es-ES" sz="1600" b="1" dirty="0">
                <a:solidFill>
                  <a:srgbClr val="000000"/>
                </a:solidFill>
                <a:latin typeface="Arial Narrow" panose="020B0606020202030204" pitchFamily="34" charset="0"/>
              </a:rPr>
              <a:t>Entidad: </a:t>
            </a:r>
            <a:r>
              <a:rPr lang="es-ES" sz="1600" dirty="0">
                <a:solidFill>
                  <a:srgbClr val="000000"/>
                </a:solidFill>
                <a:latin typeface="Arial Narrow" panose="020B0606020202030204" pitchFamily="34" charset="0"/>
              </a:rPr>
              <a:t>Hotel </a:t>
            </a:r>
            <a:r>
              <a:rPr lang="es-ES" sz="1600" dirty="0" smtClean="0">
                <a:solidFill>
                  <a:srgbClr val="000000"/>
                </a:solidFill>
                <a:latin typeface="Arial Narrow" panose="020B0606020202030204" pitchFamily="34" charset="0"/>
              </a:rPr>
              <a:t>Flamenco</a:t>
            </a:r>
          </a:p>
          <a:p>
            <a:pPr lvl="0" algn="just">
              <a:lnSpc>
                <a:spcPct val="150000"/>
              </a:lnSpc>
              <a:defRPr/>
            </a:pPr>
            <a:r>
              <a:rPr lang="en-US" sz="1600" b="1" dirty="0">
                <a:solidFill>
                  <a:srgbClr val="000000"/>
                </a:solidFill>
                <a:latin typeface="Arial Narrow" panose="020B0606020202030204" pitchFamily="34" charset="0"/>
              </a:rPr>
              <a:t>Tema: </a:t>
            </a:r>
            <a:r>
              <a:rPr lang="en-US" sz="1600" dirty="0">
                <a:solidFill>
                  <a:srgbClr val="000000"/>
                </a:solidFill>
                <a:latin typeface="Arial Narrow" panose="020B0606020202030204" pitchFamily="34" charset="0"/>
              </a:rPr>
              <a:t>Control </a:t>
            </a:r>
            <a:r>
              <a:rPr lang="en-US" sz="1600" dirty="0" smtClean="0">
                <a:solidFill>
                  <a:srgbClr val="000000"/>
                </a:solidFill>
                <a:latin typeface="Arial Narrow" panose="020B0606020202030204" pitchFamily="34" charset="0"/>
              </a:rPr>
              <a:t>Interno</a:t>
            </a:r>
          </a:p>
          <a:p>
            <a:pPr lvl="0"/>
            <a:r>
              <a:rPr lang="pt-BR" sz="1600" b="1" dirty="0">
                <a:solidFill>
                  <a:srgbClr val="000000"/>
                </a:solidFill>
                <a:latin typeface="Arial Narrow" panose="020B0606020202030204" pitchFamily="34" charset="0"/>
              </a:rPr>
              <a:t>Período: </a:t>
            </a:r>
            <a:r>
              <a:rPr lang="pt-BR" sz="1600" dirty="0">
                <a:solidFill>
                  <a:srgbClr val="000000"/>
                </a:solidFill>
                <a:latin typeface="Arial Narrow" panose="020B0606020202030204" pitchFamily="34" charset="0"/>
              </a:rPr>
              <a:t>Cierre de agosto 2021 </a:t>
            </a:r>
          </a:p>
          <a:p>
            <a:pPr lvl="0" algn="just">
              <a:lnSpc>
                <a:spcPct val="150000"/>
              </a:lnSpc>
              <a:defRPr/>
            </a:pPr>
            <a:r>
              <a:rPr lang="es-ES" sz="1600" dirty="0" smtClean="0">
                <a:solidFill>
                  <a:srgbClr val="454545"/>
                </a:solidFill>
                <a:latin typeface="Arial Narrow" panose="020B0606020202030204" pitchFamily="34" charset="0"/>
              </a:rPr>
              <a:t>Fuente</a:t>
            </a:r>
            <a:r>
              <a:rPr lang="es-ES" sz="1600" dirty="0">
                <a:solidFill>
                  <a:srgbClr val="454545"/>
                </a:solidFill>
                <a:latin typeface="Arial Narrow" panose="020B0606020202030204" pitchFamily="34" charset="0"/>
              </a:rPr>
              <a:t>: Plan de Prevención, Guía de Autocontrol, Escritos Fundamentados, Expediente de acción de control y Expediente Legal.	</a:t>
            </a:r>
          </a:p>
          <a:p>
            <a:pPr lvl="0" algn="just">
              <a:lnSpc>
                <a:spcPct val="150000"/>
              </a:lnSpc>
              <a:defRPr/>
            </a:pPr>
            <a:r>
              <a:rPr lang="es-ES" sz="1600" dirty="0">
                <a:solidFill>
                  <a:srgbClr val="454545"/>
                </a:solidFill>
                <a:latin typeface="Arial Narrow" panose="020B0606020202030204" pitchFamily="34" charset="0"/>
              </a:rPr>
              <a:t>Objetivo: Comprobar si se mantiene actualizada la documentación del sistema de control interno implementado en la institución.</a:t>
            </a:r>
          </a:p>
        </p:txBody>
      </p:sp>
    </p:spTree>
    <p:extLst>
      <p:ext uri="{BB962C8B-B14F-4D97-AF65-F5344CB8AC3E}">
        <p14:creationId xmlns:p14="http://schemas.microsoft.com/office/powerpoint/2010/main" val="18326237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700585" y="1590135"/>
            <a:ext cx="11313994" cy="369332"/>
          </a:xfrm>
          <a:prstGeom prst="rect">
            <a:avLst/>
          </a:prstGeom>
        </p:spPr>
        <p:txBody>
          <a:bodyPr wrap="square">
            <a:spAutoFit/>
          </a:bodyPr>
          <a:lstStyle/>
          <a:p>
            <a:pPr lvl="0" algn="just"/>
            <a:r>
              <a:rPr kumimoji="0" lang="es-E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rPr>
              <a:t>	</a:t>
            </a:r>
          </a:p>
        </p:txBody>
      </p:sp>
      <p:sp>
        <p:nvSpPr>
          <p:cNvPr id="3" name="Rectángulo 2"/>
          <p:cNvSpPr/>
          <p:nvPr/>
        </p:nvSpPr>
        <p:spPr>
          <a:xfrm>
            <a:off x="3048000" y="2967335"/>
            <a:ext cx="6096000" cy="923330"/>
          </a:xfrm>
          <a:prstGeom prst="rect">
            <a:avLst/>
          </a:prstGeom>
        </p:spPr>
        <p:txBody>
          <a:bodyPr>
            <a:spAutoFit/>
          </a:bodyPr>
          <a:lstStyle/>
          <a:p>
            <a:r>
              <a:rPr lang="en-US" dirty="0"/>
              <a:t>	</a:t>
            </a:r>
          </a:p>
          <a:p>
            <a:r>
              <a:rPr lang="en-US" dirty="0"/>
              <a:t>	</a:t>
            </a:r>
          </a:p>
          <a:p>
            <a:r>
              <a:rPr lang="en-US" dirty="0"/>
              <a:t>	</a:t>
            </a:r>
          </a:p>
        </p:txBody>
      </p:sp>
      <p:sp>
        <p:nvSpPr>
          <p:cNvPr id="4" name="Rectángulo 3"/>
          <p:cNvSpPr/>
          <p:nvPr/>
        </p:nvSpPr>
        <p:spPr>
          <a:xfrm>
            <a:off x="327546" y="1276237"/>
            <a:ext cx="11864454" cy="5770811"/>
          </a:xfrm>
          <a:prstGeom prst="rect">
            <a:avLst/>
          </a:prstGeom>
        </p:spPr>
        <p:txBody>
          <a:bodyPr wrap="square">
            <a:spAutoFit/>
          </a:bodyPr>
          <a:lstStyle/>
          <a:p>
            <a:r>
              <a:rPr lang="en-US" b="1" dirty="0">
                <a:solidFill>
                  <a:srgbClr val="000000"/>
                </a:solidFill>
                <a:latin typeface="Arial" panose="020B0604020202020204" pitchFamily="34" charset="0"/>
              </a:rPr>
              <a:t>Evaluación de Control Interno. </a:t>
            </a:r>
            <a:endParaRPr lang="en-US" dirty="0">
              <a:solidFill>
                <a:srgbClr val="000000"/>
              </a:solidFill>
              <a:latin typeface="Arial" panose="020B0604020202020204" pitchFamily="34" charset="0"/>
            </a:endParaRPr>
          </a:p>
          <a:p>
            <a:pPr algn="just">
              <a:lnSpc>
                <a:spcPct val="150000"/>
              </a:lnSpc>
            </a:pPr>
            <a:r>
              <a:rPr lang="en-US" dirty="0">
                <a:solidFill>
                  <a:srgbClr val="000000"/>
                </a:solidFill>
                <a:latin typeface="Arial" panose="020B0604020202020204" pitchFamily="34" charset="0"/>
              </a:rPr>
              <a:t>Ambiente de Control. </a:t>
            </a:r>
          </a:p>
          <a:p>
            <a:pPr algn="just">
              <a:lnSpc>
                <a:spcPct val="150000"/>
              </a:lnSpc>
            </a:pPr>
            <a:r>
              <a:rPr lang="es-ES" dirty="0">
                <a:solidFill>
                  <a:srgbClr val="000000"/>
                </a:solidFill>
                <a:latin typeface="Arial" panose="020B0604020202020204" pitchFamily="34" charset="0"/>
              </a:rPr>
              <a:t>-El departamento económico se encuentra con una plantilla aprobada de 10 trabajadores, de las cuales se encuentran cubierta 9 para un 90 por ciento, correspondiente a la plaza de Especialista Principal, ocasionando que no exista contrapartida en la revisión y análisis de los registros contables. </a:t>
            </a:r>
          </a:p>
          <a:p>
            <a:pPr algn="just">
              <a:lnSpc>
                <a:spcPct val="150000"/>
              </a:lnSpc>
            </a:pPr>
            <a:r>
              <a:rPr lang="es-ES" dirty="0">
                <a:solidFill>
                  <a:srgbClr val="000000"/>
                </a:solidFill>
                <a:latin typeface="Arial" panose="020B0604020202020204" pitchFamily="34" charset="0"/>
              </a:rPr>
              <a:t>-Se comprobó que se encuentra desactualizado el Manual de Procedimientos Contables y Financieros, ya que no contienen la modo y funcionamiento que establece como operar en MLC con respecto al cobro de las ventas de productos y la prestación de servicios, además se evidenció que no cuentan con el Certifico Comercial que autoriza a operar en esta moneda, incumpliendo con la Resolución 13/2019 que aprueba la implementación del Manual de Procedimiento, así como la circular con el procedimiento a realizar con este tipo de moneda, emitida ambas por la OSDE además la documentación referente al control interno por lo que no se encuentran establecidas las bases para la detección de errores ni un diagnóstico de los principales riesgos y problemas existentes en el centro. El centro contiene un diagrama organizacional (Organigrama) con las áreas que compone el complejo.	</a:t>
            </a:r>
          </a:p>
        </p:txBody>
      </p:sp>
    </p:spTree>
    <p:extLst>
      <p:ext uri="{BB962C8B-B14F-4D97-AF65-F5344CB8AC3E}">
        <p14:creationId xmlns:p14="http://schemas.microsoft.com/office/powerpoint/2010/main" val="2744673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700585" y="1590135"/>
            <a:ext cx="11313994" cy="369332"/>
          </a:xfrm>
          <a:prstGeom prst="rect">
            <a:avLst/>
          </a:prstGeom>
        </p:spPr>
        <p:txBody>
          <a:bodyPr wrap="square">
            <a:spAutoFit/>
          </a:bodyPr>
          <a:lstStyle/>
          <a:p>
            <a:pPr lvl="0" algn="just"/>
            <a:r>
              <a:rPr kumimoji="0" lang="es-E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rPr>
              <a:t>	</a:t>
            </a:r>
          </a:p>
        </p:txBody>
      </p:sp>
      <p:sp>
        <p:nvSpPr>
          <p:cNvPr id="3" name="Rectángulo 2"/>
          <p:cNvSpPr/>
          <p:nvPr/>
        </p:nvSpPr>
        <p:spPr>
          <a:xfrm>
            <a:off x="3048000" y="2967335"/>
            <a:ext cx="6096000" cy="923330"/>
          </a:xfrm>
          <a:prstGeom prst="rect">
            <a:avLst/>
          </a:prstGeom>
        </p:spPr>
        <p:txBody>
          <a:bodyPr>
            <a:spAutoFit/>
          </a:bodyPr>
          <a:lstStyle/>
          <a:p>
            <a:r>
              <a:rPr lang="en-US" dirty="0"/>
              <a:t>	</a:t>
            </a:r>
          </a:p>
          <a:p>
            <a:r>
              <a:rPr lang="en-US" dirty="0"/>
              <a:t>	</a:t>
            </a:r>
          </a:p>
          <a:p>
            <a:r>
              <a:rPr lang="en-US" dirty="0"/>
              <a:t>	</a:t>
            </a:r>
          </a:p>
        </p:txBody>
      </p:sp>
      <p:sp>
        <p:nvSpPr>
          <p:cNvPr id="4" name="Rectángulo 3"/>
          <p:cNvSpPr/>
          <p:nvPr/>
        </p:nvSpPr>
        <p:spPr>
          <a:xfrm>
            <a:off x="163773" y="1590135"/>
            <a:ext cx="11864454" cy="4108817"/>
          </a:xfrm>
          <a:prstGeom prst="rect">
            <a:avLst/>
          </a:prstGeom>
        </p:spPr>
        <p:txBody>
          <a:bodyPr wrap="square">
            <a:spAutoFit/>
          </a:bodyPr>
          <a:lstStyle/>
          <a:p>
            <a:r>
              <a:rPr lang="en-US" b="1" dirty="0">
                <a:solidFill>
                  <a:srgbClr val="000000"/>
                </a:solidFill>
                <a:latin typeface="Arial" panose="020B0604020202020204" pitchFamily="34" charset="0"/>
              </a:rPr>
              <a:t>Evaluación de Control Interno. </a:t>
            </a:r>
            <a:endParaRPr lang="en-US" dirty="0">
              <a:solidFill>
                <a:srgbClr val="000000"/>
              </a:solidFill>
              <a:latin typeface="Arial" panose="020B0604020202020204" pitchFamily="34" charset="0"/>
            </a:endParaRPr>
          </a:p>
          <a:p>
            <a:pPr algn="just">
              <a:lnSpc>
                <a:spcPct val="150000"/>
              </a:lnSpc>
            </a:pPr>
            <a:r>
              <a:rPr lang="es-ES" dirty="0">
                <a:solidFill>
                  <a:srgbClr val="000000"/>
                </a:solidFill>
                <a:latin typeface="Arial" panose="020B0604020202020204" pitchFamily="34" charset="0"/>
              </a:rPr>
              <a:t>Gestión y Prevención de Riesgos. No tiene determinado los objetivos de control, no existe un levantamiento de los riesgos por áreas tanto internas como externas exponiendo las principales dificultades que amenazan a la instalación, influyendo en la prevención de riesgos. </a:t>
            </a:r>
            <a:endParaRPr lang="es-ES" dirty="0" smtClean="0">
              <a:solidFill>
                <a:srgbClr val="000000"/>
              </a:solidFill>
              <a:latin typeface="Arial" panose="020B0604020202020204" pitchFamily="34" charset="0"/>
            </a:endParaRPr>
          </a:p>
          <a:p>
            <a:pPr algn="just">
              <a:lnSpc>
                <a:spcPct val="150000"/>
              </a:lnSpc>
            </a:pPr>
            <a:endParaRPr lang="es-ES" dirty="0" smtClean="0">
              <a:solidFill>
                <a:srgbClr val="000000"/>
              </a:solidFill>
              <a:latin typeface="Arial" panose="020B0604020202020204" pitchFamily="34" charset="0"/>
            </a:endParaRPr>
          </a:p>
          <a:p>
            <a:pPr algn="just">
              <a:lnSpc>
                <a:spcPct val="150000"/>
              </a:lnSpc>
            </a:pPr>
            <a:r>
              <a:rPr lang="es-ES" dirty="0" smtClean="0">
                <a:solidFill>
                  <a:srgbClr val="000000"/>
                </a:solidFill>
                <a:latin typeface="Arial" panose="020B0604020202020204" pitchFamily="34" charset="0"/>
              </a:rPr>
              <a:t>Actividades </a:t>
            </a:r>
            <a:r>
              <a:rPr lang="es-ES" dirty="0">
                <a:solidFill>
                  <a:srgbClr val="000000"/>
                </a:solidFill>
                <a:latin typeface="Arial" panose="020B0604020202020204" pitchFamily="34" charset="0"/>
              </a:rPr>
              <a:t>de Control. Se encuentran definidas las responsabilidades y funciones del personal existente. Existe coordinación entre áreas (almacenes, áreas de ventas y departamento contable ) Realizan las operaciones y los cierres contables en el término establecido, utilizando para ello el sistema automatizado </a:t>
            </a:r>
            <a:r>
              <a:rPr lang="es-ES" dirty="0" err="1">
                <a:solidFill>
                  <a:srgbClr val="000000"/>
                </a:solidFill>
                <a:latin typeface="Arial" panose="020B0604020202020204" pitchFamily="34" charset="0"/>
              </a:rPr>
              <a:t>Zun</a:t>
            </a:r>
            <a:r>
              <a:rPr lang="es-ES" dirty="0">
                <a:solidFill>
                  <a:srgbClr val="000000"/>
                </a:solidFill>
                <a:latin typeface="Arial" panose="020B0604020202020204" pitchFamily="34" charset="0"/>
              </a:rPr>
              <a:t> </a:t>
            </a:r>
            <a:r>
              <a:rPr lang="es-ES" dirty="0" err="1">
                <a:solidFill>
                  <a:srgbClr val="000000"/>
                </a:solidFill>
                <a:latin typeface="Arial" panose="020B0604020202020204" pitchFamily="34" charset="0"/>
              </a:rPr>
              <a:t>acc</a:t>
            </a:r>
            <a:r>
              <a:rPr lang="es-ES" dirty="0">
                <a:solidFill>
                  <a:srgbClr val="000000"/>
                </a:solidFill>
                <a:latin typeface="Arial" panose="020B0604020202020204" pitchFamily="34" charset="0"/>
              </a:rPr>
              <a:t>. Cuentan con el Reglamento General de la instalación. Dispone de los registros contables primarios de los hechos económicos, sobre la base de las Normas Cubanas de Información Financiera.</a:t>
            </a:r>
          </a:p>
        </p:txBody>
      </p:sp>
    </p:spTree>
    <p:extLst>
      <p:ext uri="{BB962C8B-B14F-4D97-AF65-F5344CB8AC3E}">
        <p14:creationId xmlns:p14="http://schemas.microsoft.com/office/powerpoint/2010/main" val="41078327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700585" y="1590135"/>
            <a:ext cx="11313994" cy="3693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rPr>
              <a:t>	</a:t>
            </a:r>
          </a:p>
        </p:txBody>
      </p:sp>
      <p:sp>
        <p:nvSpPr>
          <p:cNvPr id="3" name="Rectángulo 2"/>
          <p:cNvSpPr/>
          <p:nvPr/>
        </p:nvSpPr>
        <p:spPr>
          <a:xfrm>
            <a:off x="3048000" y="2967335"/>
            <a:ext cx="6096000" cy="92333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4" name="Rectángulo 3"/>
          <p:cNvSpPr/>
          <p:nvPr/>
        </p:nvSpPr>
        <p:spPr>
          <a:xfrm>
            <a:off x="163773" y="1590135"/>
            <a:ext cx="11864454" cy="355481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Evaluación de Control Interno. </a:t>
            </a:r>
            <a:endParaRPr kumimoji="0" lang="en-US" sz="1800" b="1"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lvl="0" algn="just">
              <a:lnSpc>
                <a:spcPct val="150000"/>
              </a:lnSpc>
            </a:pPr>
            <a:r>
              <a:rPr lang="es-ES" dirty="0">
                <a:solidFill>
                  <a:srgbClr val="000000"/>
                </a:solidFill>
                <a:latin typeface="Arial" panose="020B0604020202020204" pitchFamily="34" charset="0"/>
              </a:rPr>
              <a:t>Sistema de Información y Comunicación. El centro no cuenta con el Flujo de Información y los canales de comunicación por lo que no ofrece la información oportuna, clara y veraz que emite el centro hacia las áreas y la OSDE. Cuentan con el Plan de Seguridad Informática, tienen elaborado los registros expone en el anexo 7 referente al 7.1.1 Registro control operativo de la computadora 7.1.3 Registro de entrada y salidas y movimientos de tecnologías de la información, 7.1.4 Registro mantenimiento de equipos, así como el personal con acceso a las mismas. Se cumple con la rendición de cuentas ya que en los meses de Junio, Julio y Agosto se reunió el Consejo de Dirección por lo que existe evidencia de actas realizadas.</a:t>
            </a:r>
            <a:endParaRPr kumimoji="0" lang="es-E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24420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700585" y="1590135"/>
            <a:ext cx="11313994" cy="3693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rPr>
              <a:t>	</a:t>
            </a:r>
          </a:p>
        </p:txBody>
      </p:sp>
      <p:sp>
        <p:nvSpPr>
          <p:cNvPr id="3" name="Rectángulo 2"/>
          <p:cNvSpPr/>
          <p:nvPr/>
        </p:nvSpPr>
        <p:spPr>
          <a:xfrm>
            <a:off x="3048000" y="2967335"/>
            <a:ext cx="6096000" cy="92333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4" name="Rectángulo 3"/>
          <p:cNvSpPr/>
          <p:nvPr/>
        </p:nvSpPr>
        <p:spPr>
          <a:xfrm>
            <a:off x="327546" y="1289885"/>
            <a:ext cx="11864454" cy="618630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Evaluación de Control Interno. </a:t>
            </a:r>
            <a:endParaRPr kumimoji="0" lang="en-US" sz="1800" b="1"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endParaRPr>
          </a:p>
          <a:p>
            <a:pPr lvl="0" algn="just">
              <a:lnSpc>
                <a:spcPct val="150000"/>
              </a:lnSpc>
            </a:pPr>
            <a:r>
              <a:rPr lang="es-ES" dirty="0" smtClean="0">
                <a:solidFill>
                  <a:srgbClr val="000000"/>
                </a:solidFill>
                <a:latin typeface="Arial" panose="020B0604020202020204" pitchFamily="34" charset="0"/>
              </a:rPr>
              <a:t>Supervisión </a:t>
            </a:r>
            <a:r>
              <a:rPr lang="es-ES" dirty="0">
                <a:solidFill>
                  <a:srgbClr val="000000"/>
                </a:solidFill>
                <a:latin typeface="Arial" panose="020B0604020202020204" pitchFamily="34" charset="0"/>
              </a:rPr>
              <a:t>y Monitoreo. El centro no cuenta con la Guía de autocontrol actualizada del 2021 ni aplicada se encuentra de forma automatizada. Mediante el escrito fundamentado No.11 del 11 mes de mayo 2020 se aprueba la constitución del comité de prevención y control con la directora actual como presidenta y como miembros el jefe de departamento de diagnóstico y la técnica en gestión económica, no existiendo evidencia de un cronograma de reuniones ni de acciones realizadas por el mismo. El Plan de prevención de Riesgos elaborado carece de los riesgos asociados a la ejecución y control del presupuesto aprobado, no reflejando además el seguimiento y actualización de la documentación del control interno, no se encuentra firmado por los trabajadores ni por quien lo elaboró</a:t>
            </a:r>
            <a:r>
              <a:rPr lang="es-ES" dirty="0" smtClean="0">
                <a:solidFill>
                  <a:srgbClr val="000000"/>
                </a:solidFill>
                <a:latin typeface="Arial" panose="020B0604020202020204" pitchFamily="34" charset="0"/>
              </a:rPr>
              <a:t>.</a:t>
            </a:r>
          </a:p>
          <a:p>
            <a:pPr lvl="0" algn="just">
              <a:lnSpc>
                <a:spcPct val="150000"/>
              </a:lnSpc>
            </a:pPr>
            <a:r>
              <a:rPr lang="es-ES" dirty="0">
                <a:solidFill>
                  <a:srgbClr val="000000"/>
                </a:solidFill>
                <a:latin typeface="Arial" panose="020B0604020202020204" pitchFamily="34" charset="0"/>
              </a:rPr>
              <a:t>Por todo lo anterior se evalúa el sistema de control interno de Malo, se asumirá un riesgo en la auditoria de que nuestras pruebas sustantivas y de cumplimientos no sean capaces de detectar errores de 97 por ciento, para obtener una confianza del 99 por ciento. Las muestras seleccionadas serán por el método no estadístico al azar y por bloque.</a:t>
            </a:r>
            <a:endParaRPr kumimoji="0" lang="es-E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lvl="0" algn="just">
              <a:lnSpc>
                <a:spcPct val="150000"/>
              </a:lnSpc>
            </a:pPr>
            <a:endParaRPr lang="es-ES" dirty="0" smtClean="0">
              <a:solidFill>
                <a:srgbClr val="000000"/>
              </a:solidFill>
              <a:latin typeface="Arial" panose="020B0604020202020204" pitchFamily="34" charset="0"/>
            </a:endParaRPr>
          </a:p>
          <a:p>
            <a:pPr lvl="0" algn="just">
              <a:lnSpc>
                <a:spcPct val="150000"/>
              </a:lnSpc>
            </a:pPr>
            <a:endParaRPr kumimoji="0" lang="es-E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495521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3480179" y="756427"/>
            <a:ext cx="817500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ACTA DE NOTIFICACIÓN DE LOS RESULTADOS DE LA AUDITORIA</a:t>
            </a:r>
            <a:endParaRPr kumimoji="0" lang="es-CO" altLang="es-ES" sz="2800" b="0" i="0" u="none" strike="noStrike" kern="0" cap="none" spc="0" normalizeH="0" baseline="0" noProof="0" dirty="0">
              <a:ln>
                <a:noFill/>
              </a:ln>
              <a:solidFill>
                <a:srgbClr val="FF0000"/>
              </a:solidFill>
              <a:effectLst/>
              <a:uLnTx/>
              <a:uFillTx/>
              <a:ea typeface="Verdana" panose="020B0604030504040204" pitchFamily="34" charset="0"/>
              <a:cs typeface="Arial" panose="020B0604020202020204" pitchFamily="34" charset="0"/>
            </a:endParaRPr>
          </a:p>
        </p:txBody>
      </p:sp>
      <p:sp>
        <p:nvSpPr>
          <p:cNvPr id="2" name="Rectángulo 1"/>
          <p:cNvSpPr/>
          <p:nvPr/>
        </p:nvSpPr>
        <p:spPr>
          <a:xfrm>
            <a:off x="1105469" y="1997839"/>
            <a:ext cx="10290412" cy="3000821"/>
          </a:xfrm>
          <a:prstGeom prst="rect">
            <a:avLst/>
          </a:prstGeom>
        </p:spPr>
        <p:txBody>
          <a:bodyPr wrap="square">
            <a:spAutoFit/>
          </a:bodyPr>
          <a:lstStyle/>
          <a:p>
            <a:pPr algn="just">
              <a:lnSpc>
                <a:spcPct val="150000"/>
              </a:lnSpc>
            </a:pPr>
            <a:r>
              <a:rPr lang="en-US" dirty="0">
                <a:solidFill>
                  <a:srgbClr val="000000"/>
                </a:solidFill>
                <a:latin typeface="Arial Narrow" panose="020B0606020202030204" pitchFamily="34" charset="0"/>
              </a:rPr>
              <a:t>No. OT 24/21 </a:t>
            </a:r>
          </a:p>
          <a:p>
            <a:pPr algn="just">
              <a:lnSpc>
                <a:spcPct val="150000"/>
              </a:lnSpc>
            </a:pPr>
            <a:r>
              <a:rPr lang="en-US" dirty="0" err="1">
                <a:solidFill>
                  <a:srgbClr val="000000"/>
                </a:solidFill>
                <a:latin typeface="Arial Narrow" panose="020B0606020202030204" pitchFamily="34" charset="0"/>
              </a:rPr>
              <a:t>Parcial</a:t>
            </a:r>
            <a:r>
              <a:rPr lang="en-US" dirty="0">
                <a:solidFill>
                  <a:srgbClr val="000000"/>
                </a:solidFill>
                <a:latin typeface="Arial Narrow" panose="020B0606020202030204" pitchFamily="34" charset="0"/>
              </a:rPr>
              <a:t>___x___ Final_____ </a:t>
            </a:r>
          </a:p>
          <a:p>
            <a:pPr algn="just">
              <a:lnSpc>
                <a:spcPct val="150000"/>
              </a:lnSpc>
            </a:pPr>
            <a:r>
              <a:rPr lang="es-ES" dirty="0">
                <a:solidFill>
                  <a:srgbClr val="000000"/>
                </a:solidFill>
                <a:latin typeface="Arial Narrow" panose="020B0606020202030204" pitchFamily="34" charset="0"/>
              </a:rPr>
              <a:t>En: El Hotel Flamenco, pertenece al Complejo Residencial Cayo Coco, del Grupo </a:t>
            </a:r>
            <a:r>
              <a:rPr lang="es-ES" dirty="0" err="1">
                <a:solidFill>
                  <a:srgbClr val="000000"/>
                </a:solidFill>
                <a:latin typeface="Arial Narrow" panose="020B0606020202030204" pitchFamily="34" charset="0"/>
              </a:rPr>
              <a:t>Cubanacan</a:t>
            </a:r>
            <a:r>
              <a:rPr lang="es-ES" dirty="0">
                <a:solidFill>
                  <a:srgbClr val="000000"/>
                </a:solidFill>
                <a:latin typeface="Arial Narrow" panose="020B0606020202030204" pitchFamily="34" charset="0"/>
              </a:rPr>
              <a:t> S.A y al organismo </a:t>
            </a:r>
            <a:r>
              <a:rPr lang="es-ES" dirty="0" err="1">
                <a:solidFill>
                  <a:srgbClr val="000000"/>
                </a:solidFill>
                <a:latin typeface="Arial Narrow" panose="020B0606020202030204" pitchFamily="34" charset="0"/>
              </a:rPr>
              <a:t>Mintur</a:t>
            </a:r>
            <a:r>
              <a:rPr lang="es-ES" dirty="0">
                <a:solidFill>
                  <a:srgbClr val="000000"/>
                </a:solidFill>
                <a:latin typeface="Arial Narrow" panose="020B0606020202030204" pitchFamily="34" charset="0"/>
              </a:rPr>
              <a:t>.</a:t>
            </a:r>
          </a:p>
          <a:p>
            <a:pPr algn="just">
              <a:lnSpc>
                <a:spcPct val="150000"/>
              </a:lnSpc>
            </a:pPr>
            <a:r>
              <a:rPr lang="es-ES" dirty="0" smtClean="0">
                <a:solidFill>
                  <a:srgbClr val="000000"/>
                </a:solidFill>
                <a:latin typeface="Arial Narrow" panose="020B0606020202030204" pitchFamily="34" charset="0"/>
              </a:rPr>
              <a:t>A los </a:t>
            </a:r>
            <a:r>
              <a:rPr lang="es-ES" dirty="0">
                <a:solidFill>
                  <a:srgbClr val="000000"/>
                </a:solidFill>
                <a:latin typeface="Arial Narrow" panose="020B0606020202030204" pitchFamily="34" charset="0"/>
              </a:rPr>
              <a:t>días 28 del mes de </a:t>
            </a:r>
            <a:r>
              <a:rPr lang="es-ES" dirty="0" smtClean="0">
                <a:solidFill>
                  <a:srgbClr val="000000"/>
                </a:solidFill>
                <a:latin typeface="Arial Narrow" panose="020B0606020202030204" pitchFamily="34" charset="0"/>
              </a:rPr>
              <a:t>Septiembre del </a:t>
            </a:r>
            <a:r>
              <a:rPr lang="es-ES" dirty="0">
                <a:solidFill>
                  <a:srgbClr val="000000"/>
                </a:solidFill>
                <a:latin typeface="Arial Narrow" panose="020B0606020202030204" pitchFamily="34" charset="0"/>
              </a:rPr>
              <a:t>2021, se efectúa la reunión de análisis de los resultados de la auditoría realizada en cumplimiento de la Orden de Trabajo señalada. </a:t>
            </a:r>
          </a:p>
          <a:p>
            <a:pPr algn="just">
              <a:lnSpc>
                <a:spcPct val="150000"/>
              </a:lnSpc>
            </a:pPr>
            <a:r>
              <a:rPr lang="en-US" dirty="0" err="1" smtClean="0">
                <a:solidFill>
                  <a:srgbClr val="000000"/>
                </a:solidFill>
                <a:latin typeface="Arial Narrow" panose="020B0606020202030204" pitchFamily="34" charset="0"/>
              </a:rPr>
              <a:t>Participantes</a:t>
            </a:r>
            <a:r>
              <a:rPr lang="en-US" dirty="0" smtClean="0">
                <a:solidFill>
                  <a:srgbClr val="000000"/>
                </a:solidFill>
                <a:latin typeface="Arial Narrow" panose="020B0606020202030204" pitchFamily="34" charset="0"/>
              </a:rPr>
              <a:t>                                                                                                         </a:t>
            </a:r>
            <a:r>
              <a:rPr lang="en-US" dirty="0">
                <a:solidFill>
                  <a:srgbClr val="000000"/>
                </a:solidFill>
                <a:latin typeface="Arial Narrow" panose="020B0606020202030204" pitchFamily="34" charset="0"/>
              </a:rPr>
              <a:t>Cargo </a:t>
            </a:r>
          </a:p>
          <a:p>
            <a:pPr algn="just">
              <a:lnSpc>
                <a:spcPct val="150000"/>
              </a:lnSpc>
            </a:pPr>
            <a:r>
              <a:rPr lang="en-US" dirty="0">
                <a:solidFill>
                  <a:srgbClr val="000000"/>
                </a:solidFill>
                <a:latin typeface="Arial Narrow" panose="020B0606020202030204" pitchFamily="34" charset="0"/>
              </a:rPr>
              <a:t>Se </a:t>
            </a:r>
            <a:r>
              <a:rPr lang="en-US" dirty="0" err="1">
                <a:solidFill>
                  <a:srgbClr val="000000"/>
                </a:solidFill>
                <a:latin typeface="Arial Narrow" panose="020B0606020202030204" pitchFamily="34" charset="0"/>
              </a:rPr>
              <a:t>anexan</a:t>
            </a:r>
            <a:r>
              <a:rPr lang="en-US" dirty="0">
                <a:solidFill>
                  <a:srgbClr val="000000"/>
                </a:solidFill>
                <a:latin typeface="Arial Narrow" panose="020B0606020202030204" pitchFamily="34" charset="0"/>
              </a:rPr>
              <a:t> </a:t>
            </a:r>
            <a:endParaRPr lang="en-US" dirty="0">
              <a:latin typeface="Arial Narrow" panose="020B0606020202030204" pitchFamily="34" charset="0"/>
            </a:endParaRPr>
          </a:p>
        </p:txBody>
      </p:sp>
    </p:spTree>
    <p:extLst>
      <p:ext uri="{BB962C8B-B14F-4D97-AF65-F5344CB8AC3E}">
        <p14:creationId xmlns:p14="http://schemas.microsoft.com/office/powerpoint/2010/main" val="24053117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3480179" y="756427"/>
            <a:ext cx="817500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ACTA DE NOTIFICACIÓN DE LOS RESULTADOS DE LA AUDITORIA</a:t>
            </a:r>
            <a:endParaRPr kumimoji="0" lang="es-CO" altLang="es-ES" sz="2800" b="0" i="0" u="none" strike="noStrike" kern="0" cap="none" spc="0" normalizeH="0" baseline="0" noProof="0" dirty="0">
              <a:ln>
                <a:noFill/>
              </a:ln>
              <a:solidFill>
                <a:srgbClr val="FF0000"/>
              </a:solidFill>
              <a:effectLst/>
              <a:uLnTx/>
              <a:uFillTx/>
              <a:ea typeface="Verdana" panose="020B0604030504040204" pitchFamily="34" charset="0"/>
              <a:cs typeface="Arial" panose="020B0604020202020204" pitchFamily="34" charset="0"/>
            </a:endParaRPr>
          </a:p>
        </p:txBody>
      </p:sp>
      <p:sp>
        <p:nvSpPr>
          <p:cNvPr id="2" name="Rectángulo 1"/>
          <p:cNvSpPr/>
          <p:nvPr/>
        </p:nvSpPr>
        <p:spPr>
          <a:xfrm>
            <a:off x="1132764" y="1943782"/>
            <a:ext cx="10290412" cy="3779433"/>
          </a:xfrm>
          <a:prstGeom prst="rect">
            <a:avLst/>
          </a:prstGeom>
        </p:spPr>
        <p:txBody>
          <a:bodyPr wrap="square">
            <a:spAutoFit/>
          </a:bodyPr>
          <a:lstStyle/>
          <a:p>
            <a:pPr algn="just">
              <a:lnSpc>
                <a:spcPct val="150000"/>
              </a:lnSpc>
            </a:pPr>
            <a:r>
              <a:rPr lang="es-ES" b="1" dirty="0">
                <a:solidFill>
                  <a:srgbClr val="000000"/>
                </a:solidFill>
                <a:latin typeface="Arial Narrow" panose="020B0606020202030204" pitchFamily="34" charset="0"/>
              </a:rPr>
              <a:t>Asuntos tratados:</a:t>
            </a:r>
          </a:p>
          <a:p>
            <a:pPr algn="just">
              <a:lnSpc>
                <a:spcPct val="150000"/>
              </a:lnSpc>
            </a:pPr>
            <a:r>
              <a:rPr lang="es-ES" b="1" dirty="0">
                <a:solidFill>
                  <a:srgbClr val="000000"/>
                </a:solidFill>
                <a:latin typeface="Arial Narrow" panose="020B0606020202030204" pitchFamily="34" charset="0"/>
              </a:rPr>
              <a:t>Manual del Procedimiento Contable así como la plantilla del departamento:</a:t>
            </a:r>
          </a:p>
          <a:p>
            <a:pPr algn="just">
              <a:lnSpc>
                <a:spcPct val="150000"/>
              </a:lnSpc>
            </a:pPr>
            <a:r>
              <a:rPr lang="es-ES" dirty="0">
                <a:solidFill>
                  <a:srgbClr val="000000"/>
                </a:solidFill>
                <a:latin typeface="Arial Narrow" panose="020B0606020202030204" pitchFamily="34" charset="0"/>
              </a:rPr>
              <a:t>-Se revisó el Manual de Procedimientos Contables y Financiero elaborado por la entidad, verificándose que se encuentra desactualizado, ya que no contienen la modo y funcionamiento que establece como operar en MLC con respecto al cobro de las ventas de productos y la prestación de servicios, además se comprobó que no cuentan con el Certifico Comercial que autoriza a operar en esta moneda, situación dada por la falta de cuidado, eficiencia y eficacia de la instalación y sus superiores, incumpliendo con la Resolución 13/2019 que aprueba la implementación del Manual de Procedimiento, así como la circular con el procedimiento a realizar con este tipo de moneda, emitida ambas por la OSDE.</a:t>
            </a:r>
            <a:endParaRPr lang="en-US" dirty="0">
              <a:latin typeface="Arial Narrow" panose="020B0606020202030204" pitchFamily="34" charset="0"/>
            </a:endParaRPr>
          </a:p>
        </p:txBody>
      </p:sp>
    </p:spTree>
    <p:extLst>
      <p:ext uri="{BB962C8B-B14F-4D97-AF65-F5344CB8AC3E}">
        <p14:creationId xmlns:p14="http://schemas.microsoft.com/office/powerpoint/2010/main" val="23350604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3480179" y="756427"/>
            <a:ext cx="817500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ACTA DE NOTIFICACIÓN DE LOS RESULTADOS DE LA AUDITORIA</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132764" y="1943782"/>
            <a:ext cx="10290412" cy="2585323"/>
          </a:xfrm>
          <a:prstGeom prst="rect">
            <a:avLst/>
          </a:prstGeom>
        </p:spPr>
        <p:txBody>
          <a:bodyPr wrap="square">
            <a:spAutoFit/>
          </a:bodyPr>
          <a:lstStyle/>
          <a:p>
            <a:pPr lvl="0" algn="just">
              <a:lnSpc>
                <a:spcPct val="150000"/>
              </a:lnSpc>
            </a:pPr>
            <a:r>
              <a:rPr lang="es-ES" dirty="0">
                <a:solidFill>
                  <a:srgbClr val="000000"/>
                </a:solidFill>
                <a:latin typeface="Arial Narrow" panose="020B0606020202030204" pitchFamily="34" charset="0"/>
              </a:rPr>
              <a:t>-Fue analizada la plantilla del departamento económico, comprobándose que se encuentra con una plantilla aprobada de 10 trabajadores, de las cuales se encuentran cubierta 9 para un 90 por ciento, correspondiente a la plaza de Especialista Principal, ocasionando que no exista contra partida en la revisión y análisis de los registros contables, incumpliendo con la norma coordinación entre áreas, separación de tareas, responsabilidades y niveles de autorización del componente Ambiente de Control de la Resolución 60/2021 de la CGR.</a:t>
            </a:r>
          </a:p>
          <a:p>
            <a:pPr lvl="0" algn="just">
              <a:lnSpc>
                <a:spcPct val="150000"/>
              </a:lnSpc>
            </a:pPr>
            <a:r>
              <a:rPr lang="es-ES" b="1" dirty="0">
                <a:solidFill>
                  <a:srgbClr val="000000"/>
                </a:solidFill>
                <a:latin typeface="Arial Narrow" panose="020B0606020202030204" pitchFamily="34" charset="0"/>
              </a:rPr>
              <a:t>Responsable: </a:t>
            </a:r>
            <a:r>
              <a:rPr lang="es-ES" dirty="0" smtClean="0">
                <a:solidFill>
                  <a:srgbClr val="454545"/>
                </a:solidFill>
                <a:latin typeface="Arial Narrow" panose="020B0606020202030204" pitchFamily="34" charset="0"/>
              </a:rPr>
              <a:t> </a:t>
            </a:r>
            <a:r>
              <a:rPr lang="es-ES" dirty="0">
                <a:solidFill>
                  <a:srgbClr val="454545"/>
                </a:solidFill>
                <a:latin typeface="Arial Narrow" panose="020B0606020202030204" pitchFamily="34" charset="0"/>
              </a:rPr>
              <a:t>Rosemary Días Valdés </a:t>
            </a:r>
            <a:r>
              <a:rPr lang="es-ES" dirty="0" smtClean="0">
                <a:solidFill>
                  <a:srgbClr val="000000"/>
                </a:solidFill>
                <a:latin typeface="Arial Narrow" panose="020B0606020202030204" pitchFamily="34" charset="0"/>
              </a:rPr>
              <a:t>(</a:t>
            </a:r>
            <a:r>
              <a:rPr lang="es-ES" dirty="0">
                <a:solidFill>
                  <a:srgbClr val="000000"/>
                </a:solidFill>
                <a:latin typeface="Arial Narrow" panose="020B0606020202030204" pitchFamily="34" charset="0"/>
              </a:rPr>
              <a:t>Directora General)</a:t>
            </a:r>
            <a:endParaRPr kumimoji="0" lang="en-US" sz="1800" i="0" u="none" strike="noStrike" kern="1200" cap="none" spc="0" normalizeH="0" baseline="0" noProof="0" dirty="0">
              <a:ln>
                <a:noFill/>
              </a:ln>
              <a:solidFill>
                <a:prstClr val="white"/>
              </a:solidFill>
              <a:effectLst/>
              <a:uLnTx/>
              <a:uFillTx/>
              <a:latin typeface="Arial Narrow" panose="020B0606020202030204" pitchFamily="34" charset="0"/>
            </a:endParaRPr>
          </a:p>
        </p:txBody>
      </p:sp>
    </p:spTree>
    <p:extLst>
      <p:ext uri="{BB962C8B-B14F-4D97-AF65-F5344CB8AC3E}">
        <p14:creationId xmlns:p14="http://schemas.microsoft.com/office/powerpoint/2010/main" val="14269198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3480179" y="756427"/>
            <a:ext cx="817500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ACTA DE NOTIFICACIÓN DE LOS RESULTADOS DE LA AUDITORIA</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132764" y="1943782"/>
            <a:ext cx="10290412" cy="2585323"/>
          </a:xfrm>
          <a:prstGeom prst="rect">
            <a:avLst/>
          </a:prstGeom>
        </p:spPr>
        <p:txBody>
          <a:bodyPr wrap="square">
            <a:spAutoFit/>
          </a:bodyPr>
          <a:lstStyle/>
          <a:p>
            <a:pPr lvl="0" algn="just">
              <a:lnSpc>
                <a:spcPct val="150000"/>
              </a:lnSpc>
            </a:pPr>
            <a:r>
              <a:rPr lang="es-ES" dirty="0">
                <a:solidFill>
                  <a:srgbClr val="000000"/>
                </a:solidFill>
                <a:latin typeface="Arial Narrow" panose="020B0606020202030204" pitchFamily="34" charset="0"/>
              </a:rPr>
              <a:t>Evaluación de la Gestión de Planificación:</a:t>
            </a:r>
          </a:p>
          <a:p>
            <a:pPr lvl="0" algn="just">
              <a:lnSpc>
                <a:spcPct val="150000"/>
              </a:lnSpc>
            </a:pPr>
            <a:r>
              <a:rPr lang="es-ES" dirty="0">
                <a:solidFill>
                  <a:srgbClr val="000000"/>
                </a:solidFill>
                <a:latin typeface="Arial Narrow" panose="020B0606020202030204" pitchFamily="34" charset="0"/>
              </a:rPr>
              <a:t>La instalación cuenta con un presupuesto económico para el año 2021 en la partida de ingresos con un monto para el total de año de 53869452.70 CUP, y un plan para el mes de agosto de 4120458.96 CUP comportándose al cierre de agosto de manera favorable ya que existe un sobre cumplimiento del nivel de ingreso al obtener un real de 6641520.33 CUP para un 161 por ciento, debido a las estrategias y decisiones tomadas para incentivar la satisfacción de los clientes, no obstante se comprobó:</a:t>
            </a: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3441322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3480179" y="756427"/>
            <a:ext cx="817500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ACTA DE NOTIFICACIÓN DE LOS RESULTADOS DE LA AUDITORIA</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132764" y="1943782"/>
            <a:ext cx="10290412" cy="2948436"/>
          </a:xfrm>
          <a:prstGeom prst="rect">
            <a:avLst/>
          </a:prstGeom>
        </p:spPr>
        <p:txBody>
          <a:bodyPr wrap="square">
            <a:spAutoFit/>
          </a:bodyPr>
          <a:lstStyle/>
          <a:p>
            <a:pPr lvl="0" algn="just">
              <a:lnSpc>
                <a:spcPct val="150000"/>
              </a:lnSpc>
            </a:pPr>
            <a:r>
              <a:rPr lang="es-ES" dirty="0">
                <a:solidFill>
                  <a:srgbClr val="000000"/>
                </a:solidFill>
                <a:latin typeface="Arial Narrow" panose="020B0606020202030204" pitchFamily="34" charset="0"/>
              </a:rPr>
              <a:t>-Las partidas de los portadores energéticos para la fecha en que fue elaborado el presupuesto no se tenía previsto las nuevas tarifas implantadas en este año, ocasionando sobregiro en las partidas de:</a:t>
            </a:r>
          </a:p>
          <a:p>
            <a:pPr lvl="0" algn="just">
              <a:lnSpc>
                <a:spcPct val="150000"/>
              </a:lnSpc>
            </a:pPr>
            <a:r>
              <a:rPr lang="es-ES" dirty="0">
                <a:solidFill>
                  <a:srgbClr val="000000"/>
                </a:solidFill>
                <a:latin typeface="Arial Narrow" panose="020B0606020202030204" pitchFamily="34" charset="0"/>
              </a:rPr>
              <a:t>Gas: de un plan de 584966,50 CUP se ejecutó por encima de lo planificado 97546.16 CUP según factura no. 10546, por valor de 682512,66 para un 116.7 por ciento.</a:t>
            </a:r>
          </a:p>
          <a:p>
            <a:pPr lvl="0" algn="just">
              <a:lnSpc>
                <a:spcPct val="150000"/>
              </a:lnSpc>
            </a:pPr>
            <a:r>
              <a:rPr lang="es-ES" dirty="0">
                <a:solidFill>
                  <a:srgbClr val="000000"/>
                </a:solidFill>
                <a:latin typeface="Arial Narrow" panose="020B0606020202030204" pitchFamily="34" charset="0"/>
              </a:rPr>
              <a:t>Electricidad: se ejecutó un saldo de 771325.56 CUP, siendo planificado un importe de 522052.54 CUP, dando una sobre ejecución de 249273.02 CUP según factura no. 28432, representando el 47.7 por ciento por encima de lo presupuestado.</a:t>
            </a: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3560409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3480179" y="756427"/>
            <a:ext cx="817500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ACTA DE NOTIFICACIÓN DE LOS RESULTADOS DE LA AUDITORIA</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132764" y="1943782"/>
            <a:ext cx="10290412" cy="3416320"/>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Agua: planificado un monto de 356875.41 CUP, ejecutándose 494220.19 CUP, con factura emitida por la Empresa Aguas de la Habana no. 23305, que representa un 138 por ciento, originando por el aumento de la tarifa por cada m3, además del derroche en varias áreas del Hotel, incumpliendo con el Presupuesto aprobado por la OSDE.</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-Fueron solicitadas las evidencias escrita de la aprobación y debate del presupuesto con los trabajadores, verificándose que el presupuesto aprobado para el año 2021 así como lo ejecutado mensualmente no fue analizado con los mismos, evidenciándose que solo es analizado por el Consejo de Dirección, lo que incumple con la norma rendición de cuenta del componente Información y Comunicación de la Resolución 60/2011 de la CGR</a:t>
            </a:r>
            <a:r>
              <a:rPr kumimoji="0" lang="es-ES" sz="1800" b="0" i="0" u="none" strike="noStrike" kern="1200" cap="none" spc="0" normalizeH="0" baseline="0" noProof="0" dirty="0" smtClean="0">
                <a:ln>
                  <a:noFill/>
                </a:ln>
                <a:solidFill>
                  <a:srgbClr val="000000"/>
                </a:solidFill>
                <a:effectLst/>
                <a:uLnTx/>
                <a:uFillTx/>
                <a:latin typeface="Arial Narrow" panose="020B0606020202030204" pitchFamily="34" charset="0"/>
                <a:ea typeface="+mn-ea"/>
                <a:cs typeface="+mn-cs"/>
              </a:rPr>
              <a:t>.</a:t>
            </a:r>
          </a:p>
          <a:p>
            <a:pPr lvl="0" algn="just">
              <a:lnSpc>
                <a:spcPct val="150000"/>
              </a:lnSpc>
            </a:pPr>
            <a:r>
              <a:rPr lang="es-ES" dirty="0">
                <a:solidFill>
                  <a:schemeClr val="bg2"/>
                </a:solidFill>
                <a:latin typeface="Arial Narrow" panose="020B0606020202030204" pitchFamily="34" charset="0"/>
              </a:rPr>
              <a:t>Responsable: Herman Falcón Caballero (Sub-director Económico)</a:t>
            </a:r>
            <a:endParaRPr kumimoji="0" lang="en-US" sz="1800" b="0" i="0" u="none" strike="noStrike" kern="1200" cap="none" spc="0" normalizeH="0" baseline="0" noProof="0" dirty="0">
              <a:ln>
                <a:noFill/>
              </a:ln>
              <a:solidFill>
                <a:schemeClr val="bg2"/>
              </a:solidFill>
              <a:effectLst/>
              <a:uLnTx/>
              <a:uFillTx/>
              <a:latin typeface="Arial Narrow" panose="020B0606020202030204" pitchFamily="34" charset="0"/>
            </a:endParaRPr>
          </a:p>
        </p:txBody>
      </p:sp>
    </p:spTree>
    <p:extLst>
      <p:ext uri="{BB962C8B-B14F-4D97-AF65-F5344CB8AC3E}">
        <p14:creationId xmlns:p14="http://schemas.microsoft.com/office/powerpoint/2010/main" val="42311201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3480179" y="756427"/>
            <a:ext cx="817500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ACTA DE NOTIFICACIÓN DE LOS RESULTADOS DE LA AUDITORIA</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132764" y="1943782"/>
            <a:ext cx="10290412" cy="3416320"/>
          </a:xfrm>
          <a:prstGeom prst="rect">
            <a:avLst/>
          </a:prstGeom>
        </p:spPr>
        <p:txBody>
          <a:bodyPr wrap="square">
            <a:spAutoFit/>
          </a:bodyPr>
          <a:lstStyle/>
          <a:p>
            <a:pPr lvl="0" algn="just">
              <a:lnSpc>
                <a:spcPct val="150000"/>
              </a:lnSpc>
            </a:pPr>
            <a:r>
              <a:rPr lang="es-ES" dirty="0">
                <a:solidFill>
                  <a:srgbClr val="000000"/>
                </a:solidFill>
                <a:latin typeface="Arial Narrow" panose="020B0606020202030204" pitchFamily="34" charset="0"/>
              </a:rPr>
              <a:t>Control Interno.</a:t>
            </a:r>
          </a:p>
          <a:p>
            <a:pPr lvl="0" algn="just">
              <a:lnSpc>
                <a:spcPct val="150000"/>
              </a:lnSpc>
            </a:pPr>
            <a:r>
              <a:rPr lang="es-ES" dirty="0">
                <a:solidFill>
                  <a:srgbClr val="000000"/>
                </a:solidFill>
                <a:latin typeface="Arial Narrow" panose="020B0606020202030204" pitchFamily="34" charset="0"/>
              </a:rPr>
              <a:t>-No tiene determinado los objetivos de control, no existe un levantamiento de los riesgos por áreas tanto internas como externas exponiendo las principales dificultades que amenazan a la instalación, influyendo en la prevención de riesgos, incumpliendo con la Resolución 60/2011 de la CGR en su componente Gestión y Prevención de Riesgos.</a:t>
            </a:r>
          </a:p>
          <a:p>
            <a:pPr lvl="0" algn="just">
              <a:lnSpc>
                <a:spcPct val="150000"/>
              </a:lnSpc>
            </a:pPr>
            <a:r>
              <a:rPr lang="es-ES" dirty="0">
                <a:solidFill>
                  <a:srgbClr val="000000"/>
                </a:solidFill>
                <a:latin typeface="Arial Narrow" panose="020B0606020202030204" pitchFamily="34" charset="0"/>
              </a:rPr>
              <a:t>- El centro no cuenta con el Flujo de Información y los canales de comunicación por lo que no ofrece la información oportuna, clara y veraz que emite el centro hacia las áreas y la OSDE así como de la recibida por la misma y otros organismos, incumpliendo con la norma sistema de información, flujo y canales de comunicación de la Resolución No.60/2011 de la CGR.</a:t>
            </a:r>
            <a:endParaRPr kumimoji="0" lang="en-U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37638989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3480179" y="756427"/>
            <a:ext cx="817500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ACTA DE NOTIFICACIÓN DE LOS RESULTADOS DE LA AUDITORIA</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132764" y="1943782"/>
            <a:ext cx="10290412" cy="3416320"/>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Control Interno.</a:t>
            </a:r>
          </a:p>
          <a:p>
            <a:pPr lvl="0" algn="just">
              <a:lnSpc>
                <a:spcPct val="150000"/>
              </a:lnSpc>
            </a:pPr>
            <a:r>
              <a:rPr lang="es-ES" dirty="0">
                <a:solidFill>
                  <a:srgbClr val="000000"/>
                </a:solidFill>
                <a:latin typeface="Arial Narrow" panose="020B0606020202030204" pitchFamily="34" charset="0"/>
              </a:rPr>
              <a:t>-En revisión efectuada al Expediente Legal se pudo observar que carece del índice, así como de datos y documentos legales del centro como son la resolución de constitución, escritos fundamentados de nombramientos, misión y visión, además de encontrase desactualizadas los documentos que lo componen, incumpliendo con la Resolución No.42/2002 del MINJUS.</a:t>
            </a:r>
          </a:p>
          <a:p>
            <a:pPr lvl="0" algn="just">
              <a:lnSpc>
                <a:spcPct val="150000"/>
              </a:lnSpc>
            </a:pPr>
            <a:r>
              <a:rPr lang="es-ES" dirty="0">
                <a:solidFill>
                  <a:srgbClr val="000000"/>
                </a:solidFill>
                <a:latin typeface="Arial Narrow" panose="020B0606020202030204" pitchFamily="34" charset="0"/>
              </a:rPr>
              <a:t>-Cuentan con el Reglamento Disciplinario Interno; el Código de Ética y el Convenio Colectivo de trabajo del 2018-2021 los que se encuentran desactualizados sin firmar por la directora y la secretaria sindical además carecen de la firmar de los trabajadores.</a:t>
            </a:r>
            <a:endParaRPr kumimoji="0" lang="en-U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6689722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3657600" y="401586"/>
            <a:ext cx="817500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ACTA DE NOTIFICACIÓN DE LOS RESULTADOS DE LA AUDITORIA</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146412" y="1588940"/>
            <a:ext cx="10290412" cy="4662815"/>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Control Interno.</a:t>
            </a:r>
          </a:p>
          <a:p>
            <a:pPr lvl="0" algn="just">
              <a:lnSpc>
                <a:spcPct val="150000"/>
              </a:lnSpc>
            </a:pPr>
            <a:r>
              <a:rPr lang="es-ES" dirty="0">
                <a:solidFill>
                  <a:srgbClr val="000000"/>
                </a:solidFill>
                <a:latin typeface="Arial Narrow" panose="020B0606020202030204" pitchFamily="34" charset="0"/>
              </a:rPr>
              <a:t>-El expediente de acción de control del centro contiene las visitas, acciones de control y supervisiones realizadas al mismo, así como los planes de medidas según corresponde no obstante se observó que no cuenta con el índice reflejando una referencia cruzada de los documentos que lo componen, lo que incumple con la Ley con la Ley 107/2010 de la CGR en su artículo 30 y 31 del Reglamento de la Ley.</a:t>
            </a:r>
          </a:p>
          <a:p>
            <a:pPr lvl="0" algn="just">
              <a:lnSpc>
                <a:spcPct val="150000"/>
              </a:lnSpc>
            </a:pPr>
            <a:r>
              <a:rPr lang="es-ES" dirty="0">
                <a:solidFill>
                  <a:srgbClr val="000000"/>
                </a:solidFill>
                <a:latin typeface="Arial Narrow" panose="020B0606020202030204" pitchFamily="34" charset="0"/>
              </a:rPr>
              <a:t>-El centro no cuenta con la Guía de autocontrol actualizada del 2021 ni aplicada se encuentra de forma automatizada, incumpliendo con la Resolución 60/2011 de la CGR en su componente Supervisión y Monitoreo.</a:t>
            </a:r>
          </a:p>
          <a:p>
            <a:pPr lvl="0" algn="just">
              <a:lnSpc>
                <a:spcPct val="150000"/>
              </a:lnSpc>
            </a:pPr>
            <a:r>
              <a:rPr lang="es-ES" dirty="0">
                <a:solidFill>
                  <a:srgbClr val="000000"/>
                </a:solidFill>
                <a:latin typeface="Arial Narrow" panose="020B0606020202030204" pitchFamily="34" charset="0"/>
              </a:rPr>
              <a:t>-Mediante el escrito fundamentado No.11 del 11 mes de mayo 2020 se aprueba la constitución del comité de prevención y control con la directora actual como presidente y como miembros el jefe de departamento de diagnóstico y la técnica en gestión económica, no existiendo evidencia de un cronograma de reuniones ni de acciones realizadas por el mismo, incumpliendo con la Resolución 60/2011 de la CGR en su componente Supervisión y Monitoreo.</a:t>
            </a:r>
            <a:endParaRPr kumimoji="0" lang="en-U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188997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3875964" y="237812"/>
            <a:ext cx="817500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ACTA DE NOTIFICACIÓN DE LOS RESULTADOS DE LA AUDITORIA</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323833" y="1152212"/>
            <a:ext cx="10290412" cy="5493812"/>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Control Interno.</a:t>
            </a:r>
          </a:p>
          <a:p>
            <a:pPr lvl="0" algn="just">
              <a:lnSpc>
                <a:spcPct val="150000"/>
              </a:lnSpc>
            </a:pPr>
            <a:r>
              <a:rPr lang="es-ES" dirty="0">
                <a:solidFill>
                  <a:srgbClr val="000000"/>
                </a:solidFill>
                <a:latin typeface="Arial Narrow" panose="020B0606020202030204" pitchFamily="34" charset="0"/>
              </a:rPr>
              <a:t>-El Plan de prevención de Riesgos elaborado carece de los riesgos asociados a la ejecución y control del presupuesto aprobado, no reflejando además el seguimiento y actualización de la documentación del control interno, no se encuentra firmado por los trabajadores ni por quien lo elaboró, incumpliendo con la norma prevención de riesgos de la Resolución No.60/2011 de la CGR.</a:t>
            </a:r>
          </a:p>
          <a:p>
            <a:pPr lvl="0" algn="just">
              <a:lnSpc>
                <a:spcPct val="150000"/>
              </a:lnSpc>
            </a:pPr>
            <a:r>
              <a:rPr lang="es-ES" dirty="0">
                <a:solidFill>
                  <a:srgbClr val="000000"/>
                </a:solidFill>
                <a:latin typeface="Arial Narrow" panose="020B0606020202030204" pitchFamily="34" charset="0"/>
              </a:rPr>
              <a:t>Responsables:   Rosemary Días Valdés (Directora General</a:t>
            </a:r>
            <a:r>
              <a:rPr lang="es-ES" dirty="0" smtClean="0">
                <a:solidFill>
                  <a:srgbClr val="000000"/>
                </a:solidFill>
                <a:latin typeface="Arial Narrow" panose="020B0606020202030204" pitchFamily="34" charset="0"/>
              </a:rPr>
              <a:t>)</a:t>
            </a:r>
          </a:p>
          <a:p>
            <a:pPr lvl="0" algn="just">
              <a:lnSpc>
                <a:spcPct val="150000"/>
              </a:lnSpc>
            </a:pPr>
            <a:r>
              <a:rPr lang="es-ES" dirty="0">
                <a:solidFill>
                  <a:srgbClr val="000000"/>
                </a:solidFill>
                <a:latin typeface="Arial Narrow" panose="020B0606020202030204" pitchFamily="34" charset="0"/>
              </a:rPr>
              <a:t>Para constancia se firma esta acta por la máxima dirigente de la entidad, presente en la reunión y por el auditor jefe de grupo, archivándose el original en la copia del informe que retiene la unidad organizativa de auditoría.</a:t>
            </a:r>
          </a:p>
          <a:p>
            <a:pPr lvl="0" algn="just">
              <a:lnSpc>
                <a:spcPct val="150000"/>
              </a:lnSpc>
            </a:pPr>
            <a:endParaRPr lang="es-ES" dirty="0" smtClean="0">
              <a:solidFill>
                <a:srgbClr val="000000"/>
              </a:solidFill>
              <a:latin typeface="Arial Narrow" panose="020B0606020202030204" pitchFamily="34" charset="0"/>
            </a:endParaRPr>
          </a:p>
          <a:p>
            <a:pPr lvl="0" algn="just">
              <a:lnSpc>
                <a:spcPct val="150000"/>
              </a:lnSpc>
            </a:pPr>
            <a:r>
              <a:rPr lang="es-ES" dirty="0" smtClean="0">
                <a:solidFill>
                  <a:srgbClr val="000000"/>
                </a:solidFill>
                <a:latin typeface="Arial Narrow" panose="020B0606020202030204" pitchFamily="34" charset="0"/>
              </a:rPr>
              <a:t>Nombres</a:t>
            </a:r>
            <a:r>
              <a:rPr lang="es-ES" dirty="0">
                <a:solidFill>
                  <a:srgbClr val="000000"/>
                </a:solidFill>
                <a:latin typeface="Arial Narrow" panose="020B0606020202030204" pitchFamily="34" charset="0"/>
              </a:rPr>
              <a:t>, apellidos, firmas y </a:t>
            </a:r>
            <a:r>
              <a:rPr lang="es-ES" dirty="0" smtClean="0">
                <a:solidFill>
                  <a:srgbClr val="000000"/>
                </a:solidFill>
                <a:latin typeface="Arial Narrow" panose="020B0606020202030204" pitchFamily="34" charset="0"/>
              </a:rPr>
              <a:t>cargos</a:t>
            </a:r>
          </a:p>
          <a:p>
            <a:pPr lvl="0" algn="just">
              <a:lnSpc>
                <a:spcPct val="150000"/>
              </a:lnSpc>
            </a:pPr>
            <a:r>
              <a:rPr lang="es-ES" dirty="0">
                <a:solidFill>
                  <a:srgbClr val="000000"/>
                </a:solidFill>
                <a:latin typeface="Arial Narrow" panose="020B0606020202030204" pitchFamily="34" charset="0"/>
              </a:rPr>
              <a:t>_______________________ </a:t>
            </a:r>
            <a:r>
              <a:rPr lang="es-ES" dirty="0" smtClean="0">
                <a:solidFill>
                  <a:srgbClr val="000000"/>
                </a:solidFill>
                <a:latin typeface="Arial Narrow" panose="020B0606020202030204" pitchFamily="34" charset="0"/>
              </a:rPr>
              <a:t>                                                                                                ________________________</a:t>
            </a:r>
            <a:endParaRPr lang="es-ES" dirty="0">
              <a:solidFill>
                <a:srgbClr val="000000"/>
              </a:solidFill>
              <a:latin typeface="Arial Narrow" panose="020B0606020202030204" pitchFamily="34" charset="0"/>
            </a:endParaRPr>
          </a:p>
          <a:p>
            <a:pPr lvl="0" algn="just">
              <a:lnSpc>
                <a:spcPct val="150000"/>
              </a:lnSpc>
            </a:pPr>
            <a:r>
              <a:rPr lang="es-ES" dirty="0">
                <a:solidFill>
                  <a:srgbClr val="000000"/>
                </a:solidFill>
                <a:latin typeface="Arial Narrow" panose="020B0606020202030204" pitchFamily="34" charset="0"/>
              </a:rPr>
              <a:t>Jefe de grupo </a:t>
            </a:r>
            <a:r>
              <a:rPr lang="es-ES" dirty="0" smtClean="0">
                <a:solidFill>
                  <a:srgbClr val="000000"/>
                </a:solidFill>
                <a:latin typeface="Arial Narrow" panose="020B0606020202030204" pitchFamily="34" charset="0"/>
              </a:rPr>
              <a:t>                                                                                                                        Funcionario </a:t>
            </a:r>
            <a:r>
              <a:rPr lang="es-ES" dirty="0">
                <a:solidFill>
                  <a:srgbClr val="000000"/>
                </a:solidFill>
                <a:latin typeface="Arial Narrow" panose="020B0606020202030204" pitchFamily="34" charset="0"/>
              </a:rPr>
              <a:t>de la entidad</a:t>
            </a:r>
          </a:p>
          <a:p>
            <a:pPr lvl="0" algn="just">
              <a:lnSpc>
                <a:spcPct val="150000"/>
              </a:lnSpc>
            </a:pPr>
            <a:endParaRPr kumimoji="0" lang="en-U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9852920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3480179" y="756427"/>
            <a:ext cx="817500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ACTA DE NOTIFICACIÓN DE LOS RESULTADOS DE LA AUDITORIA</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132764" y="1943782"/>
            <a:ext cx="10290412" cy="3000821"/>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Control Interno.</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-El Plan de prevención de Riesgos elaborado carece de los riesgos asociados a la ejecución y control del presupuesto aprobado, no reflejando además el seguimiento y actualización de la documentación del control interno, no se encuentra firmado por los trabajadores ni por quien lo elaboró, incumpliendo con la norma prevención de riesgos de la Resolución No.60/2011 de la CGR.</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Responsables:   Rosemary Días Valdés (Directora General)</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endParaRPr>
          </a:p>
        </p:txBody>
      </p:sp>
      <p:sp>
        <p:nvSpPr>
          <p:cNvPr id="3" name="Rectángulo 2"/>
          <p:cNvSpPr/>
          <p:nvPr/>
        </p:nvSpPr>
        <p:spPr>
          <a:xfrm>
            <a:off x="3048000" y="2551837"/>
            <a:ext cx="6096000" cy="1754326"/>
          </a:xfrm>
          <a:prstGeom prst="rect">
            <a:avLst/>
          </a:prstGeom>
        </p:spPr>
        <p:txBody>
          <a:bodyPr>
            <a:spAutoFit/>
          </a:bodyPr>
          <a:lstStyle/>
          <a:p>
            <a:r>
              <a:rPr lang="es-ES" dirty="0"/>
              <a:t>Para constancia se firma esta acta por la máxima dirigente de la entidad, presente en la reunión y por el auditor jefe de grupo, archivándose el original en la copia del informe que retiene la unidad organizativa de auditoría.</a:t>
            </a:r>
          </a:p>
          <a:p>
            <a:r>
              <a:rPr lang="es-ES" dirty="0"/>
              <a:t>Nombres, apellidos, firmas y cargos</a:t>
            </a:r>
            <a:endParaRPr lang="en-US" dirty="0"/>
          </a:p>
        </p:txBody>
      </p:sp>
    </p:spTree>
    <p:extLst>
      <p:ext uri="{BB962C8B-B14F-4D97-AF65-F5344CB8AC3E}">
        <p14:creationId xmlns:p14="http://schemas.microsoft.com/office/powerpoint/2010/main" val="13238075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6277970" y="497119"/>
            <a:ext cx="2866030" cy="548915"/>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INFORME</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310185" y="1288690"/>
            <a:ext cx="10290412" cy="3416320"/>
          </a:xfrm>
          <a:prstGeom prst="rect">
            <a:avLst/>
          </a:prstGeom>
        </p:spPr>
        <p:txBody>
          <a:bodyPr wrap="square">
            <a:spAutoFit/>
          </a:bodyPr>
          <a:lstStyle/>
          <a:p>
            <a:pPr lvl="0" algn="just">
              <a:lnSpc>
                <a:spcPct val="150000"/>
              </a:lnSpc>
            </a:pPr>
            <a:r>
              <a:rPr lang="es-ES" dirty="0">
                <a:solidFill>
                  <a:srgbClr val="000000"/>
                </a:solidFill>
                <a:latin typeface="Arial Narrow" panose="020B0606020202030204" pitchFamily="34" charset="0"/>
              </a:rPr>
              <a:t>Según el acuerdo 48/014 de la Junta General de Accionistas de CUBANACAN S.A de fecha 10 de enero del 2004 se crea el Hotel </a:t>
            </a:r>
            <a:r>
              <a:rPr lang="es-ES" dirty="0" smtClean="0">
                <a:solidFill>
                  <a:srgbClr val="000000"/>
                </a:solidFill>
                <a:latin typeface="Arial Narrow" panose="020B0606020202030204" pitchFamily="34" charset="0"/>
              </a:rPr>
              <a:t>Flamenco </a:t>
            </a:r>
            <a:r>
              <a:rPr lang="es-ES" dirty="0">
                <a:solidFill>
                  <a:srgbClr val="000000"/>
                </a:solidFill>
                <a:latin typeface="Arial Narrow" panose="020B0606020202030204" pitchFamily="34" charset="0"/>
              </a:rPr>
              <a:t>perteneciente al complejo denominado </a:t>
            </a:r>
            <a:r>
              <a:rPr lang="es-ES" dirty="0" smtClean="0">
                <a:solidFill>
                  <a:srgbClr val="000000"/>
                </a:solidFill>
                <a:latin typeface="Arial Narrow" panose="020B0606020202030204" pitchFamily="34" charset="0"/>
              </a:rPr>
              <a:t>Cayería Norte , </a:t>
            </a:r>
            <a:r>
              <a:rPr lang="es-ES" dirty="0">
                <a:solidFill>
                  <a:srgbClr val="000000"/>
                </a:solidFill>
                <a:latin typeface="Arial Narrow" panose="020B0606020202030204" pitchFamily="34" charset="0"/>
              </a:rPr>
              <a:t>su objeto </a:t>
            </a:r>
            <a:r>
              <a:rPr lang="es-ES" dirty="0" smtClean="0">
                <a:solidFill>
                  <a:srgbClr val="000000"/>
                </a:solidFill>
                <a:latin typeface="Arial Narrow" panose="020B0606020202030204" pitchFamily="34" charset="0"/>
              </a:rPr>
              <a:t>social </a:t>
            </a:r>
            <a:r>
              <a:rPr lang="es-ES" dirty="0">
                <a:solidFill>
                  <a:srgbClr val="000000"/>
                </a:solidFill>
                <a:latin typeface="Arial Narrow" panose="020B0606020202030204" pitchFamily="34" charset="0"/>
              </a:rPr>
              <a:t>aprobado mediante el acuerdo No.3 del 16/2/2004, operar, promover y comercializar instalaciones hoteleras y extra hotelera propias o de terceros, prestar, promover y comercializar de forma mayorista y minorista los servicios de alojamiento, gastronómicos recreativos y propios de la actividad hotelera, vender, promover y comercializar de forma minorista mercancías promocionales y artículos propios del producto ofertado.</a:t>
            </a:r>
          </a:p>
          <a:p>
            <a:pPr lvl="0" algn="just">
              <a:lnSpc>
                <a:spcPct val="150000"/>
              </a:lnSpc>
            </a:pPr>
            <a:r>
              <a:rPr lang="es-ES" dirty="0">
                <a:solidFill>
                  <a:srgbClr val="000000"/>
                </a:solidFill>
                <a:latin typeface="Arial Narrow" panose="020B0606020202030204" pitchFamily="34" charset="0"/>
              </a:rPr>
              <a:t>Visión: Incrementar la eficiencia operacional, desarrollando oportunamente la misión y objeto social del Hotel </a:t>
            </a:r>
            <a:r>
              <a:rPr lang="es-ES" dirty="0" smtClean="0">
                <a:solidFill>
                  <a:srgbClr val="000000"/>
                </a:solidFill>
                <a:latin typeface="Arial Narrow" panose="020B0606020202030204" pitchFamily="34" charset="0"/>
              </a:rPr>
              <a:t>Flamenco</a:t>
            </a:r>
            <a:endParaRPr lang="es-ES" dirty="0">
              <a:solidFill>
                <a:srgbClr val="000000"/>
              </a:solidFill>
              <a:latin typeface="Arial Narrow" panose="020B0606020202030204" pitchFamily="34" charset="0"/>
            </a:endParaRPr>
          </a:p>
          <a:p>
            <a:pPr lvl="0" algn="just">
              <a:lnSpc>
                <a:spcPct val="150000"/>
              </a:lnSpc>
            </a:pPr>
            <a:r>
              <a:rPr lang="es-ES" dirty="0">
                <a:solidFill>
                  <a:srgbClr val="000000"/>
                </a:solidFill>
                <a:latin typeface="Arial Narrow" panose="020B0606020202030204" pitchFamily="34" charset="0"/>
              </a:rPr>
              <a:t>Objeto Social: Desarrollo eficiente de la actividad hotelera</a:t>
            </a:r>
            <a:endParaRPr kumimoji="0" lang="en-U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36998420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6277970" y="497119"/>
            <a:ext cx="2866030" cy="548915"/>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INFORME</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310185" y="1288690"/>
            <a:ext cx="10290412" cy="4247317"/>
          </a:xfrm>
          <a:prstGeom prst="rect">
            <a:avLst/>
          </a:prstGeom>
        </p:spPr>
        <p:txBody>
          <a:bodyPr wrap="square">
            <a:spAutoFit/>
          </a:bodyPr>
          <a:lstStyle/>
          <a:p>
            <a:pPr lvl="0" algn="just">
              <a:lnSpc>
                <a:spcPct val="150000"/>
              </a:lnSpc>
            </a:pPr>
            <a:r>
              <a:rPr lang="es-ES" dirty="0">
                <a:solidFill>
                  <a:srgbClr val="000000"/>
                </a:solidFill>
                <a:latin typeface="Arial Narrow" panose="020B0606020202030204" pitchFamily="34" charset="0"/>
              </a:rPr>
              <a:t>Presenta una planta hotelera de </a:t>
            </a:r>
            <a:r>
              <a:rPr lang="es-ES" dirty="0" smtClean="0">
                <a:solidFill>
                  <a:srgbClr val="000000"/>
                </a:solidFill>
                <a:latin typeface="Arial Narrow" panose="020B0606020202030204" pitchFamily="34" charset="0"/>
              </a:rPr>
              <a:t>500 </a:t>
            </a:r>
            <a:r>
              <a:rPr lang="es-ES" dirty="0">
                <a:solidFill>
                  <a:srgbClr val="000000"/>
                </a:solidFill>
                <a:latin typeface="Arial Narrow" panose="020B0606020202030204" pitchFamily="34" charset="0"/>
              </a:rPr>
              <a:t>habitaciones, de las cuales, en otros usos, utilizadas con otros fines distintos al alojamiento suman 43, por lo que para los análisis estadísticos utilizamos </a:t>
            </a:r>
            <a:r>
              <a:rPr lang="es-ES" dirty="0" smtClean="0">
                <a:solidFill>
                  <a:srgbClr val="000000"/>
                </a:solidFill>
                <a:latin typeface="Arial Narrow" panose="020B0606020202030204" pitchFamily="34" charset="0"/>
              </a:rPr>
              <a:t>444 </a:t>
            </a:r>
            <a:r>
              <a:rPr lang="es-ES" dirty="0">
                <a:solidFill>
                  <a:srgbClr val="000000"/>
                </a:solidFill>
                <a:latin typeface="Arial Narrow" panose="020B0606020202030204" pitchFamily="34" charset="0"/>
              </a:rPr>
              <a:t>habitaciones. Explota 1 área de producción y elaboración, y 5 puntos de ventas que presenta la combinación del producto playa y piscina, modalidad que lo convierte en un hotel con características de todo incluido, anexándole además la arquitectura de una planta horizontal, con </a:t>
            </a:r>
            <a:r>
              <a:rPr lang="es-ES" dirty="0" err="1">
                <a:solidFill>
                  <a:srgbClr val="000000"/>
                </a:solidFill>
                <a:latin typeface="Arial Narrow" panose="020B0606020202030204" pitchFamily="34" charset="0"/>
              </a:rPr>
              <a:t>bungalows</a:t>
            </a:r>
            <a:r>
              <a:rPr lang="es-ES" dirty="0">
                <a:solidFill>
                  <a:srgbClr val="000000"/>
                </a:solidFill>
                <a:latin typeface="Arial Narrow" panose="020B0606020202030204" pitchFamily="34" charset="0"/>
              </a:rPr>
              <a:t> y gran extensión de jardines y áreas nobles.</a:t>
            </a:r>
          </a:p>
          <a:p>
            <a:pPr lvl="0" algn="just">
              <a:lnSpc>
                <a:spcPct val="150000"/>
              </a:lnSpc>
            </a:pPr>
            <a:r>
              <a:rPr lang="es-ES" dirty="0">
                <a:solidFill>
                  <a:srgbClr val="000000"/>
                </a:solidFill>
                <a:latin typeface="Arial Narrow" panose="020B0606020202030204" pitchFamily="34" charset="0"/>
              </a:rPr>
              <a:t>Su operación está estructurada en áreas directas a la producción, áreas de apoyo y áreas de regulación y control</a:t>
            </a:r>
            <a:r>
              <a:rPr lang="es-ES" dirty="0" smtClean="0">
                <a:solidFill>
                  <a:srgbClr val="000000"/>
                </a:solidFill>
                <a:latin typeface="Arial Narrow" panose="020B0606020202030204" pitchFamily="34" charset="0"/>
              </a:rPr>
              <a:t>.</a:t>
            </a:r>
          </a:p>
          <a:p>
            <a:pPr lvl="0" algn="just">
              <a:lnSpc>
                <a:spcPct val="150000"/>
              </a:lnSpc>
            </a:pPr>
            <a:r>
              <a:rPr lang="es-ES" dirty="0">
                <a:solidFill>
                  <a:srgbClr val="454545"/>
                </a:solidFill>
                <a:latin typeface="Arial Narrow" panose="020B0606020202030204" pitchFamily="34" charset="0"/>
              </a:rPr>
              <a:t>La auditoría tuvo como objetivo general la evaluación de la gestión de contabilidad y finanzas, además del plan anual; como objetivos específicos se analizó el Manual de Procedimientos de Contabilidad y Finanzas, la plantilla del Departamento Económico; las fechas establecidas para del cierre del mes; así como otros gastos incurridos en el periodo a analizar, obtenido mediante compromiso directo con el auditado.</a:t>
            </a:r>
            <a:endParaRPr kumimoji="0" lang="en-U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768940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6277970" y="497119"/>
            <a:ext cx="2866030" cy="548915"/>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INFORME</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310185" y="1288690"/>
            <a:ext cx="10290412" cy="3363934"/>
          </a:xfrm>
          <a:prstGeom prst="rect">
            <a:avLst/>
          </a:prstGeom>
        </p:spPr>
        <p:txBody>
          <a:bodyPr wrap="square">
            <a:spAutoFit/>
          </a:bodyPr>
          <a:lstStyle/>
          <a:p>
            <a:pPr lvl="0" algn="just">
              <a:lnSpc>
                <a:spcPct val="150000"/>
              </a:lnSpc>
            </a:pPr>
            <a:r>
              <a:rPr lang="es-ES" dirty="0">
                <a:solidFill>
                  <a:srgbClr val="000000"/>
                </a:solidFill>
                <a:latin typeface="Arial Narrow" panose="020B0606020202030204" pitchFamily="34" charset="0"/>
              </a:rPr>
              <a:t>La instalación cuenta con un presupuesto económico para el año 2021 en la partida de ingresos con un monto para el total de año de 53869452.70 CUP, y un plan para el mes de agosto de 4120458.96 CUP comportándose al cierre de agosto de manera favorable ya que existe un sobre cumplimiento del nivel de ingreso al obtener un real de 6641520.33 CUP para un 161 por ciento, debido a las estrategias y decisiones tomadas para incentivar la satisfacción de los clientes.</a:t>
            </a:r>
          </a:p>
          <a:p>
            <a:pPr lvl="0" algn="just">
              <a:lnSpc>
                <a:spcPct val="150000"/>
              </a:lnSpc>
            </a:pPr>
            <a:r>
              <a:rPr lang="es-ES" dirty="0">
                <a:solidFill>
                  <a:srgbClr val="000000"/>
                </a:solidFill>
                <a:latin typeface="Arial Narrow" panose="020B0606020202030204" pitchFamily="34" charset="0"/>
              </a:rPr>
              <a:t>Sus operaciones contables y financieras son registradas mediante el sistema automatizado </a:t>
            </a:r>
            <a:r>
              <a:rPr lang="es-ES" dirty="0" err="1">
                <a:solidFill>
                  <a:srgbClr val="000000"/>
                </a:solidFill>
                <a:latin typeface="Arial Narrow" panose="020B0606020202030204" pitchFamily="34" charset="0"/>
              </a:rPr>
              <a:t>Zun</a:t>
            </a:r>
            <a:r>
              <a:rPr lang="es-ES" dirty="0">
                <a:solidFill>
                  <a:srgbClr val="000000"/>
                </a:solidFill>
                <a:latin typeface="Arial Narrow" panose="020B0606020202030204" pitchFamily="34" charset="0"/>
              </a:rPr>
              <a:t> </a:t>
            </a:r>
            <a:r>
              <a:rPr lang="es-ES" dirty="0" err="1">
                <a:solidFill>
                  <a:srgbClr val="000000"/>
                </a:solidFill>
                <a:latin typeface="Arial Narrow" panose="020B0606020202030204" pitchFamily="34" charset="0"/>
              </a:rPr>
              <a:t>acc</a:t>
            </a:r>
            <a:r>
              <a:rPr lang="es-ES" dirty="0">
                <a:solidFill>
                  <a:srgbClr val="000000"/>
                </a:solidFill>
                <a:latin typeface="Arial Narrow" panose="020B0606020202030204" pitchFamily="34" charset="0"/>
              </a:rPr>
              <a:t> el mismo se encuentra certificado.</a:t>
            </a:r>
          </a:p>
          <a:p>
            <a:pPr lvl="0" algn="just">
              <a:lnSpc>
                <a:spcPct val="150000"/>
              </a:lnSpc>
            </a:pPr>
            <a:r>
              <a:rPr lang="es-ES" dirty="0">
                <a:solidFill>
                  <a:srgbClr val="000000"/>
                </a:solidFill>
                <a:latin typeface="Arial Narrow" panose="020B0606020202030204" pitchFamily="34" charset="0"/>
              </a:rPr>
              <a:t>Se aplicó el programa elaborado a partir de las indicaciones metodológicas establecidas para las auditorias de gestión teniendo en consideración las características del centro.</a:t>
            </a:r>
            <a:r>
              <a:rPr kumimoji="0" lang="es-ES" sz="1800" b="0" i="0" u="none" strike="noStrike" kern="1200" cap="none" spc="0" normalizeH="0" baseline="0" noProof="0" dirty="0" smtClean="0">
                <a:ln>
                  <a:noFill/>
                </a:ln>
                <a:solidFill>
                  <a:srgbClr val="454545"/>
                </a:solidFill>
                <a:effectLst/>
                <a:uLnTx/>
                <a:uFillTx/>
                <a:latin typeface="Arial Narrow" panose="020B0606020202030204" pitchFamily="34" charset="0"/>
                <a:ea typeface="+mn-ea"/>
                <a:cs typeface="+mn-cs"/>
              </a:rPr>
              <a:t>.</a:t>
            </a:r>
            <a:endParaRPr kumimoji="0" lang="en-U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32376145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6277970" y="497119"/>
            <a:ext cx="2866030" cy="548915"/>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INFORME</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310185" y="1288690"/>
            <a:ext cx="10290412" cy="4247317"/>
          </a:xfrm>
          <a:prstGeom prst="rect">
            <a:avLst/>
          </a:prstGeom>
        </p:spPr>
        <p:txBody>
          <a:bodyPr wrap="square">
            <a:spAutoFit/>
          </a:bodyPr>
          <a:lstStyle/>
          <a:p>
            <a:pPr lvl="0" algn="just">
              <a:lnSpc>
                <a:spcPct val="150000"/>
              </a:lnSpc>
            </a:pPr>
            <a:r>
              <a:rPr lang="es-ES" dirty="0">
                <a:solidFill>
                  <a:srgbClr val="000000"/>
                </a:solidFill>
                <a:latin typeface="Arial Narrow" panose="020B0606020202030204" pitchFamily="34" charset="0"/>
              </a:rPr>
              <a:t>El período auditado abarcó los meses de Junio, Julio y Agosto de 2021, las muestras fueron seleccionadas por el método no estadístico y se utilizaron las técnicas de observación, confrontación, revisión, rastreo, análisis, cálculo e inspección.</a:t>
            </a:r>
          </a:p>
          <a:p>
            <a:pPr lvl="0" algn="just">
              <a:lnSpc>
                <a:spcPct val="150000"/>
              </a:lnSpc>
            </a:pPr>
            <a:r>
              <a:rPr lang="es-ES" dirty="0">
                <a:solidFill>
                  <a:srgbClr val="000000"/>
                </a:solidFill>
                <a:latin typeface="Arial Narrow" panose="020B0606020202030204" pitchFamily="34" charset="0"/>
              </a:rPr>
              <a:t>Se aplicaron las Normas Cubanas de Auditoría establecidas en la Resolución No. 340/2012 de la CGR, sin limitaciones</a:t>
            </a:r>
            <a:r>
              <a:rPr lang="es-ES" dirty="0" smtClean="0">
                <a:solidFill>
                  <a:srgbClr val="000000"/>
                </a:solidFill>
                <a:latin typeface="Arial Narrow" panose="020B0606020202030204" pitchFamily="34" charset="0"/>
              </a:rPr>
              <a:t>.</a:t>
            </a:r>
          </a:p>
          <a:p>
            <a:pPr lvl="0" algn="just">
              <a:lnSpc>
                <a:spcPct val="150000"/>
              </a:lnSpc>
            </a:pPr>
            <a:r>
              <a:rPr lang="en-US" b="1" dirty="0">
                <a:solidFill>
                  <a:srgbClr val="454545"/>
                </a:solidFill>
                <a:latin typeface="Arial Narrow" panose="020B0606020202030204" pitchFamily="34" charset="0"/>
              </a:rPr>
              <a:t>CONCLUSIONES</a:t>
            </a:r>
            <a:r>
              <a:rPr lang="en-US" b="1" dirty="0" smtClean="0">
                <a:solidFill>
                  <a:srgbClr val="454545"/>
                </a:solidFill>
                <a:latin typeface="Arial Narrow" panose="020B0606020202030204" pitchFamily="34" charset="0"/>
              </a:rPr>
              <a:t>:</a:t>
            </a:r>
          </a:p>
          <a:p>
            <a:pPr lvl="0" algn="just">
              <a:lnSpc>
                <a:spcPct val="150000"/>
              </a:lnSpc>
            </a:pPr>
            <a:r>
              <a:rPr lang="es-ES" dirty="0">
                <a:solidFill>
                  <a:srgbClr val="454545"/>
                </a:solidFill>
                <a:latin typeface="Arial Narrow" panose="020B0606020202030204" pitchFamily="34" charset="0"/>
              </a:rPr>
              <a:t>De acuerdo a las comprobaciones realizadas y teniendo en cuenta los hallazgos detectados conforme a todos los documentos referidos a los objetivos de la orden de trabajo se determinó que la instalación no cumplen con los principios de economía, eficiencia y eficacia, ya que existen deficiencias que ponen en riesgo los resultados, objetivos y metas de la entidad al realizar operaciones sin autorizo comercial y no efectuar análisis del presupuesto aprobado, evaluándose de Malo el sistema de control interno implementado lo que incumple con la Resolución 60 del 2011 de la CGR </a:t>
            </a:r>
            <a:r>
              <a:rPr lang="es-ES" dirty="0" smtClean="0">
                <a:solidFill>
                  <a:srgbClr val="454545"/>
                </a:solidFill>
                <a:latin typeface="Arial Narrow" panose="020B0606020202030204" pitchFamily="34" charset="0"/>
              </a:rPr>
              <a:t>.</a:t>
            </a:r>
            <a:endParaRPr kumimoji="0" lang="en-US" sz="1800" i="0" u="none" strike="noStrike" kern="1200" cap="none" spc="0" normalizeH="0" baseline="0" noProof="0" dirty="0">
              <a:ln>
                <a:noFill/>
              </a:ln>
              <a:solidFill>
                <a:srgbClr val="454545"/>
              </a:solidFill>
              <a:effectLst/>
              <a:uLnTx/>
              <a:uFillTx/>
              <a:latin typeface="Arial Narrow" panose="020B0606020202030204" pitchFamily="34" charset="0"/>
            </a:endParaRPr>
          </a:p>
        </p:txBody>
      </p:sp>
    </p:spTree>
    <p:extLst>
      <p:ext uri="{BB962C8B-B14F-4D97-AF65-F5344CB8AC3E}">
        <p14:creationId xmlns:p14="http://schemas.microsoft.com/office/powerpoint/2010/main" val="8029923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6277970" y="497119"/>
            <a:ext cx="2866030" cy="548915"/>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INFORME</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310185" y="1288690"/>
            <a:ext cx="10290412" cy="4662815"/>
          </a:xfrm>
          <a:prstGeom prst="rect">
            <a:avLst/>
          </a:prstGeom>
        </p:spPr>
        <p:txBody>
          <a:bodyPr wrap="square">
            <a:spAutoFit/>
          </a:bodyPr>
          <a:lstStyle/>
          <a:p>
            <a:pPr lvl="0" algn="just">
              <a:lnSpc>
                <a:spcPct val="150000"/>
              </a:lnSpc>
            </a:pPr>
            <a:r>
              <a:rPr lang="es-ES" dirty="0" smtClean="0">
                <a:solidFill>
                  <a:srgbClr val="000000"/>
                </a:solidFill>
                <a:latin typeface="Arial Narrow" panose="020B0606020202030204" pitchFamily="34" charset="0"/>
              </a:rPr>
              <a:t>Se incumple el </a:t>
            </a:r>
            <a:r>
              <a:rPr lang="es-ES" dirty="0">
                <a:solidFill>
                  <a:srgbClr val="000000"/>
                </a:solidFill>
                <a:latin typeface="Arial Narrow" panose="020B0606020202030204" pitchFamily="34" charset="0"/>
              </a:rPr>
              <a:t>Lineamiento de la Política Económica y Social del Partido y la Revolución del VII Congreso del PCC No. 6 referente al fortalecimiento del Sistema de Control Interno ya que se encuentra desactualizado así como el Objetivo de la Primera Conferencia Nacional del PCC No. 79 "Fortalecer el control sobre el cumplimiento de las disposiciones legales por parte de los cuadros y exigir, cuando corresponda, la responsabilidad a los infractores", toda vez que</a:t>
            </a:r>
            <a:r>
              <a:rPr lang="es-ES" dirty="0" smtClean="0">
                <a:solidFill>
                  <a:srgbClr val="000000"/>
                </a:solidFill>
                <a:latin typeface="Arial Narrow" panose="020B0606020202030204" pitchFamily="34" charset="0"/>
              </a:rPr>
              <a:t>:</a:t>
            </a:r>
          </a:p>
          <a:p>
            <a:pPr lvl="0" algn="just">
              <a:lnSpc>
                <a:spcPct val="150000"/>
              </a:lnSpc>
            </a:pPr>
            <a:r>
              <a:rPr lang="es-ES" dirty="0">
                <a:solidFill>
                  <a:srgbClr val="454545"/>
                </a:solidFill>
                <a:latin typeface="Arial Narrow" panose="020B0606020202030204" pitchFamily="34" charset="0"/>
              </a:rPr>
              <a:t>-Se revisó el Manual de Procedimientos Contables y Financiero elaborado por la entidad, verificándose que se encuentra desactualizado, ya que no contienen la modo y funcionamiento que establece como operar en MLC con respecto al cobro de las ventas de productos y la prestación de servicios, además se comprobó que no cuentan con el Certifico Comercial que autoriza a operar en esta moneda, situación dada por la falta de cuidado, eficiencia y eficacia de la instalación y sus superiores, incumpliendo con la Resolución 13/2019 que aprueba la implementación del Manual de Procedimiento, así como la circular con el procedimiento a realizar con este tipo de moneda, emitida ambas por la OSDE.</a:t>
            </a:r>
            <a:endParaRPr kumimoji="0" lang="en-U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42606197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6277970" y="497119"/>
            <a:ext cx="2866030" cy="548915"/>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INFORME</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310185" y="1288690"/>
            <a:ext cx="10290412" cy="3831818"/>
          </a:xfrm>
          <a:prstGeom prst="rect">
            <a:avLst/>
          </a:prstGeom>
        </p:spPr>
        <p:txBody>
          <a:bodyPr wrap="square">
            <a:spAutoFit/>
          </a:bodyPr>
          <a:lstStyle/>
          <a:p>
            <a:pPr lvl="0" algn="just">
              <a:lnSpc>
                <a:spcPct val="150000"/>
              </a:lnSpc>
            </a:pPr>
            <a:r>
              <a:rPr lang="es-ES" dirty="0">
                <a:solidFill>
                  <a:srgbClr val="000000"/>
                </a:solidFill>
                <a:latin typeface="Arial Narrow" panose="020B0606020202030204" pitchFamily="34" charset="0"/>
              </a:rPr>
              <a:t>-Fue analizada la plantilla del departamento económico, comprobándose que se encuentra con una plantilla aprobada de 10 trabajadores, de las cuales se encuentran cubierta 9 para un 90 por ciento, correspondiente a la plaza de Especialista Principal, ocasionando que no exista contrapartida en la revisión y análisis de los registros contables, incumpliendo con la norma </a:t>
            </a:r>
            <a:r>
              <a:rPr lang="es-ES" dirty="0" smtClean="0">
                <a:solidFill>
                  <a:srgbClr val="000000"/>
                </a:solidFill>
                <a:latin typeface="Arial Narrow" panose="020B0606020202030204" pitchFamily="34" charset="0"/>
              </a:rPr>
              <a:t>coordinación entre </a:t>
            </a:r>
            <a:r>
              <a:rPr lang="es-ES" dirty="0">
                <a:solidFill>
                  <a:srgbClr val="000000"/>
                </a:solidFill>
                <a:latin typeface="Arial Narrow" panose="020B0606020202030204" pitchFamily="34" charset="0"/>
              </a:rPr>
              <a:t>áreas, separación de tareas, responsabilidades y niveles de autorización del componente Ambiente de Control de la Resolución 60/2021 de la CGR</a:t>
            </a:r>
            <a:r>
              <a:rPr lang="es-ES" dirty="0" smtClean="0">
                <a:solidFill>
                  <a:srgbClr val="000000"/>
                </a:solidFill>
                <a:latin typeface="Arial Narrow" panose="020B0606020202030204" pitchFamily="34" charset="0"/>
              </a:rPr>
              <a:t>.</a:t>
            </a:r>
          </a:p>
          <a:p>
            <a:pPr lvl="0" algn="just">
              <a:lnSpc>
                <a:spcPct val="150000"/>
              </a:lnSpc>
            </a:pPr>
            <a:r>
              <a:rPr lang="es-ES" dirty="0">
                <a:solidFill>
                  <a:srgbClr val="454545"/>
                </a:solidFill>
                <a:latin typeface="Arial Narrow" panose="020B0606020202030204" pitchFamily="34" charset="0"/>
              </a:rPr>
              <a:t>-Los Gastos totales presenta un real de 11562412.20 CUP, de un plan de 13759531.33 CUP, comportándose a un 84 por ciento de ejecución según lo planificado, reflejando un ahorro de 2197119.13 CUP.</a:t>
            </a:r>
          </a:p>
          <a:p>
            <a:pPr lvl="0" algn="just">
              <a:lnSpc>
                <a:spcPct val="150000"/>
              </a:lnSpc>
            </a:pPr>
            <a:r>
              <a:rPr lang="es-ES" dirty="0">
                <a:solidFill>
                  <a:srgbClr val="454545"/>
                </a:solidFill>
                <a:latin typeface="Arial Narrow" panose="020B0606020202030204" pitchFamily="34" charset="0"/>
              </a:rPr>
              <a:t>No obstante se comprobó que en las partidas de los portadores energéticos para la fecha en que fue elaborado el presupuesto no se tenía previsto las nuevas tarifas implantadas en este año, ocasionando sobregiro en las partidas de:</a:t>
            </a:r>
            <a:endParaRPr kumimoji="0" lang="en-U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34255715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6277970" y="497119"/>
            <a:ext cx="2866030" cy="548915"/>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INFORME</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310185" y="1288690"/>
            <a:ext cx="10290412" cy="3363934"/>
          </a:xfrm>
          <a:prstGeom prst="rect">
            <a:avLst/>
          </a:prstGeom>
        </p:spPr>
        <p:txBody>
          <a:bodyPr wrap="square">
            <a:spAutoFit/>
          </a:bodyPr>
          <a:lstStyle/>
          <a:p>
            <a:pPr lvl="0" algn="just">
              <a:lnSpc>
                <a:spcPct val="150000"/>
              </a:lnSpc>
            </a:pPr>
            <a:r>
              <a:rPr lang="es-ES" dirty="0">
                <a:solidFill>
                  <a:srgbClr val="000000"/>
                </a:solidFill>
                <a:latin typeface="Arial Narrow" panose="020B0606020202030204" pitchFamily="34" charset="0"/>
              </a:rPr>
              <a:t>Gas: de un plan de 584966,50 CUP se ejecutó por encima de lo planificado 97546.16 CUP según factura no. 10546, por valor de 682512,66 para un 116.7 por ciento.</a:t>
            </a:r>
          </a:p>
          <a:p>
            <a:pPr lvl="0" algn="just">
              <a:lnSpc>
                <a:spcPct val="150000"/>
              </a:lnSpc>
            </a:pPr>
            <a:r>
              <a:rPr lang="es-ES" dirty="0">
                <a:solidFill>
                  <a:srgbClr val="000000"/>
                </a:solidFill>
                <a:latin typeface="Arial Narrow" panose="020B0606020202030204" pitchFamily="34" charset="0"/>
              </a:rPr>
              <a:t>Electricidad: se ejecutó un saldo de 771325.56 CUP, siendo planificado un importe de 522052.54 CUP, dando una sobre ejecución de 249273.02 CUP según factura no. 28432, representando el 47.7 por ciento por encima de lo presupuestado.</a:t>
            </a:r>
          </a:p>
          <a:p>
            <a:pPr lvl="0" algn="just">
              <a:lnSpc>
                <a:spcPct val="150000"/>
              </a:lnSpc>
            </a:pPr>
            <a:r>
              <a:rPr lang="es-ES" dirty="0">
                <a:solidFill>
                  <a:srgbClr val="000000"/>
                </a:solidFill>
                <a:latin typeface="Arial Narrow" panose="020B0606020202030204" pitchFamily="34" charset="0"/>
              </a:rPr>
              <a:t>Agua: planificado un monto de 356875.41 CUP, ejecutándose 494220.19 CUP, con factura emitida por la Empresa Aguas de la Habana no. 23305, que representa un 138 por ciento, originando por el aumento de la tarifa por cada m3, además del derroche en varias áreas del Hotel, incumpliendo con el Presupuesto aprobado por la OSDE.</a:t>
            </a:r>
            <a:endParaRPr kumimoji="0" lang="en-U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9066260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6277970" y="497119"/>
            <a:ext cx="2866030" cy="548915"/>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INFORME</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310185" y="1288690"/>
            <a:ext cx="10290412" cy="3363934"/>
          </a:xfrm>
          <a:prstGeom prst="rect">
            <a:avLst/>
          </a:prstGeom>
        </p:spPr>
        <p:txBody>
          <a:bodyPr wrap="square">
            <a:spAutoFit/>
          </a:bodyPr>
          <a:lstStyle/>
          <a:p>
            <a:pPr lvl="0" algn="just">
              <a:lnSpc>
                <a:spcPct val="150000"/>
              </a:lnSpc>
            </a:pPr>
            <a:r>
              <a:rPr lang="es-ES" dirty="0">
                <a:solidFill>
                  <a:srgbClr val="000000"/>
                </a:solidFill>
                <a:latin typeface="Arial Narrow" panose="020B0606020202030204" pitchFamily="34" charset="0"/>
              </a:rPr>
              <a:t>-Fueron solicitadas las evidencias escrita de la aprobación y debate del presupuesto con los trabajadores, verificándose que el presupuesto aprobado para el año 2021 así como lo ejecutado mensualmente no fue analizado con los mismos, evidenciándose que solo es analizado por el Consejo de Dirección, lo que incumple con la norma rendición de cuenta del componente Información y Comunicación de la Resolución 60/2011 de la CGR.</a:t>
            </a:r>
          </a:p>
          <a:p>
            <a:pPr lvl="0" algn="just">
              <a:lnSpc>
                <a:spcPct val="150000"/>
              </a:lnSpc>
            </a:pPr>
            <a:r>
              <a:rPr lang="es-ES" dirty="0">
                <a:solidFill>
                  <a:srgbClr val="000000"/>
                </a:solidFill>
                <a:latin typeface="Arial Narrow" panose="020B0606020202030204" pitchFamily="34" charset="0"/>
              </a:rPr>
              <a:t>-No se evidencia un adecuado control interno en el centro, encontrándose la documentación referida a ello desactualizada, además el Plan de Prevención de Riesgos elaborado carece de los riesgos asociados a la ejecución y control del presupuesto aprobado, no reflejando además el seguimiento y actualización de la documentación del control interno, no se encuentra firmado por los trabajadores ni por quien lo elaboró.</a:t>
            </a:r>
            <a:endParaRPr kumimoji="0" lang="en-U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0039232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6277970" y="497119"/>
            <a:ext cx="2866030" cy="548915"/>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INFORME</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310185" y="1288690"/>
            <a:ext cx="10290412" cy="3363934"/>
          </a:xfrm>
          <a:prstGeom prst="rect">
            <a:avLst/>
          </a:prstGeom>
        </p:spPr>
        <p:txBody>
          <a:bodyPr wrap="square">
            <a:spAutoFit/>
          </a:bodyPr>
          <a:lstStyle/>
          <a:p>
            <a:pPr lvl="0" algn="just">
              <a:lnSpc>
                <a:spcPct val="150000"/>
              </a:lnSpc>
            </a:pPr>
            <a:r>
              <a:rPr lang="es-ES" dirty="0">
                <a:solidFill>
                  <a:srgbClr val="000000"/>
                </a:solidFill>
                <a:latin typeface="Arial Narrow" panose="020B0606020202030204" pitchFamily="34" charset="0"/>
              </a:rPr>
              <a:t>Causas y Condiciones:</a:t>
            </a:r>
          </a:p>
          <a:p>
            <a:pPr lvl="0" algn="just">
              <a:lnSpc>
                <a:spcPct val="150000"/>
              </a:lnSpc>
            </a:pPr>
            <a:r>
              <a:rPr lang="es-ES" dirty="0">
                <a:solidFill>
                  <a:srgbClr val="000000"/>
                </a:solidFill>
                <a:latin typeface="Arial Narrow" panose="020B0606020202030204" pitchFamily="34" charset="0"/>
              </a:rPr>
              <a:t>-No existen áreas de mejora para contribuir a perfeccionar la gestión de la entidad, la rendición de cuenta y la transparencia; en busca de aportar y actualizar nueva información, análisis o perspectivas.</a:t>
            </a:r>
          </a:p>
          <a:p>
            <a:pPr lvl="0" algn="just">
              <a:lnSpc>
                <a:spcPct val="150000"/>
              </a:lnSpc>
            </a:pPr>
            <a:r>
              <a:rPr lang="es-ES" dirty="0">
                <a:solidFill>
                  <a:srgbClr val="000000"/>
                </a:solidFill>
                <a:latin typeface="Arial Narrow" panose="020B0606020202030204" pitchFamily="34" charset="0"/>
              </a:rPr>
              <a:t>-No cumplir lo establecido con la Resolución 13/2019 del MINTUR que aprueba la implementación del Manual de Procedimiento de Contabilidad y Finanzas así como la resolución 60/2011 de la CGR en cuanto al componente Información y Comunicación y supervisión y monitoreo.</a:t>
            </a:r>
          </a:p>
          <a:p>
            <a:pPr lvl="0" algn="just">
              <a:lnSpc>
                <a:spcPct val="150000"/>
              </a:lnSpc>
            </a:pPr>
            <a:r>
              <a:rPr lang="es-ES" dirty="0">
                <a:solidFill>
                  <a:srgbClr val="000000"/>
                </a:solidFill>
                <a:latin typeface="Arial Narrow" panose="020B0606020202030204" pitchFamily="34" charset="0"/>
              </a:rPr>
              <a:t>-No realizar una adecuada planificación del presupuesto que ocasiona sobregiros en elementos de gastos.</a:t>
            </a:r>
          </a:p>
          <a:p>
            <a:pPr lvl="0" algn="just">
              <a:lnSpc>
                <a:spcPct val="150000"/>
              </a:lnSpc>
            </a:pPr>
            <a:r>
              <a:rPr lang="es-ES" dirty="0">
                <a:solidFill>
                  <a:srgbClr val="000000"/>
                </a:solidFill>
                <a:latin typeface="Arial Narrow" panose="020B0606020202030204" pitchFamily="34" charset="0"/>
              </a:rPr>
              <a:t>-Falta de supervisión y monitoreo por parte de su órgano superior</a:t>
            </a:r>
            <a:endParaRPr kumimoji="0" lang="en-U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29338403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6277970" y="497119"/>
            <a:ext cx="2866030" cy="548915"/>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INFORME</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310185" y="1288690"/>
            <a:ext cx="10290412" cy="3363934"/>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Causas y Condiciones: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-No existen áreas de mejora para contribuir a perfeccionar la gestión de la entidad, la rendición de cuenta y la transparencia; en busca de aportar y actualizar nueva información, análisis o perspectivas.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-No cumplir lo establecido con la Resolución 13/2019 del MINTUR que aprueba la implementación del Manual de Procedimiento de Contabilidad y Finanzas así como la resolución 60/2011 de la CGR en cuanto al componente Información y Comunicación y supervisión y monitoreo.</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-No realizar una adecuada planificación del presupuesto que ocasiona sobregiros en elementos de gastos.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-Falta de supervisión y monitoreo por parte de su órgano superior</a:t>
            </a:r>
            <a:endParaRPr kumimoji="0" lang="en-U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6517433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6277970" y="497119"/>
            <a:ext cx="2866030" cy="548915"/>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INFORME</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310185" y="1288690"/>
            <a:ext cx="10290412" cy="4610429"/>
          </a:xfrm>
          <a:prstGeom prst="rect">
            <a:avLst/>
          </a:prstGeom>
        </p:spPr>
        <p:txBody>
          <a:bodyPr wrap="square">
            <a:spAutoFit/>
          </a:bodyPr>
          <a:lstStyle/>
          <a:p>
            <a:pPr lvl="0" algn="just">
              <a:lnSpc>
                <a:spcPct val="150000"/>
              </a:lnSpc>
            </a:pPr>
            <a:r>
              <a:rPr lang="es-ES" b="1" dirty="0">
                <a:solidFill>
                  <a:srgbClr val="000000"/>
                </a:solidFill>
                <a:latin typeface="Arial Narrow" panose="020B0606020202030204" pitchFamily="34" charset="0"/>
              </a:rPr>
              <a:t>RESULTADOS:</a:t>
            </a:r>
          </a:p>
          <a:p>
            <a:pPr lvl="0" algn="just">
              <a:lnSpc>
                <a:spcPct val="150000"/>
              </a:lnSpc>
            </a:pPr>
            <a:r>
              <a:rPr lang="es-ES" dirty="0">
                <a:solidFill>
                  <a:srgbClr val="000000"/>
                </a:solidFill>
                <a:latin typeface="Arial Narrow" panose="020B0606020202030204" pitchFamily="34" charset="0"/>
              </a:rPr>
              <a:t>Procedimientos establecidos</a:t>
            </a:r>
          </a:p>
          <a:p>
            <a:pPr lvl="0" algn="just">
              <a:lnSpc>
                <a:spcPct val="150000"/>
              </a:lnSpc>
            </a:pPr>
            <a:r>
              <a:rPr lang="es-ES" dirty="0">
                <a:solidFill>
                  <a:srgbClr val="000000"/>
                </a:solidFill>
                <a:latin typeface="Arial Narrow" panose="020B0606020202030204" pitchFamily="34" charset="0"/>
              </a:rPr>
              <a:t>Fue comprobado que se entrega los cierres en la fecha establecida, los días 2 de cada mes se exporta la información contable y financiera del centro a través de un fichero a la OSDE </a:t>
            </a:r>
            <a:r>
              <a:rPr lang="es-ES" dirty="0" err="1">
                <a:solidFill>
                  <a:srgbClr val="000000"/>
                </a:solidFill>
                <a:latin typeface="Arial Narrow" panose="020B0606020202030204" pitchFamily="34" charset="0"/>
              </a:rPr>
              <a:t>Cubanacan</a:t>
            </a:r>
            <a:r>
              <a:rPr lang="es-ES" dirty="0">
                <a:solidFill>
                  <a:srgbClr val="000000"/>
                </a:solidFill>
                <a:latin typeface="Arial Narrow" panose="020B0606020202030204" pitchFamily="34" charset="0"/>
              </a:rPr>
              <a:t>.</a:t>
            </a:r>
          </a:p>
          <a:p>
            <a:pPr lvl="0" algn="just">
              <a:lnSpc>
                <a:spcPct val="150000"/>
              </a:lnSpc>
            </a:pPr>
            <a:r>
              <a:rPr lang="es-ES" dirty="0">
                <a:solidFill>
                  <a:srgbClr val="000000"/>
                </a:solidFill>
                <a:latin typeface="Arial Narrow" panose="020B0606020202030204" pitchFamily="34" charset="0"/>
              </a:rPr>
              <a:t>Se evidenció que la instalación cuenta con un Manual de Procedimientos Contables aprobado por el Vicepresidente Económico Financiero de la OSDE </a:t>
            </a:r>
            <a:r>
              <a:rPr lang="es-ES" dirty="0" err="1">
                <a:solidFill>
                  <a:srgbClr val="000000"/>
                </a:solidFill>
                <a:latin typeface="Arial Narrow" panose="020B0606020202030204" pitchFamily="34" charset="0"/>
              </a:rPr>
              <a:t>Cubanacan</a:t>
            </a:r>
            <a:r>
              <a:rPr lang="es-ES" dirty="0">
                <a:solidFill>
                  <a:srgbClr val="000000"/>
                </a:solidFill>
                <a:latin typeface="Arial Narrow" panose="020B0606020202030204" pitchFamily="34" charset="0"/>
              </a:rPr>
              <a:t>. El mismo está conformado por las resoluciones del MFP y del </a:t>
            </a:r>
            <a:r>
              <a:rPr lang="es-ES" dirty="0" err="1">
                <a:solidFill>
                  <a:srgbClr val="000000"/>
                </a:solidFill>
                <a:latin typeface="Arial Narrow" panose="020B0606020202030204" pitchFamily="34" charset="0"/>
              </a:rPr>
              <a:t>Mintur</a:t>
            </a:r>
            <a:r>
              <a:rPr lang="es-ES" dirty="0">
                <a:solidFill>
                  <a:srgbClr val="000000"/>
                </a:solidFill>
                <a:latin typeface="Arial Narrow" panose="020B0606020202030204" pitchFamily="34" charset="0"/>
              </a:rPr>
              <a:t>, elaborado con el propósito de normar la actividad contable y los procedimientos de control de las actividades económicas que realiza, contiene, objeto social, estructura orgánica y universo de tipos de dependencias que se le subordinan, el Clasificador de Cuentas y los criterios que se siguieron para su elaboración, conforme a lo que se establece en la Resolución 1100-2016 del MFP; y la 111 del 2006 del </a:t>
            </a:r>
            <a:r>
              <a:rPr lang="es-ES" dirty="0" err="1">
                <a:solidFill>
                  <a:srgbClr val="000000"/>
                </a:solidFill>
                <a:latin typeface="Arial Narrow" panose="020B0606020202030204" pitchFamily="34" charset="0"/>
              </a:rPr>
              <a:t>Mintur</a:t>
            </a:r>
            <a:r>
              <a:rPr lang="es-ES" dirty="0">
                <a:solidFill>
                  <a:srgbClr val="000000"/>
                </a:solidFill>
                <a:latin typeface="Arial Narrow" panose="020B0606020202030204" pitchFamily="34" charset="0"/>
              </a:rPr>
              <a:t>, así como todas las demás disposiciones relacionadas con el tema.</a:t>
            </a:r>
            <a:endParaRPr kumimoji="0" lang="en-U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24247570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6277970" y="497119"/>
            <a:ext cx="2866030" cy="548915"/>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INFORME</a:t>
            </a:r>
            <a:endParaRPr kumimoji="0" lang="es-CO" altLang="es-ES" sz="28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 name="Rectángulo 1"/>
          <p:cNvSpPr/>
          <p:nvPr/>
        </p:nvSpPr>
        <p:spPr>
          <a:xfrm>
            <a:off x="1310185" y="1288690"/>
            <a:ext cx="10290412" cy="4610429"/>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RESULTADOS: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Procedimientos establecidos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Fue comprobado que se entrega los cierres en la fecha establecida, los días 2 de cada mes se exporta la información contable y financiera del centro a través de un fichero a la OSDE </a:t>
            </a:r>
            <a:r>
              <a:rPr kumimoji="0" lang="es-ES" sz="18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Cubanacan</a:t>
            </a: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Se evidenció que la instalación cuenta con un Manual de Procedimientos Contables aprobado por el Vicepresidente Económico Financiero de la OSDE </a:t>
            </a:r>
            <a:r>
              <a:rPr kumimoji="0" lang="es-ES" sz="18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Cubanacan</a:t>
            </a: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El mismo está conformado por las resoluciones del MFP y del </a:t>
            </a:r>
            <a:r>
              <a:rPr kumimoji="0" lang="es-ES" sz="18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Mintur</a:t>
            </a: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elaborado con el propósito de normar la actividad contable y los procedimientos de control de las actividades económicas que realiza, contiene, objeto social, estructura orgánica y universo de tipos de dependencias que se le subordinan, el Clasificador de Cuentas y los criterios que se siguieron para su elaboración, conforme a lo que se establece en la Resolución 1100-2016 del MFP; y la 111 del 2006 del </a:t>
            </a:r>
            <a:r>
              <a:rPr kumimoji="0" lang="es-ES" sz="1800" b="0" i="0" u="none" strike="noStrike" kern="1200" cap="none" spc="0" normalizeH="0" baseline="0" noProof="0" dirty="0" err="1">
                <a:ln>
                  <a:noFill/>
                </a:ln>
                <a:solidFill>
                  <a:srgbClr val="000000"/>
                </a:solidFill>
                <a:effectLst/>
                <a:uLnTx/>
                <a:uFillTx/>
                <a:latin typeface="Arial Narrow" panose="020B0606020202030204" pitchFamily="34" charset="0"/>
                <a:ea typeface="+mn-ea"/>
                <a:cs typeface="+mn-cs"/>
              </a:rPr>
              <a:t>Mintur</a:t>
            </a:r>
            <a:r>
              <a:rPr kumimoji="0" lang="es-ES" sz="18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 así como todas las demás disposiciones relacionadas con el tema.</a:t>
            </a:r>
            <a:endParaRPr kumimoji="0" lang="en-US" sz="1800" b="0" i="0" u="none" strike="noStrike" kern="1200" cap="none" spc="0" normalizeH="0" baseline="0" noProof="0" dirty="0">
              <a:ln>
                <a:noFill/>
              </a:ln>
              <a:solidFill>
                <a:srgbClr val="454545"/>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29073445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1 Rectángulo redondeado"/>
          <p:cNvSpPr>
            <a:spLocks noChangeArrowheads="1"/>
          </p:cNvSpPr>
          <p:nvPr/>
        </p:nvSpPr>
        <p:spPr bwMode="auto">
          <a:xfrm>
            <a:off x="4899546" y="418928"/>
            <a:ext cx="7151427" cy="1059035"/>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1000"/>
              </a:spcAft>
              <a:buClr>
                <a:schemeClr val="tx2"/>
              </a:buClr>
              <a:defRPr/>
            </a:pPr>
            <a:r>
              <a:rPr lang="es-ES" sz="3200" b="1" dirty="0" smtClean="0">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Estructura de los  Trabajos de Curso</a:t>
            </a:r>
            <a:endParaRPr lang="es-ES" altLang="es-ES" sz="3200" b="1" dirty="0">
              <a:effectLst>
                <a:outerShdw blurRad="38100" dist="38100" dir="2700000" algn="tl">
                  <a:srgbClr val="000000">
                    <a:alpha val="43137"/>
                  </a:srgbClr>
                </a:outerShdw>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12" name="1 Marcador de contenido"/>
          <p:cNvSpPr txBox="1">
            <a:spLocks/>
          </p:cNvSpPr>
          <p:nvPr/>
        </p:nvSpPr>
        <p:spPr bwMode="auto">
          <a:xfrm>
            <a:off x="2186030" y="1596788"/>
            <a:ext cx="9144954" cy="538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537" indent="0">
              <a:buClr>
                <a:srgbClr val="2DA2BF"/>
              </a:buClr>
              <a:buNone/>
              <a:defRPr/>
            </a:pPr>
            <a:r>
              <a:rPr lang="es-ES_tradnl" sz="2000" dirty="0" smtClean="0">
                <a:solidFill>
                  <a:sysClr val="windowText" lastClr="000000"/>
                </a:solidFill>
                <a:effectLst>
                  <a:outerShdw blurRad="38100" dist="38100" dir="2700000" algn="tl">
                    <a:srgbClr val="000000">
                      <a:alpha val="43137"/>
                    </a:srgbClr>
                  </a:outerShdw>
                </a:effectLst>
                <a:latin typeface="Arial Narrow" panose="020B0606020202030204" pitchFamily="34" charset="0"/>
              </a:rPr>
              <a:t>                                  </a:t>
            </a:r>
          </a:p>
          <a:p>
            <a:pPr marL="109537" indent="0">
              <a:buClr>
                <a:srgbClr val="2DA2BF"/>
              </a:buClr>
              <a:buNone/>
              <a:defRPr/>
            </a:pPr>
            <a:r>
              <a:rPr lang="es-ES_tradnl" sz="2000" dirty="0">
                <a:solidFill>
                  <a:sysClr val="windowText" lastClr="000000"/>
                </a:solidFill>
                <a:effectLst>
                  <a:outerShdw blurRad="38100" dist="38100" dir="2700000" algn="tl">
                    <a:srgbClr val="000000">
                      <a:alpha val="43137"/>
                    </a:srgbClr>
                  </a:outerShdw>
                </a:effectLst>
                <a:latin typeface="Arial Narrow" panose="020B0606020202030204" pitchFamily="34" charset="0"/>
              </a:rPr>
              <a:t>Portada                   Logo de la </a:t>
            </a:r>
            <a:r>
              <a:rPr lang="es-ES_tradnl" sz="2000" dirty="0" smtClean="0">
                <a:solidFill>
                  <a:sysClr val="windowText" lastClr="000000"/>
                </a:solidFill>
                <a:effectLst>
                  <a:outerShdw blurRad="38100" dist="38100" dir="2700000" algn="tl">
                    <a:srgbClr val="000000">
                      <a:alpha val="43137"/>
                    </a:srgbClr>
                  </a:outerShdw>
                </a:effectLst>
                <a:latin typeface="Arial Narrow" panose="020B0606020202030204" pitchFamily="34" charset="0"/>
              </a:rPr>
              <a:t>Universidad, Facultad, Carrera, Título, Autores, Municipio</a:t>
            </a:r>
          </a:p>
          <a:p>
            <a:pPr marL="109537" indent="0">
              <a:buClr>
                <a:srgbClr val="2DA2BF"/>
              </a:buClr>
              <a:buNone/>
              <a:defRPr/>
            </a:pPr>
            <a:r>
              <a:rPr lang="es-ES_tradnl" sz="2000" dirty="0">
                <a:solidFill>
                  <a:sysClr val="windowText" lastClr="000000"/>
                </a:solidFill>
                <a:effectLst>
                  <a:outerShdw blurRad="38100" dist="38100" dir="2700000" algn="tl">
                    <a:srgbClr val="000000">
                      <a:alpha val="43137"/>
                    </a:srgbClr>
                  </a:outerShdw>
                </a:effectLst>
                <a:latin typeface="Arial Narrow" panose="020B0606020202030204" pitchFamily="34" charset="0"/>
              </a:rPr>
              <a:t>Resumen                  </a:t>
            </a:r>
            <a:r>
              <a:rPr lang="es-ES_tradnl" sz="2000" dirty="0" smtClean="0">
                <a:solidFill>
                  <a:sysClr val="windowText" lastClr="000000"/>
                </a:solidFill>
                <a:effectLst>
                  <a:outerShdw blurRad="38100" dist="38100" dir="2700000" algn="tl">
                    <a:srgbClr val="000000">
                      <a:alpha val="43137"/>
                    </a:srgbClr>
                  </a:outerShdw>
                </a:effectLst>
                <a:latin typeface="Arial Narrow" panose="020B0606020202030204" pitchFamily="34" charset="0"/>
              </a:rPr>
              <a:t>150 a 250 palabras en forma de informe , de 4 a 5  </a:t>
            </a:r>
            <a:r>
              <a:rPr lang="es-ES_tradnl" sz="2000" dirty="0">
                <a:solidFill>
                  <a:sysClr val="windowText" lastClr="000000"/>
                </a:solidFill>
                <a:effectLst>
                  <a:outerShdw blurRad="38100" dist="38100" dir="2700000" algn="tl">
                    <a:srgbClr val="000000">
                      <a:alpha val="43137"/>
                    </a:srgbClr>
                  </a:outerShdw>
                </a:effectLst>
                <a:latin typeface="Arial Narrow" panose="020B0606020202030204" pitchFamily="34" charset="0"/>
              </a:rPr>
              <a:t>Palabras Claves</a:t>
            </a:r>
          </a:p>
          <a:p>
            <a:pPr marL="109537" indent="0">
              <a:buClr>
                <a:srgbClr val="2DA2BF"/>
              </a:buClr>
              <a:buNone/>
              <a:defRPr/>
            </a:pPr>
            <a:r>
              <a:rPr lang="es-ES_tradnl" sz="2000" dirty="0" smtClean="0">
                <a:solidFill>
                  <a:sysClr val="windowText" lastClr="000000"/>
                </a:solidFill>
                <a:effectLst>
                  <a:outerShdw blurRad="38100" dist="38100" dir="2700000" algn="tl">
                    <a:srgbClr val="000000">
                      <a:alpha val="43137"/>
                    </a:srgbClr>
                  </a:outerShdw>
                </a:effectLst>
                <a:latin typeface="Arial Narrow" panose="020B0606020202030204" pitchFamily="34" charset="0"/>
              </a:rPr>
              <a:t>Introducción                   Situación problemática, Objetivo General, Objetivos específicos,</a:t>
            </a:r>
            <a:endParaRPr lang="es-ES_tradnl" sz="2000" dirty="0">
              <a:solidFill>
                <a:sysClr val="windowText" lastClr="000000"/>
              </a:solidFill>
              <a:effectLst>
                <a:outerShdw blurRad="38100" dist="38100" dir="2700000" algn="tl">
                  <a:srgbClr val="000000">
                    <a:alpha val="43137"/>
                  </a:srgbClr>
                </a:outerShdw>
              </a:effectLst>
              <a:latin typeface="Arial Narrow" panose="020B0606020202030204" pitchFamily="34" charset="0"/>
            </a:endParaRPr>
          </a:p>
          <a:p>
            <a:pPr marL="109537" indent="0">
              <a:buClr>
                <a:srgbClr val="2DA2BF"/>
              </a:buClr>
              <a:buNone/>
              <a:defRPr/>
            </a:pPr>
            <a:r>
              <a:rPr lang="es-ES_tradnl" sz="2000" dirty="0" smtClean="0">
                <a:solidFill>
                  <a:sysClr val="windowText" lastClr="000000"/>
                </a:solidFill>
                <a:effectLst>
                  <a:outerShdw blurRad="38100" dist="38100" dir="2700000" algn="tl">
                    <a:srgbClr val="000000">
                      <a:alpha val="43137"/>
                    </a:srgbClr>
                  </a:outerShdw>
                </a:effectLst>
                <a:latin typeface="Arial Narrow" panose="020B0606020202030204" pitchFamily="34" charset="0"/>
              </a:rPr>
              <a:t>                                       Métodos y técnicas</a:t>
            </a:r>
            <a:endParaRPr lang="es-ES_tradnl" sz="2000" dirty="0">
              <a:solidFill>
                <a:sysClr val="windowText" lastClr="000000"/>
              </a:solidFill>
              <a:effectLst>
                <a:outerShdw blurRad="38100" dist="38100" dir="2700000" algn="tl">
                  <a:srgbClr val="000000">
                    <a:alpha val="43137"/>
                  </a:srgbClr>
                </a:outerShdw>
              </a:effectLst>
              <a:latin typeface="Arial Narrow" panose="020B0606020202030204" pitchFamily="34" charset="0"/>
            </a:endParaRPr>
          </a:p>
          <a:p>
            <a:pPr marL="109537" indent="0">
              <a:buClr>
                <a:srgbClr val="2DA2BF"/>
              </a:buClr>
              <a:buNone/>
              <a:defRPr/>
            </a:pPr>
            <a:r>
              <a:rPr lang="es-ES_tradnl" sz="2000" dirty="0" smtClean="0">
                <a:solidFill>
                  <a:sysClr val="windowText" lastClr="000000"/>
                </a:solidFill>
                <a:effectLst>
                  <a:outerShdw blurRad="38100" dist="38100" dir="2700000" algn="tl">
                    <a:srgbClr val="000000">
                      <a:alpha val="43137"/>
                    </a:srgbClr>
                  </a:outerShdw>
                </a:effectLst>
                <a:latin typeface="Arial Narrow" panose="020B0606020202030204" pitchFamily="34" charset="0"/>
              </a:rPr>
              <a:t>Capítulo I                    Marco Teórico</a:t>
            </a:r>
          </a:p>
          <a:p>
            <a:pPr marL="109537" indent="0">
              <a:buClr>
                <a:srgbClr val="2DA2BF"/>
              </a:buClr>
              <a:buNone/>
              <a:defRPr/>
            </a:pPr>
            <a:r>
              <a:rPr lang="es-ES_tradnl" sz="2000" dirty="0" smtClean="0">
                <a:solidFill>
                  <a:sysClr val="windowText" lastClr="000000"/>
                </a:solidFill>
                <a:effectLst>
                  <a:outerShdw blurRad="38100" dist="38100" dir="2700000" algn="tl">
                    <a:srgbClr val="000000">
                      <a:alpha val="43137"/>
                    </a:srgbClr>
                  </a:outerShdw>
                </a:effectLst>
                <a:latin typeface="Arial Narrow" panose="020B0606020202030204" pitchFamily="34" charset="0"/>
              </a:rPr>
              <a:t>Capítulo II                   Caracterización de la entidad, y los resultados de la investigación </a:t>
            </a:r>
            <a:endParaRPr lang="es-ES_tradnl" sz="2000" dirty="0">
              <a:solidFill>
                <a:sysClr val="windowText" lastClr="000000"/>
              </a:solidFill>
              <a:effectLst>
                <a:outerShdw blurRad="38100" dist="38100" dir="2700000" algn="tl">
                  <a:srgbClr val="000000">
                    <a:alpha val="43137"/>
                  </a:srgbClr>
                </a:outerShdw>
              </a:effectLst>
              <a:latin typeface="Arial Narrow" panose="020B0606020202030204" pitchFamily="34" charset="0"/>
            </a:endParaRPr>
          </a:p>
          <a:p>
            <a:pPr marL="109537" indent="0">
              <a:buClr>
                <a:srgbClr val="2DA2BF"/>
              </a:buClr>
              <a:buNone/>
              <a:defRPr/>
            </a:pPr>
            <a:r>
              <a:rPr lang="es-ES_tradnl" sz="2000" dirty="0">
                <a:solidFill>
                  <a:sysClr val="windowText" lastClr="000000"/>
                </a:solidFill>
                <a:effectLst>
                  <a:outerShdw blurRad="38100" dist="38100" dir="2700000" algn="tl">
                    <a:srgbClr val="000000">
                      <a:alpha val="43137"/>
                    </a:srgbClr>
                  </a:outerShdw>
                </a:effectLst>
                <a:latin typeface="Arial Narrow" panose="020B0606020202030204" pitchFamily="34" charset="0"/>
              </a:rPr>
              <a:t>Conclusiones </a:t>
            </a:r>
          </a:p>
          <a:p>
            <a:pPr marL="109537" indent="0">
              <a:buClr>
                <a:srgbClr val="2DA2BF"/>
              </a:buClr>
              <a:buNone/>
              <a:defRPr/>
            </a:pPr>
            <a:r>
              <a:rPr lang="es-ES_tradnl" sz="2000" dirty="0" smtClean="0">
                <a:solidFill>
                  <a:sysClr val="windowText" lastClr="000000"/>
                </a:solidFill>
                <a:effectLst>
                  <a:outerShdw blurRad="38100" dist="38100" dir="2700000" algn="tl">
                    <a:srgbClr val="000000">
                      <a:alpha val="43137"/>
                    </a:srgbClr>
                  </a:outerShdw>
                </a:effectLst>
                <a:latin typeface="Arial Narrow" panose="020B0606020202030204" pitchFamily="34" charset="0"/>
              </a:rPr>
              <a:t>Recomendaciones</a:t>
            </a:r>
            <a:endParaRPr lang="es-ES_tradnl" sz="2000" dirty="0">
              <a:solidFill>
                <a:sysClr val="windowText" lastClr="000000"/>
              </a:solidFill>
              <a:effectLst>
                <a:outerShdw blurRad="38100" dist="38100" dir="2700000" algn="tl">
                  <a:srgbClr val="000000">
                    <a:alpha val="43137"/>
                  </a:srgbClr>
                </a:outerShdw>
              </a:effectLst>
              <a:latin typeface="Arial Narrow" panose="020B0606020202030204" pitchFamily="34" charset="0"/>
            </a:endParaRPr>
          </a:p>
          <a:p>
            <a:pPr marL="109537" indent="0">
              <a:buClr>
                <a:srgbClr val="2DA2BF"/>
              </a:buClr>
              <a:buNone/>
              <a:defRPr/>
            </a:pPr>
            <a:r>
              <a:rPr lang="es-ES_tradnl" sz="2000" dirty="0">
                <a:solidFill>
                  <a:sysClr val="windowText" lastClr="000000"/>
                </a:solidFill>
                <a:effectLst>
                  <a:outerShdw blurRad="38100" dist="38100" dir="2700000" algn="tl">
                    <a:srgbClr val="000000">
                      <a:alpha val="43137"/>
                    </a:srgbClr>
                  </a:outerShdw>
                </a:effectLst>
                <a:latin typeface="Arial Narrow" panose="020B0606020202030204" pitchFamily="34" charset="0"/>
              </a:rPr>
              <a:t>Bibliografía </a:t>
            </a:r>
            <a:r>
              <a:rPr lang="es-ES_tradnl" sz="2000" dirty="0" smtClean="0">
                <a:solidFill>
                  <a:sysClr val="windowText" lastClr="000000"/>
                </a:solidFill>
                <a:effectLst>
                  <a:outerShdw blurRad="38100" dist="38100" dir="2700000" algn="tl">
                    <a:srgbClr val="000000">
                      <a:alpha val="43137"/>
                    </a:srgbClr>
                  </a:outerShdw>
                </a:effectLst>
                <a:latin typeface="Arial Narrow" panose="020B0606020202030204" pitchFamily="34" charset="0"/>
              </a:rPr>
              <a:t>citada (Referencias bibliográficas)</a:t>
            </a:r>
            <a:endParaRPr lang="es-ES_tradnl" sz="2000" dirty="0">
              <a:solidFill>
                <a:sysClr val="windowText" lastClr="000000"/>
              </a:solidFill>
              <a:effectLst>
                <a:outerShdw blurRad="38100" dist="38100" dir="2700000" algn="tl">
                  <a:srgbClr val="000000">
                    <a:alpha val="43137"/>
                  </a:srgbClr>
                </a:outerShdw>
              </a:effectLst>
              <a:latin typeface="Arial Narrow" panose="020B0606020202030204" pitchFamily="34" charset="0"/>
            </a:endParaRPr>
          </a:p>
          <a:p>
            <a:pPr marL="109537" indent="0">
              <a:buClr>
                <a:srgbClr val="2DA2BF"/>
              </a:buClr>
              <a:buNone/>
              <a:defRPr/>
            </a:pPr>
            <a:r>
              <a:rPr lang="es-ES_tradnl" sz="2000" dirty="0">
                <a:solidFill>
                  <a:sysClr val="windowText" lastClr="000000"/>
                </a:solidFill>
                <a:effectLst>
                  <a:outerShdw blurRad="38100" dist="38100" dir="2700000" algn="tl">
                    <a:srgbClr val="000000">
                      <a:alpha val="43137"/>
                    </a:srgbClr>
                  </a:outerShdw>
                </a:effectLst>
                <a:latin typeface="Arial Narrow" panose="020B0606020202030204" pitchFamily="34" charset="0"/>
              </a:rPr>
              <a:t>(Apéndice)</a:t>
            </a:r>
            <a:endParaRPr lang="es-ES" sz="2000" dirty="0">
              <a:solidFill>
                <a:sysClr val="windowText" lastClr="000000"/>
              </a:solidFill>
              <a:effectLst>
                <a:outerShdw blurRad="38100" dist="38100" dir="2700000" algn="tl">
                  <a:srgbClr val="000000">
                    <a:alpha val="43137"/>
                  </a:srgbClr>
                </a:outerShdw>
              </a:effectLst>
              <a:latin typeface="Arial Narrow" panose="020B0606020202030204" pitchFamily="34" charset="0"/>
            </a:endParaRPr>
          </a:p>
        </p:txBody>
      </p:sp>
      <p:cxnSp>
        <p:nvCxnSpPr>
          <p:cNvPr id="6" name="Conector recto de flecha 5"/>
          <p:cNvCxnSpPr/>
          <p:nvPr/>
        </p:nvCxnSpPr>
        <p:spPr>
          <a:xfrm>
            <a:off x="3138984" y="2142698"/>
            <a:ext cx="914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p:cNvCxnSpPr/>
          <p:nvPr/>
        </p:nvCxnSpPr>
        <p:spPr>
          <a:xfrm>
            <a:off x="3318680" y="2554405"/>
            <a:ext cx="914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a:off x="3596184" y="2925169"/>
            <a:ext cx="914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a:off x="3318680" y="3582536"/>
            <a:ext cx="914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p:nvPr/>
        </p:nvCxnSpPr>
        <p:spPr>
          <a:xfrm>
            <a:off x="3425584" y="3912356"/>
            <a:ext cx="914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23325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1 Rectángulo redondeado"/>
          <p:cNvSpPr>
            <a:spLocks noChangeArrowheads="1"/>
          </p:cNvSpPr>
          <p:nvPr/>
        </p:nvSpPr>
        <p:spPr bwMode="auto">
          <a:xfrm>
            <a:off x="1547314" y="2439161"/>
            <a:ext cx="10331355" cy="927776"/>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spcBef>
                <a:spcPct val="0"/>
              </a:spcBef>
            </a:pP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D</a:t>
            </a:r>
            <a:r>
              <a:rPr lang="es-ES" altLang="es-ES" sz="24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ebe </a:t>
            </a: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quedar expresado aproximadamente en 15 palabras que describan el contenido del </a:t>
            </a:r>
            <a:r>
              <a:rPr lang="es-ES" altLang="es-ES" sz="24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trabajo </a:t>
            </a: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en forma clara, exacta y concisa.</a:t>
            </a:r>
          </a:p>
        </p:txBody>
      </p:sp>
      <p:sp>
        <p:nvSpPr>
          <p:cNvPr id="8" name="6 Rectángulo redondeado"/>
          <p:cNvSpPr>
            <a:spLocks noChangeArrowheads="1"/>
          </p:cNvSpPr>
          <p:nvPr/>
        </p:nvSpPr>
        <p:spPr bwMode="auto">
          <a:xfrm>
            <a:off x="6214509" y="742779"/>
            <a:ext cx="338327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s-ES" altLang="es-ES" sz="3600" b="1" i="0" u="none" strike="noStrike" kern="0" cap="none" spc="0" normalizeH="0" baseline="0" noProof="0" dirty="0" smtClean="0">
                <a:ln>
                  <a:noFill/>
                </a:ln>
                <a:effectLst/>
                <a:uLnTx/>
                <a:uFillTx/>
                <a:latin typeface="Arial Narrow" panose="020B0606020202030204" pitchFamily="34" charset="0"/>
                <a:ea typeface="Verdana" panose="020B0604030504040204" pitchFamily="34" charset="0"/>
                <a:cs typeface="Arial" panose="020B0604020202020204" pitchFamily="34" charset="0"/>
              </a:rPr>
              <a:t>Título</a:t>
            </a:r>
            <a:r>
              <a:rPr kumimoji="0" lang="es-ES" altLang="es-ES" sz="3600" b="1" i="0" u="none" strike="noStrike" kern="0" cap="none" spc="0" normalizeH="0" baseline="0" noProof="0" dirty="0" smtClean="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rPr>
              <a:t> </a:t>
            </a:r>
            <a:endParaRPr kumimoji="0" lang="es-CO" altLang="es-ES" sz="36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32982327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1 Rectángulo redondeado"/>
          <p:cNvSpPr>
            <a:spLocks noChangeArrowheads="1"/>
          </p:cNvSpPr>
          <p:nvPr/>
        </p:nvSpPr>
        <p:spPr bwMode="auto">
          <a:xfrm>
            <a:off x="1656495" y="1588940"/>
            <a:ext cx="10331355" cy="1150200"/>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spcBef>
                <a:spcPct val="0"/>
              </a:spcBef>
            </a:pP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Redactado en forma de párrafo, en pretérito y con oraciones </a:t>
            </a:r>
            <a:r>
              <a:rPr lang="es-ES" altLang="es-ES" sz="24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conexas, </a:t>
            </a: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estructurado </a:t>
            </a:r>
            <a:r>
              <a:rPr lang="es-ES" altLang="es-ES" sz="24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entre </a:t>
            </a: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150 y 250 palabras </a:t>
            </a:r>
            <a:r>
              <a:rPr lang="es-ES" altLang="es-ES" sz="24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que describa </a:t>
            </a: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de forma rápida y exacta el contenido básico del </a:t>
            </a:r>
            <a:r>
              <a:rPr lang="es-ES" altLang="es-ES" sz="24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trabajo.</a:t>
            </a:r>
            <a:endPar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endParaRPr>
          </a:p>
        </p:txBody>
      </p:sp>
      <p:sp>
        <p:nvSpPr>
          <p:cNvPr id="8" name="6 Rectángulo redondeado"/>
          <p:cNvSpPr>
            <a:spLocks noChangeArrowheads="1"/>
          </p:cNvSpPr>
          <p:nvPr/>
        </p:nvSpPr>
        <p:spPr bwMode="auto">
          <a:xfrm>
            <a:off x="6200861" y="278755"/>
            <a:ext cx="338327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s-ES" altLang="es-ES" sz="3600" b="1" i="0" u="none" strike="noStrike" kern="0" cap="none" spc="0" normalizeH="0" baseline="0" noProof="0" dirty="0" smtClean="0">
                <a:ln>
                  <a:noFill/>
                </a:ln>
                <a:effectLst/>
                <a:uLnTx/>
                <a:uFillTx/>
                <a:latin typeface="Arial Narrow" panose="020B0606020202030204" pitchFamily="34" charset="0"/>
                <a:ea typeface="Verdana" panose="020B0604030504040204" pitchFamily="34" charset="0"/>
                <a:cs typeface="Arial" panose="020B0604020202020204" pitchFamily="34" charset="0"/>
              </a:rPr>
              <a:t>RESUMEN</a:t>
            </a:r>
            <a:r>
              <a:rPr kumimoji="0" lang="es-ES" altLang="es-ES" sz="3600" b="1" i="0" u="none" strike="noStrike" kern="0" cap="none" spc="0" normalizeH="0" baseline="0" noProof="0" dirty="0" smtClean="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rPr>
              <a:t> </a:t>
            </a:r>
            <a:endParaRPr kumimoji="0" lang="es-CO" altLang="es-ES" sz="36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5" name="11 Rectángulo redondeado"/>
          <p:cNvSpPr>
            <a:spLocks noChangeArrowheads="1"/>
          </p:cNvSpPr>
          <p:nvPr/>
        </p:nvSpPr>
        <p:spPr bwMode="auto">
          <a:xfrm>
            <a:off x="1656496" y="3016156"/>
            <a:ext cx="10331354" cy="1162335"/>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spcBef>
                <a:spcPct val="0"/>
              </a:spcBef>
            </a:pP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Debe expresar de forma clara y </a:t>
            </a:r>
            <a:r>
              <a:rPr lang="es-ES" altLang="es-ES" sz="24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breve los </a:t>
            </a: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objetivos principales y el alcance de la investigación, </a:t>
            </a:r>
            <a:r>
              <a:rPr lang="es-ES" altLang="es-ES" sz="24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 así </a:t>
            </a: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como describir los métodos </a:t>
            </a:r>
            <a:r>
              <a:rPr lang="es-ES" altLang="es-ES" sz="24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empleados y </a:t>
            </a: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resumir los resultados </a:t>
            </a:r>
          </a:p>
          <a:p>
            <a:pPr lvl="0" algn="just">
              <a:spcBef>
                <a:spcPct val="0"/>
              </a:spcBef>
            </a:pP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además de enunciar las principales conclusiones.</a:t>
            </a:r>
          </a:p>
        </p:txBody>
      </p:sp>
      <p:sp>
        <p:nvSpPr>
          <p:cNvPr id="6" name="11 Rectángulo redondeado"/>
          <p:cNvSpPr>
            <a:spLocks noChangeArrowheads="1"/>
          </p:cNvSpPr>
          <p:nvPr/>
        </p:nvSpPr>
        <p:spPr bwMode="auto">
          <a:xfrm>
            <a:off x="1656495" y="4455506"/>
            <a:ext cx="10331355" cy="1153723"/>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spcBef>
                <a:spcPct val="0"/>
              </a:spcBef>
            </a:pPr>
            <a:r>
              <a:rPr lang="es-ES" altLang="es-ES" sz="24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Sintetiza el propósito del trabajo (Introducción), los principales procedimientos utilizados (Materiales y Métodos), los logros más importantes (Resultados) y las principales conclusiones (Discusión).</a:t>
            </a:r>
            <a:endPar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39170221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2063883" y="1380063"/>
            <a:ext cx="3383279" cy="415233"/>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effectLst/>
                <a:uLnTx/>
                <a:uFillTx/>
                <a:latin typeface="Arial Narrow" panose="020B0606020202030204" pitchFamily="34" charset="0"/>
                <a:ea typeface="Verdana" panose="020B0604030504040204" pitchFamily="34" charset="0"/>
                <a:cs typeface="Arial" panose="020B0604020202020204" pitchFamily="34" charset="0"/>
              </a:rPr>
              <a:t>Introducción</a:t>
            </a:r>
            <a:r>
              <a:rPr kumimoji="0" lang="es-ES" altLang="es-ES" sz="3600" b="1" i="0" u="none" strike="noStrike" kern="0" cap="none" spc="0" normalizeH="0" baseline="0" noProof="0" dirty="0" smtClean="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rPr>
              <a:t> </a:t>
            </a:r>
            <a:endParaRPr kumimoji="0" lang="es-CO" altLang="es-ES" sz="36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9" name="11 Rectángulo redondeado"/>
          <p:cNvSpPr>
            <a:spLocks noChangeArrowheads="1"/>
          </p:cNvSpPr>
          <p:nvPr/>
        </p:nvSpPr>
        <p:spPr bwMode="auto">
          <a:xfrm>
            <a:off x="6469038" y="405493"/>
            <a:ext cx="5459105" cy="2779605"/>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spcBef>
                <a:spcPct val="0"/>
              </a:spcBef>
            </a:pP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E</a:t>
            </a:r>
            <a:r>
              <a:rPr lang="es-ES" altLang="es-ES" sz="24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l </a:t>
            </a: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diseño teórico-metodológico de la investigación, conocido también como diseño investigativo, o simplemente diseño, es el proyecto de acción que orienta el camino a seguir durante todo el proceso de la investigación científica.</a:t>
            </a:r>
          </a:p>
        </p:txBody>
      </p:sp>
      <p:pic>
        <p:nvPicPr>
          <p:cNvPr id="11" name="Imagen 10"/>
          <p:cNvPicPr>
            <a:picLocks noChangeAspect="1"/>
          </p:cNvPicPr>
          <p:nvPr/>
        </p:nvPicPr>
        <p:blipFill>
          <a:blip r:embed="rId2"/>
          <a:stretch>
            <a:fillRect/>
          </a:stretch>
        </p:blipFill>
        <p:spPr>
          <a:xfrm>
            <a:off x="1897039" y="1959476"/>
            <a:ext cx="3716968" cy="2257682"/>
          </a:xfrm>
          <a:prstGeom prst="rect">
            <a:avLst/>
          </a:prstGeom>
        </p:spPr>
      </p:pic>
      <p:sp>
        <p:nvSpPr>
          <p:cNvPr id="7" name="11 Rectángulo redondeado"/>
          <p:cNvSpPr>
            <a:spLocks noChangeArrowheads="1"/>
          </p:cNvSpPr>
          <p:nvPr/>
        </p:nvSpPr>
        <p:spPr bwMode="auto">
          <a:xfrm>
            <a:off x="6469038" y="3512866"/>
            <a:ext cx="5459105" cy="1647626"/>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spcBef>
                <a:spcPct val="0"/>
              </a:spcBef>
            </a:pP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Se incluye el diseño teórico-metodológico en su totalidad con una extensión de 3 a 5 páginas, en correspondencia con la extensión máxima que contenga </a:t>
            </a:r>
            <a:r>
              <a:rPr lang="es-ES" altLang="es-ES" sz="24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el trabajo.</a:t>
            </a:r>
            <a:endPar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21123316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1 Rectángulo redondeado"/>
          <p:cNvSpPr>
            <a:spLocks noChangeArrowheads="1"/>
          </p:cNvSpPr>
          <p:nvPr/>
        </p:nvSpPr>
        <p:spPr bwMode="auto">
          <a:xfrm>
            <a:off x="6337111" y="1123655"/>
            <a:ext cx="5691116" cy="3642312"/>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spcBef>
                <a:spcPct val="0"/>
              </a:spcBef>
            </a:pP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La Introducción debe </a:t>
            </a:r>
            <a:r>
              <a:rPr lang="es-ES" altLang="es-ES" sz="24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manifestar el </a:t>
            </a: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problema que estudia de lo general a lo particular (Contexto internacional -teorización del tema-, contexto nacional –generalizar cómo se manifiesta en el país-, provincia, municipio, entidad</a:t>
            </a:r>
            <a:r>
              <a:rPr lang="es-ES" altLang="es-ES" sz="24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  </a:t>
            </a: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(puede ser en uno o dos párrafos)</a:t>
            </a:r>
          </a:p>
          <a:p>
            <a:pPr lvl="0" algn="just">
              <a:spcBef>
                <a:spcPct val="0"/>
              </a:spcBef>
            </a:pP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-Insuficiencias detectadas en la etapa de diagnóstico inicial a la </a:t>
            </a:r>
            <a:r>
              <a:rPr lang="es-ES" altLang="es-ES" sz="24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entidad.</a:t>
            </a:r>
            <a:endPar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endParaRPr>
          </a:p>
        </p:txBody>
      </p:sp>
      <p:sp>
        <p:nvSpPr>
          <p:cNvPr id="8" name="6 Rectángulo redondeado"/>
          <p:cNvSpPr>
            <a:spLocks noChangeArrowheads="1"/>
          </p:cNvSpPr>
          <p:nvPr/>
        </p:nvSpPr>
        <p:spPr bwMode="auto">
          <a:xfrm>
            <a:off x="2063883" y="1380063"/>
            <a:ext cx="3383279" cy="415233"/>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effectLst/>
                <a:uLnTx/>
                <a:uFillTx/>
                <a:latin typeface="Arial Narrow" panose="020B0606020202030204" pitchFamily="34" charset="0"/>
                <a:ea typeface="Verdana" panose="020B0604030504040204" pitchFamily="34" charset="0"/>
                <a:cs typeface="Arial" panose="020B0604020202020204" pitchFamily="34" charset="0"/>
              </a:rPr>
              <a:t>Introducción</a:t>
            </a:r>
            <a:r>
              <a:rPr kumimoji="0" lang="es-ES" altLang="es-ES" sz="3600" b="1" i="0" u="none" strike="noStrike" kern="0" cap="none" spc="0" normalizeH="0" baseline="0" noProof="0" dirty="0" smtClean="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rPr>
              <a:t> </a:t>
            </a:r>
            <a:endParaRPr kumimoji="0" lang="es-CO" altLang="es-ES" sz="36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pic>
        <p:nvPicPr>
          <p:cNvPr id="11" name="Imagen 10"/>
          <p:cNvPicPr>
            <a:picLocks noChangeAspect="1"/>
          </p:cNvPicPr>
          <p:nvPr/>
        </p:nvPicPr>
        <p:blipFill>
          <a:blip r:embed="rId2"/>
          <a:stretch>
            <a:fillRect/>
          </a:stretch>
        </p:blipFill>
        <p:spPr>
          <a:xfrm>
            <a:off x="1897039" y="1959476"/>
            <a:ext cx="3716968" cy="2257682"/>
          </a:xfrm>
          <a:prstGeom prst="rect">
            <a:avLst/>
          </a:prstGeom>
        </p:spPr>
      </p:pic>
    </p:spTree>
    <p:extLst>
      <p:ext uri="{BB962C8B-B14F-4D97-AF65-F5344CB8AC3E}">
        <p14:creationId xmlns:p14="http://schemas.microsoft.com/office/powerpoint/2010/main" val="415622326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1 Rectángulo redondeado"/>
          <p:cNvSpPr>
            <a:spLocks noChangeArrowheads="1"/>
          </p:cNvSpPr>
          <p:nvPr/>
        </p:nvSpPr>
        <p:spPr bwMode="auto">
          <a:xfrm>
            <a:off x="6337111" y="1123655"/>
            <a:ext cx="5691116" cy="3642312"/>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s-ES" altLang="es-ES" sz="2400" b="0" i="0" u="none" strike="noStrike" kern="1200" cap="none" spc="0" normalizeH="0" baseline="0" noProof="0" dirty="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La Introducción debe </a:t>
            </a:r>
            <a:r>
              <a:rPr kumimoji="0" lang="es-ES" altLang="es-ES" sz="2400" b="0" i="0" u="none" strike="noStrike" kern="120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manifestar el </a:t>
            </a:r>
            <a:r>
              <a:rPr kumimoji="0" lang="es-ES" altLang="es-ES" sz="2400" b="0" i="0" u="none" strike="noStrike" kern="1200" cap="none" spc="0" normalizeH="0" baseline="0" noProof="0" dirty="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problema que estudia de lo general a lo particular (Contexto internacional -teorización del tema-, contexto nacional –generalizar cómo se manifiesta en el país-, provincia, municipio, entidad</a:t>
            </a:r>
            <a:r>
              <a:rPr kumimoji="0" lang="es-ES" altLang="es-ES" sz="2400" b="0" i="0" u="none" strike="noStrike" kern="120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  </a:t>
            </a:r>
            <a:r>
              <a:rPr kumimoji="0" lang="es-ES" altLang="es-ES" sz="2400" b="0" i="0" u="none" strike="noStrike" kern="1200" cap="none" spc="0" normalizeH="0" baseline="0" noProof="0" dirty="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(puede ser en uno o dos párrafos)</a:t>
            </a:r>
          </a:p>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s-ES" altLang="es-ES" sz="2400" b="0" i="0" u="none" strike="noStrike" kern="1200" cap="none" spc="0" normalizeH="0" baseline="0" noProof="0" dirty="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-Insuficiencias detectadas en la etapa de diagnóstico inicial a la </a:t>
            </a:r>
            <a:r>
              <a:rPr kumimoji="0" lang="es-ES" altLang="es-ES" sz="2400" b="0" i="0" u="none" strike="noStrike" kern="120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entidad.</a:t>
            </a:r>
            <a:endParaRPr kumimoji="0" lang="es-ES" altLang="es-ES" sz="2400" b="0" i="0" u="none" strike="noStrike" kern="1200" cap="none" spc="0" normalizeH="0" baseline="0" noProof="0" dirty="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endParaRPr>
          </a:p>
        </p:txBody>
      </p:sp>
      <p:sp>
        <p:nvSpPr>
          <p:cNvPr id="8" name="6 Rectángulo redondeado"/>
          <p:cNvSpPr>
            <a:spLocks noChangeArrowheads="1"/>
          </p:cNvSpPr>
          <p:nvPr/>
        </p:nvSpPr>
        <p:spPr bwMode="auto">
          <a:xfrm>
            <a:off x="2063883" y="1380063"/>
            <a:ext cx="3383279" cy="415233"/>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s-ES" sz="2800" b="1" i="0" u="none" strike="noStrike" kern="0" cap="none" spc="0" normalizeH="0" baseline="0" noProof="0" dirty="0" smtClean="0">
                <a:ln>
                  <a:noFill/>
                </a:ln>
                <a:solidFill>
                  <a:prstClr val="black"/>
                </a:solidFill>
                <a:effectLst/>
                <a:uLnTx/>
                <a:uFillTx/>
                <a:latin typeface="Arial Narrow" panose="020B0606020202030204" pitchFamily="34" charset="0"/>
                <a:ea typeface="Verdana" panose="020B0604030504040204" pitchFamily="34" charset="0"/>
                <a:cs typeface="Arial" panose="020B0604020202020204" pitchFamily="34" charset="0"/>
              </a:rPr>
              <a:t>Introducción</a:t>
            </a:r>
            <a:r>
              <a:rPr kumimoji="0" lang="es-ES" altLang="es-ES" sz="3600" b="1" i="0" u="none" strike="noStrike" kern="0" cap="none" spc="0" normalizeH="0" baseline="0" noProof="0" dirty="0" smtClean="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rPr>
              <a:t> </a:t>
            </a:r>
            <a:endParaRPr kumimoji="0" lang="es-CO" altLang="es-ES" sz="36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pic>
        <p:nvPicPr>
          <p:cNvPr id="11" name="Imagen 10"/>
          <p:cNvPicPr>
            <a:picLocks noChangeAspect="1"/>
          </p:cNvPicPr>
          <p:nvPr/>
        </p:nvPicPr>
        <p:blipFill>
          <a:blip r:embed="rId2"/>
          <a:stretch>
            <a:fillRect/>
          </a:stretch>
        </p:blipFill>
        <p:spPr>
          <a:xfrm>
            <a:off x="1897039" y="1959476"/>
            <a:ext cx="3716968" cy="2257682"/>
          </a:xfrm>
          <a:prstGeom prst="rect">
            <a:avLst/>
          </a:prstGeom>
        </p:spPr>
      </p:pic>
    </p:spTree>
    <p:extLst>
      <p:ext uri="{BB962C8B-B14F-4D97-AF65-F5344CB8AC3E}">
        <p14:creationId xmlns:p14="http://schemas.microsoft.com/office/powerpoint/2010/main" val="19107856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6200861" y="278755"/>
            <a:ext cx="338327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s-ES" altLang="es-ES" sz="3600" b="1" i="0" u="none" strike="noStrike" kern="0" cap="none" spc="0" normalizeH="0" baseline="0" noProof="0" dirty="0" smtClean="0">
                <a:ln>
                  <a:noFill/>
                </a:ln>
                <a:effectLst/>
                <a:uLnTx/>
                <a:uFillTx/>
                <a:latin typeface="Arial Narrow" panose="020B0606020202030204" pitchFamily="34" charset="0"/>
                <a:ea typeface="Verdana" panose="020B0604030504040204" pitchFamily="34" charset="0"/>
                <a:cs typeface="Arial" panose="020B0604020202020204" pitchFamily="34" charset="0"/>
              </a:rPr>
              <a:t>MÉTODOS</a:t>
            </a:r>
            <a:r>
              <a:rPr kumimoji="0" lang="es-ES" altLang="es-ES" sz="3600" b="1" i="0" u="none" strike="noStrike" kern="0" cap="none" spc="0" normalizeH="0" baseline="0" noProof="0" dirty="0" smtClean="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rPr>
              <a:t> </a:t>
            </a:r>
            <a:endParaRPr kumimoji="0" lang="es-CO" altLang="es-ES" sz="36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7" name="11 Rectángulo redondeado"/>
          <p:cNvSpPr>
            <a:spLocks noChangeArrowheads="1"/>
          </p:cNvSpPr>
          <p:nvPr/>
        </p:nvSpPr>
        <p:spPr bwMode="auto">
          <a:xfrm>
            <a:off x="1547312" y="1528549"/>
            <a:ext cx="10331355" cy="2074459"/>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spcBef>
                <a:spcPct val="0"/>
              </a:spcBef>
            </a:pP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Los Métodos deben describir el diseño de la investigación y explicar cómo se llevó a la práctica, justificando la elección de métodos y técnicas de forma tal que un lector competente pueda repetir el estudio (presentando la descripción según la secuencia que siguió la investigación diseño, población y muestra, variables, recogida de datos,  análisis</a:t>
            </a:r>
            <a:r>
              <a:rPr lang="es-ES" altLang="es-ES" sz="2400" dirty="0" smtClean="0">
                <a:solidFill>
                  <a:prstClr val="black"/>
                </a:solidFill>
                <a:latin typeface="Arial Narrow" panose="020B0606020202030204" pitchFamily="34" charset="0"/>
                <a:ea typeface="Verdana" panose="020B0604030504040204" pitchFamily="34" charset="0"/>
                <a:cs typeface="Arial" panose="020B0604020202020204" pitchFamily="34" charset="0"/>
              </a:rPr>
              <a:t>, </a:t>
            </a:r>
            <a:r>
              <a:rPr lang="es-ES" altLang="es-ES" sz="2400" dirty="0" err="1" smtClean="0">
                <a:solidFill>
                  <a:prstClr val="black"/>
                </a:solidFill>
                <a:latin typeface="Arial Narrow" panose="020B0606020202030204" pitchFamily="34" charset="0"/>
                <a:ea typeface="Verdana" panose="020B0604030504040204" pitchFamily="34" charset="0"/>
                <a:cs typeface="Arial" panose="020B0604020202020204" pitchFamily="34" charset="0"/>
              </a:rPr>
              <a:t>etc</a:t>
            </a: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24244255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5076968" y="464023"/>
            <a:ext cx="6469037" cy="1091822"/>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a:spcBef>
                <a:spcPct val="0"/>
              </a:spcBef>
              <a:buNone/>
            </a:pPr>
            <a:endParaRPr lang="es-ES" altLang="es-ES" sz="3600" b="1" kern="0" dirty="0" smtClean="0">
              <a:latin typeface="Arial Narrow" panose="020B0606020202030204" pitchFamily="34" charset="0"/>
              <a:ea typeface="Verdana" panose="020B0604030504040204" pitchFamily="34" charset="0"/>
              <a:cs typeface="Arial" panose="020B0604020202020204" pitchFamily="34" charset="0"/>
            </a:endParaRPr>
          </a:p>
          <a:p>
            <a:pPr lvl="0" algn="ctr">
              <a:spcBef>
                <a:spcPct val="0"/>
              </a:spcBef>
              <a:buNone/>
            </a:pPr>
            <a:r>
              <a:rPr lang="es-ES" altLang="es-ES" sz="3600" b="1" kern="0" dirty="0" smtClean="0">
                <a:latin typeface="Arial Narrow" panose="020B0606020202030204" pitchFamily="34" charset="0"/>
                <a:ea typeface="Verdana" panose="020B0604030504040204" pitchFamily="34" charset="0"/>
                <a:cs typeface="Arial" panose="020B0604020202020204" pitchFamily="34" charset="0"/>
              </a:rPr>
              <a:t>¿</a:t>
            </a:r>
            <a:r>
              <a:rPr lang="es-ES" altLang="es-ES" sz="3600" b="1" kern="0" dirty="0">
                <a:latin typeface="Arial Narrow" panose="020B0606020202030204" pitchFamily="34" charset="0"/>
                <a:ea typeface="Verdana" panose="020B0604030504040204" pitchFamily="34" charset="0"/>
                <a:cs typeface="Arial" panose="020B0604020202020204" pitchFamily="34" charset="0"/>
              </a:rPr>
              <a:t>Qué es un Marco Teórico de una Investigación?</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s-ES" altLang="es-ES" sz="3600" b="1" i="0" u="none" strike="noStrike" kern="0" cap="none" spc="0" normalizeH="0" baseline="0" noProof="0" dirty="0" smtClean="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rPr>
              <a:t> </a:t>
            </a:r>
            <a:endParaRPr kumimoji="0" lang="es-CO" altLang="es-ES" sz="36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7" name="11 Rectángulo redondeado"/>
          <p:cNvSpPr>
            <a:spLocks noChangeArrowheads="1"/>
          </p:cNvSpPr>
          <p:nvPr/>
        </p:nvSpPr>
        <p:spPr bwMode="auto">
          <a:xfrm>
            <a:off x="1424483" y="2169995"/>
            <a:ext cx="10331355" cy="2729551"/>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z="2400" b="1" dirty="0">
                <a:latin typeface="Arial Narrow" panose="020B0606020202030204" pitchFamily="34" charset="0"/>
              </a:rPr>
              <a:t>E</a:t>
            </a:r>
            <a:r>
              <a:rPr lang="es-ES" sz="2400" b="1" dirty="0" smtClean="0">
                <a:latin typeface="Arial Narrow" panose="020B0606020202030204" pitchFamily="34" charset="0"/>
              </a:rPr>
              <a:t>s </a:t>
            </a:r>
            <a:r>
              <a:rPr lang="es-ES" sz="2400" b="1" dirty="0">
                <a:latin typeface="Arial Narrow" panose="020B0606020202030204" pitchFamily="34" charset="0"/>
              </a:rPr>
              <a:t>la parte de la investigación en la que se expone el sustento teórico. Se trata de un conjunto de ideas que marcan el curso del trabajo que se lleva a cabo y lo ponen en relación con otras investigaciones ya realizadas.</a:t>
            </a:r>
          </a:p>
          <a:p>
            <a:endParaRPr lang="es-ES" sz="2400" b="1" dirty="0">
              <a:latin typeface="Arial Narrow" panose="020B0606020202030204" pitchFamily="34" charset="0"/>
            </a:endParaRPr>
          </a:p>
          <a:p>
            <a:r>
              <a:rPr lang="es-ES" sz="2400" b="1" dirty="0">
                <a:latin typeface="Arial Narrow" panose="020B0606020202030204" pitchFamily="34" charset="0"/>
              </a:rPr>
              <a:t>El marco teórico es de gran importancia, ya que aquí se muestran las teorías, los conceptos y las ideas que sustentan y respaldan el estudio que se está ejecutando. </a:t>
            </a:r>
          </a:p>
        </p:txBody>
      </p:sp>
    </p:spTree>
    <p:extLst>
      <p:ext uri="{BB962C8B-B14F-4D97-AF65-F5344CB8AC3E}">
        <p14:creationId xmlns:p14="http://schemas.microsoft.com/office/powerpoint/2010/main" val="26506884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5136673" y="600500"/>
            <a:ext cx="6523630" cy="1119117"/>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0" algn="ctr">
              <a:spcBef>
                <a:spcPct val="0"/>
              </a:spcBef>
              <a:buNone/>
            </a:pPr>
            <a:endParaRPr lang="es-ES" altLang="es-ES" sz="3600" b="1" kern="0" dirty="0" smtClean="0">
              <a:latin typeface="Arial Narrow" panose="020B0606020202030204" pitchFamily="34" charset="0"/>
              <a:ea typeface="Verdana" panose="020B0604030504040204" pitchFamily="34" charset="0"/>
              <a:cs typeface="Arial" panose="020B0604020202020204" pitchFamily="34" charset="0"/>
            </a:endParaRPr>
          </a:p>
          <a:p>
            <a:pPr lvl="0" algn="ctr">
              <a:spcBef>
                <a:spcPct val="0"/>
              </a:spcBef>
              <a:buNone/>
            </a:pPr>
            <a:r>
              <a:rPr lang="es-ES" altLang="es-ES" sz="3600" b="1" kern="0" dirty="0" smtClean="0">
                <a:latin typeface="Arial Narrow" panose="020B0606020202030204" pitchFamily="34" charset="0"/>
                <a:ea typeface="Verdana" panose="020B0604030504040204" pitchFamily="34" charset="0"/>
                <a:cs typeface="Arial" panose="020B0604020202020204" pitchFamily="34" charset="0"/>
              </a:rPr>
              <a:t>¿</a:t>
            </a:r>
            <a:r>
              <a:rPr lang="es-ES" altLang="es-ES" sz="3600" b="1" kern="0" dirty="0">
                <a:latin typeface="Arial Narrow" panose="020B0606020202030204" pitchFamily="34" charset="0"/>
                <a:ea typeface="Verdana" panose="020B0604030504040204" pitchFamily="34" charset="0"/>
                <a:cs typeface="Arial" panose="020B0604020202020204" pitchFamily="34" charset="0"/>
              </a:rPr>
              <a:t>Qué es un Marco Teórico de una Investigación?</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s-ES" altLang="es-ES" sz="3600" b="1" i="0" u="none" strike="noStrike" kern="0" cap="none" spc="0" normalizeH="0" baseline="0" noProof="0" dirty="0" smtClean="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rPr>
              <a:t> </a:t>
            </a:r>
            <a:endParaRPr kumimoji="0" lang="es-CO" altLang="es-ES" sz="36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7" name="11 Rectángulo redondeado"/>
          <p:cNvSpPr>
            <a:spLocks noChangeArrowheads="1"/>
          </p:cNvSpPr>
          <p:nvPr/>
        </p:nvSpPr>
        <p:spPr bwMode="auto">
          <a:xfrm>
            <a:off x="1328948" y="2292825"/>
            <a:ext cx="10331355" cy="2729551"/>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z="2400" b="1" dirty="0">
                <a:latin typeface="Arial Narrow" panose="020B0606020202030204" pitchFamily="34" charset="0"/>
              </a:rPr>
              <a:t>E</a:t>
            </a:r>
            <a:r>
              <a:rPr lang="es-ES" sz="2400" b="1" dirty="0" smtClean="0">
                <a:latin typeface="Arial Narrow" panose="020B0606020202030204" pitchFamily="34" charset="0"/>
              </a:rPr>
              <a:t>s </a:t>
            </a:r>
            <a:r>
              <a:rPr lang="es-ES" sz="2400" b="1" dirty="0">
                <a:latin typeface="Arial Narrow" panose="020B0606020202030204" pitchFamily="34" charset="0"/>
              </a:rPr>
              <a:t>la parte de la investigación en la que se expone el sustento teórico. Se trata de un conjunto de ideas que marcan el curso del trabajo que se lleva a cabo y lo ponen en relación con otras investigaciones ya realizadas.</a:t>
            </a:r>
          </a:p>
          <a:p>
            <a:endParaRPr lang="es-ES" sz="2400" b="1" dirty="0">
              <a:latin typeface="Arial Narrow" panose="020B0606020202030204" pitchFamily="34" charset="0"/>
            </a:endParaRPr>
          </a:p>
          <a:p>
            <a:r>
              <a:rPr lang="es-ES" sz="2400" b="1" dirty="0">
                <a:latin typeface="Arial Narrow" panose="020B0606020202030204" pitchFamily="34" charset="0"/>
              </a:rPr>
              <a:t>El marco teórico es de gran importancia, ya que aquí se muestran las teorías, los conceptos y las ideas que sustentan y respaldan el estudio que se está ejecutando. </a:t>
            </a:r>
          </a:p>
        </p:txBody>
      </p:sp>
    </p:spTree>
    <p:extLst>
      <p:ext uri="{BB962C8B-B14F-4D97-AF65-F5344CB8AC3E}">
        <p14:creationId xmlns:p14="http://schemas.microsoft.com/office/powerpoint/2010/main" val="29729399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6200861" y="278755"/>
            <a:ext cx="338327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s-ES" altLang="es-ES" sz="3600" b="1" i="0" u="none" strike="noStrike" kern="0" cap="none" spc="0" normalizeH="0" baseline="0" noProof="0" dirty="0" smtClean="0">
                <a:ln>
                  <a:noFill/>
                </a:ln>
                <a:effectLst/>
                <a:uLnTx/>
                <a:uFillTx/>
                <a:latin typeface="Arial Narrow" panose="020B0606020202030204" pitchFamily="34" charset="0"/>
                <a:ea typeface="Verdana" panose="020B0604030504040204" pitchFamily="34" charset="0"/>
                <a:cs typeface="Arial" panose="020B0604020202020204" pitchFamily="34" charset="0"/>
              </a:rPr>
              <a:t>Resultados</a:t>
            </a:r>
            <a:r>
              <a:rPr kumimoji="0" lang="es-ES" altLang="es-ES" sz="3600" b="1" i="0" u="none" strike="noStrike" kern="0" cap="none" spc="0" normalizeH="0" baseline="0" noProof="0" dirty="0" smtClean="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rPr>
              <a:t> </a:t>
            </a:r>
            <a:endParaRPr kumimoji="0" lang="es-CO" altLang="es-ES" sz="36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7" name="11 Rectángulo redondeado"/>
          <p:cNvSpPr>
            <a:spLocks noChangeArrowheads="1"/>
          </p:cNvSpPr>
          <p:nvPr/>
        </p:nvSpPr>
        <p:spPr bwMode="auto">
          <a:xfrm>
            <a:off x="1547312" y="1528549"/>
            <a:ext cx="10331355" cy="2074459"/>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spcBef>
                <a:spcPct val="0"/>
              </a:spcBef>
            </a:pP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Presentar los Resultados del estudio mencionando los hallazgos relevantes (incluso los contrarios a la hipótesis), incluyendo detalles suficientes para justificar las conclusiones. Utilizando el medio de presentación más adecuado, claro y económico: preferiblemente el texto (en tiempo pasado), tablas (auto explicativas) e ilustraciones (sólo las esenciales). </a:t>
            </a:r>
          </a:p>
        </p:txBody>
      </p:sp>
    </p:spTree>
    <p:extLst>
      <p:ext uri="{BB962C8B-B14F-4D97-AF65-F5344CB8AC3E}">
        <p14:creationId xmlns:p14="http://schemas.microsoft.com/office/powerpoint/2010/main" val="7422062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5559417" y="811018"/>
            <a:ext cx="338327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s-ES" altLang="es-ES" sz="3600" b="1" i="0" u="none" strike="noStrike" kern="0" cap="none" spc="0" normalizeH="0" baseline="0" noProof="0" dirty="0" smtClean="0">
                <a:ln>
                  <a:noFill/>
                </a:ln>
                <a:effectLst/>
                <a:uLnTx/>
                <a:uFillTx/>
                <a:latin typeface="Arial Narrow" panose="020B0606020202030204" pitchFamily="34" charset="0"/>
                <a:ea typeface="Verdana" panose="020B0604030504040204" pitchFamily="34" charset="0"/>
                <a:cs typeface="Arial" panose="020B0604020202020204" pitchFamily="34" charset="0"/>
              </a:rPr>
              <a:t>Discusión</a:t>
            </a:r>
            <a:r>
              <a:rPr kumimoji="0" lang="es-ES" altLang="es-ES" sz="3600" b="1" i="0" u="none" strike="noStrike" kern="0" cap="none" spc="0" normalizeH="0" baseline="0" noProof="0" dirty="0" smtClean="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rPr>
              <a:t> </a:t>
            </a:r>
            <a:endParaRPr kumimoji="0" lang="es-CO" altLang="es-ES" sz="36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7" name="11 Rectángulo redondeado"/>
          <p:cNvSpPr>
            <a:spLocks noChangeArrowheads="1"/>
          </p:cNvSpPr>
          <p:nvPr/>
        </p:nvSpPr>
        <p:spPr bwMode="auto">
          <a:xfrm>
            <a:off x="1397186" y="2784144"/>
            <a:ext cx="10331355" cy="1009935"/>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spcBef>
                <a:spcPct val="0"/>
              </a:spcBef>
            </a:pP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En la Discusión interpretar las relaciones entre los hechos observados en los resultados.</a:t>
            </a:r>
          </a:p>
        </p:txBody>
      </p:sp>
    </p:spTree>
    <p:extLst>
      <p:ext uri="{BB962C8B-B14F-4D97-AF65-F5344CB8AC3E}">
        <p14:creationId xmlns:p14="http://schemas.microsoft.com/office/powerpoint/2010/main" val="26496940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5559417" y="811018"/>
            <a:ext cx="3383279"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s-ES" altLang="es-ES" sz="3600" b="1" i="0" u="none" strike="noStrike" kern="0" cap="none" spc="0" normalizeH="0" baseline="0" noProof="0" dirty="0" smtClean="0">
                <a:ln>
                  <a:noFill/>
                </a:ln>
                <a:effectLst/>
                <a:uLnTx/>
                <a:uFillTx/>
                <a:latin typeface="Arial Narrow" panose="020B0606020202030204" pitchFamily="34" charset="0"/>
                <a:ea typeface="Verdana" panose="020B0604030504040204" pitchFamily="34" charset="0"/>
                <a:cs typeface="Arial" panose="020B0604020202020204" pitchFamily="34" charset="0"/>
              </a:rPr>
              <a:t>Conclusiones </a:t>
            </a:r>
            <a:r>
              <a:rPr kumimoji="0" lang="es-ES" altLang="es-ES" sz="3600" b="1" i="0" u="none" strike="noStrike" kern="0" cap="none" spc="0" normalizeH="0" baseline="0" noProof="0" dirty="0" smtClean="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rPr>
              <a:t> </a:t>
            </a:r>
            <a:endParaRPr kumimoji="0" lang="es-CO" altLang="es-ES" sz="36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7" name="11 Rectángulo redondeado"/>
          <p:cNvSpPr>
            <a:spLocks noChangeArrowheads="1"/>
          </p:cNvSpPr>
          <p:nvPr/>
        </p:nvSpPr>
        <p:spPr bwMode="auto">
          <a:xfrm>
            <a:off x="1397186" y="2784144"/>
            <a:ext cx="10331355" cy="1009935"/>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spcBef>
                <a:spcPct val="0"/>
              </a:spcBef>
            </a:pP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Establecer Conclusiones infiriendo o deduciendo una verdad que responde a la pregunta de investigación planteada en la introducción.</a:t>
            </a:r>
          </a:p>
        </p:txBody>
      </p:sp>
    </p:spTree>
    <p:extLst>
      <p:ext uri="{BB962C8B-B14F-4D97-AF65-F5344CB8AC3E}">
        <p14:creationId xmlns:p14="http://schemas.microsoft.com/office/powerpoint/2010/main" val="371604249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6 Rectángulo redondeado"/>
          <p:cNvSpPr>
            <a:spLocks noChangeArrowheads="1"/>
          </p:cNvSpPr>
          <p:nvPr/>
        </p:nvSpPr>
        <p:spPr bwMode="auto">
          <a:xfrm>
            <a:off x="5559417" y="811018"/>
            <a:ext cx="3652822" cy="914400"/>
          </a:xfrm>
          <a:prstGeom prst="roundRect">
            <a:avLst>
              <a:gd name="adj" fmla="val 16667"/>
            </a:avLst>
          </a:prstGeom>
          <a:solidFill>
            <a:sysClr val="window" lastClr="FFFFFF"/>
          </a:solidFill>
          <a:ln w="38100" algn="ctr">
            <a:solidFill>
              <a:srgbClr val="1B06BA"/>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s-ES" altLang="es-ES" sz="3600" b="1" i="0" u="none" strike="noStrike" kern="0" cap="none" spc="0" normalizeH="0" baseline="0" noProof="0" dirty="0" smtClean="0">
                <a:ln>
                  <a:noFill/>
                </a:ln>
                <a:effectLst/>
                <a:uLnTx/>
                <a:uFillTx/>
                <a:latin typeface="Arial Narrow" panose="020B0606020202030204" pitchFamily="34" charset="0"/>
                <a:ea typeface="Verdana" panose="020B0604030504040204" pitchFamily="34" charset="0"/>
                <a:cs typeface="Arial" panose="020B0604020202020204" pitchFamily="34" charset="0"/>
              </a:rPr>
              <a:t>Ap</a:t>
            </a:r>
            <a:r>
              <a:rPr lang="es-ES" altLang="es-ES" sz="3600" b="1" kern="0" dirty="0" smtClean="0">
                <a:latin typeface="Arial Narrow" panose="020B0606020202030204" pitchFamily="34" charset="0"/>
                <a:ea typeface="Verdana" panose="020B0604030504040204" pitchFamily="34" charset="0"/>
                <a:cs typeface="Arial" panose="020B0604020202020204" pitchFamily="34" charset="0"/>
              </a:rPr>
              <a:t>é</a:t>
            </a:r>
            <a:r>
              <a:rPr kumimoji="0" lang="es-ES" altLang="es-ES" sz="3600" b="1" i="0" u="none" strike="noStrike" kern="0" cap="none" spc="0" normalizeH="0" baseline="0" noProof="0" dirty="0" err="1" smtClean="0">
                <a:ln>
                  <a:noFill/>
                </a:ln>
                <a:effectLst/>
                <a:uLnTx/>
                <a:uFillTx/>
                <a:latin typeface="Arial Narrow" panose="020B0606020202030204" pitchFamily="34" charset="0"/>
                <a:ea typeface="Verdana" panose="020B0604030504040204" pitchFamily="34" charset="0"/>
                <a:cs typeface="Arial" panose="020B0604020202020204" pitchFamily="34" charset="0"/>
              </a:rPr>
              <a:t>ndices</a:t>
            </a:r>
            <a:r>
              <a:rPr kumimoji="0" lang="es-ES" altLang="es-ES" sz="3600" b="1" i="0" u="none" strike="noStrike" kern="0" cap="none" spc="0" normalizeH="0" baseline="0" noProof="0" dirty="0" smtClean="0">
                <a:ln>
                  <a:noFill/>
                </a:ln>
                <a:effectLst/>
                <a:uLnTx/>
                <a:uFillTx/>
                <a:latin typeface="Arial Narrow" panose="020B0606020202030204" pitchFamily="34" charset="0"/>
                <a:ea typeface="Verdana" panose="020B0604030504040204" pitchFamily="34" charset="0"/>
                <a:cs typeface="Arial" panose="020B0604020202020204" pitchFamily="34" charset="0"/>
              </a:rPr>
              <a:t>  </a:t>
            </a:r>
            <a:r>
              <a:rPr kumimoji="0" lang="es-ES" altLang="es-ES" sz="3600" b="1" i="0" u="none" strike="noStrike" kern="0" cap="none" spc="0" normalizeH="0" baseline="0" noProof="0" dirty="0" smtClean="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rPr>
              <a:t> </a:t>
            </a:r>
            <a:endParaRPr kumimoji="0" lang="es-CO" altLang="es-ES" sz="3600" b="0" i="0" u="none" strike="noStrike" kern="0" cap="none" spc="0" normalizeH="0" baseline="0" noProof="0" dirty="0">
              <a:ln>
                <a:noFill/>
              </a:ln>
              <a:solidFill>
                <a:srgbClr val="FF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7" name="11 Rectángulo redondeado"/>
          <p:cNvSpPr>
            <a:spLocks noChangeArrowheads="1"/>
          </p:cNvSpPr>
          <p:nvPr/>
        </p:nvSpPr>
        <p:spPr bwMode="auto">
          <a:xfrm>
            <a:off x="1397186" y="2784144"/>
            <a:ext cx="10331355" cy="1009935"/>
          </a:xfrm>
          <a:prstGeom prst="roundRect">
            <a:avLst>
              <a:gd name="adj" fmla="val 16667"/>
            </a:avLst>
          </a:prstGeom>
          <a:ln w="22225" cmpd="tri"/>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spcBef>
                <a:spcPct val="0"/>
              </a:spcBef>
            </a:pPr>
            <a:r>
              <a:rPr lang="es-ES" altLang="es-ES" sz="2400" dirty="0">
                <a:solidFill>
                  <a:prstClr val="black"/>
                </a:solidFill>
                <a:latin typeface="Arial Narrow" panose="020B0606020202030204" pitchFamily="34" charset="0"/>
                <a:ea typeface="Verdana" panose="020B0604030504040204" pitchFamily="34" charset="0"/>
                <a:cs typeface="Arial" panose="020B0604020202020204" pitchFamily="34" charset="0"/>
              </a:rPr>
              <a:t> Incluir en forma de Apéndices o Anexos la información relevante que por su extensión o configuración no encuadra dentro del texto, y la revista lo permite.</a:t>
            </a:r>
          </a:p>
        </p:txBody>
      </p:sp>
    </p:spTree>
    <p:extLst>
      <p:ext uri="{BB962C8B-B14F-4D97-AF65-F5344CB8AC3E}">
        <p14:creationId xmlns:p14="http://schemas.microsoft.com/office/powerpoint/2010/main" val="131225359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txBox="1">
            <a:spLocks/>
          </p:cNvSpPr>
          <p:nvPr/>
        </p:nvSpPr>
        <p:spPr>
          <a:xfrm>
            <a:off x="1524000" y="205740"/>
            <a:ext cx="8409112" cy="654032"/>
          </a:xfrm>
          <a:prstGeom prst="rect">
            <a:avLst/>
          </a:prstGeom>
          <a:solidFill>
            <a:schemeClr val="accent1">
              <a:lumMod val="60000"/>
              <a:lumOff val="40000"/>
            </a:schemeClr>
          </a:solidFill>
        </p:spPr>
        <p:txBody>
          <a:bodyPr anchor="ctr">
            <a:normAutofit fontScale="90000" lnSpcReduction="100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a:defRPr/>
            </a:pPr>
            <a:r>
              <a:rPr lang="es-ES" dirty="0">
                <a:solidFill>
                  <a:schemeClr val="bg2">
                    <a:lumMod val="50000"/>
                  </a:schemeClr>
                </a:solidFill>
                <a:latin typeface="Lucida Sans Unicode"/>
              </a:rPr>
              <a:t>Esquema básico de IMRYD</a:t>
            </a:r>
          </a:p>
        </p:txBody>
      </p:sp>
      <p:sp>
        <p:nvSpPr>
          <p:cNvPr id="4" name="1 Marcador de contenido"/>
          <p:cNvSpPr txBox="1">
            <a:spLocks/>
          </p:cNvSpPr>
          <p:nvPr/>
        </p:nvSpPr>
        <p:spPr bwMode="auto">
          <a:xfrm>
            <a:off x="1847850" y="1125539"/>
            <a:ext cx="9536430" cy="5252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buClr>
                <a:srgbClr val="2DA2BF"/>
              </a:buClr>
              <a:defRPr/>
            </a:pPr>
            <a:r>
              <a:rPr lang="es-ES" sz="3200" dirty="0">
                <a:solidFill>
                  <a:sysClr val="windowText" lastClr="000000"/>
                </a:solidFill>
                <a:latin typeface="Lucida Sans Unicode"/>
              </a:rPr>
              <a:t>Qué problema (asunto) se estudió? </a:t>
            </a:r>
          </a:p>
          <a:p>
            <a:pPr marL="109537" indent="0">
              <a:buClr>
                <a:srgbClr val="2DA2BF"/>
              </a:buClr>
              <a:buNone/>
              <a:defRPr/>
            </a:pPr>
            <a:r>
              <a:rPr lang="es-ES" sz="3200" dirty="0">
                <a:solidFill>
                  <a:sysClr val="windowText" lastClr="000000"/>
                </a:solidFill>
                <a:latin typeface="Lucida Sans Unicode"/>
              </a:rPr>
              <a:t>          (</a:t>
            </a:r>
            <a:r>
              <a:rPr lang="es-ES" sz="3200" b="1" dirty="0">
                <a:solidFill>
                  <a:srgbClr val="C00000"/>
                </a:solidFill>
                <a:latin typeface="Lucida Sans Unicode"/>
              </a:rPr>
              <a:t>Introducción -</a:t>
            </a:r>
            <a:r>
              <a:rPr lang="es-ES_tradnl" sz="3200" dirty="0">
                <a:solidFill>
                  <a:sysClr val="windowText" lastClr="000000"/>
                </a:solidFill>
                <a:latin typeface="Lucida Sans Unicode"/>
              </a:rPr>
              <a:t>¿</a:t>
            </a:r>
            <a:r>
              <a:rPr lang="es-ES_tradnl" sz="3200" dirty="0">
                <a:solidFill>
                  <a:srgbClr val="C00000"/>
                </a:solidFill>
                <a:latin typeface="Lucida Sans Unicode"/>
              </a:rPr>
              <a:t>por qué lo hizo?)</a:t>
            </a:r>
            <a:r>
              <a:rPr lang="es-ES" sz="3200" dirty="0">
                <a:solidFill>
                  <a:srgbClr val="C00000"/>
                </a:solidFill>
                <a:latin typeface="Lucida Sans Unicode"/>
              </a:rPr>
              <a:t> </a:t>
            </a:r>
          </a:p>
          <a:p>
            <a:pPr>
              <a:buClr>
                <a:srgbClr val="2DA2BF"/>
              </a:buClr>
              <a:defRPr/>
            </a:pPr>
            <a:r>
              <a:rPr lang="es-ES" sz="3200" dirty="0">
                <a:solidFill>
                  <a:sysClr val="windowText" lastClr="000000"/>
                </a:solidFill>
                <a:latin typeface="Lucida Sans Unicode"/>
              </a:rPr>
              <a:t>Cómo se estudió el problema? </a:t>
            </a:r>
          </a:p>
          <a:p>
            <a:pPr marL="109537" indent="0">
              <a:buClr>
                <a:srgbClr val="2DA2BF"/>
              </a:buClr>
              <a:buNone/>
              <a:defRPr/>
            </a:pPr>
            <a:r>
              <a:rPr lang="es-ES" sz="3200" dirty="0">
                <a:solidFill>
                  <a:sysClr val="windowText" lastClr="000000"/>
                </a:solidFill>
                <a:latin typeface="Lucida Sans Unicode"/>
              </a:rPr>
              <a:t>           (</a:t>
            </a:r>
            <a:r>
              <a:rPr lang="es-ES" sz="3200" b="1" dirty="0">
                <a:solidFill>
                  <a:srgbClr val="C00000"/>
                </a:solidFill>
                <a:latin typeface="Lucida Sans Unicode"/>
              </a:rPr>
              <a:t>Métodos - </a:t>
            </a:r>
            <a:r>
              <a:rPr lang="es-ES_tradnl" sz="3200" dirty="0">
                <a:solidFill>
                  <a:srgbClr val="C00000"/>
                </a:solidFill>
                <a:latin typeface="Lucida Sans Unicode"/>
              </a:rPr>
              <a:t>¿qué hizo</a:t>
            </a:r>
            <a:r>
              <a:rPr lang="es-ES_tradnl" sz="3200" dirty="0">
                <a:solidFill>
                  <a:sysClr val="windowText" lastClr="000000"/>
                </a:solidFill>
                <a:latin typeface="Lucida Sans Unicode"/>
              </a:rPr>
              <a:t>?</a:t>
            </a:r>
            <a:r>
              <a:rPr lang="es-ES" sz="3200" dirty="0">
                <a:solidFill>
                  <a:sysClr val="windowText" lastClr="000000"/>
                </a:solidFill>
                <a:latin typeface="Lucida Sans Unicode"/>
              </a:rPr>
              <a:t> </a:t>
            </a:r>
          </a:p>
          <a:p>
            <a:pPr>
              <a:buClr>
                <a:srgbClr val="2DA2BF"/>
              </a:buClr>
              <a:defRPr/>
            </a:pPr>
            <a:r>
              <a:rPr lang="es-ES" sz="3200" dirty="0">
                <a:solidFill>
                  <a:sysClr val="windowText" lastClr="000000"/>
                </a:solidFill>
                <a:latin typeface="Lucida Sans Unicode"/>
              </a:rPr>
              <a:t>Cuáles fueron los hallazgos? </a:t>
            </a:r>
          </a:p>
          <a:p>
            <a:pPr marL="109537" indent="0">
              <a:buClr>
                <a:srgbClr val="2DA2BF"/>
              </a:buClr>
              <a:buNone/>
              <a:defRPr/>
            </a:pPr>
            <a:r>
              <a:rPr lang="es-ES" sz="3200" dirty="0">
                <a:solidFill>
                  <a:sysClr val="windowText" lastClr="000000"/>
                </a:solidFill>
                <a:latin typeface="Lucida Sans Unicode"/>
              </a:rPr>
              <a:t>            (</a:t>
            </a:r>
            <a:r>
              <a:rPr lang="es-ES" sz="3200" b="1" dirty="0">
                <a:solidFill>
                  <a:srgbClr val="C00000"/>
                </a:solidFill>
                <a:latin typeface="Lucida Sans Unicode"/>
              </a:rPr>
              <a:t>Resultados - </a:t>
            </a:r>
            <a:r>
              <a:rPr lang="es-ES_tradnl" sz="3200" dirty="0">
                <a:solidFill>
                  <a:srgbClr val="C00000"/>
                </a:solidFill>
                <a:latin typeface="Lucida Sans Unicode"/>
              </a:rPr>
              <a:t>¿qué encontró?) </a:t>
            </a:r>
          </a:p>
          <a:p>
            <a:pPr>
              <a:buClr>
                <a:srgbClr val="2DA2BF"/>
              </a:buClr>
              <a:defRPr/>
            </a:pPr>
            <a:r>
              <a:rPr lang="es-ES" sz="3200" dirty="0">
                <a:solidFill>
                  <a:sysClr val="windowText" lastClr="000000"/>
                </a:solidFill>
                <a:latin typeface="Lucida Sans Unicode"/>
              </a:rPr>
              <a:t>Qué significan estos resultados? </a:t>
            </a:r>
          </a:p>
          <a:p>
            <a:pPr marL="109537" indent="0">
              <a:buClr>
                <a:srgbClr val="2DA2BF"/>
              </a:buClr>
              <a:buNone/>
              <a:defRPr/>
            </a:pPr>
            <a:r>
              <a:rPr lang="es-ES" sz="3200" dirty="0">
                <a:solidFill>
                  <a:sysClr val="windowText" lastClr="000000"/>
                </a:solidFill>
                <a:latin typeface="Lucida Sans Unicode"/>
              </a:rPr>
              <a:t>      (</a:t>
            </a:r>
            <a:r>
              <a:rPr lang="es-ES" sz="3200" b="1" dirty="0">
                <a:solidFill>
                  <a:srgbClr val="C00000"/>
                </a:solidFill>
                <a:latin typeface="Lucida Sans Unicode"/>
              </a:rPr>
              <a:t>Discusión - </a:t>
            </a:r>
            <a:r>
              <a:rPr lang="es-ES_tradnl" sz="3200" dirty="0">
                <a:solidFill>
                  <a:srgbClr val="C00000"/>
                </a:solidFill>
                <a:latin typeface="Lucida Sans Unicode"/>
              </a:rPr>
              <a:t>¿qué significa lo encontrado?</a:t>
            </a:r>
          </a:p>
          <a:p>
            <a:pPr marL="109537" indent="0">
              <a:buClr>
                <a:srgbClr val="2DA2BF"/>
              </a:buClr>
              <a:buNone/>
              <a:defRPr/>
            </a:pPr>
            <a:r>
              <a:rPr lang="es-ES_tradnl" dirty="0">
                <a:solidFill>
                  <a:srgbClr val="C00000"/>
                </a:solidFill>
                <a:latin typeface="Lucida Sans Unicode"/>
              </a:rPr>
              <a:t> </a:t>
            </a:r>
            <a:endParaRPr lang="es-ES" dirty="0">
              <a:solidFill>
                <a:srgbClr val="C00000"/>
              </a:solidFill>
              <a:latin typeface="Lucida Sans Unicode"/>
            </a:endParaRPr>
          </a:p>
          <a:p>
            <a:pPr marL="109537" indent="0">
              <a:buClr>
                <a:srgbClr val="2DA2BF"/>
              </a:buClr>
              <a:buNone/>
              <a:defRPr/>
            </a:pPr>
            <a:r>
              <a:rPr lang="es-ES" dirty="0">
                <a:solidFill>
                  <a:sysClr val="windowText" lastClr="000000"/>
                </a:solidFill>
                <a:latin typeface="Lucida Sans Unicode"/>
              </a:rPr>
              <a:t> </a:t>
            </a:r>
          </a:p>
        </p:txBody>
      </p:sp>
    </p:spTree>
    <p:extLst>
      <p:ext uri="{BB962C8B-B14F-4D97-AF65-F5344CB8AC3E}">
        <p14:creationId xmlns:p14="http://schemas.microsoft.com/office/powerpoint/2010/main" val="20952514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814127" y="68580"/>
            <a:ext cx="4986973" cy="584775"/>
          </a:xfrm>
          <a:prstGeom prst="rect">
            <a:avLst/>
          </a:prstGeom>
          <a:solidFill>
            <a:schemeClr val="accent1">
              <a:lumMod val="40000"/>
              <a:lumOff val="60000"/>
            </a:schemeClr>
          </a:solidFill>
          <a:scene3d>
            <a:camera prst="orthographicFront"/>
            <a:lightRig rig="threePt" dir="t"/>
          </a:scene3d>
          <a:sp3d>
            <a:bevelT/>
          </a:sp3d>
        </p:spPr>
        <p:txBody>
          <a:bodyPr wrap="square">
            <a:spAutoFit/>
          </a:bodyPr>
          <a:lstStyle/>
          <a:p>
            <a:pPr>
              <a:defRPr/>
            </a:pPr>
            <a:r>
              <a:rPr lang="es-ES_tradnl" sz="3200" b="1" dirty="0">
                <a:latin typeface="Arial" charset="0"/>
              </a:rPr>
              <a:t>Materiales y Métodos</a:t>
            </a:r>
          </a:p>
        </p:txBody>
      </p:sp>
      <p:sp>
        <p:nvSpPr>
          <p:cNvPr id="4" name="Rectangle 5"/>
          <p:cNvSpPr>
            <a:spLocks noChangeArrowheads="1"/>
          </p:cNvSpPr>
          <p:nvPr/>
        </p:nvSpPr>
        <p:spPr bwMode="auto">
          <a:xfrm>
            <a:off x="685800" y="922111"/>
            <a:ext cx="11178540" cy="1569660"/>
          </a:xfrm>
          <a:prstGeom prst="rect">
            <a:avLst/>
          </a:prstGeom>
          <a:solidFill>
            <a:schemeClr val="bg1"/>
          </a:solidFill>
          <a:ln w="55000" cap="flat" cmpd="thickThin" algn="ctr">
            <a:solidFill>
              <a:schemeClr val="tx1"/>
            </a:solidFill>
            <a:prstDash val="solid"/>
            <a:headEnd/>
            <a:tailEnd/>
          </a:ln>
          <a:effectLst/>
          <a:scene3d>
            <a:camera prst="orthographicFront"/>
            <a:lightRig rig="threePt" dir="t"/>
          </a:scene3d>
          <a:sp3d>
            <a:bevelT/>
          </a:sp3d>
        </p:spPr>
        <p:txBody>
          <a:bodyPr wrap="square" anchor="ctr">
            <a:spAutoFit/>
          </a:bodyPr>
          <a:lstStyle/>
          <a:p>
            <a:pPr algn="just" eaLnBrk="0" hangingPunct="0">
              <a:defRPr/>
            </a:pPr>
            <a:r>
              <a:rPr lang="es-ES_tradnl" sz="3200" kern="0" dirty="0">
                <a:solidFill>
                  <a:sysClr val="windowText" lastClr="000000"/>
                </a:solidFill>
                <a:latin typeface="Calibri" pitchFamily="34" charset="0"/>
                <a:ea typeface="Calibri" pitchFamily="34" charset="0"/>
                <a:cs typeface="Times New Roman" pitchFamily="18" charset="0"/>
              </a:rPr>
              <a:t>Es la piedra angular del método científico y explica</a:t>
            </a:r>
            <a:r>
              <a:rPr lang="es-ES_tradnl" sz="3200" kern="0" dirty="0" smtClean="0">
                <a:solidFill>
                  <a:sysClr val="windowText" lastClr="000000"/>
                </a:solidFill>
                <a:latin typeface="Calibri" pitchFamily="34" charset="0"/>
                <a:ea typeface="Calibri" pitchFamily="34" charset="0"/>
                <a:cs typeface="Times New Roman" pitchFamily="18" charset="0"/>
              </a:rPr>
              <a:t>: </a:t>
            </a:r>
            <a:r>
              <a:rPr lang="es-ES_tradnl" sz="3200" b="1" kern="0" dirty="0" smtClean="0">
                <a:solidFill>
                  <a:sysClr val="windowText" lastClr="000000"/>
                </a:solidFill>
                <a:latin typeface="Calibri" pitchFamily="34" charset="0"/>
                <a:ea typeface="Calibri" pitchFamily="34" charset="0"/>
                <a:cs typeface="Times New Roman" pitchFamily="18" charset="0"/>
              </a:rPr>
              <a:t>"</a:t>
            </a:r>
            <a:r>
              <a:rPr lang="es-ES_tradnl" sz="3200" b="1" kern="0" dirty="0">
                <a:solidFill>
                  <a:srgbClr val="C00000"/>
                </a:solidFill>
                <a:latin typeface="Calibri" pitchFamily="34" charset="0"/>
                <a:ea typeface="Calibri" pitchFamily="34" charset="0"/>
                <a:cs typeface="Times New Roman" pitchFamily="18" charset="0"/>
              </a:rPr>
              <a:t>cómo se ha hecho el estudio” </a:t>
            </a:r>
            <a:r>
              <a:rPr lang="es-ES_tradnl" sz="3200" b="1" kern="0" dirty="0" smtClean="0">
                <a:solidFill>
                  <a:srgbClr val="C00000"/>
                </a:solidFill>
                <a:latin typeface="Calibri" pitchFamily="34" charset="0"/>
                <a:ea typeface="Calibri" pitchFamily="34" charset="0"/>
                <a:cs typeface="Times New Roman" pitchFamily="18" charset="0"/>
              </a:rPr>
              <a:t>, " </a:t>
            </a:r>
            <a:r>
              <a:rPr lang="es-ES" sz="3200" b="1" kern="0" dirty="0">
                <a:solidFill>
                  <a:srgbClr val="C00000"/>
                </a:solidFill>
                <a:latin typeface="Calibri" pitchFamily="34" charset="0"/>
                <a:ea typeface="Calibri" pitchFamily="34" charset="0"/>
                <a:cs typeface="Times New Roman" pitchFamily="18" charset="0"/>
              </a:rPr>
              <a:t>cómo se realizó la investigación</a:t>
            </a:r>
            <a:r>
              <a:rPr lang="es-ES_tradnl" sz="3200" b="1" kern="0" dirty="0">
                <a:solidFill>
                  <a:sysClr val="windowText" lastClr="000000"/>
                </a:solidFill>
                <a:latin typeface="Calibri" pitchFamily="34" charset="0"/>
                <a:ea typeface="Calibri" pitchFamily="34" charset="0"/>
                <a:cs typeface="Times New Roman" pitchFamily="18" charset="0"/>
              </a:rPr>
              <a:t>"</a:t>
            </a:r>
            <a:endParaRPr lang="es-ES" sz="3200" b="1" kern="0" dirty="0">
              <a:solidFill>
                <a:sysClr val="windowText" lastClr="000000"/>
              </a:solidFill>
              <a:latin typeface="Calibri" pitchFamily="34" charset="0"/>
              <a:ea typeface="Calibri" pitchFamily="34" charset="0"/>
              <a:cs typeface="Times New Roman" pitchFamily="18" charset="0"/>
            </a:endParaRPr>
          </a:p>
          <a:p>
            <a:pPr algn="ctr" eaLnBrk="0" hangingPunct="0">
              <a:defRPr/>
            </a:pPr>
            <a:r>
              <a:rPr lang="es-ES" sz="3200" u="sng" kern="0" dirty="0">
                <a:solidFill>
                  <a:sysClr val="windowText" lastClr="000000"/>
                </a:solidFill>
                <a:latin typeface="Calibri" pitchFamily="34" charset="0"/>
                <a:cs typeface="Times New Roman" pitchFamily="18" charset="0"/>
              </a:rPr>
              <a:t>Responde</a:t>
            </a:r>
            <a:r>
              <a:rPr lang="es-ES" sz="3200" b="1" u="sng" kern="0" dirty="0">
                <a:solidFill>
                  <a:sysClr val="windowText" lastClr="000000"/>
                </a:solidFill>
                <a:latin typeface="Calibri" pitchFamily="34" charset="0"/>
                <a:cs typeface="Times New Roman" pitchFamily="18" charset="0"/>
              </a:rPr>
              <a:t>: </a:t>
            </a:r>
            <a:r>
              <a:rPr lang="es-ES_tradnl" sz="3200" b="1" kern="0" dirty="0">
                <a:solidFill>
                  <a:sysClr val="windowText" lastClr="000000"/>
                </a:solidFill>
                <a:latin typeface="Calibri" pitchFamily="34" charset="0"/>
              </a:rPr>
              <a:t>qué hiciste, cuándo lo hiciste y cómo lo hiciste</a:t>
            </a:r>
            <a:r>
              <a:rPr lang="es-ES_tradnl" sz="2800" b="1" kern="0" dirty="0">
                <a:solidFill>
                  <a:sysClr val="windowText" lastClr="000000"/>
                </a:solidFill>
                <a:latin typeface="Calibri" pitchFamily="34" charset="0"/>
              </a:rPr>
              <a:t>.</a:t>
            </a:r>
            <a:r>
              <a:rPr lang="es-ES" sz="2800" b="1" kern="0" dirty="0">
                <a:solidFill>
                  <a:sysClr val="windowText" lastClr="000000"/>
                </a:solidFill>
                <a:latin typeface="Calibri" pitchFamily="34" charset="0"/>
                <a:ea typeface="Calibri" pitchFamily="34" charset="0"/>
                <a:cs typeface="Times New Roman" pitchFamily="18" charset="0"/>
              </a:rPr>
              <a:t> </a:t>
            </a:r>
            <a:endParaRPr lang="es-ES" sz="2800" kern="0" dirty="0">
              <a:solidFill>
                <a:sysClr val="windowText" lastClr="000000"/>
              </a:solidFill>
              <a:latin typeface="Calibri" pitchFamily="34" charset="0"/>
            </a:endParaRPr>
          </a:p>
        </p:txBody>
      </p:sp>
      <p:sp>
        <p:nvSpPr>
          <p:cNvPr id="5" name="1 Marcador de contenido"/>
          <p:cNvSpPr txBox="1">
            <a:spLocks/>
          </p:cNvSpPr>
          <p:nvPr/>
        </p:nvSpPr>
        <p:spPr>
          <a:xfrm>
            <a:off x="1525588" y="3860801"/>
            <a:ext cx="8386762" cy="2786063"/>
          </a:xfrm>
          <a:prstGeom prst="rect">
            <a:avLst/>
          </a:prstGeom>
        </p:spPr>
        <p:txBody>
          <a:bodyPr/>
          <a:lstStyle/>
          <a:p>
            <a:pPr marL="365125" indent="-255588" algn="just" eaLnBrk="0" hangingPunct="0">
              <a:spcBef>
                <a:spcPts val="400"/>
              </a:spcBef>
              <a:buClr>
                <a:srgbClr val="2DA2BF"/>
              </a:buClr>
              <a:buSzPct val="68000"/>
              <a:defRPr/>
            </a:pPr>
            <a:endParaRPr lang="es-ES" sz="2700" kern="0" dirty="0">
              <a:solidFill>
                <a:sysClr val="windowText" lastClr="000000"/>
              </a:solidFill>
              <a:latin typeface="Lucida Sans Unicode"/>
            </a:endParaRPr>
          </a:p>
        </p:txBody>
      </p:sp>
      <p:sp>
        <p:nvSpPr>
          <p:cNvPr id="6" name="Rectangle 1"/>
          <p:cNvSpPr>
            <a:spLocks noChangeArrowheads="1"/>
          </p:cNvSpPr>
          <p:nvPr/>
        </p:nvSpPr>
        <p:spPr bwMode="auto">
          <a:xfrm>
            <a:off x="342900" y="2826127"/>
            <a:ext cx="11849100" cy="4031873"/>
          </a:xfrm>
          <a:prstGeom prst="rect">
            <a:avLst/>
          </a:prstGeom>
          <a:noFill/>
          <a:ln>
            <a:solidFill>
              <a:srgbClr val="002060"/>
            </a:solidFill>
          </a:ln>
        </p:spPr>
        <p:txBody>
          <a:bodyPr wrap="square" anchor="ctr">
            <a:spAutoFit/>
          </a:bodyPr>
          <a:lstStyle/>
          <a:p>
            <a:pPr lvl="0" algn="just"/>
            <a:r>
              <a:rPr lang="es-ES" sz="3200" dirty="0" smtClean="0"/>
              <a:t>Se presentan </a:t>
            </a:r>
            <a:r>
              <a:rPr lang="es-ES" sz="3200" dirty="0"/>
              <a:t>los elementos principales del diseño metodológico de la investigación, en términos de las variables, población y muestra seleccionada, las técnicas, instrumentos de diagnóstico y procedimientos utilizados para la recolección y obtención de los datos, el (los) método(s) para la validación de los instrumentos aplicados y las alternativas analíticas para la evaluación de los resultados. La información obtenida debe ser congruente con los propósitos y objetivos planteados en la investigación.</a:t>
            </a:r>
          </a:p>
        </p:txBody>
      </p:sp>
    </p:spTree>
    <p:extLst>
      <p:ext uri="{BB962C8B-B14F-4D97-AF65-F5344CB8AC3E}">
        <p14:creationId xmlns:p14="http://schemas.microsoft.com/office/powerpoint/2010/main" val="34217800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814127" y="68580"/>
            <a:ext cx="4986973" cy="584775"/>
          </a:xfrm>
          <a:prstGeom prst="rect">
            <a:avLst/>
          </a:prstGeom>
          <a:solidFill>
            <a:schemeClr val="accent1">
              <a:lumMod val="40000"/>
              <a:lumOff val="60000"/>
            </a:schemeClr>
          </a:solidFill>
          <a:scene3d>
            <a:camera prst="orthographicFront"/>
            <a:lightRig rig="threePt" dir="t"/>
          </a:scene3d>
          <a:sp3d>
            <a:bevelT/>
          </a:sp3d>
        </p:spPr>
        <p:txBody>
          <a:bodyPr wrap="square">
            <a:spAutoFit/>
          </a:bodyPr>
          <a:lstStyle/>
          <a:p>
            <a:pPr>
              <a:defRPr/>
            </a:pPr>
            <a:r>
              <a:rPr lang="es-ES_tradnl" sz="3200" b="1" dirty="0">
                <a:latin typeface="Arial" charset="0"/>
              </a:rPr>
              <a:t>Materiales y Métodos</a:t>
            </a:r>
          </a:p>
        </p:txBody>
      </p:sp>
      <p:sp>
        <p:nvSpPr>
          <p:cNvPr id="4" name="Rectangle 5"/>
          <p:cNvSpPr>
            <a:spLocks noChangeArrowheads="1"/>
          </p:cNvSpPr>
          <p:nvPr/>
        </p:nvSpPr>
        <p:spPr bwMode="auto">
          <a:xfrm>
            <a:off x="685800" y="675890"/>
            <a:ext cx="11178540" cy="2062103"/>
          </a:xfrm>
          <a:prstGeom prst="rect">
            <a:avLst/>
          </a:prstGeom>
          <a:solidFill>
            <a:schemeClr val="bg1"/>
          </a:solidFill>
          <a:ln w="55000" cap="flat" cmpd="thickThin" algn="ctr">
            <a:solidFill>
              <a:schemeClr val="tx1"/>
            </a:solidFill>
            <a:prstDash val="solid"/>
            <a:headEnd/>
            <a:tailEnd/>
          </a:ln>
          <a:effectLst/>
          <a:scene3d>
            <a:camera prst="orthographicFront"/>
            <a:lightRig rig="threePt" dir="t"/>
          </a:scene3d>
          <a:sp3d>
            <a:bevelT/>
          </a:sp3d>
        </p:spPr>
        <p:txBody>
          <a:bodyPr wrap="square" anchor="ctr">
            <a:spAutoFit/>
          </a:bodyPr>
          <a:lstStyle/>
          <a:p>
            <a:pPr algn="ctr" eaLnBrk="0" hangingPunct="0">
              <a:defRPr/>
            </a:pPr>
            <a:r>
              <a:rPr lang="es-ES_tradnl" sz="3200" kern="0" dirty="0">
                <a:solidFill>
                  <a:sysClr val="windowText" lastClr="000000"/>
                </a:solidFill>
                <a:latin typeface="Calibri" pitchFamily="34" charset="0"/>
                <a:ea typeface="Calibri" pitchFamily="34" charset="0"/>
                <a:cs typeface="Times New Roman" pitchFamily="18" charset="0"/>
              </a:rPr>
              <a:t>Es la piedra angular del método científico y explica:</a:t>
            </a:r>
          </a:p>
          <a:p>
            <a:pPr algn="ctr" eaLnBrk="0" hangingPunct="0">
              <a:defRPr/>
            </a:pPr>
            <a:r>
              <a:rPr lang="es-ES_tradnl" sz="3200" b="1" kern="0" dirty="0">
                <a:solidFill>
                  <a:sysClr val="windowText" lastClr="000000"/>
                </a:solidFill>
                <a:latin typeface="Calibri" pitchFamily="34" charset="0"/>
                <a:ea typeface="Calibri" pitchFamily="34" charset="0"/>
                <a:cs typeface="Times New Roman" pitchFamily="18" charset="0"/>
              </a:rPr>
              <a:t>"</a:t>
            </a:r>
            <a:r>
              <a:rPr lang="es-ES_tradnl" sz="3200" b="1" kern="0" dirty="0">
                <a:solidFill>
                  <a:srgbClr val="C00000"/>
                </a:solidFill>
                <a:latin typeface="Calibri" pitchFamily="34" charset="0"/>
                <a:ea typeface="Calibri" pitchFamily="34" charset="0"/>
                <a:cs typeface="Times New Roman" pitchFamily="18" charset="0"/>
              </a:rPr>
              <a:t>cómo se ha hecho el estudio” </a:t>
            </a:r>
          </a:p>
          <a:p>
            <a:pPr algn="ctr" eaLnBrk="0" hangingPunct="0">
              <a:defRPr/>
            </a:pPr>
            <a:r>
              <a:rPr lang="es-ES_tradnl" sz="3200" b="1" kern="0" dirty="0">
                <a:solidFill>
                  <a:srgbClr val="C00000"/>
                </a:solidFill>
                <a:latin typeface="Calibri" pitchFamily="34" charset="0"/>
                <a:ea typeface="Calibri" pitchFamily="34" charset="0"/>
                <a:cs typeface="Times New Roman" pitchFamily="18" charset="0"/>
              </a:rPr>
              <a:t>" </a:t>
            </a:r>
            <a:r>
              <a:rPr lang="es-ES" sz="3200" b="1" kern="0" dirty="0">
                <a:solidFill>
                  <a:srgbClr val="C00000"/>
                </a:solidFill>
                <a:latin typeface="Calibri" pitchFamily="34" charset="0"/>
                <a:ea typeface="Calibri" pitchFamily="34" charset="0"/>
                <a:cs typeface="Times New Roman" pitchFamily="18" charset="0"/>
              </a:rPr>
              <a:t>cómo se realizó la investigación</a:t>
            </a:r>
            <a:r>
              <a:rPr lang="es-ES_tradnl" sz="3200" b="1" kern="0" dirty="0">
                <a:solidFill>
                  <a:sysClr val="windowText" lastClr="000000"/>
                </a:solidFill>
                <a:latin typeface="Calibri" pitchFamily="34" charset="0"/>
                <a:ea typeface="Calibri" pitchFamily="34" charset="0"/>
                <a:cs typeface="Times New Roman" pitchFamily="18" charset="0"/>
              </a:rPr>
              <a:t>"</a:t>
            </a:r>
            <a:endParaRPr lang="es-ES" sz="3200" b="1" kern="0" dirty="0">
              <a:solidFill>
                <a:sysClr val="windowText" lastClr="000000"/>
              </a:solidFill>
              <a:latin typeface="Calibri" pitchFamily="34" charset="0"/>
              <a:ea typeface="Calibri" pitchFamily="34" charset="0"/>
              <a:cs typeface="Times New Roman" pitchFamily="18" charset="0"/>
            </a:endParaRPr>
          </a:p>
          <a:p>
            <a:pPr algn="ctr" eaLnBrk="0" hangingPunct="0">
              <a:defRPr/>
            </a:pPr>
            <a:r>
              <a:rPr lang="es-ES" sz="3200" u="sng" kern="0" dirty="0">
                <a:solidFill>
                  <a:sysClr val="windowText" lastClr="000000"/>
                </a:solidFill>
                <a:latin typeface="Calibri" pitchFamily="34" charset="0"/>
                <a:cs typeface="Times New Roman" pitchFamily="18" charset="0"/>
              </a:rPr>
              <a:t>Responde</a:t>
            </a:r>
            <a:r>
              <a:rPr lang="es-ES" sz="3200" b="1" u="sng" kern="0" dirty="0">
                <a:solidFill>
                  <a:sysClr val="windowText" lastClr="000000"/>
                </a:solidFill>
                <a:latin typeface="Calibri" pitchFamily="34" charset="0"/>
                <a:cs typeface="Times New Roman" pitchFamily="18" charset="0"/>
              </a:rPr>
              <a:t>: </a:t>
            </a:r>
            <a:r>
              <a:rPr lang="es-ES_tradnl" sz="3200" b="1" kern="0" dirty="0">
                <a:solidFill>
                  <a:sysClr val="windowText" lastClr="000000"/>
                </a:solidFill>
                <a:latin typeface="Calibri" pitchFamily="34" charset="0"/>
              </a:rPr>
              <a:t>qué hiciste, cuándo lo hiciste y cómo lo hiciste</a:t>
            </a:r>
            <a:r>
              <a:rPr lang="es-ES_tradnl" sz="2800" b="1" kern="0" dirty="0">
                <a:solidFill>
                  <a:sysClr val="windowText" lastClr="000000"/>
                </a:solidFill>
                <a:latin typeface="Calibri" pitchFamily="34" charset="0"/>
              </a:rPr>
              <a:t>.</a:t>
            </a:r>
            <a:r>
              <a:rPr lang="es-ES" sz="2800" b="1" kern="0" dirty="0">
                <a:solidFill>
                  <a:sysClr val="windowText" lastClr="000000"/>
                </a:solidFill>
                <a:latin typeface="Calibri" pitchFamily="34" charset="0"/>
                <a:ea typeface="Calibri" pitchFamily="34" charset="0"/>
                <a:cs typeface="Times New Roman" pitchFamily="18" charset="0"/>
              </a:rPr>
              <a:t> </a:t>
            </a:r>
            <a:endParaRPr lang="es-ES" sz="2800" kern="0" dirty="0">
              <a:solidFill>
                <a:sysClr val="windowText" lastClr="000000"/>
              </a:solidFill>
              <a:latin typeface="Calibri" pitchFamily="34" charset="0"/>
            </a:endParaRPr>
          </a:p>
        </p:txBody>
      </p:sp>
      <p:sp>
        <p:nvSpPr>
          <p:cNvPr id="5" name="1 Marcador de contenido"/>
          <p:cNvSpPr txBox="1">
            <a:spLocks/>
          </p:cNvSpPr>
          <p:nvPr/>
        </p:nvSpPr>
        <p:spPr>
          <a:xfrm>
            <a:off x="1525588" y="3860801"/>
            <a:ext cx="8386762" cy="2786063"/>
          </a:xfrm>
          <a:prstGeom prst="rect">
            <a:avLst/>
          </a:prstGeom>
        </p:spPr>
        <p:txBody>
          <a:bodyPr/>
          <a:lstStyle/>
          <a:p>
            <a:pPr marL="365125" indent="-255588" algn="just" eaLnBrk="0" hangingPunct="0">
              <a:spcBef>
                <a:spcPts val="400"/>
              </a:spcBef>
              <a:buClr>
                <a:srgbClr val="2DA2BF"/>
              </a:buClr>
              <a:buSzPct val="68000"/>
              <a:defRPr/>
            </a:pPr>
            <a:endParaRPr lang="es-ES" sz="2700" kern="0" dirty="0">
              <a:solidFill>
                <a:sysClr val="windowText" lastClr="000000"/>
              </a:solidFill>
              <a:latin typeface="Lucida Sans Unicode"/>
            </a:endParaRPr>
          </a:p>
        </p:txBody>
      </p:sp>
      <p:sp>
        <p:nvSpPr>
          <p:cNvPr id="6" name="Rectangle 1"/>
          <p:cNvSpPr>
            <a:spLocks noChangeArrowheads="1"/>
          </p:cNvSpPr>
          <p:nvPr/>
        </p:nvSpPr>
        <p:spPr bwMode="auto">
          <a:xfrm>
            <a:off x="342900" y="2826127"/>
            <a:ext cx="11849100" cy="4031873"/>
          </a:xfrm>
          <a:prstGeom prst="rect">
            <a:avLst/>
          </a:prstGeom>
          <a:noFill/>
          <a:ln>
            <a:solidFill>
              <a:srgbClr val="002060"/>
            </a:solidFill>
          </a:ln>
        </p:spPr>
        <p:txBody>
          <a:bodyPr wrap="square" anchor="ctr">
            <a:spAutoFit/>
          </a:bodyPr>
          <a:lstStyle/>
          <a:p>
            <a:pPr algn="just" eaLnBrk="0" hangingPunct="0">
              <a:defRPr/>
            </a:pPr>
            <a:r>
              <a:rPr lang="es-ES_tradnl" sz="3200" b="1" kern="0" dirty="0">
                <a:solidFill>
                  <a:srgbClr val="C00000"/>
                </a:solidFill>
                <a:latin typeface="Calibri" pitchFamily="34" charset="0"/>
                <a:ea typeface="Calibri" pitchFamily="34" charset="0"/>
                <a:cs typeface="Times New Roman" pitchFamily="18" charset="0"/>
              </a:rPr>
              <a:t>Errores más frecuentes</a:t>
            </a:r>
            <a:r>
              <a:rPr lang="es-ES_tradnl" sz="3200" kern="0" dirty="0">
                <a:solidFill>
                  <a:srgbClr val="C00000"/>
                </a:solidFill>
                <a:latin typeface="Calibri" pitchFamily="34" charset="0"/>
                <a:ea typeface="Calibri" pitchFamily="34" charset="0"/>
                <a:cs typeface="Times New Roman" pitchFamily="18" charset="0"/>
              </a:rPr>
              <a:t>: </a:t>
            </a:r>
          </a:p>
          <a:p>
            <a:pPr algn="just" eaLnBrk="0" hangingPunct="0">
              <a:buFontTx/>
              <a:buChar char="•"/>
              <a:defRPr/>
            </a:pPr>
            <a:r>
              <a:rPr lang="es-ES_tradnl" sz="3200" kern="0" dirty="0" smtClean="0">
                <a:solidFill>
                  <a:sysClr val="windowText" lastClr="000000"/>
                </a:solidFill>
                <a:latin typeface="Calibri" pitchFamily="34" charset="0"/>
                <a:ea typeface="Calibri" pitchFamily="34" charset="0"/>
                <a:cs typeface="Times New Roman" pitchFamily="18" charset="0"/>
              </a:rPr>
              <a:t> </a:t>
            </a:r>
            <a:r>
              <a:rPr lang="es-ES_tradnl" sz="3200" kern="0" dirty="0">
                <a:solidFill>
                  <a:sysClr val="windowText" lastClr="000000"/>
                </a:solidFill>
                <a:latin typeface="Calibri" pitchFamily="34" charset="0"/>
                <a:ea typeface="Calibri" pitchFamily="34" charset="0"/>
                <a:cs typeface="Times New Roman" pitchFamily="18" charset="0"/>
              </a:rPr>
              <a:t>Falta de limitaciones del estudio,</a:t>
            </a:r>
            <a:endParaRPr lang="es-ES" sz="3200" kern="0" dirty="0">
              <a:solidFill>
                <a:sysClr val="windowText" lastClr="000000"/>
              </a:solidFill>
              <a:latin typeface="Arial" charset="0"/>
              <a:ea typeface="Calibri" pitchFamily="34" charset="0"/>
              <a:cs typeface="Times New Roman" pitchFamily="18" charset="0"/>
            </a:endParaRPr>
          </a:p>
          <a:p>
            <a:pPr algn="just" eaLnBrk="0" hangingPunct="0">
              <a:buFontTx/>
              <a:buChar char="•"/>
              <a:defRPr/>
            </a:pPr>
            <a:r>
              <a:rPr lang="es-ES_tradnl" sz="3200" kern="0" dirty="0">
                <a:solidFill>
                  <a:sysClr val="windowText" lastClr="000000"/>
                </a:solidFill>
                <a:latin typeface="Calibri" pitchFamily="34" charset="0"/>
                <a:ea typeface="Calibri" pitchFamily="34" charset="0"/>
                <a:cs typeface="Times New Roman" pitchFamily="18" charset="0"/>
              </a:rPr>
              <a:t> Muestra no representativa </a:t>
            </a:r>
            <a:r>
              <a:rPr lang="es-ES_tradnl" sz="3200" kern="0" dirty="0" smtClean="0">
                <a:solidFill>
                  <a:sysClr val="windowText" lastClr="000000"/>
                </a:solidFill>
                <a:latin typeface="Calibri" pitchFamily="34" charset="0"/>
                <a:ea typeface="Calibri" pitchFamily="34" charset="0"/>
                <a:cs typeface="Times New Roman" pitchFamily="18" charset="0"/>
              </a:rPr>
              <a:t>de la población (universo), </a:t>
            </a:r>
            <a:endParaRPr lang="es-ES" sz="3200" kern="0" dirty="0">
              <a:solidFill>
                <a:sysClr val="windowText" lastClr="000000"/>
              </a:solidFill>
              <a:latin typeface="Arial" charset="0"/>
              <a:ea typeface="Calibri" pitchFamily="34" charset="0"/>
              <a:cs typeface="Times New Roman" pitchFamily="18" charset="0"/>
            </a:endParaRPr>
          </a:p>
          <a:p>
            <a:pPr algn="just" eaLnBrk="0" hangingPunct="0">
              <a:buFontTx/>
              <a:buChar char="•"/>
              <a:defRPr/>
            </a:pPr>
            <a:r>
              <a:rPr lang="es-ES_tradnl" sz="3200" kern="0" dirty="0">
                <a:solidFill>
                  <a:sysClr val="windowText" lastClr="000000"/>
                </a:solidFill>
                <a:latin typeface="Calibri" pitchFamily="34" charset="0"/>
                <a:ea typeface="Calibri" pitchFamily="34" charset="0"/>
                <a:cs typeface="Times New Roman" pitchFamily="18" charset="0"/>
              </a:rPr>
              <a:t> No se describen o se utilizan pocas t</a:t>
            </a:r>
            <a:r>
              <a:rPr lang="es-ES_tradnl" sz="3200" kern="0" dirty="0">
                <a:solidFill>
                  <a:sysClr val="windowText" lastClr="000000"/>
                </a:solidFill>
                <a:latin typeface="Arial" charset="0"/>
                <a:ea typeface="Calibri" pitchFamily="34" charset="0"/>
                <a:cs typeface="Times New Roman" pitchFamily="18" charset="0"/>
              </a:rPr>
              <a:t>é</a:t>
            </a:r>
            <a:r>
              <a:rPr lang="es-ES_tradnl" sz="3200" kern="0" dirty="0">
                <a:solidFill>
                  <a:sysClr val="windowText" lastClr="000000"/>
                </a:solidFill>
                <a:latin typeface="Calibri" pitchFamily="34" charset="0"/>
                <a:ea typeface="Calibri" pitchFamily="34" charset="0"/>
                <a:cs typeface="Times New Roman" pitchFamily="18" charset="0"/>
              </a:rPr>
              <a:t>cnicas.</a:t>
            </a:r>
            <a:endParaRPr lang="es-ES" sz="3200" kern="0" dirty="0">
              <a:solidFill>
                <a:sysClr val="windowText" lastClr="000000"/>
              </a:solidFill>
              <a:latin typeface="Arial" charset="0"/>
              <a:ea typeface="Calibri" pitchFamily="34" charset="0"/>
              <a:cs typeface="Times New Roman" pitchFamily="18" charset="0"/>
            </a:endParaRPr>
          </a:p>
          <a:p>
            <a:pPr algn="just" eaLnBrk="0" hangingPunct="0">
              <a:buFontTx/>
              <a:buChar char="•"/>
              <a:defRPr/>
            </a:pPr>
            <a:r>
              <a:rPr lang="es-ES_tradnl" sz="3200" kern="0" dirty="0">
                <a:solidFill>
                  <a:sysClr val="windowText" lastClr="000000"/>
                </a:solidFill>
                <a:latin typeface="Calibri" pitchFamily="34" charset="0"/>
                <a:ea typeface="Calibri" pitchFamily="34" charset="0"/>
                <a:cs typeface="Times New Roman" pitchFamily="18" charset="0"/>
              </a:rPr>
              <a:t> Imprecisi</a:t>
            </a:r>
            <a:r>
              <a:rPr lang="es-ES_tradnl" sz="3200" kern="0" dirty="0">
                <a:solidFill>
                  <a:sysClr val="windowText" lastClr="000000"/>
                </a:solidFill>
                <a:latin typeface="Arial" charset="0"/>
                <a:ea typeface="Calibri" pitchFamily="34" charset="0"/>
                <a:cs typeface="Times New Roman" pitchFamily="18" charset="0"/>
              </a:rPr>
              <a:t>ó</a:t>
            </a:r>
            <a:r>
              <a:rPr lang="es-ES_tradnl" sz="3200" kern="0" dirty="0">
                <a:solidFill>
                  <a:sysClr val="windowText" lastClr="000000"/>
                </a:solidFill>
                <a:latin typeface="Calibri" pitchFamily="34" charset="0"/>
                <a:ea typeface="Calibri" pitchFamily="34" charset="0"/>
                <a:cs typeface="Times New Roman" pitchFamily="18" charset="0"/>
              </a:rPr>
              <a:t>n en la descripci</a:t>
            </a:r>
            <a:r>
              <a:rPr lang="es-ES_tradnl" sz="3200" kern="0" dirty="0">
                <a:solidFill>
                  <a:sysClr val="windowText" lastClr="000000"/>
                </a:solidFill>
                <a:latin typeface="Arial" charset="0"/>
                <a:ea typeface="Calibri" pitchFamily="34" charset="0"/>
                <a:cs typeface="Times New Roman" pitchFamily="18" charset="0"/>
              </a:rPr>
              <a:t>ó</a:t>
            </a:r>
            <a:r>
              <a:rPr lang="es-ES_tradnl" sz="3200" kern="0" dirty="0">
                <a:solidFill>
                  <a:sysClr val="windowText" lastClr="000000"/>
                </a:solidFill>
                <a:latin typeface="Calibri" pitchFamily="34" charset="0"/>
                <a:ea typeface="Calibri" pitchFamily="34" charset="0"/>
                <a:cs typeface="Times New Roman" pitchFamily="18" charset="0"/>
              </a:rPr>
              <a:t>n de materiales,</a:t>
            </a:r>
            <a:endParaRPr lang="es-ES" sz="3200" kern="0" dirty="0">
              <a:solidFill>
                <a:sysClr val="windowText" lastClr="000000"/>
              </a:solidFill>
              <a:latin typeface="Arial" charset="0"/>
              <a:ea typeface="Calibri" pitchFamily="34" charset="0"/>
              <a:cs typeface="Times New Roman" pitchFamily="18" charset="0"/>
            </a:endParaRPr>
          </a:p>
          <a:p>
            <a:pPr algn="just" eaLnBrk="0" hangingPunct="0">
              <a:buFontTx/>
              <a:buChar char="•"/>
              <a:defRPr/>
            </a:pPr>
            <a:r>
              <a:rPr lang="es-ES_tradnl" sz="3200" kern="0" dirty="0">
                <a:solidFill>
                  <a:sysClr val="windowText" lastClr="000000"/>
                </a:solidFill>
                <a:latin typeface="Calibri" pitchFamily="34" charset="0"/>
                <a:ea typeface="Calibri" pitchFamily="34" charset="0"/>
                <a:cs typeface="Times New Roman" pitchFamily="18" charset="0"/>
              </a:rPr>
              <a:t> Falta de organizaci</a:t>
            </a:r>
            <a:r>
              <a:rPr lang="es-ES_tradnl" sz="3200" kern="0" dirty="0">
                <a:solidFill>
                  <a:sysClr val="windowText" lastClr="000000"/>
                </a:solidFill>
                <a:latin typeface="Arial" charset="0"/>
                <a:ea typeface="Calibri" pitchFamily="34" charset="0"/>
                <a:cs typeface="Times New Roman" pitchFamily="18" charset="0"/>
              </a:rPr>
              <a:t>ó</a:t>
            </a:r>
            <a:r>
              <a:rPr lang="es-ES_tradnl" sz="3200" kern="0" dirty="0">
                <a:solidFill>
                  <a:sysClr val="windowText" lastClr="000000"/>
                </a:solidFill>
                <a:latin typeface="Calibri" pitchFamily="34" charset="0"/>
                <a:ea typeface="Calibri" pitchFamily="34" charset="0"/>
                <a:cs typeface="Times New Roman" pitchFamily="18" charset="0"/>
              </a:rPr>
              <a:t>n lógica del estudio,</a:t>
            </a:r>
            <a:endParaRPr lang="es-ES" sz="3200" kern="0" dirty="0">
              <a:solidFill>
                <a:sysClr val="windowText" lastClr="000000"/>
              </a:solidFill>
              <a:latin typeface="Calibri" pitchFamily="34" charset="0"/>
              <a:ea typeface="Calibri" pitchFamily="34" charset="0"/>
              <a:cs typeface="Times New Roman" pitchFamily="18" charset="0"/>
            </a:endParaRPr>
          </a:p>
          <a:p>
            <a:pPr algn="just" eaLnBrk="0" hangingPunct="0">
              <a:buFontTx/>
              <a:buChar char="•"/>
              <a:defRPr/>
            </a:pPr>
            <a:r>
              <a:rPr lang="es-ES_tradnl" sz="3200" kern="0" dirty="0">
                <a:solidFill>
                  <a:sysClr val="windowText" lastClr="000000"/>
                </a:solidFill>
                <a:latin typeface="Calibri" pitchFamily="34" charset="0"/>
                <a:ea typeface="Calibri" pitchFamily="34" charset="0"/>
                <a:cs typeface="Times New Roman" pitchFamily="18" charset="0"/>
              </a:rPr>
              <a:t> Métodos inadecuados seg</a:t>
            </a:r>
            <a:r>
              <a:rPr lang="es-ES_tradnl" sz="3200" kern="0" dirty="0">
                <a:solidFill>
                  <a:sysClr val="windowText" lastClr="000000"/>
                </a:solidFill>
                <a:latin typeface="Arial" charset="0"/>
                <a:ea typeface="Calibri" pitchFamily="34" charset="0"/>
                <a:cs typeface="Times New Roman" pitchFamily="18" charset="0"/>
              </a:rPr>
              <a:t>ú</a:t>
            </a:r>
            <a:r>
              <a:rPr lang="es-ES_tradnl" sz="3200" kern="0" dirty="0">
                <a:solidFill>
                  <a:sysClr val="windowText" lastClr="000000"/>
                </a:solidFill>
                <a:latin typeface="Calibri" pitchFamily="34" charset="0"/>
                <a:ea typeface="Calibri" pitchFamily="34" charset="0"/>
                <a:cs typeface="Times New Roman" pitchFamily="18" charset="0"/>
              </a:rPr>
              <a:t>n el objetivo que persigue la </a:t>
            </a:r>
            <a:r>
              <a:rPr lang="es-ES_tradnl" sz="3200" kern="0" dirty="0" smtClean="0">
                <a:solidFill>
                  <a:sysClr val="windowText" lastClr="000000"/>
                </a:solidFill>
                <a:latin typeface="Calibri" pitchFamily="34" charset="0"/>
                <a:ea typeface="Calibri" pitchFamily="34" charset="0"/>
                <a:cs typeface="Times New Roman" pitchFamily="18" charset="0"/>
              </a:rPr>
              <a:t>investigaci</a:t>
            </a:r>
            <a:r>
              <a:rPr lang="es-ES_tradnl" sz="3200" kern="0" dirty="0" smtClean="0">
                <a:solidFill>
                  <a:sysClr val="windowText" lastClr="000000"/>
                </a:solidFill>
                <a:latin typeface="Arial" charset="0"/>
                <a:ea typeface="Calibri" pitchFamily="34" charset="0"/>
                <a:cs typeface="Times New Roman" pitchFamily="18" charset="0"/>
              </a:rPr>
              <a:t>ó</a:t>
            </a:r>
            <a:r>
              <a:rPr lang="es-ES_tradnl" sz="3200" kern="0" dirty="0" smtClean="0">
                <a:solidFill>
                  <a:sysClr val="windowText" lastClr="000000"/>
                </a:solidFill>
                <a:latin typeface="Calibri" pitchFamily="34" charset="0"/>
                <a:ea typeface="Calibri" pitchFamily="34" charset="0"/>
                <a:cs typeface="Times New Roman" pitchFamily="18" charset="0"/>
              </a:rPr>
              <a:t>n</a:t>
            </a:r>
            <a:r>
              <a:rPr lang="es-ES_tradnl" sz="3200" kern="0" dirty="0">
                <a:solidFill>
                  <a:sysClr val="windowText" lastClr="000000"/>
                </a:solidFill>
                <a:latin typeface="Calibri" pitchFamily="34" charset="0"/>
                <a:ea typeface="Calibri" pitchFamily="34" charset="0"/>
                <a:cs typeface="Times New Roman" pitchFamily="18" charset="0"/>
              </a:rPr>
              <a:t>.</a:t>
            </a:r>
            <a:endParaRPr lang="es-ES_tradnl" sz="2800" kern="0" dirty="0">
              <a:solidFill>
                <a:sysClr val="windowText" lastClr="000000"/>
              </a:solidFill>
              <a:latin typeface="Arial" charset="0"/>
              <a:ea typeface="Calibri" pitchFamily="34" charset="0"/>
              <a:cs typeface="Times New Roman" pitchFamily="18" charset="0"/>
            </a:endParaRPr>
          </a:p>
        </p:txBody>
      </p:sp>
    </p:spTree>
    <p:extLst>
      <p:ext uri="{BB962C8B-B14F-4D97-AF65-F5344CB8AC3E}">
        <p14:creationId xmlns:p14="http://schemas.microsoft.com/office/powerpoint/2010/main" val="3469584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524000" y="439420"/>
            <a:ext cx="9144000" cy="1384300"/>
          </a:xfrm>
          <a:prstGeom prst="rect">
            <a:avLst/>
          </a:prstGeom>
          <a:solidFill>
            <a:schemeClr val="accent1">
              <a:lumMod val="40000"/>
              <a:lumOff val="60000"/>
            </a:schemeClr>
          </a:solidFill>
          <a:ln w="55000" cap="flat" cmpd="thickThin" algn="ctr">
            <a:solidFill>
              <a:schemeClr val="accent1">
                <a:lumMod val="75000"/>
              </a:schemeClr>
            </a:solidFill>
            <a:prstDash val="solid"/>
          </a:ln>
          <a:effectLst/>
        </p:spPr>
        <p:txBody>
          <a:bodyPr>
            <a:spAutoFit/>
          </a:bodyPr>
          <a:lstStyle/>
          <a:p>
            <a:pPr algn="ctr">
              <a:defRPr/>
            </a:pPr>
            <a:r>
              <a:rPr lang="es-ES" sz="2800" kern="0" dirty="0" smtClean="0">
                <a:latin typeface="Lucida Sans Unicode"/>
              </a:rPr>
              <a:t>La sección RESULTADOS es el corazón del artículo científico porque aquí </a:t>
            </a:r>
          </a:p>
          <a:p>
            <a:pPr algn="ctr">
              <a:defRPr/>
            </a:pPr>
            <a:r>
              <a:rPr lang="es-ES" sz="2800" b="1" kern="0" dirty="0" smtClean="0">
                <a:latin typeface="Lucida Sans Unicode"/>
              </a:rPr>
              <a:t>se informan los datos resultantes investigados </a:t>
            </a:r>
            <a:r>
              <a:rPr lang="es-ES" sz="2800" kern="0" dirty="0" smtClean="0">
                <a:latin typeface="Lucida Sans Unicode"/>
              </a:rPr>
              <a:t>   </a:t>
            </a:r>
            <a:endParaRPr lang="es-ES" sz="2800" kern="0" dirty="0">
              <a:latin typeface="Lucida Sans Unicode"/>
            </a:endParaRPr>
          </a:p>
        </p:txBody>
      </p:sp>
      <p:sp>
        <p:nvSpPr>
          <p:cNvPr id="6" name="5 Rectángulo"/>
          <p:cNvSpPr/>
          <p:nvPr/>
        </p:nvSpPr>
        <p:spPr>
          <a:xfrm>
            <a:off x="220980" y="2330769"/>
            <a:ext cx="11750040" cy="4154984"/>
          </a:xfrm>
          <a:prstGeom prst="rect">
            <a:avLst/>
          </a:prstGeom>
          <a:solidFill>
            <a:schemeClr val="accent6">
              <a:lumMod val="40000"/>
              <a:lumOff val="60000"/>
            </a:schemeClr>
          </a:solidFill>
        </p:spPr>
        <p:txBody>
          <a:bodyPr wrap="square">
            <a:spAutoFit/>
          </a:bodyPr>
          <a:lstStyle/>
          <a:p>
            <a:pPr>
              <a:defRPr/>
            </a:pPr>
            <a:r>
              <a:rPr lang="es-ES_tradnl" sz="2400" b="1" u="sng" dirty="0">
                <a:latin typeface="Arial" charset="0"/>
              </a:rPr>
              <a:t>Debe:</a:t>
            </a:r>
          </a:p>
          <a:p>
            <a:pPr>
              <a:defRPr/>
            </a:pPr>
            <a:endParaRPr lang="es-ES_tradnl" sz="2400" dirty="0">
              <a:latin typeface="Arial" charset="0"/>
            </a:endParaRPr>
          </a:p>
          <a:p>
            <a:pPr marL="285750" indent="-285750">
              <a:buFont typeface="Wingdings" pitchFamily="2" charset="2"/>
              <a:buChar char="§"/>
              <a:defRPr/>
            </a:pPr>
            <a:r>
              <a:rPr lang="es-ES_tradnl" sz="2800" dirty="0">
                <a:latin typeface="Arial" charset="0"/>
              </a:rPr>
              <a:t>E</a:t>
            </a:r>
            <a:r>
              <a:rPr lang="es-ES_tradnl" sz="2800" dirty="0" smtClean="0">
                <a:latin typeface="Arial" charset="0"/>
              </a:rPr>
              <a:t>mpezar </a:t>
            </a:r>
            <a:r>
              <a:rPr lang="es-ES_tradnl" sz="2800" dirty="0">
                <a:latin typeface="Arial" charset="0"/>
              </a:rPr>
              <a:t>con las características y tendencias más generales de los datos resultantes para pasar luego a las más específicas;</a:t>
            </a:r>
          </a:p>
          <a:p>
            <a:pPr marL="285750" indent="-285750">
              <a:buFont typeface="Wingdings" pitchFamily="2" charset="2"/>
              <a:buChar char="§"/>
              <a:defRPr/>
            </a:pPr>
            <a:r>
              <a:rPr lang="es-ES_tradnl" sz="2800" dirty="0">
                <a:latin typeface="Arial" charset="0"/>
              </a:rPr>
              <a:t> </a:t>
            </a:r>
            <a:r>
              <a:rPr lang="es-ES_tradnl" sz="2800" dirty="0" smtClean="0">
                <a:latin typeface="Arial" charset="0"/>
              </a:rPr>
              <a:t>Se presentan </a:t>
            </a:r>
            <a:r>
              <a:rPr lang="es-ES_tradnl" sz="2800" dirty="0">
                <a:latin typeface="Arial" charset="0"/>
              </a:rPr>
              <a:t>los datos representativos y no los repetitivos, y si contiene datos numéricos deben tratarse descriptivamente dentro del texto en función de su significado; </a:t>
            </a:r>
          </a:p>
          <a:p>
            <a:pPr marL="285750" indent="-285750">
              <a:buFont typeface="Wingdings" pitchFamily="2" charset="2"/>
              <a:buChar char="§"/>
              <a:defRPr/>
            </a:pPr>
            <a:r>
              <a:rPr lang="en-US" sz="2800" dirty="0">
                <a:latin typeface="Arial" charset="0"/>
              </a:rPr>
              <a:t> </a:t>
            </a:r>
            <a:r>
              <a:rPr lang="es-ES_tradnl" sz="2800" dirty="0" smtClean="0">
                <a:latin typeface="Arial" charset="0"/>
              </a:rPr>
              <a:t>No repetir </a:t>
            </a:r>
            <a:r>
              <a:rPr lang="es-ES_tradnl" sz="2800" dirty="0">
                <a:latin typeface="Arial" charset="0"/>
              </a:rPr>
              <a:t>lo descrito en materiales y métodos;</a:t>
            </a:r>
          </a:p>
          <a:p>
            <a:pPr marL="285750" indent="-285750">
              <a:buFont typeface="Wingdings" pitchFamily="2" charset="2"/>
              <a:buChar char="§"/>
              <a:defRPr/>
            </a:pPr>
            <a:r>
              <a:rPr lang="en-US" sz="2800" dirty="0">
                <a:latin typeface="Arial" charset="0"/>
              </a:rPr>
              <a:t> </a:t>
            </a:r>
            <a:r>
              <a:rPr lang="es-ES_tradnl" sz="2800" dirty="0" smtClean="0">
                <a:latin typeface="Arial" charset="0"/>
              </a:rPr>
              <a:t>Presentar sólo </a:t>
            </a:r>
            <a:r>
              <a:rPr lang="es-ES_tradnl" sz="2800" dirty="0">
                <a:latin typeface="Arial" charset="0"/>
              </a:rPr>
              <a:t>la información pertinente a los objetivos del estudio; </a:t>
            </a:r>
          </a:p>
          <a:p>
            <a:pPr>
              <a:defRPr/>
            </a:pPr>
            <a:endParaRPr lang="es-ES_tradnl" sz="2000" dirty="0">
              <a:latin typeface="Arial" charset="0"/>
            </a:endParaRPr>
          </a:p>
        </p:txBody>
      </p:sp>
    </p:spTree>
    <p:extLst>
      <p:ext uri="{BB962C8B-B14F-4D97-AF65-F5344CB8AC3E}">
        <p14:creationId xmlns:p14="http://schemas.microsoft.com/office/powerpoint/2010/main" val="3462787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1463" y="-171450"/>
            <a:ext cx="9144000" cy="92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Marcador de contenido"/>
          <p:cNvSpPr txBox="1">
            <a:spLocks/>
          </p:cNvSpPr>
          <p:nvPr/>
        </p:nvSpPr>
        <p:spPr bwMode="auto">
          <a:xfrm>
            <a:off x="1541463" y="549275"/>
            <a:ext cx="810260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buClr>
                <a:srgbClr val="2DA2BF"/>
              </a:buClr>
              <a:defRPr/>
            </a:pPr>
            <a:r>
              <a:rPr lang="es-ES_tradnl" dirty="0">
                <a:solidFill>
                  <a:sysClr val="windowText" lastClr="000000"/>
                </a:solidFill>
                <a:latin typeface="Lucida Sans Unicode"/>
              </a:rPr>
              <a:t>Si los mismos </a:t>
            </a:r>
            <a:r>
              <a:rPr lang="es-ES_tradnl" dirty="0">
                <a:solidFill>
                  <a:srgbClr val="C00000"/>
                </a:solidFill>
                <a:latin typeface="Lucida Sans Unicode"/>
              </a:rPr>
              <a:t>datos pueden presentarse en una tabla o en una figura</a:t>
            </a:r>
            <a:r>
              <a:rPr lang="es-ES_tradnl" dirty="0">
                <a:solidFill>
                  <a:sysClr val="windowText" lastClr="000000"/>
                </a:solidFill>
                <a:latin typeface="Lucida Sans Unicode"/>
              </a:rPr>
              <a:t>, preferir:</a:t>
            </a:r>
          </a:p>
          <a:p>
            <a:pPr marL="109537" indent="0">
              <a:buClr>
                <a:srgbClr val="2DA2BF"/>
              </a:buClr>
              <a:buNone/>
              <a:defRPr/>
            </a:pPr>
            <a:endParaRPr lang="es-ES_tradnl" dirty="0">
              <a:solidFill>
                <a:sysClr val="windowText" lastClr="000000"/>
              </a:solidFill>
              <a:latin typeface="Lucida Sans Unicode"/>
            </a:endParaRPr>
          </a:p>
          <a:p>
            <a:pPr>
              <a:buClr>
                <a:srgbClr val="2DA2BF"/>
              </a:buClr>
              <a:buFont typeface="Wingdings 3" pitchFamily="18" charset="2"/>
              <a:buNone/>
              <a:defRPr/>
            </a:pPr>
            <a:r>
              <a:rPr lang="es-ES_tradnl" dirty="0">
                <a:solidFill>
                  <a:sysClr val="windowText" lastClr="000000"/>
                </a:solidFill>
                <a:latin typeface="Lucida Sans Unicode"/>
              </a:rPr>
              <a:t>   - </a:t>
            </a:r>
            <a:r>
              <a:rPr lang="es-ES_tradnl" b="1" dirty="0">
                <a:solidFill>
                  <a:sysClr val="windowText" lastClr="000000"/>
                </a:solidFill>
                <a:latin typeface="Lucida Sans Unicode"/>
              </a:rPr>
              <a:t>tablas</a:t>
            </a:r>
            <a:r>
              <a:rPr lang="es-ES_tradnl" dirty="0">
                <a:solidFill>
                  <a:sysClr val="windowText" lastClr="000000"/>
                </a:solidFill>
                <a:latin typeface="Lucida Sans Unicode"/>
              </a:rPr>
              <a:t> cuando la precisión de los datos es importante y éstos no presentan un patrón. </a:t>
            </a:r>
          </a:p>
          <a:p>
            <a:pPr>
              <a:buClr>
                <a:srgbClr val="2DA2BF"/>
              </a:buClr>
              <a:buFont typeface="Wingdings 3" pitchFamily="18" charset="2"/>
              <a:buNone/>
              <a:defRPr/>
            </a:pPr>
            <a:r>
              <a:rPr lang="es-ES_tradnl" dirty="0">
                <a:solidFill>
                  <a:sysClr val="windowText" lastClr="000000"/>
                </a:solidFill>
                <a:latin typeface="Lucida Sans Unicode"/>
              </a:rPr>
              <a:t>   - </a:t>
            </a:r>
            <a:r>
              <a:rPr lang="es-ES_tradnl" b="1" dirty="0">
                <a:solidFill>
                  <a:sysClr val="windowText" lastClr="000000"/>
                </a:solidFill>
                <a:latin typeface="Lucida Sans Unicode"/>
              </a:rPr>
              <a:t>figuras</a:t>
            </a:r>
            <a:r>
              <a:rPr lang="es-ES_tradnl" dirty="0">
                <a:solidFill>
                  <a:sysClr val="windowText" lastClr="000000"/>
                </a:solidFill>
                <a:latin typeface="Lucida Sans Unicode"/>
              </a:rPr>
              <a:t> cuando los datos presentan un patrón bien definido y cuando la figura resalta una diferencia que no se aprecia claramente en una tabla.</a:t>
            </a:r>
          </a:p>
          <a:p>
            <a:pPr>
              <a:buClr>
                <a:srgbClr val="2DA2BF"/>
              </a:buClr>
              <a:buFont typeface="Wingdings 3" pitchFamily="18" charset="2"/>
              <a:buNone/>
              <a:defRPr/>
            </a:pPr>
            <a:endParaRPr lang="es-ES" dirty="0">
              <a:solidFill>
                <a:sysClr val="windowText" lastClr="000000"/>
              </a:solidFill>
              <a:latin typeface="Lucida Sans Unicode"/>
            </a:endParaRPr>
          </a:p>
          <a:p>
            <a:pPr>
              <a:buClr>
                <a:srgbClr val="2DA2BF"/>
              </a:buClr>
              <a:defRPr/>
            </a:pPr>
            <a:r>
              <a:rPr lang="es-ES_tradnl" dirty="0">
                <a:solidFill>
                  <a:sysClr val="windowText" lastClr="000000"/>
                </a:solidFill>
                <a:latin typeface="Lucida Sans Unicode"/>
              </a:rPr>
              <a:t>Solo incluye las tablas y figuras que expresen de forma clara los resultados del estudio.</a:t>
            </a:r>
            <a:endParaRPr lang="es-ES" dirty="0">
              <a:solidFill>
                <a:sysClr val="windowText" lastClr="000000"/>
              </a:solidFill>
              <a:latin typeface="Lucida Sans Unicode"/>
            </a:endParaRPr>
          </a:p>
          <a:p>
            <a:pPr>
              <a:buClr>
                <a:srgbClr val="2DA2BF"/>
              </a:buClr>
              <a:defRPr/>
            </a:pPr>
            <a:endParaRPr lang="es-ES" dirty="0">
              <a:solidFill>
                <a:sysClr val="windowText" lastClr="000000"/>
              </a:solidFill>
              <a:latin typeface="Lucida Sans Unicode"/>
            </a:endParaRPr>
          </a:p>
        </p:txBody>
      </p:sp>
    </p:spTree>
    <p:extLst>
      <p:ext uri="{BB962C8B-B14F-4D97-AF65-F5344CB8AC3E}">
        <p14:creationId xmlns:p14="http://schemas.microsoft.com/office/powerpoint/2010/main" val="3240361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Título"/>
          <p:cNvSpPr txBox="1">
            <a:spLocks/>
          </p:cNvSpPr>
          <p:nvPr/>
        </p:nvSpPr>
        <p:spPr>
          <a:xfrm>
            <a:off x="1524000" y="-25955"/>
            <a:ext cx="9144000" cy="718651"/>
          </a:xfrm>
          <a:prstGeom prst="rect">
            <a:avLst/>
          </a:prstGeom>
          <a:solidFill>
            <a:schemeClr val="accent1">
              <a:lumMod val="40000"/>
              <a:lumOff val="60000"/>
            </a:schemeClr>
          </a:solidFill>
        </p:spPr>
        <p:txBody>
          <a:bodyPr anchor="ctr">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a:defRPr/>
            </a:pPr>
            <a:r>
              <a:rPr lang="es-ES_tradnl" sz="2800" dirty="0">
                <a:solidFill>
                  <a:srgbClr val="002060"/>
                </a:solidFill>
                <a:latin typeface="Lucida Sans Unicode"/>
              </a:rPr>
              <a:t>Sugerencias para presentar los resultados:</a:t>
            </a:r>
            <a:endParaRPr lang="es-ES" sz="2800" dirty="0">
              <a:solidFill>
                <a:srgbClr val="002060"/>
              </a:solidFill>
              <a:latin typeface="Lucida Sans Unicode"/>
            </a:endParaRPr>
          </a:p>
        </p:txBody>
      </p:sp>
      <p:sp>
        <p:nvSpPr>
          <p:cNvPr id="82947" name="1 Marcador de contenido"/>
          <p:cNvSpPr txBox="1">
            <a:spLocks/>
          </p:cNvSpPr>
          <p:nvPr/>
        </p:nvSpPr>
        <p:spPr bwMode="auto">
          <a:xfrm>
            <a:off x="643890" y="1060133"/>
            <a:ext cx="10904220" cy="53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5558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ts val="400"/>
              </a:spcBef>
              <a:buClr>
                <a:srgbClr val="2DA2BF"/>
              </a:buClr>
              <a:buSzPct val="68000"/>
              <a:buFont typeface="Wingdings 3" panose="05040102010807070707" pitchFamily="18" charset="2"/>
              <a:buChar char=""/>
            </a:pPr>
            <a:r>
              <a:rPr lang="es-ES_tradnl" sz="2400" dirty="0">
                <a:solidFill>
                  <a:srgbClr val="000000"/>
                </a:solidFill>
                <a:latin typeface="Lucida Sans Unicode" panose="020B0602030504020204" pitchFamily="34" charset="0"/>
              </a:rPr>
              <a:t>Muestran los resultados de los experimentos descritos en Material y Métodos.</a:t>
            </a:r>
            <a:endParaRPr lang="es-ES" sz="2400" dirty="0">
              <a:solidFill>
                <a:srgbClr val="000000"/>
              </a:solidFill>
              <a:latin typeface="Lucida Sans Unicode" panose="020B0602030504020204" pitchFamily="34" charset="0"/>
            </a:endParaRPr>
          </a:p>
          <a:p>
            <a:pPr>
              <a:spcBef>
                <a:spcPts val="400"/>
              </a:spcBef>
              <a:buClr>
                <a:srgbClr val="2DA2BF"/>
              </a:buClr>
              <a:buSzPct val="68000"/>
              <a:buFont typeface="Wingdings 3" panose="05040102010807070707" pitchFamily="18" charset="2"/>
              <a:buChar char=""/>
            </a:pPr>
            <a:r>
              <a:rPr lang="es-ES" sz="2400" dirty="0">
                <a:solidFill>
                  <a:srgbClr val="000000"/>
                </a:solidFill>
                <a:latin typeface="Lucida Sans Unicode" panose="020B0602030504020204" pitchFamily="34" charset="0"/>
              </a:rPr>
              <a:t>Deben ser breves y claros, evitar la redundancia.</a:t>
            </a:r>
          </a:p>
          <a:p>
            <a:pPr>
              <a:spcBef>
                <a:spcPts val="400"/>
              </a:spcBef>
              <a:buClr>
                <a:srgbClr val="2DA2BF"/>
              </a:buClr>
              <a:buSzPct val="68000"/>
              <a:buFont typeface="Wingdings 3" panose="05040102010807070707" pitchFamily="18" charset="2"/>
              <a:buChar char=""/>
            </a:pPr>
            <a:r>
              <a:rPr lang="es-ES_tradnl" sz="2400" dirty="0">
                <a:solidFill>
                  <a:srgbClr val="000000"/>
                </a:solidFill>
                <a:latin typeface="Lucida Sans Unicode" panose="020B0602030504020204" pitchFamily="34" charset="0"/>
              </a:rPr>
              <a:t>Escribir los verbos en pasado, se utiliza mucho la voz pasiva o el impersonal ("se ha encontrado que...") o (se encontró, se observó, etc.). </a:t>
            </a:r>
            <a:endParaRPr lang="es-ES" sz="2400" dirty="0">
              <a:solidFill>
                <a:srgbClr val="000000"/>
              </a:solidFill>
              <a:latin typeface="Lucida Sans Unicode" panose="020B0602030504020204" pitchFamily="34" charset="0"/>
            </a:endParaRPr>
          </a:p>
          <a:p>
            <a:pPr>
              <a:spcBef>
                <a:spcPts val="400"/>
              </a:spcBef>
              <a:buClr>
                <a:srgbClr val="2DA2BF"/>
              </a:buClr>
              <a:buSzPct val="68000"/>
              <a:buFont typeface="Wingdings 3" panose="05040102010807070707" pitchFamily="18" charset="2"/>
              <a:buChar char=""/>
            </a:pPr>
            <a:r>
              <a:rPr lang="es-ES_tradnl" sz="2400" dirty="0">
                <a:solidFill>
                  <a:srgbClr val="000000"/>
                </a:solidFill>
                <a:latin typeface="Lucida Sans Unicode" panose="020B0602030504020204" pitchFamily="34" charset="0"/>
              </a:rPr>
              <a:t>Generalmente se presentan las pruebas que apoyan tales resultados en forma de figuras, tablas, etc. </a:t>
            </a:r>
          </a:p>
          <a:p>
            <a:pPr>
              <a:spcBef>
                <a:spcPts val="400"/>
              </a:spcBef>
              <a:buClr>
                <a:srgbClr val="2DA2BF"/>
              </a:buClr>
              <a:buSzPct val="68000"/>
              <a:buFont typeface="Wingdings 3" panose="05040102010807070707" pitchFamily="18" charset="2"/>
              <a:buChar char=""/>
            </a:pPr>
            <a:r>
              <a:rPr lang="es-ES_tradnl" sz="2400" dirty="0">
                <a:solidFill>
                  <a:srgbClr val="000000"/>
                </a:solidFill>
                <a:latin typeface="Lucida Sans Unicode" panose="020B0602030504020204" pitchFamily="34" charset="0"/>
              </a:rPr>
              <a:t>Referenciar  las citas a tablas y </a:t>
            </a:r>
            <a:r>
              <a:rPr lang="es-ES_tradnl" sz="2400" dirty="0" smtClean="0">
                <a:solidFill>
                  <a:srgbClr val="000000"/>
                </a:solidFill>
                <a:latin typeface="Lucida Sans Unicode" panose="020B0602030504020204" pitchFamily="34" charset="0"/>
              </a:rPr>
              <a:t>figuras. </a:t>
            </a:r>
            <a:endParaRPr lang="es-ES_tradnl" sz="2400" dirty="0">
              <a:solidFill>
                <a:srgbClr val="000000"/>
              </a:solidFill>
              <a:latin typeface="Lucida Sans Unicode" panose="020B0602030504020204" pitchFamily="34" charset="0"/>
            </a:endParaRPr>
          </a:p>
          <a:p>
            <a:pPr>
              <a:spcBef>
                <a:spcPts val="400"/>
              </a:spcBef>
              <a:buClr>
                <a:srgbClr val="2DA2BF"/>
              </a:buClr>
              <a:buSzPct val="68000"/>
              <a:buFont typeface="Wingdings 3" panose="05040102010807070707" pitchFamily="18" charset="2"/>
              <a:buChar char=""/>
            </a:pPr>
            <a:r>
              <a:rPr lang="es-ES_tradnl" sz="2400" dirty="0">
                <a:solidFill>
                  <a:srgbClr val="000000"/>
                </a:solidFill>
                <a:latin typeface="Lucida Sans Unicode" panose="020B0602030504020204" pitchFamily="34" charset="0"/>
              </a:rPr>
              <a:t>Aquí sólo se describe el resultado en bruto pero sin dar aún una interpretación en función de la teoría.</a:t>
            </a:r>
            <a:endParaRPr lang="es-ES" sz="2400" dirty="0">
              <a:solidFill>
                <a:srgbClr val="000000"/>
              </a:solidFill>
              <a:latin typeface="Lucida Sans Unicode" panose="020B0602030504020204" pitchFamily="34" charset="0"/>
            </a:endParaRPr>
          </a:p>
          <a:p>
            <a:pPr>
              <a:spcBef>
                <a:spcPts val="400"/>
              </a:spcBef>
              <a:buClr>
                <a:srgbClr val="2DA2BF"/>
              </a:buClr>
              <a:buSzPct val="68000"/>
              <a:buFont typeface="Wingdings 3" panose="05040102010807070707" pitchFamily="18" charset="2"/>
              <a:buChar char=""/>
            </a:pPr>
            <a:r>
              <a:rPr lang="es-ES_tradnl" sz="2400" dirty="0">
                <a:solidFill>
                  <a:srgbClr val="000000"/>
                </a:solidFill>
                <a:latin typeface="Lucida Sans Unicode" panose="020B0602030504020204" pitchFamily="34" charset="0"/>
              </a:rPr>
              <a:t>Los resultados deben informarse con el suficiente detalle que permita justificar, la o las conclusiones</a:t>
            </a:r>
            <a:r>
              <a:rPr lang="es-ES_tradnl" sz="2400" b="1" i="1" dirty="0">
                <a:solidFill>
                  <a:srgbClr val="000000"/>
                </a:solidFill>
                <a:latin typeface="Lucida Sans Unicode" panose="020B0602030504020204" pitchFamily="34" charset="0"/>
              </a:rPr>
              <a:t>.</a:t>
            </a:r>
            <a:endParaRPr lang="es-ES" sz="2400" dirty="0">
              <a:solidFill>
                <a:srgbClr val="000000"/>
              </a:solidFill>
              <a:latin typeface="Lucida Sans Unicode" panose="020B0602030504020204" pitchFamily="34" charset="0"/>
            </a:endParaRPr>
          </a:p>
          <a:p>
            <a:pPr>
              <a:spcBef>
                <a:spcPts val="400"/>
              </a:spcBef>
              <a:buClr>
                <a:srgbClr val="2DA2BF"/>
              </a:buClr>
              <a:buSzPct val="68000"/>
              <a:buFont typeface="Wingdings 3" panose="05040102010807070707" pitchFamily="18" charset="2"/>
              <a:buChar char=""/>
            </a:pPr>
            <a:endParaRPr lang="es-ES" sz="2400" dirty="0">
              <a:solidFill>
                <a:srgbClr val="000000"/>
              </a:solidFill>
              <a:latin typeface="Lucida Sans Unicode" panose="020B0602030504020204" pitchFamily="34" charset="0"/>
            </a:endParaRPr>
          </a:p>
          <a:p>
            <a:pPr>
              <a:spcBef>
                <a:spcPts val="400"/>
              </a:spcBef>
              <a:buClr>
                <a:srgbClr val="2DA2BF"/>
              </a:buClr>
              <a:buSzPct val="68000"/>
              <a:buFont typeface="Wingdings 3" panose="05040102010807070707" pitchFamily="18" charset="2"/>
              <a:buChar char=""/>
            </a:pPr>
            <a:endParaRPr lang="es-ES" sz="2800" dirty="0">
              <a:solidFill>
                <a:srgbClr val="000000"/>
              </a:solidFill>
              <a:latin typeface="Lucida Sans Unicode" panose="020B0602030504020204" pitchFamily="34" charset="0"/>
            </a:endParaRPr>
          </a:p>
          <a:p>
            <a:pPr>
              <a:spcBef>
                <a:spcPts val="400"/>
              </a:spcBef>
              <a:buClr>
                <a:srgbClr val="2DA2BF"/>
              </a:buClr>
              <a:buSzPct val="68000"/>
              <a:buFont typeface="Wingdings 3" panose="05040102010807070707" pitchFamily="18" charset="2"/>
              <a:buChar char=""/>
            </a:pPr>
            <a:endParaRPr lang="es-ES" sz="2800" dirty="0">
              <a:solidFill>
                <a:srgbClr val="000000"/>
              </a:solidFill>
              <a:latin typeface="Lucida Sans Unicode" panose="020B0602030504020204" pitchFamily="34" charset="0"/>
            </a:endParaRPr>
          </a:p>
        </p:txBody>
      </p:sp>
    </p:spTree>
    <p:extLst>
      <p:ext uri="{BB962C8B-B14F-4D97-AF65-F5344CB8AC3E}">
        <p14:creationId xmlns:p14="http://schemas.microsoft.com/office/powerpoint/2010/main" val="19908272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Marcador de contenido"/>
          <p:cNvSpPr txBox="1">
            <a:spLocks/>
          </p:cNvSpPr>
          <p:nvPr/>
        </p:nvSpPr>
        <p:spPr bwMode="auto">
          <a:xfrm>
            <a:off x="1524000" y="1052513"/>
            <a:ext cx="9144000" cy="473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5558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ts val="400"/>
              </a:spcBef>
              <a:buClr>
                <a:srgbClr val="2DA2BF"/>
              </a:buClr>
              <a:buSzPct val="68000"/>
              <a:buFont typeface="Wingdings 3" panose="05040102010807070707" pitchFamily="18" charset="2"/>
              <a:buChar char=""/>
            </a:pPr>
            <a:r>
              <a:rPr lang="en-US" sz="2400" dirty="0">
                <a:solidFill>
                  <a:srgbClr val="000000"/>
                </a:solidFill>
                <a:latin typeface="Lucida Sans Unicode" panose="020B0602030504020204" pitchFamily="34" charset="0"/>
              </a:rPr>
              <a:t> </a:t>
            </a:r>
            <a:r>
              <a:rPr lang="es-ES_tradnl" sz="2000" dirty="0">
                <a:solidFill>
                  <a:srgbClr val="000000"/>
                </a:solidFill>
                <a:latin typeface="Lucida Sans Unicode" panose="020B0602030504020204" pitchFamily="34" charset="0"/>
              </a:rPr>
              <a:t>Debe ofrecer una respuesta al problema planteado en la introducción.</a:t>
            </a:r>
            <a:endParaRPr lang="es-ES" sz="2000" dirty="0">
              <a:solidFill>
                <a:srgbClr val="000000"/>
              </a:solidFill>
              <a:latin typeface="Lucida Sans Unicode" panose="020B0602030504020204" pitchFamily="34" charset="0"/>
            </a:endParaRPr>
          </a:p>
          <a:p>
            <a:pPr>
              <a:spcBef>
                <a:spcPts val="400"/>
              </a:spcBef>
              <a:buClr>
                <a:srgbClr val="2DA2BF"/>
              </a:buClr>
              <a:buSzPct val="68000"/>
              <a:buFont typeface="Wingdings 3" panose="05040102010807070707" pitchFamily="18" charset="2"/>
              <a:buChar char=""/>
            </a:pPr>
            <a:r>
              <a:rPr lang="es-ES_tradnl" sz="2000" dirty="0">
                <a:solidFill>
                  <a:srgbClr val="000000"/>
                </a:solidFill>
                <a:latin typeface="Lucida Sans Unicode" panose="020B0602030504020204" pitchFamily="34" charset="0"/>
              </a:rPr>
              <a:t>Evaluar y calificar las implicancias de los resultados con respecto a las hipótesis originales.</a:t>
            </a:r>
          </a:p>
          <a:p>
            <a:pPr>
              <a:spcBef>
                <a:spcPts val="400"/>
              </a:spcBef>
              <a:buClr>
                <a:srgbClr val="2DA2BF"/>
              </a:buClr>
              <a:buSzPct val="68000"/>
              <a:buFont typeface="Wingdings 3" panose="05040102010807070707" pitchFamily="18" charset="2"/>
              <a:buChar char=""/>
            </a:pPr>
            <a:r>
              <a:rPr lang="es-ES_tradnl" sz="2000" dirty="0">
                <a:solidFill>
                  <a:srgbClr val="000000"/>
                </a:solidFill>
                <a:latin typeface="Lucida Sans Unicode" panose="020B0602030504020204" pitchFamily="34" charset="0"/>
              </a:rPr>
              <a:t>Discutir la coherencia y las contradicciones fundamentales de los datos obtenidos.</a:t>
            </a:r>
            <a:endParaRPr lang="es-ES" sz="2000" dirty="0">
              <a:solidFill>
                <a:srgbClr val="000000"/>
              </a:solidFill>
              <a:latin typeface="Lucida Sans Unicode" panose="020B0602030504020204" pitchFamily="34" charset="0"/>
            </a:endParaRPr>
          </a:p>
          <a:p>
            <a:pPr>
              <a:spcBef>
                <a:spcPts val="400"/>
              </a:spcBef>
              <a:buClr>
                <a:srgbClr val="2DA2BF"/>
              </a:buClr>
              <a:buSzPct val="68000"/>
              <a:buFont typeface="Wingdings 3" panose="05040102010807070707" pitchFamily="18" charset="2"/>
              <a:buChar char=""/>
            </a:pPr>
            <a:r>
              <a:rPr lang="es-ES" sz="2000" dirty="0">
                <a:solidFill>
                  <a:srgbClr val="000000"/>
                </a:solidFill>
                <a:latin typeface="Lucida Sans Unicode" panose="020B0602030504020204" pitchFamily="34" charset="0"/>
              </a:rPr>
              <a:t>Señalar las aplicaciones prácticas o teóricas de los resultados obtenidos, especificando sus limitaciones;</a:t>
            </a:r>
          </a:p>
          <a:p>
            <a:pPr>
              <a:spcBef>
                <a:spcPts val="400"/>
              </a:spcBef>
              <a:buClr>
                <a:srgbClr val="2DA2BF"/>
              </a:buClr>
              <a:buSzPct val="68000"/>
              <a:buFont typeface="Wingdings 3" panose="05040102010807070707" pitchFamily="18" charset="2"/>
              <a:buChar char=""/>
            </a:pPr>
            <a:r>
              <a:rPr lang="es-ES_tradnl" sz="2000" dirty="0">
                <a:solidFill>
                  <a:srgbClr val="000000"/>
                </a:solidFill>
                <a:latin typeface="Lucida Sans Unicode" panose="020B0602030504020204" pitchFamily="34" charset="0"/>
              </a:rPr>
              <a:t>Comparar los descubrimientos con los resultados de otras publicaciones relacionadas. </a:t>
            </a:r>
          </a:p>
          <a:p>
            <a:pPr>
              <a:spcBef>
                <a:spcPts val="400"/>
              </a:spcBef>
              <a:buClr>
                <a:srgbClr val="2DA2BF"/>
              </a:buClr>
              <a:buSzPct val="68000"/>
              <a:buFont typeface="Wingdings 3" panose="05040102010807070707" pitchFamily="18" charset="2"/>
              <a:buChar char=""/>
            </a:pPr>
            <a:r>
              <a:rPr lang="es-ES_tradnl" sz="2000" dirty="0">
                <a:solidFill>
                  <a:srgbClr val="000000"/>
                </a:solidFill>
                <a:latin typeface="Lucida Sans Unicode" panose="020B0602030504020204" pitchFamily="34" charset="0"/>
              </a:rPr>
              <a:t>Reconocer cuál fue la contribución real del estudio</a:t>
            </a:r>
          </a:p>
          <a:p>
            <a:pPr>
              <a:spcBef>
                <a:spcPts val="400"/>
              </a:spcBef>
              <a:buClr>
                <a:srgbClr val="2DA2BF"/>
              </a:buClr>
              <a:buSzPct val="68000"/>
              <a:buFont typeface="Wingdings 3" panose="05040102010807070707" pitchFamily="18" charset="2"/>
              <a:buChar char=""/>
            </a:pPr>
            <a:r>
              <a:rPr lang="es-ES_tradnl" sz="2000" dirty="0">
                <a:solidFill>
                  <a:srgbClr val="000000"/>
                </a:solidFill>
                <a:latin typeface="Lucida Sans Unicode" panose="020B0602030504020204" pitchFamily="34" charset="0"/>
              </a:rPr>
              <a:t>Terminar este apartado con una síntesis de los principales aportes, </a:t>
            </a:r>
            <a:endParaRPr lang="es-ES" sz="2700" dirty="0">
              <a:solidFill>
                <a:srgbClr val="000000"/>
              </a:solidFill>
              <a:latin typeface="Lucida Sans Unicode" panose="020B0602030504020204" pitchFamily="34" charset="0"/>
            </a:endParaRPr>
          </a:p>
        </p:txBody>
      </p:sp>
      <p:sp>
        <p:nvSpPr>
          <p:cNvPr id="4" name="3 Rectángulo"/>
          <p:cNvSpPr>
            <a:spLocks noChangeArrowheads="1"/>
          </p:cNvSpPr>
          <p:nvPr/>
        </p:nvSpPr>
        <p:spPr bwMode="auto">
          <a:xfrm>
            <a:off x="1511301" y="1052513"/>
            <a:ext cx="9134475" cy="3970318"/>
          </a:xfrm>
          <a:prstGeom prst="rect">
            <a:avLst/>
          </a:prstGeom>
          <a:solidFill>
            <a:schemeClr val="accent6">
              <a:lumMod val="40000"/>
              <a:lumOff val="60000"/>
            </a:schemeClr>
          </a:solidFill>
          <a:ln w="57150">
            <a:solidFill>
              <a:schemeClr val="accent6">
                <a:lumMod val="60000"/>
                <a:lumOff val="40000"/>
              </a:schemeClr>
            </a:solidFill>
            <a:miter lim="800000"/>
            <a:headEnd/>
            <a:tailEnd/>
          </a:ln>
        </p:spPr>
        <p:txBody>
          <a:bodyPr>
            <a:spAutoFit/>
          </a:bodyPr>
          <a:lstStyle/>
          <a:p>
            <a:pPr algn="ctr">
              <a:defRPr/>
            </a:pPr>
            <a:r>
              <a:rPr lang="es-ES_tradnl" sz="2800" b="1" kern="0" dirty="0" smtClean="0">
                <a:solidFill>
                  <a:srgbClr val="C00000"/>
                </a:solidFill>
                <a:latin typeface="Arial" charset="0"/>
              </a:rPr>
              <a:t>.</a:t>
            </a:r>
            <a:endParaRPr lang="es-ES_tradnl" sz="2800" b="1" kern="0" dirty="0">
              <a:solidFill>
                <a:srgbClr val="C00000"/>
              </a:solidFill>
              <a:latin typeface="Arial" charset="0"/>
            </a:endParaRPr>
          </a:p>
          <a:p>
            <a:pPr algn="ctr">
              <a:defRPr/>
            </a:pPr>
            <a:r>
              <a:rPr lang="es-ES_tradnl" sz="2800" b="1" kern="0" dirty="0">
                <a:solidFill>
                  <a:srgbClr val="C00000"/>
                </a:solidFill>
                <a:latin typeface="Arial" charset="0"/>
              </a:rPr>
              <a:t> </a:t>
            </a:r>
          </a:p>
          <a:p>
            <a:pPr algn="ctr">
              <a:defRPr/>
            </a:pPr>
            <a:r>
              <a:rPr lang="es-ES_tradnl" sz="2800" b="1" kern="0" dirty="0">
                <a:solidFill>
                  <a:sysClr val="windowText" lastClr="000000"/>
                </a:solidFill>
                <a:latin typeface="Arial" charset="0"/>
              </a:rPr>
              <a:t> Es aquí donde se aprecia la capacidad de análisis e interpretación del investigador, </a:t>
            </a:r>
          </a:p>
          <a:p>
            <a:pPr algn="ctr">
              <a:defRPr/>
            </a:pPr>
            <a:r>
              <a:rPr lang="es-ES_tradnl" sz="2800" b="1" kern="0" dirty="0">
                <a:solidFill>
                  <a:sysClr val="windowText" lastClr="000000"/>
                </a:solidFill>
                <a:latin typeface="Arial" charset="0"/>
              </a:rPr>
              <a:t>su habilidad para relacionar los hechos experimentales y llegar a conclusiones válidas en consonancia con la hipótesis que motivo la investigación</a:t>
            </a:r>
            <a:r>
              <a:rPr lang="es-ES_tradnl" sz="2800" kern="0" dirty="0">
                <a:solidFill>
                  <a:sysClr val="windowText" lastClr="000000"/>
                </a:solidFill>
                <a:latin typeface="Arial" charset="0"/>
              </a:rPr>
              <a:t>. </a:t>
            </a:r>
          </a:p>
          <a:p>
            <a:pPr algn="just">
              <a:defRPr/>
            </a:pPr>
            <a:endParaRPr lang="es-ES" sz="2800" kern="0" dirty="0">
              <a:solidFill>
                <a:sysClr val="windowText" lastClr="000000"/>
              </a:solidFill>
              <a:latin typeface="Arial" charset="0"/>
            </a:endParaRPr>
          </a:p>
        </p:txBody>
      </p:sp>
      <p:sp>
        <p:nvSpPr>
          <p:cNvPr id="5" name="Rectángulo 4"/>
          <p:cNvSpPr/>
          <p:nvPr/>
        </p:nvSpPr>
        <p:spPr>
          <a:xfrm>
            <a:off x="3418014" y="134422"/>
            <a:ext cx="6186309" cy="523220"/>
          </a:xfrm>
          <a:prstGeom prst="rect">
            <a:avLst/>
          </a:prstGeom>
        </p:spPr>
        <p:txBody>
          <a:bodyPr wrap="none">
            <a:spAutoFit/>
          </a:bodyPr>
          <a:lstStyle/>
          <a:p>
            <a:r>
              <a:rPr lang="es-ES_tradnl" sz="2800" b="1" kern="0" dirty="0" smtClean="0">
                <a:solidFill>
                  <a:srgbClr val="C00000"/>
                </a:solidFill>
                <a:latin typeface="Arial" charset="0"/>
              </a:rPr>
              <a:t>DISCUSIÓN DE LOS RESULTADOS</a:t>
            </a:r>
            <a:endParaRPr lang="es-ES" sz="2800" dirty="0"/>
          </a:p>
        </p:txBody>
      </p:sp>
    </p:spTree>
    <p:extLst>
      <p:ext uri="{BB962C8B-B14F-4D97-AF65-F5344CB8AC3E}">
        <p14:creationId xmlns:p14="http://schemas.microsoft.com/office/powerpoint/2010/main" val="5032408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500" fill="hold"/>
                                        <p:tgtEl>
                                          <p:spTgt spid="4"/>
                                        </p:tgtEl>
                                        <p:attrNameLst>
                                          <p:attrName>ppt_x</p:attrName>
                                        </p:attrNameLst>
                                      </p:cBhvr>
                                      <p:tavLst>
                                        <p:tav tm="0">
                                          <p:val>
                                            <p:strVal val="#ppt_x"/>
                                          </p:val>
                                        </p:tav>
                                        <p:tav tm="100000">
                                          <p:val>
                                            <p:strVal val="#ppt_x"/>
                                          </p:val>
                                        </p:tav>
                                      </p:tavLst>
                                    </p:anim>
                                    <p:anim calcmode="lin" valueType="num">
                                      <p:cBhvr additive="base">
                                        <p:cTn id="4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Título"/>
          <p:cNvSpPr txBox="1">
            <a:spLocks/>
          </p:cNvSpPr>
          <p:nvPr/>
        </p:nvSpPr>
        <p:spPr>
          <a:xfrm>
            <a:off x="1524000" y="24867"/>
            <a:ext cx="9111900" cy="785794"/>
          </a:xfrm>
          <a:prstGeom prst="rect">
            <a:avLst/>
          </a:prstGeom>
          <a:solidFill>
            <a:schemeClr val="accent1">
              <a:lumMod val="40000"/>
              <a:lumOff val="60000"/>
            </a:schemeClr>
          </a:solidFill>
        </p:spPr>
        <p:txBody>
          <a:bodyPr anchor="ctr">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a:defRPr/>
            </a:pPr>
            <a:r>
              <a:rPr lang="es-ES_tradnl" sz="3200">
                <a:solidFill>
                  <a:srgbClr val="C00000"/>
                </a:solidFill>
                <a:latin typeface="Lucida Sans Unicode"/>
              </a:rPr>
              <a:t>Análisis crítico de la Discusión</a:t>
            </a:r>
            <a:endParaRPr lang="es-ES" sz="3200" dirty="0">
              <a:solidFill>
                <a:srgbClr val="C00000"/>
              </a:solidFill>
              <a:latin typeface="Lucida Sans Unicode"/>
            </a:endParaRPr>
          </a:p>
        </p:txBody>
      </p:sp>
      <p:sp>
        <p:nvSpPr>
          <p:cNvPr id="4" name="3 Rectángulo"/>
          <p:cNvSpPr/>
          <p:nvPr/>
        </p:nvSpPr>
        <p:spPr>
          <a:xfrm>
            <a:off x="1732598" y="1309370"/>
            <a:ext cx="8358188" cy="5016500"/>
          </a:xfrm>
          <a:prstGeom prst="rect">
            <a:avLst/>
          </a:prstGeom>
          <a:solidFill>
            <a:srgbClr val="EB641B">
              <a:lumMod val="40000"/>
              <a:lumOff val="60000"/>
            </a:srgbClr>
          </a:solidFill>
        </p:spPr>
        <p:txBody>
          <a:bodyPr>
            <a:spAutoFit/>
          </a:bodyPr>
          <a:lstStyle/>
          <a:p>
            <a:pPr algn="ctr">
              <a:defRPr/>
            </a:pPr>
            <a:r>
              <a:rPr lang="es-ES_tradnl" sz="4000" kern="0" dirty="0">
                <a:solidFill>
                  <a:srgbClr val="C00000"/>
                </a:solidFill>
                <a:latin typeface="Arial" charset="0"/>
              </a:rPr>
              <a:t>Explicar </a:t>
            </a:r>
          </a:p>
          <a:p>
            <a:pPr algn="ctr">
              <a:defRPr/>
            </a:pPr>
            <a:r>
              <a:rPr lang="es-ES_tradnl" sz="4000" kern="0" dirty="0">
                <a:solidFill>
                  <a:sysClr val="windowText" lastClr="000000"/>
                </a:solidFill>
                <a:latin typeface="Arial" charset="0"/>
              </a:rPr>
              <a:t>el porqué de las tendencias y </a:t>
            </a:r>
          </a:p>
          <a:p>
            <a:pPr algn="ctr">
              <a:defRPr/>
            </a:pPr>
            <a:r>
              <a:rPr lang="es-ES_tradnl" sz="4000" kern="0" dirty="0">
                <a:solidFill>
                  <a:sysClr val="windowText" lastClr="000000"/>
                </a:solidFill>
                <a:latin typeface="Arial" charset="0"/>
              </a:rPr>
              <a:t>cómo relacionar las mismas con los objetivos, preguntas e hipótesis: </a:t>
            </a:r>
          </a:p>
          <a:p>
            <a:pPr algn="ctr">
              <a:defRPr/>
            </a:pPr>
            <a:endParaRPr lang="es-ES_tradnl" sz="4000" kern="0" dirty="0">
              <a:solidFill>
                <a:sysClr val="windowText" lastClr="000000"/>
              </a:solidFill>
              <a:latin typeface="Arial" charset="0"/>
            </a:endParaRPr>
          </a:p>
          <a:p>
            <a:pPr algn="ctr">
              <a:defRPr/>
            </a:pPr>
            <a:r>
              <a:rPr lang="es-ES_tradnl" sz="4000" b="1" i="1" kern="0" dirty="0">
                <a:solidFill>
                  <a:srgbClr val="C00000"/>
                </a:solidFill>
                <a:latin typeface="Arial" charset="0"/>
              </a:rPr>
              <a:t>¿fue la hipótesis inicial confirmada o rechazada?</a:t>
            </a:r>
          </a:p>
          <a:p>
            <a:pPr algn="ctr">
              <a:defRPr/>
            </a:pPr>
            <a:r>
              <a:rPr lang="es-ES_tradnl" sz="4000" b="1" kern="0" dirty="0">
                <a:solidFill>
                  <a:srgbClr val="C00000"/>
                </a:solidFill>
                <a:latin typeface="Arial" charset="0"/>
              </a:rPr>
              <a:t> </a:t>
            </a:r>
            <a:endParaRPr lang="es-ES" sz="4000" b="1" kern="0" dirty="0">
              <a:solidFill>
                <a:srgbClr val="C00000"/>
              </a:solidFill>
              <a:latin typeface="Arial" charset="0"/>
            </a:endParaRPr>
          </a:p>
        </p:txBody>
      </p:sp>
    </p:spTree>
    <p:extLst>
      <p:ext uri="{BB962C8B-B14F-4D97-AF65-F5344CB8AC3E}">
        <p14:creationId xmlns:p14="http://schemas.microsoft.com/office/powerpoint/2010/main" val="3487660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txBox="1">
            <a:spLocks/>
          </p:cNvSpPr>
          <p:nvPr/>
        </p:nvSpPr>
        <p:spPr>
          <a:xfrm>
            <a:off x="1935480" y="182880"/>
            <a:ext cx="7254240" cy="631844"/>
          </a:xfrm>
          <a:prstGeom prst="rect">
            <a:avLst/>
          </a:prstGeom>
          <a:solidFill>
            <a:schemeClr val="accent3">
              <a:lumMod val="40000"/>
              <a:lumOff val="60000"/>
            </a:schemeClr>
          </a:solidFill>
        </p:spPr>
        <p:txBody>
          <a:bodyPr anchor="ctr">
            <a:normAutofit/>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defRPr/>
            </a:pPr>
            <a:r>
              <a:rPr lang="en-US" sz="2800" dirty="0" err="1">
                <a:solidFill>
                  <a:srgbClr val="002060"/>
                </a:solidFill>
                <a:latin typeface="Lucida Sans Unicode"/>
              </a:rPr>
              <a:t>Sugerencias</a:t>
            </a:r>
            <a:r>
              <a:rPr lang="en-US" sz="2800" dirty="0">
                <a:solidFill>
                  <a:srgbClr val="002060"/>
                </a:solidFill>
                <a:latin typeface="Lucida Sans Unicode"/>
              </a:rPr>
              <a:t> para </a:t>
            </a:r>
            <a:r>
              <a:rPr lang="en-US" sz="2800" dirty="0" err="1">
                <a:solidFill>
                  <a:srgbClr val="002060"/>
                </a:solidFill>
                <a:latin typeface="Lucida Sans Unicode"/>
              </a:rPr>
              <a:t>presentar</a:t>
            </a:r>
            <a:r>
              <a:rPr lang="en-US" sz="2800" dirty="0">
                <a:solidFill>
                  <a:srgbClr val="002060"/>
                </a:solidFill>
                <a:latin typeface="Lucida Sans Unicode"/>
              </a:rPr>
              <a:t> la </a:t>
            </a:r>
            <a:r>
              <a:rPr lang="en-US" sz="2800" dirty="0" err="1">
                <a:solidFill>
                  <a:srgbClr val="002060"/>
                </a:solidFill>
                <a:latin typeface="Lucida Sans Unicode"/>
              </a:rPr>
              <a:t>Discusión</a:t>
            </a:r>
            <a:r>
              <a:rPr lang="en-US" sz="2800" dirty="0">
                <a:solidFill>
                  <a:srgbClr val="002060"/>
                </a:solidFill>
                <a:latin typeface="Lucida Sans Unicode"/>
              </a:rPr>
              <a:t>: </a:t>
            </a:r>
            <a:endParaRPr lang="es-ES" sz="2800" dirty="0">
              <a:solidFill>
                <a:srgbClr val="002060"/>
              </a:solidFill>
              <a:latin typeface="Lucida Sans Unicode"/>
            </a:endParaRPr>
          </a:p>
        </p:txBody>
      </p:sp>
      <p:sp>
        <p:nvSpPr>
          <p:cNvPr id="4" name="1 Marcador de contenido"/>
          <p:cNvSpPr txBox="1">
            <a:spLocks/>
          </p:cNvSpPr>
          <p:nvPr/>
        </p:nvSpPr>
        <p:spPr bwMode="auto">
          <a:xfrm>
            <a:off x="342900" y="981076"/>
            <a:ext cx="11612880" cy="5876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5558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ts val="400"/>
              </a:spcBef>
              <a:buClr>
                <a:srgbClr val="2DA2BF"/>
              </a:buClr>
              <a:buSzPct val="68000"/>
              <a:buFont typeface="Wingdings 3" panose="05040102010807070707" pitchFamily="18" charset="2"/>
              <a:buChar char=""/>
            </a:pPr>
            <a:r>
              <a:rPr lang="es-ES" sz="2400" dirty="0">
                <a:solidFill>
                  <a:srgbClr val="000000"/>
                </a:solidFill>
                <a:latin typeface="Lucida Sans Unicode" panose="020B0602030504020204" pitchFamily="34" charset="0"/>
              </a:rPr>
              <a:t>Muestre como concuerda o no, sus resultados e interpretaciones con los trabajos anteriormente publicados. </a:t>
            </a:r>
          </a:p>
          <a:p>
            <a:pPr>
              <a:spcBef>
                <a:spcPts val="400"/>
              </a:spcBef>
              <a:buClr>
                <a:srgbClr val="2DA2BF"/>
              </a:buClr>
              <a:buSzPct val="68000"/>
              <a:buFont typeface="Wingdings 3" panose="05040102010807070707" pitchFamily="18" charset="2"/>
              <a:buChar char=""/>
            </a:pPr>
            <a:r>
              <a:rPr lang="en-US" sz="2400" dirty="0">
                <a:solidFill>
                  <a:srgbClr val="000000"/>
                </a:solidFill>
                <a:latin typeface="Lucida Sans Unicode" panose="020B0602030504020204" pitchFamily="34" charset="0"/>
              </a:rPr>
              <a:t>E</a:t>
            </a:r>
            <a:r>
              <a:rPr lang="es-ES" sz="2400" dirty="0" err="1">
                <a:solidFill>
                  <a:srgbClr val="000000"/>
                </a:solidFill>
                <a:latin typeface="Lucida Sans Unicode" panose="020B0602030504020204" pitchFamily="34" charset="0"/>
              </a:rPr>
              <a:t>xponga</a:t>
            </a:r>
            <a:r>
              <a:rPr lang="es-ES" sz="2400" dirty="0">
                <a:solidFill>
                  <a:srgbClr val="000000"/>
                </a:solidFill>
                <a:latin typeface="Lucida Sans Unicode" panose="020B0602030504020204" pitchFamily="34" charset="0"/>
              </a:rPr>
              <a:t> las consecuencias teóricas de su trabajo y sus posibles aplicaciones prácticas (</a:t>
            </a:r>
            <a:r>
              <a:rPr lang="es-ES_tradnl" sz="2400" dirty="0">
                <a:solidFill>
                  <a:srgbClr val="000000"/>
                </a:solidFill>
                <a:latin typeface="Lucida Sans Unicode" panose="020B0602030504020204" pitchFamily="34" charset="0"/>
              </a:rPr>
              <a:t>Especule y teorice con imaginación y lógica)</a:t>
            </a:r>
            <a:endParaRPr lang="es-ES" sz="2400" dirty="0">
              <a:solidFill>
                <a:srgbClr val="000000"/>
              </a:solidFill>
              <a:latin typeface="Lucida Sans Unicode" panose="020B0602030504020204" pitchFamily="34" charset="0"/>
            </a:endParaRPr>
          </a:p>
          <a:p>
            <a:pPr>
              <a:spcBef>
                <a:spcPts val="400"/>
              </a:spcBef>
              <a:buClr>
                <a:srgbClr val="2DA2BF"/>
              </a:buClr>
              <a:buSzPct val="68000"/>
              <a:buFont typeface="Wingdings 3" panose="05040102010807070707" pitchFamily="18" charset="2"/>
              <a:buChar char=""/>
            </a:pPr>
            <a:r>
              <a:rPr lang="es-ES_tradnl" sz="2400" dirty="0">
                <a:solidFill>
                  <a:srgbClr val="000000"/>
                </a:solidFill>
                <a:latin typeface="Lucida Sans Unicode" panose="020B0602030504020204" pitchFamily="34" charset="0"/>
              </a:rPr>
              <a:t>No concluir datos que no estén respaldados en el estudio realizado, toda discusión se basa en la evidencia.</a:t>
            </a:r>
            <a:endParaRPr lang="es-ES" sz="2400" dirty="0">
              <a:solidFill>
                <a:srgbClr val="000000"/>
              </a:solidFill>
              <a:latin typeface="Lucida Sans Unicode" panose="020B0602030504020204" pitchFamily="34" charset="0"/>
            </a:endParaRPr>
          </a:p>
          <a:p>
            <a:pPr>
              <a:spcBef>
                <a:spcPts val="400"/>
              </a:spcBef>
              <a:buClr>
                <a:srgbClr val="2DA2BF"/>
              </a:buClr>
              <a:buSzPct val="68000"/>
              <a:buFont typeface="Wingdings 3" panose="05040102010807070707" pitchFamily="18" charset="2"/>
              <a:buChar char=""/>
            </a:pPr>
            <a:r>
              <a:rPr lang="es-ES_tradnl" sz="2400" dirty="0">
                <a:solidFill>
                  <a:srgbClr val="000000"/>
                </a:solidFill>
                <a:latin typeface="Lucida Sans Unicode" panose="020B0602030504020204" pitchFamily="34" charset="0"/>
              </a:rPr>
              <a:t>No debe repetir en detalle los resultados sino discutirlos.</a:t>
            </a:r>
            <a:endParaRPr lang="es-ES" sz="2400" dirty="0">
              <a:solidFill>
                <a:srgbClr val="000000"/>
              </a:solidFill>
              <a:latin typeface="Lucida Sans Unicode" panose="020B0602030504020204" pitchFamily="34" charset="0"/>
            </a:endParaRPr>
          </a:p>
          <a:p>
            <a:pPr>
              <a:spcBef>
                <a:spcPts val="400"/>
              </a:spcBef>
              <a:buClr>
                <a:srgbClr val="2DA2BF"/>
              </a:buClr>
              <a:buSzPct val="68000"/>
              <a:buFont typeface="Wingdings 3" panose="05040102010807070707" pitchFamily="18" charset="2"/>
              <a:buChar char=""/>
            </a:pPr>
            <a:r>
              <a:rPr lang="es-ES_tradnl" sz="2400" dirty="0">
                <a:solidFill>
                  <a:srgbClr val="000000"/>
                </a:solidFill>
                <a:latin typeface="Lucida Sans Unicode" panose="020B0602030504020204" pitchFamily="34" charset="0"/>
              </a:rPr>
              <a:t>Esta sección no debe ser extensas ni verbosa. </a:t>
            </a:r>
            <a:endParaRPr lang="es-ES" sz="2400" dirty="0">
              <a:solidFill>
                <a:srgbClr val="000000"/>
              </a:solidFill>
              <a:latin typeface="Lucida Sans Unicode" panose="020B0602030504020204" pitchFamily="34" charset="0"/>
            </a:endParaRPr>
          </a:p>
          <a:p>
            <a:pPr>
              <a:spcBef>
                <a:spcPts val="400"/>
              </a:spcBef>
              <a:buClr>
                <a:srgbClr val="2DA2BF"/>
              </a:buClr>
              <a:buSzPct val="68000"/>
              <a:buFont typeface="Wingdings 3" panose="05040102010807070707" pitchFamily="18" charset="2"/>
              <a:buChar char=""/>
            </a:pPr>
            <a:r>
              <a:rPr lang="es-ES" sz="2400" dirty="0">
                <a:solidFill>
                  <a:srgbClr val="000000"/>
                </a:solidFill>
                <a:latin typeface="Lucida Sans Unicode" panose="020B0602030504020204" pitchFamily="34" charset="0"/>
              </a:rPr>
              <a:t>Si la discusión es </a:t>
            </a:r>
            <a:r>
              <a:rPr lang="es-ES_tradnl" sz="2400" dirty="0">
                <a:solidFill>
                  <a:srgbClr val="000000"/>
                </a:solidFill>
                <a:latin typeface="Lucida Sans Unicode" panose="020B0602030504020204" pitchFamily="34" charset="0"/>
              </a:rPr>
              <a:t>larga, terminarla con las conclusiones más importantes del estudio; esto permitirá enfatizar en los hallazgos importantes y las contribuciones </a:t>
            </a:r>
            <a:r>
              <a:rPr lang="es-ES" sz="2400" dirty="0">
                <a:solidFill>
                  <a:srgbClr val="000000"/>
                </a:solidFill>
                <a:latin typeface="Lucida Sans Unicode" panose="020B0602030504020204" pitchFamily="34" charset="0"/>
              </a:rPr>
              <a:t>principales del trabajo.</a:t>
            </a:r>
          </a:p>
          <a:p>
            <a:pPr eaLnBrk="1" hangingPunct="1">
              <a:spcBef>
                <a:spcPts val="400"/>
              </a:spcBef>
              <a:buClr>
                <a:srgbClr val="2DA2BF"/>
              </a:buClr>
              <a:buSzPct val="68000"/>
              <a:buFont typeface="Wingdings 3" panose="05040102010807070707" pitchFamily="18" charset="2"/>
              <a:buChar char=""/>
            </a:pPr>
            <a:r>
              <a:rPr lang="es-ES_tradnl" sz="2400" dirty="0">
                <a:solidFill>
                  <a:srgbClr val="000000"/>
                </a:solidFill>
                <a:latin typeface="Lucida Sans Unicode" panose="020B0602030504020204" pitchFamily="34" charset="0"/>
              </a:rPr>
              <a:t>La última frase de la Discusión debe ser una clara exposición del mensaje del </a:t>
            </a:r>
            <a:r>
              <a:rPr lang="es-ES_tradnl" sz="2400" dirty="0" smtClean="0">
                <a:solidFill>
                  <a:srgbClr val="000000"/>
                </a:solidFill>
                <a:latin typeface="Lucida Sans Unicode" panose="020B0602030504020204" pitchFamily="34" charset="0"/>
              </a:rPr>
              <a:t>trabajo investigativo. </a:t>
            </a:r>
            <a:endParaRPr lang="es-ES_tradnl" sz="2400" dirty="0">
              <a:solidFill>
                <a:srgbClr val="000000"/>
              </a:solidFill>
              <a:latin typeface="Lucida Sans Unicode" panose="020B0602030504020204" pitchFamily="34" charset="0"/>
            </a:endParaRPr>
          </a:p>
          <a:p>
            <a:pPr>
              <a:spcBef>
                <a:spcPts val="400"/>
              </a:spcBef>
              <a:buClr>
                <a:srgbClr val="2DA2BF"/>
              </a:buClr>
              <a:buSzPct val="68000"/>
              <a:buFont typeface="Wingdings 3" panose="05040102010807070707" pitchFamily="18" charset="2"/>
              <a:buChar char=""/>
            </a:pPr>
            <a:r>
              <a:rPr lang="es-ES_tradnl" sz="2400" dirty="0">
                <a:solidFill>
                  <a:srgbClr val="000000"/>
                </a:solidFill>
                <a:latin typeface="Lucida Sans Unicode" panose="020B0602030504020204" pitchFamily="34" charset="0"/>
              </a:rPr>
              <a:t>Escriba esta sección en presente ("estos datos indican que"), porque los hallazgos del trabajo se </a:t>
            </a:r>
            <a:r>
              <a:rPr lang="es-ES" sz="2400" dirty="0">
                <a:solidFill>
                  <a:srgbClr val="000000"/>
                </a:solidFill>
                <a:latin typeface="Lucida Sans Unicode" panose="020B0602030504020204" pitchFamily="34" charset="0"/>
              </a:rPr>
              <a:t>consideran ya evidencia científica.</a:t>
            </a:r>
          </a:p>
          <a:p>
            <a:pPr>
              <a:spcBef>
                <a:spcPts val="400"/>
              </a:spcBef>
              <a:buClr>
                <a:srgbClr val="2DA2BF"/>
              </a:buClr>
              <a:buSzPct val="68000"/>
            </a:pPr>
            <a:endParaRPr lang="es-ES" sz="2400" dirty="0">
              <a:solidFill>
                <a:srgbClr val="000000"/>
              </a:solidFill>
              <a:latin typeface="Lucida Sans Unicode" panose="020B0602030504020204" pitchFamily="34" charset="0"/>
            </a:endParaRPr>
          </a:p>
          <a:p>
            <a:pPr>
              <a:spcBef>
                <a:spcPts val="400"/>
              </a:spcBef>
              <a:buClr>
                <a:srgbClr val="2DA2BF"/>
              </a:buClr>
              <a:buSzPct val="68000"/>
              <a:buFont typeface="Wingdings 3" panose="05040102010807070707" pitchFamily="18" charset="2"/>
              <a:buChar char=""/>
            </a:pPr>
            <a:endParaRPr lang="es-ES" sz="2700" dirty="0">
              <a:solidFill>
                <a:srgbClr val="000000"/>
              </a:solidFill>
              <a:latin typeface="Lucida Sans Unicode" panose="020B0602030504020204" pitchFamily="34" charset="0"/>
            </a:endParaRPr>
          </a:p>
        </p:txBody>
      </p:sp>
    </p:spTree>
    <p:extLst>
      <p:ext uri="{BB962C8B-B14F-4D97-AF65-F5344CB8AC3E}">
        <p14:creationId xmlns:p14="http://schemas.microsoft.com/office/powerpoint/2010/main" val="1568510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ox(in)">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ox(in)">
                                      <p:cBhvr>
                                        <p:cTn id="17" dur="500"/>
                                        <p:tgtEl>
                                          <p:spTgt spid="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ox(in)">
                                      <p:cBhvr>
                                        <p:cTn id="22" dur="500"/>
                                        <p:tgtEl>
                                          <p:spTgt spid="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box(in)">
                                      <p:cBhvr>
                                        <p:cTn id="27" dur="500"/>
                                        <p:tgtEl>
                                          <p:spTgt spid="4">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box(in)">
                                      <p:cBhvr>
                                        <p:cTn id="32" dur="500"/>
                                        <p:tgtEl>
                                          <p:spTgt spid="4">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box(in)">
                                      <p:cBhvr>
                                        <p:cTn id="37" dur="500"/>
                                        <p:tgtEl>
                                          <p:spTgt spid="4">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box(in)">
                                      <p:cBhvr>
                                        <p:cTn id="42" dur="500"/>
                                        <p:tgtEl>
                                          <p:spTgt spid="4">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box(in)">
                                      <p:cBhvr>
                                        <p:cTn id="4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791075" y="297180"/>
            <a:ext cx="2647950" cy="461963"/>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es-ES_tradnl" sz="2400" b="1" dirty="0">
                <a:latin typeface="Arial" charset="0"/>
              </a:rPr>
              <a:t>CONCLUSIONES</a:t>
            </a:r>
          </a:p>
        </p:txBody>
      </p:sp>
      <p:sp>
        <p:nvSpPr>
          <p:cNvPr id="3" name="1 Marcador de contenido"/>
          <p:cNvSpPr txBox="1">
            <a:spLocks/>
          </p:cNvSpPr>
          <p:nvPr/>
        </p:nvSpPr>
        <p:spPr bwMode="auto">
          <a:xfrm>
            <a:off x="365760" y="1313816"/>
            <a:ext cx="11498580" cy="5256213"/>
          </a:xfrm>
          <a:prstGeom prst="rect">
            <a:avLst/>
          </a:prstGeom>
          <a:ln/>
        </p:spPr>
        <p:style>
          <a:lnRef idx="1">
            <a:schemeClr val="accent5"/>
          </a:lnRef>
          <a:fillRef idx="2">
            <a:schemeClr val="accent5"/>
          </a:fillRef>
          <a:effectRef idx="1">
            <a:schemeClr val="accent5"/>
          </a:effectRef>
          <a:fontRef idx="minor">
            <a:schemeClr val="dk1"/>
          </a:fontRef>
        </p:style>
        <p:txBody>
          <a:bodyPr/>
          <a:lst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buClr>
                <a:srgbClr val="2DA2BF"/>
              </a:buClr>
              <a:buNone/>
              <a:defRPr/>
            </a:pPr>
            <a:r>
              <a:rPr lang="es-ES" dirty="0">
                <a:solidFill>
                  <a:sysClr val="windowText" lastClr="000000"/>
                </a:solidFill>
                <a:latin typeface="Lucida Sans Unicode"/>
              </a:rPr>
              <a:t>  </a:t>
            </a:r>
            <a:r>
              <a:rPr lang="es-ES" dirty="0" smtClean="0"/>
              <a:t>Demuestran de </a:t>
            </a:r>
            <a:r>
              <a:rPr lang="es-ES" dirty="0"/>
              <a:t>forma sintética los resultados más relevantes de la investigación</a:t>
            </a:r>
            <a:r>
              <a:rPr lang="es-ES" dirty="0" smtClean="0">
                <a:solidFill>
                  <a:sysClr val="windowText" lastClr="000000"/>
                </a:solidFill>
                <a:latin typeface="Arial Narrow" pitchFamily="34" charset="0"/>
              </a:rPr>
              <a:t>. Responden al o los objetivos de la investigación</a:t>
            </a:r>
            <a:endParaRPr lang="es-ES" dirty="0">
              <a:solidFill>
                <a:sysClr val="windowText" lastClr="000000"/>
              </a:solidFill>
              <a:latin typeface="Arial Narrow" pitchFamily="34" charset="0"/>
            </a:endParaRPr>
          </a:p>
          <a:p>
            <a:pPr>
              <a:buClr>
                <a:srgbClr val="2DA2BF"/>
              </a:buClr>
              <a:buFont typeface="Wingdings 3" pitchFamily="18" charset="2"/>
              <a:buNone/>
              <a:defRPr/>
            </a:pPr>
            <a:endParaRPr lang="en-US" dirty="0">
              <a:solidFill>
                <a:sysClr val="windowText" lastClr="000000"/>
              </a:solidFill>
              <a:latin typeface="Arial Narrow" pitchFamily="34" charset="0"/>
            </a:endParaRPr>
          </a:p>
          <a:p>
            <a:pPr>
              <a:buClr>
                <a:srgbClr val="2DA2BF"/>
              </a:buClr>
              <a:buFont typeface="Wingdings 3" pitchFamily="18" charset="2"/>
              <a:buNone/>
              <a:defRPr/>
            </a:pPr>
            <a:r>
              <a:rPr lang="es-ES" dirty="0">
                <a:solidFill>
                  <a:sysClr val="windowText" lastClr="000000"/>
                </a:solidFill>
                <a:latin typeface="Arial Narrow" pitchFamily="34" charset="0"/>
              </a:rPr>
              <a:t>  </a:t>
            </a:r>
            <a:r>
              <a:rPr lang="es-ES" b="1" dirty="0">
                <a:solidFill>
                  <a:sysClr val="windowText" lastClr="000000"/>
                </a:solidFill>
                <a:latin typeface="Arial Narrow" pitchFamily="34" charset="0"/>
              </a:rPr>
              <a:t>La línea divisoria entre la discusión de los resultados y las conclusiones </a:t>
            </a:r>
            <a:r>
              <a:rPr lang="es-ES" b="1" dirty="0">
                <a:solidFill>
                  <a:srgbClr val="C00000"/>
                </a:solidFill>
                <a:latin typeface="Arial Narrow" pitchFamily="34" charset="0"/>
              </a:rPr>
              <a:t>es sutil</a:t>
            </a:r>
            <a:r>
              <a:rPr lang="es-ES" b="1" dirty="0">
                <a:solidFill>
                  <a:sysClr val="windowText" lastClr="000000"/>
                </a:solidFill>
                <a:latin typeface="Arial Narrow" pitchFamily="34" charset="0"/>
              </a:rPr>
              <a:t>. </a:t>
            </a:r>
          </a:p>
          <a:p>
            <a:pPr>
              <a:buClr>
                <a:srgbClr val="2DA2BF"/>
              </a:buClr>
              <a:buFont typeface="Wingdings 3" pitchFamily="18" charset="2"/>
              <a:buNone/>
              <a:defRPr/>
            </a:pPr>
            <a:endParaRPr lang="es-ES" dirty="0">
              <a:solidFill>
                <a:sysClr val="windowText" lastClr="000000"/>
              </a:solidFill>
              <a:latin typeface="Arial Narrow" pitchFamily="34" charset="0"/>
            </a:endParaRPr>
          </a:p>
          <a:p>
            <a:pPr algn="ctr">
              <a:buClr>
                <a:srgbClr val="2DA2BF"/>
              </a:buClr>
              <a:buFont typeface="Wingdings 3" pitchFamily="18" charset="2"/>
              <a:buNone/>
              <a:defRPr/>
            </a:pPr>
            <a:r>
              <a:rPr lang="es-ES" dirty="0" smtClean="0">
                <a:solidFill>
                  <a:sysClr val="windowText" lastClr="000000"/>
                </a:solidFill>
                <a:latin typeface="Arial Narrow" pitchFamily="34" charset="0"/>
              </a:rPr>
              <a:t>. </a:t>
            </a:r>
            <a:endParaRPr lang="es-ES" dirty="0">
              <a:solidFill>
                <a:sysClr val="windowText" lastClr="000000"/>
              </a:solidFill>
              <a:latin typeface="Arial Narrow" pitchFamily="34" charset="0"/>
            </a:endParaRPr>
          </a:p>
          <a:p>
            <a:pPr algn="ctr">
              <a:buClr>
                <a:srgbClr val="2DA2BF"/>
              </a:buClr>
              <a:buFont typeface="Wingdings 3" pitchFamily="18" charset="2"/>
              <a:buNone/>
              <a:defRPr/>
            </a:pPr>
            <a:endParaRPr lang="es-ES" dirty="0">
              <a:solidFill>
                <a:sysClr val="windowText" lastClr="000000"/>
              </a:solidFill>
              <a:latin typeface="Arial Narrow" pitchFamily="34" charset="0"/>
            </a:endParaRPr>
          </a:p>
          <a:p>
            <a:pPr algn="ctr">
              <a:buClr>
                <a:srgbClr val="2DA2BF"/>
              </a:buClr>
              <a:buFont typeface="Wingdings 3" pitchFamily="18" charset="2"/>
              <a:buNone/>
              <a:defRPr/>
            </a:pPr>
            <a:r>
              <a:rPr lang="es-ES" b="1" u="sng" dirty="0">
                <a:solidFill>
                  <a:srgbClr val="C00000"/>
                </a:solidFill>
                <a:latin typeface="Arial Narrow" pitchFamily="34" charset="0"/>
              </a:rPr>
              <a:t>La discusión tiende el puente entre los resultados y las conclusiones. </a:t>
            </a:r>
            <a:endParaRPr lang="es-ES" b="1" dirty="0">
              <a:solidFill>
                <a:srgbClr val="C00000"/>
              </a:solidFill>
              <a:latin typeface="Lucida Sans Unicode"/>
            </a:endParaRPr>
          </a:p>
        </p:txBody>
      </p:sp>
    </p:spTree>
    <p:extLst>
      <p:ext uri="{BB962C8B-B14F-4D97-AF65-F5344CB8AC3E}">
        <p14:creationId xmlns:p14="http://schemas.microsoft.com/office/powerpoint/2010/main" val="24846666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Título"/>
          <p:cNvSpPr txBox="1">
            <a:spLocks/>
          </p:cNvSpPr>
          <p:nvPr/>
        </p:nvSpPr>
        <p:spPr>
          <a:xfrm>
            <a:off x="1524000" y="0"/>
            <a:ext cx="8100060" cy="631844"/>
          </a:xfrm>
          <a:prstGeom prst="rect">
            <a:avLst/>
          </a:prstGeom>
          <a:solidFill>
            <a:schemeClr val="accent1">
              <a:lumMod val="40000"/>
              <a:lumOff val="60000"/>
            </a:schemeClr>
          </a:solidFill>
        </p:spPr>
        <p:txBody>
          <a:bodyPr anchor="ctr">
            <a:normAutofit/>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defRPr/>
            </a:pPr>
            <a:r>
              <a:rPr lang="en-US" sz="2800" dirty="0" err="1">
                <a:solidFill>
                  <a:srgbClr val="002060"/>
                </a:solidFill>
                <a:latin typeface="Lucida Sans Unicode"/>
              </a:rPr>
              <a:t>Sugerencias</a:t>
            </a:r>
            <a:r>
              <a:rPr lang="en-US" sz="2800" dirty="0">
                <a:solidFill>
                  <a:srgbClr val="002060"/>
                </a:solidFill>
                <a:latin typeface="Lucida Sans Unicode"/>
              </a:rPr>
              <a:t> para </a:t>
            </a:r>
            <a:r>
              <a:rPr lang="en-US" sz="2800" dirty="0" err="1">
                <a:solidFill>
                  <a:srgbClr val="002060"/>
                </a:solidFill>
                <a:latin typeface="Lucida Sans Unicode"/>
              </a:rPr>
              <a:t>presentar</a:t>
            </a:r>
            <a:r>
              <a:rPr lang="en-US" sz="2800" dirty="0">
                <a:solidFill>
                  <a:srgbClr val="002060"/>
                </a:solidFill>
                <a:latin typeface="Lucida Sans Unicode"/>
              </a:rPr>
              <a:t> </a:t>
            </a:r>
            <a:r>
              <a:rPr lang="en-US" sz="2800" dirty="0" err="1">
                <a:solidFill>
                  <a:srgbClr val="002060"/>
                </a:solidFill>
                <a:latin typeface="Lucida Sans Unicode"/>
              </a:rPr>
              <a:t>las</a:t>
            </a:r>
            <a:r>
              <a:rPr lang="en-US" sz="2800" dirty="0">
                <a:solidFill>
                  <a:srgbClr val="002060"/>
                </a:solidFill>
                <a:latin typeface="Lucida Sans Unicode"/>
              </a:rPr>
              <a:t> </a:t>
            </a:r>
            <a:r>
              <a:rPr lang="en-US" sz="2800" dirty="0" err="1">
                <a:solidFill>
                  <a:srgbClr val="002060"/>
                </a:solidFill>
                <a:latin typeface="Lucida Sans Unicode"/>
              </a:rPr>
              <a:t>conclusiones</a:t>
            </a:r>
            <a:r>
              <a:rPr lang="en-US" sz="2800" dirty="0">
                <a:solidFill>
                  <a:srgbClr val="002060"/>
                </a:solidFill>
                <a:latin typeface="Lucida Sans Unicode"/>
              </a:rPr>
              <a:t>:</a:t>
            </a:r>
            <a:endParaRPr lang="es-ES" sz="2800" dirty="0">
              <a:solidFill>
                <a:srgbClr val="002060"/>
              </a:solidFill>
              <a:latin typeface="Lucida Sans Unicode"/>
            </a:endParaRPr>
          </a:p>
        </p:txBody>
      </p:sp>
      <p:sp>
        <p:nvSpPr>
          <p:cNvPr id="92163" name="1 Marcador de contenido"/>
          <p:cNvSpPr txBox="1">
            <a:spLocks/>
          </p:cNvSpPr>
          <p:nvPr/>
        </p:nvSpPr>
        <p:spPr bwMode="auto">
          <a:xfrm>
            <a:off x="182880" y="714375"/>
            <a:ext cx="11841480" cy="578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5558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ts val="400"/>
              </a:spcBef>
              <a:buClr>
                <a:srgbClr val="2DA2BF"/>
              </a:buClr>
              <a:buSzPct val="68000"/>
              <a:buFont typeface="Wingdings 3" panose="05040102010807070707" pitchFamily="18" charset="2"/>
              <a:buChar char=""/>
            </a:pPr>
            <a:r>
              <a:rPr lang="es-ES" sz="2800" dirty="0">
                <a:solidFill>
                  <a:srgbClr val="000000"/>
                </a:solidFill>
                <a:cs typeface="Arial" panose="020B0604020202020204" pitchFamily="34" charset="0"/>
              </a:rPr>
              <a:t>La forma más simple de presentar las conclusiones es enumerándolas consecutivamente, pero también se puede recapitular brevemente el contenido del artículo, mencionando someramente su propósito, los métodos principales, los datos más sobresalientes y la contribución más importante de la investigación (evitando repetir excesivamente el contenido del resumen). </a:t>
            </a:r>
          </a:p>
          <a:p>
            <a:pPr>
              <a:spcBef>
                <a:spcPts val="400"/>
              </a:spcBef>
              <a:buClr>
                <a:srgbClr val="2DA2BF"/>
              </a:buClr>
              <a:buSzPct val="68000"/>
              <a:buFont typeface="Wingdings 3" panose="05040102010807070707" pitchFamily="18" charset="2"/>
              <a:buChar char=""/>
            </a:pPr>
            <a:r>
              <a:rPr lang="en-US" sz="2800" dirty="0">
                <a:solidFill>
                  <a:srgbClr val="000000"/>
                </a:solidFill>
                <a:cs typeface="Arial" panose="020B0604020202020204" pitchFamily="34" charset="0"/>
              </a:rPr>
              <a:t> </a:t>
            </a:r>
            <a:r>
              <a:rPr lang="es-ES_tradnl" sz="2800" dirty="0">
                <a:solidFill>
                  <a:srgbClr val="000000"/>
                </a:solidFill>
                <a:cs typeface="Arial" panose="020B0604020202020204" pitchFamily="34" charset="0"/>
              </a:rPr>
              <a:t>Incluya las recomendaciones que crea oportunas para futuras aplicaciones</a:t>
            </a:r>
            <a:endParaRPr lang="es-ES" sz="2800" dirty="0">
              <a:solidFill>
                <a:srgbClr val="000000"/>
              </a:solidFill>
              <a:cs typeface="Arial" panose="020B0604020202020204" pitchFamily="34" charset="0"/>
            </a:endParaRPr>
          </a:p>
          <a:p>
            <a:pPr>
              <a:spcBef>
                <a:spcPts val="400"/>
              </a:spcBef>
              <a:buClr>
                <a:srgbClr val="2DA2BF"/>
              </a:buClr>
              <a:buSzPct val="68000"/>
              <a:buFont typeface="Wingdings 3" panose="05040102010807070707" pitchFamily="18" charset="2"/>
              <a:buChar char=""/>
            </a:pPr>
            <a:r>
              <a:rPr lang="es-ES" sz="2800" dirty="0">
                <a:solidFill>
                  <a:srgbClr val="000000"/>
                </a:solidFill>
                <a:cs typeface="Arial" panose="020B0604020202020204" pitchFamily="34" charset="0"/>
              </a:rPr>
              <a:t>No se deben mostrar conclusiones que no se apoyen en los datos obtenidos, ni </a:t>
            </a:r>
            <a:r>
              <a:rPr lang="es-ES_tradnl" sz="2800" dirty="0">
                <a:solidFill>
                  <a:srgbClr val="000000"/>
                </a:solidFill>
                <a:cs typeface="Arial" panose="020B0604020202020204" pitchFamily="34" charset="0"/>
              </a:rPr>
              <a:t>sacar más conclusiones de las que sus resultados permitan.</a:t>
            </a:r>
            <a:endParaRPr lang="es-ES" sz="2800" dirty="0">
              <a:solidFill>
                <a:srgbClr val="000000"/>
              </a:solidFill>
              <a:cs typeface="Arial" panose="020B0604020202020204" pitchFamily="34" charset="0"/>
            </a:endParaRPr>
          </a:p>
          <a:p>
            <a:pPr>
              <a:spcBef>
                <a:spcPts val="400"/>
              </a:spcBef>
              <a:buClr>
                <a:srgbClr val="2DA2BF"/>
              </a:buClr>
              <a:buSzPct val="68000"/>
              <a:buFont typeface="Wingdings 3" panose="05040102010807070707" pitchFamily="18" charset="2"/>
              <a:buChar char=""/>
            </a:pPr>
            <a:r>
              <a:rPr lang="es-ES_tradnl" sz="2800" dirty="0">
                <a:solidFill>
                  <a:srgbClr val="000000"/>
                </a:solidFill>
                <a:cs typeface="Arial" panose="020B0604020202020204" pitchFamily="34" charset="0"/>
              </a:rPr>
              <a:t> </a:t>
            </a:r>
            <a:r>
              <a:rPr lang="es-ES" sz="2800" dirty="0">
                <a:solidFill>
                  <a:srgbClr val="000000"/>
                </a:solidFill>
                <a:cs typeface="Arial" panose="020B0604020202020204" pitchFamily="34" charset="0"/>
              </a:rPr>
              <a:t>Resuma las pruebas que respaldan cada conclusión.</a:t>
            </a:r>
          </a:p>
          <a:p>
            <a:pPr>
              <a:spcBef>
                <a:spcPts val="400"/>
              </a:spcBef>
              <a:buClr>
                <a:srgbClr val="2DA2BF"/>
              </a:buClr>
              <a:buSzPct val="68000"/>
              <a:buFont typeface="Wingdings 3" panose="05040102010807070707" pitchFamily="18" charset="2"/>
              <a:buChar char=""/>
            </a:pPr>
            <a:r>
              <a:rPr lang="es-ES_tradnl" sz="2800" dirty="0">
                <a:solidFill>
                  <a:srgbClr val="000000"/>
                </a:solidFill>
                <a:cs typeface="Arial" panose="020B0604020202020204" pitchFamily="34" charset="0"/>
              </a:rPr>
              <a:t> Elabore conclusiones claras, precisas, concisa y sin ambigüedades.</a:t>
            </a:r>
          </a:p>
          <a:p>
            <a:pPr marL="109537" indent="0">
              <a:spcBef>
                <a:spcPts val="400"/>
              </a:spcBef>
              <a:buClr>
                <a:srgbClr val="2DA2BF"/>
              </a:buClr>
              <a:buSzPct val="68000"/>
            </a:pPr>
            <a:r>
              <a:rPr lang="es-ES_tradnl" sz="2800" dirty="0" smtClean="0">
                <a:solidFill>
                  <a:srgbClr val="000000"/>
                </a:solidFill>
                <a:cs typeface="Arial" panose="020B0604020202020204" pitchFamily="34" charset="0"/>
              </a:rPr>
              <a:t> </a:t>
            </a:r>
            <a:endParaRPr lang="es-ES" sz="2800" dirty="0">
              <a:solidFill>
                <a:srgbClr val="000000"/>
              </a:solidFill>
              <a:cs typeface="Arial" panose="020B0604020202020204" pitchFamily="34" charset="0"/>
            </a:endParaRPr>
          </a:p>
          <a:p>
            <a:pPr>
              <a:spcBef>
                <a:spcPts val="400"/>
              </a:spcBef>
              <a:buClr>
                <a:srgbClr val="2DA2BF"/>
              </a:buClr>
              <a:buSzPct val="68000"/>
              <a:buFont typeface="Wingdings 3" panose="05040102010807070707" pitchFamily="18" charset="2"/>
              <a:buChar char=""/>
            </a:pPr>
            <a:endParaRPr lang="es-ES" sz="2400" dirty="0">
              <a:solidFill>
                <a:srgbClr val="000000"/>
              </a:solidFill>
              <a:latin typeface="Arial Narrow" panose="020B0606020202030204" pitchFamily="34" charset="0"/>
            </a:endParaRPr>
          </a:p>
          <a:p>
            <a:pPr>
              <a:spcBef>
                <a:spcPts val="400"/>
              </a:spcBef>
              <a:buClr>
                <a:srgbClr val="2DA2BF"/>
              </a:buClr>
              <a:buSzPct val="68000"/>
              <a:buFont typeface="Wingdings 3" panose="05040102010807070707" pitchFamily="18" charset="2"/>
              <a:buChar char=""/>
            </a:pPr>
            <a:endParaRPr lang="es-ES" sz="2700" dirty="0">
              <a:solidFill>
                <a:srgbClr val="000000"/>
              </a:solidFill>
              <a:latin typeface="Lucida Sans Unicode" panose="020B0602030504020204" pitchFamily="34" charset="0"/>
            </a:endParaRPr>
          </a:p>
          <a:p>
            <a:pPr>
              <a:spcBef>
                <a:spcPts val="400"/>
              </a:spcBef>
              <a:buClr>
                <a:srgbClr val="2DA2BF"/>
              </a:buClr>
              <a:buSzPct val="68000"/>
              <a:buFont typeface="Wingdings 3" panose="05040102010807070707" pitchFamily="18" charset="2"/>
              <a:buChar char=""/>
            </a:pPr>
            <a:endParaRPr lang="es-ES" sz="2700" dirty="0">
              <a:solidFill>
                <a:srgbClr val="000000"/>
              </a:solidFill>
              <a:latin typeface="Lucida Sans Unicode" panose="020B0602030504020204" pitchFamily="34" charset="0"/>
            </a:endParaRPr>
          </a:p>
        </p:txBody>
      </p:sp>
    </p:spTree>
    <p:extLst>
      <p:ext uri="{BB962C8B-B14F-4D97-AF65-F5344CB8AC3E}">
        <p14:creationId xmlns:p14="http://schemas.microsoft.com/office/powerpoint/2010/main" val="980980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151189" y="508616"/>
            <a:ext cx="6774611" cy="584775"/>
          </a:xfrm>
          <a:prstGeom prst="rect">
            <a:avLst/>
          </a:prstGeom>
          <a:solidFill>
            <a:schemeClr val="accent1">
              <a:lumMod val="40000"/>
              <a:lumOff val="60000"/>
            </a:schemeClr>
          </a:solidFill>
        </p:spPr>
        <p:txBody>
          <a:bodyPr wrap="none">
            <a:spAutoFit/>
          </a:bodyPr>
          <a:lstStyle/>
          <a:p>
            <a:pPr>
              <a:defRPr/>
            </a:pPr>
            <a:r>
              <a:rPr lang="es-ES_tradnl" sz="3200" b="1" dirty="0" smtClean="0">
                <a:latin typeface="Arial" charset="0"/>
              </a:rPr>
              <a:t>REFERENCIAS BIBLIOGRÁFICAS</a:t>
            </a:r>
            <a:endParaRPr lang="es-ES_tradnl" sz="3200" b="1" dirty="0">
              <a:latin typeface="Arial" charset="0"/>
            </a:endParaRPr>
          </a:p>
        </p:txBody>
      </p:sp>
      <p:sp>
        <p:nvSpPr>
          <p:cNvPr id="93187" name="1 Marcador de contenido"/>
          <p:cNvSpPr txBox="1">
            <a:spLocks/>
          </p:cNvSpPr>
          <p:nvPr/>
        </p:nvSpPr>
        <p:spPr bwMode="auto">
          <a:xfrm>
            <a:off x="457200" y="1851660"/>
            <a:ext cx="11041380" cy="2512379"/>
          </a:xfrm>
          <a:prstGeom prst="rect">
            <a:avLst/>
          </a:prstGeom>
          <a:noFill/>
          <a:ln w="5715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65125" indent="-25558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ts val="400"/>
              </a:spcBef>
              <a:buClr>
                <a:srgbClr val="2DA2BF"/>
              </a:buClr>
              <a:buSzPct val="68000"/>
            </a:pPr>
            <a:r>
              <a:rPr lang="es-ES_tradnl" sz="2700">
                <a:solidFill>
                  <a:srgbClr val="000000"/>
                </a:solidFill>
                <a:latin typeface="Lucida Sans Unicode" panose="020B0602030504020204" pitchFamily="34" charset="0"/>
              </a:rPr>
              <a:t>  Las referencias permiten identificar las fuentes originales de ideas, conceptos, métodos, técnicas y resultados provenientes de estudios publicados anteriormente, orientan al lector con mayor extensión y profundidad en el sustento teórico en que se fundamenta el estudio</a:t>
            </a:r>
            <a:endParaRPr lang="es-ES" sz="2700">
              <a:solidFill>
                <a:srgbClr val="000000"/>
              </a:solidFill>
              <a:latin typeface="Lucida Sans Unicode" panose="020B0602030504020204" pitchFamily="34" charset="0"/>
            </a:endParaRPr>
          </a:p>
        </p:txBody>
      </p:sp>
      <p:sp>
        <p:nvSpPr>
          <p:cNvPr id="3" name="Rectángulo 2"/>
          <p:cNvSpPr/>
          <p:nvPr/>
        </p:nvSpPr>
        <p:spPr>
          <a:xfrm>
            <a:off x="739140" y="5414695"/>
            <a:ext cx="10439400" cy="954107"/>
          </a:xfrm>
          <a:prstGeom prst="rect">
            <a:avLst/>
          </a:prstGeom>
          <a:ln>
            <a:solidFill>
              <a:srgbClr val="0070C0"/>
            </a:solidFill>
          </a:ln>
        </p:spPr>
        <p:txBody>
          <a:bodyPr wrap="square">
            <a:spAutoFit/>
          </a:bodyPr>
          <a:lstStyle/>
          <a:p>
            <a:r>
              <a:rPr lang="es-ES" sz="2800" dirty="0"/>
              <a:t>S</a:t>
            </a:r>
            <a:r>
              <a:rPr lang="es-ES" sz="2800" dirty="0" smtClean="0"/>
              <a:t>e presentan según las Normas APA 7</a:t>
            </a:r>
            <a:r>
              <a:rPr lang="es-ES" sz="2800" baseline="30000" dirty="0" smtClean="0"/>
              <a:t>ma</a:t>
            </a:r>
            <a:r>
              <a:rPr lang="es-ES" sz="2800" dirty="0" smtClean="0"/>
              <a:t> Edición, utilizar al menos diez (15) citas bibliográficas</a:t>
            </a:r>
            <a:endParaRPr lang="es-ES" sz="2800" dirty="0"/>
          </a:p>
        </p:txBody>
      </p:sp>
    </p:spTree>
    <p:extLst>
      <p:ext uri="{BB962C8B-B14F-4D97-AF65-F5344CB8AC3E}">
        <p14:creationId xmlns:p14="http://schemas.microsoft.com/office/powerpoint/2010/main" val="446458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redondeado"/>
          <p:cNvSpPr/>
          <p:nvPr/>
        </p:nvSpPr>
        <p:spPr>
          <a:xfrm>
            <a:off x="4141789" y="365126"/>
            <a:ext cx="3825875" cy="701675"/>
          </a:xfrm>
          <a:prstGeom prst="roundRect">
            <a:avLst/>
          </a:prstGeom>
          <a:ln>
            <a:noFill/>
          </a:ln>
          <a:effectLst>
            <a:outerShdw blurRad="50800" dist="38100" dir="5400000" algn="t"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s-ES" sz="3600" b="1" dirty="0">
                <a:solidFill>
                  <a:schemeClr val="tx1"/>
                </a:solidFill>
                <a:latin typeface="Calibri" pitchFamily="34" charset="0"/>
                <a:ea typeface="Verdana" pitchFamily="34" charset="0"/>
                <a:cs typeface="Calibri" pitchFamily="34" charset="0"/>
              </a:rPr>
              <a:t>Conclusiones</a:t>
            </a:r>
            <a:endParaRPr lang="es-CO" sz="3600" dirty="0">
              <a:solidFill>
                <a:schemeClr val="tx1"/>
              </a:solidFill>
              <a:latin typeface="Calibri" pitchFamily="34" charset="0"/>
              <a:ea typeface="Verdana" pitchFamily="34" charset="0"/>
              <a:cs typeface="Calibri" pitchFamily="34" charset="0"/>
            </a:endParaRPr>
          </a:p>
        </p:txBody>
      </p:sp>
      <p:sp>
        <p:nvSpPr>
          <p:cNvPr id="82949" name="Text Box 12"/>
          <p:cNvSpPr txBox="1">
            <a:spLocks noChangeArrowheads="1"/>
          </p:cNvSpPr>
          <p:nvPr/>
        </p:nvSpPr>
        <p:spPr bwMode="auto">
          <a:xfrm>
            <a:off x="685800" y="1628776"/>
            <a:ext cx="1090421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38150" indent="-43815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 typeface="Wingdings" panose="05000000000000000000" pitchFamily="2" charset="2"/>
              <a:buChar char="v"/>
            </a:pPr>
            <a:r>
              <a:rPr lang="es-ES" altLang="es-ES" sz="2800" b="1" dirty="0">
                <a:latin typeface="Calibri" panose="020F0502020204030204" pitchFamily="34" charset="0"/>
                <a:ea typeface="Verdana" panose="020B0604030504040204" pitchFamily="34" charset="0"/>
                <a:cs typeface="Calibri" panose="020F0502020204030204" pitchFamily="34" charset="0"/>
              </a:rPr>
              <a:t>El tema iniciado contribuye a fundamentar concepciones </a:t>
            </a:r>
            <a:r>
              <a:rPr lang="es-ES" altLang="es-ES" sz="2800" b="1" dirty="0" smtClean="0">
                <a:latin typeface="Calibri" panose="020F0502020204030204" pitchFamily="34" charset="0"/>
                <a:ea typeface="Verdana" panose="020B0604030504040204" pitchFamily="34" charset="0"/>
                <a:cs typeface="Calibri" panose="020F0502020204030204" pitchFamily="34" charset="0"/>
              </a:rPr>
              <a:t>teóricas-prácticas </a:t>
            </a:r>
            <a:r>
              <a:rPr lang="es-ES" altLang="es-ES" sz="2800" b="1" dirty="0">
                <a:latin typeface="Calibri" panose="020F0502020204030204" pitchFamily="34" charset="0"/>
                <a:ea typeface="Verdana" panose="020B0604030504040204" pitchFamily="34" charset="0"/>
                <a:cs typeface="Calibri" panose="020F0502020204030204" pitchFamily="34" charset="0"/>
              </a:rPr>
              <a:t>sobre la formación </a:t>
            </a:r>
            <a:r>
              <a:rPr lang="es-ES" altLang="es-ES" sz="2800" b="1" dirty="0" smtClean="0">
                <a:latin typeface="Calibri" panose="020F0502020204030204" pitchFamily="34" charset="0"/>
                <a:ea typeface="Verdana" panose="020B0604030504040204" pitchFamily="34" charset="0"/>
                <a:cs typeface="Calibri" panose="020F0502020204030204" pitchFamily="34" charset="0"/>
              </a:rPr>
              <a:t>investigativa en general </a:t>
            </a:r>
            <a:r>
              <a:rPr lang="es-ES" altLang="es-ES" sz="2800" b="1" dirty="0">
                <a:latin typeface="Calibri" panose="020F0502020204030204" pitchFamily="34" charset="0"/>
                <a:ea typeface="Verdana" panose="020B0604030504040204" pitchFamily="34" charset="0"/>
                <a:cs typeface="Calibri" panose="020F0502020204030204" pitchFamily="34" charset="0"/>
              </a:rPr>
              <a:t>desde </a:t>
            </a:r>
            <a:r>
              <a:rPr lang="es-ES" altLang="es-ES" sz="2800" b="1" dirty="0" smtClean="0">
                <a:latin typeface="Calibri" panose="020F0502020204030204" pitchFamily="34" charset="0"/>
                <a:ea typeface="Verdana" panose="020B0604030504040204" pitchFamily="34" charset="0"/>
                <a:cs typeface="Calibri" panose="020F0502020204030204" pitchFamily="34" charset="0"/>
              </a:rPr>
              <a:t>el proceso docente-educativo de la carrera </a:t>
            </a:r>
            <a:endParaRPr lang="es-ES" altLang="es-ES" sz="2800" b="1" dirty="0">
              <a:latin typeface="Calibri" panose="020F0502020204030204" pitchFamily="34" charset="0"/>
              <a:ea typeface="Verdana" panose="020B0604030504040204" pitchFamily="34" charset="0"/>
              <a:cs typeface="Calibri" panose="020F0502020204030204" pitchFamily="34" charset="0"/>
            </a:endParaRPr>
          </a:p>
        </p:txBody>
      </p:sp>
      <p:grpSp>
        <p:nvGrpSpPr>
          <p:cNvPr id="82950" name="41 Grupo"/>
          <p:cNvGrpSpPr>
            <a:grpSpLocks/>
          </p:cNvGrpSpPr>
          <p:nvPr/>
        </p:nvGrpSpPr>
        <p:grpSpPr bwMode="auto">
          <a:xfrm>
            <a:off x="685801" y="3856356"/>
            <a:ext cx="11064239" cy="1815882"/>
            <a:chOff x="-868071" y="1321154"/>
            <a:chExt cx="8583197" cy="1994306"/>
          </a:xfrm>
        </p:grpSpPr>
        <p:sp>
          <p:nvSpPr>
            <p:cNvPr id="82951" name="Text Box 12"/>
            <p:cNvSpPr txBox="1">
              <a:spLocks noChangeArrowheads="1"/>
            </p:cNvSpPr>
            <p:nvPr/>
          </p:nvSpPr>
          <p:spPr bwMode="auto">
            <a:xfrm>
              <a:off x="-868071" y="1321154"/>
              <a:ext cx="8583197" cy="1994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0225" indent="-3476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 typeface="Wingdings" panose="05000000000000000000" pitchFamily="2" charset="2"/>
                <a:buChar char="v"/>
              </a:pPr>
              <a:r>
                <a:rPr lang="es-ES" altLang="es-ES" sz="2800" b="1" dirty="0">
                  <a:latin typeface="Calibri" panose="020F0502020204030204" pitchFamily="34" charset="0"/>
                  <a:ea typeface="Verdana" panose="020B0604030504040204" pitchFamily="34" charset="0"/>
                  <a:cs typeface="Calibri" panose="020F0502020204030204" pitchFamily="34" charset="0"/>
                </a:rPr>
                <a:t> </a:t>
              </a:r>
              <a:r>
                <a:rPr lang="es-CO" altLang="es-ES" sz="2800" b="1" dirty="0">
                  <a:latin typeface="Calibri" panose="020F0502020204030204" pitchFamily="34" charset="0"/>
                  <a:ea typeface="Verdana" panose="020B0604030504040204" pitchFamily="34" charset="0"/>
                  <a:cs typeface="Calibri" panose="020F0502020204030204" pitchFamily="34" charset="0"/>
                </a:rPr>
                <a:t>Con la presente Clase Metodológica Instructiva se ha valorado y explicado cómo </a:t>
              </a:r>
              <a:r>
                <a:rPr lang="es-ES" altLang="es-ES" sz="2800" b="1" dirty="0">
                  <a:latin typeface="Calibri" panose="020F0502020204030204" pitchFamily="34" charset="0"/>
                  <a:ea typeface="Verdana" panose="020B0604030504040204" pitchFamily="34" charset="0"/>
                  <a:cs typeface="Calibri" panose="020F0502020204030204" pitchFamily="34" charset="0"/>
                </a:rPr>
                <a:t>propiciar el desarrollo eficaz de la </a:t>
              </a:r>
              <a:r>
                <a:rPr lang="es-ES" altLang="es-ES" sz="2800" b="1" dirty="0" smtClean="0">
                  <a:latin typeface="Calibri" panose="020F0502020204030204" pitchFamily="34" charset="0"/>
                  <a:ea typeface="Verdana" panose="020B0604030504040204" pitchFamily="34" charset="0"/>
                  <a:cs typeface="Calibri" panose="020F0502020204030204" pitchFamily="34" charset="0"/>
                </a:rPr>
                <a:t>formación investigativa </a:t>
              </a:r>
              <a:r>
                <a:rPr lang="es-ES" altLang="es-ES" sz="2800" b="1" dirty="0">
                  <a:latin typeface="Calibri" panose="020F0502020204030204" pitchFamily="34" charset="0"/>
                  <a:ea typeface="Verdana" panose="020B0604030504040204" pitchFamily="34" charset="0"/>
                  <a:cs typeface="Calibri" panose="020F0502020204030204" pitchFamily="34" charset="0"/>
                </a:rPr>
                <a:t>desde </a:t>
              </a:r>
              <a:r>
                <a:rPr lang="es-ES" altLang="es-ES" sz="2800" b="1" dirty="0" smtClean="0">
                  <a:latin typeface="Calibri" panose="020F0502020204030204" pitchFamily="34" charset="0"/>
                  <a:ea typeface="Verdana" panose="020B0604030504040204" pitchFamily="34" charset="0"/>
                  <a:cs typeface="Calibri" panose="020F0502020204030204" pitchFamily="34" charset="0"/>
                </a:rPr>
                <a:t>los distintos niveles de organización docente metodológico en la carrera a partir </a:t>
              </a:r>
              <a:r>
                <a:rPr lang="es-ES" altLang="es-ES" sz="2800" b="1" dirty="0">
                  <a:latin typeface="Calibri" panose="020F0502020204030204" pitchFamily="34" charset="0"/>
                  <a:ea typeface="Verdana" panose="020B0604030504040204" pitchFamily="34" charset="0"/>
                  <a:cs typeface="Calibri" panose="020F0502020204030204" pitchFamily="34" charset="0"/>
                </a:rPr>
                <a:t>de una propuesta </a:t>
              </a:r>
              <a:r>
                <a:rPr lang="es-ES" altLang="es-ES" sz="2800" b="1" dirty="0" smtClean="0">
                  <a:latin typeface="Calibri" panose="020F0502020204030204" pitchFamily="34" charset="0"/>
                  <a:ea typeface="Verdana" panose="020B0604030504040204" pitchFamily="34" charset="0"/>
                  <a:cs typeface="Calibri" panose="020F0502020204030204" pitchFamily="34" charset="0"/>
                </a:rPr>
                <a:t>metodológica.</a:t>
              </a:r>
              <a:endParaRPr lang="es-ES" altLang="es-ES" sz="2800" b="1" dirty="0">
                <a:latin typeface="Calibri" panose="020F0502020204030204" pitchFamily="34" charset="0"/>
                <a:ea typeface="Verdana" panose="020B0604030504040204" pitchFamily="34" charset="0"/>
                <a:cs typeface="Calibri" panose="020F0502020204030204" pitchFamily="34" charset="0"/>
              </a:endParaRPr>
            </a:p>
          </p:txBody>
        </p:sp>
        <p:sp>
          <p:nvSpPr>
            <p:cNvPr id="82952" name="Text Box 13"/>
            <p:cNvSpPr txBox="1">
              <a:spLocks noChangeArrowheads="1"/>
            </p:cNvSpPr>
            <p:nvPr/>
          </p:nvSpPr>
          <p:spPr bwMode="gray">
            <a:xfrm>
              <a:off x="267146" y="1527162"/>
              <a:ext cx="458843" cy="50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 typeface="Wingdings" panose="05000000000000000000" pitchFamily="2" charset="2"/>
                <a:buChar char="v"/>
              </a:pPr>
              <a:endParaRPr lang="en-US" altLang="es-ES" sz="2400" b="1">
                <a:cs typeface="Arial" panose="020B0604020202020204" pitchFamily="34" charset="0"/>
              </a:endParaRPr>
            </a:p>
          </p:txBody>
        </p:sp>
      </p:grpSp>
    </p:spTree>
    <p:extLst>
      <p:ext uri="{BB962C8B-B14F-4D97-AF65-F5344CB8AC3E}">
        <p14:creationId xmlns:p14="http://schemas.microsoft.com/office/powerpoint/2010/main" val="1714124592"/>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524000" y="-76200"/>
            <a:ext cx="9144000" cy="6858000"/>
          </a:xfrm>
          <a:prstGeom prst="rect">
            <a:avLst/>
          </a:prstGeom>
          <a:solidFill>
            <a:schemeClr val="bg1"/>
          </a:solidFill>
          <a:ln/>
        </p:spPr>
        <p:style>
          <a:lnRef idx="1">
            <a:schemeClr val="accent6"/>
          </a:lnRef>
          <a:fillRef idx="3">
            <a:schemeClr val="accent6"/>
          </a:fillRef>
          <a:effectRef idx="2">
            <a:schemeClr val="accent6"/>
          </a:effectRef>
          <a:fontRef idx="minor">
            <a:schemeClr val="lt1"/>
          </a:fontRef>
        </p:style>
        <p:txBody>
          <a:bodyPr anchor="ctr"/>
          <a:lstStyle/>
          <a:p>
            <a:pPr algn="ctr" eaLnBrk="1" hangingPunct="1">
              <a:defRPr/>
            </a:pPr>
            <a:endParaRPr lang="es-ES" dirty="0"/>
          </a:p>
        </p:txBody>
      </p:sp>
      <p:sp>
        <p:nvSpPr>
          <p:cNvPr id="8" name="7 Rectángulo"/>
          <p:cNvSpPr/>
          <p:nvPr/>
        </p:nvSpPr>
        <p:spPr>
          <a:xfrm>
            <a:off x="2057400" y="1600201"/>
            <a:ext cx="8229600" cy="1643063"/>
          </a:xfrm>
          <a:prstGeom prst="rect">
            <a:avLst/>
          </a:prstGeom>
          <a:gradFill>
            <a:gsLst>
              <a:gs pos="0">
                <a:schemeClr val="bg2">
                  <a:lumMod val="20000"/>
                  <a:lumOff val="80000"/>
                </a:schemeClr>
              </a:gs>
              <a:gs pos="8000">
                <a:schemeClr val="accent1">
                  <a:tint val="44500"/>
                  <a:satMod val="160000"/>
                </a:schemeClr>
              </a:gs>
              <a:gs pos="45000">
                <a:schemeClr val="bg1">
                  <a:lumMod val="95000"/>
                </a:schemeClr>
              </a:gs>
            </a:gsLst>
            <a:lin ang="10800000" scaled="1"/>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0" name="9 Rectángulo"/>
          <p:cNvSpPr/>
          <p:nvPr/>
        </p:nvSpPr>
        <p:spPr>
          <a:xfrm>
            <a:off x="1981200" y="1905001"/>
            <a:ext cx="8339142" cy="1089529"/>
          </a:xfrm>
          <a:prstGeom prst="rect">
            <a:avLst/>
          </a:prstGeom>
          <a:noFill/>
        </p:spPr>
        <p:txBody>
          <a:bodyPr wrap="none">
            <a:spAutoFit/>
          </a:bodyPr>
          <a:lstStyle/>
          <a:p>
            <a:pPr algn="ctr" eaLnBrk="1" hangingPunct="1">
              <a:lnSpc>
                <a:spcPct val="90000"/>
              </a:lnSpc>
              <a:defRPr/>
            </a:pPr>
            <a:r>
              <a:rPr lang="es-CO" altLang="es-ES"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Verdana" pitchFamily="34" charset="0"/>
              </a:rPr>
              <a:t> PREGUNTAS PARA PROMOVER </a:t>
            </a:r>
          </a:p>
          <a:p>
            <a:pPr algn="ctr" eaLnBrk="1" hangingPunct="1">
              <a:lnSpc>
                <a:spcPct val="90000"/>
              </a:lnSpc>
              <a:defRPr/>
            </a:pPr>
            <a:r>
              <a:rPr lang="es-CO" altLang="es-ES"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Verdana" pitchFamily="34" charset="0"/>
              </a:rPr>
              <a:t>EL DEBATE DE LA C.M.I</a:t>
            </a:r>
          </a:p>
        </p:txBody>
      </p:sp>
      <p:pic>
        <p:nvPicPr>
          <p:cNvPr id="8397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4038600"/>
            <a:ext cx="1143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657600"/>
            <a:ext cx="17526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4267200"/>
            <a:ext cx="1371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8"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4876800"/>
            <a:ext cx="914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5257800"/>
            <a:ext cx="685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80"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0" y="5562600"/>
            <a:ext cx="457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9476278"/>
      </p:ext>
    </p:extLst>
  </p:cSld>
  <p:clrMapOvr>
    <a:masterClrMapping/>
  </p:clrMapOvr>
  <p:transition>
    <p:cover dir="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p:cNvSpPr>
            <a:spLocks noChangeArrowheads="1"/>
          </p:cNvSpPr>
          <p:nvPr/>
        </p:nvSpPr>
        <p:spPr bwMode="auto">
          <a:xfrm>
            <a:off x="1757364" y="1066801"/>
            <a:ext cx="8643937" cy="5154613"/>
          </a:xfrm>
          <a:prstGeom prst="roundRect">
            <a:avLst>
              <a:gd name="adj" fmla="val 5185"/>
            </a:avLst>
          </a:prstGeom>
          <a:noFill/>
          <a:ln w="63500">
            <a:solidFill>
              <a:srgbClr val="1B06BA"/>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buFont typeface="Arial" charset="0"/>
              <a:buNone/>
              <a:defRPr/>
            </a:pPr>
            <a:r>
              <a:rPr lang="es-CO" sz="2800" b="1" dirty="0">
                <a:solidFill>
                  <a:schemeClr val="tx1"/>
                </a:solidFill>
                <a:cs typeface="Calibri" pitchFamily="34" charset="0"/>
              </a:rPr>
              <a:t>1. ¿El problema conceptual metodológico y el objetivo de la clase metodológica, responden a los objetivos y líneas del trabajo metodológico de la carrera? ¿Son pertinentes? ¿ Por qué? </a:t>
            </a:r>
          </a:p>
          <a:p>
            <a:pPr algn="just" eaLnBrk="1" hangingPunct="1">
              <a:buFont typeface="Arial" charset="0"/>
              <a:buNone/>
              <a:defRPr/>
            </a:pPr>
            <a:endParaRPr lang="es-CO" sz="2800" b="1" dirty="0">
              <a:solidFill>
                <a:schemeClr val="tx1"/>
              </a:solidFill>
              <a:cs typeface="Calibri" pitchFamily="34" charset="0"/>
            </a:endParaRPr>
          </a:p>
          <a:p>
            <a:pPr algn="just" eaLnBrk="1" hangingPunct="1">
              <a:buFont typeface="Arial" charset="0"/>
              <a:buNone/>
              <a:defRPr/>
            </a:pPr>
            <a:r>
              <a:rPr lang="es-CO" sz="2800" b="1" dirty="0">
                <a:solidFill>
                  <a:schemeClr val="tx1"/>
                </a:solidFill>
                <a:cs typeface="Calibri" pitchFamily="34" charset="0"/>
              </a:rPr>
              <a:t>2. Valore si la estructura de esta clase metodológica instructiva está acorde con las exigencias del Reglamento del trabajo docente y metodológico de la Educación Superior</a:t>
            </a:r>
          </a:p>
          <a:p>
            <a:pPr algn="just" eaLnBrk="1" hangingPunct="1">
              <a:buFont typeface="Arial" charset="0"/>
              <a:buNone/>
              <a:defRPr/>
            </a:pPr>
            <a:endParaRPr lang="es-CO" sz="2800" b="1" dirty="0">
              <a:solidFill>
                <a:schemeClr val="tx1"/>
              </a:solidFill>
              <a:cs typeface="Calibri" pitchFamily="34" charset="0"/>
            </a:endParaRPr>
          </a:p>
        </p:txBody>
      </p:sp>
    </p:spTree>
    <p:extLst>
      <p:ext uri="{BB962C8B-B14F-4D97-AF65-F5344CB8AC3E}">
        <p14:creationId xmlns:p14="http://schemas.microsoft.com/office/powerpoint/2010/main" val="9559589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p:cNvSpPr>
            <a:spLocks noChangeArrowheads="1"/>
          </p:cNvSpPr>
          <p:nvPr/>
        </p:nvSpPr>
        <p:spPr bwMode="auto">
          <a:xfrm>
            <a:off x="640080" y="685801"/>
            <a:ext cx="10927080" cy="5535613"/>
          </a:xfrm>
          <a:prstGeom prst="roundRect">
            <a:avLst>
              <a:gd name="adj" fmla="val 5185"/>
            </a:avLst>
          </a:prstGeom>
          <a:noFill/>
          <a:ln w="63500">
            <a:solidFill>
              <a:srgbClr val="C00000"/>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defRPr/>
            </a:pPr>
            <a:r>
              <a:rPr lang="es-CO" altLang="es-ES" sz="2800" b="1" dirty="0"/>
              <a:t>3.</a:t>
            </a:r>
            <a:r>
              <a:rPr lang="es-ES" altLang="es-ES" sz="2800" b="1" dirty="0"/>
              <a:t> Explique cómo se evidencia en el desarrollo de la clase el análisis, la explicación y las demostraciones por parte de la docente responsable</a:t>
            </a:r>
            <a:r>
              <a:rPr lang="es-CO" altLang="es-ES" sz="2800" b="1" dirty="0"/>
              <a:t> </a:t>
            </a:r>
          </a:p>
          <a:p>
            <a:pPr algn="just" eaLnBrk="1" hangingPunct="1">
              <a:spcBef>
                <a:spcPct val="0"/>
              </a:spcBef>
              <a:buFontTx/>
              <a:buNone/>
              <a:defRPr/>
            </a:pPr>
            <a:endParaRPr lang="es-CO" altLang="es-ES" sz="2800" b="1" dirty="0"/>
          </a:p>
          <a:p>
            <a:pPr algn="just" eaLnBrk="1" hangingPunct="1">
              <a:spcBef>
                <a:spcPct val="0"/>
              </a:spcBef>
              <a:buFontTx/>
              <a:buNone/>
              <a:defRPr/>
            </a:pPr>
            <a:r>
              <a:rPr lang="es-CO" altLang="es-ES" sz="2800" b="1" dirty="0"/>
              <a:t>4. Consideras que </a:t>
            </a:r>
            <a:r>
              <a:rPr lang="es-ES" altLang="es-ES" sz="2800" b="1" dirty="0" smtClean="0"/>
              <a:t>la propuesta presentada contribuye </a:t>
            </a:r>
            <a:r>
              <a:rPr lang="es-ES" altLang="es-ES" sz="2800" b="1" dirty="0"/>
              <a:t>a la formación </a:t>
            </a:r>
            <a:r>
              <a:rPr lang="es-ES" altLang="es-ES" sz="2800" b="1" dirty="0" smtClean="0"/>
              <a:t>investigativa </a:t>
            </a:r>
            <a:r>
              <a:rPr lang="es-ES" altLang="es-ES" sz="2800" b="1" dirty="0"/>
              <a:t>desde </a:t>
            </a:r>
            <a:r>
              <a:rPr lang="es-ES" altLang="es-ES" sz="2800" b="1" dirty="0" smtClean="0"/>
              <a:t>el proceso de enseñanza-aprendizaje en la carrera </a:t>
            </a:r>
            <a:endParaRPr lang="es-ES" altLang="es-ES" sz="2800" b="1" dirty="0"/>
          </a:p>
          <a:p>
            <a:pPr algn="just" eaLnBrk="1" hangingPunct="1">
              <a:spcBef>
                <a:spcPct val="0"/>
              </a:spcBef>
              <a:buFontTx/>
              <a:buNone/>
              <a:defRPr/>
            </a:pPr>
            <a:endParaRPr lang="es-ES" altLang="es-ES" sz="2800" b="1" dirty="0"/>
          </a:p>
          <a:p>
            <a:pPr algn="just" eaLnBrk="1" hangingPunct="1">
              <a:spcBef>
                <a:spcPct val="0"/>
              </a:spcBef>
              <a:buFontTx/>
              <a:buNone/>
              <a:defRPr/>
            </a:pPr>
            <a:r>
              <a:rPr lang="es-ES" altLang="es-ES" sz="2800" b="1" dirty="0"/>
              <a:t>5. ¿Qué aporta la preparación metodológica a los profesores de la carrera?</a:t>
            </a:r>
          </a:p>
          <a:p>
            <a:pPr algn="just" eaLnBrk="1" hangingPunct="1">
              <a:spcBef>
                <a:spcPct val="0"/>
              </a:spcBef>
              <a:buFontTx/>
              <a:buNone/>
              <a:defRPr/>
            </a:pPr>
            <a:endParaRPr lang="es-CO" altLang="es-ES" sz="2800" b="1" dirty="0"/>
          </a:p>
        </p:txBody>
      </p:sp>
    </p:spTree>
    <p:extLst>
      <p:ext uri="{BB962C8B-B14F-4D97-AF65-F5344CB8AC3E}">
        <p14:creationId xmlns:p14="http://schemas.microsoft.com/office/powerpoint/2010/main" val="14934634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ombra superior">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stela de condensación">
  <a:themeElements>
    <a:clrScheme name="Personalizado 8">
      <a:dk1>
        <a:srgbClr val="FFFFFF"/>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Estela de condensación">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tela de condensació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8156</TotalTime>
  <Words>7520</Words>
  <Application>Microsoft Office PowerPoint</Application>
  <PresentationFormat>Panorámica</PresentationFormat>
  <Paragraphs>363</Paragraphs>
  <Slides>64</Slides>
  <Notes>7</Notes>
  <HiddenSlides>1</HiddenSlides>
  <MMClips>0</MMClips>
  <ScaleCrop>false</ScaleCrop>
  <HeadingPairs>
    <vt:vector size="6" baseType="variant">
      <vt:variant>
        <vt:lpstr>Fuentes usadas</vt:lpstr>
      </vt:variant>
      <vt:variant>
        <vt:i4>10</vt:i4>
      </vt:variant>
      <vt:variant>
        <vt:lpstr>Tema</vt:lpstr>
      </vt:variant>
      <vt:variant>
        <vt:i4>2</vt:i4>
      </vt:variant>
      <vt:variant>
        <vt:lpstr>Títulos de diapositiva</vt:lpstr>
      </vt:variant>
      <vt:variant>
        <vt:i4>64</vt:i4>
      </vt:variant>
    </vt:vector>
  </HeadingPairs>
  <TitlesOfParts>
    <vt:vector size="76" baseType="lpstr">
      <vt:lpstr>Arial</vt:lpstr>
      <vt:lpstr>Arial Narrow</vt:lpstr>
      <vt:lpstr>Calibri</vt:lpstr>
      <vt:lpstr>Calibri Light</vt:lpstr>
      <vt:lpstr>Century Gothic</vt:lpstr>
      <vt:lpstr>Lucida Sans Unicode</vt:lpstr>
      <vt:lpstr>Times New Roman</vt:lpstr>
      <vt:lpstr>Verdana</vt:lpstr>
      <vt:lpstr>Wingdings</vt:lpstr>
      <vt:lpstr>Wingdings 3</vt:lpstr>
      <vt:lpstr>Tema de Office</vt:lpstr>
      <vt:lpstr>Estela de condensación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Mayelin</dc:creator>
  <cp:lastModifiedBy>Usuario de Windows</cp:lastModifiedBy>
  <cp:revision>82</cp:revision>
  <dcterms:created xsi:type="dcterms:W3CDTF">2021-10-29T08:07:36Z</dcterms:created>
  <dcterms:modified xsi:type="dcterms:W3CDTF">2021-11-27T12:49:03Z</dcterms:modified>
</cp:coreProperties>
</file>