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1" r:id="rId1"/>
  </p:sldMasterIdLst>
  <p:notesMasterIdLst>
    <p:notesMasterId r:id="rId2"/>
  </p:notesMasterIdLst>
  <p:sldIdLst>
    <p:sldId id="279" r:id="rId3"/>
    <p:sldId id="280" r:id="rId4"/>
    <p:sldId id="281" r:id="rId5"/>
    <p:sldId id="300" r:id="rId6"/>
    <p:sldId id="301" r:id="rId7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86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tableStyles" Target="tableStyle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2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2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62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6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85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8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02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70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7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07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8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7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7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67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68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6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70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7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71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71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7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71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7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90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91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9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9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9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96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97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70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8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8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8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8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7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Auditoría de Gestión  </a:t>
            </a:r>
            <a:endParaRPr dirty="0"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5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Ins: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Yenli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Padilla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Rectangle 3"/>
          <p:cNvSpPr/>
          <p:nvPr/>
        </p:nvSpPr>
        <p:spPr>
          <a:xfrm>
            <a:off x="3104147" y="695956"/>
            <a:ext cx="9087853" cy="6317570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inario 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1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I: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Introducción a la Auditoría de Gestión.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Concepto de gestión y control de gestión.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Interrelación entre la gestión, el control de la gestión y la auditoría de gestión.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Antecedentes, concepto, significado e importancia de la auditoría de gestión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anas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Auditoría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altLang="en-US" lang="zh-CN"/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endParaRPr dirty="0" sz="3200" lang="es-ES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lv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ectangle 3"/>
          <p:cNvSpPr/>
          <p:nvPr/>
        </p:nvSpPr>
        <p:spPr>
          <a:xfrm rot="20546911">
            <a:off x="448186" y="2056046"/>
            <a:ext cx="1999483" cy="448310"/>
          </a:xfrm>
          <a:prstGeom prst="rect"/>
        </p:spPr>
        <p:txBody>
          <a:bodyPr wrap="square">
            <a:spAutoFit/>
          </a:bodyPr>
          <a:p>
            <a:pPr algn="just" lvl="0"/>
            <a:r>
              <a:rPr altLang="es-ES" b="1" sz="2400" lang="en-US">
                <a:solidFill>
                  <a:schemeClr val="bg1"/>
                </a:solidFill>
              </a:rPr>
              <a:t>P</a:t>
            </a:r>
            <a:r>
              <a:rPr altLang="es-ES" b="1" sz="2400" lang="en-US">
                <a:solidFill>
                  <a:schemeClr val="bg1"/>
                </a:solidFill>
              </a:rPr>
              <a:t>r</a:t>
            </a:r>
            <a:r>
              <a:rPr altLang="es-ES" b="1" sz="2400" lang="en-US">
                <a:solidFill>
                  <a:schemeClr val="bg1"/>
                </a:solidFill>
              </a:rPr>
              <a:t>e</a:t>
            </a:r>
            <a:r>
              <a:rPr altLang="es-ES" b="1" sz="2400" lang="en-US">
                <a:solidFill>
                  <a:schemeClr val="bg1"/>
                </a:solidFill>
              </a:rPr>
              <a:t>g</a:t>
            </a:r>
            <a:r>
              <a:rPr altLang="es-ES" b="1" sz="2400" lang="en-US">
                <a:solidFill>
                  <a:schemeClr val="bg1"/>
                </a:solidFill>
              </a:rPr>
              <a:t>u</a:t>
            </a:r>
            <a:r>
              <a:rPr altLang="es-ES" b="1" sz="2400" lang="en-US">
                <a:solidFill>
                  <a:schemeClr val="bg1"/>
                </a:solidFill>
              </a:rPr>
              <a:t>n</a:t>
            </a:r>
            <a:r>
              <a:rPr altLang="es-ES" b="1" sz="2400" lang="en-US">
                <a:solidFill>
                  <a:schemeClr val="bg1"/>
                </a:solidFill>
              </a:rPr>
              <a:t>ta</a:t>
            </a:r>
            <a:r>
              <a:rPr altLang="es-ES" b="1" sz="2400" lang="en-US">
                <a:solidFill>
                  <a:schemeClr val="bg1"/>
                </a:solidFill>
              </a:rPr>
              <a:t>s</a:t>
            </a:r>
            <a:r>
              <a:rPr b="1" sz="2400" lang="es-ES">
                <a:solidFill>
                  <a:schemeClr val="bg1"/>
                </a:solidFill>
              </a:rPr>
              <a:t> </a:t>
            </a:r>
            <a:endParaRPr dirty="0" sz="3600" lang="en-US">
              <a:solidFill>
                <a:schemeClr val="bg1"/>
              </a:solidFill>
            </a:endParaRPr>
          </a:p>
        </p:txBody>
      </p:sp>
      <p:sp>
        <p:nvSpPr>
          <p:cNvPr id="1048726" name="Rectangle 3"/>
          <p:cNvSpPr/>
          <p:nvPr/>
        </p:nvSpPr>
        <p:spPr>
          <a:xfrm rot="21600000">
            <a:off x="4694357" y="786191"/>
            <a:ext cx="4440917" cy="567690"/>
          </a:xfrm>
          <a:prstGeom prst="rect"/>
        </p:spPr>
        <p:txBody>
          <a:bodyPr wrap="square">
            <a:spAutoFit/>
          </a:bodyPr>
          <a:p>
            <a:pPr algn="just" lvl="0"/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P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r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g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u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n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ta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s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a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sarrollar </a:t>
            </a:r>
            <a:endParaRPr dirty="0" sz="3200" lang="en-US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8727" name="Rectangle 6"/>
          <p:cNvSpPr/>
          <p:nvPr/>
        </p:nvSpPr>
        <p:spPr>
          <a:xfrm>
            <a:off x="3553325" y="1935513"/>
            <a:ext cx="8430127" cy="3674265"/>
          </a:xfrm>
          <a:prstGeom prst="rect"/>
        </p:spPr>
        <p:txBody>
          <a:bodyPr wrap="square">
            <a:spAutoFit/>
          </a:bodyPr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 de la Auditoría de Gestión.</a:t>
            </a:r>
            <a:endParaRPr dirty="0" sz="2400" lang="en-US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Conceptos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altLang="en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ásicos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Gestión , Control de Gestión y Auditoría de Gestión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Interrelación entre ellos.</a:t>
            </a:r>
            <a:endParaRPr dirty="0" sz="2400" lang="en-US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ollo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itoría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tión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2400" lang="en-US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rt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itoría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Cuba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2400" lang="en-US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Pautas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ales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lización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itoría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2400" lang="en-US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Normas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uditoría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240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Rectangle 3"/>
          <p:cNvSpPr/>
          <p:nvPr/>
        </p:nvSpPr>
        <p:spPr>
          <a:xfrm>
            <a:off x="3200399" y="1646406"/>
            <a:ext cx="8807116" cy="1415835"/>
          </a:xfrm>
          <a:prstGeom prst="rect"/>
        </p:spPr>
        <p:txBody>
          <a:bodyPr wrap="square">
            <a:spAutoFit/>
          </a:bodyPr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n-US"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altLang="es-US"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b="1" dirty="0" sz="2800" lang="en-US" u="sng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uditoría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ión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28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itoría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28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Auditoría de Gestión  </a:t>
            </a:r>
            <a:endParaRPr dirty="0"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59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000" lang="es-ES" smtClean="0">
                <a:solidFill>
                  <a:prstClr val="white"/>
                </a:solidFill>
              </a:rPr>
              <a:t>Manual de Procedimientos </a:t>
            </a:r>
          </a:p>
          <a:p>
            <a:r>
              <a:rPr dirty="0" sz="2000" lang="es-ES" smtClean="0">
                <a:solidFill>
                  <a:prstClr val="white"/>
                </a:solidFill>
              </a:rPr>
              <a:t>de Auditoría</a:t>
            </a:r>
          </a:p>
          <a:p>
            <a:r>
              <a:rPr dirty="0" sz="2000" lang="es-ES" smtClean="0">
                <a:solidFill>
                  <a:prstClr val="white"/>
                </a:solidFill>
              </a:rPr>
              <a:t>Tomo II</a:t>
            </a:r>
            <a:endParaRPr dirty="0" sz="2000" lang="en-US" smtClean="0">
              <a:solidFill>
                <a:prstClr val="white"/>
              </a:solidFill>
            </a:endParaRPr>
          </a:p>
        </p:txBody>
      </p:sp>
      <p:sp>
        <p:nvSpPr>
          <p:cNvPr id="1048660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dirty="0" sz="3200" lang="en-US" err="1" smtClean="0">
                <a:solidFill>
                  <a:prstClr val="black"/>
                </a:solidFill>
              </a:rPr>
              <a:t>Profesora</a:t>
            </a:r>
            <a:r>
              <a:rPr dirty="0" sz="3200" lang="en-US" smtClean="0">
                <a:solidFill>
                  <a:prstClr val="black"/>
                </a:solidFill>
              </a:rPr>
              <a:t> Ins: </a:t>
            </a:r>
            <a:r>
              <a:rPr dirty="0" sz="3200" lang="en-US" err="1" smtClean="0">
                <a:solidFill>
                  <a:prstClr val="black"/>
                </a:solidFill>
              </a:rPr>
              <a:t>Lic</a:t>
            </a:r>
            <a:r>
              <a:rPr dirty="0" sz="3200" lang="en-US" smtClean="0">
                <a:solidFill>
                  <a:prstClr val="black"/>
                </a:solidFill>
              </a:rPr>
              <a:t>. </a:t>
            </a:r>
            <a:r>
              <a:rPr dirty="0" sz="3200" lang="en-US" err="1" smtClean="0">
                <a:solidFill>
                  <a:prstClr val="black"/>
                </a:solidFill>
              </a:rPr>
              <a:t>Yenli</a:t>
            </a:r>
            <a:r>
              <a:rPr dirty="0" sz="3200" lang="en-US" smtClean="0">
                <a:solidFill>
                  <a:prstClr val="black"/>
                </a:solidFill>
              </a:rPr>
              <a:t> Padilla </a:t>
            </a:r>
            <a:r>
              <a:rPr dirty="0" sz="3200" lang="en-US" err="1" smtClean="0">
                <a:solidFill>
                  <a:prstClr val="black"/>
                </a:solidFill>
              </a:rPr>
              <a:t>Triana</a:t>
            </a:r>
            <a:endParaRPr dirty="0" sz="3200"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Usuario de Windows</cp:lastModifiedBy>
  <dcterms:created xsi:type="dcterms:W3CDTF">2021-11-07T03:27:01Z</dcterms:created>
  <dcterms:modified xsi:type="dcterms:W3CDTF">2026-08-26T23:20:36Z</dcterms:modified>
</cp:coreProperties>
</file>