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7" r:id="rId2"/>
    <p:sldId id="268" r:id="rId3"/>
    <p:sldId id="270" r:id="rId4"/>
    <p:sldId id="287" r:id="rId5"/>
    <p:sldId id="264" r:id="rId6"/>
    <p:sldId id="291" r:id="rId7"/>
    <p:sldId id="292" r:id="rId8"/>
    <p:sldId id="293" r:id="rId9"/>
    <p:sldId id="256" r:id="rId10"/>
    <p:sldId id="294" r:id="rId11"/>
    <p:sldId id="295" r:id="rId12"/>
    <p:sldId id="296" r:id="rId13"/>
    <p:sldId id="265" r:id="rId14"/>
    <p:sldId id="266" r:id="rId15"/>
    <p:sldId id="258" r:id="rId16"/>
    <p:sldId id="278" r:id="rId17"/>
    <p:sldId id="279" r:id="rId18"/>
    <p:sldId id="262" r:id="rId19"/>
    <p:sldId id="280" r:id="rId20"/>
    <p:sldId id="281" r:id="rId21"/>
    <p:sldId id="286" r:id="rId22"/>
    <p:sldId id="290" r:id="rId2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5D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5" autoAdjust="0"/>
    <p:restoredTop sz="94364" autoAdjust="0"/>
  </p:normalViewPr>
  <p:slideViewPr>
    <p:cSldViewPr snapToGrid="0">
      <p:cViewPr varScale="1">
        <p:scale>
          <a:sx n="69" d="100"/>
          <a:sy n="69" d="100"/>
        </p:scale>
        <p:origin x="654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13A377-CE05-4EA6-A854-9469DE448D36}" type="doc">
      <dgm:prSet loTypeId="urn:microsoft.com/office/officeart/2005/8/layout/arrow5" loCatId="relationship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5EA249B-115F-45DC-95B6-806D599A7FAF}">
      <dgm:prSet phldrT="[Texto]" custT="1"/>
      <dgm:spPr/>
      <dgm:t>
        <a:bodyPr/>
        <a:lstStyle/>
        <a:p>
          <a:r>
            <a:rPr lang="es-ES" sz="2400" dirty="0" smtClean="0">
              <a:latin typeface="Arial" panose="020B0604020202020204" pitchFamily="34" charset="0"/>
              <a:ea typeface="Calibri" panose="020F0502020204030204" pitchFamily="34" charset="0"/>
            </a:rPr>
            <a:t>Cuantías invertidas en asistencia sanitaria </a:t>
          </a:r>
          <a:endParaRPr lang="es-ES" sz="2400" dirty="0"/>
        </a:p>
      </dgm:t>
    </dgm:pt>
    <dgm:pt modelId="{55A1E266-2C22-48F4-A7BD-3C5112732E1B}" type="parTrans" cxnId="{A4DA7CDD-B3A7-48D3-9DB3-35D349E511FC}">
      <dgm:prSet/>
      <dgm:spPr/>
      <dgm:t>
        <a:bodyPr/>
        <a:lstStyle/>
        <a:p>
          <a:endParaRPr lang="es-ES"/>
        </a:p>
      </dgm:t>
    </dgm:pt>
    <dgm:pt modelId="{5B12CF9A-80B0-4DD5-BD4F-D8F7F12FF9BC}" type="sibTrans" cxnId="{A4DA7CDD-B3A7-48D3-9DB3-35D349E511FC}">
      <dgm:prSet/>
      <dgm:spPr/>
      <dgm:t>
        <a:bodyPr/>
        <a:lstStyle/>
        <a:p>
          <a:endParaRPr lang="es-ES"/>
        </a:p>
      </dgm:t>
    </dgm:pt>
    <dgm:pt modelId="{B32AFD54-AB04-482B-B2ED-19B9F1F1B67B}">
      <dgm:prSet custT="1"/>
      <dgm:spPr/>
      <dgm:t>
        <a:bodyPr/>
        <a:lstStyle/>
        <a:p>
          <a:r>
            <a:rPr lang="es-ES" sz="2200" dirty="0" smtClean="0">
              <a:latin typeface="Arial" panose="020B0604020202020204" pitchFamily="34" charset="0"/>
              <a:ea typeface="Calibri" panose="020F0502020204030204" pitchFamily="34" charset="0"/>
            </a:rPr>
            <a:t>Miles de millones perdidos en días laborables, medidas para hacer cumplir las leyes e inversiones que debilitan la economía de cada país </a:t>
          </a:r>
          <a:endParaRPr lang="es-ES" sz="2200" dirty="0"/>
        </a:p>
      </dgm:t>
    </dgm:pt>
    <dgm:pt modelId="{B1911081-4E66-4BF8-B7F0-8DBDC7F07EDC}" type="parTrans" cxnId="{4591CDFB-2608-4FBE-9002-C272E4329E22}">
      <dgm:prSet/>
      <dgm:spPr/>
      <dgm:t>
        <a:bodyPr/>
        <a:lstStyle/>
        <a:p>
          <a:endParaRPr lang="es-ES"/>
        </a:p>
      </dgm:t>
    </dgm:pt>
    <dgm:pt modelId="{06EEC9B4-C388-499C-B02B-E5AB994F49A7}" type="sibTrans" cxnId="{4591CDFB-2608-4FBE-9002-C272E4329E22}">
      <dgm:prSet/>
      <dgm:spPr/>
      <dgm:t>
        <a:bodyPr/>
        <a:lstStyle/>
        <a:p>
          <a:endParaRPr lang="es-ES"/>
        </a:p>
      </dgm:t>
    </dgm:pt>
    <dgm:pt modelId="{227B2971-2C23-4329-90C0-DC290A6F441C}" type="pres">
      <dgm:prSet presAssocID="{4113A377-CE05-4EA6-A854-9469DE448D3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1B4C9A2-A2C2-431C-9596-DFA813DE619E}" type="pres">
      <dgm:prSet presAssocID="{C5EA249B-115F-45DC-95B6-806D599A7FAF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AA068FF-A681-4E0C-AB32-47D027C7E9BC}" type="pres">
      <dgm:prSet presAssocID="{B32AFD54-AB04-482B-B2ED-19B9F1F1B67B}" presName="arrow" presStyleLbl="node1" presStyleIdx="1" presStyleCnt="2" custScaleX="11318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1155FEA-C533-4C92-9C30-FA75F7CCD762}" type="presOf" srcId="{B32AFD54-AB04-482B-B2ED-19B9F1F1B67B}" destId="{2AA068FF-A681-4E0C-AB32-47D027C7E9BC}" srcOrd="0" destOrd="0" presId="urn:microsoft.com/office/officeart/2005/8/layout/arrow5"/>
    <dgm:cxn modelId="{A4DA7CDD-B3A7-48D3-9DB3-35D349E511FC}" srcId="{4113A377-CE05-4EA6-A854-9469DE448D36}" destId="{C5EA249B-115F-45DC-95B6-806D599A7FAF}" srcOrd="0" destOrd="0" parTransId="{55A1E266-2C22-48F4-A7BD-3C5112732E1B}" sibTransId="{5B12CF9A-80B0-4DD5-BD4F-D8F7F12FF9BC}"/>
    <dgm:cxn modelId="{5237CCD3-B3CB-44D8-8BFA-D21E868746B7}" type="presOf" srcId="{C5EA249B-115F-45DC-95B6-806D599A7FAF}" destId="{21B4C9A2-A2C2-431C-9596-DFA813DE619E}" srcOrd="0" destOrd="0" presId="urn:microsoft.com/office/officeart/2005/8/layout/arrow5"/>
    <dgm:cxn modelId="{4591CDFB-2608-4FBE-9002-C272E4329E22}" srcId="{4113A377-CE05-4EA6-A854-9469DE448D36}" destId="{B32AFD54-AB04-482B-B2ED-19B9F1F1B67B}" srcOrd="1" destOrd="0" parTransId="{B1911081-4E66-4BF8-B7F0-8DBDC7F07EDC}" sibTransId="{06EEC9B4-C388-499C-B02B-E5AB994F49A7}"/>
    <dgm:cxn modelId="{3B47D8CC-2110-4D80-8B5B-87F52F36F201}" type="presOf" srcId="{4113A377-CE05-4EA6-A854-9469DE448D36}" destId="{227B2971-2C23-4329-90C0-DC290A6F441C}" srcOrd="0" destOrd="0" presId="urn:microsoft.com/office/officeart/2005/8/layout/arrow5"/>
    <dgm:cxn modelId="{63F4A5A3-A5B8-417D-A879-82129816C9E5}" type="presParOf" srcId="{227B2971-2C23-4329-90C0-DC290A6F441C}" destId="{21B4C9A2-A2C2-431C-9596-DFA813DE619E}" srcOrd="0" destOrd="0" presId="urn:microsoft.com/office/officeart/2005/8/layout/arrow5"/>
    <dgm:cxn modelId="{DDAF4B03-B0FC-4031-B560-9AF38B05ABAB}" type="presParOf" srcId="{227B2971-2C23-4329-90C0-DC290A6F441C}" destId="{2AA068FF-A681-4E0C-AB32-47D027C7E9BC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30201B-E2FA-408F-A466-723E6845F813}" type="doc">
      <dgm:prSet loTypeId="urn:microsoft.com/office/officeart/2005/8/layout/radial6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17E4A57C-8373-4E63-908D-5102642FAECD}">
      <dgm:prSet phldrT="[Texto]" custT="1"/>
      <dgm:spPr/>
      <dgm:t>
        <a:bodyPr/>
        <a:lstStyle/>
        <a:p>
          <a:r>
            <a:rPr lang="es-ES" sz="2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Bases legales</a:t>
          </a:r>
          <a:endParaRPr lang="es-ES" sz="2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EAACD5-766A-4AB0-85BC-0FF5F0FE0F35}" type="parTrans" cxnId="{7E66B727-5A4A-438E-B951-33F6EE3D19C0}">
      <dgm:prSet/>
      <dgm:spPr/>
      <dgm:t>
        <a:bodyPr/>
        <a:lstStyle/>
        <a:p>
          <a:endParaRPr lang="es-ES"/>
        </a:p>
      </dgm:t>
    </dgm:pt>
    <dgm:pt modelId="{5CBDE8AF-A154-4395-BDDC-2D0A0D2A4D90}" type="sibTrans" cxnId="{7E66B727-5A4A-438E-B951-33F6EE3D19C0}">
      <dgm:prSet/>
      <dgm:spPr/>
      <dgm:t>
        <a:bodyPr/>
        <a:lstStyle/>
        <a:p>
          <a:endParaRPr lang="es-ES"/>
        </a:p>
      </dgm:t>
    </dgm:pt>
    <dgm:pt modelId="{86CCE7CA-D04F-4CA2-B522-947551D65E99}">
      <dgm:prSet phldrT="[Texto]" custT="1"/>
      <dgm:spPr/>
      <dgm:t>
        <a:bodyPr/>
        <a:lstStyle/>
        <a:p>
          <a:r>
            <a:rPr lang="es-ES" sz="2400" b="1" dirty="0" smtClean="0">
              <a:latin typeface="Arial" panose="020B0604020202020204" pitchFamily="34" charset="0"/>
              <a:cs typeface="Arial" panose="020B0604020202020204" pitchFamily="34" charset="0"/>
            </a:rPr>
            <a:t>Apoyo gubernamental e institucional</a:t>
          </a:r>
          <a:endParaRPr lang="es-ES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DAD09B-F9FD-4220-873A-0660F8CBF524}" type="parTrans" cxnId="{B0A45E0A-DE53-42AE-B1D2-19F4288EA596}">
      <dgm:prSet/>
      <dgm:spPr/>
      <dgm:t>
        <a:bodyPr/>
        <a:lstStyle/>
        <a:p>
          <a:endParaRPr lang="es-ES"/>
        </a:p>
      </dgm:t>
    </dgm:pt>
    <dgm:pt modelId="{CEB4DA70-2988-4206-ABB6-448DEA9B0CC6}" type="sibTrans" cxnId="{B0A45E0A-DE53-42AE-B1D2-19F4288EA596}">
      <dgm:prSet/>
      <dgm:spPr/>
      <dgm:t>
        <a:bodyPr/>
        <a:lstStyle/>
        <a:p>
          <a:endParaRPr lang="es-ES"/>
        </a:p>
      </dgm:t>
    </dgm:pt>
    <dgm:pt modelId="{6118171D-0229-4D59-8651-E7538C3989D4}">
      <dgm:prSet phldrT="[Texto]" custT="1"/>
      <dgm:spPr/>
      <dgm:t>
        <a:bodyPr/>
        <a:lstStyle/>
        <a:p>
          <a:r>
            <a:rPr lang="es-ES" sz="24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Capacitación</a:t>
          </a:r>
          <a:endParaRPr lang="es-ES" sz="2400" b="1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705455-B231-46FD-9137-4F919F60CAE7}" type="parTrans" cxnId="{1B3A297E-7F05-4068-81F7-FF0E6FC4575F}">
      <dgm:prSet/>
      <dgm:spPr/>
      <dgm:t>
        <a:bodyPr/>
        <a:lstStyle/>
        <a:p>
          <a:endParaRPr lang="es-ES"/>
        </a:p>
      </dgm:t>
    </dgm:pt>
    <dgm:pt modelId="{E7D994FC-9037-4360-B7B2-FBD677CA378D}" type="sibTrans" cxnId="{1B3A297E-7F05-4068-81F7-FF0E6FC4575F}">
      <dgm:prSet/>
      <dgm:spPr/>
      <dgm:t>
        <a:bodyPr/>
        <a:lstStyle/>
        <a:p>
          <a:endParaRPr lang="es-ES"/>
        </a:p>
      </dgm:t>
    </dgm:pt>
    <dgm:pt modelId="{14E04999-7FFB-4149-BF34-13794B8449E8}">
      <dgm:prSet phldrT="[Texto]" custT="1"/>
      <dgm:spPr/>
      <dgm:t>
        <a:bodyPr/>
        <a:lstStyle/>
        <a:p>
          <a:r>
            <a:rPr lang="es-ES" sz="2400" b="1" dirty="0" smtClean="0">
              <a:latin typeface="Arial" panose="020B0604020202020204" pitchFamily="34" charset="0"/>
              <a:cs typeface="Arial" panose="020B0604020202020204" pitchFamily="34" charset="0"/>
            </a:rPr>
            <a:t>Campaña de comunicación</a:t>
          </a:r>
          <a:endParaRPr lang="es-ES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8FB4BA-0889-4BCB-992B-887B1E92D014}" type="parTrans" cxnId="{9FEC8B9A-CCCE-450C-A5A8-8B3C9492D4E6}">
      <dgm:prSet/>
      <dgm:spPr/>
      <dgm:t>
        <a:bodyPr/>
        <a:lstStyle/>
        <a:p>
          <a:endParaRPr lang="es-ES"/>
        </a:p>
      </dgm:t>
    </dgm:pt>
    <dgm:pt modelId="{3E34F05B-22A9-45E2-9AD3-31467A69B694}" type="sibTrans" cxnId="{9FEC8B9A-CCCE-450C-A5A8-8B3C9492D4E6}">
      <dgm:prSet/>
      <dgm:spPr/>
      <dgm:t>
        <a:bodyPr/>
        <a:lstStyle/>
        <a:p>
          <a:endParaRPr lang="es-ES"/>
        </a:p>
      </dgm:t>
    </dgm:pt>
    <dgm:pt modelId="{04E9BDD2-F223-4C42-BB53-522A93AE5F9C}">
      <dgm:prSet phldrT="[Texto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 dirty="0"/>
        </a:p>
      </dgm:t>
    </dgm:pt>
    <dgm:pt modelId="{757625B1-2605-4140-A9FB-A7298EE1CB8C}" type="sibTrans" cxnId="{FC01E4DC-2BAE-4AD3-B453-688D1A769E61}">
      <dgm:prSet/>
      <dgm:spPr/>
      <dgm:t>
        <a:bodyPr/>
        <a:lstStyle/>
        <a:p>
          <a:endParaRPr lang="es-ES"/>
        </a:p>
      </dgm:t>
    </dgm:pt>
    <dgm:pt modelId="{3B5B9778-BDE2-47B2-AE28-89ED48991BD9}" type="parTrans" cxnId="{FC01E4DC-2BAE-4AD3-B453-688D1A769E61}">
      <dgm:prSet/>
      <dgm:spPr/>
      <dgm:t>
        <a:bodyPr/>
        <a:lstStyle/>
        <a:p>
          <a:endParaRPr lang="es-ES"/>
        </a:p>
      </dgm:t>
    </dgm:pt>
    <dgm:pt modelId="{D1630D42-98D7-4860-970A-28190CCCC907}" type="pres">
      <dgm:prSet presAssocID="{1430201B-E2FA-408F-A466-723E6845F81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35E08C4-69A4-4977-86C7-B557FE709EDB}" type="pres">
      <dgm:prSet presAssocID="{04E9BDD2-F223-4C42-BB53-522A93AE5F9C}" presName="centerShape" presStyleLbl="node0" presStyleIdx="0" presStyleCnt="1" custScaleX="102246" custScaleY="88853" custLinFactNeighborX="-316" custLinFactNeighborY="-989"/>
      <dgm:spPr/>
      <dgm:t>
        <a:bodyPr/>
        <a:lstStyle/>
        <a:p>
          <a:endParaRPr lang="es-ES"/>
        </a:p>
      </dgm:t>
    </dgm:pt>
    <dgm:pt modelId="{848CDBD0-3E54-4465-AB4D-1942CFE86299}" type="pres">
      <dgm:prSet presAssocID="{17E4A57C-8373-4E63-908D-5102642FAECD}" presName="node" presStyleLbl="node1" presStyleIdx="0" presStyleCnt="4" custScaleX="161823" custScaleY="5148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F2C0C6D-C3BC-42ED-81A3-C0D8BB3B96BA}" type="pres">
      <dgm:prSet presAssocID="{17E4A57C-8373-4E63-908D-5102642FAECD}" presName="dummy" presStyleCnt="0"/>
      <dgm:spPr/>
    </dgm:pt>
    <dgm:pt modelId="{5F5B77B2-A168-4B1F-848F-642F1B3F2E0B}" type="pres">
      <dgm:prSet presAssocID="{5CBDE8AF-A154-4395-BDDC-2D0A0D2A4D90}" presName="sibTrans" presStyleLbl="sibTrans2D1" presStyleIdx="0" presStyleCnt="4"/>
      <dgm:spPr/>
      <dgm:t>
        <a:bodyPr/>
        <a:lstStyle/>
        <a:p>
          <a:endParaRPr lang="es-ES"/>
        </a:p>
      </dgm:t>
    </dgm:pt>
    <dgm:pt modelId="{D45EE682-5254-463B-9310-107D454E7FFC}" type="pres">
      <dgm:prSet presAssocID="{86CCE7CA-D04F-4CA2-B522-947551D65E99}" presName="node" presStyleLbl="node1" presStyleIdx="1" presStyleCnt="4" custScaleX="202239" custScaleY="109225" custRadScaleRad="116458" custRadScaleInc="-521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08A65DA-FE12-4BF7-B029-A45C6332EFB6}" type="pres">
      <dgm:prSet presAssocID="{86CCE7CA-D04F-4CA2-B522-947551D65E99}" presName="dummy" presStyleCnt="0"/>
      <dgm:spPr/>
    </dgm:pt>
    <dgm:pt modelId="{DDF7181E-CA47-4670-A5FC-FEEA2F51E872}" type="pres">
      <dgm:prSet presAssocID="{CEB4DA70-2988-4206-ABB6-448DEA9B0CC6}" presName="sibTrans" presStyleLbl="sibTrans2D1" presStyleIdx="1" presStyleCnt="4"/>
      <dgm:spPr/>
      <dgm:t>
        <a:bodyPr/>
        <a:lstStyle/>
        <a:p>
          <a:endParaRPr lang="es-ES"/>
        </a:p>
      </dgm:t>
    </dgm:pt>
    <dgm:pt modelId="{5361667D-FD28-4D71-BFE3-32702B4C01AE}" type="pres">
      <dgm:prSet presAssocID="{6118171D-0229-4D59-8651-E7538C3989D4}" presName="node" presStyleLbl="node1" presStyleIdx="2" presStyleCnt="4" custScaleX="177456" custScaleY="4998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5490E63-0B30-45DE-8166-FB0AEE861AE3}" type="pres">
      <dgm:prSet presAssocID="{6118171D-0229-4D59-8651-E7538C3989D4}" presName="dummy" presStyleCnt="0"/>
      <dgm:spPr/>
    </dgm:pt>
    <dgm:pt modelId="{96FAEDF8-B6F3-40A1-8371-E2AB35ABE48F}" type="pres">
      <dgm:prSet presAssocID="{E7D994FC-9037-4360-B7B2-FBD677CA378D}" presName="sibTrans" presStyleLbl="sibTrans2D1" presStyleIdx="2" presStyleCnt="4"/>
      <dgm:spPr/>
      <dgm:t>
        <a:bodyPr/>
        <a:lstStyle/>
        <a:p>
          <a:endParaRPr lang="es-ES"/>
        </a:p>
      </dgm:t>
    </dgm:pt>
    <dgm:pt modelId="{E493F83E-017D-49E6-9805-179DF93717B1}" type="pres">
      <dgm:prSet presAssocID="{14E04999-7FFB-4149-BF34-13794B8449E8}" presName="node" presStyleLbl="node1" presStyleIdx="3" presStyleCnt="4" custScaleX="189193" custRadScaleRad="118533" custRadScaleInc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AD670F-5785-4926-BFBF-FD758757FF50}" type="pres">
      <dgm:prSet presAssocID="{14E04999-7FFB-4149-BF34-13794B8449E8}" presName="dummy" presStyleCnt="0"/>
      <dgm:spPr/>
    </dgm:pt>
    <dgm:pt modelId="{B096CA57-3EF0-4A25-824A-22CC6C3CFD0B}" type="pres">
      <dgm:prSet presAssocID="{3E34F05B-22A9-45E2-9AD3-31467A69B694}" presName="sibTrans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2E1584A7-825A-47A1-B5C3-352E5490CFDC}" type="presOf" srcId="{E7D994FC-9037-4360-B7B2-FBD677CA378D}" destId="{96FAEDF8-B6F3-40A1-8371-E2AB35ABE48F}" srcOrd="0" destOrd="0" presId="urn:microsoft.com/office/officeart/2005/8/layout/radial6"/>
    <dgm:cxn modelId="{80DAD6CB-75B0-4E56-B876-7A9968EA036F}" type="presOf" srcId="{14E04999-7FFB-4149-BF34-13794B8449E8}" destId="{E493F83E-017D-49E6-9805-179DF93717B1}" srcOrd="0" destOrd="0" presId="urn:microsoft.com/office/officeart/2005/8/layout/radial6"/>
    <dgm:cxn modelId="{FC230A3D-7FD3-4A06-92EC-4F2B078DB57A}" type="presOf" srcId="{17E4A57C-8373-4E63-908D-5102642FAECD}" destId="{848CDBD0-3E54-4465-AB4D-1942CFE86299}" srcOrd="0" destOrd="0" presId="urn:microsoft.com/office/officeart/2005/8/layout/radial6"/>
    <dgm:cxn modelId="{AA5AF1F9-8B0C-4A68-9CCA-7D92DC360DA6}" type="presOf" srcId="{86CCE7CA-D04F-4CA2-B522-947551D65E99}" destId="{D45EE682-5254-463B-9310-107D454E7FFC}" srcOrd="0" destOrd="0" presId="urn:microsoft.com/office/officeart/2005/8/layout/radial6"/>
    <dgm:cxn modelId="{B0A45E0A-DE53-42AE-B1D2-19F4288EA596}" srcId="{04E9BDD2-F223-4C42-BB53-522A93AE5F9C}" destId="{86CCE7CA-D04F-4CA2-B522-947551D65E99}" srcOrd="1" destOrd="0" parTransId="{6DDAD09B-F9FD-4220-873A-0660F8CBF524}" sibTransId="{CEB4DA70-2988-4206-ABB6-448DEA9B0CC6}"/>
    <dgm:cxn modelId="{1B3A297E-7F05-4068-81F7-FF0E6FC4575F}" srcId="{04E9BDD2-F223-4C42-BB53-522A93AE5F9C}" destId="{6118171D-0229-4D59-8651-E7538C3989D4}" srcOrd="2" destOrd="0" parTransId="{9B705455-B231-46FD-9137-4F919F60CAE7}" sibTransId="{E7D994FC-9037-4360-B7B2-FBD677CA378D}"/>
    <dgm:cxn modelId="{BBAD63CB-5AAC-4632-8065-7711D27B1ACA}" type="presOf" srcId="{04E9BDD2-F223-4C42-BB53-522A93AE5F9C}" destId="{E35E08C4-69A4-4977-86C7-B557FE709EDB}" srcOrd="0" destOrd="0" presId="urn:microsoft.com/office/officeart/2005/8/layout/radial6"/>
    <dgm:cxn modelId="{2CCE871F-5F4D-4BA1-A55C-EEFC5FE4D6CB}" type="presOf" srcId="{6118171D-0229-4D59-8651-E7538C3989D4}" destId="{5361667D-FD28-4D71-BFE3-32702B4C01AE}" srcOrd="0" destOrd="0" presId="urn:microsoft.com/office/officeart/2005/8/layout/radial6"/>
    <dgm:cxn modelId="{7E66B727-5A4A-438E-B951-33F6EE3D19C0}" srcId="{04E9BDD2-F223-4C42-BB53-522A93AE5F9C}" destId="{17E4A57C-8373-4E63-908D-5102642FAECD}" srcOrd="0" destOrd="0" parTransId="{86EAACD5-766A-4AB0-85BC-0FF5F0FE0F35}" sibTransId="{5CBDE8AF-A154-4395-BDDC-2D0A0D2A4D90}"/>
    <dgm:cxn modelId="{F6E8630C-D4BB-459A-ACBB-EF111AE18E29}" type="presOf" srcId="{3E34F05B-22A9-45E2-9AD3-31467A69B694}" destId="{B096CA57-3EF0-4A25-824A-22CC6C3CFD0B}" srcOrd="0" destOrd="0" presId="urn:microsoft.com/office/officeart/2005/8/layout/radial6"/>
    <dgm:cxn modelId="{9FEC8B9A-CCCE-450C-A5A8-8B3C9492D4E6}" srcId="{04E9BDD2-F223-4C42-BB53-522A93AE5F9C}" destId="{14E04999-7FFB-4149-BF34-13794B8449E8}" srcOrd="3" destOrd="0" parTransId="{6D8FB4BA-0889-4BCB-992B-887B1E92D014}" sibTransId="{3E34F05B-22A9-45E2-9AD3-31467A69B694}"/>
    <dgm:cxn modelId="{810F4944-6CE3-4B06-BD6B-0B1F254FC19C}" type="presOf" srcId="{CEB4DA70-2988-4206-ABB6-448DEA9B0CC6}" destId="{DDF7181E-CA47-4670-A5FC-FEEA2F51E872}" srcOrd="0" destOrd="0" presId="urn:microsoft.com/office/officeart/2005/8/layout/radial6"/>
    <dgm:cxn modelId="{13262B70-DA9B-4729-B6DA-1C7E06B61C94}" type="presOf" srcId="{5CBDE8AF-A154-4395-BDDC-2D0A0D2A4D90}" destId="{5F5B77B2-A168-4B1F-848F-642F1B3F2E0B}" srcOrd="0" destOrd="0" presId="urn:microsoft.com/office/officeart/2005/8/layout/radial6"/>
    <dgm:cxn modelId="{FC01E4DC-2BAE-4AD3-B453-688D1A769E61}" srcId="{1430201B-E2FA-408F-A466-723E6845F813}" destId="{04E9BDD2-F223-4C42-BB53-522A93AE5F9C}" srcOrd="0" destOrd="0" parTransId="{3B5B9778-BDE2-47B2-AE28-89ED48991BD9}" sibTransId="{757625B1-2605-4140-A9FB-A7298EE1CB8C}"/>
    <dgm:cxn modelId="{FB192E3E-6696-4BFB-BD13-2FC9AA54440D}" type="presOf" srcId="{1430201B-E2FA-408F-A466-723E6845F813}" destId="{D1630D42-98D7-4860-970A-28190CCCC907}" srcOrd="0" destOrd="0" presId="urn:microsoft.com/office/officeart/2005/8/layout/radial6"/>
    <dgm:cxn modelId="{BDA73819-21D0-4E6D-B203-DBF72A22F8EF}" type="presParOf" srcId="{D1630D42-98D7-4860-970A-28190CCCC907}" destId="{E35E08C4-69A4-4977-86C7-B557FE709EDB}" srcOrd="0" destOrd="0" presId="urn:microsoft.com/office/officeart/2005/8/layout/radial6"/>
    <dgm:cxn modelId="{358B36B9-88C2-48A3-8DEF-A6F70F69D102}" type="presParOf" srcId="{D1630D42-98D7-4860-970A-28190CCCC907}" destId="{848CDBD0-3E54-4465-AB4D-1942CFE86299}" srcOrd="1" destOrd="0" presId="urn:microsoft.com/office/officeart/2005/8/layout/radial6"/>
    <dgm:cxn modelId="{AC800D19-2AA1-432D-B7AB-50BD19CEDD60}" type="presParOf" srcId="{D1630D42-98D7-4860-970A-28190CCCC907}" destId="{6F2C0C6D-C3BC-42ED-81A3-C0D8BB3B96BA}" srcOrd="2" destOrd="0" presId="urn:microsoft.com/office/officeart/2005/8/layout/radial6"/>
    <dgm:cxn modelId="{D093CF28-93EB-4A54-9072-89481A6B092A}" type="presParOf" srcId="{D1630D42-98D7-4860-970A-28190CCCC907}" destId="{5F5B77B2-A168-4B1F-848F-642F1B3F2E0B}" srcOrd="3" destOrd="0" presId="urn:microsoft.com/office/officeart/2005/8/layout/radial6"/>
    <dgm:cxn modelId="{89989E72-8504-4EE4-9BE0-37069E02D0E9}" type="presParOf" srcId="{D1630D42-98D7-4860-970A-28190CCCC907}" destId="{D45EE682-5254-463B-9310-107D454E7FFC}" srcOrd="4" destOrd="0" presId="urn:microsoft.com/office/officeart/2005/8/layout/radial6"/>
    <dgm:cxn modelId="{AA98C4F3-734E-4033-9725-DD73EA55FBCC}" type="presParOf" srcId="{D1630D42-98D7-4860-970A-28190CCCC907}" destId="{B08A65DA-FE12-4BF7-B029-A45C6332EFB6}" srcOrd="5" destOrd="0" presId="urn:microsoft.com/office/officeart/2005/8/layout/radial6"/>
    <dgm:cxn modelId="{41EFC668-E704-4BDC-B525-2C2D1AF6712B}" type="presParOf" srcId="{D1630D42-98D7-4860-970A-28190CCCC907}" destId="{DDF7181E-CA47-4670-A5FC-FEEA2F51E872}" srcOrd="6" destOrd="0" presId="urn:microsoft.com/office/officeart/2005/8/layout/radial6"/>
    <dgm:cxn modelId="{C8C8F1A2-B502-4D5E-87E0-D2A999E4D396}" type="presParOf" srcId="{D1630D42-98D7-4860-970A-28190CCCC907}" destId="{5361667D-FD28-4D71-BFE3-32702B4C01AE}" srcOrd="7" destOrd="0" presId="urn:microsoft.com/office/officeart/2005/8/layout/radial6"/>
    <dgm:cxn modelId="{A61C487D-58D5-46C0-B4EE-87B7A39410CB}" type="presParOf" srcId="{D1630D42-98D7-4860-970A-28190CCCC907}" destId="{E5490E63-0B30-45DE-8166-FB0AEE861AE3}" srcOrd="8" destOrd="0" presId="urn:microsoft.com/office/officeart/2005/8/layout/radial6"/>
    <dgm:cxn modelId="{2C1423E4-B1D7-4D4E-A26E-AFDDB91D80F3}" type="presParOf" srcId="{D1630D42-98D7-4860-970A-28190CCCC907}" destId="{96FAEDF8-B6F3-40A1-8371-E2AB35ABE48F}" srcOrd="9" destOrd="0" presId="urn:microsoft.com/office/officeart/2005/8/layout/radial6"/>
    <dgm:cxn modelId="{47239346-BB34-447C-A021-8D708760C7FD}" type="presParOf" srcId="{D1630D42-98D7-4860-970A-28190CCCC907}" destId="{E493F83E-017D-49E6-9805-179DF93717B1}" srcOrd="10" destOrd="0" presId="urn:microsoft.com/office/officeart/2005/8/layout/radial6"/>
    <dgm:cxn modelId="{71110DE8-6505-4C56-8931-5BAFB071F222}" type="presParOf" srcId="{D1630D42-98D7-4860-970A-28190CCCC907}" destId="{53AD670F-5785-4926-BFBF-FD758757FF50}" srcOrd="11" destOrd="0" presId="urn:microsoft.com/office/officeart/2005/8/layout/radial6"/>
    <dgm:cxn modelId="{AF07B7EB-5150-47A9-98C4-E2BDA26A3E0A}" type="presParOf" srcId="{D1630D42-98D7-4860-970A-28190CCCC907}" destId="{B096CA57-3EF0-4A25-824A-22CC6C3CFD0B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B4C9A2-A2C2-431C-9596-DFA813DE619E}">
      <dsp:nvSpPr>
        <dsp:cNvPr id="0" name=""/>
        <dsp:cNvSpPr/>
      </dsp:nvSpPr>
      <dsp:spPr>
        <a:xfrm rot="16200000">
          <a:off x="-148698" y="443812"/>
          <a:ext cx="4531041" cy="4531041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Arial" panose="020B0604020202020204" pitchFamily="34" charset="0"/>
              <a:ea typeface="Calibri" panose="020F0502020204030204" pitchFamily="34" charset="0"/>
            </a:rPr>
            <a:t>Cuantías invertidas en asistencia sanitaria </a:t>
          </a:r>
          <a:endParaRPr lang="es-ES" sz="2400" kern="1200" dirty="0"/>
        </a:p>
      </dsp:txBody>
      <dsp:txXfrm rot="5400000">
        <a:off x="-148698" y="1576572"/>
        <a:ext cx="3738109" cy="2265521"/>
      </dsp:txXfrm>
    </dsp:sp>
    <dsp:sp modelId="{2AA068FF-A681-4E0C-AB32-47D027C7E9BC}">
      <dsp:nvSpPr>
        <dsp:cNvPr id="0" name=""/>
        <dsp:cNvSpPr/>
      </dsp:nvSpPr>
      <dsp:spPr>
        <a:xfrm rot="5400000">
          <a:off x="4355826" y="443812"/>
          <a:ext cx="5128459" cy="4531041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>
              <a:latin typeface="Arial" panose="020B0604020202020204" pitchFamily="34" charset="0"/>
              <a:ea typeface="Calibri" panose="020F0502020204030204" pitchFamily="34" charset="0"/>
            </a:rPr>
            <a:t>Miles de millones perdidos en días laborables, medidas para hacer cumplir las leyes e inversiones que debilitan la economía de cada país </a:t>
          </a:r>
          <a:endParaRPr lang="es-ES" sz="2200" kern="1200" dirty="0"/>
        </a:p>
      </dsp:txBody>
      <dsp:txXfrm rot="-5400000">
        <a:off x="5447467" y="1427218"/>
        <a:ext cx="3738109" cy="25642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96CA57-3EF0-4A25-824A-22CC6C3CFD0B}">
      <dsp:nvSpPr>
        <dsp:cNvPr id="0" name=""/>
        <dsp:cNvSpPr/>
      </dsp:nvSpPr>
      <dsp:spPr>
        <a:xfrm>
          <a:off x="3024087" y="752132"/>
          <a:ext cx="5277085" cy="5277085"/>
        </a:xfrm>
        <a:prstGeom prst="blockArc">
          <a:avLst>
            <a:gd name="adj1" fmla="val 10740345"/>
            <a:gd name="adj2" fmla="val 16841349"/>
            <a:gd name="adj3" fmla="val 4635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FAEDF8-B6F3-40A1-8371-E2AB35ABE48F}">
      <dsp:nvSpPr>
        <dsp:cNvPr id="0" name=""/>
        <dsp:cNvSpPr/>
      </dsp:nvSpPr>
      <dsp:spPr>
        <a:xfrm>
          <a:off x="3024087" y="841579"/>
          <a:ext cx="5277085" cy="5277085"/>
        </a:xfrm>
        <a:prstGeom prst="blockArc">
          <a:avLst>
            <a:gd name="adj1" fmla="val 4758651"/>
            <a:gd name="adj2" fmla="val 10859655"/>
            <a:gd name="adj3" fmla="val 4635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F7181E-CA47-4670-A5FC-FEEA2F51E872}">
      <dsp:nvSpPr>
        <dsp:cNvPr id="0" name=""/>
        <dsp:cNvSpPr/>
      </dsp:nvSpPr>
      <dsp:spPr>
        <a:xfrm>
          <a:off x="3927885" y="832261"/>
          <a:ext cx="5277085" cy="5277085"/>
        </a:xfrm>
        <a:prstGeom prst="blockArc">
          <a:avLst>
            <a:gd name="adj1" fmla="val 21443500"/>
            <a:gd name="adj2" fmla="val 5970470"/>
            <a:gd name="adj3" fmla="val 4635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5B77B2-A168-4B1F-848F-642F1B3F2E0B}">
      <dsp:nvSpPr>
        <dsp:cNvPr id="0" name=""/>
        <dsp:cNvSpPr/>
      </dsp:nvSpPr>
      <dsp:spPr>
        <a:xfrm>
          <a:off x="3925641" y="761825"/>
          <a:ext cx="5277085" cy="5277085"/>
        </a:xfrm>
        <a:prstGeom prst="blockArc">
          <a:avLst>
            <a:gd name="adj1" fmla="val 15632565"/>
            <a:gd name="adj2" fmla="val 21537499"/>
            <a:gd name="adj3" fmla="val 4635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5E08C4-69A4-4977-86C7-B557FE709EDB}">
      <dsp:nvSpPr>
        <dsp:cNvPr id="0" name=""/>
        <dsp:cNvSpPr/>
      </dsp:nvSpPr>
      <dsp:spPr>
        <a:xfrm>
          <a:off x="4883952" y="2306455"/>
          <a:ext cx="2480892" cy="215592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500" kern="1200" dirty="0"/>
        </a:p>
      </dsp:txBody>
      <dsp:txXfrm>
        <a:off x="5247270" y="2622183"/>
        <a:ext cx="1754256" cy="1524469"/>
      </dsp:txXfrm>
    </dsp:sp>
    <dsp:sp modelId="{848CDBD0-3E54-4465-AB4D-1942CFE86299}">
      <dsp:nvSpPr>
        <dsp:cNvPr id="0" name=""/>
        <dsp:cNvSpPr/>
      </dsp:nvSpPr>
      <dsp:spPr>
        <a:xfrm>
          <a:off x="4766424" y="420736"/>
          <a:ext cx="2748526" cy="87452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Bases legales</a:t>
          </a:r>
          <a:endParaRPr lang="es-ES" sz="2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68936" y="548808"/>
        <a:ext cx="1943502" cy="618384"/>
      </dsp:txXfrm>
    </dsp:sp>
    <dsp:sp modelId="{D45EE682-5254-463B-9310-107D454E7FFC}">
      <dsp:nvSpPr>
        <dsp:cNvPr id="0" name=""/>
        <dsp:cNvSpPr/>
      </dsp:nvSpPr>
      <dsp:spPr>
        <a:xfrm>
          <a:off x="7423664" y="2425930"/>
          <a:ext cx="3434983" cy="185516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Apoyo gubernamental e institucional</a:t>
          </a:r>
          <a:endParaRPr lang="es-ES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26706" y="2697612"/>
        <a:ext cx="2428899" cy="1311797"/>
      </dsp:txXfrm>
    </dsp:sp>
    <dsp:sp modelId="{5361667D-FD28-4D71-BFE3-32702B4C01AE}">
      <dsp:nvSpPr>
        <dsp:cNvPr id="0" name=""/>
        <dsp:cNvSpPr/>
      </dsp:nvSpPr>
      <dsp:spPr>
        <a:xfrm>
          <a:off x="4633662" y="5588330"/>
          <a:ext cx="3014049" cy="84893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Capacitación</a:t>
          </a:r>
          <a:endParaRPr lang="es-ES" sz="2400" b="1" kern="1200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75059" y="5712653"/>
        <a:ext cx="2131255" cy="600286"/>
      </dsp:txXfrm>
    </dsp:sp>
    <dsp:sp modelId="{E493F83E-017D-49E6-9805-179DF93717B1}">
      <dsp:nvSpPr>
        <dsp:cNvPr id="0" name=""/>
        <dsp:cNvSpPr/>
      </dsp:nvSpPr>
      <dsp:spPr>
        <a:xfrm>
          <a:off x="1478920" y="2586160"/>
          <a:ext cx="3213399" cy="169847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Campaña de comunicación</a:t>
          </a:r>
          <a:endParaRPr lang="es-ES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49511" y="2834896"/>
        <a:ext cx="2272217" cy="12010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02B42F-7412-478A-B38E-8D72D6CB1E1F}" type="datetimeFigureOut">
              <a:rPr lang="es-ES" smtClean="0"/>
              <a:t>01/11/2024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72B2E-8B3E-40AD-9EE2-746A9B4BEB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3363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72B2E-8B3E-40AD-9EE2-746A9B4BEBC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7741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454-7C8E-454B-98A8-9BCFDFBEAD47}" type="datetimeFigureOut">
              <a:rPr lang="es-ES" smtClean="0"/>
              <a:t>01/11/2024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32E55-54B5-4E7B-9865-CEDC1D6759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3728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454-7C8E-454B-98A8-9BCFDFBEAD47}" type="datetimeFigureOut">
              <a:rPr lang="es-ES" smtClean="0"/>
              <a:t>01/11/2024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32E55-54B5-4E7B-9865-CEDC1D6759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4924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454-7C8E-454B-98A8-9BCFDFBEAD47}" type="datetimeFigureOut">
              <a:rPr lang="es-ES" smtClean="0"/>
              <a:t>01/11/2024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32E55-54B5-4E7B-9865-CEDC1D6759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392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454-7C8E-454B-98A8-9BCFDFBEAD47}" type="datetimeFigureOut">
              <a:rPr lang="es-ES" smtClean="0"/>
              <a:t>01/11/2024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32E55-54B5-4E7B-9865-CEDC1D6759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6430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454-7C8E-454B-98A8-9BCFDFBEAD47}" type="datetimeFigureOut">
              <a:rPr lang="es-ES" smtClean="0"/>
              <a:t>01/11/2024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32E55-54B5-4E7B-9865-CEDC1D6759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3818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454-7C8E-454B-98A8-9BCFDFBEAD47}" type="datetimeFigureOut">
              <a:rPr lang="es-ES" smtClean="0"/>
              <a:t>01/11/2024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32E55-54B5-4E7B-9865-CEDC1D6759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903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454-7C8E-454B-98A8-9BCFDFBEAD47}" type="datetimeFigureOut">
              <a:rPr lang="es-ES" smtClean="0"/>
              <a:t>01/11/2024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32E55-54B5-4E7B-9865-CEDC1D6759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109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454-7C8E-454B-98A8-9BCFDFBEAD47}" type="datetimeFigureOut">
              <a:rPr lang="es-ES" smtClean="0"/>
              <a:t>01/11/2024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32E55-54B5-4E7B-9865-CEDC1D6759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1291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454-7C8E-454B-98A8-9BCFDFBEAD47}" type="datetimeFigureOut">
              <a:rPr lang="es-ES" smtClean="0"/>
              <a:t>01/11/2024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32E55-54B5-4E7B-9865-CEDC1D6759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1957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454-7C8E-454B-98A8-9BCFDFBEAD47}" type="datetimeFigureOut">
              <a:rPr lang="es-ES" smtClean="0"/>
              <a:t>01/11/2024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32E55-54B5-4E7B-9865-CEDC1D6759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6897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0454-7C8E-454B-98A8-9BCFDFBEAD47}" type="datetimeFigureOut">
              <a:rPr lang="es-ES" smtClean="0"/>
              <a:t>01/11/2024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32E55-54B5-4E7B-9865-CEDC1D6759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1019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E0454-7C8E-454B-98A8-9BCFDFBEAD47}" type="datetimeFigureOut">
              <a:rPr lang="es-ES" smtClean="0"/>
              <a:t>01/11/2024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32E55-54B5-4E7B-9865-CEDC1D6759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981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nwomen.org/es/what-we-do/ending-violence-against-women/unite/theme" TargetMode="Externa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331" y="1348948"/>
            <a:ext cx="4867611" cy="50612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1954" y="1395752"/>
            <a:ext cx="3028950" cy="16920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1396" y="3309105"/>
            <a:ext cx="2847975" cy="1600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1396" y="5130588"/>
            <a:ext cx="3028950" cy="1495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CuadroTexto 2"/>
          <p:cNvSpPr txBox="1"/>
          <p:nvPr/>
        </p:nvSpPr>
        <p:spPr>
          <a:xfrm>
            <a:off x="-186609" y="2958640"/>
            <a:ext cx="4075117" cy="156966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0070C0"/>
                </a:solidFill>
              </a:rPr>
              <a:t>UNIVERSIDAD JULIO DÍAZ GONZÁLEZ ARTEMISA</a:t>
            </a:r>
          </a:p>
          <a:p>
            <a:pPr algn="ctr"/>
            <a:r>
              <a:rPr lang="es-ES" sz="2400" b="1" dirty="0" smtClean="0">
                <a:solidFill>
                  <a:srgbClr val="0070C0"/>
                </a:solidFill>
              </a:rPr>
              <a:t>FACULTAD DE CIENCIAS SOCIALES Y HUMANÍSTICAS</a:t>
            </a:r>
            <a:endParaRPr lang="es-ES" sz="2400" b="1" dirty="0">
              <a:solidFill>
                <a:srgbClr val="0070C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776114" y="191320"/>
            <a:ext cx="10668000" cy="8925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s-ES" sz="2400" dirty="0" smtClean="0">
                <a:solidFill>
                  <a:srgbClr val="CC5D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ENCUENTRO ESTUDIANTIL EN SALUDO </a:t>
            </a:r>
            <a:r>
              <a:rPr lang="es-ES" sz="2400" dirty="0" smtClean="0">
                <a:solidFill>
                  <a:srgbClr val="CC5D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DÍA INTERNACIONAL DE LA NO VIOLENCIA CONTRA LA MUJER: </a:t>
            </a:r>
            <a:r>
              <a:rPr lang="es-ES" sz="2800" dirty="0" smtClean="0">
                <a:solidFill>
                  <a:srgbClr val="CC5D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s-ES" sz="28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Justicia en clave de género</a:t>
            </a:r>
            <a:r>
              <a:rPr lang="es-ES" sz="2800" dirty="0" smtClean="0">
                <a:solidFill>
                  <a:srgbClr val="CC5D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endParaRPr lang="es-ES" sz="2800" dirty="0">
              <a:solidFill>
                <a:srgbClr val="CC5D1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83966" y="5338673"/>
            <a:ext cx="2405598" cy="830997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25-11-24 al 10-11-24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4217" y="1604113"/>
            <a:ext cx="1133776" cy="9882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CuadroTexto 17"/>
          <p:cNvSpPr txBox="1"/>
          <p:nvPr/>
        </p:nvSpPr>
        <p:spPr>
          <a:xfrm>
            <a:off x="3888508" y="3743470"/>
            <a:ext cx="4443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4"/>
                </a:solidFill>
              </a:rPr>
              <a:t>“SÉ LA MUJER QUE QUIERES SER”</a:t>
            </a:r>
            <a:endParaRPr lang="es-ES" sz="2400" b="1" dirty="0">
              <a:solidFill>
                <a:schemeClr val="accent4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2922" y="1365987"/>
            <a:ext cx="1669551" cy="144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3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32" y="4484531"/>
            <a:ext cx="4713013" cy="231042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86" y="823867"/>
            <a:ext cx="4597103" cy="212372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43731" y="3115897"/>
            <a:ext cx="4969181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0070C0"/>
                </a:solidFill>
              </a:rPr>
              <a:t>   PATRIA    MINERVA  MARÍA TERESA </a:t>
            </a:r>
            <a:endParaRPr lang="es-ES" sz="2400" b="1" dirty="0">
              <a:solidFill>
                <a:srgbClr val="0070C0"/>
              </a:solidFill>
            </a:endParaRPr>
          </a:p>
          <a:p>
            <a:pPr algn="ctr"/>
            <a:r>
              <a:rPr lang="es-ES" sz="2400" b="1" dirty="0" smtClean="0">
                <a:solidFill>
                  <a:srgbClr val="0070C0"/>
                </a:solidFill>
              </a:rPr>
              <a:t>ASESINATO DE LAS HERMANAS MIRABAL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856745" y="720203"/>
            <a:ext cx="72107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Origen dominicano</a:t>
            </a:r>
          </a:p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Asesinadas por el dictador Rafael Leónidas Trujillo el 25 de noviembre de 1960 por ser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MUJERES Y ACTIVISTAS FEMENINAS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Su único crimen fue haber luchado por sus derechos.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112912" y="3117173"/>
            <a:ext cx="6954591" cy="34163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 convocatoria se inició en 1981 por el movimiento feminista latinoamericano.</a:t>
            </a:r>
          </a:p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 1999, la jornada fue asumida por la Asamblea General de Naciones Unidas en su resolución 54/134 invitando a gobiernos, organizaciones internacionales y no gubernamentales a convocar actividades dirigidas a la sensibilizar a la opinión pública sobre el problema de la violencia contra las mujeres.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43732" y="169892"/>
            <a:ext cx="12131898" cy="46166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¿Por qué se escoge este día para celebrar la jornada contra de la violencia de género?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76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31" y="142127"/>
            <a:ext cx="5765872" cy="326951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903" y="2992582"/>
            <a:ext cx="5713557" cy="3521023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455312" y="399705"/>
            <a:ext cx="3039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CAMPAÑA ÚNETE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758007" y="142127"/>
            <a:ext cx="62154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Proclamado por la ONU.</a:t>
            </a:r>
          </a:p>
          <a:p>
            <a:pPr algn="just">
              <a:lnSpc>
                <a:spcPct val="1500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 celebra no solo el 25 de noviembre sino el 25 de cada mes para actuar a favor de promover conciencia y prevenir la violencia contra mujeres y niñas.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19824" y="3775141"/>
            <a:ext cx="5310389" cy="2239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b="0" i="0" dirty="0" smtClean="0">
                <a:solidFill>
                  <a:srgbClr val="4D51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elección del  </a:t>
            </a:r>
            <a:r>
              <a:rPr lang="es-ES" sz="2400" b="0" i="0" dirty="0" smtClean="0">
                <a:solidFill>
                  <a:srgbClr val="040C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naranja</a:t>
            </a:r>
            <a:r>
              <a:rPr lang="es-ES" sz="2400" b="0" i="0" dirty="0" smtClean="0">
                <a:solidFill>
                  <a:srgbClr val="4D51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responde a que éste es un color que representa el futuro brillante y optimista libre de violencia contra las mujeres y niñas.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92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03519" y="366307"/>
            <a:ext cx="1124513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800" dirty="0" smtClean="0">
                <a:solidFill>
                  <a:srgbClr val="040C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Entonces </a:t>
            </a:r>
            <a:r>
              <a:rPr lang="es-ES" sz="2800" dirty="0">
                <a:solidFill>
                  <a:srgbClr val="040C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Dios el Señor hizo que Adán cayera en un sueño profundo y, mientras este dormía, le sacó una de sus costillas, y luego cerró esa parte de su cuerpo</a:t>
            </a:r>
            <a:r>
              <a:rPr lang="es-ES" sz="2800" dirty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Con la costilla que sacó del hombre, Dios el Señor hizo una mujer, y se la llevó al hombre.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913451" y="3148800"/>
            <a:ext cx="2529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040C28"/>
                </a:solidFill>
                <a:latin typeface="Google Sans"/>
              </a:rPr>
              <a:t>Génesis </a:t>
            </a:r>
            <a:r>
              <a:rPr lang="es-ES" sz="2400" b="1" dirty="0" smtClean="0">
                <a:solidFill>
                  <a:srgbClr val="040C28"/>
                </a:solidFill>
                <a:latin typeface="Google Sans"/>
              </a:rPr>
              <a:t>2:21-24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820" y="3043963"/>
            <a:ext cx="4996615" cy="508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422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5593" y="319470"/>
            <a:ext cx="5738648" cy="514985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Zorro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 = Héroe justiciero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Zorra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 =  </a:t>
            </a:r>
            <a:r>
              <a:rPr lang="es-ES" alt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Alimaña, mamífero carnicero </a:t>
            </a:r>
            <a:endParaRPr lang="es-ES" alt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s-ES" alt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Perro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= Mejor amigo del hombre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Perra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= Puta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ES" alt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HÉROE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= Ídolo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HEROÍNA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= Droga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ES" alt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ATREVIDO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= Osado, valiente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ATREVIDA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= Insolente, mal  </a:t>
            </a:r>
            <a:r>
              <a:rPr lang="es-ES" alt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educada</a:t>
            </a:r>
            <a:endParaRPr lang="es-ES" alt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ES" alt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SOLTERO 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= Codiciado, </a:t>
            </a:r>
            <a:r>
              <a:rPr lang="es-ES" alt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inteligente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, hábil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SOLTERA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= Quedada, lenta, ya </a:t>
            </a:r>
            <a:r>
              <a:rPr lang="es-ES" alt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le fue el tren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ES" alt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214241" y="472967"/>
            <a:ext cx="5767552" cy="607497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3100" b="1" dirty="0">
                <a:latin typeface="Arial" panose="020B0604020202020204" pitchFamily="34" charset="0"/>
                <a:cs typeface="Arial" panose="020B0604020202020204" pitchFamily="34" charset="0"/>
              </a:rPr>
              <a:t>DIOS</a:t>
            </a:r>
            <a:r>
              <a:rPr lang="es-ES" altLang="es-ES" sz="3100" dirty="0">
                <a:latin typeface="Arial" panose="020B0604020202020204" pitchFamily="34" charset="0"/>
                <a:cs typeface="Arial" panose="020B0604020202020204" pitchFamily="34" charset="0"/>
              </a:rPr>
              <a:t>   = Creador del universo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3100" b="1" dirty="0">
                <a:latin typeface="Arial" panose="020B0604020202020204" pitchFamily="34" charset="0"/>
                <a:cs typeface="Arial" panose="020B0604020202020204" pitchFamily="34" charset="0"/>
              </a:rPr>
              <a:t>DIOSA</a:t>
            </a:r>
            <a:r>
              <a:rPr lang="es-ES" altLang="es-ES" sz="3100" dirty="0">
                <a:latin typeface="Arial" panose="020B0604020202020204" pitchFamily="34" charset="0"/>
                <a:cs typeface="Arial" panose="020B0604020202020204" pitchFamily="34" charset="0"/>
              </a:rPr>
              <a:t> = Ser mitológico de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3100" dirty="0">
                <a:latin typeface="Arial" panose="020B0604020202020204" pitchFamily="34" charset="0"/>
                <a:cs typeface="Arial" panose="020B0604020202020204" pitchFamily="34" charset="0"/>
              </a:rPr>
              <a:t>                culturas supersticiosas,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3100" dirty="0">
                <a:latin typeface="Arial" panose="020B0604020202020204" pitchFamily="34" charset="0"/>
                <a:cs typeface="Arial" panose="020B0604020202020204" pitchFamily="34" charset="0"/>
              </a:rPr>
              <a:t>                obsoletas y olvidadas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ES" altLang="es-ES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3100" b="1" dirty="0">
                <a:latin typeface="Arial" panose="020B0604020202020204" pitchFamily="34" charset="0"/>
                <a:cs typeface="Arial" panose="020B0604020202020204" pitchFamily="34" charset="0"/>
              </a:rPr>
              <a:t>SUEGRO</a:t>
            </a:r>
            <a:r>
              <a:rPr lang="es-ES" altLang="es-ES" sz="3100" dirty="0">
                <a:latin typeface="Arial" panose="020B0604020202020204" pitchFamily="34" charset="0"/>
                <a:cs typeface="Arial" panose="020B0604020202020204" pitchFamily="34" charset="0"/>
              </a:rPr>
              <a:t> = Padre político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3100" b="1" dirty="0">
                <a:latin typeface="Arial" panose="020B0604020202020204" pitchFamily="34" charset="0"/>
                <a:cs typeface="Arial" panose="020B0604020202020204" pitchFamily="34" charset="0"/>
              </a:rPr>
              <a:t>SUEGRA</a:t>
            </a:r>
            <a:r>
              <a:rPr lang="es-ES" altLang="es-ES" sz="3100" dirty="0">
                <a:latin typeface="Arial" panose="020B0604020202020204" pitchFamily="34" charset="0"/>
                <a:cs typeface="Arial" panose="020B0604020202020204" pitchFamily="34" charset="0"/>
              </a:rPr>
              <a:t> = Bruja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ES" altLang="es-ES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3100" b="1" dirty="0">
                <a:latin typeface="Arial" panose="020B0604020202020204" pitchFamily="34" charset="0"/>
                <a:cs typeface="Arial" panose="020B0604020202020204" pitchFamily="34" charset="0"/>
              </a:rPr>
              <a:t>MACHISTA </a:t>
            </a:r>
            <a:r>
              <a:rPr lang="es-ES" altLang="es-ES" sz="3100" dirty="0">
                <a:latin typeface="Arial" panose="020B0604020202020204" pitchFamily="34" charset="0"/>
                <a:cs typeface="Arial" panose="020B0604020202020204" pitchFamily="34" charset="0"/>
              </a:rPr>
              <a:t>= Hombre macho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3100" b="1" dirty="0">
                <a:latin typeface="Arial" panose="020B0604020202020204" pitchFamily="34" charset="0"/>
                <a:cs typeface="Arial" panose="020B0604020202020204" pitchFamily="34" charset="0"/>
              </a:rPr>
              <a:t>FEMINISTA</a:t>
            </a:r>
            <a:r>
              <a:rPr lang="es-ES" altLang="es-ES" sz="3100" dirty="0">
                <a:latin typeface="Arial" panose="020B0604020202020204" pitchFamily="34" charset="0"/>
                <a:cs typeface="Arial" panose="020B0604020202020204" pitchFamily="34" charset="0"/>
              </a:rPr>
              <a:t> = Lesbiana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ES" altLang="es-ES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3100" b="1" dirty="0">
                <a:latin typeface="Arial" panose="020B0604020202020204" pitchFamily="34" charset="0"/>
                <a:cs typeface="Arial" panose="020B0604020202020204" pitchFamily="34" charset="0"/>
              </a:rPr>
              <a:t>DON JUAN</a:t>
            </a:r>
            <a:r>
              <a:rPr lang="es-ES" altLang="es-ES" sz="3100" dirty="0">
                <a:latin typeface="Arial" panose="020B0604020202020204" pitchFamily="34" charset="0"/>
                <a:cs typeface="Arial" panose="020B0604020202020204" pitchFamily="34" charset="0"/>
              </a:rPr>
              <a:t> = Hombre en todo su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31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sentido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3100" b="1" dirty="0">
                <a:latin typeface="Arial" panose="020B0604020202020204" pitchFamily="34" charset="0"/>
                <a:cs typeface="Arial" panose="020B0604020202020204" pitchFamily="34" charset="0"/>
              </a:rPr>
              <a:t>DOÑA JUANA</a:t>
            </a:r>
            <a:r>
              <a:rPr lang="es-ES" altLang="es-ES" sz="3100" dirty="0">
                <a:latin typeface="Arial" panose="020B0604020202020204" pitchFamily="34" charset="0"/>
                <a:cs typeface="Arial" panose="020B0604020202020204" pitchFamily="34" charset="0"/>
              </a:rPr>
              <a:t> = La mujer de la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altLang="es-ES" sz="31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limpieza </a:t>
            </a:r>
          </a:p>
          <a:p>
            <a:pPr eaLnBrk="1" hangingPunct="1">
              <a:lnSpc>
                <a:spcPct val="80000"/>
              </a:lnSpc>
            </a:pPr>
            <a:endParaRPr lang="es-ES" altLang="es-ES" sz="2000" dirty="0"/>
          </a:p>
        </p:txBody>
      </p:sp>
    </p:spTree>
    <p:extLst>
      <p:ext uri="{BB962C8B-B14F-4D97-AF65-F5344CB8AC3E}">
        <p14:creationId xmlns:p14="http://schemas.microsoft.com/office/powerpoint/2010/main" val="32066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15777" y="183399"/>
            <a:ext cx="1863367" cy="48686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Violencia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15777" y="2370244"/>
            <a:ext cx="11473020" cy="2235852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s-E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doblegar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reprimir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al individuo,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despojarlo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 voluntad, voz, capacidad de pensar,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limitando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o eliminando su capacidad de actuar de modo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independiente.</a:t>
            </a:r>
            <a:endParaRPr lang="es-ES" alt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29047" y="930591"/>
            <a:ext cx="57663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Se 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</a:rPr>
              <a:t>relaciona solo con el uso de la </a:t>
            </a: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fuerza.</a:t>
            </a:r>
            <a:endParaRPr lang="es-ES" sz="2400" dirty="0"/>
          </a:p>
        </p:txBody>
      </p:sp>
      <p:sp>
        <p:nvSpPr>
          <p:cNvPr id="7" name="Rectángulo 6"/>
          <p:cNvSpPr/>
          <p:nvPr/>
        </p:nvSpPr>
        <p:spPr>
          <a:xfrm>
            <a:off x="2079144" y="233758"/>
            <a:ext cx="9662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</a:rPr>
              <a:t>se corresponde con verbos tales como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violentar, violar,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forzar.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94718" y="1417417"/>
            <a:ext cx="116972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Implica 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</a:rPr>
              <a:t>acciones de índole psicológicas, económicas, sexuales, sociales y </a:t>
            </a: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culturales.</a:t>
            </a:r>
            <a:endParaRPr lang="es-ES" sz="2400" dirty="0"/>
          </a:p>
        </p:txBody>
      </p:sp>
      <p:cxnSp>
        <p:nvCxnSpPr>
          <p:cNvPr id="10" name="Conector recto de flecha 9"/>
          <p:cNvCxnSpPr/>
          <p:nvPr/>
        </p:nvCxnSpPr>
        <p:spPr>
          <a:xfrm>
            <a:off x="1384663" y="695423"/>
            <a:ext cx="0" cy="336543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>
            <a:off x="857795" y="762319"/>
            <a:ext cx="4354" cy="752972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>
            <a:off x="348343" y="718740"/>
            <a:ext cx="17417" cy="1651504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4907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15777" y="183399"/>
            <a:ext cx="1863367" cy="48686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Violencia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172790" y="41898"/>
            <a:ext cx="957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Por 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</a:rPr>
              <a:t>siglos ha sido una de las principales causas de muerte, afectación psicológica o física que ha sufrido la humanidad. </a:t>
            </a:r>
            <a:endParaRPr lang="es-ES" sz="2400" dirty="0"/>
          </a:p>
        </p:txBody>
      </p:sp>
      <p:sp>
        <p:nvSpPr>
          <p:cNvPr id="7" name="Rectángulo 6"/>
          <p:cNvSpPr/>
          <p:nvPr/>
        </p:nvSpPr>
        <p:spPr>
          <a:xfrm>
            <a:off x="215777" y="5388305"/>
            <a:ext cx="11815114" cy="11318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su magnitud como 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fenómeno </a:t>
            </a:r>
            <a:r>
              <a:rPr lang="es-ES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biosocial</a:t>
            </a: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desde 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inicio del siglo </a:t>
            </a: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XXI, 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algunos autores comenzaron a denominarla como “…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una enfermedad o epidemia social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…”</a:t>
            </a:r>
            <a:r>
              <a:rPr lang="es-ES" sz="2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721339" y="1019868"/>
            <a:ext cx="33731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EFECTOS Y COSTOS 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464526" y="1628506"/>
            <a:ext cx="25341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se evidencian </a:t>
            </a:r>
            <a:endParaRPr lang="es-ES" sz="2400" dirty="0"/>
          </a:p>
        </p:txBody>
      </p:sp>
      <p:cxnSp>
        <p:nvCxnSpPr>
          <p:cNvPr id="11" name="Conector recto de flecha 10"/>
          <p:cNvCxnSpPr/>
          <p:nvPr/>
        </p:nvCxnSpPr>
        <p:spPr>
          <a:xfrm>
            <a:off x="1147460" y="711577"/>
            <a:ext cx="0" cy="336543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>
            <a:off x="3255051" y="1394211"/>
            <a:ext cx="0" cy="336543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Diagrama 12"/>
          <p:cNvGraphicFramePr/>
          <p:nvPr>
            <p:extLst/>
          </p:nvPr>
        </p:nvGraphicFramePr>
        <p:xfrm>
          <a:off x="2407923" y="288619"/>
          <a:ext cx="933558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Rectángulo 13"/>
          <p:cNvSpPr/>
          <p:nvPr/>
        </p:nvSpPr>
        <p:spPr>
          <a:xfrm>
            <a:off x="-259108" y="4101674"/>
            <a:ext cx="46765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Problema </a:t>
            </a:r>
            <a:r>
              <a:rPr lang="es-E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generalizado</a:t>
            </a: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, en ocasiones, </a:t>
            </a:r>
            <a:r>
              <a:rPr lang="es-ES" sz="24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invisibilizado</a:t>
            </a: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es-ES" sz="2400" dirty="0"/>
          </a:p>
        </p:txBody>
      </p:sp>
      <p:cxnSp>
        <p:nvCxnSpPr>
          <p:cNvPr id="15" name="Conector recto de flecha 14"/>
          <p:cNvCxnSpPr/>
          <p:nvPr/>
        </p:nvCxnSpPr>
        <p:spPr>
          <a:xfrm flipH="1">
            <a:off x="429122" y="737985"/>
            <a:ext cx="8590" cy="3559695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307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94152" y="4173357"/>
            <a:ext cx="11610463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</a:rPr>
              <a:t>“[...] la violencia se presenta en el momento en que los seres humanos se ven intervenidos por otros, de tal forma que sus acciones (cotidianas) bien sean de carácter físico o mental, están por debajo de sus potencialidades (y de sus capacidades</a:t>
            </a: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)”.                                                                               </a:t>
            </a:r>
            <a:r>
              <a:rPr lang="es-ES" sz="2400" dirty="0" err="1" smtClean="0">
                <a:latin typeface="Arial" panose="020B0604020202020204" pitchFamily="34" charset="0"/>
                <a:ea typeface="Calibri" panose="020F0502020204030204" pitchFamily="34" charset="0"/>
              </a:rPr>
              <a:t>Jonh</a:t>
            </a: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ES" sz="2400" dirty="0" err="1" smtClean="0">
                <a:latin typeface="Arial" panose="020B0604020202020204" pitchFamily="34" charset="0"/>
                <a:ea typeface="Calibri" panose="020F0502020204030204" pitchFamily="34" charset="0"/>
              </a:rPr>
              <a:t>Galtung</a:t>
            </a: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s-ES" sz="2400" dirty="0"/>
          </a:p>
        </p:txBody>
      </p:sp>
      <p:sp>
        <p:nvSpPr>
          <p:cNvPr id="5" name="Rectángulo 4"/>
          <p:cNvSpPr/>
          <p:nvPr/>
        </p:nvSpPr>
        <p:spPr>
          <a:xfrm>
            <a:off x="89889" y="1372673"/>
            <a:ext cx="1176721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acciones,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fuerza,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</a:rPr>
              <a:t>poder de un individuo sobre otro que conlleva a una relación desigual de poder, sometimiento, consecuencias, desvaloración personal, violación de derechos, entre otros. </a:t>
            </a:r>
            <a:endParaRPr lang="es-ES" sz="24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15776" y="183399"/>
            <a:ext cx="4630543" cy="48686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Definiciones de violencia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846319" y="149679"/>
            <a:ext cx="71976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Son disímiles. </a:t>
            </a:r>
          </a:p>
          <a:p>
            <a:pPr algn="just"/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Se encuentran a nivel internacional como nacional.</a:t>
            </a:r>
            <a:endParaRPr lang="es-ES" sz="2400" dirty="0"/>
          </a:p>
        </p:txBody>
      </p:sp>
      <p:sp>
        <p:nvSpPr>
          <p:cNvPr id="8" name="Rectángulo 7"/>
          <p:cNvSpPr/>
          <p:nvPr/>
        </p:nvSpPr>
        <p:spPr>
          <a:xfrm>
            <a:off x="215776" y="1023578"/>
            <a:ext cx="47564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</a:rPr>
              <a:t>Asocian el término violencia con: </a:t>
            </a:r>
            <a:endParaRPr lang="es-ES" sz="2400" dirty="0"/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1436914" y="787825"/>
            <a:ext cx="0" cy="336543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93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14" y="0"/>
            <a:ext cx="11771291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764406" y="2730321"/>
            <a:ext cx="1558343" cy="2962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VISIBLE</a:t>
            </a:r>
            <a:endParaRPr lang="es-E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725769" y="3642574"/>
            <a:ext cx="1803042" cy="2726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INVISIBLE</a:t>
            </a:r>
            <a:endParaRPr lang="es-E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8085785" y="3506272"/>
            <a:ext cx="2513527" cy="4089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INVISIBILIZADA</a:t>
            </a:r>
            <a:endParaRPr lang="es-E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19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45638" y="3070740"/>
            <a:ext cx="6204206" cy="668066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Autofit/>
          </a:bodyPr>
          <a:lstStyle/>
          <a:p>
            <a:pPr eaLnBrk="1" hangingPunct="1"/>
            <a:r>
              <a:rPr lang="es-ES" altLang="es-E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VIOLENCIA DE GÉNERO</a:t>
            </a:r>
            <a:r>
              <a:rPr lang="es-ES" alt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4155" y="724324"/>
            <a:ext cx="11762862" cy="2235852"/>
          </a:xfr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 eaLnBrk="1" hangingPunct="1">
              <a:lnSpc>
                <a:spcPct val="100000"/>
              </a:lnSpc>
            </a:pPr>
            <a:r>
              <a:rPr lang="es-ES_tradnl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Toda </a:t>
            </a:r>
            <a:r>
              <a:rPr lang="es-ES_tradnl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conducta, acción u omisión</a:t>
            </a:r>
            <a:r>
              <a:rPr lang="es-ES_tradnl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s-ES_tradnl" alt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00000"/>
              </a:lnSpc>
            </a:pPr>
            <a:r>
              <a:rPr lang="es-ES_tradnl" alt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_tradnl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manera directa o indirecta</a:t>
            </a:r>
            <a:r>
              <a:rPr lang="es-ES_tradnl" alt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_tradnl" alt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visible o invisible</a:t>
            </a:r>
            <a:r>
              <a:rPr lang="es-ES_tradnl" alt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 eaLnBrk="1" hangingPunct="1">
              <a:lnSpc>
                <a:spcPct val="100000"/>
              </a:lnSpc>
            </a:pPr>
            <a:r>
              <a:rPr lang="es-ES_tradnl" alt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basada </a:t>
            </a:r>
            <a:r>
              <a:rPr lang="es-ES_tradnl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en una </a:t>
            </a:r>
            <a:r>
              <a:rPr lang="es-ES_tradnl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relación desigual de poder</a:t>
            </a:r>
            <a:r>
              <a:rPr lang="es-ES_tradnl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s-ES_tradnl" alt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es-ES_tradnl" alt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afecta la </a:t>
            </a:r>
            <a:r>
              <a:rPr lang="es-ES_tradnl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vida, </a:t>
            </a:r>
            <a:r>
              <a:rPr lang="es-ES_tradnl" alt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_tradnl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libertad, </a:t>
            </a:r>
            <a:r>
              <a:rPr lang="es-ES_tradnl" alt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_tradnl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dignidad, </a:t>
            </a:r>
            <a:r>
              <a:rPr lang="es-ES_tradnl" alt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_tradnl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integridad física, psicológica, sexual, económica o patrimonial y </a:t>
            </a:r>
            <a:r>
              <a:rPr lang="es-ES_tradnl" alt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_tradnl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seguridad personal. </a:t>
            </a:r>
            <a:endParaRPr lang="es-ES" alt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6960681" y="3017023"/>
            <a:ext cx="4967926" cy="52322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VIOLENCIA </a:t>
            </a: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MUJER  </a:t>
            </a:r>
            <a:endParaRPr lang="es-E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lecha derecha 2"/>
          <p:cNvSpPr/>
          <p:nvPr/>
        </p:nvSpPr>
        <p:spPr>
          <a:xfrm>
            <a:off x="9160268" y="3120977"/>
            <a:ext cx="1324304" cy="315311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432140" y="6488668"/>
            <a:ext cx="11909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Morales Cueto, Margarita 2018, </a:t>
            </a:r>
            <a:r>
              <a:rPr lang="es-ES" dirty="0"/>
              <a:t>Serrano </a:t>
            </a:r>
            <a:r>
              <a:rPr lang="es-ES" dirty="0" err="1"/>
              <a:t>Mulet</a:t>
            </a:r>
            <a:r>
              <a:rPr lang="es-ES" dirty="0"/>
              <a:t> </a:t>
            </a:r>
            <a:r>
              <a:rPr lang="es-ES" dirty="0" smtClean="0"/>
              <a:t>,2019 Arquedas Ramírez 2020, Espinosa 2021, Navarro 2024, Espinoso 2023</a:t>
            </a:r>
            <a:endParaRPr lang="es-ES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23652" y="144210"/>
            <a:ext cx="1863367" cy="48686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Violencia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99430" y="3814126"/>
            <a:ext cx="112624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Categoría 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género tiene una historia </a:t>
            </a: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frecuentada.</a:t>
            </a:r>
          </a:p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econocimiento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global del concepto de género en la IV Conferencia Mundial sobre 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Mujer de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Beijing (1995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45638" y="5274508"/>
            <a:ext cx="11367745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violencia de género difiere básicamente de la violencia común en la selección de sus víctimas.</a:t>
            </a:r>
          </a:p>
        </p:txBody>
      </p:sp>
    </p:spTree>
    <p:extLst>
      <p:ext uri="{BB962C8B-B14F-4D97-AF65-F5344CB8AC3E}">
        <p14:creationId xmlns:p14="http://schemas.microsoft.com/office/powerpoint/2010/main" val="224594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4258491" y="2586446"/>
            <a:ext cx="3624126" cy="167204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FASES DEL CICLO DE LA VIOLENCIA DE GÉNERO</a:t>
            </a:r>
            <a:endParaRPr lang="es-ES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lipse 2"/>
          <p:cNvSpPr/>
          <p:nvPr/>
        </p:nvSpPr>
        <p:spPr>
          <a:xfrm>
            <a:off x="4533485" y="293914"/>
            <a:ext cx="3014805" cy="1711235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 ACUMULACIÓN DE TENSIÓN</a:t>
            </a:r>
            <a:endParaRPr lang="es-E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lipse 4"/>
          <p:cNvSpPr/>
          <p:nvPr/>
        </p:nvSpPr>
        <p:spPr>
          <a:xfrm>
            <a:off x="8643255" y="3892731"/>
            <a:ext cx="2434047" cy="1711235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</a:p>
          <a:p>
            <a:pPr algn="ctr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EXPLOSIÓN/AGRESIÓN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237858" y="3892731"/>
            <a:ext cx="3899259" cy="1711235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</a:p>
          <a:p>
            <a:pPr algn="ctr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ARREPENTIMIENTO/LUNA DE MIEL</a:t>
            </a:r>
            <a:endParaRPr lang="es-E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Conector recto de flecha 7"/>
          <p:cNvCxnSpPr/>
          <p:nvPr/>
        </p:nvCxnSpPr>
        <p:spPr>
          <a:xfrm>
            <a:off x="7267845" y="1698171"/>
            <a:ext cx="1964872" cy="218149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H="1">
            <a:off x="4049486" y="4983481"/>
            <a:ext cx="4200795" cy="7184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 flipV="1">
            <a:off x="2966837" y="1554481"/>
            <a:ext cx="1566648" cy="2168433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944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89344" y="750569"/>
            <a:ext cx="11867538" cy="56323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Tipo de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violencia muy particular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que tiene como base la cultura patriarcal que se asienta en la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desigualdad de poder del hombre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sobre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mujer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Como parte de ese dominio masculino,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 ejerce la violencia como un mecanismo de control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; se sustenta en estereotipos sexistas, generadores de prejuicios que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deriven en expresiones de discriminación por razón del sexo, el género, la orientación sexual o la identidad de género; e impacta negativamente en el disfrute de los derechos, las libertades y en el bienestar general de las personas, se presenta en los ámbitos familiares, laborales, escolares, políticos, culturales y en cualquier otro de la sociedad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Código penal, anexos: definición de términos y expresiones; artículo 1.x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36478" y="109547"/>
            <a:ext cx="4599473" cy="631596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rmAutofit/>
          </a:bodyPr>
          <a:lstStyle/>
          <a:p>
            <a:pPr eaLnBrk="1" hangingPunct="1"/>
            <a:r>
              <a:rPr lang="es-ES" altLang="es-E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Violencia de género</a:t>
            </a:r>
            <a:r>
              <a:rPr lang="es-ES" alt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94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935381" y="2958290"/>
            <a:ext cx="10567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Física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062" y="753789"/>
            <a:ext cx="3358569" cy="225522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259" y="746781"/>
            <a:ext cx="3353745" cy="215726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9751" y="3392488"/>
            <a:ext cx="3556398" cy="323953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4552" y="3392488"/>
            <a:ext cx="3622742" cy="3239539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098614" y="171697"/>
            <a:ext cx="18934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Psicológica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925" y="3392488"/>
            <a:ext cx="4082104" cy="3239539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9407128" y="292124"/>
            <a:ext cx="11769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Sexual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8355407" y="2917434"/>
            <a:ext cx="38250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Económica y patrimonial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5451668" y="2958290"/>
            <a:ext cx="16369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Simbólica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068328" y="68017"/>
            <a:ext cx="3452997" cy="461665"/>
          </a:xfrm>
          <a:prstGeom prst="rect">
            <a:avLst/>
          </a:prstGeom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" alt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TIPOS DE VIOLENCIA 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5246115" y="497666"/>
            <a:ext cx="11240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Digital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3029" y="959331"/>
            <a:ext cx="3697167" cy="204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184" y="935158"/>
            <a:ext cx="4007764" cy="2338058"/>
          </a:xfrm>
          <a:prstGeom prst="rect">
            <a:avLst/>
          </a:prstGeom>
          <a:noFill/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50" y="3772759"/>
            <a:ext cx="4210236" cy="29056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1896" y="1003655"/>
            <a:ext cx="3591072" cy="21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0572" y="3772758"/>
            <a:ext cx="3722396" cy="290564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4548" y="3740011"/>
            <a:ext cx="3512187" cy="2905645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232071" y="3212248"/>
            <a:ext cx="1742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Doméstica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9757328" y="541990"/>
            <a:ext cx="19944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Institucional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4655" y="1039828"/>
            <a:ext cx="3849473" cy="204326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5313767" y="622008"/>
            <a:ext cx="12955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Laboral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8005570" y="3161655"/>
            <a:ext cx="43123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Contra la libertad reproductiva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5395745" y="3199779"/>
            <a:ext cx="1707519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Obstétrica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1040553" y="534461"/>
            <a:ext cx="1587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Mediática</a:t>
            </a:r>
            <a:endParaRPr lang="es-AR" alt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3290563" y="101997"/>
            <a:ext cx="4823565" cy="461665"/>
          </a:xfrm>
          <a:prstGeom prst="rect">
            <a:avLst/>
          </a:prstGeom>
          <a:ln w="190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" alt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MODALIDADES DE VIOLENCIA 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34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167" y="213056"/>
            <a:ext cx="6273088" cy="27114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46" y="1957111"/>
            <a:ext cx="2460409" cy="140663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46" y="3507597"/>
            <a:ext cx="2566621" cy="308198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5467" y="1957111"/>
            <a:ext cx="2857500" cy="140663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9255" y="213056"/>
            <a:ext cx="2954216" cy="16002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546" y="213056"/>
            <a:ext cx="2460409" cy="16002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5467" y="3363741"/>
            <a:ext cx="2847975" cy="322583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5832" y="3749848"/>
            <a:ext cx="6123423" cy="297223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207434" y="3123028"/>
            <a:ext cx="557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¿QUÉ PODEMOS HACER?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53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497609884"/>
              </p:ext>
            </p:extLst>
          </p:nvPr>
        </p:nvGraphicFramePr>
        <p:xfrm>
          <a:off x="163772" y="0"/>
          <a:ext cx="12392167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109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50127" y="133709"/>
            <a:ext cx="4517408" cy="1754326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s-E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BASES LEGALES</a:t>
            </a:r>
            <a:endParaRPr lang="es-E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6281" y="133709"/>
            <a:ext cx="3955678" cy="32963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1001" y="3141633"/>
            <a:ext cx="3993226" cy="30726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306" y="1989389"/>
            <a:ext cx="3901778" cy="23044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76" y="4293877"/>
            <a:ext cx="3822208" cy="245376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0704" y="1576182"/>
            <a:ext cx="3871296" cy="4201163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4039649" y="6053903"/>
            <a:ext cx="85621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JUSTICIA EN CLAVE DE GÉNERO</a:t>
            </a:r>
            <a:endParaRPr lang="es-E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98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941" y="261224"/>
            <a:ext cx="3103020" cy="206774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42" y="261224"/>
            <a:ext cx="3280296" cy="206774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842" y="2565779"/>
            <a:ext cx="3280296" cy="191985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842" y="4722442"/>
            <a:ext cx="3280296" cy="180118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5941" y="2565779"/>
            <a:ext cx="3103020" cy="191985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5941" y="4722442"/>
            <a:ext cx="3103020" cy="1801186"/>
          </a:xfrm>
          <a:prstGeom prst="rect">
            <a:avLst/>
          </a:prstGeom>
        </p:spPr>
      </p:pic>
      <p:grpSp>
        <p:nvGrpSpPr>
          <p:cNvPr id="13" name="Grupo 12"/>
          <p:cNvGrpSpPr/>
          <p:nvPr/>
        </p:nvGrpSpPr>
        <p:grpSpPr>
          <a:xfrm>
            <a:off x="4458048" y="124747"/>
            <a:ext cx="3434983" cy="1608519"/>
            <a:chOff x="7423664" y="2425930"/>
            <a:chExt cx="3434983" cy="1855161"/>
          </a:xfrm>
          <a:scene3d>
            <a:camera prst="orthographicFront"/>
            <a:lightRig rig="flat" dir="t"/>
          </a:scene3d>
        </p:grpSpPr>
        <p:sp>
          <p:nvSpPr>
            <p:cNvPr id="14" name="Elipse 13"/>
            <p:cNvSpPr/>
            <p:nvPr/>
          </p:nvSpPr>
          <p:spPr>
            <a:xfrm>
              <a:off x="7423664" y="2425930"/>
              <a:ext cx="3434983" cy="1855161"/>
            </a:xfrm>
            <a:prstGeom prst="ellipse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lipse 4"/>
            <p:cNvSpPr/>
            <p:nvPr/>
          </p:nvSpPr>
          <p:spPr>
            <a:xfrm>
              <a:off x="7926706" y="2697612"/>
              <a:ext cx="2428899" cy="131179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Apoyo gubernamental e institucional</a:t>
              </a:r>
              <a:endParaRPr lang="es-ES" sz="24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CuadroTexto 15"/>
          <p:cNvSpPr txBox="1"/>
          <p:nvPr/>
        </p:nvSpPr>
        <p:spPr>
          <a:xfrm>
            <a:off x="3707712" y="1669479"/>
            <a:ext cx="49356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Basado en estrategias de trabajo de directivos desde el apoyo gubernamental y el Código del trabajo.</a:t>
            </a:r>
          </a:p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Encuentros entre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directivas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 FMC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con el objetivo de fortalecer sus capacidades de liderazgo y lograr su participación en los espacios de toma de decisiones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987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29" y="2307324"/>
            <a:ext cx="2672687" cy="189618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28" y="274928"/>
            <a:ext cx="2672688" cy="175944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229" y="4476466"/>
            <a:ext cx="2672687" cy="206802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7886" y="1"/>
            <a:ext cx="1476233" cy="1467650"/>
          </a:xfrm>
          <a:prstGeom prst="rect">
            <a:avLst/>
          </a:prstGeom>
        </p:spPr>
      </p:pic>
      <p:grpSp>
        <p:nvGrpSpPr>
          <p:cNvPr id="12" name="Grupo 11"/>
          <p:cNvGrpSpPr/>
          <p:nvPr/>
        </p:nvGrpSpPr>
        <p:grpSpPr>
          <a:xfrm>
            <a:off x="4848283" y="150605"/>
            <a:ext cx="3014049" cy="848932"/>
            <a:chOff x="4633662" y="5588330"/>
            <a:chExt cx="3014049" cy="848932"/>
          </a:xfrm>
          <a:scene3d>
            <a:camera prst="orthographicFront"/>
            <a:lightRig rig="flat" dir="t"/>
          </a:scene3d>
        </p:grpSpPr>
        <p:sp>
          <p:nvSpPr>
            <p:cNvPr id="13" name="Elipse 12"/>
            <p:cNvSpPr/>
            <p:nvPr/>
          </p:nvSpPr>
          <p:spPr>
            <a:xfrm>
              <a:off x="4633662" y="5588330"/>
              <a:ext cx="3014049" cy="848932"/>
            </a:xfrm>
            <a:prstGeom prst="ellipse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Elipse 4"/>
            <p:cNvSpPr/>
            <p:nvPr/>
          </p:nvSpPr>
          <p:spPr>
            <a:xfrm>
              <a:off x="5075059" y="5712653"/>
              <a:ext cx="2131255" cy="60028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Capacitación</a:t>
              </a:r>
              <a:endParaRPr lang="es-ES" sz="2400" b="1" kern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Rectángulo 15"/>
          <p:cNvSpPr/>
          <p:nvPr/>
        </p:nvSpPr>
        <p:spPr>
          <a:xfrm>
            <a:off x="3084393" y="1106995"/>
            <a:ext cx="89802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Circular STD"/>
              </a:rPr>
              <a:t>El fomento de las competencias del personal es la piedra angular de la capacidad de todo centro </a:t>
            </a:r>
            <a:r>
              <a:rPr lang="es-ES" sz="2400" dirty="0" smtClean="0">
                <a:latin typeface="Circular STD"/>
              </a:rPr>
              <a:t>para </a:t>
            </a:r>
            <a:r>
              <a:rPr lang="es-ES" sz="2400" dirty="0">
                <a:latin typeface="Circular STD"/>
              </a:rPr>
              <a:t>abordar ética y eficazmente la violencia contra las mujeres y las niñas.</a:t>
            </a:r>
            <a:endParaRPr lang="es-ES" sz="2400" dirty="0"/>
          </a:p>
        </p:txBody>
      </p:sp>
      <p:sp>
        <p:nvSpPr>
          <p:cNvPr id="17" name="Rectángulo 16"/>
          <p:cNvSpPr/>
          <p:nvPr/>
        </p:nvSpPr>
        <p:spPr>
          <a:xfrm>
            <a:off x="3084393" y="2813187"/>
            <a:ext cx="88437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sensibilizar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trabajadores y directivos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sobre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las cuestiones relativas a la violencia contra las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mujeres.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capacitación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 complementaria y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permanente.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apoyo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 permanente para gestionar los problemas del trabajo con las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supervivientes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Celebrar convenios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apoyo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permanente con instituciones con experiencia en esferas como la psicología y 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derecho.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77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670" y="136815"/>
            <a:ext cx="3664789" cy="22106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670" y="2555897"/>
            <a:ext cx="3664789" cy="200245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70" y="4766834"/>
            <a:ext cx="3664789" cy="1852330"/>
          </a:xfrm>
          <a:prstGeom prst="rect">
            <a:avLst/>
          </a:prstGeom>
        </p:spPr>
      </p:pic>
      <p:grpSp>
        <p:nvGrpSpPr>
          <p:cNvPr id="14" name="Grupo 13"/>
          <p:cNvGrpSpPr/>
          <p:nvPr/>
        </p:nvGrpSpPr>
        <p:grpSpPr>
          <a:xfrm>
            <a:off x="4926028" y="136815"/>
            <a:ext cx="3213399" cy="1337144"/>
            <a:chOff x="1478920" y="2586160"/>
            <a:chExt cx="3213399" cy="1698477"/>
          </a:xfrm>
          <a:scene3d>
            <a:camera prst="orthographicFront"/>
            <a:lightRig rig="flat" dir="t"/>
          </a:scene3d>
        </p:grpSpPr>
        <p:sp>
          <p:nvSpPr>
            <p:cNvPr id="15" name="Elipse 14"/>
            <p:cNvSpPr/>
            <p:nvPr/>
          </p:nvSpPr>
          <p:spPr>
            <a:xfrm>
              <a:off x="1478920" y="2586160"/>
              <a:ext cx="3213399" cy="1698477"/>
            </a:xfrm>
            <a:prstGeom prst="ellipse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Elipse 4"/>
            <p:cNvSpPr/>
            <p:nvPr/>
          </p:nvSpPr>
          <p:spPr>
            <a:xfrm>
              <a:off x="1949511" y="2834896"/>
              <a:ext cx="2272217" cy="120100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Campaña de comunicación</a:t>
              </a:r>
              <a:endParaRPr lang="es-ES" sz="24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Rectángulo 17"/>
          <p:cNvSpPr/>
          <p:nvPr/>
        </p:nvSpPr>
        <p:spPr>
          <a:xfrm>
            <a:off x="4102370" y="1407123"/>
            <a:ext cx="80741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La campaña ÚNETE para poner fin a la violencia contra las mujeres es una iniciativa plurianual que tiene por objetivo prevenir y eliminar la violencia contra las mujeres y las niñas en todo el mundo.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102370" y="3141625"/>
            <a:ext cx="7812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tema global para el año </a:t>
            </a:r>
            <a:r>
              <a:rPr lang="es-E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</a:t>
            </a:r>
            <a:r>
              <a:rPr lang="es-E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tooltip="UNITE Campaign 2023"/>
              </a:rPr>
              <a:t>“</a:t>
            </a:r>
            <a:r>
              <a:rPr lang="es-ES" sz="2400" b="1" u="sng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tooltip="UNITE Campaign 2023"/>
              </a:rPr>
              <a:t>Financiar los derechos de las </a:t>
            </a:r>
            <a:r>
              <a:rPr lang="es-ES" sz="2400" b="1" u="sng" dirty="0" err="1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tooltip="UNITE Campaign 2023"/>
              </a:rPr>
              <a:t>muejres</a:t>
            </a:r>
            <a:r>
              <a:rPr lang="es-ES" sz="2400" b="1" u="sng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tooltip="UNITE Campaign 2023"/>
              </a:rPr>
              <a:t>: acelerar la igualdad</a:t>
            </a:r>
            <a:r>
              <a:rPr lang="es-ES" sz="2400" b="1" u="sng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s-E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102370" y="4349592"/>
            <a:ext cx="78121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</a:rPr>
              <a:t>Mídete, campaña cubana por la no violencia, está dirigida en la actualidad a que niños, niñas y adolescentes aprendan a reconocer la violencia en sus comunicaciones digitales</a:t>
            </a:r>
            <a:r>
              <a:rPr lang="es-ES" sz="2400" dirty="0" smtClean="0">
                <a:latin typeface="Arial" panose="020B0604020202020204" pitchFamily="34" charset="0"/>
              </a:rPr>
              <a:t>.</a:t>
            </a:r>
          </a:p>
          <a:p>
            <a:pPr algn="just"/>
            <a:r>
              <a:rPr lang="es-ES" sz="2400" dirty="0" smtClean="0">
                <a:latin typeface="Arial" panose="020B0604020202020204" pitchFamily="34" charset="0"/>
              </a:rPr>
              <a:t>Eres más…</a:t>
            </a:r>
          </a:p>
          <a:p>
            <a:pPr algn="just"/>
            <a:r>
              <a:rPr lang="es-ES" sz="2400" dirty="0" smtClean="0">
                <a:latin typeface="Arial" panose="020B0604020202020204" pitchFamily="34" charset="0"/>
              </a:rPr>
              <a:t>Evoluciona…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04206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457900" y="787736"/>
            <a:ext cx="927619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Comunicar</a:t>
            </a:r>
            <a:r>
              <a:rPr lang="es-ES" sz="4400" b="1" dirty="0">
                <a:solidFill>
                  <a:srgbClr val="222222"/>
                </a:solidFill>
                <a:latin typeface="Exo"/>
              </a:rPr>
              <a:t> </a:t>
            </a:r>
          </a:p>
          <a:p>
            <a:pPr algn="r"/>
            <a:r>
              <a:rPr lang="es-ES" sz="2400" b="1" dirty="0" smtClean="0">
                <a:solidFill>
                  <a:srgbClr val="222222"/>
                </a:solidFill>
                <a:latin typeface="Exo"/>
              </a:rPr>
              <a:t>las </a:t>
            </a:r>
            <a:r>
              <a:rPr lang="es-ES" sz="2400" b="1" dirty="0">
                <a:solidFill>
                  <a:srgbClr val="222222"/>
                </a:solidFill>
                <a:latin typeface="Exo"/>
              </a:rPr>
              <a:t>violencias no solo en días de campaña</a:t>
            </a:r>
            <a:endParaRPr lang="es-ES" sz="2400" b="1" i="0" dirty="0">
              <a:solidFill>
                <a:srgbClr val="222222"/>
              </a:solidFill>
              <a:effectLst/>
              <a:latin typeface="Exo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5826" y="2587221"/>
            <a:ext cx="113003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VIOLENCIA CONTRA LA MUJER</a:t>
            </a:r>
          </a:p>
          <a:p>
            <a:r>
              <a:rPr lang="es-ES" sz="4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s-ES" sz="4400" dirty="0">
                <a:latin typeface="Arial" panose="020B0604020202020204" pitchFamily="34" charset="0"/>
                <a:cs typeface="Arial" panose="020B0604020202020204" pitchFamily="34" charset="0"/>
              </a:rPr>
              <a:t>un problema de salud, </a:t>
            </a:r>
            <a:endParaRPr lang="es-ES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un </a:t>
            </a:r>
            <a:r>
              <a:rPr lang="es-ES" sz="4400" dirty="0">
                <a:latin typeface="Arial" panose="020B0604020202020204" pitchFamily="34" charset="0"/>
                <a:cs typeface="Arial" panose="020B0604020202020204" pitchFamily="34" charset="0"/>
              </a:rPr>
              <a:t>problema </a:t>
            </a:r>
            <a:r>
              <a:rPr lang="es-E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social,</a:t>
            </a:r>
          </a:p>
          <a:p>
            <a:r>
              <a:rPr lang="es-E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un </a:t>
            </a:r>
            <a:r>
              <a:rPr lang="es-ES" sz="4400" dirty="0">
                <a:latin typeface="Arial" panose="020B0604020202020204" pitchFamily="34" charset="0"/>
                <a:cs typeface="Arial" panose="020B0604020202020204" pitchFamily="34" charset="0"/>
              </a:rPr>
              <a:t>problema de </a:t>
            </a:r>
            <a:r>
              <a:rPr lang="es-E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derechos.</a:t>
            </a:r>
            <a:endParaRPr lang="es-E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277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7672" y="0"/>
            <a:ext cx="6594764" cy="6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185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30991</TotalTime>
  <Words>1056</Words>
  <Application>Microsoft Office PowerPoint</Application>
  <PresentationFormat>Panorámica</PresentationFormat>
  <Paragraphs>139</Paragraphs>
  <Slides>22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1" baseType="lpstr">
      <vt:lpstr>Arial</vt:lpstr>
      <vt:lpstr>Arial Rounded MT Bold</vt:lpstr>
      <vt:lpstr>Calibri</vt:lpstr>
      <vt:lpstr>Calibri Light</vt:lpstr>
      <vt:lpstr>Circular STD</vt:lpstr>
      <vt:lpstr>Exo</vt:lpstr>
      <vt:lpstr>Google Sans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VIOLENCIA DE GÉNERO </vt:lpstr>
      <vt:lpstr>Presentación de PowerPoint</vt:lpstr>
      <vt:lpstr>Violencia de género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Rolando</dc:creator>
  <cp:lastModifiedBy>Rolando</cp:lastModifiedBy>
  <cp:revision>59</cp:revision>
  <dcterms:created xsi:type="dcterms:W3CDTF">2023-11-19T00:56:08Z</dcterms:created>
  <dcterms:modified xsi:type="dcterms:W3CDTF">2024-11-19T14:52:31Z</dcterms:modified>
</cp:coreProperties>
</file>