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72"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7" r:id="rId19"/>
    <p:sldId id="275" r:id="rId20"/>
    <p:sldId id="273"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5" d="100"/>
          <a:sy n="85" d="100"/>
        </p:scale>
        <p:origin x="590" y="5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7/29/2026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7/29/2026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7/29/2026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7/29/2026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7/29/2026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7/29/2026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s-ES"/>
              <a:t>Haga clic para modificar el estilo de título del patrón</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7/29/2026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el estilo de texto del patrón</a:t>
            </a:r>
          </a:p>
        </p:txBody>
      </p:sp>
      <p:sp>
        <p:nvSpPr>
          <p:cNvPr id="3" name="Date Placeholder 2"/>
          <p:cNvSpPr>
            <a:spLocks noGrp="1"/>
          </p:cNvSpPr>
          <p:nvPr>
            <p:ph type="dt" sz="half" idx="10"/>
          </p:nvPr>
        </p:nvSpPr>
        <p:spPr/>
        <p:txBody>
          <a:bodyPr/>
          <a:lstStyle/>
          <a:p>
            <a:fld id="{B61BEF0D-F0BB-DE4B-95CE-6DB70DBA9567}" type="datetimeFigureOut">
              <a:rPr lang="en-US" dirty="0"/>
              <a:pPr/>
              <a:t>7/29/2026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7/29/2026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el estilo de texto del patrón</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7/29/2026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7/29/2026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a:t>Haga clic para modificar el estilo de texto del patrón</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7/29/2026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s-ES"/>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a:t>Haga clic para modificar el estilo de texto del patrón</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7/29/2026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7/29/2026</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erpadres.es/tag/grupo+sanguineo" TargetMode="External"/><Relationship Id="rId2" Type="http://schemas.openxmlformats.org/officeDocument/2006/relationships/hyperlink" Target="http://serpadres.es/tag/cordon+umbilical" TargetMode="External"/><Relationship Id="rId1" Type="http://schemas.openxmlformats.org/officeDocument/2006/relationships/slideLayout" Target="../slideLayouts/slideLayout2.xml"/><Relationship Id="rId4" Type="http://schemas.openxmlformats.org/officeDocument/2006/relationships/hyperlink" Target="http://serpadres.es/tag/nacer"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85611" y="463639"/>
            <a:ext cx="9453093" cy="4868215"/>
          </a:xfrm>
          <a:prstGeom prst="rect">
            <a:avLst/>
          </a:prstGeom>
          <a:noFill/>
          <a:ln>
            <a:noFill/>
          </a:ln>
        </p:spPr>
      </p:pic>
    </p:spTree>
    <p:extLst>
      <p:ext uri="{BB962C8B-B14F-4D97-AF65-F5344CB8AC3E}">
        <p14:creationId xmlns:p14="http://schemas.microsoft.com/office/powerpoint/2010/main" val="12721818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412124" y="914400"/>
            <a:ext cx="11217498" cy="2743201"/>
          </a:xfrm>
        </p:spPr>
        <p:txBody>
          <a:bodyPr>
            <a:normAutofit fontScale="90000"/>
          </a:bodyPr>
          <a:lstStyle/>
          <a:p>
            <a:pPr>
              <a:lnSpc>
                <a:spcPct val="150000"/>
              </a:lnSpc>
            </a:pPr>
            <a:br>
              <a:rPr lang="es-ES" sz="2700" cap="none" dirty="0">
                <a:latin typeface="Arial" panose="020B0604020202020204" pitchFamily="34" charset="0"/>
                <a:cs typeface="Arial" panose="020B0604020202020204" pitchFamily="34" charset="0"/>
              </a:rPr>
            </a:br>
            <a:br>
              <a:rPr lang="es-ES" sz="2700" cap="none" dirty="0">
                <a:latin typeface="Arial" panose="020B0604020202020204" pitchFamily="34" charset="0"/>
                <a:cs typeface="Arial" panose="020B0604020202020204" pitchFamily="34" charset="0"/>
              </a:rPr>
            </a:br>
            <a:br>
              <a:rPr lang="es-ES" sz="2700" cap="none" dirty="0">
                <a:latin typeface="Arial" panose="020B0604020202020204" pitchFamily="34" charset="0"/>
                <a:cs typeface="Arial" panose="020B0604020202020204" pitchFamily="34" charset="0"/>
              </a:rPr>
            </a:br>
            <a:br>
              <a:rPr lang="es-ES" sz="2700" cap="none" dirty="0">
                <a:latin typeface="Arial" panose="020B0604020202020204" pitchFamily="34" charset="0"/>
                <a:cs typeface="Arial" panose="020B0604020202020204" pitchFamily="34" charset="0"/>
              </a:rPr>
            </a:br>
            <a:br>
              <a:rPr lang="es-ES" sz="2700" cap="none" dirty="0">
                <a:latin typeface="Arial" panose="020B0604020202020204" pitchFamily="34" charset="0"/>
                <a:cs typeface="Arial" panose="020B0604020202020204" pitchFamily="34" charset="0"/>
              </a:rPr>
            </a:br>
            <a:br>
              <a:rPr lang="es-ES" sz="2700" cap="none" dirty="0">
                <a:latin typeface="Arial" panose="020B0604020202020204" pitchFamily="34" charset="0"/>
                <a:cs typeface="Arial" panose="020B0604020202020204" pitchFamily="34" charset="0"/>
              </a:rPr>
            </a:br>
            <a:br>
              <a:rPr lang="es-ES" sz="2700" cap="none" dirty="0">
                <a:latin typeface="Arial" panose="020B0604020202020204" pitchFamily="34" charset="0"/>
                <a:cs typeface="Arial" panose="020B0604020202020204" pitchFamily="34" charset="0"/>
              </a:rPr>
            </a:br>
            <a:br>
              <a:rPr lang="es-ES" sz="2700" cap="none" dirty="0">
                <a:latin typeface="Arial" panose="020B0604020202020204" pitchFamily="34" charset="0"/>
                <a:cs typeface="Arial" panose="020B0604020202020204" pitchFamily="34" charset="0"/>
              </a:rPr>
            </a:br>
            <a:br>
              <a:rPr lang="es-ES" sz="2700" cap="none" dirty="0">
                <a:latin typeface="Arial" panose="020B0604020202020204" pitchFamily="34" charset="0"/>
                <a:cs typeface="Arial" panose="020B0604020202020204" pitchFamily="34" charset="0"/>
              </a:rPr>
            </a:br>
            <a:br>
              <a:rPr lang="es-ES" sz="2700" cap="none" dirty="0">
                <a:latin typeface="Arial" panose="020B0604020202020204" pitchFamily="34" charset="0"/>
                <a:cs typeface="Arial" panose="020B0604020202020204" pitchFamily="34" charset="0"/>
              </a:rPr>
            </a:br>
            <a:br>
              <a:rPr lang="es-ES" sz="2700" cap="none" dirty="0">
                <a:latin typeface="Arial" panose="020B0604020202020204" pitchFamily="34" charset="0"/>
                <a:cs typeface="Arial" panose="020B0604020202020204" pitchFamily="34" charset="0"/>
              </a:rPr>
            </a:br>
            <a:br>
              <a:rPr lang="es-ES" sz="2700" cap="none" dirty="0">
                <a:latin typeface="Arial" panose="020B0604020202020204" pitchFamily="34" charset="0"/>
                <a:cs typeface="Arial" panose="020B0604020202020204" pitchFamily="34" charset="0"/>
              </a:rPr>
            </a:br>
            <a:br>
              <a:rPr lang="es-ES" sz="2700" cap="none" dirty="0">
                <a:latin typeface="Arial" panose="020B0604020202020204" pitchFamily="34" charset="0"/>
                <a:cs typeface="Arial" panose="020B0604020202020204" pitchFamily="34" charset="0"/>
              </a:rPr>
            </a:br>
            <a:br>
              <a:rPr lang="es-ES" sz="2700" cap="none" dirty="0">
                <a:latin typeface="Arial" panose="020B0604020202020204" pitchFamily="34" charset="0"/>
                <a:cs typeface="Arial" panose="020B0604020202020204" pitchFamily="34" charset="0"/>
              </a:rPr>
            </a:br>
            <a:br>
              <a:rPr lang="es-ES" sz="2700" cap="none" dirty="0">
                <a:latin typeface="Arial" panose="020B0604020202020204" pitchFamily="34" charset="0"/>
                <a:cs typeface="Arial" panose="020B0604020202020204" pitchFamily="34" charset="0"/>
              </a:rPr>
            </a:br>
            <a:br>
              <a:rPr lang="es-ES" sz="2700" cap="none" dirty="0">
                <a:latin typeface="Arial" panose="020B0604020202020204" pitchFamily="34" charset="0"/>
                <a:cs typeface="Arial" panose="020B0604020202020204" pitchFamily="34" charset="0"/>
              </a:rPr>
            </a:br>
            <a:br>
              <a:rPr lang="es-ES" sz="2700" cap="none" dirty="0">
                <a:latin typeface="Arial" panose="020B0604020202020204" pitchFamily="34" charset="0"/>
                <a:cs typeface="Arial" panose="020B0604020202020204" pitchFamily="34" charset="0"/>
              </a:rPr>
            </a:br>
            <a:br>
              <a:rPr lang="es-ES" sz="2700" cap="none" dirty="0">
                <a:latin typeface="Arial" panose="020B0604020202020204" pitchFamily="34" charset="0"/>
                <a:cs typeface="Arial" panose="020B0604020202020204" pitchFamily="34" charset="0"/>
              </a:rPr>
            </a:br>
            <a:br>
              <a:rPr lang="es-ES" sz="2700" cap="none" dirty="0">
                <a:latin typeface="Arial" panose="020B0604020202020204" pitchFamily="34" charset="0"/>
                <a:cs typeface="Arial" panose="020B0604020202020204" pitchFamily="34" charset="0"/>
              </a:rPr>
            </a:br>
            <a:br>
              <a:rPr lang="es-ES" sz="2700" cap="none" dirty="0">
                <a:latin typeface="Arial" panose="020B0604020202020204" pitchFamily="34" charset="0"/>
                <a:cs typeface="Arial" panose="020B0604020202020204" pitchFamily="34" charset="0"/>
              </a:rPr>
            </a:br>
            <a:br>
              <a:rPr lang="es-ES" sz="2700" cap="none" dirty="0">
                <a:latin typeface="Arial" panose="020B0604020202020204" pitchFamily="34" charset="0"/>
                <a:cs typeface="Arial" panose="020B0604020202020204" pitchFamily="34" charset="0"/>
              </a:rPr>
            </a:br>
            <a:br>
              <a:rPr lang="es-ES" sz="2700" cap="none" dirty="0">
                <a:latin typeface="Arial" panose="020B0604020202020204" pitchFamily="34" charset="0"/>
                <a:cs typeface="Arial" panose="020B0604020202020204" pitchFamily="34" charset="0"/>
              </a:rPr>
            </a:br>
            <a:br>
              <a:rPr lang="es-ES" sz="2700" cap="none" dirty="0">
                <a:latin typeface="Arial" panose="020B0604020202020204" pitchFamily="34" charset="0"/>
                <a:cs typeface="Arial" panose="020B0604020202020204" pitchFamily="34" charset="0"/>
              </a:rPr>
            </a:br>
            <a:br>
              <a:rPr lang="es-ES" sz="2700" cap="none" dirty="0">
                <a:latin typeface="Arial" panose="020B0604020202020204" pitchFamily="34" charset="0"/>
                <a:cs typeface="Arial" panose="020B0604020202020204" pitchFamily="34" charset="0"/>
              </a:rPr>
            </a:br>
            <a:br>
              <a:rPr lang="es-ES" sz="2700" cap="none" dirty="0">
                <a:latin typeface="Arial" panose="020B0604020202020204" pitchFamily="34" charset="0"/>
                <a:cs typeface="Arial" panose="020B0604020202020204" pitchFamily="34" charset="0"/>
              </a:rPr>
            </a:br>
            <a:endParaRPr lang="es-ES" sz="2700" cap="none" dirty="0">
              <a:latin typeface="Arial" panose="020B0604020202020204" pitchFamily="34" charset="0"/>
              <a:cs typeface="Arial" panose="020B0604020202020204" pitchFamily="34" charset="0"/>
            </a:endParaRPr>
          </a:p>
        </p:txBody>
      </p:sp>
      <p:sp>
        <p:nvSpPr>
          <p:cNvPr id="4" name="Rectángulo 3"/>
          <p:cNvSpPr/>
          <p:nvPr/>
        </p:nvSpPr>
        <p:spPr>
          <a:xfrm>
            <a:off x="0" y="193184"/>
            <a:ext cx="12028868" cy="7385291"/>
          </a:xfrm>
          <a:prstGeom prst="rect">
            <a:avLst/>
          </a:prstGeom>
        </p:spPr>
        <p:txBody>
          <a:bodyPr wrap="square">
            <a:spAutoFit/>
          </a:bodyPr>
          <a:lstStyle/>
          <a:p>
            <a:pPr algn="just">
              <a:lnSpc>
                <a:spcPct val="150000"/>
              </a:lnSpc>
              <a:spcBef>
                <a:spcPts val="600"/>
              </a:spcBef>
            </a:pPr>
            <a:r>
              <a:rPr lang="es-ES" sz="3200" dirty="0">
                <a:solidFill>
                  <a:schemeClr val="bg1"/>
                </a:solidFill>
                <a:latin typeface="Arial" panose="020B0604020202020204" pitchFamily="34" charset="0"/>
                <a:cs typeface="Arial" panose="020B0604020202020204" pitchFamily="34" charset="0"/>
              </a:rPr>
              <a:t>De acuerdo con las metas establecidas en el objetivo de desarrollo sostenible 3: garantizar una vida sana y promover el bienestar para todos en todas las edades, y la nueva estrategia mundial para la salud de la mujer, el niño y el adolescente (2016–2030), la agenda mundial está ampliando su enfoque con el fin de garantizar que las mujeres y los bebés no solo sobrevivan a las complicaciones del parto (si ocurrieran) sino también que se desarrollen y alcancen su potencial de salud y vida. </a:t>
            </a:r>
            <a:br>
              <a:rPr lang="es-ES" sz="3200" dirty="0">
                <a:solidFill>
                  <a:schemeClr val="bg1"/>
                </a:solidFill>
                <a:latin typeface="Arial" panose="020B0604020202020204" pitchFamily="34" charset="0"/>
                <a:cs typeface="Arial" panose="020B0604020202020204" pitchFamily="34" charset="0"/>
              </a:rPr>
            </a:br>
            <a:br>
              <a:rPr lang="es-ES" sz="3200" dirty="0">
                <a:latin typeface="Arial" panose="020B0604020202020204" pitchFamily="34" charset="0"/>
                <a:cs typeface="Arial" panose="020B0604020202020204" pitchFamily="34" charset="0"/>
              </a:rPr>
            </a:br>
            <a:endParaRPr lang="es-ES" sz="3200" dirty="0"/>
          </a:p>
        </p:txBody>
      </p:sp>
    </p:spTree>
    <p:extLst>
      <p:ext uri="{BB962C8B-B14F-4D97-AF65-F5344CB8AC3E}">
        <p14:creationId xmlns:p14="http://schemas.microsoft.com/office/powerpoint/2010/main" val="2026573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0" y="0"/>
            <a:ext cx="11861442" cy="4301067"/>
          </a:xfrm>
        </p:spPr>
        <p:txBody>
          <a:bodyPr>
            <a:normAutofit lnSpcReduction="10000"/>
          </a:bodyPr>
          <a:lstStyle/>
          <a:p>
            <a:pPr marL="0" indent="0" algn="just">
              <a:buNone/>
            </a:pPr>
            <a:r>
              <a:rPr lang="es-ES" sz="2800" dirty="0">
                <a:solidFill>
                  <a:schemeClr val="bg1"/>
                </a:solidFill>
                <a:latin typeface="Arial" panose="020B0604020202020204" pitchFamily="34" charset="0"/>
                <a:cs typeface="Arial" panose="020B0604020202020204" pitchFamily="34" charset="0"/>
              </a:rPr>
              <a:t>Recomendaciones de la OMS </a:t>
            </a:r>
          </a:p>
          <a:p>
            <a:pPr marL="0" indent="0" algn="just">
              <a:buNone/>
            </a:pPr>
            <a:endParaRPr lang="es-ES" sz="2800" dirty="0">
              <a:solidFill>
                <a:schemeClr val="bg1"/>
              </a:solidFill>
              <a:latin typeface="Arial" panose="020B0604020202020204" pitchFamily="34" charset="0"/>
              <a:cs typeface="Arial" panose="020B0604020202020204" pitchFamily="34" charset="0"/>
            </a:endParaRPr>
          </a:p>
          <a:p>
            <a:pPr marL="0" indent="0" algn="just">
              <a:buNone/>
            </a:pPr>
            <a:endParaRPr lang="es-ES" sz="2800" dirty="0">
              <a:solidFill>
                <a:schemeClr val="bg1"/>
              </a:solidFill>
              <a:latin typeface="Arial" panose="020B0604020202020204" pitchFamily="34" charset="0"/>
              <a:cs typeface="Arial" panose="020B0604020202020204" pitchFamily="34" charset="0"/>
            </a:endParaRPr>
          </a:p>
          <a:p>
            <a:pPr marL="0" indent="0" algn="just">
              <a:buNone/>
            </a:pPr>
            <a:r>
              <a:rPr lang="es-ES" sz="2800">
                <a:solidFill>
                  <a:schemeClr val="bg1"/>
                </a:solidFill>
                <a:latin typeface="Arial" panose="020B0604020202020204" pitchFamily="34" charset="0"/>
                <a:cs typeface="Arial" panose="020B0604020202020204" pitchFamily="34" charset="0"/>
              </a:rPr>
              <a:t>Los </a:t>
            </a:r>
            <a:r>
              <a:rPr lang="es-ES" sz="2800" dirty="0">
                <a:solidFill>
                  <a:schemeClr val="bg1"/>
                </a:solidFill>
                <a:latin typeface="Arial" panose="020B0604020202020204" pitchFamily="34" charset="0"/>
                <a:cs typeface="Arial" panose="020B0604020202020204" pitchFamily="34" charset="0"/>
              </a:rPr>
              <a:t>cuidados durante el parto, para una experiencia de parto positiva </a:t>
            </a:r>
          </a:p>
          <a:p>
            <a:pPr marL="0" indent="0" algn="just">
              <a:buNone/>
            </a:pPr>
            <a:endParaRPr lang="es-ES" sz="2800" dirty="0">
              <a:solidFill>
                <a:schemeClr val="bg1"/>
              </a:solidFill>
              <a:latin typeface="Arial" panose="020B0604020202020204" pitchFamily="34" charset="0"/>
              <a:cs typeface="Arial" panose="020B0604020202020204" pitchFamily="34" charset="0"/>
            </a:endParaRPr>
          </a:p>
          <a:p>
            <a:pPr marL="0" indent="0" algn="just">
              <a:buNone/>
            </a:pPr>
            <a:r>
              <a:rPr lang="es-ES" sz="2800" dirty="0">
                <a:solidFill>
                  <a:schemeClr val="bg1"/>
                </a:solidFill>
                <a:latin typeface="Arial" panose="020B0604020202020204" pitchFamily="34" charset="0"/>
                <a:cs typeface="Arial" panose="020B0604020202020204" pitchFamily="34" charset="0"/>
              </a:rPr>
              <a:t>Transformar la atención a mujeres y neonatos para mejorar su salud y bienestar.</a:t>
            </a:r>
          </a:p>
        </p:txBody>
      </p:sp>
    </p:spTree>
    <p:extLst>
      <p:ext uri="{BB962C8B-B14F-4D97-AF65-F5344CB8AC3E}">
        <p14:creationId xmlns:p14="http://schemas.microsoft.com/office/powerpoint/2010/main" val="2711118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7424" y="6078828"/>
            <a:ext cx="11719775" cy="779171"/>
          </a:xfrm>
        </p:spPr>
        <p:txBody>
          <a:bodyPr>
            <a:normAutofit fontScale="90000"/>
          </a:bodyPr>
          <a:lstStyle/>
          <a:p>
            <a:r>
              <a:rPr lang="es-ES" sz="2000" dirty="0">
                <a:solidFill>
                  <a:schemeClr val="bg1"/>
                </a:solidFill>
                <a:latin typeface="Arial" panose="020B0604020202020204" pitchFamily="34" charset="0"/>
                <a:cs typeface="Arial" panose="020B0604020202020204" pitchFamily="34" charset="0"/>
              </a:rPr>
              <a:t>Figura 1. Representación esquemática del modelo de cuidados durante el parto de la OMS.</a:t>
            </a:r>
            <a:br>
              <a:rPr lang="es-ES" sz="2000" dirty="0">
                <a:solidFill>
                  <a:schemeClr val="bg1"/>
                </a:solidFill>
                <a:latin typeface="Arial" panose="020B0604020202020204" pitchFamily="34" charset="0"/>
                <a:cs typeface="Arial" panose="020B0604020202020204" pitchFamily="34" charset="0"/>
              </a:rPr>
            </a:br>
            <a:endParaRPr lang="es-ES" sz="2000" dirty="0"/>
          </a:p>
        </p:txBody>
      </p:sp>
      <p:pic>
        <p:nvPicPr>
          <p:cNvPr id="4" name="Marcador de contenido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69702" y="141667"/>
            <a:ext cx="9672034" cy="5834129"/>
          </a:xfrm>
          <a:prstGeom prst="rect">
            <a:avLst/>
          </a:prstGeom>
          <a:noFill/>
          <a:ln>
            <a:noFill/>
          </a:ln>
        </p:spPr>
      </p:pic>
    </p:spTree>
    <p:extLst>
      <p:ext uri="{BB962C8B-B14F-4D97-AF65-F5344CB8AC3E}">
        <p14:creationId xmlns:p14="http://schemas.microsoft.com/office/powerpoint/2010/main" val="19511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 y="1120462"/>
            <a:ext cx="12191999" cy="3193961"/>
          </a:xfrm>
        </p:spPr>
        <p:txBody>
          <a:bodyPr>
            <a:noAutofit/>
          </a:bodyPr>
          <a:lstStyle/>
          <a:p>
            <a:pPr algn="just">
              <a:lnSpc>
                <a:spcPct val="150000"/>
              </a:lnSpc>
              <a:spcAft>
                <a:spcPts val="800"/>
              </a:spcAft>
            </a:pPr>
            <a:br>
              <a:rPr lang="es-ES" sz="2800" cap="none" dirty="0">
                <a:solidFill>
                  <a:schemeClr val="bg1"/>
                </a:solidFill>
                <a:latin typeface="Arial" panose="020B0604020202020204" pitchFamily="34" charset="0"/>
                <a:ea typeface="Calibri" panose="020F0502020204030204" pitchFamily="34" charset="0"/>
                <a:cs typeface="Arial" panose="020B0604020202020204" pitchFamily="34" charset="0"/>
              </a:rPr>
            </a:br>
            <a:br>
              <a:rPr lang="es-ES" sz="2800" cap="none" dirty="0">
                <a:solidFill>
                  <a:schemeClr val="bg1"/>
                </a:solidFill>
                <a:latin typeface="Arial" panose="020B0604020202020204" pitchFamily="34" charset="0"/>
                <a:ea typeface="Calibri" panose="020F0502020204030204" pitchFamily="34" charset="0"/>
                <a:cs typeface="Arial" panose="020B0604020202020204" pitchFamily="34" charset="0"/>
              </a:rPr>
            </a:br>
            <a:br>
              <a:rPr lang="es-ES" sz="2800" cap="none" dirty="0">
                <a:solidFill>
                  <a:schemeClr val="bg1"/>
                </a:solidFill>
                <a:latin typeface="Arial" panose="020B0604020202020204" pitchFamily="34" charset="0"/>
                <a:ea typeface="Calibri" panose="020F0502020204030204" pitchFamily="34" charset="0"/>
                <a:cs typeface="Arial" panose="020B0604020202020204" pitchFamily="34" charset="0"/>
              </a:rPr>
            </a:br>
            <a:br>
              <a:rPr lang="es-ES" sz="2800" cap="none" dirty="0">
                <a:solidFill>
                  <a:schemeClr val="bg1"/>
                </a:solidFill>
                <a:latin typeface="Arial" panose="020B0604020202020204" pitchFamily="34" charset="0"/>
                <a:ea typeface="Calibri" panose="020F0502020204030204" pitchFamily="34" charset="0"/>
                <a:cs typeface="Arial" panose="020B0604020202020204" pitchFamily="34" charset="0"/>
              </a:rPr>
            </a:br>
            <a:r>
              <a:rPr lang="es-ES" sz="2800" cap="none" dirty="0">
                <a:solidFill>
                  <a:schemeClr val="bg1"/>
                </a:solidFill>
                <a:latin typeface="Arial" panose="020B0604020202020204" pitchFamily="34" charset="0"/>
                <a:ea typeface="Calibri" panose="020F0502020204030204" pitchFamily="34" charset="0"/>
                <a:cs typeface="Arial" panose="020B0604020202020204" pitchFamily="34" charset="0"/>
              </a:rPr>
              <a:t>Muchas mujeres sufren un trato irrespetuoso y ofensivo</a:t>
            </a:r>
            <a:br>
              <a:rPr lang="es-ES" sz="2800" cap="none" dirty="0">
                <a:solidFill>
                  <a:schemeClr val="bg1"/>
                </a:solidFill>
                <a:latin typeface="Arial" panose="020B0604020202020204" pitchFamily="34" charset="0"/>
                <a:ea typeface="Calibri" panose="020F0502020204030204" pitchFamily="34" charset="0"/>
                <a:cs typeface="Arial" panose="020B0604020202020204" pitchFamily="34" charset="0"/>
              </a:rPr>
            </a:br>
            <a:r>
              <a:rPr lang="es-ES" sz="2800" cap="none" dirty="0">
                <a:solidFill>
                  <a:schemeClr val="bg1"/>
                </a:solidFill>
                <a:latin typeface="Arial" panose="020B0604020202020204" pitchFamily="34" charset="0"/>
                <a:ea typeface="Calibri" panose="020F0502020204030204" pitchFamily="34" charset="0"/>
                <a:cs typeface="Arial" panose="020B0604020202020204" pitchFamily="34" charset="0"/>
              </a:rPr>
              <a:t>esto no solo viola los derechos de las mujeres a una atención respetuosa, sino que también amenaza sus derechos a la vida, la salud, la integridad física y la no</a:t>
            </a:r>
            <a:br>
              <a:rPr lang="es-ES" sz="2800" dirty="0">
                <a:solidFill>
                  <a:srgbClr val="FF0000"/>
                </a:solidFill>
                <a:latin typeface="Calibri" panose="020F0502020204030204" pitchFamily="34" charset="0"/>
                <a:ea typeface="Calibri" panose="020F0502020204030204" pitchFamily="34" charset="0"/>
                <a:cs typeface="Arial" panose="020B0604020202020204" pitchFamily="34" charset="0"/>
              </a:rPr>
            </a:br>
            <a:r>
              <a:rPr lang="es-ES" sz="2800" cap="none" dirty="0">
                <a:solidFill>
                  <a:schemeClr val="bg1"/>
                </a:solidFill>
                <a:latin typeface="Arial" panose="020B0604020202020204" pitchFamily="34" charset="0"/>
                <a:ea typeface="Calibri" panose="020F0502020204030204" pitchFamily="34" charset="0"/>
                <a:cs typeface="Arial" panose="020B0604020202020204" pitchFamily="34" charset="0"/>
              </a:rPr>
              <a:t>discriminación</a:t>
            </a:r>
            <a:endParaRPr lang="es-ES" sz="2800" dirty="0"/>
          </a:p>
        </p:txBody>
      </p:sp>
      <p:sp>
        <p:nvSpPr>
          <p:cNvPr id="3" name="Marcador de contenido 2"/>
          <p:cNvSpPr>
            <a:spLocks noGrp="1"/>
          </p:cNvSpPr>
          <p:nvPr>
            <p:ph idx="1"/>
          </p:nvPr>
        </p:nvSpPr>
        <p:spPr>
          <a:xfrm>
            <a:off x="1" y="347730"/>
            <a:ext cx="11539470" cy="1120462"/>
          </a:xfrm>
        </p:spPr>
        <p:txBody>
          <a:bodyPr>
            <a:noAutofit/>
          </a:bodyPr>
          <a:lstStyle/>
          <a:p>
            <a:pPr marL="0" indent="0">
              <a:lnSpc>
                <a:spcPct val="150000"/>
              </a:lnSpc>
              <a:buNone/>
            </a:pPr>
            <a:endParaRPr lang="es-ES" sz="2800" dirty="0">
              <a:solidFill>
                <a:schemeClr val="bg1"/>
              </a:solidFill>
              <a:latin typeface="Arial" panose="020B0604020202020204" pitchFamily="34" charset="0"/>
              <a:cs typeface="Arial" panose="020B0604020202020204" pitchFamily="34" charset="0"/>
            </a:endParaRPr>
          </a:p>
          <a:p>
            <a:pPr marL="0" indent="0">
              <a:lnSpc>
                <a:spcPct val="150000"/>
              </a:lnSpc>
              <a:buNone/>
            </a:pPr>
            <a:endParaRPr lang="es-ES" sz="2800" dirty="0">
              <a:solidFill>
                <a:schemeClr val="bg1"/>
              </a:solidFill>
              <a:latin typeface="Arial" panose="020B0604020202020204" pitchFamily="34" charset="0"/>
              <a:cs typeface="Arial" panose="020B0604020202020204" pitchFamily="34" charset="0"/>
            </a:endParaRPr>
          </a:p>
          <a:p>
            <a:pPr marL="0" indent="0">
              <a:lnSpc>
                <a:spcPct val="150000"/>
              </a:lnSpc>
              <a:buNone/>
            </a:pPr>
            <a:r>
              <a:rPr lang="es-ES" sz="2800" dirty="0">
                <a:solidFill>
                  <a:schemeClr val="bg1"/>
                </a:solidFill>
                <a:latin typeface="Arial" panose="020B0604020202020204" pitchFamily="34" charset="0"/>
                <a:cs typeface="Arial" panose="020B0604020202020204" pitchFamily="34" charset="0"/>
              </a:rPr>
              <a:t>La OMS reconoce la violencia obstétrica como una forma de violencia de género y se pronuncia al respecto</a:t>
            </a:r>
          </a:p>
          <a:p>
            <a:pPr marL="0" indent="0">
              <a:lnSpc>
                <a:spcPct val="150000"/>
              </a:lnSpc>
              <a:buNone/>
            </a:pPr>
            <a:endParaRPr lang="es-ES" sz="2800" dirty="0">
              <a:solidFill>
                <a:schemeClr val="bg1"/>
              </a:solidFill>
              <a:latin typeface="Arial" panose="020B0604020202020204" pitchFamily="34" charset="0"/>
              <a:cs typeface="Arial" panose="020B0604020202020204" pitchFamily="34" charset="0"/>
            </a:endParaRPr>
          </a:p>
          <a:p>
            <a:pPr marL="0" indent="0">
              <a:lnSpc>
                <a:spcPct val="150000"/>
              </a:lnSpc>
              <a:buNone/>
            </a:pPr>
            <a:endParaRPr lang="es-ES" sz="2800" dirty="0">
              <a:solidFill>
                <a:schemeClr val="bg1"/>
              </a:solidFill>
            </a:endParaRPr>
          </a:p>
        </p:txBody>
      </p:sp>
    </p:spTree>
    <p:extLst>
      <p:ext uri="{BB962C8B-B14F-4D97-AF65-F5344CB8AC3E}">
        <p14:creationId xmlns:p14="http://schemas.microsoft.com/office/powerpoint/2010/main" val="3524759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3610" y="1931832"/>
            <a:ext cx="12192000" cy="4687910"/>
          </a:xfrm>
        </p:spPr>
        <p:txBody>
          <a:bodyPr>
            <a:normAutofit/>
          </a:bodyPr>
          <a:lstStyle/>
          <a:p>
            <a:pPr algn="just">
              <a:lnSpc>
                <a:spcPct val="150000"/>
              </a:lnSpc>
            </a:pPr>
            <a:r>
              <a:rPr lang="es-ES" sz="2800" cap="none" dirty="0">
                <a:solidFill>
                  <a:schemeClr val="bg1"/>
                </a:solidFill>
                <a:latin typeface="Arial" panose="020B0604020202020204" pitchFamily="34" charset="0"/>
                <a:cs typeface="Arial" panose="020B0604020202020204" pitchFamily="34" charset="0"/>
              </a:rPr>
              <a:t>La ley de parto humanizado nº 25.929 y su reglamentación (decreto 2035/2015) promueven que se respete a la familia en sus particularidades –raza, religión, nacionalidad- y que se la acompañe en la toma de decisiones seguras e informadas.</a:t>
            </a:r>
            <a:br>
              <a:rPr lang="es-ES" sz="2800" dirty="0">
                <a:latin typeface="Arial" panose="020B0604020202020204" pitchFamily="34" charset="0"/>
                <a:cs typeface="Arial" panose="020B0604020202020204" pitchFamily="34" charset="0"/>
              </a:rPr>
            </a:br>
            <a:endParaRPr lang="es-ES" sz="2800"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32198" y="296214"/>
            <a:ext cx="11964472" cy="1764406"/>
          </a:xfrm>
        </p:spPr>
        <p:txBody>
          <a:bodyPr>
            <a:noAutofit/>
          </a:bodyPr>
          <a:lstStyle/>
          <a:p>
            <a:pPr marL="0" indent="0" algn="just">
              <a:lnSpc>
                <a:spcPct val="150000"/>
              </a:lnSpc>
              <a:buNone/>
            </a:pPr>
            <a:r>
              <a:rPr lang="es-ES" sz="2800" dirty="0">
                <a:solidFill>
                  <a:schemeClr val="bg1"/>
                </a:solidFill>
                <a:latin typeface="Arial" panose="020B0604020202020204" pitchFamily="34" charset="0"/>
                <a:cs typeface="Arial" panose="020B0604020202020204" pitchFamily="34" charset="0"/>
              </a:rPr>
              <a:t>Cuando se habla de </a:t>
            </a:r>
            <a:r>
              <a:rPr lang="es-ES" sz="2800" dirty="0">
                <a:solidFill>
                  <a:srgbClr val="FFFF00"/>
                </a:solidFill>
                <a:latin typeface="Arial" panose="020B0604020202020204" pitchFamily="34" charset="0"/>
                <a:cs typeface="Arial" panose="020B0604020202020204" pitchFamily="34" charset="0"/>
              </a:rPr>
              <a:t>parto humanizado</a:t>
            </a:r>
            <a:r>
              <a:rPr lang="es-ES" sz="2800" dirty="0">
                <a:solidFill>
                  <a:schemeClr val="bg1"/>
                </a:solidFill>
                <a:latin typeface="Arial" panose="020B0604020202020204" pitchFamily="34" charset="0"/>
                <a:cs typeface="Arial" panose="020B0604020202020204" pitchFamily="34" charset="0"/>
              </a:rPr>
              <a:t>, se habla de generar un espacio familiar donde la mamá, su bebé y la familia sean los protagonistas y donde el nacimiento se desarrolle de la manera más natural posible</a:t>
            </a:r>
          </a:p>
        </p:txBody>
      </p:sp>
    </p:spTree>
    <p:extLst>
      <p:ext uri="{BB962C8B-B14F-4D97-AF65-F5344CB8AC3E}">
        <p14:creationId xmlns:p14="http://schemas.microsoft.com/office/powerpoint/2010/main" val="14278490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0" y="0"/>
            <a:ext cx="12192000" cy="6671256"/>
          </a:xfrm>
        </p:spPr>
        <p:txBody>
          <a:bodyPr>
            <a:normAutofit lnSpcReduction="10000"/>
          </a:bodyPr>
          <a:lstStyle/>
          <a:p>
            <a:pPr marL="0" indent="0" algn="just">
              <a:lnSpc>
                <a:spcPct val="150000"/>
              </a:lnSpc>
              <a:buNone/>
            </a:pPr>
            <a:r>
              <a:rPr lang="es-ES" sz="2800" dirty="0">
                <a:solidFill>
                  <a:schemeClr val="bg1"/>
                </a:solidFill>
                <a:latin typeface="Arial" panose="020B0604020202020204" pitchFamily="34" charset="0"/>
                <a:cs typeface="Arial" panose="020B0604020202020204" pitchFamily="34" charset="0"/>
              </a:rPr>
              <a:t>La OMS desde 2004, declara la Semana Mundial del Parto Respetado o Humanizado para concientizar sobre distintos aspectos del momento del parto y del nacimiento.</a:t>
            </a:r>
          </a:p>
          <a:p>
            <a:pPr marL="0" indent="0" algn="just">
              <a:lnSpc>
                <a:spcPct val="150000"/>
              </a:lnSpc>
              <a:buNone/>
            </a:pPr>
            <a:r>
              <a:rPr lang="es-ES" sz="2800" dirty="0">
                <a:solidFill>
                  <a:schemeClr val="bg1"/>
                </a:solidFill>
                <a:latin typeface="Arial" panose="020B0604020202020204" pitchFamily="34" charset="0"/>
                <a:cs typeface="Arial" panose="020B0604020202020204" pitchFamily="34" charset="0"/>
              </a:rPr>
              <a:t>El lema elegido el pasado año fue </a:t>
            </a:r>
            <a:r>
              <a:rPr lang="es-ES" sz="2800" dirty="0">
                <a:solidFill>
                  <a:srgbClr val="FFFF00"/>
                </a:solidFill>
                <a:latin typeface="Arial" panose="020B0604020202020204" pitchFamily="34" charset="0"/>
                <a:cs typeface="Arial" panose="020B0604020202020204" pitchFamily="34" charset="0"/>
              </a:rPr>
              <a:t>¨Menos intervenciones, Más cuidados¨. </a:t>
            </a:r>
          </a:p>
          <a:p>
            <a:pPr marL="0" indent="0" algn="just">
              <a:lnSpc>
                <a:spcPct val="150000"/>
              </a:lnSpc>
              <a:buNone/>
            </a:pPr>
            <a:r>
              <a:rPr lang="es-ES" sz="2800" dirty="0">
                <a:solidFill>
                  <a:schemeClr val="bg1"/>
                </a:solidFill>
                <a:latin typeface="Arial" panose="020B0604020202020204" pitchFamily="34" charset="0"/>
                <a:cs typeface="Arial" panose="020B0604020202020204" pitchFamily="34" charset="0"/>
              </a:rPr>
              <a:t>El </a:t>
            </a:r>
            <a:r>
              <a:rPr lang="es-ES" sz="2800">
                <a:solidFill>
                  <a:schemeClr val="bg1"/>
                </a:solidFill>
                <a:latin typeface="Arial" panose="020B0604020202020204" pitchFamily="34" charset="0"/>
                <a:cs typeface="Arial" panose="020B0604020202020204" pitchFamily="34" charset="0"/>
              </a:rPr>
              <a:t>Observatorio de </a:t>
            </a:r>
            <a:r>
              <a:rPr lang="es-ES" sz="2800" dirty="0">
                <a:solidFill>
                  <a:schemeClr val="bg1"/>
                </a:solidFill>
                <a:latin typeface="Arial" panose="020B0604020202020204" pitchFamily="34" charset="0"/>
                <a:cs typeface="Arial" panose="020B0604020202020204" pitchFamily="34" charset="0"/>
              </a:rPr>
              <a:t>derechos Humanos y la OMS reconocen que tanto la madre como su descendencia cuentan con </a:t>
            </a:r>
            <a:r>
              <a:rPr lang="es-ES" sz="2800" dirty="0">
                <a:solidFill>
                  <a:srgbClr val="FFFF00"/>
                </a:solidFill>
                <a:latin typeface="Arial" panose="020B0604020202020204" pitchFamily="34" charset="0"/>
                <a:cs typeface="Arial" panose="020B0604020202020204" pitchFamily="34" charset="0"/>
              </a:rPr>
              <a:t>derechos</a:t>
            </a:r>
            <a:r>
              <a:rPr lang="es-ES" sz="2800" dirty="0">
                <a:solidFill>
                  <a:schemeClr val="bg1"/>
                </a:solidFill>
                <a:latin typeface="Arial" panose="020B0604020202020204" pitchFamily="34" charset="0"/>
                <a:cs typeface="Arial" panose="020B0604020202020204" pitchFamily="34" charset="0"/>
              </a:rPr>
              <a:t> que deben ser respetados.</a:t>
            </a:r>
          </a:p>
        </p:txBody>
      </p:sp>
    </p:spTree>
    <p:extLst>
      <p:ext uri="{BB962C8B-B14F-4D97-AF65-F5344CB8AC3E}">
        <p14:creationId xmlns:p14="http://schemas.microsoft.com/office/powerpoint/2010/main" val="4179751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ctrTitle"/>
          </p:nvPr>
        </p:nvSpPr>
        <p:spPr>
          <a:xfrm>
            <a:off x="1" y="1"/>
            <a:ext cx="12192000" cy="6858000"/>
          </a:xfrm>
        </p:spPr>
        <p:txBody>
          <a:bodyPr>
            <a:normAutofit/>
          </a:bodyPr>
          <a:lstStyle/>
          <a:p>
            <a:pPr marL="0" lvl="0" indent="0">
              <a:lnSpc>
                <a:spcPct val="150000"/>
              </a:lnSpc>
              <a:spcBef>
                <a:spcPts val="0"/>
              </a:spcBef>
              <a:spcAft>
                <a:spcPts val="0"/>
              </a:spcAft>
            </a:pPr>
            <a:br>
              <a:rPr lang="es-ES" sz="2400" dirty="0">
                <a:solidFill>
                  <a:prstClr val="black"/>
                </a:solidFill>
                <a:latin typeface="Arial" panose="020B0604020202020204" pitchFamily="34" charset="0"/>
                <a:cs typeface="Arial" panose="020B0604020202020204" pitchFamily="34" charset="0"/>
              </a:rPr>
            </a:br>
            <a:br>
              <a:rPr lang="es-ES" sz="2400" dirty="0">
                <a:solidFill>
                  <a:prstClr val="black"/>
                </a:solidFill>
                <a:latin typeface="Arial" panose="020B0604020202020204" pitchFamily="34" charset="0"/>
                <a:cs typeface="Arial" panose="020B0604020202020204" pitchFamily="34" charset="0"/>
              </a:rPr>
            </a:br>
            <a:br>
              <a:rPr lang="es-ES" sz="2400" dirty="0">
                <a:solidFill>
                  <a:prstClr val="black"/>
                </a:solidFill>
                <a:latin typeface="Arial" panose="020B0604020202020204" pitchFamily="34" charset="0"/>
                <a:cs typeface="Arial" panose="020B0604020202020204" pitchFamily="34" charset="0"/>
              </a:rPr>
            </a:br>
            <a:br>
              <a:rPr lang="es-ES" sz="2400" dirty="0">
                <a:solidFill>
                  <a:prstClr val="black"/>
                </a:solidFill>
                <a:latin typeface="Arial" panose="020B0604020202020204" pitchFamily="34" charset="0"/>
                <a:cs typeface="Arial" panose="020B0604020202020204" pitchFamily="34" charset="0"/>
              </a:rPr>
            </a:br>
            <a:br>
              <a:rPr lang="es-ES" sz="2800" dirty="0">
                <a:solidFill>
                  <a:schemeClr val="bg1"/>
                </a:solidFill>
                <a:latin typeface="Arial" panose="020B0604020202020204" pitchFamily="34" charset="0"/>
                <a:cs typeface="Arial" panose="020B0604020202020204" pitchFamily="34" charset="0"/>
              </a:rPr>
            </a:br>
            <a:endParaRPr lang="es-ES" sz="2400" dirty="0">
              <a:latin typeface="Arial" panose="020B0604020202020204" pitchFamily="34" charset="0"/>
              <a:cs typeface="Arial" panose="020B0604020202020204" pitchFamily="34" charset="0"/>
            </a:endParaRPr>
          </a:p>
        </p:txBody>
      </p:sp>
      <p:sp>
        <p:nvSpPr>
          <p:cNvPr id="6" name="Rectángulo 5"/>
          <p:cNvSpPr/>
          <p:nvPr/>
        </p:nvSpPr>
        <p:spPr>
          <a:xfrm>
            <a:off x="1" y="167426"/>
            <a:ext cx="12191999" cy="6740307"/>
          </a:xfrm>
          <a:prstGeom prst="rect">
            <a:avLst/>
          </a:prstGeom>
        </p:spPr>
        <p:txBody>
          <a:bodyPr wrap="square">
            <a:spAutoFit/>
          </a:bodyPr>
          <a:lstStyle/>
          <a:p>
            <a:pPr>
              <a:lnSpc>
                <a:spcPct val="150000"/>
              </a:lnSpc>
            </a:pPr>
            <a:r>
              <a:rPr lang="es-ES" sz="2400" dirty="0">
                <a:solidFill>
                  <a:schemeClr val="bg1"/>
                </a:solidFill>
                <a:latin typeface="Arial" panose="020B0604020202020204" pitchFamily="34" charset="0"/>
                <a:cs typeface="Arial" panose="020B0604020202020204" pitchFamily="34" charset="0"/>
              </a:rPr>
              <a:t>A ser </a:t>
            </a:r>
            <a:r>
              <a:rPr lang="es-ES" sz="2400" dirty="0">
                <a:solidFill>
                  <a:srgbClr val="FFFF00"/>
                </a:solidFill>
                <a:latin typeface="Arial" panose="020B0604020202020204" pitchFamily="34" charset="0"/>
                <a:cs typeface="Arial" panose="020B0604020202020204" pitchFamily="34" charset="0"/>
              </a:rPr>
              <a:t>informada</a:t>
            </a:r>
            <a:r>
              <a:rPr lang="es-ES" sz="2400" dirty="0">
                <a:solidFill>
                  <a:schemeClr val="bg1"/>
                </a:solidFill>
                <a:latin typeface="Arial" panose="020B0604020202020204" pitchFamily="34" charset="0"/>
                <a:cs typeface="Arial" panose="020B0604020202020204" pitchFamily="34" charset="0"/>
              </a:rPr>
              <a:t> sobre las distintas intervenciones médicas que pueden tener lugar durante el parto y postparto y participar activamente en las </a:t>
            </a:r>
            <a:r>
              <a:rPr lang="es-ES" sz="2400" dirty="0">
                <a:solidFill>
                  <a:srgbClr val="FFFF00"/>
                </a:solidFill>
                <a:latin typeface="Arial" panose="020B0604020202020204" pitchFamily="34" charset="0"/>
                <a:cs typeface="Arial" panose="020B0604020202020204" pitchFamily="34" charset="0"/>
              </a:rPr>
              <a:t>decisiones</a:t>
            </a:r>
            <a:r>
              <a:rPr lang="es-ES" sz="2400" dirty="0">
                <a:solidFill>
                  <a:schemeClr val="bg1"/>
                </a:solidFill>
                <a:latin typeface="Arial" panose="020B0604020202020204" pitchFamily="34" charset="0"/>
                <a:cs typeface="Arial" panose="020B0604020202020204" pitchFamily="34" charset="0"/>
              </a:rPr>
              <a:t> que acerca de las </a:t>
            </a:r>
            <a:r>
              <a:rPr lang="es-ES" sz="2400" dirty="0">
                <a:solidFill>
                  <a:srgbClr val="FFFF00"/>
                </a:solidFill>
                <a:latin typeface="Arial" panose="020B0604020202020204" pitchFamily="34" charset="0"/>
                <a:cs typeface="Arial" panose="020B0604020202020204" pitchFamily="34" charset="0"/>
              </a:rPr>
              <a:t>alternativas</a:t>
            </a:r>
            <a:r>
              <a:rPr lang="es-ES" sz="2400" dirty="0">
                <a:solidFill>
                  <a:schemeClr val="bg1"/>
                </a:solidFill>
                <a:latin typeface="Arial" panose="020B0604020202020204" pitchFamily="34" charset="0"/>
                <a:cs typeface="Arial" panose="020B0604020202020204" pitchFamily="34" charset="0"/>
              </a:rPr>
              <a:t> distintas si es que existen.</a:t>
            </a:r>
            <a:br>
              <a:rPr lang="es-ES" sz="2400" dirty="0">
                <a:solidFill>
                  <a:schemeClr val="bg1"/>
                </a:solidFill>
                <a:latin typeface="Arial" panose="020B0604020202020204" pitchFamily="34" charset="0"/>
                <a:cs typeface="Arial" panose="020B0604020202020204" pitchFamily="34" charset="0"/>
              </a:rPr>
            </a:br>
            <a:r>
              <a:rPr lang="es-ES" sz="2400" dirty="0">
                <a:solidFill>
                  <a:schemeClr val="bg1"/>
                </a:solidFill>
                <a:latin typeface="Arial" panose="020B0604020202020204" pitchFamily="34" charset="0"/>
                <a:cs typeface="Arial" panose="020B0604020202020204" pitchFamily="34" charset="0"/>
              </a:rPr>
              <a:t>•  A ser considerada como </a:t>
            </a:r>
            <a:r>
              <a:rPr lang="es-ES" sz="2400" dirty="0">
                <a:solidFill>
                  <a:srgbClr val="FFFF00"/>
                </a:solidFill>
                <a:latin typeface="Arial" panose="020B0604020202020204" pitchFamily="34" charset="0"/>
                <a:cs typeface="Arial" panose="020B0604020202020204" pitchFamily="34" charset="0"/>
              </a:rPr>
              <a:t>persona sana</a:t>
            </a:r>
            <a:r>
              <a:rPr lang="es-ES" sz="2400" dirty="0">
                <a:solidFill>
                  <a:schemeClr val="bg1"/>
                </a:solidFill>
                <a:latin typeface="Arial" panose="020B0604020202020204" pitchFamily="34" charset="0"/>
                <a:cs typeface="Arial" panose="020B0604020202020204" pitchFamily="34" charset="0"/>
              </a:rPr>
              <a:t>, de modo que se facilite su participación como </a:t>
            </a:r>
            <a:r>
              <a:rPr lang="es-ES" sz="2400" dirty="0">
                <a:solidFill>
                  <a:srgbClr val="FFFF00"/>
                </a:solidFill>
                <a:latin typeface="Arial" panose="020B0604020202020204" pitchFamily="34" charset="0"/>
                <a:cs typeface="Arial" panose="020B0604020202020204" pitchFamily="34" charset="0"/>
              </a:rPr>
              <a:t>protagonista</a:t>
            </a:r>
            <a:r>
              <a:rPr lang="es-ES" sz="2400" dirty="0">
                <a:solidFill>
                  <a:schemeClr val="bg1"/>
                </a:solidFill>
                <a:latin typeface="Arial" panose="020B0604020202020204" pitchFamily="34" charset="0"/>
                <a:cs typeface="Arial" panose="020B0604020202020204" pitchFamily="34" charset="0"/>
              </a:rPr>
              <a:t> de su propio parto.</a:t>
            </a:r>
            <a:br>
              <a:rPr lang="es-ES" sz="2400" dirty="0">
                <a:solidFill>
                  <a:schemeClr val="bg1"/>
                </a:solidFill>
                <a:latin typeface="Arial" panose="020B0604020202020204" pitchFamily="34" charset="0"/>
                <a:cs typeface="Arial" panose="020B0604020202020204" pitchFamily="34" charset="0"/>
              </a:rPr>
            </a:br>
            <a:r>
              <a:rPr lang="es-ES" sz="2400" dirty="0">
                <a:solidFill>
                  <a:schemeClr val="bg1"/>
                </a:solidFill>
                <a:latin typeface="Arial" panose="020B0604020202020204" pitchFamily="34" charset="0"/>
                <a:cs typeface="Arial" panose="020B0604020202020204" pitchFamily="34" charset="0"/>
              </a:rPr>
              <a:t>A un </a:t>
            </a:r>
            <a:r>
              <a:rPr lang="es-ES" sz="2400" dirty="0">
                <a:solidFill>
                  <a:srgbClr val="FFFF00"/>
                </a:solidFill>
                <a:latin typeface="Arial" panose="020B0604020202020204" pitchFamily="34" charset="0"/>
                <a:cs typeface="Arial" panose="020B0604020202020204" pitchFamily="34" charset="0"/>
              </a:rPr>
              <a:t>parto respetuoso </a:t>
            </a:r>
            <a:r>
              <a:rPr lang="es-ES" sz="2400" dirty="0">
                <a:solidFill>
                  <a:schemeClr val="bg1"/>
                </a:solidFill>
                <a:latin typeface="Arial" panose="020B0604020202020204" pitchFamily="34" charset="0"/>
                <a:cs typeface="Arial" panose="020B0604020202020204" pitchFamily="34" charset="0"/>
              </a:rPr>
              <a:t>de los tiempos </a:t>
            </a:r>
            <a:r>
              <a:rPr lang="es-ES" sz="2400" dirty="0">
                <a:solidFill>
                  <a:srgbClr val="FFFF00"/>
                </a:solidFill>
                <a:latin typeface="Arial" panose="020B0604020202020204" pitchFamily="34" charset="0"/>
                <a:cs typeface="Arial" panose="020B0604020202020204" pitchFamily="34" charset="0"/>
              </a:rPr>
              <a:t>biológico y psicológico</a:t>
            </a:r>
            <a:r>
              <a:rPr lang="es-ES" sz="2400" dirty="0">
                <a:solidFill>
                  <a:schemeClr val="bg1"/>
                </a:solidFill>
                <a:latin typeface="Arial" panose="020B0604020202020204" pitchFamily="34" charset="0"/>
                <a:cs typeface="Arial" panose="020B0604020202020204" pitchFamily="34" charset="0"/>
              </a:rPr>
              <a:t>, evitando prácticas invasivas y suministro de medicación que no estén justificados.</a:t>
            </a:r>
            <a:br>
              <a:rPr lang="es-ES" sz="2400" dirty="0">
                <a:solidFill>
                  <a:schemeClr val="bg1"/>
                </a:solidFill>
                <a:latin typeface="Arial" panose="020B0604020202020204" pitchFamily="34" charset="0"/>
                <a:cs typeface="Arial" panose="020B0604020202020204" pitchFamily="34" charset="0"/>
              </a:rPr>
            </a:br>
            <a:r>
              <a:rPr lang="es-ES" sz="2400" dirty="0">
                <a:solidFill>
                  <a:schemeClr val="bg1"/>
                </a:solidFill>
                <a:latin typeface="Arial" panose="020B0604020202020204" pitchFamily="34" charset="0"/>
                <a:cs typeface="Arial" panose="020B0604020202020204" pitchFamily="34" charset="0"/>
              </a:rPr>
              <a:t>• A ser i</a:t>
            </a:r>
            <a:r>
              <a:rPr lang="es-ES" sz="2400" dirty="0">
                <a:solidFill>
                  <a:srgbClr val="FFFF00"/>
                </a:solidFill>
                <a:latin typeface="Arial" panose="020B0604020202020204" pitchFamily="34" charset="0"/>
                <a:cs typeface="Arial" panose="020B0604020202020204" pitchFamily="34" charset="0"/>
              </a:rPr>
              <a:t>nformada</a:t>
            </a:r>
            <a:r>
              <a:rPr lang="es-ES" sz="2400" dirty="0">
                <a:solidFill>
                  <a:schemeClr val="bg1"/>
                </a:solidFill>
                <a:latin typeface="Arial" panose="020B0604020202020204" pitchFamily="34" charset="0"/>
                <a:cs typeface="Arial" panose="020B0604020202020204" pitchFamily="34" charset="0"/>
              </a:rPr>
              <a:t> sobre la </a:t>
            </a:r>
            <a:r>
              <a:rPr lang="es-ES" sz="2400" dirty="0">
                <a:solidFill>
                  <a:srgbClr val="FFFF00"/>
                </a:solidFill>
                <a:latin typeface="Arial" panose="020B0604020202020204" pitchFamily="34" charset="0"/>
                <a:cs typeface="Arial" panose="020B0604020202020204" pitchFamily="34" charset="0"/>
              </a:rPr>
              <a:t>evolución</a:t>
            </a:r>
            <a:r>
              <a:rPr lang="es-ES" sz="2400" dirty="0">
                <a:solidFill>
                  <a:schemeClr val="bg1"/>
                </a:solidFill>
                <a:latin typeface="Arial" panose="020B0604020202020204" pitchFamily="34" charset="0"/>
                <a:cs typeface="Arial" panose="020B0604020202020204" pitchFamily="34" charset="0"/>
              </a:rPr>
              <a:t> de su parto, el </a:t>
            </a:r>
            <a:r>
              <a:rPr lang="es-ES" sz="2400" dirty="0">
                <a:solidFill>
                  <a:srgbClr val="FFFF00"/>
                </a:solidFill>
                <a:latin typeface="Arial" panose="020B0604020202020204" pitchFamily="34" charset="0"/>
                <a:cs typeface="Arial" panose="020B0604020202020204" pitchFamily="34" charset="0"/>
              </a:rPr>
              <a:t>estado de su hijo o hija </a:t>
            </a:r>
            <a:r>
              <a:rPr lang="es-ES" sz="2400" dirty="0">
                <a:solidFill>
                  <a:schemeClr val="bg1"/>
                </a:solidFill>
                <a:latin typeface="Arial" panose="020B0604020202020204" pitchFamily="34" charset="0"/>
                <a:cs typeface="Arial" panose="020B0604020202020204" pitchFamily="34" charset="0"/>
              </a:rPr>
              <a:t>y, en general, a que se le haga partícipe de las diferentes actuaciones de los profesionales.</a:t>
            </a:r>
            <a:br>
              <a:rPr lang="es-ES" sz="2400" dirty="0">
                <a:solidFill>
                  <a:schemeClr val="bg1"/>
                </a:solidFill>
                <a:latin typeface="Arial" panose="020B0604020202020204" pitchFamily="34" charset="0"/>
                <a:cs typeface="Arial" panose="020B0604020202020204" pitchFamily="34" charset="0"/>
              </a:rPr>
            </a:br>
            <a:r>
              <a:rPr lang="es-ES" sz="2400" dirty="0">
                <a:solidFill>
                  <a:schemeClr val="bg1"/>
                </a:solidFill>
                <a:latin typeface="Arial" panose="020B0604020202020204" pitchFamily="34" charset="0"/>
                <a:cs typeface="Arial" panose="020B0604020202020204" pitchFamily="34" charset="0"/>
              </a:rPr>
              <a:t>• A no ser sometida a ningún examen o intervención cuyo propósito sea de investigación.</a:t>
            </a:r>
            <a:br>
              <a:rPr lang="es-ES" sz="2400" dirty="0">
                <a:solidFill>
                  <a:schemeClr val="bg1"/>
                </a:solidFill>
                <a:latin typeface="Arial" panose="020B0604020202020204" pitchFamily="34" charset="0"/>
                <a:cs typeface="Arial" panose="020B0604020202020204" pitchFamily="34" charset="0"/>
              </a:rPr>
            </a:br>
            <a:endParaRPr lang="es-ES"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12380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0" y="90152"/>
            <a:ext cx="12192000" cy="6065949"/>
          </a:xfrm>
        </p:spPr>
        <p:txBody>
          <a:bodyPr>
            <a:noAutofit/>
          </a:bodyPr>
          <a:lstStyle/>
          <a:p>
            <a:pPr marL="0" indent="0">
              <a:lnSpc>
                <a:spcPct val="150000"/>
              </a:lnSpc>
              <a:buNone/>
            </a:pPr>
            <a:r>
              <a:rPr lang="es-ES" sz="2400" dirty="0">
                <a:solidFill>
                  <a:schemeClr val="bg1"/>
                </a:solidFill>
                <a:latin typeface="Arial" panose="020B0604020202020204" pitchFamily="34" charset="0"/>
                <a:cs typeface="Arial" panose="020B0604020202020204" pitchFamily="34" charset="0"/>
              </a:rPr>
              <a:t>• A elegir quién la </a:t>
            </a:r>
            <a:r>
              <a:rPr lang="es-ES" sz="2400" dirty="0">
                <a:solidFill>
                  <a:srgbClr val="FFFF00"/>
                </a:solidFill>
                <a:latin typeface="Arial" panose="020B0604020202020204" pitchFamily="34" charset="0"/>
                <a:cs typeface="Arial" panose="020B0604020202020204" pitchFamily="34" charset="0"/>
              </a:rPr>
              <a:t>acompañe</a:t>
            </a:r>
            <a:r>
              <a:rPr lang="es-ES" sz="2400" dirty="0">
                <a:solidFill>
                  <a:schemeClr val="bg1"/>
                </a:solidFill>
                <a:latin typeface="Arial" panose="020B0604020202020204" pitchFamily="34" charset="0"/>
                <a:cs typeface="Arial" panose="020B0604020202020204" pitchFamily="34" charset="0"/>
              </a:rPr>
              <a:t> durante el trabajo de parto, parto y postparto.</a:t>
            </a:r>
            <a:br>
              <a:rPr lang="es-ES" sz="2400" dirty="0">
                <a:solidFill>
                  <a:schemeClr val="bg1"/>
                </a:solidFill>
                <a:latin typeface="Arial" panose="020B0604020202020204" pitchFamily="34" charset="0"/>
                <a:cs typeface="Arial" panose="020B0604020202020204" pitchFamily="34" charset="0"/>
              </a:rPr>
            </a:br>
            <a:r>
              <a:rPr lang="es-ES" sz="2400" dirty="0">
                <a:solidFill>
                  <a:schemeClr val="bg1"/>
                </a:solidFill>
                <a:latin typeface="Arial" panose="020B0604020202020204" pitchFamily="34" charset="0"/>
                <a:cs typeface="Arial" panose="020B0604020202020204" pitchFamily="34" charset="0"/>
              </a:rPr>
              <a:t>• A </a:t>
            </a:r>
            <a:r>
              <a:rPr lang="es-ES" sz="2400" dirty="0">
                <a:solidFill>
                  <a:srgbClr val="FFFF00"/>
                </a:solidFill>
                <a:latin typeface="Arial" panose="020B0604020202020204" pitchFamily="34" charset="0"/>
                <a:cs typeface="Arial" panose="020B0604020202020204" pitchFamily="34" charset="0"/>
              </a:rPr>
              <a:t>tener a su lado a su hijo o hija </a:t>
            </a:r>
            <a:r>
              <a:rPr lang="es-ES" sz="2400" dirty="0">
                <a:solidFill>
                  <a:schemeClr val="bg1"/>
                </a:solidFill>
                <a:latin typeface="Arial" panose="020B0604020202020204" pitchFamily="34" charset="0"/>
                <a:cs typeface="Arial" panose="020B0604020202020204" pitchFamily="34" charset="0"/>
              </a:rPr>
              <a:t>durante la permanencia en el establecimiento sanitario, siempre que el recién nacido no requiera de cuidados especiales.</a:t>
            </a:r>
            <a:br>
              <a:rPr lang="es-ES" sz="2400" dirty="0">
                <a:solidFill>
                  <a:schemeClr val="bg1"/>
                </a:solidFill>
                <a:latin typeface="Arial" panose="020B0604020202020204" pitchFamily="34" charset="0"/>
                <a:cs typeface="Arial" panose="020B0604020202020204" pitchFamily="34" charset="0"/>
              </a:rPr>
            </a:br>
            <a:r>
              <a:rPr lang="es-ES" sz="2400" dirty="0">
                <a:solidFill>
                  <a:schemeClr val="bg1"/>
                </a:solidFill>
                <a:latin typeface="Arial" panose="020B0604020202020204" pitchFamily="34" charset="0"/>
                <a:cs typeface="Arial" panose="020B0604020202020204" pitchFamily="34" charset="0"/>
              </a:rPr>
              <a:t>• A ser </a:t>
            </a:r>
            <a:r>
              <a:rPr lang="es-ES" sz="2400" dirty="0">
                <a:solidFill>
                  <a:srgbClr val="FFFF00"/>
                </a:solidFill>
                <a:latin typeface="Arial" panose="020B0604020202020204" pitchFamily="34" charset="0"/>
                <a:cs typeface="Arial" panose="020B0604020202020204" pitchFamily="34" charset="0"/>
              </a:rPr>
              <a:t>informada,</a:t>
            </a:r>
            <a:r>
              <a:rPr lang="es-ES" sz="2400" dirty="0">
                <a:solidFill>
                  <a:schemeClr val="bg1"/>
                </a:solidFill>
                <a:latin typeface="Arial" panose="020B0604020202020204" pitchFamily="34" charset="0"/>
                <a:cs typeface="Arial" panose="020B0604020202020204" pitchFamily="34" charset="0"/>
              </a:rPr>
              <a:t> desde el embarazo, sobre los </a:t>
            </a:r>
            <a:r>
              <a:rPr lang="es-ES" sz="2400" dirty="0">
                <a:solidFill>
                  <a:srgbClr val="FFFF00"/>
                </a:solidFill>
                <a:latin typeface="Arial" panose="020B0604020202020204" pitchFamily="34" charset="0"/>
                <a:cs typeface="Arial" panose="020B0604020202020204" pitchFamily="34" charset="0"/>
              </a:rPr>
              <a:t>beneficios de la lactancia materna </a:t>
            </a:r>
            <a:r>
              <a:rPr lang="es-ES" sz="2400" dirty="0">
                <a:solidFill>
                  <a:schemeClr val="bg1"/>
                </a:solidFill>
                <a:latin typeface="Arial" panose="020B0604020202020204" pitchFamily="34" charset="0"/>
                <a:cs typeface="Arial" panose="020B0604020202020204" pitchFamily="34" charset="0"/>
              </a:rPr>
              <a:t>y recibir apoyo para amamantar.</a:t>
            </a:r>
            <a:br>
              <a:rPr lang="es-ES" sz="2400" dirty="0">
                <a:solidFill>
                  <a:schemeClr val="bg1"/>
                </a:solidFill>
                <a:latin typeface="Arial" panose="020B0604020202020204" pitchFamily="34" charset="0"/>
                <a:cs typeface="Arial" panose="020B0604020202020204" pitchFamily="34" charset="0"/>
              </a:rPr>
            </a:br>
            <a:r>
              <a:rPr lang="es-ES" sz="2400" dirty="0">
                <a:solidFill>
                  <a:schemeClr val="bg1"/>
                </a:solidFill>
                <a:latin typeface="Arial" panose="020B0604020202020204" pitchFamily="34" charset="0"/>
                <a:cs typeface="Arial" panose="020B0604020202020204" pitchFamily="34" charset="0"/>
              </a:rPr>
              <a:t>• A recibir </a:t>
            </a:r>
            <a:r>
              <a:rPr lang="es-ES" sz="2400" dirty="0">
                <a:solidFill>
                  <a:srgbClr val="FFFF00"/>
                </a:solidFill>
                <a:latin typeface="Arial" panose="020B0604020202020204" pitchFamily="34" charset="0"/>
                <a:cs typeface="Arial" panose="020B0604020202020204" pitchFamily="34" charset="0"/>
              </a:rPr>
              <a:t>asesoramiento</a:t>
            </a:r>
            <a:r>
              <a:rPr lang="es-ES" sz="2400" dirty="0">
                <a:solidFill>
                  <a:schemeClr val="bg1"/>
                </a:solidFill>
                <a:latin typeface="Arial" panose="020B0604020202020204" pitchFamily="34" charset="0"/>
                <a:cs typeface="Arial" panose="020B0604020202020204" pitchFamily="34" charset="0"/>
              </a:rPr>
              <a:t> e </a:t>
            </a:r>
            <a:r>
              <a:rPr lang="es-ES" sz="2400" dirty="0">
                <a:solidFill>
                  <a:srgbClr val="FFFF00"/>
                </a:solidFill>
                <a:latin typeface="Arial" panose="020B0604020202020204" pitchFamily="34" charset="0"/>
                <a:cs typeface="Arial" panose="020B0604020202020204" pitchFamily="34" charset="0"/>
              </a:rPr>
              <a:t>información</a:t>
            </a:r>
            <a:r>
              <a:rPr lang="es-ES" sz="2400" dirty="0">
                <a:solidFill>
                  <a:schemeClr val="bg1"/>
                </a:solidFill>
                <a:latin typeface="Arial" panose="020B0604020202020204" pitchFamily="34" charset="0"/>
                <a:cs typeface="Arial" panose="020B0604020202020204" pitchFamily="34" charset="0"/>
              </a:rPr>
              <a:t> sobre los cuidados de sí misma y del niño o niña.</a:t>
            </a:r>
            <a:br>
              <a:rPr lang="es-ES" sz="2400" dirty="0">
                <a:solidFill>
                  <a:schemeClr val="bg1"/>
                </a:solidFill>
                <a:latin typeface="Arial" panose="020B0604020202020204" pitchFamily="34" charset="0"/>
                <a:cs typeface="Arial" panose="020B0604020202020204" pitchFamily="34" charset="0"/>
              </a:rPr>
            </a:br>
            <a:r>
              <a:rPr lang="es-ES" sz="2400" dirty="0">
                <a:solidFill>
                  <a:schemeClr val="bg1"/>
                </a:solidFill>
                <a:latin typeface="Arial" panose="020B0604020202020204" pitchFamily="34" charset="0"/>
                <a:cs typeface="Arial" panose="020B0604020202020204" pitchFamily="34" charset="0"/>
              </a:rPr>
              <a:t>• A ser informada específicamente sobre los efectos adversos del tabaco, el alcohol y las drogas sobre el niño o niña y ella misma.</a:t>
            </a:r>
          </a:p>
          <a:p>
            <a:pPr>
              <a:lnSpc>
                <a:spcPct val="150000"/>
              </a:lnSpc>
            </a:pPr>
            <a:endParaRPr lang="es-ES"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4723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contenido 4"/>
          <p:cNvSpPr>
            <a:spLocks noGrp="1"/>
          </p:cNvSpPr>
          <p:nvPr>
            <p:ph idx="1"/>
          </p:nvPr>
        </p:nvSpPr>
        <p:spPr>
          <a:xfrm>
            <a:off x="-103031" y="0"/>
            <a:ext cx="12295031" cy="6858000"/>
          </a:xfrm>
        </p:spPr>
        <p:txBody>
          <a:bodyPr>
            <a:normAutofit fontScale="85000" lnSpcReduction="10000"/>
          </a:bodyPr>
          <a:lstStyle/>
          <a:p>
            <a:pPr marL="0" indent="0" algn="just">
              <a:lnSpc>
                <a:spcPct val="120000"/>
              </a:lnSpc>
              <a:buNone/>
            </a:pPr>
            <a:r>
              <a:rPr lang="es-ES" sz="2800" dirty="0">
                <a:solidFill>
                  <a:schemeClr val="bg1"/>
                </a:solidFill>
                <a:latin typeface="Arial" panose="020B0604020202020204" pitchFamily="34" charset="0"/>
                <a:cs typeface="Arial" panose="020B0604020202020204" pitchFamily="34" charset="0"/>
              </a:rPr>
              <a:t>Toda persona </a:t>
            </a:r>
            <a:r>
              <a:rPr lang="es-ES" sz="2800" dirty="0">
                <a:solidFill>
                  <a:srgbClr val="FFFF00"/>
                </a:solidFill>
                <a:latin typeface="Arial" panose="020B0604020202020204" pitchFamily="34" charset="0"/>
                <a:cs typeface="Arial" panose="020B0604020202020204" pitchFamily="34" charset="0"/>
              </a:rPr>
              <a:t>recién nacida </a:t>
            </a:r>
            <a:r>
              <a:rPr lang="es-ES" sz="2800" dirty="0">
                <a:solidFill>
                  <a:schemeClr val="bg1"/>
                </a:solidFill>
                <a:latin typeface="Arial" panose="020B0604020202020204" pitchFamily="34" charset="0"/>
                <a:cs typeface="Arial" panose="020B0604020202020204" pitchFamily="34" charset="0"/>
              </a:rPr>
              <a:t>tiene derecho:</a:t>
            </a:r>
          </a:p>
          <a:p>
            <a:pPr marL="0" indent="0" algn="just">
              <a:lnSpc>
                <a:spcPct val="120000"/>
              </a:lnSpc>
              <a:buNone/>
            </a:pPr>
            <a:br>
              <a:rPr lang="es-ES" sz="2800" dirty="0">
                <a:solidFill>
                  <a:schemeClr val="bg1"/>
                </a:solidFill>
                <a:latin typeface="Arial" panose="020B0604020202020204" pitchFamily="34" charset="0"/>
                <a:cs typeface="Arial" panose="020B0604020202020204" pitchFamily="34" charset="0"/>
              </a:rPr>
            </a:br>
            <a:r>
              <a:rPr lang="es-ES" sz="2800" dirty="0">
                <a:solidFill>
                  <a:schemeClr val="bg1"/>
                </a:solidFill>
                <a:latin typeface="Arial" panose="020B0604020202020204" pitchFamily="34" charset="0"/>
                <a:cs typeface="Arial" panose="020B0604020202020204" pitchFamily="34" charset="0"/>
              </a:rPr>
              <a:t>•A ser tratada en forma respetuosa y digna.</a:t>
            </a:r>
          </a:p>
          <a:p>
            <a:pPr marL="0" indent="0" algn="just">
              <a:lnSpc>
                <a:spcPct val="120000"/>
              </a:lnSpc>
              <a:buNone/>
            </a:pPr>
            <a:br>
              <a:rPr lang="es-ES" sz="2800" dirty="0">
                <a:solidFill>
                  <a:schemeClr val="bg1"/>
                </a:solidFill>
                <a:latin typeface="Arial" panose="020B0604020202020204" pitchFamily="34" charset="0"/>
                <a:cs typeface="Arial" panose="020B0604020202020204" pitchFamily="34" charset="0"/>
              </a:rPr>
            </a:br>
            <a:r>
              <a:rPr lang="es-ES" sz="2800" dirty="0">
                <a:solidFill>
                  <a:schemeClr val="bg1"/>
                </a:solidFill>
                <a:latin typeface="Arial" panose="020B0604020202020204" pitchFamily="34" charset="0"/>
                <a:cs typeface="Arial" panose="020B0604020202020204" pitchFamily="34" charset="0"/>
              </a:rPr>
              <a:t>•A su inequívoca identificación.</a:t>
            </a:r>
          </a:p>
          <a:p>
            <a:pPr marL="0" indent="0" algn="just">
              <a:lnSpc>
                <a:spcPct val="120000"/>
              </a:lnSpc>
              <a:buNone/>
            </a:pPr>
            <a:br>
              <a:rPr lang="es-ES" sz="2800" dirty="0">
                <a:solidFill>
                  <a:schemeClr val="bg1"/>
                </a:solidFill>
                <a:latin typeface="Arial" panose="020B0604020202020204" pitchFamily="34" charset="0"/>
                <a:cs typeface="Arial" panose="020B0604020202020204" pitchFamily="34" charset="0"/>
              </a:rPr>
            </a:br>
            <a:r>
              <a:rPr lang="es-ES" sz="2800" dirty="0">
                <a:solidFill>
                  <a:schemeClr val="bg1"/>
                </a:solidFill>
                <a:latin typeface="Arial" panose="020B0604020202020204" pitchFamily="34" charset="0"/>
                <a:cs typeface="Arial" panose="020B0604020202020204" pitchFamily="34" charset="0"/>
              </a:rPr>
              <a:t>• A no ser sometida a ningún examen o intervención cuyo propósito sea de investigación o docencia.</a:t>
            </a:r>
          </a:p>
          <a:p>
            <a:pPr marL="0" indent="0" algn="just">
              <a:lnSpc>
                <a:spcPct val="120000"/>
              </a:lnSpc>
              <a:buNone/>
            </a:pPr>
            <a:br>
              <a:rPr lang="es-ES" sz="2800" dirty="0">
                <a:solidFill>
                  <a:schemeClr val="bg1"/>
                </a:solidFill>
                <a:latin typeface="Arial" panose="020B0604020202020204" pitchFamily="34" charset="0"/>
                <a:cs typeface="Arial" panose="020B0604020202020204" pitchFamily="34" charset="0"/>
              </a:rPr>
            </a:br>
            <a:r>
              <a:rPr lang="es-ES" sz="2800" dirty="0">
                <a:solidFill>
                  <a:schemeClr val="bg1"/>
                </a:solidFill>
                <a:latin typeface="Arial" panose="020B0604020202020204" pitchFamily="34" charset="0"/>
                <a:cs typeface="Arial" panose="020B0604020202020204" pitchFamily="34" charset="0"/>
              </a:rPr>
              <a:t>• A la internación conjunta con su madre en sala</a:t>
            </a:r>
          </a:p>
          <a:p>
            <a:pPr marL="0" indent="0" algn="just">
              <a:lnSpc>
                <a:spcPct val="120000"/>
              </a:lnSpc>
              <a:buNone/>
            </a:pPr>
            <a:r>
              <a:rPr lang="es-ES" sz="2800" dirty="0">
                <a:solidFill>
                  <a:schemeClr val="bg1"/>
                </a:solidFill>
                <a:latin typeface="Arial" panose="020B0604020202020204" pitchFamily="34" charset="0"/>
                <a:cs typeface="Arial" panose="020B0604020202020204" pitchFamily="34" charset="0"/>
              </a:rPr>
              <a:t>.</a:t>
            </a:r>
            <a:br>
              <a:rPr lang="es-ES" sz="2800" dirty="0">
                <a:solidFill>
                  <a:schemeClr val="bg1"/>
                </a:solidFill>
                <a:latin typeface="Arial" panose="020B0604020202020204" pitchFamily="34" charset="0"/>
                <a:cs typeface="Arial" panose="020B0604020202020204" pitchFamily="34" charset="0"/>
              </a:rPr>
            </a:br>
            <a:r>
              <a:rPr lang="es-ES" sz="2800" dirty="0">
                <a:solidFill>
                  <a:schemeClr val="bg1"/>
                </a:solidFill>
                <a:latin typeface="Arial" panose="020B0604020202020204" pitchFamily="34" charset="0"/>
                <a:cs typeface="Arial" panose="020B0604020202020204" pitchFamily="34" charset="0"/>
              </a:rPr>
              <a:t>• A que sus padres reciban adecuado asesoramiento e información sobre los cuidados para su crecimiento y desarrollo, así como de su plan de vacunación.</a:t>
            </a:r>
          </a:p>
          <a:p>
            <a:endParaRPr lang="es-ES" dirty="0">
              <a:solidFill>
                <a:schemeClr val="bg1"/>
              </a:solidFill>
            </a:endParaRPr>
          </a:p>
        </p:txBody>
      </p:sp>
    </p:spTree>
    <p:extLst>
      <p:ext uri="{BB962C8B-B14F-4D97-AF65-F5344CB8AC3E}">
        <p14:creationId xmlns:p14="http://schemas.microsoft.com/office/powerpoint/2010/main" val="22072273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0" y="0"/>
            <a:ext cx="12192000" cy="6857999"/>
          </a:xfrm>
        </p:spPr>
        <p:txBody>
          <a:bodyPr>
            <a:noAutofit/>
          </a:bodyPr>
          <a:lstStyle/>
          <a:p>
            <a:pPr marL="0" indent="0">
              <a:buNone/>
            </a:pPr>
            <a:endParaRPr lang="es-ES" sz="2400" b="1" dirty="0">
              <a:solidFill>
                <a:schemeClr val="bg1"/>
              </a:solidFill>
              <a:latin typeface="Arial" panose="020B0604020202020204" pitchFamily="34" charset="0"/>
              <a:cs typeface="Arial" panose="020B0604020202020204" pitchFamily="34" charset="0"/>
            </a:endParaRPr>
          </a:p>
          <a:p>
            <a:pPr marL="0" indent="0">
              <a:buNone/>
            </a:pPr>
            <a:r>
              <a:rPr lang="es-ES" sz="2400" b="1" dirty="0">
                <a:solidFill>
                  <a:schemeClr val="bg1"/>
                </a:solidFill>
                <a:latin typeface="Arial" panose="020B0604020202020204" pitchFamily="34" charset="0"/>
                <a:cs typeface="Arial" panose="020B0604020202020204" pitchFamily="34" charset="0"/>
              </a:rPr>
              <a:t>EL PADRE Y LA MADRE DE LA PERSONA RECIÉN NACIDA EN SITUACIÓN DE RIESGO TIENEN LOS SIGUIENTES DERECHOS:</a:t>
            </a:r>
          </a:p>
          <a:p>
            <a:pPr marL="0" indent="0">
              <a:buNone/>
            </a:pPr>
            <a:br>
              <a:rPr lang="es-ES" sz="2400" dirty="0">
                <a:solidFill>
                  <a:schemeClr val="bg1"/>
                </a:solidFill>
                <a:latin typeface="Arial" panose="020B0604020202020204" pitchFamily="34" charset="0"/>
                <a:cs typeface="Arial" panose="020B0604020202020204" pitchFamily="34" charset="0"/>
              </a:rPr>
            </a:br>
            <a:r>
              <a:rPr lang="es-ES" sz="2400" dirty="0">
                <a:solidFill>
                  <a:schemeClr val="bg1"/>
                </a:solidFill>
                <a:latin typeface="Arial" panose="020B0604020202020204" pitchFamily="34" charset="0"/>
                <a:cs typeface="Arial" panose="020B0604020202020204" pitchFamily="34" charset="0"/>
              </a:rPr>
              <a:t>• A recibir información comprensible, suficiente y continuada, en un ambiente adecuado, sobre el proceso o evolución de la salud de su hijo o hija, incluyendo diagnóstico, pronóstico y tratamiento.</a:t>
            </a:r>
          </a:p>
          <a:p>
            <a:pPr marL="0" indent="0">
              <a:buNone/>
            </a:pPr>
            <a:br>
              <a:rPr lang="es-ES" sz="2400" dirty="0">
                <a:solidFill>
                  <a:schemeClr val="bg1"/>
                </a:solidFill>
                <a:latin typeface="Arial" panose="020B0604020202020204" pitchFamily="34" charset="0"/>
                <a:cs typeface="Arial" panose="020B0604020202020204" pitchFamily="34" charset="0"/>
              </a:rPr>
            </a:br>
            <a:r>
              <a:rPr lang="es-ES" sz="2400" dirty="0">
                <a:solidFill>
                  <a:schemeClr val="bg1"/>
                </a:solidFill>
                <a:latin typeface="Arial" panose="020B0604020202020204" pitchFamily="34" charset="0"/>
                <a:cs typeface="Arial" panose="020B0604020202020204" pitchFamily="34" charset="0"/>
              </a:rPr>
              <a:t>• A tener acceso continuado a su hijo o hija mientras la situación clínica lo permita, así como a participar en su atención y en la toma de decisiones relacionadas con su asistencia.</a:t>
            </a:r>
          </a:p>
          <a:p>
            <a:pPr marL="0" indent="0">
              <a:buNone/>
            </a:pPr>
            <a:br>
              <a:rPr lang="es-ES" sz="2400" dirty="0">
                <a:solidFill>
                  <a:schemeClr val="bg1"/>
                </a:solidFill>
                <a:latin typeface="Arial" panose="020B0604020202020204" pitchFamily="34" charset="0"/>
                <a:cs typeface="Arial" panose="020B0604020202020204" pitchFamily="34" charset="0"/>
              </a:rPr>
            </a:br>
            <a:r>
              <a:rPr lang="es-ES" sz="2400" dirty="0">
                <a:solidFill>
                  <a:schemeClr val="bg1"/>
                </a:solidFill>
                <a:latin typeface="Arial" panose="020B0604020202020204" pitchFamily="34" charset="0"/>
                <a:cs typeface="Arial" panose="020B0604020202020204" pitchFamily="34" charset="0"/>
              </a:rPr>
              <a:t>• A un consentimiento informado sobre cualquier práctica médica que se le realice al niño o niña</a:t>
            </a:r>
            <a:br>
              <a:rPr lang="es-ES" sz="2400" dirty="0">
                <a:solidFill>
                  <a:schemeClr val="bg1"/>
                </a:solidFill>
                <a:latin typeface="Arial" panose="020B0604020202020204" pitchFamily="34" charset="0"/>
                <a:cs typeface="Arial" panose="020B0604020202020204" pitchFamily="34" charset="0"/>
              </a:rPr>
            </a:br>
            <a:r>
              <a:rPr lang="es-ES" sz="2400" dirty="0">
                <a:solidFill>
                  <a:schemeClr val="bg1"/>
                </a:solidFill>
                <a:latin typeface="Arial" panose="020B0604020202020204" pitchFamily="34" charset="0"/>
                <a:cs typeface="Arial" panose="020B0604020202020204" pitchFamily="34" charset="0"/>
              </a:rPr>
              <a:t>• A que se facilite la lactancia materna de la persona recién nacida</a:t>
            </a:r>
          </a:p>
          <a:p>
            <a:pPr marL="0" indent="0">
              <a:buNone/>
            </a:pPr>
            <a:br>
              <a:rPr lang="es-ES" sz="2400" dirty="0">
                <a:solidFill>
                  <a:schemeClr val="bg1"/>
                </a:solidFill>
                <a:latin typeface="Arial" panose="020B0604020202020204" pitchFamily="34" charset="0"/>
                <a:cs typeface="Arial" panose="020B0604020202020204" pitchFamily="34" charset="0"/>
              </a:rPr>
            </a:br>
            <a:r>
              <a:rPr lang="es-ES" sz="2400" dirty="0">
                <a:solidFill>
                  <a:schemeClr val="bg1"/>
                </a:solidFill>
                <a:latin typeface="Arial" panose="020B0604020202020204" pitchFamily="34" charset="0"/>
                <a:cs typeface="Arial" panose="020B0604020202020204" pitchFamily="34" charset="0"/>
              </a:rPr>
              <a:t>• A recibir asesoramiento e información sobre los cuidados especiales del niño o niña.</a:t>
            </a:r>
          </a:p>
          <a:p>
            <a:endParaRPr lang="es-ES" sz="2400" dirty="0"/>
          </a:p>
        </p:txBody>
      </p:sp>
    </p:spTree>
    <p:extLst>
      <p:ext uri="{BB962C8B-B14F-4D97-AF65-F5344CB8AC3E}">
        <p14:creationId xmlns:p14="http://schemas.microsoft.com/office/powerpoint/2010/main" val="33949362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0" y="0"/>
            <a:ext cx="12192000" cy="6858000"/>
          </a:xfrm>
        </p:spPr>
        <p:txBody>
          <a:bodyPr>
            <a:normAutofit fontScale="55000" lnSpcReduction="20000"/>
          </a:bodyPr>
          <a:lstStyle/>
          <a:p>
            <a:pPr marL="0" indent="0" algn="just">
              <a:lnSpc>
                <a:spcPct val="160000"/>
              </a:lnSpc>
              <a:buNone/>
            </a:pPr>
            <a:r>
              <a:rPr lang="es-ES" sz="3400" b="1" dirty="0">
                <a:solidFill>
                  <a:schemeClr val="bg1"/>
                </a:solidFill>
                <a:latin typeface="Arial" panose="020B0604020202020204" pitchFamily="34" charset="0"/>
                <a:cs typeface="Arial" panose="020B0604020202020204" pitchFamily="34" charset="0"/>
              </a:rPr>
              <a:t>Piel con piel</a:t>
            </a:r>
            <a:endParaRPr lang="es-ES" sz="3400" dirty="0">
              <a:solidFill>
                <a:schemeClr val="bg1"/>
              </a:solidFill>
              <a:latin typeface="Arial" panose="020B0604020202020204" pitchFamily="34" charset="0"/>
              <a:cs typeface="Arial" panose="020B0604020202020204" pitchFamily="34" charset="0"/>
            </a:endParaRPr>
          </a:p>
          <a:p>
            <a:pPr marL="0" indent="0" algn="just">
              <a:lnSpc>
                <a:spcPct val="160000"/>
              </a:lnSpc>
              <a:buNone/>
            </a:pPr>
            <a:r>
              <a:rPr lang="es-ES" sz="3400" dirty="0">
                <a:solidFill>
                  <a:schemeClr val="bg1"/>
                </a:solidFill>
                <a:latin typeface="Arial" panose="020B0604020202020204" pitchFamily="34" charset="0"/>
                <a:cs typeface="Arial" panose="020B0604020202020204" pitchFamily="34" charset="0"/>
              </a:rPr>
              <a:t>Beneficios del piel con piel.</a:t>
            </a:r>
          </a:p>
          <a:p>
            <a:pPr marL="0" indent="0" algn="just">
              <a:lnSpc>
                <a:spcPct val="160000"/>
              </a:lnSpc>
              <a:buNone/>
            </a:pPr>
            <a:r>
              <a:rPr lang="es-ES" sz="3400" dirty="0">
                <a:solidFill>
                  <a:schemeClr val="bg1"/>
                </a:solidFill>
                <a:latin typeface="Arial" panose="020B0604020202020204" pitchFamily="34" charset="0"/>
                <a:cs typeface="Arial" panose="020B0604020202020204" pitchFamily="34" charset="0"/>
              </a:rPr>
              <a:t>El bebé seguirá escuchando el latido materno, se favorecerá la creación de los vínculos afectivos y el reconocimiento mutuo a través del contacto y el olor.</a:t>
            </a:r>
          </a:p>
          <a:p>
            <a:pPr marL="0" indent="0" algn="just">
              <a:lnSpc>
                <a:spcPct val="160000"/>
              </a:lnSpc>
              <a:buNone/>
            </a:pPr>
            <a:r>
              <a:rPr lang="es-ES" sz="3400" dirty="0">
                <a:solidFill>
                  <a:schemeClr val="bg1"/>
                </a:solidFill>
                <a:latin typeface="Arial" panose="020B0604020202020204" pitchFamily="34" charset="0"/>
                <a:cs typeface="Arial" panose="020B0604020202020204" pitchFamily="34" charset="0"/>
              </a:rPr>
              <a:t>El bebé buscará el pezón de manera instintiva, y comenzara la lactancia materna.</a:t>
            </a:r>
          </a:p>
          <a:p>
            <a:pPr algn="just">
              <a:lnSpc>
                <a:spcPct val="160000"/>
              </a:lnSpc>
            </a:pPr>
            <a:endParaRPr lang="es-ES" sz="3400" dirty="0">
              <a:solidFill>
                <a:schemeClr val="bg1"/>
              </a:solidFill>
              <a:latin typeface="Arial" panose="020B0604020202020204" pitchFamily="34" charset="0"/>
              <a:cs typeface="Arial" panose="020B0604020202020204" pitchFamily="34" charset="0"/>
            </a:endParaRPr>
          </a:p>
          <a:p>
            <a:pPr algn="just">
              <a:lnSpc>
                <a:spcPct val="150000"/>
              </a:lnSpc>
              <a:buFont typeface="Wingdings" panose="05000000000000000000" pitchFamily="2" charset="2"/>
              <a:buChar char="v"/>
            </a:pPr>
            <a:r>
              <a:rPr lang="es-ES" sz="3600" dirty="0">
                <a:solidFill>
                  <a:srgbClr val="FFFF00"/>
                </a:solidFill>
                <a:latin typeface="Arial" panose="020B0604020202020204" pitchFamily="34" charset="0"/>
                <a:cs typeface="Arial" panose="020B0604020202020204" pitchFamily="34" charset="0"/>
              </a:rPr>
              <a:t>Cuando un bebé nace con dificultades o enfermo es aún más importante no separarle de su madre puesto que ese bebé tiene una necesidad mayor de recibir los beneficios que pueden aportarle el corte tardío del cordón, el contacto temprano con su madre y el inicio precoz de la lactancia materna.</a:t>
            </a:r>
          </a:p>
          <a:p>
            <a:endParaRPr lang="es-ES" dirty="0"/>
          </a:p>
        </p:txBody>
      </p:sp>
      <p:pic>
        <p:nvPicPr>
          <p:cNvPr id="4" name="Imagen 3"/>
          <p:cNvPicPr/>
          <p:nvPr/>
        </p:nvPicPr>
        <p:blipFill>
          <a:blip r:embed="rId2">
            <a:extLst>
              <a:ext uri="{28A0092B-C50C-407E-A947-70E740481C1C}">
                <a14:useLocalDpi xmlns:a14="http://schemas.microsoft.com/office/drawing/2010/main" val="0"/>
              </a:ext>
            </a:extLst>
          </a:blip>
          <a:srcRect/>
          <a:stretch>
            <a:fillRect/>
          </a:stretch>
        </p:blipFill>
        <p:spPr bwMode="auto">
          <a:xfrm>
            <a:off x="8500056" y="105553"/>
            <a:ext cx="3691944" cy="1684610"/>
          </a:xfrm>
          <a:prstGeom prst="rect">
            <a:avLst/>
          </a:prstGeom>
          <a:noFill/>
          <a:ln>
            <a:noFill/>
          </a:ln>
        </p:spPr>
      </p:pic>
      <p:pic>
        <p:nvPicPr>
          <p:cNvPr id="5" name="Imagen 4"/>
          <p:cNvPicPr/>
          <p:nvPr/>
        </p:nvPicPr>
        <p:blipFill>
          <a:blip r:embed="rId3">
            <a:extLst>
              <a:ext uri="{28A0092B-C50C-407E-A947-70E740481C1C}">
                <a14:useLocalDpi xmlns:a14="http://schemas.microsoft.com/office/drawing/2010/main" val="0"/>
              </a:ext>
            </a:extLst>
          </a:blip>
          <a:srcRect/>
          <a:stretch>
            <a:fillRect/>
          </a:stretch>
        </p:blipFill>
        <p:spPr bwMode="auto">
          <a:xfrm>
            <a:off x="4625004" y="105553"/>
            <a:ext cx="3347019" cy="1684610"/>
          </a:xfrm>
          <a:prstGeom prst="rect">
            <a:avLst/>
          </a:prstGeom>
          <a:noFill/>
          <a:ln>
            <a:noFill/>
          </a:ln>
        </p:spPr>
      </p:pic>
    </p:spTree>
    <p:extLst>
      <p:ext uri="{BB962C8B-B14F-4D97-AF65-F5344CB8AC3E}">
        <p14:creationId xmlns:p14="http://schemas.microsoft.com/office/powerpoint/2010/main" val="3954120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0" y="206061"/>
            <a:ext cx="12192000" cy="1635617"/>
          </a:xfrm>
        </p:spPr>
        <p:txBody>
          <a:bodyPr>
            <a:normAutofit fontScale="25000" lnSpcReduction="20000"/>
          </a:bodyPr>
          <a:lstStyle/>
          <a:p>
            <a:endParaRPr lang="es-ES" sz="9600" dirty="0">
              <a:latin typeface="Arial" panose="020B0604020202020204" pitchFamily="34" charset="0"/>
              <a:cs typeface="Arial" panose="020B0604020202020204" pitchFamily="34" charset="0"/>
            </a:endParaRPr>
          </a:p>
          <a:p>
            <a:endParaRPr lang="es-ES" sz="9600" dirty="0">
              <a:latin typeface="Arial" panose="020B0604020202020204" pitchFamily="34" charset="0"/>
              <a:cs typeface="Arial" panose="020B0604020202020204" pitchFamily="34" charset="0"/>
            </a:endParaRPr>
          </a:p>
          <a:p>
            <a:endParaRPr lang="es-ES" sz="9600" dirty="0">
              <a:latin typeface="Arial" panose="020B0604020202020204" pitchFamily="34" charset="0"/>
              <a:cs typeface="Arial" panose="020B0604020202020204" pitchFamily="34" charset="0"/>
            </a:endParaRPr>
          </a:p>
          <a:p>
            <a:pPr marL="0" indent="0">
              <a:buNone/>
            </a:pPr>
            <a:endParaRPr lang="es-ES" sz="9600" dirty="0">
              <a:solidFill>
                <a:schemeClr val="bg1"/>
              </a:solidFill>
              <a:latin typeface="Arial" panose="020B0604020202020204" pitchFamily="34" charset="0"/>
              <a:cs typeface="Arial" panose="020B0604020202020204" pitchFamily="34" charset="0"/>
            </a:endParaRPr>
          </a:p>
          <a:p>
            <a:pPr marL="0" indent="0">
              <a:buNone/>
            </a:pPr>
            <a:endParaRPr lang="es-ES" sz="9600" dirty="0">
              <a:solidFill>
                <a:schemeClr val="bg1"/>
              </a:solidFill>
              <a:latin typeface="Arial" panose="020B0604020202020204" pitchFamily="34" charset="0"/>
              <a:cs typeface="Arial" panose="020B0604020202020204" pitchFamily="34" charset="0"/>
            </a:endParaRPr>
          </a:p>
          <a:p>
            <a:pPr marL="0" indent="0">
              <a:buNone/>
            </a:pPr>
            <a:endParaRPr lang="es-ES" sz="9600" dirty="0">
              <a:solidFill>
                <a:schemeClr val="bg1"/>
              </a:solidFill>
              <a:latin typeface="Arial" panose="020B0604020202020204" pitchFamily="34" charset="0"/>
              <a:cs typeface="Arial" panose="020B0604020202020204" pitchFamily="34" charset="0"/>
            </a:endParaRPr>
          </a:p>
          <a:p>
            <a:pPr marL="0" indent="0">
              <a:buNone/>
            </a:pPr>
            <a:endParaRPr lang="es-ES" sz="9600" dirty="0">
              <a:solidFill>
                <a:schemeClr val="bg1"/>
              </a:solidFill>
              <a:latin typeface="Arial" panose="020B0604020202020204" pitchFamily="34" charset="0"/>
              <a:cs typeface="Arial" panose="020B0604020202020204" pitchFamily="34" charset="0"/>
            </a:endParaRPr>
          </a:p>
          <a:p>
            <a:pPr marL="0" indent="0">
              <a:buNone/>
            </a:pPr>
            <a:endParaRPr lang="es-ES" sz="9600" dirty="0">
              <a:solidFill>
                <a:schemeClr val="bg1"/>
              </a:solidFill>
              <a:latin typeface="Arial" panose="020B0604020202020204" pitchFamily="34" charset="0"/>
              <a:cs typeface="Arial" panose="020B0604020202020204" pitchFamily="34" charset="0"/>
            </a:endParaRPr>
          </a:p>
          <a:p>
            <a:pPr marL="0" indent="0">
              <a:buNone/>
            </a:pPr>
            <a:endParaRPr lang="es-ES" sz="9600" dirty="0">
              <a:solidFill>
                <a:schemeClr val="bg1"/>
              </a:solidFill>
              <a:latin typeface="Arial" panose="020B0604020202020204" pitchFamily="34" charset="0"/>
              <a:cs typeface="Arial" panose="020B0604020202020204" pitchFamily="34" charset="0"/>
            </a:endParaRPr>
          </a:p>
          <a:p>
            <a:pPr marL="0" indent="0">
              <a:buNone/>
            </a:pPr>
            <a:endParaRPr lang="es-ES" sz="9600" dirty="0">
              <a:solidFill>
                <a:schemeClr val="bg1"/>
              </a:solidFill>
              <a:latin typeface="Arial" panose="020B0604020202020204" pitchFamily="34" charset="0"/>
              <a:cs typeface="Arial" panose="020B0604020202020204" pitchFamily="34" charset="0"/>
            </a:endParaRPr>
          </a:p>
          <a:p>
            <a:pPr marL="0" indent="0">
              <a:buNone/>
            </a:pPr>
            <a:r>
              <a:rPr lang="es-ES" sz="9600" dirty="0">
                <a:solidFill>
                  <a:schemeClr val="bg1"/>
                </a:solidFill>
                <a:latin typeface="Arial" panose="020B0604020202020204" pitchFamily="34" charset="0"/>
                <a:cs typeface="Arial" panose="020B0604020202020204" pitchFamily="34" charset="0"/>
              </a:rPr>
              <a:t>Es habitual sufrir separación, aunque</a:t>
            </a:r>
            <a:r>
              <a:rPr lang="es-ES" sz="9600" b="1" i="1" dirty="0">
                <a:solidFill>
                  <a:schemeClr val="bg1"/>
                </a:solidFill>
                <a:latin typeface="Arial" panose="020B0604020202020204" pitchFamily="34" charset="0"/>
                <a:cs typeface="Arial" panose="020B0604020202020204" pitchFamily="34" charset="0"/>
              </a:rPr>
              <a:t> </a:t>
            </a:r>
            <a:r>
              <a:rPr lang="es-ES" sz="9600" b="1" i="1" dirty="0">
                <a:solidFill>
                  <a:srgbClr val="FFFF00"/>
                </a:solidFill>
                <a:latin typeface="Arial" panose="020B0604020202020204" pitchFamily="34" charset="0"/>
                <a:cs typeface="Arial" panose="020B0604020202020204" pitchFamily="34" charset="0"/>
              </a:rPr>
              <a:t>no suele tener justificación médica</a:t>
            </a:r>
            <a:r>
              <a:rPr lang="es-ES" sz="9600" dirty="0">
                <a:solidFill>
                  <a:srgbClr val="FFFF00"/>
                </a:solidFill>
                <a:latin typeface="Arial" panose="020B0604020202020204" pitchFamily="34" charset="0"/>
                <a:cs typeface="Arial" panose="020B0604020202020204" pitchFamily="34" charset="0"/>
              </a:rPr>
              <a:t> </a:t>
            </a:r>
            <a:r>
              <a:rPr lang="es-ES" sz="9600" dirty="0">
                <a:solidFill>
                  <a:schemeClr val="bg1"/>
                </a:solidFill>
                <a:latin typeface="Arial" panose="020B0604020202020204" pitchFamily="34" charset="0"/>
                <a:cs typeface="Arial" panose="020B0604020202020204" pitchFamily="34" charset="0"/>
              </a:rPr>
              <a:t>en caso de</a:t>
            </a:r>
            <a:r>
              <a:rPr lang="es-ES" sz="9600" dirty="0">
                <a:latin typeface="Arial" panose="020B0604020202020204" pitchFamily="34" charset="0"/>
                <a:cs typeface="Arial" panose="020B0604020202020204" pitchFamily="34" charset="0"/>
              </a:rPr>
              <a:t>:</a:t>
            </a:r>
          </a:p>
          <a:p>
            <a:pPr marL="0" indent="0">
              <a:buNone/>
            </a:pPr>
            <a:endParaRPr lang="es-ES" sz="9600" dirty="0">
              <a:latin typeface="Arial" panose="020B0604020202020204" pitchFamily="34" charset="0"/>
              <a:cs typeface="Arial" panose="020B0604020202020204" pitchFamily="34" charset="0"/>
            </a:endParaRPr>
          </a:p>
          <a:p>
            <a:pPr>
              <a:buFont typeface="Wingdings" panose="05000000000000000000" pitchFamily="2" charset="2"/>
              <a:buChar char="v"/>
            </a:pPr>
            <a:r>
              <a:rPr lang="es-ES" sz="9600" dirty="0">
                <a:solidFill>
                  <a:schemeClr val="bg1"/>
                </a:solidFill>
                <a:latin typeface="Arial" panose="020B0604020202020204" pitchFamily="34" charset="0"/>
                <a:cs typeface="Arial" panose="020B0604020202020204" pitchFamily="34" charset="0"/>
              </a:rPr>
              <a:t>Cesárea</a:t>
            </a:r>
          </a:p>
          <a:p>
            <a:pPr>
              <a:buFont typeface="Wingdings" panose="05000000000000000000" pitchFamily="2" charset="2"/>
              <a:buChar char="v"/>
            </a:pPr>
            <a:r>
              <a:rPr lang="es-ES" sz="9600" dirty="0">
                <a:solidFill>
                  <a:schemeClr val="bg1"/>
                </a:solidFill>
                <a:latin typeface="Arial" panose="020B0604020202020204" pitchFamily="34" charset="0"/>
                <a:cs typeface="Arial" panose="020B0604020202020204" pitchFamily="34" charset="0"/>
              </a:rPr>
              <a:t>Dificultades del bebé</a:t>
            </a:r>
          </a:p>
          <a:p>
            <a:pPr>
              <a:buFont typeface="Wingdings" panose="05000000000000000000" pitchFamily="2" charset="2"/>
              <a:buChar char="v"/>
            </a:pPr>
            <a:r>
              <a:rPr lang="es-ES" sz="9600" dirty="0">
                <a:solidFill>
                  <a:schemeClr val="bg1"/>
                </a:solidFill>
                <a:latin typeface="Arial" panose="020B0604020202020204" pitchFamily="34" charset="0"/>
                <a:cs typeface="Arial" panose="020B0604020202020204" pitchFamily="34" charset="0"/>
              </a:rPr>
              <a:t>Complicaciones de la madre</a:t>
            </a:r>
          </a:p>
          <a:p>
            <a:pPr>
              <a:buFont typeface="Wingdings" panose="05000000000000000000" pitchFamily="2" charset="2"/>
              <a:buChar char="v"/>
            </a:pPr>
            <a:r>
              <a:rPr lang="es-ES" sz="9600" dirty="0">
                <a:solidFill>
                  <a:schemeClr val="bg1"/>
                </a:solidFill>
                <a:latin typeface="Arial" panose="020B0604020202020204" pitchFamily="34" charset="0"/>
                <a:cs typeface="Arial" panose="020B0604020202020204" pitchFamily="34" charset="0"/>
              </a:rPr>
              <a:t>Necesidad de traslado</a:t>
            </a:r>
          </a:p>
          <a:p>
            <a:pPr>
              <a:buFont typeface="Wingdings" panose="05000000000000000000" pitchFamily="2" charset="2"/>
              <a:buChar char="v"/>
            </a:pPr>
            <a:endParaRPr lang="es-ES" sz="9600" dirty="0">
              <a:solidFill>
                <a:schemeClr val="bg1"/>
              </a:solidFill>
              <a:latin typeface="Arial" panose="020B0604020202020204" pitchFamily="34" charset="0"/>
              <a:cs typeface="Arial" panose="020B0604020202020204" pitchFamily="34" charset="0"/>
            </a:endParaRPr>
          </a:p>
          <a:p>
            <a:pPr>
              <a:lnSpc>
                <a:spcPct val="170000"/>
              </a:lnSpc>
              <a:buFont typeface="Wingdings" panose="05000000000000000000" pitchFamily="2" charset="2"/>
              <a:buChar char="v"/>
            </a:pPr>
            <a:endParaRPr lang="es-ES" sz="9600" dirty="0">
              <a:solidFill>
                <a:schemeClr val="bg1"/>
              </a:solidFill>
              <a:latin typeface="Arial" panose="020B0604020202020204" pitchFamily="34" charset="0"/>
              <a:cs typeface="Arial" panose="020B0604020202020204" pitchFamily="34" charset="0"/>
            </a:endParaRPr>
          </a:p>
          <a:p>
            <a:pPr>
              <a:lnSpc>
                <a:spcPct val="170000"/>
              </a:lnSpc>
              <a:buFont typeface="Wingdings" panose="05000000000000000000" pitchFamily="2" charset="2"/>
              <a:buChar char="v"/>
            </a:pPr>
            <a:r>
              <a:rPr lang="es-ES" sz="9600" dirty="0">
                <a:solidFill>
                  <a:srgbClr val="FFFF00"/>
                </a:solidFill>
                <a:latin typeface="Arial" panose="020B0604020202020204" pitchFamily="34" charset="0"/>
                <a:cs typeface="Arial" panose="020B0604020202020204" pitchFamily="34" charset="0"/>
              </a:rPr>
              <a:t>(anestesia general, o problemas como convulsiones, estado de coma, etc.) </a:t>
            </a:r>
            <a:r>
              <a:rPr lang="es-ES" sz="9600" dirty="0">
                <a:solidFill>
                  <a:schemeClr val="bg1"/>
                </a:solidFill>
                <a:latin typeface="Arial" panose="020B0604020202020204" pitchFamily="34" charset="0"/>
                <a:cs typeface="Arial" panose="020B0604020202020204" pitchFamily="34" charset="0"/>
              </a:rPr>
              <a:t>el bebé será entregado a la persona acompañante, para que ésta realice el piel con piel mientras la madre se recupera.</a:t>
            </a:r>
          </a:p>
          <a:p>
            <a:endParaRPr lang="es-ES" dirty="0"/>
          </a:p>
        </p:txBody>
      </p:sp>
    </p:spTree>
    <p:extLst>
      <p:ext uri="{BB962C8B-B14F-4D97-AF65-F5344CB8AC3E}">
        <p14:creationId xmlns:p14="http://schemas.microsoft.com/office/powerpoint/2010/main" val="12920689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0" y="0"/>
            <a:ext cx="12192000" cy="6858001"/>
          </a:xfrm>
        </p:spPr>
        <p:txBody>
          <a:bodyPr>
            <a:noAutofit/>
          </a:bodyPr>
          <a:lstStyle/>
          <a:p>
            <a:pPr marL="0" indent="0" algn="just">
              <a:buNone/>
            </a:pPr>
            <a:r>
              <a:rPr lang="es-ES" sz="2400" b="1" dirty="0">
                <a:solidFill>
                  <a:schemeClr val="bg1"/>
                </a:solidFill>
                <a:latin typeface="Arial" panose="020B0604020202020204" pitchFamily="34" charset="0"/>
                <a:cs typeface="Arial" panose="020B0604020202020204" pitchFamily="34" charset="0"/>
              </a:rPr>
              <a:t>Pinzamiento y sección del cordón umbilical</a:t>
            </a:r>
            <a:endParaRPr lang="es-ES" sz="2400" dirty="0">
              <a:solidFill>
                <a:schemeClr val="bg1"/>
              </a:solidFill>
              <a:latin typeface="Arial" panose="020B0604020202020204" pitchFamily="34" charset="0"/>
              <a:cs typeface="Arial" panose="020B0604020202020204" pitchFamily="34" charset="0"/>
            </a:endParaRPr>
          </a:p>
          <a:p>
            <a:pPr marL="0" indent="0" algn="just">
              <a:buNone/>
            </a:pPr>
            <a:r>
              <a:rPr lang="es-ES" sz="2400" dirty="0">
                <a:solidFill>
                  <a:schemeClr val="bg1"/>
                </a:solidFill>
                <a:latin typeface="Arial" panose="020B0604020202020204" pitchFamily="34" charset="0"/>
                <a:cs typeface="Arial" panose="020B0604020202020204" pitchFamily="34" charset="0"/>
              </a:rPr>
              <a:t>Salvo casos de presencia de líquido meconial y/o niños deprimidos se recomienda hacer la sección del cordón </a:t>
            </a:r>
            <a:r>
              <a:rPr lang="es-ES" sz="2400" b="1" i="1" dirty="0">
                <a:solidFill>
                  <a:schemeClr val="bg1"/>
                </a:solidFill>
                <a:latin typeface="Arial" panose="020B0604020202020204" pitchFamily="34" charset="0"/>
                <a:cs typeface="Arial" panose="020B0604020202020204" pitchFamily="34" charset="0"/>
              </a:rPr>
              <a:t>después de 2 minutos o cuando haya cesado los latidos del cordón</a:t>
            </a:r>
            <a:r>
              <a:rPr lang="es-ES" sz="2400" dirty="0">
                <a:solidFill>
                  <a:schemeClr val="bg1"/>
                </a:solidFill>
                <a:latin typeface="Arial" panose="020B0604020202020204" pitchFamily="34" charset="0"/>
                <a:cs typeface="Arial" panose="020B0604020202020204" pitchFamily="34" charset="0"/>
              </a:rPr>
              <a:t>.</a:t>
            </a:r>
          </a:p>
          <a:p>
            <a:pPr marL="0" indent="0" algn="just">
              <a:buNone/>
            </a:pPr>
            <a:r>
              <a:rPr lang="es-ES" sz="2400" b="1" dirty="0">
                <a:solidFill>
                  <a:schemeClr val="bg1"/>
                </a:solidFill>
                <a:latin typeface="Arial" panose="020B0604020202020204" pitchFamily="34" charset="0"/>
                <a:cs typeface="Arial" panose="020B0604020202020204" pitchFamily="34" charset="0"/>
              </a:rPr>
              <a:t>Beneficios</a:t>
            </a:r>
          </a:p>
          <a:p>
            <a:pPr marL="0" indent="0" algn="just">
              <a:buNone/>
            </a:pPr>
            <a:r>
              <a:rPr lang="es-ES" sz="2400" b="1" dirty="0">
                <a:solidFill>
                  <a:schemeClr val="bg1"/>
                </a:solidFill>
                <a:latin typeface="Arial" panose="020B0604020202020204" pitchFamily="34" charset="0"/>
                <a:cs typeface="Arial" panose="020B0604020202020204" pitchFamily="34" charset="0"/>
              </a:rPr>
              <a:t>Inmediatos:</a:t>
            </a:r>
            <a:r>
              <a:rPr lang="es-ES" sz="2400" dirty="0">
                <a:solidFill>
                  <a:schemeClr val="bg1"/>
                </a:solidFill>
                <a:latin typeface="Arial" panose="020B0604020202020204" pitchFamily="34" charset="0"/>
                <a:cs typeface="Arial" panose="020B0604020202020204" pitchFamily="34" charset="0"/>
              </a:rPr>
              <a:t> El neonato continúa recibiendo sangre oxigenada de la placenta durante los primeros segundos de vida extrauterina.</a:t>
            </a:r>
          </a:p>
          <a:p>
            <a:pPr marL="0" indent="0" algn="just">
              <a:buNone/>
            </a:pPr>
            <a:r>
              <a:rPr lang="es-ES" sz="2400" dirty="0">
                <a:solidFill>
                  <a:schemeClr val="bg1"/>
                </a:solidFill>
                <a:latin typeface="Arial" panose="020B0604020202020204" pitchFamily="34" charset="0"/>
                <a:cs typeface="Arial" panose="020B0604020202020204" pitchFamily="34" charset="0"/>
              </a:rPr>
              <a:t>- </a:t>
            </a:r>
            <a:r>
              <a:rPr lang="es-ES" sz="2400" b="1" dirty="0">
                <a:solidFill>
                  <a:schemeClr val="bg1"/>
                </a:solidFill>
                <a:latin typeface="Arial" panose="020B0604020202020204" pitchFamily="34" charset="0"/>
                <a:cs typeface="Arial" panose="020B0604020202020204" pitchFamily="34" charset="0"/>
              </a:rPr>
              <a:t>Primeros días</a:t>
            </a:r>
            <a:r>
              <a:rPr lang="es-ES" sz="2400" dirty="0">
                <a:solidFill>
                  <a:schemeClr val="bg1"/>
                </a:solidFill>
                <a:latin typeface="Arial" panose="020B0604020202020204" pitchFamily="34" charset="0"/>
                <a:cs typeface="Arial" panose="020B0604020202020204" pitchFamily="34" charset="0"/>
              </a:rPr>
              <a:t>: Hay un aporte extra de volemia, menos necesidad de transfusiones, mayor riesgo de policitemia e ictericia benignas.</a:t>
            </a:r>
          </a:p>
          <a:p>
            <a:pPr marL="0" indent="0" algn="just">
              <a:lnSpc>
                <a:spcPct val="150000"/>
              </a:lnSpc>
              <a:buNone/>
            </a:pPr>
            <a:r>
              <a:rPr lang="es-ES" sz="2400" dirty="0">
                <a:solidFill>
                  <a:schemeClr val="bg1"/>
                </a:solidFill>
                <a:latin typeface="Arial" panose="020B0604020202020204" pitchFamily="34" charset="0"/>
                <a:cs typeface="Arial" panose="020B0604020202020204" pitchFamily="34" charset="0"/>
              </a:rPr>
              <a:t>- </a:t>
            </a:r>
            <a:r>
              <a:rPr lang="es-ES" sz="2400" b="1" dirty="0">
                <a:solidFill>
                  <a:schemeClr val="bg1"/>
                </a:solidFill>
                <a:latin typeface="Arial" panose="020B0604020202020204" pitchFamily="34" charset="0"/>
                <a:cs typeface="Arial" panose="020B0604020202020204" pitchFamily="34" charset="0"/>
              </a:rPr>
              <a:t>Primeros meses</a:t>
            </a:r>
            <a:r>
              <a:rPr lang="es-ES" sz="2400" dirty="0">
                <a:solidFill>
                  <a:schemeClr val="bg1"/>
                </a:solidFill>
                <a:latin typeface="Arial" panose="020B0604020202020204" pitchFamily="34" charset="0"/>
                <a:cs typeface="Arial" panose="020B0604020202020204" pitchFamily="34" charset="0"/>
              </a:rPr>
              <a:t>: Menos porcentaje de anemia, mayores niveles de volumen corpuscular medio, de ferritina y de hierro total, que persiste hasta los 6 meses de vida. También está demostrado que estos beneficios se aplican en productos de cesárea y en RN pretérmino </a:t>
            </a:r>
          </a:p>
          <a:p>
            <a:pPr>
              <a:lnSpc>
                <a:spcPct val="150000"/>
              </a:lnSpc>
            </a:pPr>
            <a:endParaRPr lang="es-ES" sz="2400" dirty="0">
              <a:solidFill>
                <a:schemeClr val="bg1"/>
              </a:solidFill>
              <a:latin typeface="Arial" panose="020B0604020202020204" pitchFamily="34" charset="0"/>
              <a:cs typeface="Arial" panose="020B0604020202020204" pitchFamily="34" charset="0"/>
            </a:endParaRPr>
          </a:p>
        </p:txBody>
      </p:sp>
      <p:pic>
        <p:nvPicPr>
          <p:cNvPr id="4" name="Imagen 3"/>
          <p:cNvPicPr/>
          <p:nvPr/>
        </p:nvPicPr>
        <p:blipFill>
          <a:blip r:embed="rId2">
            <a:extLst>
              <a:ext uri="{28A0092B-C50C-407E-A947-70E740481C1C}">
                <a14:useLocalDpi xmlns:a14="http://schemas.microsoft.com/office/drawing/2010/main" val="0"/>
              </a:ext>
            </a:extLst>
          </a:blip>
          <a:srcRect/>
          <a:stretch>
            <a:fillRect/>
          </a:stretch>
        </p:blipFill>
        <p:spPr bwMode="auto">
          <a:xfrm>
            <a:off x="6581104" y="1133340"/>
            <a:ext cx="3874211" cy="1184857"/>
          </a:xfrm>
          <a:prstGeom prst="rect">
            <a:avLst/>
          </a:prstGeom>
          <a:noFill/>
          <a:ln>
            <a:noFill/>
          </a:ln>
        </p:spPr>
      </p:pic>
    </p:spTree>
    <p:extLst>
      <p:ext uri="{BB962C8B-B14F-4D97-AF65-F5344CB8AC3E}">
        <p14:creationId xmlns:p14="http://schemas.microsoft.com/office/powerpoint/2010/main" val="32112581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0" y="0"/>
            <a:ext cx="12192000" cy="1532585"/>
          </a:xfrm>
        </p:spPr>
        <p:txBody>
          <a:bodyPr>
            <a:noAutofit/>
          </a:bodyPr>
          <a:lstStyle/>
          <a:p>
            <a:pPr marL="0" indent="0">
              <a:buNone/>
            </a:pPr>
            <a:endParaRPr lang="es-ES" sz="2400" b="1" dirty="0">
              <a:latin typeface="Arial" panose="020B0604020202020204" pitchFamily="34" charset="0"/>
              <a:cs typeface="Arial" panose="020B0604020202020204" pitchFamily="34" charset="0"/>
            </a:endParaRPr>
          </a:p>
          <a:p>
            <a:pPr marL="0" indent="0">
              <a:buNone/>
            </a:pPr>
            <a:endParaRPr lang="es-ES" sz="2400" b="1" dirty="0">
              <a:latin typeface="Arial" panose="020B0604020202020204" pitchFamily="34" charset="0"/>
              <a:cs typeface="Arial" panose="020B0604020202020204" pitchFamily="34" charset="0"/>
            </a:endParaRPr>
          </a:p>
          <a:p>
            <a:pPr marL="0" indent="0">
              <a:buNone/>
            </a:pPr>
            <a:endParaRPr lang="es-ES" sz="2400" b="1" dirty="0">
              <a:latin typeface="Arial" panose="020B0604020202020204" pitchFamily="34" charset="0"/>
              <a:cs typeface="Arial" panose="020B0604020202020204" pitchFamily="34" charset="0"/>
            </a:endParaRPr>
          </a:p>
          <a:p>
            <a:pPr marL="0" indent="0">
              <a:buNone/>
            </a:pPr>
            <a:endParaRPr lang="es-ES" sz="2400" b="1" dirty="0">
              <a:latin typeface="Arial" panose="020B0604020202020204" pitchFamily="34" charset="0"/>
              <a:cs typeface="Arial" panose="020B0604020202020204" pitchFamily="34" charset="0"/>
            </a:endParaRPr>
          </a:p>
          <a:p>
            <a:pPr marL="0" indent="0">
              <a:buNone/>
            </a:pPr>
            <a:endParaRPr lang="es-ES" sz="2400" b="1" dirty="0">
              <a:solidFill>
                <a:schemeClr val="bg1"/>
              </a:solidFill>
              <a:latin typeface="Arial" panose="020B0604020202020204" pitchFamily="34" charset="0"/>
              <a:cs typeface="Arial" panose="020B0604020202020204" pitchFamily="34" charset="0"/>
            </a:endParaRPr>
          </a:p>
          <a:p>
            <a:pPr marL="0" indent="0">
              <a:buNone/>
            </a:pPr>
            <a:endParaRPr lang="es-ES" sz="2400" b="1" dirty="0">
              <a:solidFill>
                <a:schemeClr val="bg1"/>
              </a:solidFill>
              <a:latin typeface="Arial" panose="020B0604020202020204" pitchFamily="34" charset="0"/>
              <a:cs typeface="Arial" panose="020B0604020202020204" pitchFamily="34" charset="0"/>
            </a:endParaRPr>
          </a:p>
          <a:p>
            <a:pPr marL="0" indent="0">
              <a:buNone/>
            </a:pPr>
            <a:endParaRPr lang="es-ES" sz="2400" b="1" dirty="0">
              <a:solidFill>
                <a:schemeClr val="bg1"/>
              </a:solidFill>
              <a:latin typeface="Arial" panose="020B0604020202020204" pitchFamily="34" charset="0"/>
              <a:cs typeface="Arial" panose="020B0604020202020204" pitchFamily="34" charset="0"/>
            </a:endParaRPr>
          </a:p>
          <a:p>
            <a:pPr marL="0" indent="0">
              <a:buNone/>
            </a:pPr>
            <a:endParaRPr lang="es-ES" sz="2400" b="1" dirty="0">
              <a:solidFill>
                <a:schemeClr val="bg1"/>
              </a:solidFill>
              <a:latin typeface="Arial" panose="020B0604020202020204" pitchFamily="34" charset="0"/>
              <a:cs typeface="Arial" panose="020B0604020202020204" pitchFamily="34" charset="0"/>
            </a:endParaRPr>
          </a:p>
          <a:p>
            <a:pPr marL="0" indent="0">
              <a:buNone/>
            </a:pPr>
            <a:endParaRPr lang="es-ES" sz="2400" b="1" dirty="0">
              <a:solidFill>
                <a:schemeClr val="bg1"/>
              </a:solidFill>
              <a:latin typeface="Arial" panose="020B0604020202020204" pitchFamily="34" charset="0"/>
              <a:cs typeface="Arial" panose="020B0604020202020204" pitchFamily="34" charset="0"/>
            </a:endParaRPr>
          </a:p>
          <a:p>
            <a:pPr marL="0" indent="0">
              <a:buNone/>
            </a:pPr>
            <a:endParaRPr lang="es-ES" sz="2400" b="1" dirty="0">
              <a:solidFill>
                <a:schemeClr val="bg1"/>
              </a:solidFill>
              <a:latin typeface="Arial" panose="020B0604020202020204" pitchFamily="34" charset="0"/>
              <a:cs typeface="Arial" panose="020B0604020202020204" pitchFamily="34" charset="0"/>
            </a:endParaRPr>
          </a:p>
          <a:p>
            <a:pPr marL="0" indent="0">
              <a:buNone/>
            </a:pPr>
            <a:r>
              <a:rPr lang="es-ES" sz="2400" b="1" dirty="0">
                <a:solidFill>
                  <a:schemeClr val="bg1"/>
                </a:solidFill>
                <a:latin typeface="Arial" panose="020B0604020202020204" pitchFamily="34" charset="0"/>
                <a:cs typeface="Arial" panose="020B0604020202020204" pitchFamily="34" charset="0"/>
              </a:rPr>
              <a:t>Extracción de sangre</a:t>
            </a:r>
          </a:p>
          <a:p>
            <a:pPr marL="0" indent="0">
              <a:buNone/>
            </a:pPr>
            <a:r>
              <a:rPr lang="es-ES" sz="2400" dirty="0">
                <a:solidFill>
                  <a:schemeClr val="bg1"/>
                </a:solidFill>
                <a:latin typeface="Arial" panose="020B0604020202020204" pitchFamily="34" charset="0"/>
                <a:cs typeface="Arial" panose="020B0604020202020204" pitchFamily="34" charset="0"/>
              </a:rPr>
              <a:t>Una vez cortado el </a:t>
            </a:r>
            <a:r>
              <a:rPr lang="es-ES" sz="2400" dirty="0">
                <a:solidFill>
                  <a:schemeClr val="bg1"/>
                </a:solidFill>
                <a:latin typeface="Arial" panose="020B0604020202020204" pitchFamily="34" charset="0"/>
                <a:cs typeface="Arial" panose="020B0604020202020204" pitchFamily="34" charset="0"/>
                <a:hlinkClick r:id="rId2"/>
              </a:rPr>
              <a:t>cordón umbilical</a:t>
            </a:r>
            <a:r>
              <a:rPr lang="es-ES" sz="2400" dirty="0">
                <a:solidFill>
                  <a:schemeClr val="bg1"/>
                </a:solidFill>
                <a:latin typeface="Arial" panose="020B0604020202020204" pitchFamily="34" charset="0"/>
                <a:cs typeface="Arial" panose="020B0604020202020204" pitchFamily="34" charset="0"/>
              </a:rPr>
              <a:t>, se recogen </a:t>
            </a:r>
            <a:r>
              <a:rPr lang="es-ES" sz="2400" b="1" dirty="0">
                <a:solidFill>
                  <a:schemeClr val="bg1"/>
                </a:solidFill>
                <a:latin typeface="Arial" panose="020B0604020202020204" pitchFamily="34" charset="0"/>
                <a:cs typeface="Arial" panose="020B0604020202020204" pitchFamily="34" charset="0"/>
              </a:rPr>
              <a:t>dos muestras de sangre para realizar dos pruebas importantes</a:t>
            </a:r>
            <a:r>
              <a:rPr lang="es-ES" sz="2400" dirty="0">
                <a:solidFill>
                  <a:schemeClr val="bg1"/>
                </a:solidFill>
                <a:latin typeface="Arial" panose="020B0604020202020204" pitchFamily="34" charset="0"/>
                <a:cs typeface="Arial" panose="020B0604020202020204" pitchFamily="34" charset="0"/>
              </a:rPr>
              <a:t> para el recién nacido: la determinación del </a:t>
            </a:r>
            <a:r>
              <a:rPr lang="es-ES" sz="2400" dirty="0">
                <a:solidFill>
                  <a:srgbClr val="FFFF00"/>
                </a:solidFill>
                <a:latin typeface="Arial" panose="020B0604020202020204" pitchFamily="34" charset="0"/>
                <a:cs typeface="Arial" panose="020B0604020202020204" pitchFamily="34" charset="0"/>
                <a:hlinkClick r:id="rId3"/>
              </a:rPr>
              <a:t>grupo sanguíneo</a:t>
            </a:r>
            <a:r>
              <a:rPr lang="es-ES" sz="2400" dirty="0">
                <a:solidFill>
                  <a:srgbClr val="FFFF00"/>
                </a:solidFill>
                <a:latin typeface="Arial" panose="020B0604020202020204" pitchFamily="34" charset="0"/>
                <a:cs typeface="Arial" panose="020B0604020202020204" pitchFamily="34" charset="0"/>
              </a:rPr>
              <a:t> y Rh</a:t>
            </a:r>
            <a:r>
              <a:rPr lang="es-ES" sz="2400" dirty="0">
                <a:solidFill>
                  <a:schemeClr val="bg1"/>
                </a:solidFill>
                <a:latin typeface="Arial" panose="020B0604020202020204" pitchFamily="34" charset="0"/>
                <a:cs typeface="Arial" panose="020B0604020202020204" pitchFamily="34" charset="0"/>
              </a:rPr>
              <a:t>, y el análisis de </a:t>
            </a:r>
            <a:r>
              <a:rPr lang="es-ES" sz="2400" dirty="0">
                <a:solidFill>
                  <a:srgbClr val="FFFF00"/>
                </a:solidFill>
                <a:latin typeface="Arial" panose="020B0604020202020204" pitchFamily="34" charset="0"/>
                <a:cs typeface="Arial" panose="020B0604020202020204" pitchFamily="34" charset="0"/>
              </a:rPr>
              <a:t>gases </a:t>
            </a:r>
            <a:r>
              <a:rPr lang="es-ES" sz="2400" dirty="0">
                <a:solidFill>
                  <a:schemeClr val="bg1"/>
                </a:solidFill>
                <a:latin typeface="Arial" panose="020B0604020202020204" pitchFamily="34" charset="0"/>
                <a:cs typeface="Arial" panose="020B0604020202020204" pitchFamily="34" charset="0"/>
              </a:rPr>
              <a:t>y </a:t>
            </a:r>
            <a:r>
              <a:rPr lang="es-ES" sz="2400" dirty="0">
                <a:solidFill>
                  <a:srgbClr val="FFFF00"/>
                </a:solidFill>
                <a:latin typeface="Arial" panose="020B0604020202020204" pitchFamily="34" charset="0"/>
                <a:cs typeface="Arial" panose="020B0604020202020204" pitchFamily="34" charset="0"/>
              </a:rPr>
              <a:t>pH</a:t>
            </a:r>
            <a:r>
              <a:rPr lang="es-ES" sz="2400" dirty="0">
                <a:solidFill>
                  <a:schemeClr val="bg1"/>
                </a:solidFill>
                <a:latin typeface="Arial" panose="020B0604020202020204" pitchFamily="34" charset="0"/>
                <a:cs typeface="Arial" panose="020B0604020202020204" pitchFamily="34" charset="0"/>
              </a:rPr>
              <a:t> (imprescindible para conocer el nivel de oxigenación que tiene al </a:t>
            </a:r>
            <a:r>
              <a:rPr lang="es-ES" sz="2400" dirty="0">
                <a:solidFill>
                  <a:schemeClr val="bg1"/>
                </a:solidFill>
                <a:latin typeface="Arial" panose="020B0604020202020204" pitchFamily="34" charset="0"/>
                <a:cs typeface="Arial" panose="020B0604020202020204" pitchFamily="34" charset="0"/>
                <a:hlinkClick r:id="rId4"/>
              </a:rPr>
              <a:t>nacer</a:t>
            </a:r>
            <a:r>
              <a:rPr lang="es-ES" sz="2400" dirty="0">
                <a:solidFill>
                  <a:schemeClr val="bg1"/>
                </a:solidFill>
                <a:latin typeface="Arial" panose="020B0604020202020204" pitchFamily="34" charset="0"/>
                <a:cs typeface="Arial" panose="020B0604020202020204" pitchFamily="34" charset="0"/>
              </a:rPr>
              <a:t>).</a:t>
            </a:r>
          </a:p>
          <a:p>
            <a:pPr marL="0" indent="0">
              <a:buNone/>
            </a:pPr>
            <a:r>
              <a:rPr lang="es-ES" sz="2400" b="1" dirty="0">
                <a:solidFill>
                  <a:schemeClr val="bg1"/>
                </a:solidFill>
              </a:rPr>
              <a:t>Prácticas rutinarias</a:t>
            </a:r>
          </a:p>
          <a:p>
            <a:pPr marL="0" indent="0">
              <a:buNone/>
            </a:pPr>
            <a:r>
              <a:rPr lang="es-ES" sz="2400" dirty="0">
                <a:solidFill>
                  <a:schemeClr val="bg1"/>
                </a:solidFill>
                <a:latin typeface="Arial" panose="020B0604020202020204" pitchFamily="34" charset="0"/>
                <a:cs typeface="Arial" panose="020B0604020202020204" pitchFamily="34" charset="0"/>
              </a:rPr>
              <a:t>Test de Apgar. Examen rápido del color de la piel, frecuencia cardiaca, reflejos, tono muscular y respiración del bebé</a:t>
            </a:r>
          </a:p>
          <a:p>
            <a:pPr marL="0" indent="0">
              <a:buNone/>
            </a:pPr>
            <a:r>
              <a:rPr lang="es-ES" sz="2400" dirty="0">
                <a:solidFill>
                  <a:schemeClr val="bg1"/>
                </a:solidFill>
                <a:latin typeface="Arial" panose="020B0604020202020204" pitchFamily="34" charset="0"/>
                <a:cs typeface="Arial" panose="020B0604020202020204" pitchFamily="34" charset="0"/>
              </a:rPr>
              <a:t>Identificación del recién nacido.</a:t>
            </a:r>
          </a:p>
          <a:p>
            <a:pPr marL="0" indent="0">
              <a:buNone/>
            </a:pPr>
            <a:r>
              <a:rPr lang="es-ES" sz="2400" dirty="0">
                <a:solidFill>
                  <a:schemeClr val="bg1"/>
                </a:solidFill>
                <a:latin typeface="Arial" panose="020B0604020202020204" pitchFamily="34" charset="0"/>
                <a:cs typeface="Arial" panose="020B0604020202020204" pitchFamily="34" charset="0"/>
              </a:rPr>
              <a:t>Peso, talla y perímetro cefálico</a:t>
            </a:r>
          </a:p>
          <a:p>
            <a:pPr marL="0" indent="0">
              <a:buNone/>
            </a:pPr>
            <a:r>
              <a:rPr lang="es-ES" sz="2400" dirty="0">
                <a:solidFill>
                  <a:schemeClr val="bg1"/>
                </a:solidFill>
                <a:latin typeface="Arial" panose="020B0604020202020204" pitchFamily="34" charset="0"/>
                <a:cs typeface="Arial" panose="020B0604020202020204" pitchFamily="34" charset="0"/>
              </a:rPr>
              <a:t>Profilaxis de la oftalmía neonatal, administración ocular de pomada antibiótica.</a:t>
            </a:r>
          </a:p>
          <a:p>
            <a:pPr marL="0" indent="0">
              <a:buNone/>
            </a:pPr>
            <a:r>
              <a:rPr lang="es-ES" sz="2400" dirty="0">
                <a:solidFill>
                  <a:schemeClr val="bg1"/>
                </a:solidFill>
                <a:latin typeface="Arial" panose="020B0604020202020204" pitchFamily="34" charset="0"/>
                <a:cs typeface="Arial" panose="020B0604020202020204" pitchFamily="34" charset="0"/>
              </a:rPr>
              <a:t>Profilaxis de la enfermedad hemorrágica del recién nacido, administración de vitamina K.</a:t>
            </a:r>
          </a:p>
          <a:p>
            <a:pPr marL="0" indent="0">
              <a:buNone/>
            </a:pPr>
            <a:r>
              <a:rPr lang="es-ES" sz="2400" dirty="0">
                <a:solidFill>
                  <a:srgbClr val="FFFF00"/>
                </a:solidFill>
                <a:latin typeface="Arial" panose="020B0604020202020204" pitchFamily="34" charset="0"/>
                <a:cs typeface="Arial" panose="020B0604020202020204" pitchFamily="34" charset="0"/>
              </a:rPr>
              <a:t>Los únicos procedimientos necesarios y que se pueden realizar durante el piel con piel, son el test de Apgar y la identificación, pudiendo posponer para más tarde el resto</a:t>
            </a:r>
          </a:p>
        </p:txBody>
      </p:sp>
    </p:spTree>
    <p:extLst>
      <p:ext uri="{BB962C8B-B14F-4D97-AF65-F5344CB8AC3E}">
        <p14:creationId xmlns:p14="http://schemas.microsoft.com/office/powerpoint/2010/main" val="4407495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0" y="0"/>
            <a:ext cx="12192000" cy="4301067"/>
          </a:xfrm>
        </p:spPr>
        <p:txBody>
          <a:bodyPr>
            <a:normAutofit lnSpcReduction="10000"/>
          </a:bodyPr>
          <a:lstStyle/>
          <a:p>
            <a:pPr marL="0" indent="0">
              <a:buNone/>
            </a:pPr>
            <a:r>
              <a:rPr lang="es-ES" sz="2400" b="1" dirty="0">
                <a:solidFill>
                  <a:schemeClr val="bg1"/>
                </a:solidFill>
                <a:latin typeface="Arial" panose="020B0604020202020204" pitchFamily="34" charset="0"/>
                <a:cs typeface="Arial" panose="020B0604020202020204" pitchFamily="34" charset="0"/>
              </a:rPr>
              <a:t>Cómo afecta al bebé ser separado de la madre sin permitirle experimentar este periodo de conexión emocional?</a:t>
            </a:r>
            <a:endParaRPr lang="es-ES" sz="2400" dirty="0">
              <a:solidFill>
                <a:schemeClr val="bg1"/>
              </a:solidFill>
              <a:latin typeface="Arial" panose="020B0604020202020204" pitchFamily="34" charset="0"/>
              <a:cs typeface="Arial" panose="020B0604020202020204" pitchFamily="34" charset="0"/>
            </a:endParaRPr>
          </a:p>
          <a:p>
            <a:pPr marL="0" lvl="0" indent="0">
              <a:buNone/>
            </a:pPr>
            <a:r>
              <a:rPr lang="es-ES" sz="2400" dirty="0">
                <a:solidFill>
                  <a:schemeClr val="bg1"/>
                </a:solidFill>
                <a:latin typeface="Arial" panose="020B0604020202020204" pitchFamily="34" charset="0"/>
                <a:cs typeface="Arial" panose="020B0604020202020204" pitchFamily="34" charset="0"/>
              </a:rPr>
              <a:t>- Les produce sensación de vulnerabilidad.</a:t>
            </a:r>
          </a:p>
          <a:p>
            <a:pPr marL="0" lvl="0" indent="0">
              <a:buNone/>
            </a:pPr>
            <a:r>
              <a:rPr lang="es-ES" sz="2400" dirty="0">
                <a:solidFill>
                  <a:schemeClr val="bg1"/>
                </a:solidFill>
                <a:latin typeface="Arial" panose="020B0604020202020204" pitchFamily="34" charset="0"/>
                <a:cs typeface="Arial" panose="020B0604020202020204" pitchFamily="34" charset="0"/>
              </a:rPr>
              <a:t>- Aunque son pequeños, sienten y crean vínculos, el ser separado bruscamente de su madre marcará huella en el desarrollo psicológico del bebé.</a:t>
            </a:r>
          </a:p>
          <a:p>
            <a:pPr marL="0" lvl="0" indent="0">
              <a:buNone/>
            </a:pPr>
            <a:r>
              <a:rPr lang="es-ES" sz="2400" dirty="0">
                <a:solidFill>
                  <a:schemeClr val="bg1"/>
                </a:solidFill>
                <a:latin typeface="Arial" panose="020B0604020202020204" pitchFamily="34" charset="0"/>
                <a:cs typeface="Arial" panose="020B0604020202020204" pitchFamily="34" charset="0"/>
              </a:rPr>
              <a:t>- La sensación de vulnerabilidad desaparecerá con el tiempo, pero en su inconsciente quedarán pensamientos negativos sobre el entorno: soledad, intriga, miedo e inseguridad.</a:t>
            </a:r>
            <a:endParaRPr lang="es-ES" sz="2400" dirty="0">
              <a:solidFill>
                <a:srgbClr val="FFFF00"/>
              </a:solidFill>
              <a:latin typeface="Arial" panose="020B0604020202020204" pitchFamily="34" charset="0"/>
              <a:cs typeface="Arial" panose="020B0604020202020204" pitchFamily="34" charset="0"/>
            </a:endParaRPr>
          </a:p>
        </p:txBody>
      </p:sp>
      <p:pic>
        <p:nvPicPr>
          <p:cNvPr id="4" name="Imagen 3"/>
          <p:cNvPicPr/>
          <p:nvPr/>
        </p:nvPicPr>
        <p:blipFill>
          <a:blip r:embed="rId2">
            <a:extLst>
              <a:ext uri="{28A0092B-C50C-407E-A947-70E740481C1C}">
                <a14:useLocalDpi xmlns:a14="http://schemas.microsoft.com/office/drawing/2010/main" val="0"/>
              </a:ext>
            </a:extLst>
          </a:blip>
          <a:srcRect/>
          <a:stretch>
            <a:fillRect/>
          </a:stretch>
        </p:blipFill>
        <p:spPr bwMode="auto">
          <a:xfrm>
            <a:off x="2446986" y="3573440"/>
            <a:ext cx="4567170" cy="3284560"/>
          </a:xfrm>
          <a:prstGeom prst="rect">
            <a:avLst/>
          </a:prstGeom>
          <a:noFill/>
          <a:ln>
            <a:noFill/>
          </a:ln>
        </p:spPr>
      </p:pic>
    </p:spTree>
    <p:extLst>
      <p:ext uri="{BB962C8B-B14F-4D97-AF65-F5344CB8AC3E}">
        <p14:creationId xmlns:p14="http://schemas.microsoft.com/office/powerpoint/2010/main" val="1973681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p:nvPr/>
        </p:nvPicPr>
        <p:blipFill>
          <a:blip r:embed="rId2">
            <a:extLst>
              <a:ext uri="{28A0092B-C50C-407E-A947-70E740481C1C}">
                <a14:useLocalDpi xmlns:a14="http://schemas.microsoft.com/office/drawing/2010/main" val="0"/>
              </a:ext>
            </a:extLst>
          </a:blip>
          <a:srcRect/>
          <a:stretch>
            <a:fillRect/>
          </a:stretch>
        </p:blipFill>
        <p:spPr bwMode="auto">
          <a:xfrm>
            <a:off x="0" y="1059729"/>
            <a:ext cx="5151549" cy="3911516"/>
          </a:xfrm>
          <a:prstGeom prst="rect">
            <a:avLst/>
          </a:prstGeom>
          <a:noFill/>
          <a:ln>
            <a:noFill/>
          </a:ln>
        </p:spPr>
      </p:pic>
      <p:pic>
        <p:nvPicPr>
          <p:cNvPr id="6" name="Imagen 5"/>
          <p:cNvPicPr/>
          <p:nvPr/>
        </p:nvPicPr>
        <p:blipFill>
          <a:blip r:embed="rId3">
            <a:extLst>
              <a:ext uri="{28A0092B-C50C-407E-A947-70E740481C1C}">
                <a14:useLocalDpi xmlns:a14="http://schemas.microsoft.com/office/drawing/2010/main" val="0"/>
              </a:ext>
            </a:extLst>
          </a:blip>
          <a:srcRect/>
          <a:stretch>
            <a:fillRect/>
          </a:stretch>
        </p:blipFill>
        <p:spPr bwMode="auto">
          <a:xfrm>
            <a:off x="6478073" y="2871989"/>
            <a:ext cx="5525037" cy="3917717"/>
          </a:xfrm>
          <a:prstGeom prst="rect">
            <a:avLst/>
          </a:prstGeom>
          <a:noFill/>
          <a:ln>
            <a:noFill/>
          </a:ln>
        </p:spPr>
      </p:pic>
    </p:spTree>
    <p:extLst>
      <p:ext uri="{BB962C8B-B14F-4D97-AF65-F5344CB8AC3E}">
        <p14:creationId xmlns:p14="http://schemas.microsoft.com/office/powerpoint/2010/main" val="3308286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257577" y="103031"/>
            <a:ext cx="11771291" cy="6469241"/>
          </a:xfrm>
        </p:spPr>
        <p:txBody>
          <a:bodyPr>
            <a:noAutofit/>
          </a:bodyPr>
          <a:lstStyle/>
          <a:p>
            <a:r>
              <a:rPr lang="es-AR" sz="32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Preparación para la reanimación neonatal </a:t>
            </a:r>
          </a:p>
          <a:p>
            <a:r>
              <a:rPr lang="es-AR" sz="32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Evaluación del riesgo perinatal.</a:t>
            </a:r>
          </a:p>
          <a:p>
            <a:r>
              <a:rPr lang="es-AR" sz="32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Sistema que reúna al personal adecuado en base a ese riesgo.</a:t>
            </a:r>
          </a:p>
          <a:p>
            <a:r>
              <a:rPr lang="es-AR" sz="32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Método organizado para garantizar el acceso inmediato a los suministros y equipos.</a:t>
            </a:r>
          </a:p>
          <a:p>
            <a:r>
              <a:rPr lang="es-AR" sz="32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Habilidades y conductas que aseguren el trabajo en equipo y la comunicación efectiva.</a:t>
            </a:r>
          </a:p>
        </p:txBody>
      </p:sp>
    </p:spTree>
    <p:extLst>
      <p:ext uri="{BB962C8B-B14F-4D97-AF65-F5344CB8AC3E}">
        <p14:creationId xmlns:p14="http://schemas.microsoft.com/office/powerpoint/2010/main" val="34014947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60607" y="309094"/>
            <a:ext cx="11655381" cy="1828799"/>
          </a:xfrm>
        </p:spPr>
        <p:txBody>
          <a:bodyPr>
            <a:normAutofit/>
          </a:bodyPr>
          <a:lstStyle/>
          <a:p>
            <a:r>
              <a:rPr lang="es-AR" sz="2800"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Anticipación de la Necesidad de Reanimación o Resucitación</a:t>
            </a:r>
          </a:p>
        </p:txBody>
      </p:sp>
      <p:sp>
        <p:nvSpPr>
          <p:cNvPr id="3" name="2 Marcador de contenido"/>
          <p:cNvSpPr>
            <a:spLocks noGrp="1"/>
          </p:cNvSpPr>
          <p:nvPr>
            <p:ph sz="quarter" idx="1"/>
          </p:nvPr>
        </p:nvSpPr>
        <p:spPr>
          <a:xfrm>
            <a:off x="270456" y="1600200"/>
            <a:ext cx="11642502" cy="4972072"/>
          </a:xfrm>
        </p:spPr>
        <p:txBody>
          <a:bodyPr>
            <a:normAutofit fontScale="85000" lnSpcReduction="10000"/>
          </a:bodyPr>
          <a:lstStyle/>
          <a:p>
            <a:pPr algn="just">
              <a:lnSpc>
                <a:spcPct val="150000"/>
              </a:lnSpc>
            </a:pPr>
            <a:r>
              <a:rPr lang="es-AR" sz="24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En caso de presencia de factores de riesgo perinatales que incrementen la necesidad de reanimación, deberán estar disponible de inmediato, </a:t>
            </a:r>
            <a:r>
              <a:rPr lang="es-AR" sz="2400"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el personal idóneo en Reanimación</a:t>
            </a:r>
          </a:p>
          <a:p>
            <a:pPr algn="just">
              <a:lnSpc>
                <a:spcPct val="150000"/>
              </a:lnSpc>
            </a:pPr>
            <a:r>
              <a:rPr lang="es-AR" sz="24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En cada nacimiento debe haber personal idóneo para comenzar con los </a:t>
            </a:r>
            <a:r>
              <a:rPr lang="es-AR" sz="3200" b="1" dirty="0">
                <a:solidFill>
                  <a:srgbClr val="C00000"/>
                </a:solidFill>
                <a:effectLst>
                  <a:outerShdw blurRad="38100" dist="38100" dir="2700000" algn="tl">
                    <a:srgbClr val="000000">
                      <a:alpha val="43137"/>
                    </a:srgbClr>
                  </a:outerShdw>
                </a:effectLst>
              </a:rPr>
              <a:t>Pasos Iníciales y Ventilación.</a:t>
            </a:r>
            <a:endParaRPr lang="es-AR" b="1" dirty="0">
              <a:solidFill>
                <a:srgbClr val="C00000"/>
              </a:solidFill>
              <a:effectLst>
                <a:outerShdw blurRad="38100" dist="38100" dir="2700000" algn="tl">
                  <a:srgbClr val="000000">
                    <a:alpha val="43137"/>
                  </a:srgbClr>
                </a:outerShdw>
              </a:effectLst>
            </a:endParaRPr>
          </a:p>
          <a:p>
            <a:pPr algn="just">
              <a:lnSpc>
                <a:spcPct val="150000"/>
              </a:lnSpc>
            </a:pPr>
            <a:r>
              <a:rPr lang="es-AR" sz="24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Una lista de control o chequeo estandarizada para asegurar que todos los suministros y equipos necesarios funcionen adecuadamente es útil.</a:t>
            </a:r>
          </a:p>
        </p:txBody>
      </p:sp>
    </p:spTree>
    <p:extLst>
      <p:ext uri="{BB962C8B-B14F-4D97-AF65-F5344CB8AC3E}">
        <p14:creationId xmlns:p14="http://schemas.microsoft.com/office/powerpoint/2010/main" val="1056433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ox(in)">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93182"/>
            <a:ext cx="12192000" cy="953037"/>
          </a:xfrm>
        </p:spPr>
        <p:txBody>
          <a:bodyPr>
            <a:noAutofit/>
          </a:bodyPr>
          <a:lstStyle/>
          <a:p>
            <a:pPr>
              <a:lnSpc>
                <a:spcPct val="150000"/>
              </a:lnSpc>
            </a:pPr>
            <a:br>
              <a:rPr lang="es-ES" sz="2400" cap="none" dirty="0">
                <a:solidFill>
                  <a:schemeClr val="bg1"/>
                </a:solidFill>
                <a:latin typeface="Arial" panose="020B0604020202020204" pitchFamily="34" charset="0"/>
                <a:cs typeface="Arial" panose="020B0604020202020204" pitchFamily="34" charset="0"/>
              </a:rPr>
            </a:br>
            <a:br>
              <a:rPr lang="es-ES" sz="2400" cap="none" dirty="0">
                <a:solidFill>
                  <a:schemeClr val="bg1"/>
                </a:solidFill>
                <a:latin typeface="Arial" panose="020B0604020202020204" pitchFamily="34" charset="0"/>
                <a:cs typeface="Arial" panose="020B0604020202020204" pitchFamily="34" charset="0"/>
              </a:rPr>
            </a:br>
            <a:br>
              <a:rPr lang="es-ES" sz="2400" cap="none" dirty="0">
                <a:solidFill>
                  <a:schemeClr val="bg1"/>
                </a:solidFill>
                <a:latin typeface="Arial" panose="020B0604020202020204" pitchFamily="34" charset="0"/>
                <a:cs typeface="Arial" panose="020B0604020202020204" pitchFamily="34" charset="0"/>
              </a:rPr>
            </a:br>
            <a:br>
              <a:rPr lang="es-ES" sz="2400" cap="none" dirty="0">
                <a:solidFill>
                  <a:schemeClr val="bg1"/>
                </a:solidFill>
                <a:latin typeface="Arial" panose="020B0604020202020204" pitchFamily="34" charset="0"/>
                <a:cs typeface="Arial" panose="020B0604020202020204" pitchFamily="34" charset="0"/>
              </a:rPr>
            </a:br>
            <a:br>
              <a:rPr lang="es-ES" sz="2400" cap="none" dirty="0">
                <a:solidFill>
                  <a:schemeClr val="bg1"/>
                </a:solidFill>
                <a:latin typeface="Arial" panose="020B0604020202020204" pitchFamily="34" charset="0"/>
                <a:cs typeface="Arial" panose="020B0604020202020204" pitchFamily="34" charset="0"/>
              </a:rPr>
            </a:br>
            <a:br>
              <a:rPr lang="es-ES" sz="2400" cap="none" dirty="0">
                <a:solidFill>
                  <a:schemeClr val="bg1"/>
                </a:solidFill>
                <a:latin typeface="Arial" panose="020B0604020202020204" pitchFamily="34" charset="0"/>
                <a:cs typeface="Arial" panose="020B0604020202020204" pitchFamily="34" charset="0"/>
              </a:rPr>
            </a:br>
            <a:br>
              <a:rPr lang="es-ES" sz="2400" cap="none" dirty="0">
                <a:solidFill>
                  <a:schemeClr val="bg1"/>
                </a:solidFill>
                <a:latin typeface="Arial" panose="020B0604020202020204" pitchFamily="34" charset="0"/>
                <a:cs typeface="Arial" panose="020B0604020202020204" pitchFamily="34" charset="0"/>
              </a:rPr>
            </a:br>
            <a:br>
              <a:rPr lang="es-ES" sz="2400" cap="none" dirty="0">
                <a:solidFill>
                  <a:schemeClr val="bg1"/>
                </a:solidFill>
                <a:latin typeface="Arial" panose="020B0604020202020204" pitchFamily="34" charset="0"/>
                <a:cs typeface="Arial" panose="020B0604020202020204" pitchFamily="34" charset="0"/>
              </a:rPr>
            </a:br>
            <a:br>
              <a:rPr lang="es-ES" sz="2400" cap="none" dirty="0">
                <a:solidFill>
                  <a:schemeClr val="bg1"/>
                </a:solidFill>
                <a:latin typeface="Arial" panose="020B0604020202020204" pitchFamily="34" charset="0"/>
                <a:cs typeface="Arial" panose="020B0604020202020204" pitchFamily="34" charset="0"/>
              </a:rPr>
            </a:br>
            <a:r>
              <a:rPr lang="es-ES" sz="2400" cap="none" dirty="0">
                <a:solidFill>
                  <a:schemeClr val="bg1"/>
                </a:solidFill>
                <a:latin typeface="Arial" panose="020B0604020202020204" pitchFamily="34" charset="0"/>
                <a:cs typeface="Arial" panose="020B0604020202020204" pitchFamily="34" charset="0"/>
              </a:rPr>
              <a:t>Un parto humanizado, es un parto suave y respetado en el que se consideran también las necesidades de amor y respeto del recién nacido. El bebé nace en un ambiente cálido y húmedo, muy similar al en que estuvo por nueve meses. Evitamos que sienta frío y se le consuela cariñosamente. Donde las luces y ruidos deben </a:t>
            </a:r>
            <a:r>
              <a:rPr lang="es-ES" sz="2400" cap="none">
                <a:solidFill>
                  <a:schemeClr val="bg1"/>
                </a:solidFill>
                <a:latin typeface="Arial" panose="020B0604020202020204" pitchFamily="34" charset="0"/>
                <a:cs typeface="Arial" panose="020B0604020202020204" pitchFamily="34" charset="0"/>
              </a:rPr>
              <a:t>ser te</a:t>
            </a:r>
            <a:br>
              <a:rPr lang="es-ES" sz="2400" cap="none">
                <a:solidFill>
                  <a:schemeClr val="bg1"/>
                </a:solidFill>
                <a:latin typeface="Arial" panose="020B0604020202020204" pitchFamily="34" charset="0"/>
                <a:cs typeface="Arial" panose="020B0604020202020204" pitchFamily="34" charset="0"/>
              </a:rPr>
            </a:br>
            <a:r>
              <a:rPr lang="es-ES" sz="2400" cap="none">
                <a:solidFill>
                  <a:schemeClr val="bg1"/>
                </a:solidFill>
                <a:latin typeface="Arial" panose="020B0604020202020204" pitchFamily="34" charset="0"/>
                <a:cs typeface="Arial" panose="020B0604020202020204" pitchFamily="34" charset="0"/>
              </a:rPr>
              <a:t>nues</a:t>
            </a:r>
            <a:r>
              <a:rPr lang="es-ES" sz="2400" cap="none" dirty="0">
                <a:solidFill>
                  <a:schemeClr val="bg1"/>
                </a:solidFill>
                <a:latin typeface="Arial" panose="020B0604020202020204" pitchFamily="34" charset="0"/>
                <a:cs typeface="Arial" panose="020B0604020202020204" pitchFamily="34" charset="0"/>
              </a:rPr>
              <a:t>. El bebé escucha a su madre que le prodiga amor, besos y caricias, se huelen y reconocen mutuamente, el pequeño observa a sus padres y siente el calor y la seguridad que le proporciona estar en el pecho de su madre, sintiendo su abrazo y su piel. Manteniendo a partir de ahora y para siempre un vínculo emocional más fuerte, el amor entre madre, padre e hijo.</a:t>
            </a:r>
            <a:br>
              <a:rPr lang="es-ES" sz="2400" cap="none" dirty="0">
                <a:solidFill>
                  <a:schemeClr val="bg1"/>
                </a:solidFill>
                <a:latin typeface="Arial" panose="020B0604020202020204" pitchFamily="34" charset="0"/>
                <a:cs typeface="Arial" panose="020B0604020202020204" pitchFamily="34" charset="0"/>
              </a:rPr>
            </a:br>
            <a:br>
              <a:rPr lang="es-ES" sz="2400" cap="none" dirty="0">
                <a:solidFill>
                  <a:schemeClr val="bg1"/>
                </a:solidFill>
                <a:latin typeface="Arial" panose="020B0604020202020204" pitchFamily="34" charset="0"/>
                <a:cs typeface="Arial" panose="020B0604020202020204" pitchFamily="34" charset="0"/>
              </a:rPr>
            </a:br>
            <a:r>
              <a:rPr lang="es-ES" sz="2800" cap="none" dirty="0">
                <a:solidFill>
                  <a:schemeClr val="bg1"/>
                </a:solidFill>
                <a:latin typeface="Arial" panose="020B0604020202020204" pitchFamily="34" charset="0"/>
                <a:cs typeface="Arial" panose="020B0604020202020204" pitchFamily="34" charset="0"/>
              </a:rPr>
              <a:t>                                              </a:t>
            </a:r>
            <a:endParaRPr lang="es-ES" sz="2800" cap="none" dirty="0">
              <a:solidFill>
                <a:srgbClr val="FFFF00"/>
              </a:solidFill>
              <a:latin typeface="Arial" panose="020B0604020202020204" pitchFamily="34" charset="0"/>
              <a:cs typeface="Arial" panose="020B0604020202020204" pitchFamily="34" charset="0"/>
            </a:endParaRPr>
          </a:p>
        </p:txBody>
      </p:sp>
      <p:pic>
        <p:nvPicPr>
          <p:cNvPr id="6" name="Marcador de contenido 3"/>
          <p:cNvPicPr>
            <a:picLocks noGrp="1" noChangeAspect="1"/>
          </p:cNvPicPr>
          <p:nvPr>
            <p:ph idx="1"/>
          </p:nvPr>
        </p:nvPicPr>
        <p:blipFill>
          <a:blip r:embed="rId2"/>
          <a:stretch>
            <a:fillRect/>
          </a:stretch>
        </p:blipFill>
        <p:spPr>
          <a:xfrm>
            <a:off x="8691093" y="4461849"/>
            <a:ext cx="3361385" cy="2396151"/>
          </a:xfrm>
          <a:prstGeom prst="rect">
            <a:avLst/>
          </a:prstGeom>
        </p:spPr>
      </p:pic>
    </p:spTree>
    <p:extLst>
      <p:ext uri="{BB962C8B-B14F-4D97-AF65-F5344CB8AC3E}">
        <p14:creationId xmlns:p14="http://schemas.microsoft.com/office/powerpoint/2010/main" val="54098704"/>
      </p:ext>
    </p:extLst>
  </p:cSld>
  <p:clrMapOvr>
    <a:masterClrMapping/>
  </p:clrMapOvr>
</p:sld>
</file>

<file path=ppt/theme/theme1.xml><?xml version="1.0" encoding="utf-8"?>
<a:theme xmlns:a="http://schemas.openxmlformats.org/drawingml/2006/main" name="Sector">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382</TotalTime>
  <Words>1664</Words>
  <Application>Microsoft Office PowerPoint</Application>
  <PresentationFormat>Panorámica</PresentationFormat>
  <Paragraphs>97</Paragraphs>
  <Slides>20</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20</vt:i4>
      </vt:variant>
    </vt:vector>
  </HeadingPairs>
  <TitlesOfParts>
    <vt:vector size="26" baseType="lpstr">
      <vt:lpstr>Arial</vt:lpstr>
      <vt:lpstr>Calibri</vt:lpstr>
      <vt:lpstr>Century Gothic</vt:lpstr>
      <vt:lpstr>Wingdings</vt:lpstr>
      <vt:lpstr>Wingdings 3</vt:lpstr>
      <vt:lpstr>Sector</vt:lpstr>
      <vt:lpstr>Presentación de PowerPoint</vt:lpstr>
      <vt:lpstr>                         </vt:lpstr>
      <vt:lpstr>Presentación de PowerPoint</vt:lpstr>
      <vt:lpstr>Figura 1. Representación esquemática del modelo de cuidados durante el parto de la OMS. </vt:lpstr>
      <vt:lpstr>    Muchas mujeres sufren un trato irrespetuoso y ofensivo esto no solo viola los derechos de las mujeres a una atención respetuosa, sino que también amenaza sus derechos a la vida, la salud, la integridad física y la no discriminación</vt:lpstr>
      <vt:lpstr>La ley de parto humanizado nº 25.929 y su reglamentación (decreto 2035/2015) promueven que se respete a la familia en sus particularidades –raza, religión, nacionalidad- y que se la acompañe en la toma de decisiones seguras e informadas. </vt:lpstr>
      <vt:lpstr>Presentación de PowerPoint</vt:lpstr>
      <vt:lpstr>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Anticipación de la Necesidad de Reanimación o Resucitación</vt:lpstr>
      <vt:lpstr>         Un parto humanizado, es un parto suave y respetado en el que se consideran también las necesidades de amor y respeto del recién nacido. El bebé nace en un ambiente cálido y húmedo, muy similar al en que estuvo por nueve meses. Evitamos que sienta frío y se le consuela cariñosamente. Donde las luces y ruidos deben ser te nues. El bebé escucha a su madre que le prodiga amor, besos y caricias, se huelen y reconocen mutuamente, el pequeño observa a sus padres y siente el calor y la seguridad que le proporciona estar en el pecho de su madre, sintiendo su abrazo y su piel. Manteniendo a partir de ahora y para siempre un vínculo emocional más fuerte, el amor entre madre, padre e hijo.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Ivan</dc:creator>
  <cp:lastModifiedBy>Lareisy Borges Damas</cp:lastModifiedBy>
  <cp:revision>32</cp:revision>
  <dcterms:created xsi:type="dcterms:W3CDTF">2018-10-14T21:18:22Z</dcterms:created>
  <dcterms:modified xsi:type="dcterms:W3CDTF">2026-07-29T17:35:06Z</dcterms:modified>
</cp:coreProperties>
</file>