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91" r:id="rId3"/>
    <p:sldId id="292" r:id="rId4"/>
    <p:sldId id="293" r:id="rId5"/>
    <p:sldId id="256" r:id="rId6"/>
    <p:sldId id="295" r:id="rId7"/>
    <p:sldId id="257" r:id="rId8"/>
    <p:sldId id="260" r:id="rId9"/>
    <p:sldId id="261" r:id="rId10"/>
    <p:sldId id="262" r:id="rId11"/>
    <p:sldId id="258" r:id="rId12"/>
    <p:sldId id="263" r:id="rId13"/>
    <p:sldId id="264" r:id="rId14"/>
    <p:sldId id="272" r:id="rId15"/>
    <p:sldId id="310" r:id="rId16"/>
    <p:sldId id="267" r:id="rId17"/>
    <p:sldId id="269" r:id="rId18"/>
    <p:sldId id="270" r:id="rId19"/>
    <p:sldId id="266" r:id="rId20"/>
    <p:sldId id="268" r:id="rId21"/>
    <p:sldId id="309" r:id="rId22"/>
    <p:sldId id="276" r:id="rId23"/>
    <p:sldId id="273" r:id="rId24"/>
    <p:sldId id="277" r:id="rId25"/>
    <p:sldId id="274" r:id="rId26"/>
    <p:sldId id="275" r:id="rId27"/>
    <p:sldId id="278" r:id="rId28"/>
    <p:sldId id="279" r:id="rId29"/>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2" d="100"/>
          <a:sy n="72"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113A377-CE05-4EA6-A854-9469DE448D36}" type="doc">
      <dgm:prSet loTypeId="urn:microsoft.com/office/officeart/2005/8/layout/arrow5" loCatId="relationship" qsTypeId="urn:microsoft.com/office/officeart/2005/8/quickstyle/3d7" qsCatId="3D" csTypeId="urn:microsoft.com/office/officeart/2005/8/colors/accent1_2" csCatId="accent1" phldr="1"/>
      <dgm:spPr/>
      <dgm:t>
        <a:bodyPr/>
        <a:lstStyle/>
        <a:p>
          <a:endParaRPr lang="es-ES"/>
        </a:p>
      </dgm:t>
    </dgm:pt>
    <dgm:pt modelId="{C5EA249B-115F-45DC-95B6-806D599A7FAF}">
      <dgm:prSet phldrT="[Texto]" custT="1"/>
      <dgm:spPr/>
      <dgm:t>
        <a:bodyPr/>
        <a:lstStyle/>
        <a:p>
          <a:r>
            <a:rPr lang="es-ES" sz="2400" dirty="0">
              <a:latin typeface="Arial" panose="020B0604020202020204" pitchFamily="34" charset="0"/>
              <a:ea typeface="Calibri" panose="020F0502020204030204" pitchFamily="34" charset="0"/>
            </a:rPr>
            <a:t>Cuantías invertidas en asistencia sanitaria </a:t>
          </a:r>
          <a:endParaRPr lang="es-ES" sz="2400" dirty="0"/>
        </a:p>
      </dgm:t>
    </dgm:pt>
    <dgm:pt modelId="{55A1E266-2C22-48F4-A7BD-3C5112732E1B}" type="parTrans" cxnId="{A4DA7CDD-B3A7-48D3-9DB3-35D349E511FC}">
      <dgm:prSet/>
      <dgm:spPr/>
      <dgm:t>
        <a:bodyPr/>
        <a:lstStyle/>
        <a:p>
          <a:endParaRPr lang="es-ES"/>
        </a:p>
      </dgm:t>
    </dgm:pt>
    <dgm:pt modelId="{5B12CF9A-80B0-4DD5-BD4F-D8F7F12FF9BC}" type="sibTrans" cxnId="{A4DA7CDD-B3A7-48D3-9DB3-35D349E511FC}">
      <dgm:prSet/>
      <dgm:spPr/>
      <dgm:t>
        <a:bodyPr/>
        <a:lstStyle/>
        <a:p>
          <a:endParaRPr lang="es-ES"/>
        </a:p>
      </dgm:t>
    </dgm:pt>
    <dgm:pt modelId="{B32AFD54-AB04-482B-B2ED-19B9F1F1B67B}">
      <dgm:prSet custT="1"/>
      <dgm:spPr/>
      <dgm:t>
        <a:bodyPr/>
        <a:lstStyle/>
        <a:p>
          <a:r>
            <a:rPr lang="es-ES" sz="2200" dirty="0">
              <a:latin typeface="Arial" panose="020B0604020202020204" pitchFamily="34" charset="0"/>
              <a:ea typeface="Calibri" panose="020F0502020204030204" pitchFamily="34" charset="0"/>
            </a:rPr>
            <a:t>Miles de millones perdidos en días laborables, medidas para hacer cumplir las leyes e inversiones que debilitan la economía de cada país </a:t>
          </a:r>
          <a:endParaRPr lang="es-ES" sz="2200" dirty="0"/>
        </a:p>
      </dgm:t>
    </dgm:pt>
    <dgm:pt modelId="{B1911081-4E66-4BF8-B7F0-8DBDC7F07EDC}" type="parTrans" cxnId="{4591CDFB-2608-4FBE-9002-C272E4329E22}">
      <dgm:prSet/>
      <dgm:spPr/>
      <dgm:t>
        <a:bodyPr/>
        <a:lstStyle/>
        <a:p>
          <a:endParaRPr lang="es-ES"/>
        </a:p>
      </dgm:t>
    </dgm:pt>
    <dgm:pt modelId="{06EEC9B4-C388-499C-B02B-E5AB994F49A7}" type="sibTrans" cxnId="{4591CDFB-2608-4FBE-9002-C272E4329E22}">
      <dgm:prSet/>
      <dgm:spPr/>
      <dgm:t>
        <a:bodyPr/>
        <a:lstStyle/>
        <a:p>
          <a:endParaRPr lang="es-ES"/>
        </a:p>
      </dgm:t>
    </dgm:pt>
    <dgm:pt modelId="{227B2971-2C23-4329-90C0-DC290A6F441C}" type="pres">
      <dgm:prSet presAssocID="{4113A377-CE05-4EA6-A854-9469DE448D36}" presName="diagram" presStyleCnt="0">
        <dgm:presLayoutVars>
          <dgm:dir/>
          <dgm:resizeHandles val="exact"/>
        </dgm:presLayoutVars>
      </dgm:prSet>
      <dgm:spPr/>
    </dgm:pt>
    <dgm:pt modelId="{21B4C9A2-A2C2-431C-9596-DFA813DE619E}" type="pres">
      <dgm:prSet presAssocID="{C5EA249B-115F-45DC-95B6-806D599A7FAF}" presName="arrow" presStyleLbl="node1" presStyleIdx="0" presStyleCnt="2">
        <dgm:presLayoutVars>
          <dgm:bulletEnabled val="1"/>
        </dgm:presLayoutVars>
      </dgm:prSet>
      <dgm:spPr/>
    </dgm:pt>
    <dgm:pt modelId="{2AA068FF-A681-4E0C-AB32-47D027C7E9BC}" type="pres">
      <dgm:prSet presAssocID="{B32AFD54-AB04-482B-B2ED-19B9F1F1B67B}" presName="arrow" presStyleLbl="node1" presStyleIdx="1" presStyleCnt="2" custScaleX="113185">
        <dgm:presLayoutVars>
          <dgm:bulletEnabled val="1"/>
        </dgm:presLayoutVars>
      </dgm:prSet>
      <dgm:spPr/>
    </dgm:pt>
  </dgm:ptLst>
  <dgm:cxnLst>
    <dgm:cxn modelId="{3B47D8CC-2110-4D80-8B5B-87F52F36F201}" type="presOf" srcId="{4113A377-CE05-4EA6-A854-9469DE448D36}" destId="{227B2971-2C23-4329-90C0-DC290A6F441C}" srcOrd="0" destOrd="0" presId="urn:microsoft.com/office/officeart/2005/8/layout/arrow5"/>
    <dgm:cxn modelId="{5237CCD3-B3CB-44D8-8BFA-D21E868746B7}" type="presOf" srcId="{C5EA249B-115F-45DC-95B6-806D599A7FAF}" destId="{21B4C9A2-A2C2-431C-9596-DFA813DE619E}" srcOrd="0" destOrd="0" presId="urn:microsoft.com/office/officeart/2005/8/layout/arrow5"/>
    <dgm:cxn modelId="{A4DA7CDD-B3A7-48D3-9DB3-35D349E511FC}" srcId="{4113A377-CE05-4EA6-A854-9469DE448D36}" destId="{C5EA249B-115F-45DC-95B6-806D599A7FAF}" srcOrd="0" destOrd="0" parTransId="{55A1E266-2C22-48F4-A7BD-3C5112732E1B}" sibTransId="{5B12CF9A-80B0-4DD5-BD4F-D8F7F12FF9BC}"/>
    <dgm:cxn modelId="{41155FEA-C533-4C92-9C30-FA75F7CCD762}" type="presOf" srcId="{B32AFD54-AB04-482B-B2ED-19B9F1F1B67B}" destId="{2AA068FF-A681-4E0C-AB32-47D027C7E9BC}" srcOrd="0" destOrd="0" presId="urn:microsoft.com/office/officeart/2005/8/layout/arrow5"/>
    <dgm:cxn modelId="{4591CDFB-2608-4FBE-9002-C272E4329E22}" srcId="{4113A377-CE05-4EA6-A854-9469DE448D36}" destId="{B32AFD54-AB04-482B-B2ED-19B9F1F1B67B}" srcOrd="1" destOrd="0" parTransId="{B1911081-4E66-4BF8-B7F0-8DBDC7F07EDC}" sibTransId="{06EEC9B4-C388-499C-B02B-E5AB994F49A7}"/>
    <dgm:cxn modelId="{63F4A5A3-A5B8-417D-A879-82129816C9E5}" type="presParOf" srcId="{227B2971-2C23-4329-90C0-DC290A6F441C}" destId="{21B4C9A2-A2C2-431C-9596-DFA813DE619E}" srcOrd="0" destOrd="0" presId="urn:microsoft.com/office/officeart/2005/8/layout/arrow5"/>
    <dgm:cxn modelId="{DDAF4B03-B0FC-4031-B560-9AF38B05ABAB}" type="presParOf" srcId="{227B2971-2C23-4329-90C0-DC290A6F441C}" destId="{2AA068FF-A681-4E0C-AB32-47D027C7E9BC}"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B4C9A2-A2C2-431C-9596-DFA813DE619E}">
      <dsp:nvSpPr>
        <dsp:cNvPr id="0" name=""/>
        <dsp:cNvSpPr/>
      </dsp:nvSpPr>
      <dsp:spPr>
        <a:xfrm rot="16200000">
          <a:off x="-148698" y="443812"/>
          <a:ext cx="4531041" cy="4531041"/>
        </a:xfrm>
        <a:prstGeom prst="downArrow">
          <a:avLst>
            <a:gd name="adj1" fmla="val 50000"/>
            <a:gd name="adj2" fmla="val 35000"/>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s-ES" sz="2400" kern="1200" dirty="0">
              <a:latin typeface="Arial" panose="020B0604020202020204" pitchFamily="34" charset="0"/>
              <a:ea typeface="Calibri" panose="020F0502020204030204" pitchFamily="34" charset="0"/>
            </a:rPr>
            <a:t>Cuantías invertidas en asistencia sanitaria </a:t>
          </a:r>
          <a:endParaRPr lang="es-ES" sz="2400" kern="1200" dirty="0"/>
        </a:p>
      </dsp:txBody>
      <dsp:txXfrm rot="5400000">
        <a:off x="-148698" y="1576572"/>
        <a:ext cx="3738109" cy="2265521"/>
      </dsp:txXfrm>
    </dsp:sp>
    <dsp:sp modelId="{2AA068FF-A681-4E0C-AB32-47D027C7E9BC}">
      <dsp:nvSpPr>
        <dsp:cNvPr id="0" name=""/>
        <dsp:cNvSpPr/>
      </dsp:nvSpPr>
      <dsp:spPr>
        <a:xfrm rot="5400000">
          <a:off x="4355826" y="443812"/>
          <a:ext cx="5128459" cy="4531041"/>
        </a:xfrm>
        <a:prstGeom prst="downArrow">
          <a:avLst>
            <a:gd name="adj1" fmla="val 50000"/>
            <a:gd name="adj2" fmla="val 35000"/>
          </a:avLst>
        </a:prstGeom>
        <a:solidFill>
          <a:schemeClr val="accent1">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marL="0" lvl="0" indent="0" algn="ctr" defTabSz="977900">
            <a:lnSpc>
              <a:spcPct val="90000"/>
            </a:lnSpc>
            <a:spcBef>
              <a:spcPct val="0"/>
            </a:spcBef>
            <a:spcAft>
              <a:spcPct val="35000"/>
            </a:spcAft>
            <a:buNone/>
          </a:pPr>
          <a:r>
            <a:rPr lang="es-ES" sz="2200" kern="1200" dirty="0">
              <a:latin typeface="Arial" panose="020B0604020202020204" pitchFamily="34" charset="0"/>
              <a:ea typeface="Calibri" panose="020F0502020204030204" pitchFamily="34" charset="0"/>
            </a:rPr>
            <a:t>Miles de millones perdidos en días laborables, medidas para hacer cumplir las leyes e inversiones que debilitan la economía de cada país </a:t>
          </a:r>
          <a:endParaRPr lang="es-ES" sz="2200" kern="1200" dirty="0"/>
        </a:p>
      </dsp:txBody>
      <dsp:txXfrm rot="-5400000">
        <a:off x="5447467" y="1427218"/>
        <a:ext cx="3738109" cy="2564229"/>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8C71679-0166-4F15-9D97-49BC718FFAE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9FC87254-9A3A-4CB1-8504-3D4BA0D444A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03DA6D0F-15F3-4C1F-AE02-D0B78A8D444D}"/>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5" name="Marcador de pie de página 4">
            <a:extLst>
              <a:ext uri="{FF2B5EF4-FFF2-40B4-BE49-F238E27FC236}">
                <a16:creationId xmlns:a16="http://schemas.microsoft.com/office/drawing/2014/main" id="{5097B77F-772D-46CA-8F27-4123BCA4255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8092B0FB-4202-4427-A49F-01996D4454A1}"/>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1824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C920C0-56BD-4E95-B0AB-C4D29FD9428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83BF9A1E-36A3-4BFE-899D-06735CCA9FD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26E1578D-CD80-4BA6-BF3A-F7792A3840A4}"/>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5" name="Marcador de pie de página 4">
            <a:extLst>
              <a:ext uri="{FF2B5EF4-FFF2-40B4-BE49-F238E27FC236}">
                <a16:creationId xmlns:a16="http://schemas.microsoft.com/office/drawing/2014/main" id="{5E5E27F1-A188-45AA-B717-BC6B155D6D95}"/>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8B48234-9EF4-4670-8BE7-1539F5CF5897}"/>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18488301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4EF691-D2DA-4A40-A454-10A7940F6D1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3F3F50D1-8A04-415A-9A84-9F9E8B36BF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71A25968-C225-4DDF-84C8-EE5DAB2FF4C6}"/>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5" name="Marcador de pie de página 4">
            <a:extLst>
              <a:ext uri="{FF2B5EF4-FFF2-40B4-BE49-F238E27FC236}">
                <a16:creationId xmlns:a16="http://schemas.microsoft.com/office/drawing/2014/main" id="{A03FFFEF-3BA8-4290-8967-1C44A97E8A29}"/>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DCB614B6-F7D6-4B10-831A-8406C78FCF60}"/>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4230447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692900-096E-4379-B75B-933044BCF8A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BE35FC2F-9860-49A1-A3BF-DBEEC2C61826}"/>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AABD41AC-3E95-40FB-8AFA-E46B6A6A3F3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1CE383F4-81AE-4C0B-A27E-8703FC36F6B4}"/>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6" name="Marcador de pie de página 5">
            <a:extLst>
              <a:ext uri="{FF2B5EF4-FFF2-40B4-BE49-F238E27FC236}">
                <a16:creationId xmlns:a16="http://schemas.microsoft.com/office/drawing/2014/main" id="{F93CB8A2-7802-4EA8-92D9-FD759DF9C57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D281F7B5-F1F2-45D2-A7D9-C1413AE7131F}"/>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2454522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059C1B-19CD-46F9-BE47-0EFDE4FC7E9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67253FE-618A-40D2-8972-9C6685412C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D4AE931-D24C-4F45-B50B-D10F0F4CAEA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D3A8052B-573D-4D3B-92E6-BA5A5BA748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8B280BD-0409-40A1-8C42-0A447806262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1046E35F-B5CF-496F-B0CD-077113079AC4}"/>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8" name="Marcador de pie de página 7">
            <a:extLst>
              <a:ext uri="{FF2B5EF4-FFF2-40B4-BE49-F238E27FC236}">
                <a16:creationId xmlns:a16="http://schemas.microsoft.com/office/drawing/2014/main" id="{08ADC339-1C85-43F2-A33F-0AA15A2DFE02}"/>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B4BBE45D-E03A-408D-8F24-6F8AA3C2AE36}"/>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19335613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69824A-0564-467F-9765-555A62540F1B}"/>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24FB91AC-9440-4370-BDA8-8998309E2CAE}"/>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4" name="Marcador de pie de página 3">
            <a:extLst>
              <a:ext uri="{FF2B5EF4-FFF2-40B4-BE49-F238E27FC236}">
                <a16:creationId xmlns:a16="http://schemas.microsoft.com/office/drawing/2014/main" id="{1E6E1BC1-6FA4-4C94-98B8-B671371E2F6B}"/>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80923710-B78E-4B12-8D31-B53AA3F01115}"/>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1568355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3BC5664B-826C-464B-B40C-99DE166A5A51}"/>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3" name="Marcador de pie de página 2">
            <a:extLst>
              <a:ext uri="{FF2B5EF4-FFF2-40B4-BE49-F238E27FC236}">
                <a16:creationId xmlns:a16="http://schemas.microsoft.com/office/drawing/2014/main" id="{CF788F6D-B8AC-40F6-8D10-E06579A6077C}"/>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1FDB43C6-DD14-4037-86BC-F51E20243BA8}"/>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1748078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25159F-85F8-4A44-B928-2A405AFAA58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F05876F-501C-4B45-836C-2175BD837A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7DC51EEA-4F8B-48D0-BA4F-C145DABF24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325D6C-6A8F-437B-B6AC-00835947FF08}"/>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6" name="Marcador de pie de página 5">
            <a:extLst>
              <a:ext uri="{FF2B5EF4-FFF2-40B4-BE49-F238E27FC236}">
                <a16:creationId xmlns:a16="http://schemas.microsoft.com/office/drawing/2014/main" id="{205D36BD-94D1-4A6D-A318-0F3CCDE22AB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DFD914E-8BE4-4D2D-87B3-4587E6AB2088}"/>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1558585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3B4A4C-694F-4403-A883-4BEADC4288F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BA7F6C3-41D8-4F27-B3E8-03BC427D99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B7DEFADB-34C2-41B8-9DBD-A59784643B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8932C4D-F9D7-4C74-8FE7-BD52C0E9C603}"/>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6" name="Marcador de pie de página 5">
            <a:extLst>
              <a:ext uri="{FF2B5EF4-FFF2-40B4-BE49-F238E27FC236}">
                <a16:creationId xmlns:a16="http://schemas.microsoft.com/office/drawing/2014/main" id="{74C7121B-E78B-451E-92C0-503739E3B6B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C69BA0B9-61E4-49B0-98D2-6DDA2B067A6B}"/>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3050666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8DB06C-1D8D-4E1C-96D9-4AE265791596}"/>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280AB29B-42F5-46E9-A0D5-D9D99482FD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D943836-A882-4BC0-A8B3-036966308853}"/>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5" name="Marcador de pie de página 4">
            <a:extLst>
              <a:ext uri="{FF2B5EF4-FFF2-40B4-BE49-F238E27FC236}">
                <a16:creationId xmlns:a16="http://schemas.microsoft.com/office/drawing/2014/main" id="{39AC85DF-FD16-457E-B711-43424CDE53A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B8D3EB95-0845-47DC-9952-EE51FE5A56A8}"/>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426716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3864FD3-E90F-4480-BBD8-55C304984BB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203FF076-8F91-49E3-9FC0-1DA58A5FE21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303F2339-0F1F-4413-A04B-38861EFC471F}"/>
              </a:ext>
            </a:extLst>
          </p:cNvPr>
          <p:cNvSpPr>
            <a:spLocks noGrp="1"/>
          </p:cNvSpPr>
          <p:nvPr>
            <p:ph type="dt" sz="half" idx="10"/>
          </p:nvPr>
        </p:nvSpPr>
        <p:spPr/>
        <p:txBody>
          <a:bodyPr/>
          <a:lstStyle/>
          <a:p>
            <a:fld id="{AA6ECE08-E5D6-476A-96C7-B2100C546090}" type="datetimeFigureOut">
              <a:rPr lang="es-MX" smtClean="0"/>
              <a:t>24/03/2026</a:t>
            </a:fld>
            <a:endParaRPr lang="es-MX"/>
          </a:p>
        </p:txBody>
      </p:sp>
      <p:sp>
        <p:nvSpPr>
          <p:cNvPr id="5" name="Marcador de pie de página 4">
            <a:extLst>
              <a:ext uri="{FF2B5EF4-FFF2-40B4-BE49-F238E27FC236}">
                <a16:creationId xmlns:a16="http://schemas.microsoft.com/office/drawing/2014/main" id="{FDF0FF49-6A10-40CA-A0B5-E5B88FB8E83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1991F9C-762C-40AD-BC82-E43D0619FE12}"/>
              </a:ext>
            </a:extLst>
          </p:cNvPr>
          <p:cNvSpPr>
            <a:spLocks noGrp="1"/>
          </p:cNvSpPr>
          <p:nvPr>
            <p:ph type="sldNum" sz="quarter" idx="12"/>
          </p:nvPr>
        </p:nvSpPr>
        <p:spPr/>
        <p:txBody>
          <a:bodyPr/>
          <a:lstStyle/>
          <a:p>
            <a:fld id="{13D3FA68-13C0-41EA-8EA9-FBF666323680}" type="slidenum">
              <a:rPr lang="es-MX" smtClean="0"/>
              <a:t>‹Nº›</a:t>
            </a:fld>
            <a:endParaRPr lang="es-MX"/>
          </a:p>
        </p:txBody>
      </p:sp>
    </p:spTree>
    <p:extLst>
      <p:ext uri="{BB962C8B-B14F-4D97-AF65-F5344CB8AC3E}">
        <p14:creationId xmlns:p14="http://schemas.microsoft.com/office/powerpoint/2010/main" val="2160676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A72D3D6-E6CF-4AFB-B95F-E87A838A6E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716A38A4-E403-408B-88DF-CDA2AEA163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C944A0C4-DA6B-4B0C-AC3D-80CFF69E10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6ECE08-E5D6-476A-96C7-B2100C546090}" type="datetimeFigureOut">
              <a:rPr lang="es-MX" smtClean="0"/>
              <a:t>24/03/2026</a:t>
            </a:fld>
            <a:endParaRPr lang="es-MX"/>
          </a:p>
        </p:txBody>
      </p:sp>
      <p:sp>
        <p:nvSpPr>
          <p:cNvPr id="5" name="Marcador de pie de página 4">
            <a:extLst>
              <a:ext uri="{FF2B5EF4-FFF2-40B4-BE49-F238E27FC236}">
                <a16:creationId xmlns:a16="http://schemas.microsoft.com/office/drawing/2014/main" id="{46394F35-5D2E-4D24-80C2-C349F8E8D2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7057494D-1E26-4366-964E-2FF78D153F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D3FA68-13C0-41EA-8EA9-FBF666323680}" type="slidenum">
              <a:rPr lang="es-MX" smtClean="0"/>
              <a:t>‹Nº›</a:t>
            </a:fld>
            <a:endParaRPr lang="es-MX"/>
          </a:p>
        </p:txBody>
      </p:sp>
    </p:spTree>
    <p:extLst>
      <p:ext uri="{BB962C8B-B14F-4D97-AF65-F5344CB8AC3E}">
        <p14:creationId xmlns:p14="http://schemas.microsoft.com/office/powerpoint/2010/main" val="2311966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www.google.com/search?q=ciclo&amp;oq=violencia&amp;gs_lcrp=EgZjaHJvbWUyDwgAEEUYORixAxjJAxiABDIKCAEQABixAxiABDIKCAIQABixAxiABDIHCAMQABiABDIKCAQQABixAxiABDIKCAUQABixAxiABDINCAYQABixAxjHAxiABDIKCAcQABixAxiABDINCAgQABiSAxiABBiKBTINCAkQABiSAxiABBiKBdIBCjQzNzc1ajBqMTWoAgiwAgHxBTT6x6-d-h6L&amp;sourceid=chrome&amp;ie=UTF-8&amp;ved=2ahUKEwj31JPewbGTAxXbHkQIHbx0Eh4QgK4QegYIAQgBEA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DA1EFCD-918B-440A-8E83-DDE48B2F3944}"/>
              </a:ext>
            </a:extLst>
          </p:cNvPr>
          <p:cNvSpPr txBox="1"/>
          <p:nvPr/>
        </p:nvSpPr>
        <p:spPr>
          <a:xfrm>
            <a:off x="3260035" y="623716"/>
            <a:ext cx="6096000" cy="769441"/>
          </a:xfrm>
          <a:prstGeom prst="rect">
            <a:avLst/>
          </a:prstGeom>
          <a:noFill/>
        </p:spPr>
        <p:txBody>
          <a:bodyPr wrap="square">
            <a:spAutoFit/>
          </a:bodyPr>
          <a:lstStyle/>
          <a:p>
            <a:pPr algn="ctr"/>
            <a:r>
              <a:rPr lang="es-MX" sz="4400" b="1" dirty="0">
                <a:latin typeface="Arial" panose="020B0604020202020204" pitchFamily="34" charset="0"/>
                <a:cs typeface="Arial" panose="020B0604020202020204" pitchFamily="34" charset="0"/>
              </a:rPr>
              <a:t>Violencia</a:t>
            </a:r>
          </a:p>
        </p:txBody>
      </p:sp>
      <p:pic>
        <p:nvPicPr>
          <p:cNvPr id="5" name="Imagen 4">
            <a:extLst>
              <a:ext uri="{FF2B5EF4-FFF2-40B4-BE49-F238E27FC236}">
                <a16:creationId xmlns:a16="http://schemas.microsoft.com/office/drawing/2014/main" id="{AE796C02-AC4B-4E58-A2F3-51B78213F86D}"/>
              </a:ext>
            </a:extLst>
          </p:cNvPr>
          <p:cNvPicPr>
            <a:picLocks noChangeAspect="1"/>
          </p:cNvPicPr>
          <p:nvPr/>
        </p:nvPicPr>
        <p:blipFill>
          <a:blip r:embed="rId2"/>
          <a:stretch>
            <a:fillRect/>
          </a:stretch>
        </p:blipFill>
        <p:spPr>
          <a:xfrm>
            <a:off x="1" y="1393156"/>
            <a:ext cx="12192000" cy="5464843"/>
          </a:xfrm>
          <a:prstGeom prst="rect">
            <a:avLst/>
          </a:prstGeom>
        </p:spPr>
      </p:pic>
      <p:sp>
        <p:nvSpPr>
          <p:cNvPr id="7" name="CuadroTexto 6">
            <a:extLst>
              <a:ext uri="{FF2B5EF4-FFF2-40B4-BE49-F238E27FC236}">
                <a16:creationId xmlns:a16="http://schemas.microsoft.com/office/drawing/2014/main" id="{0FCC319E-F8E6-47F9-AE7A-116B45C6E5EC}"/>
              </a:ext>
            </a:extLst>
          </p:cNvPr>
          <p:cNvSpPr txBox="1"/>
          <p:nvPr/>
        </p:nvSpPr>
        <p:spPr>
          <a:xfrm>
            <a:off x="-1" y="5934670"/>
            <a:ext cx="12191999" cy="646331"/>
          </a:xfrm>
          <a:prstGeom prst="rect">
            <a:avLst/>
          </a:prstGeom>
          <a:noFill/>
        </p:spPr>
        <p:txBody>
          <a:bodyPr wrap="square">
            <a:spAutoFit/>
          </a:bodyPr>
          <a:lstStyle/>
          <a:p>
            <a:pPr algn="l"/>
            <a:r>
              <a:rPr lang="es-MX" sz="1800" b="0" i="0" u="none" strike="noStrike" baseline="0" dirty="0">
                <a:solidFill>
                  <a:schemeClr val="bg1"/>
                </a:solidFill>
                <a:latin typeface="TimesNewRomanPSMT"/>
              </a:rPr>
              <a:t>Objetivo</a:t>
            </a:r>
          </a:p>
          <a:p>
            <a:pPr algn="l"/>
            <a:r>
              <a:rPr lang="es-MX" sz="1800" b="0" i="0" u="none" strike="noStrike" baseline="0" dirty="0">
                <a:solidFill>
                  <a:schemeClr val="bg1"/>
                </a:solidFill>
                <a:latin typeface="TimesNewRomanPSMT"/>
              </a:rPr>
              <a:t>Identificar señales de violencia familiar o comportamientos destructivos o autodestructivos en niños/niñas y adolescentes</a:t>
            </a:r>
          </a:p>
        </p:txBody>
      </p:sp>
    </p:spTree>
    <p:extLst>
      <p:ext uri="{BB962C8B-B14F-4D97-AF65-F5344CB8AC3E}">
        <p14:creationId xmlns:p14="http://schemas.microsoft.com/office/powerpoint/2010/main" val="4015998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5777" y="183399"/>
            <a:ext cx="1863367" cy="486863"/>
          </a:xfrm>
          <a:prstGeom prst="rect">
            <a:avLst/>
          </a:prstGeom>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E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Violencia</a:t>
            </a:r>
          </a:p>
        </p:txBody>
      </p:sp>
      <p:sp>
        <p:nvSpPr>
          <p:cNvPr id="5" name="Rectangle 3"/>
          <p:cNvSpPr txBox="1">
            <a:spLocks noChangeArrowheads="1"/>
          </p:cNvSpPr>
          <p:nvPr/>
        </p:nvSpPr>
        <p:spPr>
          <a:xfrm>
            <a:off x="215777" y="2370244"/>
            <a:ext cx="11473020" cy="2235852"/>
          </a:xfrm>
          <a:prstGeom prst="rect">
            <a:avLst/>
          </a:prstGeom>
          <a:ln w="12700" cap="flat" cmpd="sng" algn="ctr">
            <a:noFill/>
            <a:prstDash val="solid"/>
            <a:miter lim="800000"/>
          </a:ln>
        </p:spPr>
        <p:style>
          <a:lnRef idx="2">
            <a:schemeClr val="accent5"/>
          </a:lnRef>
          <a:fillRef idx="1">
            <a:schemeClr val="lt1"/>
          </a:fillRef>
          <a:effectRef idx="0">
            <a:schemeClr val="accent5"/>
          </a:effectRef>
          <a:fontRef idx="minor">
            <a:schemeClr val="dk1"/>
          </a:fontRef>
        </p:style>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dk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dk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dk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marL="0" indent="0" algn="just">
              <a:lnSpc>
                <a:spcPct val="100000"/>
              </a:lnSpc>
              <a:buNone/>
            </a:pPr>
            <a:r>
              <a:rPr lang="es-ES" b="1" dirty="0">
                <a:latin typeface="Arial" panose="020B0604020202020204" pitchFamily="34" charset="0"/>
                <a:cs typeface="Arial" panose="020B0604020202020204" pitchFamily="34" charset="0"/>
              </a:rPr>
              <a:t>Objetivo: </a:t>
            </a:r>
          </a:p>
          <a:p>
            <a:pPr algn="just">
              <a:lnSpc>
                <a:spcPct val="150000"/>
              </a:lnSpc>
            </a:pPr>
            <a:r>
              <a:rPr lang="es-ES" dirty="0">
                <a:latin typeface="Arial" panose="020B0604020202020204" pitchFamily="34" charset="0"/>
                <a:cs typeface="Arial" panose="020B0604020202020204" pitchFamily="34" charset="0"/>
              </a:rPr>
              <a:t>doblegar, </a:t>
            </a:r>
          </a:p>
          <a:p>
            <a:pPr algn="just">
              <a:lnSpc>
                <a:spcPct val="150000"/>
              </a:lnSpc>
            </a:pPr>
            <a:r>
              <a:rPr lang="es-ES" dirty="0">
                <a:latin typeface="Arial" panose="020B0604020202020204" pitchFamily="34" charset="0"/>
                <a:cs typeface="Arial" panose="020B0604020202020204" pitchFamily="34" charset="0"/>
              </a:rPr>
              <a:t>reprimir al individuo, </a:t>
            </a:r>
          </a:p>
          <a:p>
            <a:pPr algn="just">
              <a:lnSpc>
                <a:spcPct val="150000"/>
              </a:lnSpc>
            </a:pPr>
            <a:r>
              <a:rPr lang="es-ES" dirty="0">
                <a:latin typeface="Arial" panose="020B0604020202020204" pitchFamily="34" charset="0"/>
                <a:cs typeface="Arial" panose="020B0604020202020204" pitchFamily="34" charset="0"/>
              </a:rPr>
              <a:t>despojarlo de voluntad, voz, capacidad de pensar, </a:t>
            </a:r>
          </a:p>
          <a:p>
            <a:pPr algn="just">
              <a:lnSpc>
                <a:spcPct val="150000"/>
              </a:lnSpc>
            </a:pPr>
            <a:r>
              <a:rPr lang="es-ES" dirty="0">
                <a:latin typeface="Arial" panose="020B0604020202020204" pitchFamily="34" charset="0"/>
                <a:cs typeface="Arial" panose="020B0604020202020204" pitchFamily="34" charset="0"/>
              </a:rPr>
              <a:t>limitando o eliminando su capacidad de actuar de modo independiente.</a:t>
            </a:r>
            <a:endParaRPr lang="es-ES" altLang="es-ES" dirty="0">
              <a:latin typeface="Arial" panose="020B0604020202020204" pitchFamily="34" charset="0"/>
              <a:cs typeface="Arial" panose="020B0604020202020204" pitchFamily="34" charset="0"/>
            </a:endParaRPr>
          </a:p>
        </p:txBody>
      </p:sp>
      <p:sp>
        <p:nvSpPr>
          <p:cNvPr id="6" name="Rectángulo 5"/>
          <p:cNvSpPr/>
          <p:nvPr/>
        </p:nvSpPr>
        <p:spPr>
          <a:xfrm>
            <a:off x="1029047" y="930591"/>
            <a:ext cx="5766322" cy="461665"/>
          </a:xfrm>
          <a:prstGeom prst="rect">
            <a:avLst/>
          </a:prstGeom>
        </p:spPr>
        <p:txBody>
          <a:bodyPr wrap="none">
            <a:spAutoFit/>
          </a:bodyPr>
          <a:lstStyle/>
          <a:p>
            <a:r>
              <a:rPr lang="es-ES" sz="2400" dirty="0">
                <a:latin typeface="Arial" panose="020B0604020202020204" pitchFamily="34" charset="0"/>
                <a:ea typeface="Calibri" panose="020F0502020204030204" pitchFamily="34" charset="0"/>
              </a:rPr>
              <a:t>Se relaciona solo con el uso de la fuerza.</a:t>
            </a:r>
            <a:endParaRPr lang="es-ES" sz="2400" dirty="0"/>
          </a:p>
        </p:txBody>
      </p:sp>
      <p:sp>
        <p:nvSpPr>
          <p:cNvPr id="7" name="Rectángulo 6"/>
          <p:cNvSpPr/>
          <p:nvPr/>
        </p:nvSpPr>
        <p:spPr>
          <a:xfrm>
            <a:off x="2079144" y="233758"/>
            <a:ext cx="9662160" cy="461665"/>
          </a:xfrm>
          <a:prstGeom prst="rect">
            <a:avLst/>
          </a:prstGeom>
        </p:spPr>
        <p:txBody>
          <a:bodyPr wrap="square">
            <a:spAutoFit/>
          </a:bodyPr>
          <a:lstStyle/>
          <a:p>
            <a:r>
              <a:rPr lang="es-ES" sz="2400" dirty="0">
                <a:latin typeface="Arial" panose="020B0604020202020204" pitchFamily="34" charset="0"/>
                <a:ea typeface="Calibri" panose="020F0502020204030204" pitchFamily="34" charset="0"/>
              </a:rPr>
              <a:t>se corresponde con verbos tales como </a:t>
            </a:r>
            <a:r>
              <a:rPr lang="es-ES" sz="24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violentar, violar, forzar.</a:t>
            </a:r>
            <a:endParaRPr lang="es-ES" sz="2400" b="1" dirty="0">
              <a:effectLst>
                <a:outerShdw blurRad="38100" dist="38100" dir="2700000" algn="tl">
                  <a:srgbClr val="000000">
                    <a:alpha val="43137"/>
                  </a:srgbClr>
                </a:outerShdw>
              </a:effectLst>
            </a:endParaRPr>
          </a:p>
        </p:txBody>
      </p:sp>
      <p:sp>
        <p:nvSpPr>
          <p:cNvPr id="8" name="Rectángulo 7"/>
          <p:cNvSpPr/>
          <p:nvPr/>
        </p:nvSpPr>
        <p:spPr>
          <a:xfrm>
            <a:off x="494718" y="1417417"/>
            <a:ext cx="11697282" cy="461665"/>
          </a:xfrm>
          <a:prstGeom prst="rect">
            <a:avLst/>
          </a:prstGeom>
        </p:spPr>
        <p:txBody>
          <a:bodyPr wrap="square">
            <a:spAutoFit/>
          </a:bodyPr>
          <a:lstStyle/>
          <a:p>
            <a:r>
              <a:rPr lang="es-ES" sz="2400" dirty="0">
                <a:latin typeface="Arial" panose="020B0604020202020204" pitchFamily="34" charset="0"/>
                <a:ea typeface="Calibri" panose="020F0502020204030204" pitchFamily="34" charset="0"/>
              </a:rPr>
              <a:t>Implica acciones de índole psicológicas, económicas, sexuales, sociales y culturales.</a:t>
            </a:r>
            <a:endParaRPr lang="es-ES" sz="2400" dirty="0"/>
          </a:p>
        </p:txBody>
      </p:sp>
      <p:cxnSp>
        <p:nvCxnSpPr>
          <p:cNvPr id="10" name="Conector recto de flecha 9"/>
          <p:cNvCxnSpPr/>
          <p:nvPr/>
        </p:nvCxnSpPr>
        <p:spPr>
          <a:xfrm>
            <a:off x="1384663" y="695423"/>
            <a:ext cx="0" cy="336543"/>
          </a:xfrm>
          <a:prstGeom prst="straightConnector1">
            <a:avLst/>
          </a:prstGeom>
          <a:ln w="57150">
            <a:solidFill>
              <a:schemeClr val="accent1"/>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cxnSp>
        <p:nvCxnSpPr>
          <p:cNvPr id="13" name="Conector recto de flecha 12"/>
          <p:cNvCxnSpPr/>
          <p:nvPr/>
        </p:nvCxnSpPr>
        <p:spPr>
          <a:xfrm>
            <a:off x="857795" y="762319"/>
            <a:ext cx="4354" cy="752972"/>
          </a:xfrm>
          <a:prstGeom prst="straightConnector1">
            <a:avLst/>
          </a:prstGeom>
          <a:ln w="57150">
            <a:solidFill>
              <a:schemeClr val="accent1"/>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cxnSp>
        <p:nvCxnSpPr>
          <p:cNvPr id="15" name="Conector recto de flecha 14"/>
          <p:cNvCxnSpPr/>
          <p:nvPr/>
        </p:nvCxnSpPr>
        <p:spPr>
          <a:xfrm>
            <a:off x="348343" y="718740"/>
            <a:ext cx="17417" cy="1651504"/>
          </a:xfrm>
          <a:prstGeom prst="straightConnector1">
            <a:avLst/>
          </a:prstGeom>
          <a:ln w="57150">
            <a:solidFill>
              <a:schemeClr val="accent1"/>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4907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15777" y="183399"/>
            <a:ext cx="1863367" cy="486863"/>
          </a:xfrm>
          <a:prstGeom prst="rect">
            <a:avLst/>
          </a:prstGeom>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E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Violencia</a:t>
            </a:r>
          </a:p>
        </p:txBody>
      </p:sp>
      <p:sp>
        <p:nvSpPr>
          <p:cNvPr id="5" name="Rectángulo 4"/>
          <p:cNvSpPr/>
          <p:nvPr/>
        </p:nvSpPr>
        <p:spPr>
          <a:xfrm>
            <a:off x="2172790" y="41898"/>
            <a:ext cx="9570720" cy="830997"/>
          </a:xfrm>
          <a:prstGeom prst="rect">
            <a:avLst/>
          </a:prstGeom>
        </p:spPr>
        <p:txBody>
          <a:bodyPr wrap="square">
            <a:spAutoFit/>
          </a:bodyPr>
          <a:lstStyle/>
          <a:p>
            <a:pPr algn="just"/>
            <a:r>
              <a:rPr lang="es-ES" sz="2400" dirty="0">
                <a:latin typeface="Arial" panose="020B0604020202020204" pitchFamily="34" charset="0"/>
                <a:ea typeface="Calibri" panose="020F0502020204030204" pitchFamily="34" charset="0"/>
              </a:rPr>
              <a:t>Por siglos ha sido una de las principales causas de muerte, afectación psicológica o física que ha sufrido la humanidad. </a:t>
            </a:r>
            <a:endParaRPr lang="es-ES" sz="2400" dirty="0"/>
          </a:p>
        </p:txBody>
      </p:sp>
      <p:sp>
        <p:nvSpPr>
          <p:cNvPr id="7" name="Rectángulo 6"/>
          <p:cNvSpPr/>
          <p:nvPr/>
        </p:nvSpPr>
        <p:spPr>
          <a:xfrm>
            <a:off x="215777" y="5388305"/>
            <a:ext cx="11815114" cy="1131848"/>
          </a:xfrm>
          <a:prstGeom prst="rect">
            <a:avLst/>
          </a:prstGeom>
          <a:solidFill>
            <a:schemeClr val="accent5">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lnSpc>
                <a:spcPct val="150000"/>
              </a:lnSpc>
            </a:pPr>
            <a:r>
              <a:rPr lang="es-ES" sz="2400" dirty="0">
                <a:latin typeface="Arial" panose="020B0604020202020204" pitchFamily="34" charset="0"/>
                <a:ea typeface="Calibri" panose="020F0502020204030204" pitchFamily="34" charset="0"/>
                <a:cs typeface="Arial" panose="020B0604020202020204" pitchFamily="34" charset="0"/>
              </a:rPr>
              <a:t>Por su magnitud como fenómeno </a:t>
            </a:r>
            <a:r>
              <a:rPr lang="es-ES" sz="2400" dirty="0" err="1">
                <a:latin typeface="Arial" panose="020B0604020202020204" pitchFamily="34" charset="0"/>
                <a:ea typeface="Calibri" panose="020F0502020204030204" pitchFamily="34" charset="0"/>
                <a:cs typeface="Arial" panose="020B0604020202020204" pitchFamily="34" charset="0"/>
              </a:rPr>
              <a:t>biosocial</a:t>
            </a:r>
            <a:r>
              <a:rPr lang="es-ES" sz="2400" dirty="0">
                <a:latin typeface="Arial" panose="020B0604020202020204" pitchFamily="34" charset="0"/>
                <a:ea typeface="Calibri" panose="020F0502020204030204" pitchFamily="34" charset="0"/>
                <a:cs typeface="Arial" panose="020B0604020202020204" pitchFamily="34" charset="0"/>
              </a:rPr>
              <a:t> desde el inicio del siglo XXI, algunos autores comenzaron a denominarla como “…</a:t>
            </a:r>
            <a:r>
              <a:rPr lang="es-ES" sz="24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cs typeface="Arial" panose="020B0604020202020204" pitchFamily="34" charset="0"/>
              </a:rPr>
              <a:t>una enfermedad o epidemia social</a:t>
            </a:r>
            <a:r>
              <a:rPr lang="es-ES" sz="2400" dirty="0">
                <a:latin typeface="Arial" panose="020B0604020202020204" pitchFamily="34" charset="0"/>
                <a:ea typeface="Calibri" panose="020F0502020204030204" pitchFamily="34" charset="0"/>
                <a:cs typeface="Arial" panose="020B0604020202020204" pitchFamily="34" charset="0"/>
              </a:rPr>
              <a:t>…”</a:t>
            </a:r>
            <a:r>
              <a:rPr lang="es-ES" sz="2400" dirty="0">
                <a:effectLst/>
                <a:latin typeface="Arial" panose="020B0604020202020204" pitchFamily="34" charset="0"/>
                <a:ea typeface="Calibri" panose="020F0502020204030204" pitchFamily="34" charset="0"/>
                <a:cs typeface="Arial" panose="020B0604020202020204" pitchFamily="34" charset="0"/>
              </a:rPr>
              <a:t> </a:t>
            </a:r>
            <a:endParaRPr lang="es-ES" sz="2400" dirty="0">
              <a:latin typeface="Arial" panose="020B0604020202020204" pitchFamily="34" charset="0"/>
              <a:cs typeface="Arial" panose="020B0604020202020204" pitchFamily="34" charset="0"/>
            </a:endParaRPr>
          </a:p>
        </p:txBody>
      </p:sp>
      <p:sp>
        <p:nvSpPr>
          <p:cNvPr id="8" name="Rectángulo 7"/>
          <p:cNvSpPr/>
          <p:nvPr/>
        </p:nvSpPr>
        <p:spPr>
          <a:xfrm>
            <a:off x="721339" y="1019868"/>
            <a:ext cx="3373168" cy="461665"/>
          </a:xfrm>
          <a:prstGeom prst="rect">
            <a:avLst/>
          </a:prstGeom>
        </p:spPr>
        <p:txBody>
          <a:bodyPr wrap="none">
            <a:spAutoFit/>
          </a:bodyPr>
          <a:lstStyle/>
          <a:p>
            <a:r>
              <a:rPr lang="es-ES" sz="2400" b="1" dirty="0">
                <a:effectLst>
                  <a:outerShdw blurRad="38100" dist="38100" dir="2700000" algn="tl">
                    <a:srgbClr val="000000">
                      <a:alpha val="43137"/>
                    </a:srgbClr>
                  </a:outerShdw>
                </a:effectLst>
                <a:latin typeface="Arial" panose="020B0604020202020204" pitchFamily="34" charset="0"/>
                <a:ea typeface="Calibri" panose="020F0502020204030204" pitchFamily="34" charset="0"/>
              </a:rPr>
              <a:t>EFECTOS Y COSTOS </a:t>
            </a:r>
            <a:endParaRPr lang="es-ES" sz="2400" b="1" dirty="0">
              <a:effectLst>
                <a:outerShdw blurRad="38100" dist="38100" dir="2700000" algn="tl">
                  <a:srgbClr val="000000">
                    <a:alpha val="43137"/>
                  </a:srgbClr>
                </a:outerShdw>
              </a:effectLst>
            </a:endParaRPr>
          </a:p>
        </p:txBody>
      </p:sp>
      <p:sp>
        <p:nvSpPr>
          <p:cNvPr id="9" name="Rectángulo 8"/>
          <p:cNvSpPr/>
          <p:nvPr/>
        </p:nvSpPr>
        <p:spPr>
          <a:xfrm>
            <a:off x="2464526" y="1628506"/>
            <a:ext cx="2534194" cy="461665"/>
          </a:xfrm>
          <a:prstGeom prst="rect">
            <a:avLst/>
          </a:prstGeom>
        </p:spPr>
        <p:txBody>
          <a:bodyPr wrap="square">
            <a:spAutoFit/>
          </a:bodyPr>
          <a:lstStyle/>
          <a:p>
            <a:r>
              <a:rPr lang="es-ES" sz="2400" dirty="0">
                <a:latin typeface="Arial" panose="020B0604020202020204" pitchFamily="34" charset="0"/>
                <a:ea typeface="Calibri" panose="020F0502020204030204" pitchFamily="34" charset="0"/>
              </a:rPr>
              <a:t>se evidencian </a:t>
            </a:r>
            <a:endParaRPr lang="es-ES" sz="2400" dirty="0"/>
          </a:p>
        </p:txBody>
      </p:sp>
      <p:cxnSp>
        <p:nvCxnSpPr>
          <p:cNvPr id="11" name="Conector recto de flecha 10"/>
          <p:cNvCxnSpPr/>
          <p:nvPr/>
        </p:nvCxnSpPr>
        <p:spPr>
          <a:xfrm>
            <a:off x="1147460" y="711577"/>
            <a:ext cx="0" cy="336543"/>
          </a:xfrm>
          <a:prstGeom prst="straightConnector1">
            <a:avLst/>
          </a:prstGeom>
          <a:ln w="57150">
            <a:solidFill>
              <a:schemeClr val="accent1"/>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a:off x="3255051" y="1394211"/>
            <a:ext cx="0" cy="336543"/>
          </a:xfrm>
          <a:prstGeom prst="straightConnector1">
            <a:avLst/>
          </a:prstGeom>
          <a:ln w="57150">
            <a:solidFill>
              <a:schemeClr val="accent1"/>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graphicFrame>
        <p:nvGraphicFramePr>
          <p:cNvPr id="13" name="Diagrama 12"/>
          <p:cNvGraphicFramePr/>
          <p:nvPr/>
        </p:nvGraphicFramePr>
        <p:xfrm>
          <a:off x="2407923" y="288619"/>
          <a:ext cx="9335587"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4" name="Rectángulo 13"/>
          <p:cNvSpPr/>
          <p:nvPr/>
        </p:nvSpPr>
        <p:spPr>
          <a:xfrm>
            <a:off x="-259108" y="4101674"/>
            <a:ext cx="4676503" cy="1200329"/>
          </a:xfrm>
          <a:prstGeom prst="rect">
            <a:avLst/>
          </a:prstGeom>
        </p:spPr>
        <p:txBody>
          <a:bodyPr wrap="square">
            <a:spAutoFit/>
          </a:bodyPr>
          <a:lstStyle/>
          <a:p>
            <a:pPr algn="ctr">
              <a:lnSpc>
                <a:spcPct val="150000"/>
              </a:lnSpc>
            </a:pPr>
            <a:r>
              <a:rPr lang="es-ES" sz="2400" dirty="0">
                <a:latin typeface="Arial" panose="020B0604020202020204" pitchFamily="34" charset="0"/>
                <a:ea typeface="Calibri" panose="020F0502020204030204" pitchFamily="34" charset="0"/>
              </a:rPr>
              <a:t>Problema </a:t>
            </a:r>
            <a:r>
              <a:rPr lang="es-ES" sz="2400" b="1" dirty="0">
                <a:solidFill>
                  <a:srgbClr val="7030A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generalizado</a:t>
            </a:r>
            <a:r>
              <a:rPr lang="es-ES" sz="2400" dirty="0">
                <a:latin typeface="Arial" panose="020B0604020202020204" pitchFamily="34" charset="0"/>
                <a:ea typeface="Calibri" panose="020F0502020204030204" pitchFamily="34" charset="0"/>
              </a:rPr>
              <a:t>, en ocasiones, </a:t>
            </a:r>
            <a:r>
              <a:rPr lang="es-ES" sz="2400" b="1" dirty="0" err="1">
                <a:solidFill>
                  <a:srgbClr val="FFC000"/>
                </a:solidFill>
                <a:effectLst>
                  <a:outerShdw blurRad="38100" dist="38100" dir="2700000" algn="tl">
                    <a:srgbClr val="000000">
                      <a:alpha val="43137"/>
                    </a:srgbClr>
                  </a:outerShdw>
                </a:effectLst>
                <a:latin typeface="Arial" panose="020B0604020202020204" pitchFamily="34" charset="0"/>
                <a:ea typeface="Calibri" panose="020F0502020204030204" pitchFamily="34" charset="0"/>
              </a:rPr>
              <a:t>invisibilizado</a:t>
            </a:r>
            <a:r>
              <a:rPr lang="es-ES" sz="2400" dirty="0">
                <a:latin typeface="Arial" panose="020B0604020202020204" pitchFamily="34" charset="0"/>
                <a:ea typeface="Calibri" panose="020F0502020204030204" pitchFamily="34" charset="0"/>
              </a:rPr>
              <a:t>.</a:t>
            </a:r>
            <a:endParaRPr lang="es-ES" sz="2400" dirty="0"/>
          </a:p>
        </p:txBody>
      </p:sp>
      <p:cxnSp>
        <p:nvCxnSpPr>
          <p:cNvPr id="15" name="Conector recto de flecha 14"/>
          <p:cNvCxnSpPr/>
          <p:nvPr/>
        </p:nvCxnSpPr>
        <p:spPr>
          <a:xfrm flipH="1">
            <a:off x="429122" y="737985"/>
            <a:ext cx="8590" cy="3559695"/>
          </a:xfrm>
          <a:prstGeom prst="straightConnector1">
            <a:avLst/>
          </a:prstGeom>
          <a:ln w="57150">
            <a:solidFill>
              <a:schemeClr val="accent1"/>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307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294152" y="4173357"/>
            <a:ext cx="11610463" cy="2308324"/>
          </a:xfrm>
          <a:prstGeom prst="rect">
            <a:avLst/>
          </a:prstGeom>
          <a:solidFill>
            <a:schemeClr val="accent5">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just">
              <a:lnSpc>
                <a:spcPct val="150000"/>
              </a:lnSpc>
            </a:pPr>
            <a:r>
              <a:rPr lang="es-ES" sz="2400" dirty="0">
                <a:latin typeface="Arial" panose="020B0604020202020204" pitchFamily="34" charset="0"/>
                <a:ea typeface="Calibri" panose="020F0502020204030204" pitchFamily="34" charset="0"/>
              </a:rPr>
              <a:t>“[...] la violencia se presenta en el momento en que los seres humanos se ven intervenidos por otros, de tal forma que sus acciones (cotidianas) bien sean de carácter físico o mental, están por debajo de sus potencialidades (y de sus capacidades)”.                                                                               </a:t>
            </a:r>
            <a:r>
              <a:rPr lang="es-ES" sz="2400" dirty="0" err="1">
                <a:latin typeface="Arial" panose="020B0604020202020204" pitchFamily="34" charset="0"/>
                <a:ea typeface="Calibri" panose="020F0502020204030204" pitchFamily="34" charset="0"/>
              </a:rPr>
              <a:t>Jonh</a:t>
            </a:r>
            <a:r>
              <a:rPr lang="es-ES" sz="2400" dirty="0">
                <a:latin typeface="Arial" panose="020B0604020202020204" pitchFamily="34" charset="0"/>
                <a:ea typeface="Calibri" panose="020F0502020204030204" pitchFamily="34" charset="0"/>
              </a:rPr>
              <a:t> </a:t>
            </a:r>
            <a:r>
              <a:rPr lang="es-ES" sz="2400" dirty="0" err="1">
                <a:latin typeface="Arial" panose="020B0604020202020204" pitchFamily="34" charset="0"/>
                <a:ea typeface="Calibri" panose="020F0502020204030204" pitchFamily="34" charset="0"/>
              </a:rPr>
              <a:t>Galtung</a:t>
            </a:r>
            <a:r>
              <a:rPr lang="es-ES" sz="2400" dirty="0">
                <a:latin typeface="Arial" panose="020B0604020202020204" pitchFamily="34" charset="0"/>
                <a:ea typeface="Calibri" panose="020F0502020204030204" pitchFamily="34" charset="0"/>
              </a:rPr>
              <a:t> </a:t>
            </a:r>
            <a:endParaRPr lang="es-ES" sz="2400" dirty="0"/>
          </a:p>
        </p:txBody>
      </p:sp>
      <p:sp>
        <p:nvSpPr>
          <p:cNvPr id="5" name="Rectángulo 4"/>
          <p:cNvSpPr/>
          <p:nvPr/>
        </p:nvSpPr>
        <p:spPr>
          <a:xfrm>
            <a:off x="89889" y="1372673"/>
            <a:ext cx="11767217" cy="2862322"/>
          </a:xfrm>
          <a:prstGeom prst="rect">
            <a:avLst/>
          </a:prstGeom>
        </p:spPr>
        <p:txBody>
          <a:bodyPr wrap="square">
            <a:spAutoFit/>
          </a:bodyPr>
          <a:lstStyle/>
          <a:p>
            <a:pPr marL="342900" indent="-342900" algn="just">
              <a:lnSpc>
                <a:spcPct val="150000"/>
              </a:lnSpc>
              <a:buFont typeface="Arial" panose="020B0604020202020204" pitchFamily="34" charset="0"/>
              <a:buChar char="•"/>
            </a:pPr>
            <a:r>
              <a:rPr lang="es-ES" sz="2400" dirty="0">
                <a:latin typeface="Arial" panose="020B0604020202020204" pitchFamily="34" charset="0"/>
                <a:ea typeface="Calibri" panose="020F0502020204030204" pitchFamily="34" charset="0"/>
              </a:rPr>
              <a:t>acciones, </a:t>
            </a:r>
          </a:p>
          <a:p>
            <a:pPr marL="342900" indent="-342900" algn="just">
              <a:lnSpc>
                <a:spcPct val="150000"/>
              </a:lnSpc>
              <a:buFont typeface="Arial" panose="020B0604020202020204" pitchFamily="34" charset="0"/>
              <a:buChar char="•"/>
            </a:pPr>
            <a:r>
              <a:rPr lang="es-ES" sz="2400" dirty="0">
                <a:latin typeface="Arial" panose="020B0604020202020204" pitchFamily="34" charset="0"/>
                <a:ea typeface="Calibri" panose="020F0502020204030204" pitchFamily="34" charset="0"/>
              </a:rPr>
              <a:t>fuerza,</a:t>
            </a:r>
          </a:p>
          <a:p>
            <a:pPr marL="342900" indent="-342900" algn="just">
              <a:lnSpc>
                <a:spcPct val="150000"/>
              </a:lnSpc>
              <a:buFont typeface="Arial" panose="020B0604020202020204" pitchFamily="34" charset="0"/>
              <a:buChar char="•"/>
            </a:pPr>
            <a:r>
              <a:rPr lang="es-ES" sz="2400" dirty="0">
                <a:latin typeface="Arial" panose="020B0604020202020204" pitchFamily="34" charset="0"/>
                <a:ea typeface="Calibri" panose="020F0502020204030204" pitchFamily="34" charset="0"/>
              </a:rPr>
              <a:t> poder de un individuo sobre otro que conlleva a una relación desigual de poder, sometimiento, consecuencias, desvaloración personal, violación de derechos, entre otros. </a:t>
            </a:r>
            <a:endParaRPr lang="es-ES" sz="2400" dirty="0"/>
          </a:p>
        </p:txBody>
      </p:sp>
      <p:sp>
        <p:nvSpPr>
          <p:cNvPr id="6" name="Rectangle 2"/>
          <p:cNvSpPr txBox="1">
            <a:spLocks noChangeArrowheads="1"/>
          </p:cNvSpPr>
          <p:nvPr/>
        </p:nvSpPr>
        <p:spPr>
          <a:xfrm>
            <a:off x="215776" y="183399"/>
            <a:ext cx="4630543" cy="486863"/>
          </a:xfrm>
          <a:prstGeom prst="rect">
            <a:avLst/>
          </a:prstGeom>
          <a:ln>
            <a:noFill/>
          </a:ln>
          <a:effectLst/>
          <a:scene3d>
            <a:camera prst="orthographicFront">
              <a:rot lat="0" lon="0" rev="0"/>
            </a:camera>
            <a:lightRig rig="chilly" dir="t">
              <a:rot lat="0" lon="0" rev="18480000"/>
            </a:lightRig>
          </a:scene3d>
          <a:sp3d prstMaterial="clear">
            <a:bevelT h="63500"/>
          </a:sp3d>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altLang="es-ES"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Definiciones de violencia</a:t>
            </a:r>
          </a:p>
        </p:txBody>
      </p:sp>
      <p:sp>
        <p:nvSpPr>
          <p:cNvPr id="7" name="Rectángulo 6"/>
          <p:cNvSpPr/>
          <p:nvPr/>
        </p:nvSpPr>
        <p:spPr>
          <a:xfrm>
            <a:off x="4846319" y="149679"/>
            <a:ext cx="7197634" cy="830997"/>
          </a:xfrm>
          <a:prstGeom prst="rect">
            <a:avLst/>
          </a:prstGeom>
        </p:spPr>
        <p:txBody>
          <a:bodyPr wrap="square">
            <a:spAutoFit/>
          </a:bodyPr>
          <a:lstStyle/>
          <a:p>
            <a:pPr algn="just"/>
            <a:r>
              <a:rPr lang="es-ES" sz="2400" dirty="0">
                <a:latin typeface="Arial" panose="020B0604020202020204" pitchFamily="34" charset="0"/>
                <a:ea typeface="Calibri" panose="020F0502020204030204" pitchFamily="34" charset="0"/>
              </a:rPr>
              <a:t>Son disímiles. </a:t>
            </a:r>
          </a:p>
          <a:p>
            <a:pPr algn="just"/>
            <a:r>
              <a:rPr lang="es-ES" sz="2400" dirty="0">
                <a:latin typeface="Arial" panose="020B0604020202020204" pitchFamily="34" charset="0"/>
                <a:ea typeface="Calibri" panose="020F0502020204030204" pitchFamily="34" charset="0"/>
              </a:rPr>
              <a:t>Se encuentran a nivel internacional como nacional.</a:t>
            </a:r>
            <a:endParaRPr lang="es-ES" sz="2400" dirty="0"/>
          </a:p>
        </p:txBody>
      </p:sp>
      <p:sp>
        <p:nvSpPr>
          <p:cNvPr id="8" name="Rectángulo 7"/>
          <p:cNvSpPr/>
          <p:nvPr/>
        </p:nvSpPr>
        <p:spPr>
          <a:xfrm>
            <a:off x="215776" y="1023578"/>
            <a:ext cx="4756430" cy="461665"/>
          </a:xfrm>
          <a:prstGeom prst="rect">
            <a:avLst/>
          </a:prstGeom>
        </p:spPr>
        <p:txBody>
          <a:bodyPr wrap="none">
            <a:spAutoFit/>
          </a:bodyPr>
          <a:lstStyle/>
          <a:p>
            <a:r>
              <a:rPr lang="es-ES" sz="2400" dirty="0">
                <a:latin typeface="Arial" panose="020B0604020202020204" pitchFamily="34" charset="0"/>
                <a:ea typeface="Calibri" panose="020F0502020204030204" pitchFamily="34" charset="0"/>
              </a:rPr>
              <a:t>Asocian el término violencia con: </a:t>
            </a:r>
            <a:endParaRPr lang="es-ES" sz="2400" dirty="0"/>
          </a:p>
        </p:txBody>
      </p:sp>
      <p:cxnSp>
        <p:nvCxnSpPr>
          <p:cNvPr id="9" name="Conector recto de flecha 8"/>
          <p:cNvCxnSpPr/>
          <p:nvPr/>
        </p:nvCxnSpPr>
        <p:spPr>
          <a:xfrm>
            <a:off x="1436914" y="787825"/>
            <a:ext cx="0" cy="336543"/>
          </a:xfrm>
          <a:prstGeom prst="straightConnector1">
            <a:avLst/>
          </a:prstGeom>
          <a:ln w="57150">
            <a:solidFill>
              <a:schemeClr val="accent1"/>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93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805181A0-6D58-40FC-8DE7-73EE4B59A2BB}"/>
              </a:ext>
            </a:extLst>
          </p:cNvPr>
          <p:cNvSpPr txBox="1"/>
          <p:nvPr/>
        </p:nvSpPr>
        <p:spPr>
          <a:xfrm>
            <a:off x="812524" y="1590337"/>
            <a:ext cx="10986052" cy="2308324"/>
          </a:xfrm>
          <a:prstGeom prst="rect">
            <a:avLst/>
          </a:prstGeom>
          <a:noFill/>
        </p:spPr>
        <p:txBody>
          <a:bodyPr wrap="square">
            <a:spAutoFit/>
          </a:bodyPr>
          <a:lstStyle/>
          <a:p>
            <a:pPr algn="l"/>
            <a:r>
              <a:rPr lang="es-MX" sz="2400" dirty="0">
                <a:latin typeface="Arial" panose="020B0604020202020204" pitchFamily="34" charset="0"/>
                <a:cs typeface="Arial" panose="020B0604020202020204" pitchFamily="34" charset="0"/>
              </a:rPr>
              <a:t>La OMS define la violencia como:</a:t>
            </a:r>
          </a:p>
          <a:p>
            <a:pPr algn="l"/>
            <a:endParaRPr lang="es-MX" sz="2400" dirty="0">
              <a:latin typeface="Arial" panose="020B0604020202020204" pitchFamily="34" charset="0"/>
              <a:cs typeface="Arial" panose="020B0604020202020204" pitchFamily="34" charset="0"/>
            </a:endParaRPr>
          </a:p>
          <a:p>
            <a:pPr algn="l"/>
            <a:r>
              <a:rPr lang="es-MX" sz="2400" dirty="0">
                <a:latin typeface="Arial" panose="020B0604020202020204" pitchFamily="34" charset="0"/>
                <a:cs typeface="Arial" panose="020B0604020202020204" pitchFamily="34" charset="0"/>
              </a:rPr>
              <a:t>El uso intencional de la fuerza o el poder físico, de hecho o como amenaza, contra uno mismo, otra persona o un grupo o comunidad, que cause o tenga mucha probabilidades de causar lesiones, muerte, daño psicológica, trastornos del desarrollo o privaciones</a:t>
            </a:r>
          </a:p>
        </p:txBody>
      </p:sp>
      <p:pic>
        <p:nvPicPr>
          <p:cNvPr id="8" name="Imagen 7">
            <a:extLst>
              <a:ext uri="{FF2B5EF4-FFF2-40B4-BE49-F238E27FC236}">
                <a16:creationId xmlns:a16="http://schemas.microsoft.com/office/drawing/2014/main" id="{29842069-FB46-495C-AB60-63B8B0E7F977}"/>
              </a:ext>
            </a:extLst>
          </p:cNvPr>
          <p:cNvPicPr>
            <a:picLocks noChangeAspect="1"/>
          </p:cNvPicPr>
          <p:nvPr/>
        </p:nvPicPr>
        <p:blipFill>
          <a:blip r:embed="rId2"/>
          <a:stretch>
            <a:fillRect/>
          </a:stretch>
        </p:blipFill>
        <p:spPr>
          <a:xfrm>
            <a:off x="6305550" y="4549676"/>
            <a:ext cx="3028950" cy="2308324"/>
          </a:xfrm>
          <a:prstGeom prst="rect">
            <a:avLst/>
          </a:prstGeom>
        </p:spPr>
      </p:pic>
      <p:pic>
        <p:nvPicPr>
          <p:cNvPr id="9" name="Imagen 8">
            <a:extLst>
              <a:ext uri="{FF2B5EF4-FFF2-40B4-BE49-F238E27FC236}">
                <a16:creationId xmlns:a16="http://schemas.microsoft.com/office/drawing/2014/main" id="{A9B0B1F4-0D22-4121-BCEA-8C579127D952}"/>
              </a:ext>
            </a:extLst>
          </p:cNvPr>
          <p:cNvPicPr>
            <a:picLocks noChangeAspect="1"/>
          </p:cNvPicPr>
          <p:nvPr/>
        </p:nvPicPr>
        <p:blipFill>
          <a:blip r:embed="rId3"/>
          <a:stretch>
            <a:fillRect/>
          </a:stretch>
        </p:blipFill>
        <p:spPr>
          <a:xfrm>
            <a:off x="9334500" y="4549676"/>
            <a:ext cx="2857500" cy="2308324"/>
          </a:xfrm>
          <a:prstGeom prst="rect">
            <a:avLst/>
          </a:prstGeom>
        </p:spPr>
      </p:pic>
      <p:pic>
        <p:nvPicPr>
          <p:cNvPr id="10" name="Imagen 9">
            <a:extLst>
              <a:ext uri="{FF2B5EF4-FFF2-40B4-BE49-F238E27FC236}">
                <a16:creationId xmlns:a16="http://schemas.microsoft.com/office/drawing/2014/main" id="{BC803936-B1C5-407C-997F-9033B87A3973}"/>
              </a:ext>
            </a:extLst>
          </p:cNvPr>
          <p:cNvPicPr>
            <a:picLocks noChangeAspect="1"/>
          </p:cNvPicPr>
          <p:nvPr/>
        </p:nvPicPr>
        <p:blipFill>
          <a:blip r:embed="rId4"/>
          <a:stretch>
            <a:fillRect/>
          </a:stretch>
        </p:blipFill>
        <p:spPr>
          <a:xfrm>
            <a:off x="0" y="4863474"/>
            <a:ext cx="3180522" cy="1994526"/>
          </a:xfrm>
          <a:prstGeom prst="rect">
            <a:avLst/>
          </a:prstGeom>
        </p:spPr>
      </p:pic>
    </p:spTree>
    <p:extLst>
      <p:ext uri="{BB962C8B-B14F-4D97-AF65-F5344CB8AC3E}">
        <p14:creationId xmlns:p14="http://schemas.microsoft.com/office/powerpoint/2010/main" val="3305666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ipse 1"/>
          <p:cNvSpPr/>
          <p:nvPr/>
        </p:nvSpPr>
        <p:spPr>
          <a:xfrm>
            <a:off x="4258491" y="2586446"/>
            <a:ext cx="3624126" cy="1672045"/>
          </a:xfrm>
          <a:prstGeom prst="ellipse">
            <a:avLst/>
          </a:prstGeom>
          <a:solidFill>
            <a:schemeClr val="accent5">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400" b="1" dirty="0">
                <a:solidFill>
                  <a:srgbClr val="0070C0"/>
                </a:solidFill>
                <a:latin typeface="Arial" panose="020B0604020202020204" pitchFamily="34" charset="0"/>
                <a:cs typeface="Arial" panose="020B0604020202020204" pitchFamily="34" charset="0"/>
              </a:rPr>
              <a:t>FASES DEL CICLO DE LA VIOLENCIA DE GÉNERO</a:t>
            </a:r>
          </a:p>
        </p:txBody>
      </p:sp>
      <p:sp>
        <p:nvSpPr>
          <p:cNvPr id="3" name="Elipse 2"/>
          <p:cNvSpPr/>
          <p:nvPr/>
        </p:nvSpPr>
        <p:spPr>
          <a:xfrm>
            <a:off x="4533485" y="293914"/>
            <a:ext cx="3014805" cy="1711235"/>
          </a:xfrm>
          <a:prstGeom prst="ellipse">
            <a:avLst/>
          </a:prstGeom>
          <a:solidFill>
            <a:srgbClr val="7030A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bg1"/>
                </a:solidFill>
                <a:latin typeface="Arial" panose="020B0604020202020204" pitchFamily="34" charset="0"/>
                <a:cs typeface="Arial" panose="020B0604020202020204" pitchFamily="34" charset="0"/>
              </a:rPr>
              <a:t>FASE ACUMULACIÓN DE TENSIÓN</a:t>
            </a:r>
          </a:p>
        </p:txBody>
      </p:sp>
      <p:sp>
        <p:nvSpPr>
          <p:cNvPr id="5" name="Elipse 4"/>
          <p:cNvSpPr/>
          <p:nvPr/>
        </p:nvSpPr>
        <p:spPr>
          <a:xfrm>
            <a:off x="8643255" y="3892731"/>
            <a:ext cx="2434047" cy="1711235"/>
          </a:xfrm>
          <a:prstGeom prst="ellipse">
            <a:avLst/>
          </a:prstGeom>
          <a:solidFill>
            <a:srgbClr val="C00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latin typeface="Arial" panose="020B0604020202020204" pitchFamily="34" charset="0"/>
                <a:cs typeface="Arial" panose="020B0604020202020204" pitchFamily="34" charset="0"/>
              </a:rPr>
              <a:t>FASE</a:t>
            </a:r>
          </a:p>
          <a:p>
            <a:pPr algn="ctr"/>
            <a:r>
              <a:rPr lang="es-ES" sz="2000" dirty="0">
                <a:latin typeface="Arial" panose="020B0604020202020204" pitchFamily="34" charset="0"/>
                <a:cs typeface="Arial" panose="020B0604020202020204" pitchFamily="34" charset="0"/>
              </a:rPr>
              <a:t>EXPLOSIÓN/AGRESIÓN</a:t>
            </a:r>
          </a:p>
        </p:txBody>
      </p:sp>
      <p:sp>
        <p:nvSpPr>
          <p:cNvPr id="6" name="Elipse 5"/>
          <p:cNvSpPr/>
          <p:nvPr/>
        </p:nvSpPr>
        <p:spPr>
          <a:xfrm>
            <a:off x="237858" y="3892731"/>
            <a:ext cx="3899259" cy="1711235"/>
          </a:xfrm>
          <a:prstGeom prst="ellipse">
            <a:avLst/>
          </a:prstGeom>
          <a:solidFill>
            <a:srgbClr val="FFC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2000" dirty="0">
                <a:solidFill>
                  <a:schemeClr val="tx1"/>
                </a:solidFill>
                <a:latin typeface="Arial" panose="020B0604020202020204" pitchFamily="34" charset="0"/>
                <a:cs typeface="Arial" panose="020B0604020202020204" pitchFamily="34" charset="0"/>
              </a:rPr>
              <a:t>FASE</a:t>
            </a:r>
          </a:p>
          <a:p>
            <a:pPr algn="ctr"/>
            <a:r>
              <a:rPr lang="es-ES" sz="2000" dirty="0">
                <a:solidFill>
                  <a:schemeClr val="tx1"/>
                </a:solidFill>
                <a:latin typeface="Arial" panose="020B0604020202020204" pitchFamily="34" charset="0"/>
                <a:cs typeface="Arial" panose="020B0604020202020204" pitchFamily="34" charset="0"/>
              </a:rPr>
              <a:t>ARREPENTIMIENTO/LUNA DE MIEL</a:t>
            </a:r>
          </a:p>
        </p:txBody>
      </p:sp>
      <p:cxnSp>
        <p:nvCxnSpPr>
          <p:cNvPr id="8" name="Conector recto de flecha 7"/>
          <p:cNvCxnSpPr/>
          <p:nvPr/>
        </p:nvCxnSpPr>
        <p:spPr>
          <a:xfrm>
            <a:off x="7267845" y="1698171"/>
            <a:ext cx="1964872" cy="2181498"/>
          </a:xfrm>
          <a:prstGeom prst="straightConnector1">
            <a:avLst/>
          </a:prstGeom>
          <a:ln w="38100">
            <a:solidFill>
              <a:srgbClr val="7030A0"/>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p:nvPr/>
        </p:nvCxnSpPr>
        <p:spPr>
          <a:xfrm flipH="1">
            <a:off x="4049486" y="4983481"/>
            <a:ext cx="4200795" cy="71845"/>
          </a:xfrm>
          <a:prstGeom prst="straightConnector1">
            <a:avLst/>
          </a:prstGeom>
          <a:ln w="38100">
            <a:solidFill>
              <a:srgbClr val="FF0000"/>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cxnSp>
        <p:nvCxnSpPr>
          <p:cNvPr id="12" name="Conector recto de flecha 11"/>
          <p:cNvCxnSpPr/>
          <p:nvPr/>
        </p:nvCxnSpPr>
        <p:spPr>
          <a:xfrm flipV="1">
            <a:off x="2966837" y="1554481"/>
            <a:ext cx="1566648" cy="2168433"/>
          </a:xfrm>
          <a:prstGeom prst="straightConnector1">
            <a:avLst/>
          </a:prstGeom>
          <a:ln w="38100">
            <a:solidFill>
              <a:srgbClr val="FFC000"/>
            </a:solidFill>
            <a:tailEnd type="triangle"/>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3944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2A7D979-044A-47B0-BEAC-4FEF38029647}"/>
              </a:ext>
            </a:extLst>
          </p:cNvPr>
          <p:cNvSpPr>
            <a:spLocks noChangeArrowheads="1"/>
          </p:cNvSpPr>
          <p:nvPr/>
        </p:nvSpPr>
        <p:spPr bwMode="auto">
          <a:xfrm>
            <a:off x="1166191" y="1864670"/>
            <a:ext cx="10548731" cy="2585323"/>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2400" b="1" i="0" u="none" strike="noStrike" cap="none" normalizeH="0" baseline="0" dirty="0">
                <a:ln>
                  <a:noFill/>
                </a:ln>
                <a:solidFill>
                  <a:srgbClr val="0A0A0A"/>
                </a:solidFill>
                <a:effectLst/>
                <a:latin typeface="Google Sans"/>
              </a:rPr>
              <a:t>Principales Tipos de Violencia</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s-MX" altLang="es-MX" sz="24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2400" b="1" i="0" u="none" strike="noStrike" cap="none" normalizeH="0" baseline="0" dirty="0">
                <a:ln>
                  <a:noFill/>
                </a:ln>
                <a:solidFill>
                  <a:srgbClr val="0A0A0A"/>
                </a:solidFill>
                <a:effectLst/>
                <a:latin typeface="Google Sans"/>
              </a:rPr>
              <a:t>Física</a:t>
            </a:r>
            <a:endParaRPr kumimoji="0" lang="es-MX" altLang="es-MX" sz="2400" b="0"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2400" b="1" i="0" u="none" strike="noStrike" cap="none" normalizeH="0" baseline="0" dirty="0">
                <a:ln>
                  <a:noFill/>
                </a:ln>
                <a:solidFill>
                  <a:srgbClr val="0A0A0A"/>
                </a:solidFill>
                <a:effectLst/>
                <a:latin typeface="Google Sans"/>
              </a:rPr>
              <a:t>Psicológica/Emocional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2400" b="1" i="0" u="none" strike="noStrike" cap="none" normalizeH="0" baseline="0" dirty="0">
                <a:ln>
                  <a:noFill/>
                </a:ln>
                <a:solidFill>
                  <a:srgbClr val="0A0A0A"/>
                </a:solidFill>
                <a:effectLst/>
                <a:latin typeface="Google Sans"/>
              </a:rPr>
              <a:t>Sexual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2400" b="1" i="0" u="none" strike="noStrike" cap="none" normalizeH="0" baseline="0" dirty="0">
                <a:ln>
                  <a:noFill/>
                </a:ln>
                <a:solidFill>
                  <a:srgbClr val="0A0A0A"/>
                </a:solidFill>
                <a:effectLst/>
                <a:latin typeface="Google Sans"/>
              </a:rPr>
              <a:t>Económica y Patrimonial</a:t>
            </a:r>
            <a:endParaRPr kumimoji="0" lang="es-MX" altLang="es-MX" sz="2400" b="0"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MX" altLang="es-MX" sz="2400" b="1" i="0" u="none" strike="noStrike" cap="none" normalizeH="0" baseline="0" dirty="0">
                <a:ln>
                  <a:noFill/>
                </a:ln>
                <a:solidFill>
                  <a:srgbClr val="0A0A0A"/>
                </a:solidFill>
                <a:effectLst/>
                <a:latin typeface="Google Sans"/>
              </a:rPr>
              <a:t>Violencia de Género</a:t>
            </a:r>
            <a:endParaRPr kumimoji="0" lang="es-MX" altLang="es-MX" sz="1800" b="0" i="0" u="none" strike="noStrike" cap="none" normalizeH="0" baseline="0" dirty="0">
              <a:ln>
                <a:noFill/>
              </a:ln>
              <a:solidFill>
                <a:schemeClr val="tx1"/>
              </a:solidFill>
              <a:effectLst/>
              <a:latin typeface="Arial" panose="020B0604020202020204" pitchFamily="34" charset="0"/>
            </a:endParaRPr>
          </a:p>
        </p:txBody>
      </p:sp>
      <p:pic>
        <p:nvPicPr>
          <p:cNvPr id="3" name="Imagen 2">
            <a:extLst>
              <a:ext uri="{FF2B5EF4-FFF2-40B4-BE49-F238E27FC236}">
                <a16:creationId xmlns:a16="http://schemas.microsoft.com/office/drawing/2014/main" id="{E7A192BE-AB54-48E7-B7A0-4CFC10AA1AD3}"/>
              </a:ext>
            </a:extLst>
          </p:cNvPr>
          <p:cNvPicPr>
            <a:picLocks noChangeAspect="1"/>
          </p:cNvPicPr>
          <p:nvPr/>
        </p:nvPicPr>
        <p:blipFill>
          <a:blip r:embed="rId2"/>
          <a:stretch>
            <a:fillRect/>
          </a:stretch>
        </p:blipFill>
        <p:spPr>
          <a:xfrm>
            <a:off x="7407965" y="3008243"/>
            <a:ext cx="4784035" cy="3849758"/>
          </a:xfrm>
          <a:prstGeom prst="rect">
            <a:avLst/>
          </a:prstGeom>
        </p:spPr>
      </p:pic>
      <p:pic>
        <p:nvPicPr>
          <p:cNvPr id="4" name="Imagen 3">
            <a:extLst>
              <a:ext uri="{FF2B5EF4-FFF2-40B4-BE49-F238E27FC236}">
                <a16:creationId xmlns:a16="http://schemas.microsoft.com/office/drawing/2014/main" id="{5DDCE54B-94B1-477A-BE76-D6FA78FB7ECC}"/>
              </a:ext>
            </a:extLst>
          </p:cNvPr>
          <p:cNvPicPr>
            <a:picLocks noChangeAspect="1"/>
          </p:cNvPicPr>
          <p:nvPr/>
        </p:nvPicPr>
        <p:blipFill>
          <a:blip r:embed="rId3"/>
          <a:stretch>
            <a:fillRect/>
          </a:stretch>
        </p:blipFill>
        <p:spPr>
          <a:xfrm>
            <a:off x="7407965" y="-3886"/>
            <a:ext cx="4784035" cy="2585322"/>
          </a:xfrm>
          <a:prstGeom prst="rect">
            <a:avLst/>
          </a:prstGeom>
        </p:spPr>
      </p:pic>
    </p:spTree>
    <p:extLst>
      <p:ext uri="{BB962C8B-B14F-4D97-AF65-F5344CB8AC3E}">
        <p14:creationId xmlns:p14="http://schemas.microsoft.com/office/powerpoint/2010/main" val="40069134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CE6BAAC-BA33-4CA8-A5B1-4A8F39E8AC32}"/>
              </a:ext>
            </a:extLst>
          </p:cNvPr>
          <p:cNvSpPr txBox="1"/>
          <p:nvPr/>
        </p:nvSpPr>
        <p:spPr>
          <a:xfrm>
            <a:off x="0" y="0"/>
            <a:ext cx="11966714" cy="6863417"/>
          </a:xfrm>
          <a:prstGeom prst="rect">
            <a:avLst/>
          </a:prstGeom>
          <a:noFill/>
        </p:spPr>
        <p:txBody>
          <a:bodyPr wrap="square">
            <a:spAutoFit/>
          </a:bodyPr>
          <a:lstStyle/>
          <a:p>
            <a:pPr marL="685800" algn="ctr"/>
            <a:r>
              <a:rPr lang="es-MX" sz="3200" b="1" dirty="0">
                <a:solidFill>
                  <a:srgbClr val="212529"/>
                </a:solidFill>
                <a:latin typeface="Arial" panose="020B0604020202020204" pitchFamily="34" charset="0"/>
                <a:cs typeface="Arial" panose="020B0604020202020204" pitchFamily="34" charset="0"/>
              </a:rPr>
              <a:t>D</a:t>
            </a:r>
            <a:r>
              <a:rPr lang="es-MX" sz="3200" b="1" i="0" dirty="0">
                <a:solidFill>
                  <a:srgbClr val="212529"/>
                </a:solidFill>
                <a:effectLst/>
                <a:latin typeface="Arial" panose="020B0604020202020204" pitchFamily="34" charset="0"/>
                <a:cs typeface="Arial" panose="020B0604020202020204" pitchFamily="34" charset="0"/>
              </a:rPr>
              <a:t>efiniciones </a:t>
            </a:r>
            <a:r>
              <a:rPr lang="es-MX" b="1" i="0" dirty="0">
                <a:solidFill>
                  <a:srgbClr val="FF0000"/>
                </a:solidFill>
                <a:effectLst/>
                <a:latin typeface="Arial" panose="020B0604020202020204" pitchFamily="34" charset="0"/>
                <a:cs typeface="Arial" panose="020B0604020202020204" pitchFamily="34" charset="0"/>
              </a:rPr>
              <a:t>en México</a:t>
            </a: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Acoso sexual:</a:t>
            </a:r>
            <a:r>
              <a:rPr lang="es-MX" sz="2400" b="0" i="0" dirty="0">
                <a:solidFill>
                  <a:srgbClr val="212529"/>
                </a:solidFill>
                <a:effectLst/>
                <a:latin typeface="Arial" panose="020B0604020202020204" pitchFamily="34" charset="0"/>
                <a:cs typeface="Arial" panose="020B0604020202020204" pitchFamily="34" charset="0"/>
              </a:rPr>
              <a:t> Violencia en la que, si bien no existe la subordinación, hay un acto abusivo de poder que conlleva a un estado de indefensión y riesgo para la víctima. </a:t>
            </a:r>
          </a:p>
          <a:p>
            <a:pPr marL="1028700" indent="-342900" algn="just">
              <a:buFont typeface="Wingdings" panose="05000000000000000000" pitchFamily="2" charset="2"/>
              <a:buChar char="q"/>
            </a:pPr>
            <a:endParaRPr lang="es-MX" sz="2400" b="0" i="0" dirty="0">
              <a:solidFill>
                <a:srgbClr val="212529"/>
              </a:solidFill>
              <a:effectLst/>
              <a:latin typeface="Arial" panose="020B0604020202020204" pitchFamily="34" charset="0"/>
              <a:cs typeface="Arial" panose="020B0604020202020204" pitchFamily="34" charset="0"/>
            </a:endParaRP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Trata de personas:</a:t>
            </a:r>
            <a:r>
              <a:rPr lang="es-MX" sz="2400" b="0" i="0" dirty="0">
                <a:solidFill>
                  <a:srgbClr val="212529"/>
                </a:solidFill>
                <a:effectLst/>
                <a:latin typeface="Arial" panose="020B0604020202020204" pitchFamily="34" charset="0"/>
                <a:cs typeface="Arial" panose="020B0604020202020204" pitchFamily="34" charset="0"/>
              </a:rPr>
              <a:t> Captación, transporte, traslado, acogida o recepción de personas, recurriendo a la amenaza o el uso de fuerza u otra forma de coacción, al rapto, fraude, engaño, abuso de poder o de una situación de vulnerabilidad o recepción de pagos o beneficios para obtener el consentimiento de una persona que tenga autoridad sobre otra, con fines de explotación.</a:t>
            </a:r>
          </a:p>
          <a:p>
            <a:pPr marL="1028700" indent="-342900" algn="just">
              <a:buFont typeface="Wingdings" panose="05000000000000000000" pitchFamily="2" charset="2"/>
              <a:buChar char="q"/>
            </a:pPr>
            <a:endParaRPr lang="es-MX" sz="2400" b="0" i="0" dirty="0">
              <a:solidFill>
                <a:srgbClr val="212529"/>
              </a:solidFill>
              <a:effectLst/>
              <a:latin typeface="Arial" panose="020B0604020202020204" pitchFamily="34" charset="0"/>
              <a:cs typeface="Arial" panose="020B0604020202020204" pitchFamily="34" charset="0"/>
            </a:endParaRP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Hostigamiento sexual:</a:t>
            </a:r>
            <a:r>
              <a:rPr lang="es-MX" sz="2400" b="0" i="0" dirty="0">
                <a:solidFill>
                  <a:srgbClr val="212529"/>
                </a:solidFill>
                <a:effectLst/>
                <a:latin typeface="Arial" panose="020B0604020202020204" pitchFamily="34" charset="0"/>
                <a:cs typeface="Arial" panose="020B0604020202020204" pitchFamily="34" charset="0"/>
              </a:rPr>
              <a:t> Ejercicio de poder en una relación de subordinación real de la víctima frente al agresor en ámbitos laboral y/o escolar.</a:t>
            </a:r>
          </a:p>
          <a:p>
            <a:pPr marL="1028700" indent="-342900" algn="just">
              <a:buFont typeface="Wingdings" panose="05000000000000000000" pitchFamily="2" charset="2"/>
              <a:buChar char="q"/>
            </a:pPr>
            <a:endParaRPr lang="es-MX" sz="2400" b="0" i="0" dirty="0">
              <a:solidFill>
                <a:srgbClr val="212529"/>
              </a:solidFill>
              <a:effectLst/>
              <a:latin typeface="Arial" panose="020B0604020202020204" pitchFamily="34" charset="0"/>
              <a:cs typeface="Arial" panose="020B0604020202020204" pitchFamily="34" charset="0"/>
            </a:endParaRP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económica:</a:t>
            </a:r>
            <a:r>
              <a:rPr lang="es-MX" sz="2400" b="0" i="0" dirty="0">
                <a:solidFill>
                  <a:srgbClr val="212529"/>
                </a:solidFill>
                <a:effectLst/>
                <a:latin typeface="Arial" panose="020B0604020202020204" pitchFamily="34" charset="0"/>
                <a:cs typeface="Arial" panose="020B0604020202020204" pitchFamily="34" charset="0"/>
              </a:rPr>
              <a:t> Este tipo de violencia se presenta con limitaciones económicas, como el control de ingresos en percepciones económicas, así como un salario menor por el mismo trabajo en la misma área de trabajo.</a:t>
            </a:r>
          </a:p>
        </p:txBody>
      </p:sp>
    </p:spTree>
    <p:extLst>
      <p:ext uri="{BB962C8B-B14F-4D97-AF65-F5344CB8AC3E}">
        <p14:creationId xmlns:p14="http://schemas.microsoft.com/office/powerpoint/2010/main" val="3783540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F424C42-8A0D-4BC2-B981-A0E352838BEB}"/>
              </a:ext>
            </a:extLst>
          </p:cNvPr>
          <p:cNvSpPr txBox="1"/>
          <p:nvPr/>
        </p:nvSpPr>
        <p:spPr>
          <a:xfrm>
            <a:off x="-145775" y="487025"/>
            <a:ext cx="11966713" cy="5632311"/>
          </a:xfrm>
          <a:prstGeom prst="rect">
            <a:avLst/>
          </a:prstGeom>
          <a:noFill/>
        </p:spPr>
        <p:txBody>
          <a:bodyPr wrap="square">
            <a:spAutoFit/>
          </a:bodyPr>
          <a:lstStyle/>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familiar:</a:t>
            </a:r>
            <a:r>
              <a:rPr lang="es-MX" sz="2400" b="0" i="0" dirty="0">
                <a:solidFill>
                  <a:srgbClr val="212529"/>
                </a:solidFill>
                <a:effectLst/>
                <a:latin typeface="Arial" panose="020B0604020202020204" pitchFamily="34" charset="0"/>
                <a:cs typeface="Arial" panose="020B0604020202020204" pitchFamily="34" charset="0"/>
              </a:rPr>
              <a:t> </a:t>
            </a:r>
            <a:r>
              <a:rPr lang="es-MX" sz="2400" b="0" i="0" dirty="0">
                <a:solidFill>
                  <a:srgbClr val="FF0000"/>
                </a:solidFill>
                <a:effectLst/>
                <a:latin typeface="Arial" panose="020B0604020202020204" pitchFamily="34" charset="0"/>
                <a:cs typeface="Arial" panose="020B0604020202020204" pitchFamily="34" charset="0"/>
              </a:rPr>
              <a:t>Acto abusivo dirigido a dominar, someter, controlar o agredir de manera física, verbal, psicológica, patrimonial, económica y sexual a las mujeres dentro o fuera del domicilio familiar, cuyo agresor tenga relación de parentesco por consignación o afinidad de matrimonio o concubinato.</a:t>
            </a: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institucional:</a:t>
            </a:r>
            <a:r>
              <a:rPr lang="es-MX" sz="2400" b="0" i="0" dirty="0">
                <a:solidFill>
                  <a:srgbClr val="212529"/>
                </a:solidFill>
                <a:effectLst/>
                <a:latin typeface="Arial" panose="020B0604020202020204" pitchFamily="34" charset="0"/>
                <a:cs typeface="Arial" panose="020B0604020202020204" pitchFamily="34" charset="0"/>
              </a:rPr>
              <a:t> Actos u omisiones de las o los servidores públicos de cualquier orden de gobierno que discriminen o tengan como fin dilatar, obstaculizar o impedir el goce y ejercicio de los derechos humanos de las mujeres, así como el acceso al disfrute de las políticas públicas destinadas a prevenir, atender, investigar, sancionar y erradicar los diferentes tipos de violencia.</a:t>
            </a: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laboral:</a:t>
            </a:r>
            <a:r>
              <a:rPr lang="es-MX" sz="2400" b="0" i="0" dirty="0">
                <a:solidFill>
                  <a:srgbClr val="212529"/>
                </a:solidFill>
                <a:effectLst/>
                <a:latin typeface="Arial" panose="020B0604020202020204" pitchFamily="34" charset="0"/>
                <a:cs typeface="Arial" panose="020B0604020202020204" pitchFamily="34" charset="0"/>
              </a:rPr>
              <a:t> Violencia ejercida por personas que tienen un vínculo laboral; consiste en el acto de abuso de poder que daña la autoestima, salud, integridad, libertad y seguridad de la víctima, impidiendo su desarrollo y atentando en contra de la igualdad. Puede consistir en un solo acto o varios que incluye el hostigamiento y acoso sexual.</a:t>
            </a:r>
          </a:p>
        </p:txBody>
      </p:sp>
    </p:spTree>
    <p:extLst>
      <p:ext uri="{BB962C8B-B14F-4D97-AF65-F5344CB8AC3E}">
        <p14:creationId xmlns:p14="http://schemas.microsoft.com/office/powerpoint/2010/main" val="2019481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012A20B-526C-445C-B088-814D318C7B12}"/>
              </a:ext>
            </a:extLst>
          </p:cNvPr>
          <p:cNvSpPr txBox="1"/>
          <p:nvPr/>
        </p:nvSpPr>
        <p:spPr>
          <a:xfrm>
            <a:off x="0" y="243512"/>
            <a:ext cx="11701670" cy="6370975"/>
          </a:xfrm>
          <a:prstGeom prst="rect">
            <a:avLst/>
          </a:prstGeom>
          <a:noFill/>
        </p:spPr>
        <p:txBody>
          <a:bodyPr wrap="square">
            <a:spAutoFit/>
          </a:bodyPr>
          <a:lstStyle/>
          <a:p>
            <a:pPr marL="857250" indent="-171450" algn="just">
              <a:buFont typeface="Wingdings" panose="05000000000000000000" pitchFamily="2" charset="2"/>
              <a:buChar char="q"/>
            </a:pPr>
            <a:r>
              <a:rPr lang="es-MX" sz="2400" b="0" i="0" dirty="0">
                <a:solidFill>
                  <a:srgbClr val="212529"/>
                </a:solidFill>
                <a:effectLst/>
                <a:latin typeface="Times New Roman" panose="02020603050405020304" pitchFamily="18" charset="0"/>
              </a:rPr>
              <a:t> </a:t>
            </a: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física:</a:t>
            </a:r>
            <a:r>
              <a:rPr lang="es-MX" sz="2400" b="0" i="0" dirty="0">
                <a:solidFill>
                  <a:srgbClr val="212529"/>
                </a:solidFill>
                <a:effectLst/>
                <a:latin typeface="Arial" panose="020B0604020202020204" pitchFamily="34" charset="0"/>
                <a:cs typeface="Arial" panose="020B0604020202020204" pitchFamily="34" charset="0"/>
              </a:rPr>
              <a:t> Acto no accidental, usando la fuerza física, armas u objetos que provoquen lesiones, ya sea internas o externas, o ambas.</a:t>
            </a:r>
          </a:p>
          <a:p>
            <a:pPr marL="685800" algn="just"/>
            <a:endParaRPr lang="es-MX" sz="2400" dirty="0">
              <a:solidFill>
                <a:srgbClr val="212529"/>
              </a:solidFill>
              <a:latin typeface="Arial" panose="020B0604020202020204" pitchFamily="34" charset="0"/>
              <a:cs typeface="Arial" panose="020B0604020202020204" pitchFamily="34" charset="0"/>
            </a:endParaRP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patrimonial:</a:t>
            </a:r>
            <a:r>
              <a:rPr lang="es-MX" sz="2400" b="0" i="0" dirty="0">
                <a:solidFill>
                  <a:srgbClr val="212529"/>
                </a:solidFill>
                <a:effectLst/>
                <a:latin typeface="Arial" panose="020B0604020202020204" pitchFamily="34" charset="0"/>
                <a:cs typeface="Arial" panose="020B0604020202020204" pitchFamily="34" charset="0"/>
              </a:rPr>
              <a:t> Tipo de violencia que afecta la supervivencia. Se manifiesta en: transformación, sustracción, destrucción, retención o distracción de objetos, documentos personales, bienes y valores, derechos patrimoniales o recursos económicos destinados a satisfacer sus necesidades, abarcando bienes comunes o propios de la víctima.</a:t>
            </a: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psicológica:</a:t>
            </a:r>
            <a:r>
              <a:rPr lang="es-MX" sz="2400" b="0" i="0" dirty="0">
                <a:solidFill>
                  <a:srgbClr val="212529"/>
                </a:solidFill>
                <a:effectLst/>
                <a:latin typeface="Arial" panose="020B0604020202020204" pitchFamily="34" charset="0"/>
                <a:cs typeface="Arial" panose="020B0604020202020204" pitchFamily="34" charset="0"/>
              </a:rPr>
              <a:t> Se presenta con el daño a la estabilidad emocional, como el abandono, indiferencia, infidelidad, insultos, humillaciones, devaluación, comparaciones destructivas, rechazo, amenazas, etc., las cuales dan como resultado en la víctima depresión, aislamiento, devaluación a su autoestima e incluso llegar al suicidio. </a:t>
            </a:r>
          </a:p>
          <a:p>
            <a:pPr marL="1028700" indent="-342900" algn="just">
              <a:buFont typeface="Wingdings" panose="05000000000000000000" pitchFamily="2" charset="2"/>
              <a:buChar char="q"/>
            </a:pPr>
            <a:r>
              <a:rPr lang="es-MX" sz="2400" b="0" i="0" dirty="0">
                <a:solidFill>
                  <a:srgbClr val="212529"/>
                </a:solidFill>
                <a:effectLst/>
                <a:latin typeface="Arial" panose="020B0604020202020204" pitchFamily="34" charset="0"/>
                <a:cs typeface="Arial" panose="020B0604020202020204" pitchFamily="34" charset="0"/>
              </a:rPr>
              <a:t>  </a:t>
            </a:r>
            <a:r>
              <a:rPr lang="es-MX" sz="2400" b="1" i="0" u="sng" dirty="0">
                <a:solidFill>
                  <a:srgbClr val="212529"/>
                </a:solidFill>
                <a:effectLst/>
                <a:latin typeface="Arial" panose="020B0604020202020204" pitchFamily="34" charset="0"/>
                <a:cs typeface="Arial" panose="020B0604020202020204" pitchFamily="34" charset="0"/>
              </a:rPr>
              <a:t>Violencia sexual:</a:t>
            </a:r>
            <a:r>
              <a:rPr lang="es-MX" sz="2400" b="0" i="0" dirty="0">
                <a:solidFill>
                  <a:srgbClr val="212529"/>
                </a:solidFill>
                <a:effectLst/>
                <a:latin typeface="Arial" panose="020B0604020202020204" pitchFamily="34" charset="0"/>
                <a:cs typeface="Arial" panose="020B0604020202020204" pitchFamily="34" charset="0"/>
              </a:rPr>
              <a:t> Acto que degrada o daña el cuerpo y/o sexualidad de la víctima y que por tanto atenta contra su libertad, dignidad e integridad física. Es una expresión de abuso de poder por parte de una figura masculina sobre la mujer, al denigrar y concebirla como objeto.</a:t>
            </a:r>
          </a:p>
        </p:txBody>
      </p:sp>
    </p:spTree>
    <p:extLst>
      <p:ext uri="{BB962C8B-B14F-4D97-AF65-F5344CB8AC3E}">
        <p14:creationId xmlns:p14="http://schemas.microsoft.com/office/powerpoint/2010/main" val="3049409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F88E879-B193-4AE9-A249-12182DA86B98}"/>
              </a:ext>
            </a:extLst>
          </p:cNvPr>
          <p:cNvSpPr txBox="1"/>
          <p:nvPr/>
        </p:nvSpPr>
        <p:spPr>
          <a:xfrm>
            <a:off x="463826" y="2278151"/>
            <a:ext cx="11092070" cy="3046988"/>
          </a:xfrm>
          <a:prstGeom prst="rect">
            <a:avLst/>
          </a:prstGeom>
          <a:noFill/>
        </p:spPr>
        <p:txBody>
          <a:bodyPr wrap="square">
            <a:spAutoFit/>
          </a:bodyPr>
          <a:lstStyle/>
          <a:p>
            <a:r>
              <a:rPr lang="es-MX" sz="2400" b="1" i="0" dirty="0">
                <a:solidFill>
                  <a:srgbClr val="0A0A0A"/>
                </a:solidFill>
                <a:effectLst/>
                <a:latin typeface="Google Sans"/>
              </a:rPr>
              <a:t>Causas y Contexto</a:t>
            </a:r>
            <a:br>
              <a:rPr lang="es-MX" sz="2400" dirty="0"/>
            </a:br>
            <a:r>
              <a:rPr lang="es-MX" sz="2400" b="0" i="0" dirty="0">
                <a:solidFill>
                  <a:srgbClr val="0A0A0A"/>
                </a:solidFill>
                <a:effectLst/>
                <a:latin typeface="Google Sans"/>
              </a:rPr>
              <a:t>La violencia es una conducta aprendida a menudo producto de factores  </a:t>
            </a:r>
            <a:r>
              <a:rPr lang="es-MX" sz="2400" b="0" i="0" u="sng" dirty="0">
                <a:solidFill>
                  <a:srgbClr val="0A0A0A"/>
                </a:solidFill>
                <a:effectLst/>
                <a:latin typeface="Google Sans"/>
              </a:rPr>
              <a:t>sociales</a:t>
            </a:r>
            <a:r>
              <a:rPr lang="es-MX" sz="2400" b="0" i="0" dirty="0">
                <a:solidFill>
                  <a:srgbClr val="0A0A0A"/>
                </a:solidFill>
                <a:effectLst/>
                <a:latin typeface="Google Sans"/>
              </a:rPr>
              <a:t>, </a:t>
            </a:r>
            <a:r>
              <a:rPr lang="es-MX" sz="2400" b="0" i="0" u="sng" dirty="0">
                <a:solidFill>
                  <a:srgbClr val="0A0A0A"/>
                </a:solidFill>
                <a:effectLst/>
                <a:latin typeface="Google Sans"/>
              </a:rPr>
              <a:t>culturales e históricos</a:t>
            </a:r>
            <a:r>
              <a:rPr lang="es-MX" sz="2400" b="0" i="0" dirty="0">
                <a:solidFill>
                  <a:srgbClr val="0A0A0A"/>
                </a:solidFill>
                <a:effectLst/>
                <a:latin typeface="Google Sans"/>
              </a:rPr>
              <a:t>. </a:t>
            </a:r>
          </a:p>
          <a:p>
            <a:r>
              <a:rPr lang="es-MX" sz="2400" b="0" i="0" dirty="0">
                <a:solidFill>
                  <a:srgbClr val="0A0A0A"/>
                </a:solidFill>
                <a:effectLst/>
                <a:latin typeface="Google Sans"/>
              </a:rPr>
              <a:t>Se alimenta de factores </a:t>
            </a:r>
            <a:r>
              <a:rPr lang="es-MX" sz="2400" b="0" i="0" u="sng" dirty="0">
                <a:solidFill>
                  <a:srgbClr val="0A0A0A"/>
                </a:solidFill>
                <a:effectLst/>
                <a:latin typeface="Google Sans"/>
              </a:rPr>
              <a:t>individuales </a:t>
            </a:r>
            <a:r>
              <a:rPr lang="es-MX" sz="2400" b="0" i="0" dirty="0">
                <a:solidFill>
                  <a:srgbClr val="0A0A0A"/>
                </a:solidFill>
                <a:effectLst/>
                <a:latin typeface="Google Sans"/>
              </a:rPr>
              <a:t>(temperamento), </a:t>
            </a:r>
            <a:r>
              <a:rPr lang="es-MX" sz="2400" b="0" i="0" u="sng" dirty="0">
                <a:solidFill>
                  <a:srgbClr val="0A0A0A"/>
                </a:solidFill>
                <a:effectLst/>
                <a:latin typeface="Google Sans"/>
              </a:rPr>
              <a:t>familiares</a:t>
            </a:r>
            <a:r>
              <a:rPr lang="es-MX" sz="2400" b="0" i="0" dirty="0">
                <a:solidFill>
                  <a:srgbClr val="0A0A0A"/>
                </a:solidFill>
                <a:effectLst/>
                <a:latin typeface="Google Sans"/>
              </a:rPr>
              <a:t> (violencia doméstica), </a:t>
            </a:r>
            <a:r>
              <a:rPr lang="es-MX" sz="2400" b="0" i="0" u="sng" dirty="0">
                <a:solidFill>
                  <a:srgbClr val="0A0A0A"/>
                </a:solidFill>
                <a:effectLst/>
                <a:latin typeface="Google Sans"/>
              </a:rPr>
              <a:t>comunitarios</a:t>
            </a:r>
            <a:r>
              <a:rPr lang="es-MX" sz="2400" b="0" i="0" dirty="0">
                <a:solidFill>
                  <a:srgbClr val="0A0A0A"/>
                </a:solidFill>
                <a:effectLst/>
                <a:latin typeface="Google Sans"/>
              </a:rPr>
              <a:t> (pobreza, armas) y </a:t>
            </a:r>
            <a:r>
              <a:rPr lang="es-MX" sz="2400" b="0" i="0" u="sng" dirty="0">
                <a:solidFill>
                  <a:srgbClr val="0A0A0A"/>
                </a:solidFill>
                <a:effectLst/>
                <a:latin typeface="Google Sans"/>
              </a:rPr>
              <a:t>sociales</a:t>
            </a:r>
            <a:r>
              <a:rPr lang="es-MX" sz="2400" b="0" i="0" dirty="0">
                <a:solidFill>
                  <a:srgbClr val="0A0A0A"/>
                </a:solidFill>
                <a:effectLst/>
                <a:latin typeface="Google Sans"/>
              </a:rPr>
              <a:t> (discriminación).</a:t>
            </a:r>
          </a:p>
          <a:p>
            <a:endParaRPr lang="es-MX" sz="2400" dirty="0">
              <a:solidFill>
                <a:srgbClr val="0A0A0A"/>
              </a:solidFill>
              <a:latin typeface="Google Sans"/>
            </a:endParaRPr>
          </a:p>
          <a:p>
            <a:r>
              <a:rPr lang="es-MX" sz="2400" b="0" i="0" dirty="0">
                <a:solidFill>
                  <a:srgbClr val="0A0A0A"/>
                </a:solidFill>
                <a:effectLst/>
                <a:latin typeface="Google Sans"/>
              </a:rPr>
              <a:t> Frecuentemente opera en un</a:t>
            </a:r>
            <a:r>
              <a:rPr lang="es-MX" sz="2400" b="0" i="0" dirty="0">
                <a:effectLst/>
                <a:latin typeface="Google Sans"/>
              </a:rPr>
              <a:t> </a:t>
            </a:r>
            <a:r>
              <a:rPr lang="es-MX" sz="2400" b="0" i="0" dirty="0">
                <a:effectLst/>
                <a:latin typeface="Google Sans"/>
                <a:hlinkClick r:id="rId2">
                  <a:extLst>
                    <a:ext uri="{A12FA001-AC4F-418D-AE19-62706E023703}">
                      <ahyp:hlinkClr xmlns:ahyp="http://schemas.microsoft.com/office/drawing/2018/hyperlinkcolor" val="tx"/>
                    </a:ext>
                  </a:extLst>
                </a:hlinkClick>
              </a:rPr>
              <a:t>ciclo</a:t>
            </a:r>
            <a:r>
              <a:rPr lang="es-MX" sz="2400" b="0" i="0" dirty="0">
                <a:effectLst/>
                <a:latin typeface="Google Sans"/>
              </a:rPr>
              <a:t> </a:t>
            </a:r>
            <a:r>
              <a:rPr lang="es-MX" sz="2400" b="0" i="0" dirty="0">
                <a:solidFill>
                  <a:srgbClr val="0A0A0A"/>
                </a:solidFill>
                <a:effectLst/>
                <a:latin typeface="Google Sans"/>
              </a:rPr>
              <a:t>de tres fases: </a:t>
            </a:r>
            <a:r>
              <a:rPr lang="es-MX" sz="2400" b="0" i="0" dirty="0">
                <a:solidFill>
                  <a:srgbClr val="FF0000"/>
                </a:solidFill>
                <a:effectLst/>
                <a:latin typeface="Google Sans"/>
              </a:rPr>
              <a:t>acumulación de tensión, estallido de violencia y la "luna de miel"</a:t>
            </a:r>
            <a:endParaRPr lang="es-MX" sz="2400" dirty="0">
              <a:solidFill>
                <a:srgbClr val="FF0000"/>
              </a:solidFill>
            </a:endParaRPr>
          </a:p>
        </p:txBody>
      </p:sp>
      <p:pic>
        <p:nvPicPr>
          <p:cNvPr id="4" name="Imagen 3">
            <a:extLst>
              <a:ext uri="{FF2B5EF4-FFF2-40B4-BE49-F238E27FC236}">
                <a16:creationId xmlns:a16="http://schemas.microsoft.com/office/drawing/2014/main" id="{99BA925E-AA44-476C-889F-158D8AEBD85B}"/>
              </a:ext>
            </a:extLst>
          </p:cNvPr>
          <p:cNvPicPr>
            <a:picLocks noChangeAspect="1"/>
          </p:cNvPicPr>
          <p:nvPr/>
        </p:nvPicPr>
        <p:blipFill>
          <a:blip r:embed="rId3"/>
          <a:stretch>
            <a:fillRect/>
          </a:stretch>
        </p:blipFill>
        <p:spPr>
          <a:xfrm>
            <a:off x="9572625" y="0"/>
            <a:ext cx="2619375" cy="2517913"/>
          </a:xfrm>
          <a:prstGeom prst="rect">
            <a:avLst/>
          </a:prstGeom>
        </p:spPr>
      </p:pic>
    </p:spTree>
    <p:extLst>
      <p:ext uri="{BB962C8B-B14F-4D97-AF65-F5344CB8AC3E}">
        <p14:creationId xmlns:p14="http://schemas.microsoft.com/office/powerpoint/2010/main" val="407775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BCD4DA0-EB8E-4909-AF69-23FEF3B78A5D}"/>
              </a:ext>
            </a:extLst>
          </p:cNvPr>
          <p:cNvSpPr txBox="1"/>
          <p:nvPr/>
        </p:nvSpPr>
        <p:spPr>
          <a:xfrm>
            <a:off x="530087" y="225866"/>
            <a:ext cx="11370368" cy="1938992"/>
          </a:xfrm>
          <a:prstGeom prst="rect">
            <a:avLst/>
          </a:prstGeom>
          <a:noFill/>
        </p:spPr>
        <p:txBody>
          <a:bodyPr wrap="square">
            <a:spAutoFit/>
          </a:bodyPr>
          <a:lstStyle/>
          <a:p>
            <a:pPr algn="l" fontAlgn="base"/>
            <a:r>
              <a:rPr lang="es-MX" sz="2400" b="0" i="0" dirty="0">
                <a:solidFill>
                  <a:srgbClr val="000000"/>
                </a:solidFill>
                <a:effectLst/>
                <a:latin typeface="Segoe Print" panose="02000600000000000000" pitchFamily="2" charset="0"/>
              </a:rPr>
              <a:t>Cómo se pueden volver los niños agresivos? </a:t>
            </a:r>
          </a:p>
          <a:p>
            <a:pPr algn="l" fontAlgn="base"/>
            <a:endParaRPr lang="es-MX" sz="2400" b="0" i="0" dirty="0">
              <a:solidFill>
                <a:srgbClr val="000000"/>
              </a:solidFill>
              <a:effectLst/>
              <a:latin typeface="Segoe Print" panose="02000600000000000000" pitchFamily="2" charset="0"/>
            </a:endParaRPr>
          </a:p>
          <a:p>
            <a:pPr algn="l" fontAlgn="base"/>
            <a:r>
              <a:rPr lang="es-MX" sz="2400" dirty="0">
                <a:solidFill>
                  <a:srgbClr val="000000"/>
                </a:solidFill>
                <a:latin typeface="Sentinel"/>
              </a:rPr>
              <a:t>Los c</a:t>
            </a:r>
            <a:r>
              <a:rPr lang="es-MX" sz="2400" b="0" i="0" dirty="0">
                <a:solidFill>
                  <a:srgbClr val="000000"/>
                </a:solidFill>
                <a:effectLst/>
                <a:latin typeface="Whitney"/>
              </a:rPr>
              <a:t>omportamientos agresivos, como </a:t>
            </a:r>
            <a:r>
              <a:rPr lang="es-MX" sz="2400" dirty="0">
                <a:solidFill>
                  <a:srgbClr val="000000"/>
                </a:solidFill>
                <a:latin typeface="Whitney"/>
              </a:rPr>
              <a:t>c</a:t>
            </a:r>
            <a:r>
              <a:rPr lang="es-MX" sz="2400" b="0" i="0" dirty="0">
                <a:solidFill>
                  <a:srgbClr val="000000"/>
                </a:solidFill>
                <a:effectLst/>
                <a:latin typeface="Whitney"/>
              </a:rPr>
              <a:t>ualquier otro comportamiento, resultan de una combinación de factores </a:t>
            </a:r>
            <a:r>
              <a:rPr lang="es-MX" sz="2400" b="0" i="0" u="sng" dirty="0">
                <a:solidFill>
                  <a:srgbClr val="000000"/>
                </a:solidFill>
                <a:effectLst/>
                <a:latin typeface="Whitney"/>
              </a:rPr>
              <a:t>individuales</a:t>
            </a:r>
            <a:r>
              <a:rPr lang="es-MX" sz="2400" b="0" i="0" dirty="0">
                <a:solidFill>
                  <a:srgbClr val="000000"/>
                </a:solidFill>
                <a:effectLst/>
                <a:latin typeface="Whitney"/>
              </a:rPr>
              <a:t> del niño y factores en </a:t>
            </a:r>
            <a:r>
              <a:rPr lang="es-MX" sz="2400" b="0" i="0" u="sng" dirty="0">
                <a:solidFill>
                  <a:srgbClr val="000000"/>
                </a:solidFill>
                <a:effectLst/>
                <a:latin typeface="Whitney"/>
              </a:rPr>
              <a:t>la familia</a:t>
            </a:r>
            <a:r>
              <a:rPr lang="es-MX" sz="2400" b="0" i="0" dirty="0">
                <a:solidFill>
                  <a:srgbClr val="000000"/>
                </a:solidFill>
                <a:effectLst/>
                <a:latin typeface="Whitney"/>
              </a:rPr>
              <a:t>, </a:t>
            </a:r>
            <a:r>
              <a:rPr lang="es-MX" sz="2400" b="0" i="0" u="sng" dirty="0">
                <a:solidFill>
                  <a:srgbClr val="000000"/>
                </a:solidFill>
                <a:effectLst/>
                <a:latin typeface="Whitney"/>
              </a:rPr>
              <a:t>la comunidad, y </a:t>
            </a:r>
            <a:r>
              <a:rPr lang="es-MX" sz="2400" u="sng" dirty="0">
                <a:solidFill>
                  <a:srgbClr val="000000"/>
                </a:solidFill>
                <a:latin typeface="Whitney"/>
              </a:rPr>
              <a:t>de</a:t>
            </a:r>
            <a:r>
              <a:rPr lang="es-MX" sz="2400" b="0" i="0" u="sng" dirty="0">
                <a:solidFill>
                  <a:srgbClr val="000000"/>
                </a:solidFill>
                <a:effectLst/>
                <a:latin typeface="Whitney"/>
              </a:rPr>
              <a:t> la sociedad</a:t>
            </a:r>
            <a:r>
              <a:rPr lang="es-MX" sz="2400" b="0" i="0" dirty="0">
                <a:solidFill>
                  <a:srgbClr val="000000"/>
                </a:solidFill>
                <a:effectLst/>
                <a:latin typeface="Whitney"/>
              </a:rPr>
              <a:t>.</a:t>
            </a:r>
          </a:p>
        </p:txBody>
      </p:sp>
      <p:sp>
        <p:nvSpPr>
          <p:cNvPr id="5" name="CuadroTexto 4">
            <a:extLst>
              <a:ext uri="{FF2B5EF4-FFF2-40B4-BE49-F238E27FC236}">
                <a16:creationId xmlns:a16="http://schemas.microsoft.com/office/drawing/2014/main" id="{CBF8E58F-13B0-43EA-94CC-6230CE38A3F9}"/>
              </a:ext>
            </a:extLst>
          </p:cNvPr>
          <p:cNvSpPr txBox="1"/>
          <p:nvPr/>
        </p:nvSpPr>
        <p:spPr>
          <a:xfrm>
            <a:off x="675861" y="2425871"/>
            <a:ext cx="11370368" cy="3416320"/>
          </a:xfrm>
          <a:prstGeom prst="rect">
            <a:avLst/>
          </a:prstGeom>
          <a:noFill/>
        </p:spPr>
        <p:txBody>
          <a:bodyPr wrap="square">
            <a:spAutoFit/>
          </a:bodyPr>
          <a:lstStyle/>
          <a:p>
            <a:pPr algn="l" fontAlgn="base"/>
            <a:r>
              <a:rPr lang="es-MX" sz="2400" b="1" i="0" dirty="0">
                <a:solidFill>
                  <a:srgbClr val="000000"/>
                </a:solidFill>
                <a:effectLst/>
                <a:latin typeface="Arial" panose="020B0604020202020204" pitchFamily="34" charset="0"/>
                <a:cs typeface="Arial" panose="020B0604020202020204" pitchFamily="34" charset="0"/>
              </a:rPr>
              <a:t>Factores Individuales </a:t>
            </a:r>
          </a:p>
          <a:p>
            <a:pPr algn="l" fontAlgn="base"/>
            <a:r>
              <a:rPr lang="es-MX" sz="2400" b="0" i="0" dirty="0">
                <a:solidFill>
                  <a:srgbClr val="000000"/>
                </a:solidFill>
                <a:effectLst/>
                <a:latin typeface="Arial" panose="020B0604020202020204" pitchFamily="34" charset="0"/>
                <a:cs typeface="Arial" panose="020B0604020202020204" pitchFamily="34" charset="0"/>
              </a:rPr>
              <a:t>Temperamento; genes biológicos, complicaciones de nacimiento; déficit</a:t>
            </a:r>
            <a:br>
              <a:rPr lang="es-MX" sz="2400" b="0" i="0" dirty="0">
                <a:solidFill>
                  <a:srgbClr val="000000"/>
                </a:solidFill>
                <a:effectLst/>
                <a:latin typeface="Arial" panose="020B0604020202020204" pitchFamily="34" charset="0"/>
                <a:cs typeface="Arial" panose="020B0604020202020204" pitchFamily="34" charset="0"/>
              </a:rPr>
            </a:br>
            <a:r>
              <a:rPr lang="es-MX" sz="2400" b="0" i="0" dirty="0">
                <a:solidFill>
                  <a:srgbClr val="000000"/>
                </a:solidFill>
                <a:effectLst/>
                <a:latin typeface="Arial" panose="020B0604020202020204" pitchFamily="34" charset="0"/>
                <a:cs typeface="Arial" panose="020B0604020202020204" pitchFamily="34" charset="0"/>
              </a:rPr>
              <a:t>de atención; madre que usa drogas durante el embarazo</a:t>
            </a:r>
          </a:p>
          <a:p>
            <a:pPr algn="l" fontAlgn="base"/>
            <a:endParaRPr lang="es-MX" sz="2400" b="0" i="0" dirty="0">
              <a:solidFill>
                <a:srgbClr val="000000"/>
              </a:solidFill>
              <a:effectLst/>
              <a:latin typeface="Arial" panose="020B0604020202020204" pitchFamily="34" charset="0"/>
              <a:cs typeface="Arial" panose="020B0604020202020204" pitchFamily="34" charset="0"/>
            </a:endParaRPr>
          </a:p>
          <a:p>
            <a:pPr algn="l" fontAlgn="base"/>
            <a:r>
              <a:rPr lang="es-MX" sz="2400" b="1" i="0" dirty="0">
                <a:solidFill>
                  <a:srgbClr val="000000"/>
                </a:solidFill>
                <a:effectLst/>
                <a:latin typeface="Arial" panose="020B0604020202020204" pitchFamily="34" charset="0"/>
                <a:cs typeface="Arial" panose="020B0604020202020204" pitchFamily="34" charset="0"/>
              </a:rPr>
              <a:t>Factores en la familia </a:t>
            </a:r>
          </a:p>
          <a:p>
            <a:pPr algn="l" fontAlgn="base"/>
            <a:r>
              <a:rPr lang="es-MX" sz="2400" b="0" i="0" dirty="0">
                <a:solidFill>
                  <a:srgbClr val="000000"/>
                </a:solidFill>
                <a:effectLst/>
                <a:latin typeface="Arial" panose="020B0604020202020204" pitchFamily="34" charset="0"/>
                <a:cs typeface="Arial" panose="020B0604020202020204" pitchFamily="34" charset="0"/>
              </a:rPr>
              <a:t>Abuso infantil; padres con depresión; violencia doméstica; padres que no supervisan a sus hijos; acceso a armas; padres ausentes; demasiada televisión y videojuegos</a:t>
            </a:r>
          </a:p>
          <a:p>
            <a:pPr algn="l" fontAlgn="base"/>
            <a:endParaRPr lang="es-MX" sz="2400" b="0" i="0" dirty="0">
              <a:solidFill>
                <a:srgbClr val="000000"/>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07456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67C35B3-C734-4EE9-B9F2-27FC1A33805F}"/>
              </a:ext>
            </a:extLst>
          </p:cNvPr>
          <p:cNvSpPr txBox="1"/>
          <p:nvPr/>
        </p:nvSpPr>
        <p:spPr>
          <a:xfrm>
            <a:off x="185531" y="1718246"/>
            <a:ext cx="7288695" cy="3046988"/>
          </a:xfrm>
          <a:prstGeom prst="rect">
            <a:avLst/>
          </a:prstGeom>
          <a:noFill/>
        </p:spPr>
        <p:txBody>
          <a:bodyPr wrap="square">
            <a:spAutoFit/>
          </a:bodyPr>
          <a:lstStyle/>
          <a:p>
            <a:pPr algn="l" fontAlgn="base"/>
            <a:r>
              <a:rPr lang="es-MX" sz="2400" b="1" i="0" dirty="0">
                <a:solidFill>
                  <a:srgbClr val="000000"/>
                </a:solidFill>
                <a:effectLst/>
                <a:latin typeface="Arial" panose="020B0604020202020204" pitchFamily="34" charset="0"/>
                <a:cs typeface="Arial" panose="020B0604020202020204" pitchFamily="34" charset="0"/>
              </a:rPr>
              <a:t>Factores en la comunidad </a:t>
            </a:r>
          </a:p>
          <a:p>
            <a:pPr algn="l" fontAlgn="base"/>
            <a:r>
              <a:rPr lang="es-MX" sz="2400" b="0" i="0" dirty="0">
                <a:solidFill>
                  <a:srgbClr val="000000"/>
                </a:solidFill>
                <a:effectLst/>
                <a:latin typeface="Arial" panose="020B0604020202020204" pitchFamily="34" charset="0"/>
                <a:cs typeface="Arial" panose="020B0604020202020204" pitchFamily="34" charset="0"/>
              </a:rPr>
              <a:t>Violencia en la comunidad; tráfico de drogas; aislamiento; acceso a armas; pertenecer a una pandilla</a:t>
            </a:r>
          </a:p>
          <a:p>
            <a:pPr algn="l" fontAlgn="base"/>
            <a:endParaRPr lang="es-MX" sz="2400" b="1" i="0" dirty="0">
              <a:solidFill>
                <a:srgbClr val="000000"/>
              </a:solidFill>
              <a:effectLst/>
              <a:latin typeface="Arial" panose="020B0604020202020204" pitchFamily="34" charset="0"/>
              <a:cs typeface="Arial" panose="020B0604020202020204" pitchFamily="34" charset="0"/>
            </a:endParaRPr>
          </a:p>
          <a:p>
            <a:pPr algn="l" fontAlgn="base"/>
            <a:r>
              <a:rPr lang="es-MX" sz="2400" b="1" i="0" dirty="0">
                <a:solidFill>
                  <a:srgbClr val="000000"/>
                </a:solidFill>
                <a:effectLst/>
                <a:latin typeface="Arial" panose="020B0604020202020204" pitchFamily="34" charset="0"/>
                <a:cs typeface="Arial" panose="020B0604020202020204" pitchFamily="34" charset="0"/>
              </a:rPr>
              <a:t>Factores en la sociedad </a:t>
            </a:r>
          </a:p>
          <a:p>
            <a:pPr algn="l" fontAlgn="base"/>
            <a:r>
              <a:rPr lang="es-MX" sz="2400" b="0" i="0" dirty="0">
                <a:solidFill>
                  <a:srgbClr val="000000"/>
                </a:solidFill>
                <a:effectLst/>
                <a:latin typeface="Arial" panose="020B0604020202020204" pitchFamily="34" charset="0"/>
                <a:cs typeface="Arial" panose="020B0604020202020204" pitchFamily="34" charset="0"/>
              </a:rPr>
              <a:t>Pobreza; discriminación; acceso a armas; violencia en la televisión</a:t>
            </a:r>
          </a:p>
        </p:txBody>
      </p:sp>
      <p:pic>
        <p:nvPicPr>
          <p:cNvPr id="4" name="Imagen 3">
            <a:extLst>
              <a:ext uri="{FF2B5EF4-FFF2-40B4-BE49-F238E27FC236}">
                <a16:creationId xmlns:a16="http://schemas.microsoft.com/office/drawing/2014/main" id="{B1E5EB3F-966B-4B54-918E-210A347CF72A}"/>
              </a:ext>
            </a:extLst>
          </p:cNvPr>
          <p:cNvPicPr>
            <a:picLocks noChangeAspect="1"/>
          </p:cNvPicPr>
          <p:nvPr/>
        </p:nvPicPr>
        <p:blipFill>
          <a:blip r:embed="rId2"/>
          <a:stretch>
            <a:fillRect/>
          </a:stretch>
        </p:blipFill>
        <p:spPr>
          <a:xfrm>
            <a:off x="7474226" y="0"/>
            <a:ext cx="4717774" cy="5605670"/>
          </a:xfrm>
          <a:prstGeom prst="rect">
            <a:avLst/>
          </a:prstGeom>
        </p:spPr>
      </p:pic>
    </p:spTree>
    <p:extLst>
      <p:ext uri="{BB962C8B-B14F-4D97-AF65-F5344CB8AC3E}">
        <p14:creationId xmlns:p14="http://schemas.microsoft.com/office/powerpoint/2010/main" val="447355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1797CB7-D8CD-44FB-9363-C972BFE98A82}"/>
              </a:ext>
            </a:extLst>
          </p:cNvPr>
          <p:cNvSpPr txBox="1"/>
          <p:nvPr/>
        </p:nvSpPr>
        <p:spPr>
          <a:xfrm>
            <a:off x="417443" y="618822"/>
            <a:ext cx="11357113" cy="5940088"/>
          </a:xfrm>
          <a:prstGeom prst="rect">
            <a:avLst/>
          </a:prstGeom>
          <a:noFill/>
        </p:spPr>
        <p:txBody>
          <a:bodyPr wrap="square">
            <a:spAutoFit/>
          </a:bodyPr>
          <a:lstStyle/>
          <a:p>
            <a:r>
              <a:rPr lang="es-MX" sz="2000" dirty="0">
                <a:latin typeface="Arial" panose="020B0604020202020204" pitchFamily="34" charset="0"/>
                <a:cs typeface="Arial" panose="020B0604020202020204" pitchFamily="34" charset="0"/>
              </a:rPr>
              <a:t>Los factores de riesgo (FR) pueden actuar como factores predisponentes, precipitantes o que perpetúan la conducta. </a:t>
            </a:r>
          </a:p>
          <a:p>
            <a:endParaRPr lang="es-MX" sz="2000" dirty="0">
              <a:latin typeface="Arial" panose="020B0604020202020204" pitchFamily="34" charset="0"/>
              <a:cs typeface="Arial" panose="020B0604020202020204" pitchFamily="34" charset="0"/>
            </a:endParaRPr>
          </a:p>
          <a:p>
            <a:r>
              <a:rPr lang="es-MX" sz="2000" dirty="0">
                <a:latin typeface="Arial" panose="020B0604020202020204" pitchFamily="34" charset="0"/>
                <a:cs typeface="Arial" panose="020B0604020202020204" pitchFamily="34" charset="0"/>
              </a:rPr>
              <a:t>Cabe citar los siguientes FR(11,12,13).</a:t>
            </a:r>
          </a:p>
          <a:p>
            <a:r>
              <a:rPr lang="es-MX" sz="2000" dirty="0">
                <a:latin typeface="Arial" panose="020B0604020202020204" pitchFamily="34" charset="0"/>
                <a:cs typeface="Arial" panose="020B0604020202020204" pitchFamily="34" charset="0"/>
              </a:rPr>
              <a:t> — Exposición a conflictos conyugales en el hogar.</a:t>
            </a:r>
          </a:p>
          <a:p>
            <a:r>
              <a:rPr lang="es-MX" sz="2000" dirty="0">
                <a:latin typeface="Arial" panose="020B0604020202020204" pitchFamily="34" charset="0"/>
                <a:cs typeface="Arial" panose="020B0604020202020204" pitchFamily="34" charset="0"/>
              </a:rPr>
              <a:t> — Crianza inconsistente o negligente, de trato severo, con pocas o nulas muestras de afecto.</a:t>
            </a:r>
          </a:p>
          <a:p>
            <a:r>
              <a:rPr lang="es-MX" sz="2000" dirty="0">
                <a:latin typeface="Arial" panose="020B0604020202020204" pitchFamily="34" charset="0"/>
                <a:cs typeface="Arial" panose="020B0604020202020204" pitchFamily="34" charset="0"/>
              </a:rPr>
              <a:t> — Trauma emocional y físico.</a:t>
            </a:r>
          </a:p>
          <a:p>
            <a:r>
              <a:rPr lang="es-MX" sz="2000" dirty="0">
                <a:latin typeface="Arial" panose="020B0604020202020204" pitchFamily="34" charset="0"/>
                <a:cs typeface="Arial" panose="020B0604020202020204" pitchFamily="34" charset="0"/>
              </a:rPr>
              <a:t> — Temperamento con problemas de regulación emocional, como la baja tolerancia a la frustración o niveles altos de reactividad emocional.</a:t>
            </a:r>
          </a:p>
          <a:p>
            <a:r>
              <a:rPr lang="es-MX" sz="2000" dirty="0">
                <a:latin typeface="Arial" panose="020B0604020202020204" pitchFamily="34" charset="0"/>
                <a:cs typeface="Arial" panose="020B0604020202020204" pitchFamily="34" charset="0"/>
              </a:rPr>
              <a:t> — Temperamento con falta de empatía y culpa, con una menor capacidad de respuesta emocional a los sentimientos o señales de los demás, y sin respuesta positiva a los castigos aplicados. </a:t>
            </a:r>
          </a:p>
          <a:p>
            <a:r>
              <a:rPr lang="es-MX" sz="2000" dirty="0">
                <a:latin typeface="Arial" panose="020B0604020202020204" pitchFamily="34" charset="0"/>
                <a:cs typeface="Arial" panose="020B0604020202020204" pitchFamily="34" charset="0"/>
              </a:rPr>
              <a:t>— Bajo cociente intelectual (CI), sobre todo a nivel del CI verbal. Este factor, no suele observarse en los sujetos con emociones prosociales limitadas o insensibilidad emocional.</a:t>
            </a:r>
          </a:p>
          <a:p>
            <a:r>
              <a:rPr lang="es-MX" sz="2000" dirty="0">
                <a:latin typeface="Arial" panose="020B0604020202020204" pitchFamily="34" charset="0"/>
                <a:cs typeface="Arial" panose="020B0604020202020204" pitchFamily="34" charset="0"/>
              </a:rPr>
              <a:t> — Padecer otro trastorno psicopatológico.</a:t>
            </a:r>
          </a:p>
          <a:p>
            <a:r>
              <a:rPr lang="es-MX" sz="2000" dirty="0">
                <a:latin typeface="Arial" panose="020B0604020202020204" pitchFamily="34" charset="0"/>
                <a:cs typeface="Arial" panose="020B0604020202020204" pitchFamily="34" charset="0"/>
              </a:rPr>
              <a:t> — Psicopatología en los padres.</a:t>
            </a:r>
          </a:p>
          <a:p>
            <a:r>
              <a:rPr lang="es-MX" sz="2000" dirty="0">
                <a:latin typeface="Arial" panose="020B0604020202020204" pitchFamily="34" charset="0"/>
                <a:cs typeface="Arial" panose="020B0604020202020204" pitchFamily="34" charset="0"/>
              </a:rPr>
              <a:t> — Padres con conductas delincuentes y consumidores de tóxicos</a:t>
            </a:r>
          </a:p>
          <a:p>
            <a:r>
              <a:rPr lang="es-MX" sz="2000" dirty="0">
                <a:latin typeface="Arial" panose="020B0604020202020204" pitchFamily="34" charset="0"/>
                <a:cs typeface="Arial" panose="020B0604020202020204" pitchFamily="34" charset="0"/>
              </a:rPr>
              <a:t>. — Estatus socio-económico bajo.</a:t>
            </a:r>
          </a:p>
          <a:p>
            <a:r>
              <a:rPr lang="es-MX" sz="2000" dirty="0">
                <a:latin typeface="Arial" panose="020B0604020202020204" pitchFamily="34" charset="0"/>
                <a:cs typeface="Arial" panose="020B0604020202020204" pitchFamily="34" charset="0"/>
              </a:rPr>
              <a:t> — Vivir en un barrio expuesto a la violencia.</a:t>
            </a:r>
          </a:p>
          <a:p>
            <a:r>
              <a:rPr lang="es-MX" sz="2000" dirty="0">
                <a:latin typeface="Arial" panose="020B0604020202020204" pitchFamily="34" charset="0"/>
                <a:cs typeface="Arial" panose="020B0604020202020204" pitchFamily="34" charset="0"/>
              </a:rPr>
              <a:t> — Factores genéticos o neurobiológicos.</a:t>
            </a:r>
          </a:p>
        </p:txBody>
      </p:sp>
      <p:sp>
        <p:nvSpPr>
          <p:cNvPr id="5" name="CuadroTexto 4">
            <a:extLst>
              <a:ext uri="{FF2B5EF4-FFF2-40B4-BE49-F238E27FC236}">
                <a16:creationId xmlns:a16="http://schemas.microsoft.com/office/drawing/2014/main" id="{BF7E84E7-5D4F-47A2-A97F-9270ECAC8168}"/>
              </a:ext>
            </a:extLst>
          </p:cNvPr>
          <p:cNvSpPr txBox="1"/>
          <p:nvPr/>
        </p:nvSpPr>
        <p:spPr>
          <a:xfrm>
            <a:off x="2491409" y="0"/>
            <a:ext cx="6096000" cy="523220"/>
          </a:xfrm>
          <a:prstGeom prst="rect">
            <a:avLst/>
          </a:prstGeom>
          <a:noFill/>
        </p:spPr>
        <p:txBody>
          <a:bodyPr wrap="square">
            <a:spAutoFit/>
          </a:bodyPr>
          <a:lstStyle/>
          <a:p>
            <a:pPr algn="ctr"/>
            <a:r>
              <a:rPr lang="es-MX" sz="2800" b="1" dirty="0">
                <a:latin typeface="Arial" panose="020B0604020202020204" pitchFamily="34" charset="0"/>
                <a:cs typeface="Arial" panose="020B0604020202020204" pitchFamily="34" charset="0"/>
              </a:rPr>
              <a:t>Factores de riesgo </a:t>
            </a:r>
            <a:endParaRPr lang="es-MX" sz="2800" b="1" dirty="0"/>
          </a:p>
        </p:txBody>
      </p:sp>
    </p:spTree>
    <p:extLst>
      <p:ext uri="{BB962C8B-B14F-4D97-AF65-F5344CB8AC3E}">
        <p14:creationId xmlns:p14="http://schemas.microsoft.com/office/powerpoint/2010/main" val="1657571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4995BE-AA64-3E10-EE88-089A6EC12232}"/>
              </a:ext>
            </a:extLst>
          </p:cNvPr>
          <p:cNvPicPr>
            <a:picLocks noChangeAspect="1"/>
          </p:cNvPicPr>
          <p:nvPr/>
        </p:nvPicPr>
        <p:blipFill>
          <a:blip r:embed="rId2"/>
          <a:stretch>
            <a:fillRect/>
          </a:stretch>
        </p:blipFill>
        <p:spPr>
          <a:xfrm>
            <a:off x="555171" y="217714"/>
            <a:ext cx="11299371" cy="6336726"/>
          </a:xfrm>
          <a:prstGeom prst="rect">
            <a:avLst/>
          </a:prstGeom>
        </p:spPr>
      </p:pic>
    </p:spTree>
    <p:extLst>
      <p:ext uri="{BB962C8B-B14F-4D97-AF65-F5344CB8AC3E}">
        <p14:creationId xmlns:p14="http://schemas.microsoft.com/office/powerpoint/2010/main" val="3746321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B3DCA99-2235-4F23-91FF-6DD8BEE96E1B}"/>
              </a:ext>
            </a:extLst>
          </p:cNvPr>
          <p:cNvSpPr txBox="1"/>
          <p:nvPr/>
        </p:nvSpPr>
        <p:spPr>
          <a:xfrm>
            <a:off x="477078" y="339159"/>
            <a:ext cx="10349948" cy="637097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altLang="es-MX" sz="2400" b="1" i="0" u="none" strike="noStrike" cap="none" normalizeH="0" baseline="0" dirty="0">
                <a:ln>
                  <a:noFill/>
                </a:ln>
                <a:solidFill>
                  <a:srgbClr val="0A0A0A"/>
                </a:solidFill>
                <a:effectLst/>
                <a:latin typeface="Arial" panose="020B0604020202020204" pitchFamily="34" charset="0"/>
                <a:cs typeface="Arial" panose="020B0604020202020204" pitchFamily="34" charset="0"/>
              </a:rPr>
              <a:t>Consecuencias</a:t>
            </a:r>
            <a:endParaRPr kumimoji="0" lang="es-MX" altLang="es-MX" sz="24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s-MX" altLang="es-MX" sz="2400" b="1" i="0" u="none" strike="noStrike" cap="none" normalizeH="0" baseline="0" dirty="0">
                <a:ln>
                  <a:noFill/>
                </a:ln>
                <a:solidFill>
                  <a:srgbClr val="0A0A0A"/>
                </a:solidFill>
                <a:effectLst/>
                <a:latin typeface="Arial" panose="020B0604020202020204" pitchFamily="34" charset="0"/>
                <a:cs typeface="Arial" panose="020B0604020202020204" pitchFamily="34" charset="0"/>
              </a:rPr>
              <a:t>Salud:</a:t>
            </a:r>
            <a:r>
              <a:rPr kumimoji="0" lang="es-MX" altLang="es-MX" sz="2400" b="0" i="0" u="none" strike="noStrike" cap="none" normalizeH="0" baseline="0" dirty="0">
                <a:ln>
                  <a:noFill/>
                </a:ln>
                <a:solidFill>
                  <a:srgbClr val="0A0A0A"/>
                </a:solidFill>
                <a:effectLst/>
                <a:latin typeface="Arial" panose="020B0604020202020204" pitchFamily="34" charset="0"/>
                <a:cs typeface="Arial" panose="020B0604020202020204" pitchFamily="34" charset="0"/>
              </a:rPr>
              <a:t> Más de 1.6 millones de personas mueren al año por violencia, con muchos más sufriendo, lesiones físicas y traumas psicológicos.</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kumimoji="0" lang="es-MX" altLang="es-MX" sz="2400" b="0" i="0" u="none" strike="noStrike" cap="none" normalizeH="0" baseline="0" dirty="0">
              <a:ln>
                <a:noFill/>
              </a:ln>
              <a:solidFill>
                <a:srgbClr val="0A0A0A"/>
              </a:solidFill>
              <a:effectLst/>
              <a:latin typeface="Arial" panose="020B0604020202020204" pitchFamily="34" charset="0"/>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r>
              <a:rPr kumimoji="0" lang="es-MX" altLang="es-MX" sz="2400" b="1" i="0" u="none" strike="noStrike" cap="none" normalizeH="0" baseline="0" dirty="0">
                <a:ln>
                  <a:noFill/>
                </a:ln>
                <a:solidFill>
                  <a:srgbClr val="0A0A0A"/>
                </a:solidFill>
                <a:effectLst/>
                <a:latin typeface="Arial" panose="020B0604020202020204" pitchFamily="34" charset="0"/>
                <a:cs typeface="Arial" panose="020B0604020202020204" pitchFamily="34" charset="0"/>
              </a:rPr>
              <a:t>Sociales:</a:t>
            </a:r>
            <a:r>
              <a:rPr kumimoji="0" lang="es-MX" altLang="es-MX" sz="2400" b="0" i="0" u="none" strike="noStrike" cap="none" normalizeH="0" baseline="0" dirty="0">
                <a:ln>
                  <a:noFill/>
                </a:ln>
                <a:solidFill>
                  <a:srgbClr val="0A0A0A"/>
                </a:solidFill>
                <a:effectLst/>
                <a:latin typeface="Arial" panose="020B0604020202020204" pitchFamily="34" charset="0"/>
                <a:cs typeface="Arial" panose="020B0604020202020204" pitchFamily="34" charset="0"/>
              </a:rPr>
              <a:t> Debilita el tejido social, generando miedo e inseguridad.</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Ø"/>
              <a:tabLst/>
            </a:pPr>
            <a:endParaRPr kumimoji="0" lang="es-MX" altLang="es-MX" sz="2400" b="0" i="0" u="none" strike="noStrike" cap="none" normalizeH="0" baseline="0" dirty="0">
              <a:ln>
                <a:noFill/>
              </a:ln>
              <a:solidFill>
                <a:srgbClr val="0A0A0A"/>
              </a:solidFill>
              <a:effectLst/>
              <a:latin typeface="Arial" panose="020B0604020202020204" pitchFamily="34" charset="0"/>
              <a:cs typeface="Arial" panose="020B0604020202020204" pitchFamily="34" charset="0"/>
            </a:endParaRPr>
          </a:p>
          <a:p>
            <a:pPr marL="285750" indent="-285750" algn="l" fontAlgn="base">
              <a:buFont typeface="Wingdings" panose="05000000000000000000" pitchFamily="2" charset="2"/>
              <a:buChar char="Ø"/>
            </a:pPr>
            <a:r>
              <a:rPr lang="es-MX" sz="2400" b="1" i="0" dirty="0">
                <a:solidFill>
                  <a:srgbClr val="000000"/>
                </a:solidFill>
                <a:effectLst/>
                <a:latin typeface="Arial" panose="020B0604020202020204" pitchFamily="34" charset="0"/>
                <a:cs typeface="Arial" panose="020B0604020202020204" pitchFamily="34" charset="0"/>
              </a:rPr>
              <a:t>Las consecuencias de la violencia en las vidas de los niños pequeños incluyen</a:t>
            </a:r>
          </a:p>
          <a:p>
            <a:pPr marL="285750" indent="-285750" algn="l" fontAlgn="base">
              <a:buFont typeface="Wingdings" panose="05000000000000000000" pitchFamily="2" charset="2"/>
              <a:buChar char="Ø"/>
            </a:pPr>
            <a:endParaRPr lang="es-MX" sz="2400" b="1" i="0" dirty="0">
              <a:solidFill>
                <a:srgbClr val="000000"/>
              </a:solidFill>
              <a:effectLst/>
              <a:latin typeface="Arial" panose="020B0604020202020204" pitchFamily="34" charset="0"/>
              <a:cs typeface="Arial" panose="020B0604020202020204" pitchFamily="34" charset="0"/>
            </a:endParaRPr>
          </a:p>
          <a:p>
            <a:pPr marL="342900" indent="-342900" algn="l" fontAlgn="t">
              <a:buFont typeface="Arial" panose="020B0604020202020204" pitchFamily="34" charset="0"/>
              <a:buChar char="•"/>
            </a:pPr>
            <a:r>
              <a:rPr lang="es-MX" sz="2400" b="0" i="0" dirty="0">
                <a:solidFill>
                  <a:srgbClr val="000000"/>
                </a:solidFill>
                <a:effectLst/>
                <a:latin typeface="Arial" panose="020B0604020202020204" pitchFamily="34" charset="0"/>
                <a:cs typeface="Arial" panose="020B0604020202020204" pitchFamily="34" charset="0"/>
              </a:rPr>
              <a:t>Aprenden que la violencia es una manera para resolver los problemas.</a:t>
            </a:r>
          </a:p>
          <a:p>
            <a:pPr marL="342900" indent="-342900" algn="l" fontAlgn="t">
              <a:buFont typeface="Arial" panose="020B0604020202020204" pitchFamily="34" charset="0"/>
              <a:buChar char="•"/>
            </a:pPr>
            <a:r>
              <a:rPr lang="es-MX" sz="2400" b="0" i="0" dirty="0">
                <a:solidFill>
                  <a:srgbClr val="000000"/>
                </a:solidFill>
                <a:effectLst/>
                <a:latin typeface="Arial" panose="020B0604020202020204" pitchFamily="34" charset="0"/>
                <a:cs typeface="Arial" panose="020B0604020202020204" pitchFamily="34" charset="0"/>
              </a:rPr>
              <a:t>Se portan mal con más frecuencia.</a:t>
            </a:r>
          </a:p>
          <a:p>
            <a:pPr marL="342900" indent="-342900" algn="l" fontAlgn="t">
              <a:buFont typeface="Arial" panose="020B0604020202020204" pitchFamily="34" charset="0"/>
              <a:buChar char="•"/>
            </a:pPr>
            <a:r>
              <a:rPr lang="es-MX" sz="2400" b="0" i="0" dirty="0">
                <a:solidFill>
                  <a:srgbClr val="000000"/>
                </a:solidFill>
                <a:effectLst/>
                <a:latin typeface="Arial" panose="020B0604020202020204" pitchFamily="34" charset="0"/>
                <a:cs typeface="Arial" panose="020B0604020202020204" pitchFamily="34" charset="0"/>
              </a:rPr>
              <a:t>Piensan que el mundo es un lugar peligroso y asustador.</a:t>
            </a:r>
          </a:p>
          <a:p>
            <a:pPr marL="342900" indent="-342900" algn="l" fontAlgn="t">
              <a:buFont typeface="Arial" panose="020B0604020202020204" pitchFamily="34" charset="0"/>
              <a:buChar char="•"/>
            </a:pPr>
            <a:r>
              <a:rPr lang="es-MX" sz="2400" b="0" i="0" dirty="0">
                <a:solidFill>
                  <a:srgbClr val="000000"/>
                </a:solidFill>
                <a:effectLst/>
                <a:latin typeface="Arial" panose="020B0604020202020204" pitchFamily="34" charset="0"/>
                <a:cs typeface="Arial" panose="020B0604020202020204" pitchFamily="34" charset="0"/>
              </a:rPr>
              <a:t>No confían en la gente.</a:t>
            </a:r>
          </a:p>
          <a:p>
            <a:pPr marL="342900" indent="-342900" algn="l" fontAlgn="t">
              <a:buFont typeface="Arial" panose="020B0604020202020204" pitchFamily="34" charset="0"/>
              <a:buChar char="•"/>
            </a:pPr>
            <a:r>
              <a:rPr lang="es-MX" sz="2400" b="0" i="0" dirty="0">
                <a:solidFill>
                  <a:srgbClr val="000000"/>
                </a:solidFill>
                <a:effectLst/>
                <a:latin typeface="Arial" panose="020B0604020202020204" pitchFamily="34" charset="0"/>
                <a:cs typeface="Arial" panose="020B0604020202020204" pitchFamily="34" charset="0"/>
              </a:rPr>
              <a:t>Tienen dificultad para concentrarse y les va mal en la escuela.</a:t>
            </a:r>
          </a:p>
          <a:p>
            <a:pPr marL="342900" indent="-342900" algn="l" fontAlgn="t">
              <a:buFont typeface="Arial" panose="020B0604020202020204" pitchFamily="34" charset="0"/>
              <a:buChar char="•"/>
            </a:pPr>
            <a:r>
              <a:rPr lang="es-MX" sz="2400" b="0" i="0" dirty="0">
                <a:solidFill>
                  <a:srgbClr val="000000"/>
                </a:solidFill>
                <a:effectLst/>
                <a:latin typeface="Arial" panose="020B0604020202020204" pitchFamily="34" charset="0"/>
                <a:cs typeface="Arial" panose="020B0604020202020204" pitchFamily="34" charset="0"/>
              </a:rPr>
              <a:t>Pueden involucrarse con violencia cuando jóvenes o después de adultos.</a:t>
            </a:r>
          </a:p>
          <a:p>
            <a:pPr marL="342900" indent="-342900" algn="l" fontAlgn="t">
              <a:buFont typeface="Arial" panose="020B0604020202020204" pitchFamily="34" charset="0"/>
              <a:buChar char="•"/>
            </a:pPr>
            <a:r>
              <a:rPr lang="es-MX" sz="2400" b="0" i="0" dirty="0">
                <a:solidFill>
                  <a:srgbClr val="000000"/>
                </a:solidFill>
                <a:effectLst/>
                <a:latin typeface="Arial" panose="020B0604020202020204" pitchFamily="34" charset="0"/>
                <a:cs typeface="Arial" panose="020B0604020202020204" pitchFamily="34" charset="0"/>
              </a:rPr>
              <a:t>Pueden tener problemas de salud cuando adultos.</a:t>
            </a:r>
          </a:p>
        </p:txBody>
      </p:sp>
    </p:spTree>
    <p:extLst>
      <p:ext uri="{BB962C8B-B14F-4D97-AF65-F5344CB8AC3E}">
        <p14:creationId xmlns:p14="http://schemas.microsoft.com/office/powerpoint/2010/main" val="3668316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365AB57-8364-449B-ABCB-F47FD18D3058}"/>
              </a:ext>
            </a:extLst>
          </p:cNvPr>
          <p:cNvSpPr txBox="1"/>
          <p:nvPr/>
        </p:nvSpPr>
        <p:spPr>
          <a:xfrm>
            <a:off x="278296" y="982176"/>
            <a:ext cx="11635408" cy="5262979"/>
          </a:xfrm>
          <a:prstGeom prst="rect">
            <a:avLst/>
          </a:prstGeom>
          <a:noFill/>
        </p:spPr>
        <p:txBody>
          <a:bodyPr wrap="square">
            <a:spAutoFit/>
          </a:bodyPr>
          <a:lstStyle/>
          <a:p>
            <a:pPr algn="l">
              <a:buFont typeface="Arial" panose="020B0604020202020204" pitchFamily="34" charset="0"/>
              <a:buChar char="•"/>
            </a:pPr>
            <a:r>
              <a:rPr lang="es-MX" sz="2400" b="1" i="0" dirty="0">
                <a:solidFill>
                  <a:srgbClr val="000000"/>
                </a:solidFill>
                <a:effectLst/>
                <a:latin typeface="Arial" panose="020B0604020202020204" pitchFamily="34" charset="0"/>
                <a:cs typeface="Arial" panose="020B0604020202020204" pitchFamily="34" charset="0"/>
              </a:rPr>
              <a:t>Las consecuencias de la violencia en la adolescencia</a:t>
            </a:r>
            <a:endParaRPr lang="es-MX" sz="2400" b="0" i="0" dirty="0">
              <a:solidFill>
                <a:srgbClr val="3C4245"/>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endParaRPr lang="es-MX" sz="2400" dirty="0">
              <a:solidFill>
                <a:srgbClr val="3C4245"/>
              </a:solidFill>
              <a:latin typeface="Arial" panose="020B0604020202020204" pitchFamily="34" charset="0"/>
              <a:cs typeface="Arial" panose="020B0604020202020204" pitchFamily="34" charset="0"/>
            </a:endParaRPr>
          </a:p>
          <a:p>
            <a:pPr algn="l">
              <a:buFont typeface="Arial" panose="020B0604020202020204" pitchFamily="34" charset="0"/>
              <a:buChar char="•"/>
            </a:pPr>
            <a:r>
              <a:rPr lang="es-MX" sz="2400" b="0" i="0" dirty="0">
                <a:solidFill>
                  <a:srgbClr val="3C4245"/>
                </a:solidFill>
                <a:effectLst/>
                <a:latin typeface="Arial" panose="020B0604020202020204" pitchFamily="34" charset="0"/>
                <a:cs typeface="Arial" panose="020B0604020202020204" pitchFamily="34" charset="0"/>
              </a:rPr>
              <a:t>La violencia juvenil le cuesta la vida a cientos de jóvenes en la Región de las Américas. Los homicidios son una de las principales causas de muerte entre los jóvenes, especialmente los hombres y niños jóvenes de 15 a 24 años</a:t>
            </a:r>
          </a:p>
          <a:p>
            <a:pPr algn="l"/>
            <a:r>
              <a:rPr lang="es-MX" sz="2400" b="0" i="0" dirty="0">
                <a:solidFill>
                  <a:srgbClr val="3C4245"/>
                </a:solidFill>
                <a:effectLst/>
                <a:latin typeface="Arial" panose="020B0604020202020204" pitchFamily="34" charset="0"/>
                <a:cs typeface="Arial" panose="020B0604020202020204" pitchFamily="34" charset="0"/>
              </a:rPr>
              <a:t> </a:t>
            </a:r>
          </a:p>
          <a:p>
            <a:pPr algn="l">
              <a:buFont typeface="Arial" panose="020B0604020202020204" pitchFamily="34" charset="0"/>
              <a:buChar char="•"/>
            </a:pPr>
            <a:r>
              <a:rPr lang="es-MX" sz="2400" b="0" i="0" dirty="0">
                <a:solidFill>
                  <a:srgbClr val="3C4245"/>
                </a:solidFill>
                <a:effectLst/>
                <a:latin typeface="Arial" panose="020B0604020202020204" pitchFamily="34" charset="0"/>
                <a:cs typeface="Arial" panose="020B0604020202020204" pitchFamily="34" charset="0"/>
              </a:rPr>
              <a:t>Por cada asesinato, hay muchos otros jóvenes que sufren lesiones. </a:t>
            </a:r>
            <a:r>
              <a:rPr lang="es-MX" sz="2000" b="0" i="0" dirty="0">
                <a:solidFill>
                  <a:srgbClr val="3C4245"/>
                </a:solidFill>
                <a:effectLst/>
                <a:latin typeface="Arial" panose="020B0604020202020204" pitchFamily="34" charset="0"/>
                <a:cs typeface="Arial" panose="020B0604020202020204" pitchFamily="34" charset="0"/>
              </a:rPr>
              <a:t>Los datos sugieren que al menos 20–40 jóvenes son ingresados ​​en un hospital con lesiones graves relacionadas con la violencia infligidas durante el asalto y el robo</a:t>
            </a:r>
            <a:r>
              <a:rPr lang="es-MX" sz="2400" b="0" i="0" dirty="0">
                <a:solidFill>
                  <a:srgbClr val="3C4245"/>
                </a:solidFill>
                <a:effectLst/>
                <a:latin typeface="Arial" panose="020B0604020202020204" pitchFamily="34" charset="0"/>
                <a:cs typeface="Arial" panose="020B0604020202020204" pitchFamily="34" charset="0"/>
              </a:rPr>
              <a:t>. </a:t>
            </a:r>
          </a:p>
          <a:p>
            <a:pPr algn="l">
              <a:buFont typeface="Arial" panose="020B0604020202020204" pitchFamily="34" charset="0"/>
              <a:buChar char="•"/>
            </a:pPr>
            <a:endParaRPr lang="es-MX" sz="2400" b="0" i="0" dirty="0">
              <a:solidFill>
                <a:srgbClr val="3C4245"/>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MX" sz="2400" b="0" i="0" dirty="0">
                <a:solidFill>
                  <a:srgbClr val="3C4245"/>
                </a:solidFill>
                <a:effectLst/>
                <a:latin typeface="Arial" panose="020B0604020202020204" pitchFamily="34" charset="0"/>
                <a:cs typeface="Arial" panose="020B0604020202020204" pitchFamily="34" charset="0"/>
              </a:rPr>
              <a:t>Otros viven con las consecuencias de la violencia por el resto de sus vidas. La exposición a la violencia puede ocasionar problemas de salud mental o llevar a los jóvenes a adoptar comportamientos de alto riesgo, como fumar, abuso de alcohol y drogas, y relaciones sexuales poco seguras. </a:t>
            </a:r>
          </a:p>
        </p:txBody>
      </p:sp>
      <p:pic>
        <p:nvPicPr>
          <p:cNvPr id="4" name="Imagen 3">
            <a:extLst>
              <a:ext uri="{FF2B5EF4-FFF2-40B4-BE49-F238E27FC236}">
                <a16:creationId xmlns:a16="http://schemas.microsoft.com/office/drawing/2014/main" id="{AB11879B-2C8E-4C37-B637-96936F599225}"/>
              </a:ext>
            </a:extLst>
          </p:cNvPr>
          <p:cNvPicPr>
            <a:picLocks noChangeAspect="1"/>
          </p:cNvPicPr>
          <p:nvPr/>
        </p:nvPicPr>
        <p:blipFill>
          <a:blip r:embed="rId2"/>
          <a:stretch>
            <a:fillRect/>
          </a:stretch>
        </p:blipFill>
        <p:spPr>
          <a:xfrm>
            <a:off x="8627165" y="0"/>
            <a:ext cx="3551583" cy="1789043"/>
          </a:xfrm>
          <a:prstGeom prst="rect">
            <a:avLst/>
          </a:prstGeom>
        </p:spPr>
      </p:pic>
    </p:spTree>
    <p:extLst>
      <p:ext uri="{BB962C8B-B14F-4D97-AF65-F5344CB8AC3E}">
        <p14:creationId xmlns:p14="http://schemas.microsoft.com/office/powerpoint/2010/main" val="3038620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3D0DBE7-DE6E-4A22-9274-C46C5F4A47CE}"/>
              </a:ext>
            </a:extLst>
          </p:cNvPr>
          <p:cNvSpPr txBox="1"/>
          <p:nvPr/>
        </p:nvSpPr>
        <p:spPr>
          <a:xfrm>
            <a:off x="106017" y="893157"/>
            <a:ext cx="11966713" cy="3785652"/>
          </a:xfrm>
          <a:prstGeom prst="rect">
            <a:avLst/>
          </a:prstGeom>
          <a:noFill/>
        </p:spPr>
        <p:txBody>
          <a:bodyPr wrap="square">
            <a:spAutoFit/>
          </a:bodyPr>
          <a:lstStyle/>
          <a:p>
            <a:pPr algn="l">
              <a:buFont typeface="Arial" panose="020B0604020202020204" pitchFamily="34" charset="0"/>
              <a:buChar char="•"/>
            </a:pPr>
            <a:r>
              <a:rPr lang="es-MX" sz="2400" b="0" i="0" dirty="0">
                <a:solidFill>
                  <a:srgbClr val="3C4245"/>
                </a:solidFill>
                <a:effectLst/>
                <a:latin typeface="Arial" panose="020B0604020202020204" pitchFamily="34" charset="0"/>
                <a:cs typeface="Arial" panose="020B0604020202020204" pitchFamily="34" charset="0"/>
              </a:rPr>
              <a:t>Los </a:t>
            </a:r>
            <a:r>
              <a:rPr lang="es-MX" sz="2400" b="0" i="0" u="sng" dirty="0">
                <a:solidFill>
                  <a:srgbClr val="3C4245"/>
                </a:solidFill>
                <a:effectLst/>
                <a:latin typeface="Arial" panose="020B0604020202020204" pitchFamily="34" charset="0"/>
                <a:cs typeface="Arial" panose="020B0604020202020204" pitchFamily="34" charset="0"/>
              </a:rPr>
              <a:t>costos sociales y económicos </a:t>
            </a:r>
            <a:r>
              <a:rPr lang="es-MX" sz="2400" b="0" i="0" dirty="0">
                <a:solidFill>
                  <a:srgbClr val="3C4245"/>
                </a:solidFill>
                <a:effectLst/>
                <a:latin typeface="Arial" panose="020B0604020202020204" pitchFamily="34" charset="0"/>
                <a:cs typeface="Arial" panose="020B0604020202020204" pitchFamily="34" charset="0"/>
              </a:rPr>
              <a:t>de la violencia juvenil son mucho más altos y a menudo duran toda la vida, como el bajo rendimiento educativo, el mayor riesgo de desempleo y la pobreza. La violencia juvenil puede relacionarse con la pertenencia a pandillas y el crimen organizado. </a:t>
            </a:r>
          </a:p>
          <a:p>
            <a:pPr algn="l">
              <a:buFont typeface="Arial" panose="020B0604020202020204" pitchFamily="34" charset="0"/>
              <a:buChar char="•"/>
            </a:pPr>
            <a:endParaRPr lang="es-MX" sz="2400" b="0" i="0" dirty="0">
              <a:solidFill>
                <a:srgbClr val="3C4245"/>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MX" sz="2400" b="0" i="0" dirty="0">
                <a:solidFill>
                  <a:srgbClr val="3C4245"/>
                </a:solidFill>
                <a:effectLst/>
                <a:latin typeface="Arial" panose="020B0604020202020204" pitchFamily="34" charset="0"/>
                <a:cs typeface="Arial" panose="020B0604020202020204" pitchFamily="34" charset="0"/>
              </a:rPr>
              <a:t>La violencia juvenil es prevenible. La evidencia muestra que hay varias mejores opciones para prevenir la violencia</a:t>
            </a:r>
          </a:p>
          <a:p>
            <a:pPr algn="l">
              <a:buFont typeface="Arial" panose="020B0604020202020204" pitchFamily="34" charset="0"/>
              <a:buChar char="•"/>
            </a:pPr>
            <a:endParaRPr lang="es-MX" sz="2400" b="0" i="0" dirty="0">
              <a:solidFill>
                <a:srgbClr val="3C4245"/>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MX" sz="2400" b="0" i="0" dirty="0">
                <a:solidFill>
                  <a:srgbClr val="3C4245"/>
                </a:solidFill>
                <a:effectLst/>
                <a:latin typeface="Arial" panose="020B0604020202020204" pitchFamily="34" charset="0"/>
                <a:cs typeface="Arial" panose="020B0604020202020204" pitchFamily="34" charset="0"/>
              </a:rPr>
              <a:t>La mejora en los servicios de salud es esencial para reducir las consecuencias inmediatas de la violencia juvenil.  </a:t>
            </a:r>
          </a:p>
        </p:txBody>
      </p:sp>
    </p:spTree>
    <p:extLst>
      <p:ext uri="{BB962C8B-B14F-4D97-AF65-F5344CB8AC3E}">
        <p14:creationId xmlns:p14="http://schemas.microsoft.com/office/powerpoint/2010/main" val="41886516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6802D2A-A3E1-4FC5-A046-28ABEA1E1829}"/>
              </a:ext>
            </a:extLst>
          </p:cNvPr>
          <p:cNvSpPr txBox="1"/>
          <p:nvPr/>
        </p:nvSpPr>
        <p:spPr>
          <a:xfrm>
            <a:off x="424069" y="236019"/>
            <a:ext cx="11582400" cy="1938992"/>
          </a:xfrm>
          <a:prstGeom prst="rect">
            <a:avLst/>
          </a:prstGeom>
          <a:noFill/>
        </p:spPr>
        <p:txBody>
          <a:bodyPr wrap="square">
            <a:spAutoFit/>
          </a:bodyPr>
          <a:lstStyle/>
          <a:p>
            <a:pPr marR="0" lvl="0" algn="l" defTabSz="914400" rtl="0" eaLnBrk="0" fontAlgn="base" latinLnBrk="0" hangingPunct="0">
              <a:lnSpc>
                <a:spcPct val="100000"/>
              </a:lnSpc>
              <a:spcBef>
                <a:spcPct val="0"/>
              </a:spcBef>
              <a:spcAft>
                <a:spcPct val="0"/>
              </a:spcAft>
              <a:buClrTx/>
              <a:buSzTx/>
              <a:tabLst/>
            </a:pPr>
            <a:r>
              <a:rPr lang="es-MX" sz="2400" b="1" i="0" dirty="0">
                <a:solidFill>
                  <a:srgbClr val="0A0A0A"/>
                </a:solidFill>
                <a:effectLst/>
                <a:latin typeface="Arial" panose="020B0604020202020204" pitchFamily="34" charset="0"/>
                <a:cs typeface="Arial" panose="020B0604020202020204" pitchFamily="34" charset="0"/>
              </a:rPr>
              <a:t>Prevención y Denuncia</a:t>
            </a:r>
          </a:p>
          <a:p>
            <a:pPr marR="0" lvl="0" algn="l" defTabSz="914400" rtl="0" eaLnBrk="0" fontAlgn="base" latinLnBrk="0" hangingPunct="0">
              <a:lnSpc>
                <a:spcPct val="100000"/>
              </a:lnSpc>
              <a:spcBef>
                <a:spcPct val="0"/>
              </a:spcBef>
              <a:spcAft>
                <a:spcPct val="0"/>
              </a:spcAft>
              <a:buClrTx/>
              <a:buSzTx/>
              <a:tabLst/>
            </a:pPr>
            <a:endParaRPr lang="es-MX" sz="2400" b="1" i="0" dirty="0">
              <a:solidFill>
                <a:srgbClr val="0A0A0A"/>
              </a:solidFill>
              <a:effectLst/>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es-MX" sz="2400" b="0" i="0" dirty="0">
                <a:solidFill>
                  <a:srgbClr val="0A0A0A"/>
                </a:solidFill>
                <a:effectLst/>
                <a:latin typeface="Arial" panose="020B0604020202020204" pitchFamily="34" charset="0"/>
                <a:cs typeface="Arial" panose="020B0604020202020204" pitchFamily="34" charset="0"/>
              </a:rPr>
              <a:t>La prevención requiere el fomento de ambientes de respeto, la educación en igualdad y la detección de señales de alerta. Es fundamental denunciar cualquier acto de violencia para detener el ciclo y proteger a las víctimas</a:t>
            </a:r>
            <a:endParaRPr kumimoji="0" lang="es-MX" altLang="es-MX" sz="2400" b="0" i="0" u="none" strike="noStrike" cap="none" normalizeH="0" baseline="0" dirty="0">
              <a:ln>
                <a:noFill/>
              </a:ln>
              <a:solidFill>
                <a:srgbClr val="0A0A0A"/>
              </a:solidFill>
              <a:effectLst/>
              <a:latin typeface="Arial" panose="020B060402020202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CEBF0A62-1BDD-4CCF-BB2C-BAEBD5B259B4}"/>
              </a:ext>
            </a:extLst>
          </p:cNvPr>
          <p:cNvSpPr txBox="1"/>
          <p:nvPr/>
        </p:nvSpPr>
        <p:spPr>
          <a:xfrm>
            <a:off x="424069" y="2828765"/>
            <a:ext cx="9104244" cy="3785652"/>
          </a:xfrm>
          <a:prstGeom prst="rect">
            <a:avLst/>
          </a:prstGeom>
          <a:noFill/>
        </p:spPr>
        <p:txBody>
          <a:bodyPr wrap="square">
            <a:spAutoFit/>
          </a:bodyPr>
          <a:lstStyle/>
          <a:p>
            <a:pPr algn="l"/>
            <a:r>
              <a:rPr lang="es-MX" sz="2400" b="1" i="0" dirty="0">
                <a:solidFill>
                  <a:srgbClr val="3C4245"/>
                </a:solidFill>
                <a:effectLst/>
                <a:latin typeface="Noto Sans" panose="020B0502040504020204" pitchFamily="34" charset="0"/>
              </a:rPr>
              <a:t>Sin embargo, la violencia se puede prevenir.</a:t>
            </a:r>
            <a:r>
              <a:rPr lang="es-MX" sz="2400" b="0" i="0" dirty="0">
                <a:solidFill>
                  <a:srgbClr val="3C4245"/>
                </a:solidFill>
                <a:effectLst/>
                <a:latin typeface="Noto Sans" panose="020B0502040504020204" pitchFamily="34" charset="0"/>
              </a:rPr>
              <a:t> </a:t>
            </a:r>
          </a:p>
          <a:p>
            <a:pPr algn="l"/>
            <a:r>
              <a:rPr lang="es-MX" sz="2400" b="0" i="0" dirty="0">
                <a:solidFill>
                  <a:srgbClr val="3C4245"/>
                </a:solidFill>
                <a:effectLst/>
                <a:latin typeface="Noto Sans" panose="020B0502040504020204" pitchFamily="34" charset="0"/>
              </a:rPr>
              <a:t>Un enfoque de Salud Pública de cuatro pasos ofrece un marco que puede ser de utilidad para prevenir la violencia,  </a:t>
            </a:r>
            <a:r>
              <a:rPr lang="es-MX" sz="2400" b="0" i="0" dirty="0">
                <a:solidFill>
                  <a:srgbClr val="FF0000"/>
                </a:solidFill>
                <a:effectLst/>
                <a:latin typeface="Noto Sans" panose="020B0502040504020204" pitchFamily="34" charset="0"/>
              </a:rPr>
              <a:t>que</a:t>
            </a:r>
            <a:r>
              <a:rPr lang="es-MX" sz="2400" dirty="0">
                <a:solidFill>
                  <a:srgbClr val="FF0000"/>
                </a:solidFill>
                <a:latin typeface="Noto Sans" panose="020B0502040504020204" pitchFamily="34" charset="0"/>
              </a:rPr>
              <a:t> </a:t>
            </a:r>
            <a:r>
              <a:rPr lang="es-MX" sz="2400" b="0" i="0" dirty="0">
                <a:solidFill>
                  <a:srgbClr val="FF0000"/>
                </a:solidFill>
                <a:effectLst/>
                <a:latin typeface="Noto Sans" panose="020B0502040504020204" pitchFamily="34" charset="0"/>
              </a:rPr>
              <a:t>Incluye:</a:t>
            </a:r>
          </a:p>
          <a:p>
            <a:pPr algn="l"/>
            <a:endParaRPr lang="es-MX" sz="2400" b="0" i="0" dirty="0">
              <a:solidFill>
                <a:srgbClr val="3C4245"/>
              </a:solidFill>
              <a:effectLst/>
              <a:latin typeface="Noto Sans" panose="020B0502040504020204" pitchFamily="34" charset="0"/>
            </a:endParaRPr>
          </a:p>
          <a:p>
            <a:pPr algn="l">
              <a:buFont typeface="+mj-lt"/>
              <a:buAutoNum type="arabicPeriod"/>
            </a:pPr>
            <a:r>
              <a:rPr lang="es-MX" sz="2400" b="0" i="0" dirty="0">
                <a:solidFill>
                  <a:srgbClr val="3C4245"/>
                </a:solidFill>
                <a:effectLst/>
                <a:latin typeface="Noto Sans" panose="020B0502040504020204" pitchFamily="34" charset="0"/>
              </a:rPr>
              <a:t>Definir el problema.</a:t>
            </a:r>
          </a:p>
          <a:p>
            <a:pPr algn="l">
              <a:buFont typeface="+mj-lt"/>
              <a:buAutoNum type="arabicPeriod"/>
            </a:pPr>
            <a:r>
              <a:rPr lang="es-MX" sz="2400" b="0" i="0" dirty="0">
                <a:solidFill>
                  <a:srgbClr val="3C4245"/>
                </a:solidFill>
                <a:effectLst/>
                <a:latin typeface="Noto Sans" panose="020B0502040504020204" pitchFamily="34" charset="0"/>
              </a:rPr>
              <a:t>Identificar causas y factores de riego.</a:t>
            </a:r>
          </a:p>
          <a:p>
            <a:pPr algn="l">
              <a:buFont typeface="+mj-lt"/>
              <a:buAutoNum type="arabicPeriod"/>
            </a:pPr>
            <a:r>
              <a:rPr lang="es-MX" sz="2400" b="0" i="0" dirty="0">
                <a:solidFill>
                  <a:srgbClr val="3C4245"/>
                </a:solidFill>
                <a:effectLst/>
                <a:latin typeface="Noto Sans" panose="020B0502040504020204" pitchFamily="34" charset="0"/>
              </a:rPr>
              <a:t>Diseñar y evaluar las intervenciones.</a:t>
            </a:r>
          </a:p>
          <a:p>
            <a:pPr algn="l">
              <a:buFont typeface="+mj-lt"/>
              <a:buAutoNum type="arabicPeriod"/>
            </a:pPr>
            <a:r>
              <a:rPr lang="es-MX" sz="2400" b="0" i="0" dirty="0">
                <a:solidFill>
                  <a:srgbClr val="3C4245"/>
                </a:solidFill>
                <a:effectLst/>
                <a:latin typeface="Noto Sans" panose="020B0502040504020204" pitchFamily="34" charset="0"/>
              </a:rPr>
              <a:t>Incrementar en escala las </a:t>
            </a:r>
            <a:r>
              <a:rPr lang="es-MX" sz="2400" b="0" i="0" dirty="0">
                <a:solidFill>
                  <a:srgbClr val="FF0000"/>
                </a:solidFill>
                <a:effectLst/>
                <a:latin typeface="Noto Sans" panose="020B0502040504020204" pitchFamily="34" charset="0"/>
              </a:rPr>
              <a:t>intervenciones</a:t>
            </a:r>
            <a:r>
              <a:rPr lang="es-MX" sz="2400" b="0" i="0" dirty="0">
                <a:solidFill>
                  <a:srgbClr val="3C4245"/>
                </a:solidFill>
                <a:effectLst/>
                <a:latin typeface="Noto Sans" panose="020B0502040504020204" pitchFamily="34" charset="0"/>
              </a:rPr>
              <a:t> que resulten efectivas</a:t>
            </a:r>
            <a:r>
              <a:rPr lang="es-MX" b="0" i="0" dirty="0">
                <a:solidFill>
                  <a:srgbClr val="3C4245"/>
                </a:solidFill>
                <a:effectLst/>
                <a:latin typeface="Noto Sans" panose="020B0502040504020204" pitchFamily="34" charset="0"/>
              </a:rPr>
              <a:t>.</a:t>
            </a:r>
          </a:p>
        </p:txBody>
      </p:sp>
      <p:pic>
        <p:nvPicPr>
          <p:cNvPr id="6" name="Imagen 5">
            <a:extLst>
              <a:ext uri="{FF2B5EF4-FFF2-40B4-BE49-F238E27FC236}">
                <a16:creationId xmlns:a16="http://schemas.microsoft.com/office/drawing/2014/main" id="{21E19ADA-BEEB-4F4C-8FDC-672566EFE4E3}"/>
              </a:ext>
            </a:extLst>
          </p:cNvPr>
          <p:cNvPicPr>
            <a:picLocks noChangeAspect="1"/>
          </p:cNvPicPr>
          <p:nvPr/>
        </p:nvPicPr>
        <p:blipFill>
          <a:blip r:embed="rId2"/>
          <a:stretch>
            <a:fillRect/>
          </a:stretch>
        </p:blipFill>
        <p:spPr>
          <a:xfrm>
            <a:off x="8786191" y="3856383"/>
            <a:ext cx="3405809" cy="3001617"/>
          </a:xfrm>
          <a:prstGeom prst="rect">
            <a:avLst/>
          </a:prstGeom>
        </p:spPr>
      </p:pic>
    </p:spTree>
    <p:extLst>
      <p:ext uri="{BB962C8B-B14F-4D97-AF65-F5344CB8AC3E}">
        <p14:creationId xmlns:p14="http://schemas.microsoft.com/office/powerpoint/2010/main" val="3405619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5BE92270-3FCE-4F04-9312-ED838CC5238B}"/>
              </a:ext>
            </a:extLst>
          </p:cNvPr>
          <p:cNvPicPr>
            <a:picLocks noChangeAspect="1"/>
          </p:cNvPicPr>
          <p:nvPr/>
        </p:nvPicPr>
        <p:blipFill>
          <a:blip r:embed="rId2"/>
          <a:stretch>
            <a:fillRect/>
          </a:stretch>
        </p:blipFill>
        <p:spPr>
          <a:xfrm>
            <a:off x="9383782" y="0"/>
            <a:ext cx="2808218" cy="3326296"/>
          </a:xfrm>
          <a:prstGeom prst="rect">
            <a:avLst/>
          </a:prstGeom>
        </p:spPr>
      </p:pic>
      <p:sp>
        <p:nvSpPr>
          <p:cNvPr id="4" name="CuadroTexto 3">
            <a:extLst>
              <a:ext uri="{FF2B5EF4-FFF2-40B4-BE49-F238E27FC236}">
                <a16:creationId xmlns:a16="http://schemas.microsoft.com/office/drawing/2014/main" id="{72DC397B-7971-4064-8FE1-50FD3BBE8A7A}"/>
              </a:ext>
            </a:extLst>
          </p:cNvPr>
          <p:cNvSpPr txBox="1"/>
          <p:nvPr/>
        </p:nvSpPr>
        <p:spPr>
          <a:xfrm>
            <a:off x="212033" y="0"/>
            <a:ext cx="9316279" cy="6555641"/>
          </a:xfrm>
          <a:prstGeom prst="rect">
            <a:avLst/>
          </a:prstGeom>
          <a:noFill/>
        </p:spPr>
        <p:txBody>
          <a:bodyPr wrap="square">
            <a:spAutoFit/>
          </a:bodyPr>
          <a:lstStyle/>
          <a:p>
            <a:pPr algn="l">
              <a:buFont typeface="Arial" panose="020B0604020202020204" pitchFamily="34" charset="0"/>
              <a:buChar char="•"/>
            </a:pPr>
            <a:endParaRPr lang="es-MX" sz="2800" b="0" i="0" dirty="0">
              <a:solidFill>
                <a:srgbClr val="3C4245"/>
              </a:solidFill>
              <a:effectLst/>
              <a:latin typeface="Arial" panose="020B0604020202020204" pitchFamily="34" charset="0"/>
              <a:cs typeface="Arial" panose="020B0604020202020204" pitchFamily="34" charset="0"/>
            </a:endParaRPr>
          </a:p>
          <a:p>
            <a:pPr algn="ctr"/>
            <a:r>
              <a:rPr lang="es-MX" sz="2800" b="1" dirty="0">
                <a:solidFill>
                  <a:srgbClr val="FF0000"/>
                </a:solidFill>
                <a:latin typeface="Noto Sans" panose="020B0502040504020204" pitchFamily="34" charset="0"/>
              </a:rPr>
              <a:t>I</a:t>
            </a:r>
            <a:r>
              <a:rPr lang="es-MX" sz="2800" b="1" i="0" dirty="0">
                <a:solidFill>
                  <a:srgbClr val="FF0000"/>
                </a:solidFill>
                <a:effectLst/>
                <a:latin typeface="Noto Sans" panose="020B0502040504020204" pitchFamily="34" charset="0"/>
              </a:rPr>
              <a:t>ntervenciones</a:t>
            </a:r>
            <a:endParaRPr lang="es-MX" sz="2800" b="1" dirty="0">
              <a:solidFill>
                <a:srgbClr val="FF0000"/>
              </a:solidFill>
              <a:latin typeface="Arial" panose="020B0604020202020204" pitchFamily="34" charset="0"/>
              <a:cs typeface="Arial" panose="020B0604020202020204" pitchFamily="34" charset="0"/>
            </a:endParaRPr>
          </a:p>
          <a:p>
            <a:pPr algn="l">
              <a:buFont typeface="Arial" panose="020B0604020202020204" pitchFamily="34" charset="0"/>
              <a:buChar char="•"/>
            </a:pPr>
            <a:r>
              <a:rPr lang="es-MX" sz="2800" b="0" i="0" dirty="0">
                <a:solidFill>
                  <a:srgbClr val="3C4245"/>
                </a:solidFill>
                <a:effectLst/>
                <a:latin typeface="Arial" panose="020B0604020202020204" pitchFamily="34" charset="0"/>
                <a:cs typeface="Arial" panose="020B0604020202020204" pitchFamily="34" charset="0"/>
              </a:rPr>
              <a:t>Sensibilizar sobre la necesidad de reducir la violencia en la comunidad y la Región.</a:t>
            </a:r>
          </a:p>
          <a:p>
            <a:pPr algn="l">
              <a:buFont typeface="Arial" panose="020B0604020202020204" pitchFamily="34" charset="0"/>
              <a:buChar char="•"/>
            </a:pPr>
            <a:endParaRPr lang="es-MX" sz="2800" b="0" i="0" dirty="0">
              <a:solidFill>
                <a:srgbClr val="3C4245"/>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MX" sz="2800" b="0" i="0" dirty="0">
                <a:solidFill>
                  <a:srgbClr val="3C4245"/>
                </a:solidFill>
                <a:effectLst/>
                <a:latin typeface="Arial" panose="020B0604020202020204" pitchFamily="34" charset="0"/>
                <a:cs typeface="Arial" panose="020B0604020202020204" pitchFamily="34" charset="0"/>
              </a:rPr>
              <a:t>Identificar, sintetizar y difundir evidencia sobre qué funciona para reducir la violencia. </a:t>
            </a:r>
          </a:p>
          <a:p>
            <a:pPr algn="l">
              <a:buFont typeface="Arial" panose="020B0604020202020204" pitchFamily="34" charset="0"/>
              <a:buChar char="•"/>
            </a:pPr>
            <a:endParaRPr lang="es-MX" sz="2800" b="0" i="0" dirty="0">
              <a:solidFill>
                <a:srgbClr val="3C4245"/>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MX" sz="2800" b="0" i="0" dirty="0">
                <a:solidFill>
                  <a:srgbClr val="3C4245"/>
                </a:solidFill>
                <a:effectLst/>
                <a:latin typeface="Arial" panose="020B0604020202020204" pitchFamily="34" charset="0"/>
                <a:cs typeface="Arial" panose="020B0604020202020204" pitchFamily="34" charset="0"/>
              </a:rPr>
              <a:t>Brindar orientación y apoyo técnico a los gobiernos para desarrollar capacidades de prevención y respuesta basadas en evidencia.</a:t>
            </a:r>
          </a:p>
          <a:p>
            <a:pPr algn="l">
              <a:buFont typeface="Arial" panose="020B0604020202020204" pitchFamily="34" charset="0"/>
              <a:buChar char="•"/>
            </a:pPr>
            <a:endParaRPr lang="es-MX" sz="2800" b="0" i="0" dirty="0">
              <a:solidFill>
                <a:srgbClr val="3C4245"/>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s-MX" sz="2800" b="0" i="0" dirty="0">
                <a:solidFill>
                  <a:srgbClr val="3C4245"/>
                </a:solidFill>
                <a:effectLst/>
                <a:latin typeface="Arial" panose="020B0604020202020204" pitchFamily="34" charset="0"/>
                <a:cs typeface="Arial" panose="020B0604020202020204" pitchFamily="34" charset="0"/>
              </a:rPr>
              <a:t>Fortalecer las alianzas entre sectores y partes interesadas para una respuesta integral y coordinada a la violencia. </a:t>
            </a:r>
          </a:p>
        </p:txBody>
      </p:sp>
    </p:spTree>
    <p:extLst>
      <p:ext uri="{BB962C8B-B14F-4D97-AF65-F5344CB8AC3E}">
        <p14:creationId xmlns:p14="http://schemas.microsoft.com/office/powerpoint/2010/main" val="31459017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D968B0F-BA20-B859-151D-0AA3D6347118}"/>
              </a:ext>
            </a:extLst>
          </p:cNvPr>
          <p:cNvPicPr>
            <a:picLocks noChangeAspect="1"/>
          </p:cNvPicPr>
          <p:nvPr/>
        </p:nvPicPr>
        <p:blipFill>
          <a:blip r:embed="rId2"/>
          <a:stretch>
            <a:fillRect/>
          </a:stretch>
        </p:blipFill>
        <p:spPr>
          <a:xfrm>
            <a:off x="250370" y="315687"/>
            <a:ext cx="11713029" cy="6368626"/>
          </a:xfrm>
          <a:prstGeom prst="rect">
            <a:avLst/>
          </a:prstGeom>
        </p:spPr>
      </p:pic>
    </p:spTree>
    <p:extLst>
      <p:ext uri="{BB962C8B-B14F-4D97-AF65-F5344CB8AC3E}">
        <p14:creationId xmlns:p14="http://schemas.microsoft.com/office/powerpoint/2010/main" val="1254740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4F076935-3023-411C-96A5-931257EBBB9C}"/>
              </a:ext>
            </a:extLst>
          </p:cNvPr>
          <p:cNvPicPr>
            <a:picLocks noChangeAspect="1"/>
          </p:cNvPicPr>
          <p:nvPr/>
        </p:nvPicPr>
        <p:blipFill>
          <a:blip r:embed="rId2"/>
          <a:stretch>
            <a:fillRect/>
          </a:stretch>
        </p:blipFill>
        <p:spPr>
          <a:xfrm>
            <a:off x="0" y="1600200"/>
            <a:ext cx="5751443" cy="3657600"/>
          </a:xfrm>
          <a:prstGeom prst="rect">
            <a:avLst/>
          </a:prstGeom>
        </p:spPr>
      </p:pic>
      <p:sp>
        <p:nvSpPr>
          <p:cNvPr id="4" name="CuadroTexto 3">
            <a:extLst>
              <a:ext uri="{FF2B5EF4-FFF2-40B4-BE49-F238E27FC236}">
                <a16:creationId xmlns:a16="http://schemas.microsoft.com/office/drawing/2014/main" id="{8546B7FE-00CC-41AF-8065-FD34CBC310C4}"/>
              </a:ext>
            </a:extLst>
          </p:cNvPr>
          <p:cNvSpPr txBox="1"/>
          <p:nvPr/>
        </p:nvSpPr>
        <p:spPr>
          <a:xfrm>
            <a:off x="3048000" y="716482"/>
            <a:ext cx="6096000" cy="707886"/>
          </a:xfrm>
          <a:prstGeom prst="rect">
            <a:avLst/>
          </a:prstGeom>
          <a:noFill/>
        </p:spPr>
        <p:txBody>
          <a:bodyPr wrap="square">
            <a:spAutoFit/>
          </a:bodyPr>
          <a:lstStyle/>
          <a:p>
            <a:pPr algn="ctr"/>
            <a:r>
              <a:rPr lang="es-MX" sz="4000" b="1" dirty="0">
                <a:latin typeface="Arial" panose="020B0604020202020204" pitchFamily="34" charset="0"/>
                <a:cs typeface="Arial" panose="020B0604020202020204" pitchFamily="34" charset="0"/>
              </a:rPr>
              <a:t>AHOGAMIENTO</a:t>
            </a:r>
            <a:endParaRPr lang="es-MX" dirty="0"/>
          </a:p>
        </p:txBody>
      </p:sp>
      <p:pic>
        <p:nvPicPr>
          <p:cNvPr id="5" name="Imagen 4">
            <a:extLst>
              <a:ext uri="{FF2B5EF4-FFF2-40B4-BE49-F238E27FC236}">
                <a16:creationId xmlns:a16="http://schemas.microsoft.com/office/drawing/2014/main" id="{8D7F7D08-E1D0-4FED-BAD6-C2834F5A1135}"/>
              </a:ext>
            </a:extLst>
          </p:cNvPr>
          <p:cNvPicPr>
            <a:picLocks noChangeAspect="1"/>
          </p:cNvPicPr>
          <p:nvPr/>
        </p:nvPicPr>
        <p:blipFill>
          <a:blip r:embed="rId3"/>
          <a:stretch>
            <a:fillRect/>
          </a:stretch>
        </p:blipFill>
        <p:spPr>
          <a:xfrm>
            <a:off x="5751443" y="1600200"/>
            <a:ext cx="6440557" cy="3657600"/>
          </a:xfrm>
          <a:prstGeom prst="rect">
            <a:avLst/>
          </a:prstGeom>
        </p:spPr>
      </p:pic>
    </p:spTree>
    <p:extLst>
      <p:ext uri="{BB962C8B-B14F-4D97-AF65-F5344CB8AC3E}">
        <p14:creationId xmlns:p14="http://schemas.microsoft.com/office/powerpoint/2010/main" val="3250000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A1B9E425-5BF6-4C19-B131-0BC3EAC7B384}"/>
              </a:ext>
            </a:extLst>
          </p:cNvPr>
          <p:cNvSpPr txBox="1"/>
          <p:nvPr/>
        </p:nvSpPr>
        <p:spPr>
          <a:xfrm>
            <a:off x="589722" y="567324"/>
            <a:ext cx="11012556" cy="3046988"/>
          </a:xfrm>
          <a:prstGeom prst="rect">
            <a:avLst/>
          </a:prstGeom>
          <a:noFill/>
        </p:spPr>
        <p:txBody>
          <a:bodyPr wrap="square">
            <a:spAutoFit/>
          </a:bodyPr>
          <a:lstStyle/>
          <a:p>
            <a:r>
              <a:rPr lang="es-MX" sz="2400" b="1" u="sng" dirty="0">
                <a:latin typeface="Arial" panose="020B0604020202020204" pitchFamily="34" charset="0"/>
                <a:cs typeface="Arial" panose="020B0604020202020204" pitchFamily="34" charset="0"/>
              </a:rPr>
              <a:t>Las lesiones no intencionales por ahogamiento </a:t>
            </a:r>
            <a:r>
              <a:rPr lang="es-MX" sz="2400" dirty="0">
                <a:latin typeface="Arial" panose="020B0604020202020204" pitchFamily="34" charset="0"/>
                <a:cs typeface="Arial" panose="020B0604020202020204" pitchFamily="34" charset="0"/>
              </a:rPr>
              <a:t>son una causa principal de muerte accidental, especialmente en niños y adolescentes, a menudo ocurriendo en el hogar (piletas, bañeras) o medios naturales. El ahogamiento genera asfixia por inmersión, provocando hipoxia que puede causar daños cerebrales graves o la muerte</a:t>
            </a:r>
          </a:p>
          <a:p>
            <a:endParaRPr lang="es-MX" sz="2400" dirty="0">
              <a:latin typeface="Arial" panose="020B0604020202020204" pitchFamily="34" charset="0"/>
              <a:cs typeface="Arial" panose="020B0604020202020204" pitchFamily="34" charset="0"/>
            </a:endParaRPr>
          </a:p>
          <a:p>
            <a:r>
              <a:rPr lang="es-MX" sz="2400" b="0" i="0" dirty="0">
                <a:solidFill>
                  <a:srgbClr val="FF0000"/>
                </a:solidFill>
                <a:effectLst/>
                <a:latin typeface="Google Sans"/>
              </a:rPr>
              <a:t>El ahogamiento no siempre es fatal, pero puede resultar en daños neurológicos significativos debido a la falta de oxígeno.</a:t>
            </a:r>
            <a:endParaRPr lang="es-MX" sz="2400" dirty="0">
              <a:solidFill>
                <a:srgbClr val="FF0000"/>
              </a:solidFill>
              <a:latin typeface="Arial" panose="020B0604020202020204" pitchFamily="34" charset="0"/>
              <a:cs typeface="Arial" panose="020B0604020202020204" pitchFamily="34" charset="0"/>
            </a:endParaRPr>
          </a:p>
        </p:txBody>
      </p:sp>
      <p:pic>
        <p:nvPicPr>
          <p:cNvPr id="4" name="Imagen 3">
            <a:extLst>
              <a:ext uri="{FF2B5EF4-FFF2-40B4-BE49-F238E27FC236}">
                <a16:creationId xmlns:a16="http://schemas.microsoft.com/office/drawing/2014/main" id="{46471812-8289-4D8C-B46D-2C503D47253A}"/>
              </a:ext>
            </a:extLst>
          </p:cNvPr>
          <p:cNvPicPr>
            <a:picLocks noChangeAspect="1"/>
          </p:cNvPicPr>
          <p:nvPr/>
        </p:nvPicPr>
        <p:blipFill>
          <a:blip r:embed="rId2"/>
          <a:stretch>
            <a:fillRect/>
          </a:stretch>
        </p:blipFill>
        <p:spPr>
          <a:xfrm>
            <a:off x="6321287" y="3429000"/>
            <a:ext cx="5870713" cy="3429000"/>
          </a:xfrm>
          <a:prstGeom prst="rect">
            <a:avLst/>
          </a:prstGeom>
        </p:spPr>
      </p:pic>
      <p:pic>
        <p:nvPicPr>
          <p:cNvPr id="5" name="Imagen 4">
            <a:extLst>
              <a:ext uri="{FF2B5EF4-FFF2-40B4-BE49-F238E27FC236}">
                <a16:creationId xmlns:a16="http://schemas.microsoft.com/office/drawing/2014/main" id="{EF62258E-0019-416C-A149-5B3F5E8EDB60}"/>
              </a:ext>
            </a:extLst>
          </p:cNvPr>
          <p:cNvPicPr>
            <a:picLocks noChangeAspect="1"/>
          </p:cNvPicPr>
          <p:nvPr/>
        </p:nvPicPr>
        <p:blipFill>
          <a:blip r:embed="rId3"/>
          <a:stretch>
            <a:fillRect/>
          </a:stretch>
        </p:blipFill>
        <p:spPr>
          <a:xfrm>
            <a:off x="0" y="4153108"/>
            <a:ext cx="6321287" cy="2704892"/>
          </a:xfrm>
          <a:prstGeom prst="rect">
            <a:avLst/>
          </a:prstGeom>
        </p:spPr>
      </p:pic>
    </p:spTree>
    <p:extLst>
      <p:ext uri="{BB962C8B-B14F-4D97-AF65-F5344CB8AC3E}">
        <p14:creationId xmlns:p14="http://schemas.microsoft.com/office/powerpoint/2010/main" val="12935167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1CF74DD-2551-4107-8B4F-E011C77ABF88}"/>
              </a:ext>
            </a:extLst>
          </p:cNvPr>
          <p:cNvSpPr txBox="1"/>
          <p:nvPr/>
        </p:nvSpPr>
        <p:spPr>
          <a:xfrm>
            <a:off x="443948" y="628905"/>
            <a:ext cx="11304104" cy="4154984"/>
          </a:xfrm>
          <a:prstGeom prst="rect">
            <a:avLst/>
          </a:prstGeom>
          <a:noFill/>
        </p:spPr>
        <p:txBody>
          <a:bodyPr wrap="square">
            <a:spAutoFit/>
          </a:bodyPr>
          <a:lstStyle/>
          <a:p>
            <a:pPr marL="342900" indent="-342900">
              <a:buFont typeface="Wingdings" panose="05000000000000000000" pitchFamily="2" charset="2"/>
              <a:buChar char="Ø"/>
            </a:pPr>
            <a:r>
              <a:rPr lang="es-MX" sz="2400" dirty="0">
                <a:cs typeface="Arial" panose="020B0604020202020204" pitchFamily="34" charset="0"/>
              </a:rPr>
              <a:t>Los ahogamientos son una de las principales causas de muerte por lesiones no intencionales a nivel mundial y afecta de manera significativa a la Región de las Américas.</a:t>
            </a:r>
          </a:p>
          <a:p>
            <a:pPr marL="342900" indent="-342900">
              <a:buFont typeface="Wingdings" panose="05000000000000000000" pitchFamily="2" charset="2"/>
              <a:buChar char="Ø"/>
            </a:pPr>
            <a:endParaRPr lang="es-MX" sz="2400" dirty="0">
              <a:cs typeface="Arial" panose="020B0604020202020204" pitchFamily="34" charset="0"/>
            </a:endParaRPr>
          </a:p>
          <a:p>
            <a:pPr marL="342900" indent="-342900">
              <a:buFont typeface="Wingdings" panose="05000000000000000000" pitchFamily="2" charset="2"/>
              <a:buChar char="Ø"/>
            </a:pPr>
            <a:r>
              <a:rPr lang="es-MX" sz="2400" dirty="0">
                <a:cs typeface="Arial" panose="020B0604020202020204" pitchFamily="34" charset="0"/>
              </a:rPr>
              <a:t> Cada año, miles de personas pierden la vida en ríos, lagos, mares, piscinas y pozos. </a:t>
            </a:r>
          </a:p>
          <a:p>
            <a:pPr marL="342900" indent="-342900">
              <a:buFont typeface="Wingdings" panose="05000000000000000000" pitchFamily="2" charset="2"/>
              <a:buChar char="Ø"/>
            </a:pPr>
            <a:endParaRPr lang="es-MX" sz="2400" dirty="0">
              <a:cs typeface="Arial" panose="020B0604020202020204" pitchFamily="34" charset="0"/>
            </a:endParaRPr>
          </a:p>
          <a:p>
            <a:pPr marL="342900" indent="-342900">
              <a:buFont typeface="Wingdings" panose="05000000000000000000" pitchFamily="2" charset="2"/>
              <a:buChar char="Ø"/>
            </a:pPr>
            <a:r>
              <a:rPr lang="es-MX" sz="2400" dirty="0">
                <a:cs typeface="Arial" panose="020B0604020202020204" pitchFamily="34" charset="0"/>
              </a:rPr>
              <a:t>Afecta de manera desproporcionada a la población infantil, los jóvenes, las personas adultas mayores y las comunidades rurales.</a:t>
            </a:r>
          </a:p>
          <a:p>
            <a:pPr marL="342900" indent="-342900">
              <a:buFont typeface="Wingdings" panose="05000000000000000000" pitchFamily="2" charset="2"/>
              <a:buChar char="Ø"/>
            </a:pPr>
            <a:endParaRPr lang="es-MX" sz="2400" dirty="0">
              <a:cs typeface="Arial" panose="020B0604020202020204" pitchFamily="34" charset="0"/>
            </a:endParaRPr>
          </a:p>
          <a:p>
            <a:pPr marL="342900" indent="-342900">
              <a:buFont typeface="Wingdings" panose="05000000000000000000" pitchFamily="2" charset="2"/>
              <a:buChar char="Ø"/>
            </a:pPr>
            <a:r>
              <a:rPr lang="es-MX" sz="2400" dirty="0">
                <a:cs typeface="Arial" panose="020B0604020202020204" pitchFamily="34" charset="0"/>
              </a:rPr>
              <a:t> Los ahogamientos ocurren en una amplia variedad de contextos: actividades recreativas, transporte acuático, contextos laborales, emergencias y desastres.</a:t>
            </a:r>
          </a:p>
        </p:txBody>
      </p:sp>
      <p:pic>
        <p:nvPicPr>
          <p:cNvPr id="4" name="Imagen 3">
            <a:extLst>
              <a:ext uri="{FF2B5EF4-FFF2-40B4-BE49-F238E27FC236}">
                <a16:creationId xmlns:a16="http://schemas.microsoft.com/office/drawing/2014/main" id="{D8461E7B-6EDC-4E88-BB8D-E2E127B05ACC}"/>
              </a:ext>
            </a:extLst>
          </p:cNvPr>
          <p:cNvPicPr>
            <a:picLocks noChangeAspect="1"/>
          </p:cNvPicPr>
          <p:nvPr/>
        </p:nvPicPr>
        <p:blipFill>
          <a:blip r:embed="rId2"/>
          <a:stretch>
            <a:fillRect/>
          </a:stretch>
        </p:blipFill>
        <p:spPr>
          <a:xfrm>
            <a:off x="0" y="4783889"/>
            <a:ext cx="2857500" cy="2074111"/>
          </a:xfrm>
          <a:prstGeom prst="rect">
            <a:avLst/>
          </a:prstGeom>
        </p:spPr>
      </p:pic>
      <p:pic>
        <p:nvPicPr>
          <p:cNvPr id="5" name="Imagen 4">
            <a:extLst>
              <a:ext uri="{FF2B5EF4-FFF2-40B4-BE49-F238E27FC236}">
                <a16:creationId xmlns:a16="http://schemas.microsoft.com/office/drawing/2014/main" id="{B46AA9F7-55BA-4A79-80DA-15DAC2D3F314}"/>
              </a:ext>
            </a:extLst>
          </p:cNvPr>
          <p:cNvPicPr>
            <a:picLocks noChangeAspect="1"/>
          </p:cNvPicPr>
          <p:nvPr/>
        </p:nvPicPr>
        <p:blipFill>
          <a:blip r:embed="rId3"/>
          <a:stretch>
            <a:fillRect/>
          </a:stretch>
        </p:blipFill>
        <p:spPr>
          <a:xfrm>
            <a:off x="4667249" y="4783888"/>
            <a:ext cx="2857501" cy="2074111"/>
          </a:xfrm>
          <a:prstGeom prst="rect">
            <a:avLst/>
          </a:prstGeom>
        </p:spPr>
      </p:pic>
      <p:pic>
        <p:nvPicPr>
          <p:cNvPr id="6" name="Imagen 5">
            <a:extLst>
              <a:ext uri="{FF2B5EF4-FFF2-40B4-BE49-F238E27FC236}">
                <a16:creationId xmlns:a16="http://schemas.microsoft.com/office/drawing/2014/main" id="{A29151CA-9563-4129-9B0B-48371FDE328D}"/>
              </a:ext>
            </a:extLst>
          </p:cNvPr>
          <p:cNvPicPr>
            <a:picLocks noChangeAspect="1"/>
          </p:cNvPicPr>
          <p:nvPr/>
        </p:nvPicPr>
        <p:blipFill>
          <a:blip r:embed="rId4"/>
          <a:stretch>
            <a:fillRect/>
          </a:stretch>
        </p:blipFill>
        <p:spPr>
          <a:xfrm>
            <a:off x="9020590" y="4783889"/>
            <a:ext cx="3171410" cy="2074112"/>
          </a:xfrm>
          <a:prstGeom prst="rect">
            <a:avLst/>
          </a:prstGeom>
        </p:spPr>
      </p:pic>
    </p:spTree>
    <p:extLst>
      <p:ext uri="{BB962C8B-B14F-4D97-AF65-F5344CB8AC3E}">
        <p14:creationId xmlns:p14="http://schemas.microsoft.com/office/powerpoint/2010/main" val="3944632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2F91D8F-C570-47B6-9990-A4CE7E615996}"/>
              </a:ext>
            </a:extLst>
          </p:cNvPr>
          <p:cNvSpPr txBox="1"/>
          <p:nvPr/>
        </p:nvSpPr>
        <p:spPr>
          <a:xfrm>
            <a:off x="344557" y="616158"/>
            <a:ext cx="11025807" cy="5940088"/>
          </a:xfrm>
          <a:prstGeom prst="rect">
            <a:avLst/>
          </a:prstGeom>
          <a:noFill/>
        </p:spPr>
        <p:txBody>
          <a:bodyPr wrap="square">
            <a:spAutoFit/>
          </a:bodyPr>
          <a:lstStyle/>
          <a:p>
            <a:pPr marL="342900" indent="-342900" algn="l">
              <a:buFont typeface="Wingdings" panose="05000000000000000000" pitchFamily="2" charset="2"/>
              <a:buChar char="Ø"/>
            </a:pPr>
            <a:r>
              <a:rPr lang="es-MX" sz="2000" b="0" i="0" dirty="0">
                <a:solidFill>
                  <a:srgbClr val="000000"/>
                </a:solidFill>
                <a:effectLst/>
              </a:rPr>
              <a:t>El ahogamiento es la segunda causa más común de muerte y de lesiones no intencionales no relacionadas con el transporte.</a:t>
            </a:r>
          </a:p>
          <a:p>
            <a:pPr marL="342900" indent="-342900" algn="l">
              <a:buFont typeface="Wingdings" panose="05000000000000000000" pitchFamily="2" charset="2"/>
              <a:buChar char="Ø"/>
            </a:pPr>
            <a:endParaRPr lang="es-MX" sz="2000" b="0" i="0" dirty="0">
              <a:solidFill>
                <a:srgbClr val="000000"/>
              </a:solidFill>
              <a:effectLst/>
            </a:endParaRPr>
          </a:p>
          <a:p>
            <a:pPr marL="342900" indent="-342900" algn="l">
              <a:buFont typeface="Wingdings" panose="05000000000000000000" pitchFamily="2" charset="2"/>
              <a:buChar char="Ø"/>
            </a:pPr>
            <a:r>
              <a:rPr lang="es-MX" sz="2000" b="0" i="0" dirty="0">
                <a:solidFill>
                  <a:srgbClr val="000000"/>
                </a:solidFill>
                <a:effectLst/>
              </a:rPr>
              <a:t> El ahogamiento representa aproximadamente el 15 % de las muertes y </a:t>
            </a:r>
            <a:r>
              <a:rPr lang="es-MX" sz="2000" dirty="0">
                <a:solidFill>
                  <a:srgbClr val="000000"/>
                </a:solidFill>
              </a:rPr>
              <a:t>lesiones</a:t>
            </a:r>
            <a:r>
              <a:rPr lang="es-MX" sz="2000" b="0" i="0" dirty="0">
                <a:solidFill>
                  <a:srgbClr val="000000"/>
                </a:solidFill>
                <a:effectLst/>
              </a:rPr>
              <a:t>, con aproximadamente 372 000 personas fallecidas cada año como consecuencia </a:t>
            </a:r>
          </a:p>
          <a:p>
            <a:pPr marL="342900" indent="-342900" algn="l">
              <a:buFont typeface="Wingdings" panose="05000000000000000000" pitchFamily="2" charset="2"/>
              <a:buChar char="Ø"/>
            </a:pPr>
            <a:endParaRPr lang="es-MX" sz="2000" b="0" i="0" dirty="0">
              <a:solidFill>
                <a:srgbClr val="000000"/>
              </a:solidFill>
              <a:effectLst/>
            </a:endParaRPr>
          </a:p>
          <a:p>
            <a:pPr marL="342900" indent="-342900" algn="l">
              <a:buFont typeface="Wingdings" panose="05000000000000000000" pitchFamily="2" charset="2"/>
              <a:buChar char="Ø"/>
            </a:pPr>
            <a:r>
              <a:rPr lang="es-MX" sz="2000" b="0" i="0" dirty="0">
                <a:solidFill>
                  <a:srgbClr val="000000"/>
                </a:solidFill>
                <a:effectLst/>
              </a:rPr>
              <a:t>En las últimas dos décadas, las muertes por ahogamiento han disminuido aproximadamente un 20 % y un 30 %, respectivamente, </a:t>
            </a:r>
          </a:p>
          <a:p>
            <a:pPr marL="342900" indent="-342900" algn="l">
              <a:buFont typeface="Wingdings" panose="05000000000000000000" pitchFamily="2" charset="2"/>
              <a:buChar char="Ø"/>
            </a:pPr>
            <a:endParaRPr lang="es-MX" sz="2000" b="0" i="0" dirty="0">
              <a:solidFill>
                <a:srgbClr val="000000"/>
              </a:solidFill>
              <a:effectLst/>
            </a:endParaRPr>
          </a:p>
          <a:p>
            <a:pPr marL="342900" indent="-342900" algn="l">
              <a:buFont typeface="Wingdings" panose="05000000000000000000" pitchFamily="2" charset="2"/>
              <a:buChar char="Ø"/>
            </a:pPr>
            <a:r>
              <a:rPr lang="es-MX" sz="2000" b="0" i="0" dirty="0">
                <a:solidFill>
                  <a:srgbClr val="000000"/>
                </a:solidFill>
                <a:effectLst/>
              </a:rPr>
              <a:t>Casi todas las muertes por ahogamiento ocurren en países de ingresos bajos y medianos (95 %), </a:t>
            </a:r>
          </a:p>
          <a:p>
            <a:pPr marL="342900" indent="-342900" algn="l">
              <a:buFont typeface="Wingdings" panose="05000000000000000000" pitchFamily="2" charset="2"/>
              <a:buChar char="Ø"/>
            </a:pPr>
            <a:endParaRPr lang="es-MX" sz="2000" b="0" i="0" dirty="0">
              <a:solidFill>
                <a:srgbClr val="000000"/>
              </a:solidFill>
              <a:effectLst/>
            </a:endParaRPr>
          </a:p>
          <a:p>
            <a:pPr marL="342900" indent="-342900" algn="l">
              <a:buFont typeface="Wingdings" panose="05000000000000000000" pitchFamily="2" charset="2"/>
              <a:buChar char="Ø"/>
            </a:pPr>
            <a:r>
              <a:rPr lang="es-MX" sz="2000" b="0" i="0" dirty="0">
                <a:solidFill>
                  <a:srgbClr val="000000"/>
                </a:solidFill>
                <a:effectLst/>
              </a:rPr>
              <a:t> las tasas de ahogamiento son sustancialmente más altas en casi todos estos países en comparación con los países de ingresos altos </a:t>
            </a:r>
          </a:p>
          <a:p>
            <a:pPr marL="342900" indent="-342900" algn="l">
              <a:buFont typeface="Wingdings" panose="05000000000000000000" pitchFamily="2" charset="2"/>
              <a:buChar char="Ø"/>
            </a:pPr>
            <a:endParaRPr lang="es-MX" sz="2000" b="0" i="0" dirty="0">
              <a:solidFill>
                <a:srgbClr val="000000"/>
              </a:solidFill>
              <a:effectLst/>
            </a:endParaRPr>
          </a:p>
          <a:p>
            <a:pPr marL="342900" indent="-342900" algn="l">
              <a:buFont typeface="Wingdings" panose="05000000000000000000" pitchFamily="2" charset="2"/>
              <a:buChar char="Ø"/>
            </a:pPr>
            <a:r>
              <a:rPr lang="es-MX" sz="2000" b="0" i="0" dirty="0">
                <a:solidFill>
                  <a:srgbClr val="000000"/>
                </a:solidFill>
                <a:effectLst/>
              </a:rPr>
              <a:t>Las tasas de mortalidad por ahogamiento son aproximadamente el doble para hombres y niños que para mujeres y niñas</a:t>
            </a:r>
          </a:p>
          <a:p>
            <a:pPr marL="342900" indent="-342900" algn="l">
              <a:buFont typeface="Wingdings" panose="05000000000000000000" pitchFamily="2" charset="2"/>
              <a:buChar char="Ø"/>
            </a:pPr>
            <a:r>
              <a:rPr lang="es-MX" sz="2000" b="0" i="0" dirty="0">
                <a:solidFill>
                  <a:srgbClr val="000000"/>
                </a:solidFill>
                <a:effectLst/>
              </a:rPr>
              <a:t> </a:t>
            </a:r>
          </a:p>
          <a:p>
            <a:pPr marL="342900" indent="-342900" algn="l">
              <a:buFont typeface="Wingdings" panose="05000000000000000000" pitchFamily="2" charset="2"/>
              <a:buChar char="Ø"/>
            </a:pPr>
            <a:r>
              <a:rPr lang="es-MX" sz="2000" b="0" i="0" dirty="0">
                <a:solidFill>
                  <a:srgbClr val="000000"/>
                </a:solidFill>
                <a:effectLst/>
              </a:rPr>
              <a:t>Las tasas de mortalidad son más altas para los menores de cinco años, en ambos sexos, seguidas por las de las personas de 50 años o más.</a:t>
            </a:r>
          </a:p>
        </p:txBody>
      </p:sp>
    </p:spTree>
    <p:extLst>
      <p:ext uri="{BB962C8B-B14F-4D97-AF65-F5344CB8AC3E}">
        <p14:creationId xmlns:p14="http://schemas.microsoft.com/office/powerpoint/2010/main" val="1497067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368DC7A3-E8EF-4D70-92E3-B2797CD4ADC0}"/>
              </a:ext>
            </a:extLst>
          </p:cNvPr>
          <p:cNvSpPr txBox="1"/>
          <p:nvPr/>
        </p:nvSpPr>
        <p:spPr>
          <a:xfrm>
            <a:off x="755374" y="1334653"/>
            <a:ext cx="11012557" cy="1477328"/>
          </a:xfrm>
          <a:prstGeom prst="rect">
            <a:avLst/>
          </a:prstGeom>
          <a:noFill/>
        </p:spPr>
        <p:txBody>
          <a:bodyPr wrap="square">
            <a:spAutoFit/>
          </a:bodyPr>
          <a:lstStyle/>
          <a:p>
            <a:endParaRPr lang="es-MX" b="0" i="0" dirty="0">
              <a:solidFill>
                <a:srgbClr val="3C4245"/>
              </a:solidFill>
              <a:effectLst/>
              <a:latin typeface="Noto Sans" panose="020B0502040504020204" pitchFamily="34" charset="0"/>
            </a:endParaRPr>
          </a:p>
          <a:p>
            <a:r>
              <a:rPr lang="es-MX" b="0" i="0" dirty="0">
                <a:solidFill>
                  <a:srgbClr val="3C4245"/>
                </a:solidFill>
                <a:effectLst/>
                <a:latin typeface="Noto Sans" panose="020B0502040504020204" pitchFamily="34" charset="0"/>
              </a:rPr>
              <a:t>Los factores de riesgo incluyen la falta de supervisión infantil, el acceso sin control a cuerpos de agua, el consumo de alcohol y drogas, y la carencia de habilidades de natación y seguridad en el agua</a:t>
            </a:r>
          </a:p>
          <a:p>
            <a:endParaRPr lang="es-MX" dirty="0"/>
          </a:p>
        </p:txBody>
      </p:sp>
      <p:pic>
        <p:nvPicPr>
          <p:cNvPr id="4" name="Imagen 3">
            <a:extLst>
              <a:ext uri="{FF2B5EF4-FFF2-40B4-BE49-F238E27FC236}">
                <a16:creationId xmlns:a16="http://schemas.microsoft.com/office/drawing/2014/main" id="{DB05EEFA-47C6-4A70-907D-68FBF856B5EC}"/>
              </a:ext>
            </a:extLst>
          </p:cNvPr>
          <p:cNvPicPr>
            <a:picLocks noChangeAspect="1"/>
          </p:cNvPicPr>
          <p:nvPr/>
        </p:nvPicPr>
        <p:blipFill>
          <a:blip r:embed="rId2"/>
          <a:stretch>
            <a:fillRect/>
          </a:stretch>
        </p:blipFill>
        <p:spPr>
          <a:xfrm>
            <a:off x="4513400" y="5172075"/>
            <a:ext cx="2714625" cy="1685925"/>
          </a:xfrm>
          <a:prstGeom prst="rect">
            <a:avLst/>
          </a:prstGeom>
        </p:spPr>
      </p:pic>
      <p:pic>
        <p:nvPicPr>
          <p:cNvPr id="5" name="Imagen 4">
            <a:extLst>
              <a:ext uri="{FF2B5EF4-FFF2-40B4-BE49-F238E27FC236}">
                <a16:creationId xmlns:a16="http://schemas.microsoft.com/office/drawing/2014/main" id="{3D08DC09-F59D-4776-833E-C30BE5FAFA11}"/>
              </a:ext>
            </a:extLst>
          </p:cNvPr>
          <p:cNvPicPr>
            <a:picLocks noChangeAspect="1"/>
          </p:cNvPicPr>
          <p:nvPr/>
        </p:nvPicPr>
        <p:blipFill>
          <a:blip r:embed="rId3"/>
          <a:stretch>
            <a:fillRect/>
          </a:stretch>
        </p:blipFill>
        <p:spPr>
          <a:xfrm>
            <a:off x="0" y="3538331"/>
            <a:ext cx="3498574" cy="3319670"/>
          </a:xfrm>
          <a:prstGeom prst="rect">
            <a:avLst/>
          </a:prstGeom>
        </p:spPr>
      </p:pic>
      <p:pic>
        <p:nvPicPr>
          <p:cNvPr id="6" name="Imagen 5">
            <a:extLst>
              <a:ext uri="{FF2B5EF4-FFF2-40B4-BE49-F238E27FC236}">
                <a16:creationId xmlns:a16="http://schemas.microsoft.com/office/drawing/2014/main" id="{C46BD503-FF61-4338-A152-DF58CDA81D11}"/>
              </a:ext>
            </a:extLst>
          </p:cNvPr>
          <p:cNvPicPr>
            <a:picLocks noChangeAspect="1"/>
          </p:cNvPicPr>
          <p:nvPr/>
        </p:nvPicPr>
        <p:blipFill>
          <a:blip r:embed="rId4"/>
          <a:stretch>
            <a:fillRect/>
          </a:stretch>
        </p:blipFill>
        <p:spPr>
          <a:xfrm>
            <a:off x="8693427" y="3538331"/>
            <a:ext cx="3498574" cy="3319669"/>
          </a:xfrm>
          <a:prstGeom prst="rect">
            <a:avLst/>
          </a:prstGeom>
        </p:spPr>
      </p:pic>
    </p:spTree>
    <p:extLst>
      <p:ext uri="{BB962C8B-B14F-4D97-AF65-F5344CB8AC3E}">
        <p14:creationId xmlns:p14="http://schemas.microsoft.com/office/powerpoint/2010/main" val="19884008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68EE689-CD42-446E-9B25-DF24F6BF2292}"/>
              </a:ext>
            </a:extLst>
          </p:cNvPr>
          <p:cNvSpPr txBox="1"/>
          <p:nvPr/>
        </p:nvSpPr>
        <p:spPr>
          <a:xfrm>
            <a:off x="284921" y="472187"/>
            <a:ext cx="11622157" cy="5355312"/>
          </a:xfrm>
          <a:prstGeom prst="rect">
            <a:avLst/>
          </a:prstGeom>
          <a:noFill/>
        </p:spPr>
        <p:txBody>
          <a:bodyPr wrap="square">
            <a:spAutoFit/>
          </a:bodyPr>
          <a:lstStyle/>
          <a:p>
            <a:pPr algn="l"/>
            <a:r>
              <a:rPr lang="es-MX" b="1" i="0" dirty="0">
                <a:solidFill>
                  <a:srgbClr val="3C4245"/>
                </a:solidFill>
                <a:effectLst/>
                <a:latin typeface="Noto Sans" panose="020B0502040504020204" pitchFamily="34" charset="0"/>
              </a:rPr>
              <a:t>Intervenciones recomendadas para reducir el riesgo de ahogamientos:</a:t>
            </a:r>
          </a:p>
          <a:p>
            <a:pPr algn="l"/>
            <a:endParaRPr lang="es-MX" b="1"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Instalar barreras:</a:t>
            </a:r>
            <a:r>
              <a:rPr lang="es-MX" b="0" i="0" dirty="0">
                <a:solidFill>
                  <a:srgbClr val="000000"/>
                </a:solidFill>
                <a:effectLst/>
                <a:latin typeface="Noto Sans" panose="020B0502040504020204" pitchFamily="34" charset="0"/>
              </a:rPr>
              <a:t> colocar cercas, coberturas u otras estructuras físicas para restringir el acceso a cuerpos de agua (estanques, pozos, piscinas).</a:t>
            </a:r>
            <a:endParaRPr lang="es-MX" b="0"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Proporcionar lugares seguros para la población infantil:</a:t>
            </a:r>
            <a:r>
              <a:rPr lang="es-MX" b="0" i="0" dirty="0">
                <a:solidFill>
                  <a:srgbClr val="000000"/>
                </a:solidFill>
                <a:effectLst/>
                <a:latin typeface="Noto Sans" panose="020B0502040504020204" pitchFamily="34" charset="0"/>
              </a:rPr>
              <a:t> crear espacios de cuidado infantil supervisados, alejados del agua, para evitar que los niños queden sin vigilancia cerca de zonas de riesgo.</a:t>
            </a:r>
            <a:endParaRPr lang="es-MX" b="0"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Enseñar habilidades de natación y seguridad acuática:</a:t>
            </a:r>
            <a:r>
              <a:rPr lang="es-MX" b="0" i="0" dirty="0">
                <a:solidFill>
                  <a:srgbClr val="000000"/>
                </a:solidFill>
                <a:effectLst/>
                <a:latin typeface="Noto Sans" panose="020B0502040504020204" pitchFamily="34" charset="0"/>
              </a:rPr>
              <a:t> brindar a los niños en edad escolar capacidades básicas de natación, flotación y seguridad en el agua.</a:t>
            </a:r>
            <a:endParaRPr lang="es-MX" b="0"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Capacitar a transeúntes en rescate seguro y reanimación:</a:t>
            </a:r>
            <a:r>
              <a:rPr lang="es-MX" b="0" i="0" dirty="0">
                <a:solidFill>
                  <a:srgbClr val="000000"/>
                </a:solidFill>
                <a:effectLst/>
                <a:latin typeface="Noto Sans" panose="020B0502040504020204" pitchFamily="34" charset="0"/>
              </a:rPr>
              <a:t> formar a miembros de la comunidad en técnicas de rescate seguro y en soporte vital básico (RCP).</a:t>
            </a:r>
            <a:endParaRPr lang="es-MX" b="0"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Aplicar y hacer cumplir políticas de seguridad en el agua: </a:t>
            </a:r>
            <a:r>
              <a:rPr lang="es-MX" b="0" i="0" dirty="0">
                <a:solidFill>
                  <a:srgbClr val="000000"/>
                </a:solidFill>
                <a:effectLst/>
                <a:latin typeface="Noto Sans" panose="020B0502040504020204" pitchFamily="34" charset="0"/>
              </a:rPr>
              <a:t>desarrollar y fortalecer regulaciones y normas relacionadas con las áreas recreativas, las embarcaciones y la seguridad laboral en entornos acuáticos.</a:t>
            </a:r>
            <a:endParaRPr lang="es-MX" b="0"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Promover la seguridad en el transporte acuático:</a:t>
            </a:r>
            <a:r>
              <a:rPr lang="es-MX" b="0" i="0" dirty="0">
                <a:solidFill>
                  <a:srgbClr val="000000"/>
                </a:solidFill>
                <a:effectLst/>
                <a:latin typeface="Noto Sans" panose="020B0502040504020204" pitchFamily="34" charset="0"/>
              </a:rPr>
              <a:t> fomentar y supervisar el uso de chalecos salvavidas y otras medidas de seguridad en el transporte acuático.</a:t>
            </a:r>
            <a:endParaRPr lang="es-MX" b="0"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Mejorar la recopilación de datos y la vigilancia:</a:t>
            </a:r>
            <a:r>
              <a:rPr lang="es-MX" b="0" i="0" dirty="0">
                <a:solidFill>
                  <a:srgbClr val="000000"/>
                </a:solidFill>
                <a:effectLst/>
                <a:latin typeface="Noto Sans" panose="020B0502040504020204" pitchFamily="34" charset="0"/>
              </a:rPr>
              <a:t> fortalecer los sistemas de registro de casos de ahogamiento y orientar las estrategias de prevención.</a:t>
            </a:r>
            <a:endParaRPr lang="es-MX" b="0" i="0" dirty="0">
              <a:solidFill>
                <a:srgbClr val="3C4245"/>
              </a:solidFill>
              <a:effectLst/>
              <a:latin typeface="Noto Sans" panose="020B0502040504020204" pitchFamily="34" charset="0"/>
            </a:endParaRPr>
          </a:p>
          <a:p>
            <a:pPr algn="l">
              <a:buFont typeface="Arial" panose="020B0604020202020204" pitchFamily="34" charset="0"/>
              <a:buChar char="•"/>
            </a:pPr>
            <a:r>
              <a:rPr lang="es-MX" b="1" i="0" dirty="0">
                <a:solidFill>
                  <a:srgbClr val="000000"/>
                </a:solidFill>
                <a:effectLst/>
                <a:latin typeface="Noto Sans" panose="020B0502040504020204" pitchFamily="34" charset="0"/>
              </a:rPr>
              <a:t>Fomentar la colaboración multisectorial:</a:t>
            </a:r>
            <a:r>
              <a:rPr lang="es-MX" b="0" i="0" dirty="0">
                <a:solidFill>
                  <a:srgbClr val="000000"/>
                </a:solidFill>
                <a:effectLst/>
                <a:latin typeface="Noto Sans" panose="020B0502040504020204" pitchFamily="34" charset="0"/>
              </a:rPr>
              <a:t> impulsar la coordinación entre los sectores de salud, educación, transporte, turismo y gestión de riesgos de desastres</a:t>
            </a:r>
            <a:endParaRPr lang="es-MX" b="0" i="0" dirty="0">
              <a:solidFill>
                <a:srgbClr val="3C4245"/>
              </a:solidFill>
              <a:effectLst/>
              <a:latin typeface="Noto Sans" panose="020B0502040504020204" pitchFamily="34" charset="0"/>
            </a:endParaRPr>
          </a:p>
        </p:txBody>
      </p:sp>
    </p:spTree>
    <p:extLst>
      <p:ext uri="{BB962C8B-B14F-4D97-AF65-F5344CB8AC3E}">
        <p14:creationId xmlns:p14="http://schemas.microsoft.com/office/powerpoint/2010/main" val="34996684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EAACA480-4822-4967-A723-67F8FD35C189}"/>
              </a:ext>
            </a:extLst>
          </p:cNvPr>
          <p:cNvSpPr txBox="1"/>
          <p:nvPr/>
        </p:nvSpPr>
        <p:spPr>
          <a:xfrm>
            <a:off x="218661" y="512229"/>
            <a:ext cx="11754678" cy="5262979"/>
          </a:xfrm>
          <a:prstGeom prst="rect">
            <a:avLst/>
          </a:prstGeom>
          <a:noFill/>
        </p:spPr>
        <p:txBody>
          <a:bodyPr wrap="square">
            <a:spAutoFit/>
          </a:bodyPr>
          <a:lstStyle/>
          <a:p>
            <a:r>
              <a:rPr lang="es-MX" sz="2400" b="1" dirty="0"/>
              <a:t>Papel de la salud pública</a:t>
            </a:r>
          </a:p>
          <a:p>
            <a:endParaRPr lang="es-MX" sz="2400" b="1" dirty="0"/>
          </a:p>
          <a:p>
            <a:r>
              <a:rPr lang="es-MX" sz="2400" dirty="0"/>
              <a:t>• Da seguimiento, evalúa y analiza la magnitud del problema.</a:t>
            </a:r>
          </a:p>
          <a:p>
            <a:r>
              <a:rPr lang="es-MX" sz="2400" dirty="0"/>
              <a:t> • Recaba datos de mortalidad y morbilidad de ahogamientos y analiza su dimensión. </a:t>
            </a:r>
          </a:p>
          <a:p>
            <a:r>
              <a:rPr lang="es-MX" sz="2400" dirty="0"/>
              <a:t>• Identifica y estudia los factores de riesgo para prevenir ahogamientos.</a:t>
            </a:r>
          </a:p>
          <a:p>
            <a:r>
              <a:rPr lang="es-MX" sz="2400" dirty="0"/>
              <a:t> • Promueve la educación y estrategias de promoción de la salud para la prevención de ahogamientos. </a:t>
            </a:r>
          </a:p>
          <a:p>
            <a:r>
              <a:rPr lang="es-MX" sz="2400" dirty="0"/>
              <a:t>• Promueve la capacitación para mejorar las competencias del personal y fortalece la primera respuesta en caso de ahogamientos.</a:t>
            </a:r>
          </a:p>
          <a:p>
            <a:r>
              <a:rPr lang="es-MX" sz="2400" dirty="0"/>
              <a:t> • Promueve la prevención y desarrolla políticas. Impulsa estrategias basadas en evidencia científica de lo que funciona.</a:t>
            </a:r>
          </a:p>
          <a:p>
            <a:r>
              <a:rPr lang="es-MX" sz="2400" dirty="0"/>
              <a:t> • Monitorea y evalúa las intervenciones preventivas y de atención de las lesiones. </a:t>
            </a:r>
          </a:p>
          <a:p>
            <a:r>
              <a:rPr lang="es-MX" sz="2400" dirty="0"/>
              <a:t>• Promueve el registro y recolección de datos sobre los ahogamientos lo que permite contar con información para la toma de decisiones.</a:t>
            </a:r>
          </a:p>
        </p:txBody>
      </p:sp>
    </p:spTree>
    <p:extLst>
      <p:ext uri="{BB962C8B-B14F-4D97-AF65-F5344CB8AC3E}">
        <p14:creationId xmlns:p14="http://schemas.microsoft.com/office/powerpoint/2010/main" val="553753890"/>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405</TotalTime>
  <Words>2608</Words>
  <Application>Microsoft Office PowerPoint</Application>
  <PresentationFormat>Panorámica</PresentationFormat>
  <Paragraphs>184</Paragraphs>
  <Slides>28</Slides>
  <Notes>0</Notes>
  <HiddenSlides>0</HiddenSlides>
  <MMClips>0</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28</vt:i4>
      </vt:variant>
    </vt:vector>
  </HeadingPairs>
  <TitlesOfParts>
    <vt:vector size="40" baseType="lpstr">
      <vt:lpstr>Arial</vt:lpstr>
      <vt:lpstr>Calibri</vt:lpstr>
      <vt:lpstr>Calibri Light</vt:lpstr>
      <vt:lpstr>Google Sans</vt:lpstr>
      <vt:lpstr>Noto Sans</vt:lpstr>
      <vt:lpstr>Segoe Print</vt:lpstr>
      <vt:lpstr>Sentinel</vt:lpstr>
      <vt:lpstr>Times New Roman</vt:lpstr>
      <vt:lpstr>TimesNewRomanPSMT</vt:lpstr>
      <vt:lpstr>Whitney</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ROLANDO</dc:creator>
  <cp:lastModifiedBy>ROLANDO</cp:lastModifiedBy>
  <cp:revision>29</cp:revision>
  <dcterms:created xsi:type="dcterms:W3CDTF">2026-03-21T16:53:30Z</dcterms:created>
  <dcterms:modified xsi:type="dcterms:W3CDTF">2026-03-24T15:59:54Z</dcterms:modified>
</cp:coreProperties>
</file>