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454" r:id="rId3"/>
    <p:sldId id="455" r:id="rId4"/>
    <p:sldId id="456" r:id="rId5"/>
    <p:sldId id="440" r:id="rId6"/>
    <p:sldId id="457" r:id="rId7"/>
    <p:sldId id="460" r:id="rId8"/>
    <p:sldId id="458" r:id="rId9"/>
    <p:sldId id="462" r:id="rId10"/>
    <p:sldId id="463" r:id="rId11"/>
    <p:sldId id="464" r:id="rId12"/>
    <p:sldId id="461" r:id="rId13"/>
    <p:sldId id="466" r:id="rId14"/>
    <p:sldId id="467" r:id="rId15"/>
    <p:sldId id="468" r:id="rId16"/>
  </p:sldIdLst>
  <p:sldSz cx="12192000" cy="6858000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E9AE37-29F2-4B44-B22C-1B2873A3255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3BA3E6D-E07F-423B-A923-B60F03445057}">
      <dgm:prSet custT="1"/>
      <dgm:spPr>
        <a:noFill/>
        <a:ln>
          <a:noFill/>
        </a:ln>
      </dgm:spPr>
      <dgm:t>
        <a:bodyPr/>
        <a:lstStyle/>
        <a:p>
          <a:r>
            <a:rPr lang="es-ES" sz="18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Voluntad política</a:t>
          </a:r>
          <a:endParaRPr lang="es-ES" sz="1800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E210E0-3D12-4125-9257-57F3B91A9885}" type="parTrans" cxnId="{A5482103-EF64-4CC5-976C-79A8F465207E}">
      <dgm:prSet/>
      <dgm:spPr/>
      <dgm:t>
        <a:bodyPr/>
        <a:lstStyle/>
        <a:p>
          <a:endParaRPr lang="es-ES"/>
        </a:p>
      </dgm:t>
    </dgm:pt>
    <dgm:pt modelId="{2A59F676-67BE-44C1-B725-DE5798520090}" type="sibTrans" cxnId="{A5482103-EF64-4CC5-976C-79A8F465207E}">
      <dgm:prSet/>
      <dgm:spPr/>
      <dgm:t>
        <a:bodyPr/>
        <a:lstStyle/>
        <a:p>
          <a:endParaRPr lang="es-ES"/>
        </a:p>
      </dgm:t>
    </dgm:pt>
    <dgm:pt modelId="{39A2EC47-1B79-48C5-AA39-45114BD2B984}">
      <dgm:prSet custT="1"/>
      <dgm:spPr>
        <a:noFill/>
        <a:ln>
          <a:noFill/>
        </a:ln>
      </dgm:spPr>
      <dgm:t>
        <a:bodyPr/>
        <a:lstStyle/>
        <a:p>
          <a:r>
            <a:rPr lang="es-ES" sz="18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Programas, estrategias, protocolos</a:t>
          </a:r>
          <a:endParaRPr lang="es-ES" sz="1800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616496-9DE7-4CE7-9AF2-C8C8595673F0}" type="parTrans" cxnId="{8E7CF4DB-C8AD-4021-A78F-E7003677BF3F}">
      <dgm:prSet/>
      <dgm:spPr/>
      <dgm:t>
        <a:bodyPr/>
        <a:lstStyle/>
        <a:p>
          <a:endParaRPr lang="es-ES"/>
        </a:p>
      </dgm:t>
    </dgm:pt>
    <dgm:pt modelId="{FDBF4113-DE25-44EB-977C-D6C7160EB5C7}" type="sibTrans" cxnId="{8E7CF4DB-C8AD-4021-A78F-E7003677BF3F}">
      <dgm:prSet/>
      <dgm:spPr/>
      <dgm:t>
        <a:bodyPr/>
        <a:lstStyle/>
        <a:p>
          <a:endParaRPr lang="es-ES"/>
        </a:p>
      </dgm:t>
    </dgm:pt>
    <dgm:pt modelId="{0AD7692C-C552-40DF-BB03-FDFCE39ACF8E}">
      <dgm:prSet custT="1"/>
      <dgm:spPr>
        <a:noFill/>
        <a:ln>
          <a:noFill/>
        </a:ln>
      </dgm:spPr>
      <dgm:t>
        <a:bodyPr/>
        <a:lstStyle/>
        <a:p>
          <a:r>
            <a:rPr lang="es-ES" sz="18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Normas y protocolos generales de trabajo</a:t>
          </a:r>
          <a:endParaRPr lang="es-ES" sz="1800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DD93B81-6DAF-4545-BE44-C3372C78B673}" type="parTrans" cxnId="{279E6C12-0838-4EF1-958D-EB063A0C2917}">
      <dgm:prSet/>
      <dgm:spPr/>
      <dgm:t>
        <a:bodyPr/>
        <a:lstStyle/>
        <a:p>
          <a:endParaRPr lang="es-ES"/>
        </a:p>
      </dgm:t>
    </dgm:pt>
    <dgm:pt modelId="{C021F34E-DA9D-4C2A-9215-3205D7991F82}" type="sibTrans" cxnId="{279E6C12-0838-4EF1-958D-EB063A0C2917}">
      <dgm:prSet/>
      <dgm:spPr/>
      <dgm:t>
        <a:bodyPr/>
        <a:lstStyle/>
        <a:p>
          <a:endParaRPr lang="es-ES"/>
        </a:p>
      </dgm:t>
    </dgm:pt>
    <dgm:pt modelId="{65722F14-31F9-436A-A89C-02BEB8151C18}">
      <dgm:prSet custT="1"/>
      <dgm:spPr>
        <a:noFill/>
        <a:ln>
          <a:noFill/>
        </a:ln>
      </dgm:spPr>
      <dgm:t>
        <a:bodyPr/>
        <a:lstStyle/>
        <a:p>
          <a:r>
            <a:rPr lang="es-ES" sz="18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Código Penal</a:t>
          </a:r>
          <a:endParaRPr lang="es-ES" sz="1800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3AF2E5-32AA-41CD-A391-63AF5995FFF7}" type="parTrans" cxnId="{2CE40C2E-E6B7-4A38-BC8C-BCE9898E5598}">
      <dgm:prSet/>
      <dgm:spPr/>
      <dgm:t>
        <a:bodyPr/>
        <a:lstStyle/>
        <a:p>
          <a:endParaRPr lang="es-ES"/>
        </a:p>
      </dgm:t>
    </dgm:pt>
    <dgm:pt modelId="{08DD6873-4C13-4D19-9861-C2E293DFDB8A}" type="sibTrans" cxnId="{2CE40C2E-E6B7-4A38-BC8C-BCE9898E5598}">
      <dgm:prSet/>
      <dgm:spPr/>
      <dgm:t>
        <a:bodyPr/>
        <a:lstStyle/>
        <a:p>
          <a:endParaRPr lang="es-ES"/>
        </a:p>
      </dgm:t>
    </dgm:pt>
    <dgm:pt modelId="{8A61E956-9A69-4DFD-B532-244ADC4AC8E3}">
      <dgm:prSet custT="1"/>
      <dgm:spPr>
        <a:noFill/>
        <a:ln>
          <a:noFill/>
        </a:ln>
      </dgm:spPr>
      <dgm:t>
        <a:bodyPr/>
        <a:lstStyle/>
        <a:p>
          <a:r>
            <a:rPr lang="es-ES" sz="18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Ley de la maternidad </a:t>
          </a:r>
          <a:endParaRPr lang="es-ES" sz="1800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E74C28-2EF4-44EB-A782-BAF9FF146E51}" type="parTrans" cxnId="{72EC86FE-76EF-4F31-9BF2-664D2B974331}">
      <dgm:prSet/>
      <dgm:spPr/>
      <dgm:t>
        <a:bodyPr/>
        <a:lstStyle/>
        <a:p>
          <a:endParaRPr lang="es-ES"/>
        </a:p>
      </dgm:t>
    </dgm:pt>
    <dgm:pt modelId="{53A6C6B8-3277-4173-ADE3-13AAEF2F5917}" type="sibTrans" cxnId="{72EC86FE-76EF-4F31-9BF2-664D2B974331}">
      <dgm:prSet/>
      <dgm:spPr/>
      <dgm:t>
        <a:bodyPr/>
        <a:lstStyle/>
        <a:p>
          <a:endParaRPr lang="es-ES"/>
        </a:p>
      </dgm:t>
    </dgm:pt>
    <dgm:pt modelId="{BD3F4BBC-2855-468C-91C4-DF7E73A85E3B}">
      <dgm:prSet custT="1"/>
      <dgm:spPr>
        <a:noFill/>
        <a:ln>
          <a:noFill/>
        </a:ln>
      </dgm:spPr>
      <dgm:t>
        <a:bodyPr/>
        <a:lstStyle/>
        <a:p>
          <a:r>
            <a:rPr lang="es-ES" sz="1800" b="1" u="none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Constitución de la República de Cuba</a:t>
          </a:r>
          <a:endParaRPr lang="es-ES" sz="1800" b="1" u="none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4C39CB-B563-4441-B137-FED0F1C39043}" type="parTrans" cxnId="{35861839-974E-495D-88D7-039DA4F318E7}">
      <dgm:prSet/>
      <dgm:spPr/>
      <dgm:t>
        <a:bodyPr/>
        <a:lstStyle/>
        <a:p>
          <a:endParaRPr lang="es-ES"/>
        </a:p>
      </dgm:t>
    </dgm:pt>
    <dgm:pt modelId="{0869D935-7782-4845-A692-4056F4D3D121}" type="sibTrans" cxnId="{35861839-974E-495D-88D7-039DA4F318E7}">
      <dgm:prSet/>
      <dgm:spPr/>
      <dgm:t>
        <a:bodyPr/>
        <a:lstStyle/>
        <a:p>
          <a:endParaRPr lang="es-ES"/>
        </a:p>
      </dgm:t>
    </dgm:pt>
    <dgm:pt modelId="{F7F47A7F-9E61-43B3-9E30-65AD59D7F584}">
      <dgm:prSet custT="1"/>
      <dgm:spPr>
        <a:noFill/>
        <a:ln>
          <a:noFill/>
        </a:ln>
      </dgm:spPr>
      <dgm:t>
        <a:bodyPr/>
        <a:lstStyle/>
        <a:p>
          <a:r>
            <a:rPr lang="es-ES" sz="18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Ley de Salud Pública</a:t>
          </a:r>
          <a:endParaRPr lang="es-ES" sz="1800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441DEF-9576-47A9-A559-BB7FEF69A517}" type="parTrans" cxnId="{39114C99-1A7A-405D-B5FE-AA09DFA05951}">
      <dgm:prSet/>
      <dgm:spPr/>
      <dgm:t>
        <a:bodyPr/>
        <a:lstStyle/>
        <a:p>
          <a:endParaRPr lang="es-ES"/>
        </a:p>
      </dgm:t>
    </dgm:pt>
    <dgm:pt modelId="{CA0810D5-BAA4-4069-804C-BEA7646A7C74}" type="sibTrans" cxnId="{39114C99-1A7A-405D-B5FE-AA09DFA05951}">
      <dgm:prSet/>
      <dgm:spPr/>
      <dgm:t>
        <a:bodyPr/>
        <a:lstStyle/>
        <a:p>
          <a:endParaRPr lang="es-ES"/>
        </a:p>
      </dgm:t>
    </dgm:pt>
    <dgm:pt modelId="{10CADEC6-3B7B-4F66-B16E-A926D1991EBA}">
      <dgm:prSet/>
      <dgm:spPr>
        <a:noFill/>
        <a:ln>
          <a:noFill/>
        </a:ln>
      </dgm:spPr>
      <dgm:t>
        <a:bodyPr/>
        <a:lstStyle/>
        <a:p>
          <a:r>
            <a:rPr lang="es-ES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Código de Trabajo</a:t>
          </a:r>
          <a:endParaRPr lang="es-ES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A8A110-93CE-4A06-88F1-E14ECFAFE4AD}" type="parTrans" cxnId="{D9742598-A432-4E74-9C63-90EF2BAB26E8}">
      <dgm:prSet/>
      <dgm:spPr/>
      <dgm:t>
        <a:bodyPr/>
        <a:lstStyle/>
        <a:p>
          <a:endParaRPr lang="es-US"/>
        </a:p>
      </dgm:t>
    </dgm:pt>
    <dgm:pt modelId="{CE1975B4-C65B-404D-B46C-F375AC22EBBD}" type="sibTrans" cxnId="{D9742598-A432-4E74-9C63-90EF2BAB26E8}">
      <dgm:prSet/>
      <dgm:spPr/>
      <dgm:t>
        <a:bodyPr/>
        <a:lstStyle/>
        <a:p>
          <a:endParaRPr lang="es-US"/>
        </a:p>
      </dgm:t>
    </dgm:pt>
    <dgm:pt modelId="{557F11C5-43DF-4D19-AE75-3F98329CDF87}">
      <dgm:prSet/>
      <dgm:spPr>
        <a:noFill/>
        <a:ln>
          <a:noFill/>
        </a:ln>
      </dgm:spPr>
      <dgm:t>
        <a:bodyPr/>
        <a:lstStyle/>
        <a:p>
          <a:r>
            <a:rPr lang="es-ES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Código de las Familias</a:t>
          </a:r>
          <a:endParaRPr lang="es-ES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75DEB5-AFAA-4BB0-B594-4CAFBB35E959}" type="parTrans" cxnId="{4858A6B5-151B-45B3-8FD9-6EB8045A485B}">
      <dgm:prSet/>
      <dgm:spPr/>
      <dgm:t>
        <a:bodyPr/>
        <a:lstStyle/>
        <a:p>
          <a:endParaRPr lang="es-US"/>
        </a:p>
      </dgm:t>
    </dgm:pt>
    <dgm:pt modelId="{14956769-90BE-4ABF-B88D-8289E35584E5}" type="sibTrans" cxnId="{4858A6B5-151B-45B3-8FD9-6EB8045A485B}">
      <dgm:prSet/>
      <dgm:spPr/>
      <dgm:t>
        <a:bodyPr/>
        <a:lstStyle/>
        <a:p>
          <a:endParaRPr lang="es-US"/>
        </a:p>
      </dgm:t>
    </dgm:pt>
    <dgm:pt modelId="{A032DCE1-2794-496E-8621-C3D4DDE07C3E}" type="pres">
      <dgm:prSet presAssocID="{ADE9AE37-29F2-4B44-B22C-1B2873A3255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B76169D-F0E1-4052-AA8D-EE2230910620}" type="pres">
      <dgm:prSet presAssocID="{ADE9AE37-29F2-4B44-B22C-1B2873A32550}" presName="cycle" presStyleCnt="0"/>
      <dgm:spPr/>
    </dgm:pt>
    <dgm:pt modelId="{4BD183B5-E3AC-4E82-946E-2812176ECFF7}" type="pres">
      <dgm:prSet presAssocID="{73BA3E6D-E07F-423B-A923-B60F03445057}" presName="nodeFirstNode" presStyleLbl="node1" presStyleIdx="0" presStyleCnt="9" custRadScaleRad="100043" custRadScaleInc="4662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201BE8F2-06A1-417F-B3A5-3C54989139AA}" type="pres">
      <dgm:prSet presAssocID="{2A59F676-67BE-44C1-B725-DE5798520090}" presName="sibTransFirstNode" presStyleLbl="bgShp" presStyleIdx="0" presStyleCnt="1" custLinFactNeighborX="930" custLinFactNeighborY="-222"/>
      <dgm:spPr/>
      <dgm:t>
        <a:bodyPr/>
        <a:lstStyle/>
        <a:p>
          <a:endParaRPr lang="es-US"/>
        </a:p>
      </dgm:t>
    </dgm:pt>
    <dgm:pt modelId="{36507319-0447-42EF-B349-2E211118D6A2}" type="pres">
      <dgm:prSet presAssocID="{39A2EC47-1B79-48C5-AA39-45114BD2B984}" presName="nodeFollowingNodes" presStyleLbl="node1" presStyleIdx="1" presStyleCnt="9" custScaleX="137393" custScaleY="111134" custRadScaleRad="114813" custRadScaleInc="2910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21DB9F-6EA4-47FD-A785-8BE61E866664}" type="pres">
      <dgm:prSet presAssocID="{0AD7692C-C552-40DF-BB03-FDFCE39ACF8E}" presName="nodeFollowingNodes" presStyleLbl="node1" presStyleIdx="2" presStyleCnt="9" custScaleY="137864" custRadScaleRad="110557" custRadScaleInc="1150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896657-4235-42EA-81FF-FC752540EA06}" type="pres">
      <dgm:prSet presAssocID="{F7F47A7F-9E61-43B3-9E30-65AD59D7F584}" presName="nodeFollowingNodes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EBFC05-01EF-43C7-99EC-2626E2F56B8A}" type="pres">
      <dgm:prSet presAssocID="{65722F14-31F9-436A-A89C-02BEB8151C18}" presName="nodeFollowingNodes" presStyleLbl="node1" presStyleIdx="4" presStyleCnt="9" custRadScaleRad="101982" custRadScaleInc="-75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AD1767-C0CB-40EC-8CED-55130917679C}" type="pres">
      <dgm:prSet presAssocID="{8A61E956-9A69-4DFD-B532-244ADC4AC8E3}" presName="nodeFollowingNodes" presStyleLbl="node1" presStyleIdx="5" presStyleCnt="9" custRadScaleRad="100947" custRadScaleInc="35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C0B159-A82C-4EC6-9799-AA50DDCFC7EE}" type="pres">
      <dgm:prSet presAssocID="{BD3F4BBC-2855-468C-91C4-DF7E73A85E3B}" presName="nodeFollowingNodes" presStyleLbl="node1" presStyleIdx="6" presStyleCnt="9" custRadScaleRad="107511" custRadScaleInc="18277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87FFAD-D91B-445E-8771-A8173499AD36}" type="pres">
      <dgm:prSet presAssocID="{10CADEC6-3B7B-4F66-B16E-A926D1991EBA}" presName="nodeFollowingNodes" presStyleLbl="node1" presStyleIdx="7" presStyleCnt="9" custScaleY="101041" custRadScaleRad="111158" custRadScaleInc="-117710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  <dgm:pt modelId="{795466CB-5A85-4AB0-A10D-4D0FE8DB19A0}" type="pres">
      <dgm:prSet presAssocID="{557F11C5-43DF-4D19-AE75-3F98329CDF87}" presName="nodeFollowingNodes" presStyleLbl="node1" presStyleIdx="8" presStyleCnt="9" custRadScaleRad="106124" custRadScaleInc="-134980">
        <dgm:presLayoutVars>
          <dgm:bulletEnabled val="1"/>
        </dgm:presLayoutVars>
      </dgm:prSet>
      <dgm:spPr/>
      <dgm:t>
        <a:bodyPr/>
        <a:lstStyle/>
        <a:p>
          <a:endParaRPr lang="es-US"/>
        </a:p>
      </dgm:t>
    </dgm:pt>
  </dgm:ptLst>
  <dgm:cxnLst>
    <dgm:cxn modelId="{279E6C12-0838-4EF1-958D-EB063A0C2917}" srcId="{ADE9AE37-29F2-4B44-B22C-1B2873A32550}" destId="{0AD7692C-C552-40DF-BB03-FDFCE39ACF8E}" srcOrd="2" destOrd="0" parTransId="{4DD93B81-6DAF-4545-BE44-C3372C78B673}" sibTransId="{C021F34E-DA9D-4C2A-9215-3205D7991F82}"/>
    <dgm:cxn modelId="{8E7CF4DB-C8AD-4021-A78F-E7003677BF3F}" srcId="{ADE9AE37-29F2-4B44-B22C-1B2873A32550}" destId="{39A2EC47-1B79-48C5-AA39-45114BD2B984}" srcOrd="1" destOrd="0" parTransId="{FA616496-9DE7-4CE7-9AF2-C8C8595673F0}" sibTransId="{FDBF4113-DE25-44EB-977C-D6C7160EB5C7}"/>
    <dgm:cxn modelId="{2CE40C2E-E6B7-4A38-BC8C-BCE9898E5598}" srcId="{ADE9AE37-29F2-4B44-B22C-1B2873A32550}" destId="{65722F14-31F9-436A-A89C-02BEB8151C18}" srcOrd="4" destOrd="0" parTransId="{1B3AF2E5-32AA-41CD-A391-63AF5995FFF7}" sibTransId="{08DD6873-4C13-4D19-9861-C2E293DFDB8A}"/>
    <dgm:cxn modelId="{D9742598-A432-4E74-9C63-90EF2BAB26E8}" srcId="{ADE9AE37-29F2-4B44-B22C-1B2873A32550}" destId="{10CADEC6-3B7B-4F66-B16E-A926D1991EBA}" srcOrd="7" destOrd="0" parTransId="{64A8A110-93CE-4A06-88F1-E14ECFAFE4AD}" sibTransId="{CE1975B4-C65B-404D-B46C-F375AC22EBBD}"/>
    <dgm:cxn modelId="{B5528A97-29CC-4C9B-923F-5D519F2B4D67}" type="presOf" srcId="{F7F47A7F-9E61-43B3-9E30-65AD59D7F584}" destId="{56896657-4235-42EA-81FF-FC752540EA06}" srcOrd="0" destOrd="0" presId="urn:microsoft.com/office/officeart/2005/8/layout/cycle3"/>
    <dgm:cxn modelId="{365ADDD2-CF2B-4787-89E2-23E1991F6A8D}" type="presOf" srcId="{8A61E956-9A69-4DFD-B532-244ADC4AC8E3}" destId="{A6AD1767-C0CB-40EC-8CED-55130917679C}" srcOrd="0" destOrd="0" presId="urn:microsoft.com/office/officeart/2005/8/layout/cycle3"/>
    <dgm:cxn modelId="{5FD7CB96-853D-4A39-AABE-83D58787C71A}" type="presOf" srcId="{2A59F676-67BE-44C1-B725-DE5798520090}" destId="{201BE8F2-06A1-417F-B3A5-3C54989139AA}" srcOrd="0" destOrd="0" presId="urn:microsoft.com/office/officeart/2005/8/layout/cycle3"/>
    <dgm:cxn modelId="{4858A6B5-151B-45B3-8FD9-6EB8045A485B}" srcId="{ADE9AE37-29F2-4B44-B22C-1B2873A32550}" destId="{557F11C5-43DF-4D19-AE75-3F98329CDF87}" srcOrd="8" destOrd="0" parTransId="{5475DEB5-AFAA-4BB0-B594-4CAFBB35E959}" sibTransId="{14956769-90BE-4ABF-B88D-8289E35584E5}"/>
    <dgm:cxn modelId="{D337888D-8FD1-4AE1-BBEB-3103A0CB3E62}" type="presOf" srcId="{73BA3E6D-E07F-423B-A923-B60F03445057}" destId="{4BD183B5-E3AC-4E82-946E-2812176ECFF7}" srcOrd="0" destOrd="0" presId="urn:microsoft.com/office/officeart/2005/8/layout/cycle3"/>
    <dgm:cxn modelId="{BD0C4056-5F28-4C4C-9C27-872745893451}" type="presOf" srcId="{65722F14-31F9-436A-A89C-02BEB8151C18}" destId="{19EBFC05-01EF-43C7-99EC-2626E2F56B8A}" srcOrd="0" destOrd="0" presId="urn:microsoft.com/office/officeart/2005/8/layout/cycle3"/>
    <dgm:cxn modelId="{E82C25BF-5E1C-44B8-B777-745C404B11C7}" type="presOf" srcId="{10CADEC6-3B7B-4F66-B16E-A926D1991EBA}" destId="{8587FFAD-D91B-445E-8771-A8173499AD36}" srcOrd="0" destOrd="0" presId="urn:microsoft.com/office/officeart/2005/8/layout/cycle3"/>
    <dgm:cxn modelId="{98D3316E-4BFA-431B-BFA4-D3E80CF508C1}" type="presOf" srcId="{0AD7692C-C552-40DF-BB03-FDFCE39ACF8E}" destId="{AA21DB9F-6EA4-47FD-A785-8BE61E866664}" srcOrd="0" destOrd="0" presId="urn:microsoft.com/office/officeart/2005/8/layout/cycle3"/>
    <dgm:cxn modelId="{300E9EAE-5D78-47B5-839A-4131672F38DB}" type="presOf" srcId="{ADE9AE37-29F2-4B44-B22C-1B2873A32550}" destId="{A032DCE1-2794-496E-8621-C3D4DDE07C3E}" srcOrd="0" destOrd="0" presId="urn:microsoft.com/office/officeart/2005/8/layout/cycle3"/>
    <dgm:cxn modelId="{E0643563-7784-4B57-8761-FB701EF78911}" type="presOf" srcId="{BD3F4BBC-2855-468C-91C4-DF7E73A85E3B}" destId="{68C0B159-A82C-4EC6-9799-AA50DDCFC7EE}" srcOrd="0" destOrd="0" presId="urn:microsoft.com/office/officeart/2005/8/layout/cycle3"/>
    <dgm:cxn modelId="{363B831A-3ED6-44E6-8703-E9F604725F4C}" type="presOf" srcId="{557F11C5-43DF-4D19-AE75-3F98329CDF87}" destId="{795466CB-5A85-4AB0-A10D-4D0FE8DB19A0}" srcOrd="0" destOrd="0" presId="urn:microsoft.com/office/officeart/2005/8/layout/cycle3"/>
    <dgm:cxn modelId="{72EC86FE-76EF-4F31-9BF2-664D2B974331}" srcId="{ADE9AE37-29F2-4B44-B22C-1B2873A32550}" destId="{8A61E956-9A69-4DFD-B532-244ADC4AC8E3}" srcOrd="5" destOrd="0" parTransId="{A4E74C28-2EF4-44EB-A782-BAF9FF146E51}" sibTransId="{53A6C6B8-3277-4173-ADE3-13AAEF2F5917}"/>
    <dgm:cxn modelId="{35861839-974E-495D-88D7-039DA4F318E7}" srcId="{ADE9AE37-29F2-4B44-B22C-1B2873A32550}" destId="{BD3F4BBC-2855-468C-91C4-DF7E73A85E3B}" srcOrd="6" destOrd="0" parTransId="{B14C39CB-B563-4441-B137-FED0F1C39043}" sibTransId="{0869D935-7782-4845-A692-4056F4D3D121}"/>
    <dgm:cxn modelId="{39114C99-1A7A-405D-B5FE-AA09DFA05951}" srcId="{ADE9AE37-29F2-4B44-B22C-1B2873A32550}" destId="{F7F47A7F-9E61-43B3-9E30-65AD59D7F584}" srcOrd="3" destOrd="0" parTransId="{2A441DEF-9576-47A9-A559-BB7FEF69A517}" sibTransId="{CA0810D5-BAA4-4069-804C-BEA7646A7C74}"/>
    <dgm:cxn modelId="{A5482103-EF64-4CC5-976C-79A8F465207E}" srcId="{ADE9AE37-29F2-4B44-B22C-1B2873A32550}" destId="{73BA3E6D-E07F-423B-A923-B60F03445057}" srcOrd="0" destOrd="0" parTransId="{EDE210E0-3D12-4125-9257-57F3B91A9885}" sibTransId="{2A59F676-67BE-44C1-B725-DE5798520090}"/>
    <dgm:cxn modelId="{827748B7-7476-4C04-8012-3C2F38EEC71B}" type="presOf" srcId="{39A2EC47-1B79-48C5-AA39-45114BD2B984}" destId="{36507319-0447-42EF-B349-2E211118D6A2}" srcOrd="0" destOrd="0" presId="urn:microsoft.com/office/officeart/2005/8/layout/cycle3"/>
    <dgm:cxn modelId="{17312F9C-9DEC-4D0C-992D-06BCF1C6EDE8}" type="presParOf" srcId="{A032DCE1-2794-496E-8621-C3D4DDE07C3E}" destId="{3B76169D-F0E1-4052-AA8D-EE2230910620}" srcOrd="0" destOrd="0" presId="urn:microsoft.com/office/officeart/2005/8/layout/cycle3"/>
    <dgm:cxn modelId="{B5BE7DE9-5BB0-4BB7-BACA-AC0842F35E2D}" type="presParOf" srcId="{3B76169D-F0E1-4052-AA8D-EE2230910620}" destId="{4BD183B5-E3AC-4E82-946E-2812176ECFF7}" srcOrd="0" destOrd="0" presId="urn:microsoft.com/office/officeart/2005/8/layout/cycle3"/>
    <dgm:cxn modelId="{EB0FD344-0334-402A-AA74-988925F90299}" type="presParOf" srcId="{3B76169D-F0E1-4052-AA8D-EE2230910620}" destId="{201BE8F2-06A1-417F-B3A5-3C54989139AA}" srcOrd="1" destOrd="0" presId="urn:microsoft.com/office/officeart/2005/8/layout/cycle3"/>
    <dgm:cxn modelId="{3627BDFF-04B5-4DA6-9B2E-5AC5F4D86ADA}" type="presParOf" srcId="{3B76169D-F0E1-4052-AA8D-EE2230910620}" destId="{36507319-0447-42EF-B349-2E211118D6A2}" srcOrd="2" destOrd="0" presId="urn:microsoft.com/office/officeart/2005/8/layout/cycle3"/>
    <dgm:cxn modelId="{64C012FA-9BE0-464B-8FCB-75A0C2CF1268}" type="presParOf" srcId="{3B76169D-F0E1-4052-AA8D-EE2230910620}" destId="{AA21DB9F-6EA4-47FD-A785-8BE61E866664}" srcOrd="3" destOrd="0" presId="urn:microsoft.com/office/officeart/2005/8/layout/cycle3"/>
    <dgm:cxn modelId="{376B4E39-9D70-4F80-BF4C-2AAC953A0391}" type="presParOf" srcId="{3B76169D-F0E1-4052-AA8D-EE2230910620}" destId="{56896657-4235-42EA-81FF-FC752540EA06}" srcOrd="4" destOrd="0" presId="urn:microsoft.com/office/officeart/2005/8/layout/cycle3"/>
    <dgm:cxn modelId="{FEB4FF2E-A36F-4179-8008-084221FDA7AF}" type="presParOf" srcId="{3B76169D-F0E1-4052-AA8D-EE2230910620}" destId="{19EBFC05-01EF-43C7-99EC-2626E2F56B8A}" srcOrd="5" destOrd="0" presId="urn:microsoft.com/office/officeart/2005/8/layout/cycle3"/>
    <dgm:cxn modelId="{15D17F40-AFE3-4FF8-A439-67917E16311B}" type="presParOf" srcId="{3B76169D-F0E1-4052-AA8D-EE2230910620}" destId="{A6AD1767-C0CB-40EC-8CED-55130917679C}" srcOrd="6" destOrd="0" presId="urn:microsoft.com/office/officeart/2005/8/layout/cycle3"/>
    <dgm:cxn modelId="{CE6569B7-212E-45AB-BAF2-5C62BBB79C34}" type="presParOf" srcId="{3B76169D-F0E1-4052-AA8D-EE2230910620}" destId="{68C0B159-A82C-4EC6-9799-AA50DDCFC7EE}" srcOrd="7" destOrd="0" presId="urn:microsoft.com/office/officeart/2005/8/layout/cycle3"/>
    <dgm:cxn modelId="{95868298-EBDC-4891-86E4-F328C1A53C13}" type="presParOf" srcId="{3B76169D-F0E1-4052-AA8D-EE2230910620}" destId="{8587FFAD-D91B-445E-8771-A8173499AD36}" srcOrd="8" destOrd="0" presId="urn:microsoft.com/office/officeart/2005/8/layout/cycle3"/>
    <dgm:cxn modelId="{9CAAC9EE-C1F7-4AD8-8C04-9DC54E0C28C2}" type="presParOf" srcId="{3B76169D-F0E1-4052-AA8D-EE2230910620}" destId="{795466CB-5A85-4AB0-A10D-4D0FE8DB19A0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BE8F2-06A1-417F-B3A5-3C54989139AA}">
      <dsp:nvSpPr>
        <dsp:cNvPr id="0" name=""/>
        <dsp:cNvSpPr/>
      </dsp:nvSpPr>
      <dsp:spPr>
        <a:xfrm>
          <a:off x="872279" y="-83981"/>
          <a:ext cx="6434399" cy="6434399"/>
        </a:xfrm>
        <a:prstGeom prst="circularArrow">
          <a:avLst>
            <a:gd name="adj1" fmla="val 5544"/>
            <a:gd name="adj2" fmla="val 330680"/>
            <a:gd name="adj3" fmla="val 14758556"/>
            <a:gd name="adj4" fmla="val 16812469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D183B5-E3AC-4E82-946E-2812176ECFF7}">
      <dsp:nvSpPr>
        <dsp:cNvPr id="0" name=""/>
        <dsp:cNvSpPr/>
      </dsp:nvSpPr>
      <dsp:spPr>
        <a:xfrm>
          <a:off x="3202380" y="2778"/>
          <a:ext cx="1654516" cy="827258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Voluntad política</a:t>
          </a:r>
          <a:endParaRPr lang="es-ES" sz="18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242763" y="43161"/>
        <a:ext cx="1573750" cy="746492"/>
      </dsp:txXfrm>
    </dsp:sp>
    <dsp:sp modelId="{36507319-0447-42EF-B349-2E211118D6A2}">
      <dsp:nvSpPr>
        <dsp:cNvPr id="0" name=""/>
        <dsp:cNvSpPr/>
      </dsp:nvSpPr>
      <dsp:spPr>
        <a:xfrm>
          <a:off x="5242705" y="695763"/>
          <a:ext cx="2273189" cy="919365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Programas, estrategias, protocolos</a:t>
          </a:r>
          <a:endParaRPr lang="es-ES" sz="18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87585" y="740643"/>
        <a:ext cx="2183429" cy="829605"/>
      </dsp:txXfrm>
    </dsp:sp>
    <dsp:sp modelId="{AA21DB9F-6EA4-47FD-A785-8BE61E866664}">
      <dsp:nvSpPr>
        <dsp:cNvPr id="0" name=""/>
        <dsp:cNvSpPr/>
      </dsp:nvSpPr>
      <dsp:spPr>
        <a:xfrm>
          <a:off x="6139696" y="2280457"/>
          <a:ext cx="1654516" cy="1140491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Normas y protocolos generales de trabajo</a:t>
          </a:r>
          <a:endParaRPr lang="es-ES" sz="18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195370" y="2336131"/>
        <a:ext cx="1543168" cy="1029143"/>
      </dsp:txXfrm>
    </dsp:sp>
    <dsp:sp modelId="{56896657-4235-42EA-81FF-FC752540EA06}">
      <dsp:nvSpPr>
        <dsp:cNvPr id="0" name=""/>
        <dsp:cNvSpPr/>
      </dsp:nvSpPr>
      <dsp:spPr>
        <a:xfrm>
          <a:off x="5498253" y="4118601"/>
          <a:ext cx="1654516" cy="827258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Ley de Salud Pública</a:t>
          </a:r>
          <a:endParaRPr lang="es-ES" sz="18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538636" y="4158984"/>
        <a:ext cx="1573750" cy="746492"/>
      </dsp:txXfrm>
    </dsp:sp>
    <dsp:sp modelId="{19EBFC05-01EF-43C7-99EC-2626E2F56B8A}">
      <dsp:nvSpPr>
        <dsp:cNvPr id="0" name=""/>
        <dsp:cNvSpPr/>
      </dsp:nvSpPr>
      <dsp:spPr>
        <a:xfrm>
          <a:off x="4202661" y="5327827"/>
          <a:ext cx="1654516" cy="827258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Código Penal</a:t>
          </a:r>
          <a:endParaRPr lang="es-ES" sz="18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43044" y="5368210"/>
        <a:ext cx="1573750" cy="746492"/>
      </dsp:txXfrm>
    </dsp:sp>
    <dsp:sp modelId="{A6AD1767-C0CB-40EC-8CED-55130917679C}">
      <dsp:nvSpPr>
        <dsp:cNvPr id="0" name=""/>
        <dsp:cNvSpPr/>
      </dsp:nvSpPr>
      <dsp:spPr>
        <a:xfrm>
          <a:off x="2116963" y="5327763"/>
          <a:ext cx="1654516" cy="827258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Ley de la maternidad </a:t>
          </a:r>
          <a:endParaRPr lang="es-ES" sz="18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57346" y="5368146"/>
        <a:ext cx="1573750" cy="746492"/>
      </dsp:txXfrm>
    </dsp:sp>
    <dsp:sp modelId="{68C0B159-A82C-4EC6-9799-AA50DDCFC7EE}">
      <dsp:nvSpPr>
        <dsp:cNvPr id="0" name=""/>
        <dsp:cNvSpPr/>
      </dsp:nvSpPr>
      <dsp:spPr>
        <a:xfrm>
          <a:off x="729325" y="1021108"/>
          <a:ext cx="1654516" cy="827258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u="none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Constitución de la República de Cuba</a:t>
          </a:r>
          <a:endParaRPr lang="es-ES" sz="1800" b="1" u="none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69708" y="1061491"/>
        <a:ext cx="1573750" cy="746492"/>
      </dsp:txXfrm>
    </dsp:sp>
    <dsp:sp modelId="{8587FFAD-D91B-445E-8771-A8173499AD36}">
      <dsp:nvSpPr>
        <dsp:cNvPr id="0" name=""/>
        <dsp:cNvSpPr/>
      </dsp:nvSpPr>
      <dsp:spPr>
        <a:xfrm>
          <a:off x="546051" y="4375553"/>
          <a:ext cx="1654516" cy="835869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Código de Trabajo</a:t>
          </a:r>
          <a:endParaRPr lang="es-ES" sz="21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86855" y="4416357"/>
        <a:ext cx="1572908" cy="754261"/>
      </dsp:txXfrm>
    </dsp:sp>
    <dsp:sp modelId="{795466CB-5A85-4AB0-A10D-4D0FE8DB19A0}">
      <dsp:nvSpPr>
        <dsp:cNvPr id="0" name=""/>
        <dsp:cNvSpPr/>
      </dsp:nvSpPr>
      <dsp:spPr>
        <a:xfrm>
          <a:off x="210945" y="2675151"/>
          <a:ext cx="1654516" cy="827258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Código de las Familias</a:t>
          </a:r>
          <a:endParaRPr lang="es-ES" sz="21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1328" y="2715534"/>
        <a:ext cx="1573750" cy="7464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739565" y="5434086"/>
            <a:ext cx="5916170" cy="514787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x-non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Pulse para editar el formato de las notas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09361" cy="57164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x-none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&lt;encabezamiento&gt;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185939" y="0"/>
            <a:ext cx="3209361" cy="571644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x-none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&lt;fecha/hora&gt;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0" y="10868557"/>
            <a:ext cx="3209361" cy="57164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x-none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&lt;pie de página&gt;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4185939" y="10868557"/>
            <a:ext cx="3209361" cy="571644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A9C91E78-A6CF-405F-A3A6-DFFF1AA1DC49}" type="slidenum">
              <a:rPr lang="x-none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/>
              <a:t>‹Nº›</a:t>
            </a:fld>
            <a:endParaRPr lang="x-none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6384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x-non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600" y="273600"/>
            <a:ext cx="1097232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x-non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Imagen 36"/>
          <p:cNvPicPr/>
          <p:nvPr/>
        </p:nvPicPr>
        <p:blipFill>
          <a:blip r:embed="rId2"/>
          <a:stretch/>
        </p:blipFill>
        <p:spPr>
          <a:xfrm>
            <a:off x="2772000" y="1604520"/>
            <a:ext cx="6646560" cy="3977280"/>
          </a:xfrm>
          <a:prstGeom prst="rect">
            <a:avLst/>
          </a:prstGeom>
          <a:ln>
            <a:noFill/>
          </a:ln>
        </p:spPr>
      </p:pic>
      <p:pic>
        <p:nvPicPr>
          <p:cNvPr id="38" name="Imagen 37"/>
          <p:cNvPicPr/>
          <p:nvPr/>
        </p:nvPicPr>
        <p:blipFill>
          <a:blip r:embed="rId2"/>
          <a:stretch/>
        </p:blipFill>
        <p:spPr>
          <a:xfrm>
            <a:off x="2772000" y="1604520"/>
            <a:ext cx="664656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72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x-none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12/10/21</a:t>
            </a:r>
            <a:endParaRPr lang="x-none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4038720" y="6356520"/>
            <a:ext cx="4114560" cy="364680"/>
          </a:xfrm>
          <a:prstGeom prst="rect">
            <a:avLst/>
          </a:prstGeom>
        </p:spPr>
        <p:txBody>
          <a:bodyPr anchor="ctr"/>
          <a:lstStyle/>
          <a:p>
            <a:endParaRPr lang="x-none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8610720" y="6356520"/>
            <a:ext cx="274272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E6C7AD4B-A97E-437F-92BC-A1297EBB5E7E}" type="slidenum">
              <a:rPr lang="x-none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pPr algn="r">
                <a:lnSpc>
                  <a:spcPct val="100000"/>
                </a:lnSpc>
              </a:pPr>
              <a:t>‹Nº›</a:t>
            </a:fld>
            <a:endParaRPr lang="x-none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s-E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Pulse para editar el formato del texto de título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Pulse para editar el formato de esquema del texto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Segundo nivel del esquema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Tercer nivel del esquema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Cuarto nivel del esquema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nivel del esquema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Sexto nivel del esquema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400" rtl="0" eaLnBrk="1" latinLnBrk="0" hangingPunct="1">
        <a:lnSpc>
          <a:spcPct val="90000"/>
        </a:lnSpc>
        <a:spcBef>
          <a:spcPts val="1000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hyperlink" Target="Perfeccionamiento%2021-3-23.docx" TargetMode="External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jpe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750771" y="2423962"/>
            <a:ext cx="109565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i="1" dirty="0" smtClean="0">
                <a:solidFill>
                  <a:srgbClr val="002060"/>
                </a:solidFill>
                <a:cs typeface="Calibri" panose="020F0502020204030204" pitchFamily="34" charset="0"/>
              </a:rPr>
              <a:t>“</a:t>
            </a:r>
            <a:r>
              <a:rPr lang="es-ES" sz="3600" b="1" i="1" dirty="0" smtClean="0">
                <a:solidFill>
                  <a:srgbClr val="002060"/>
                </a:solidFill>
                <a:cs typeface="Calibri" panose="020F0502020204030204" pitchFamily="34" charset="0"/>
              </a:rPr>
              <a:t>Instrumentos jurídicos actuales para el cumplimiento de los derechos sexuales y reproductivos de la mujer durante la atención de salud.”</a:t>
            </a:r>
            <a:endParaRPr lang="es-ES" sz="3600" b="1" i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812747" y="5012318"/>
            <a:ext cx="10956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 smtClean="0">
                <a:solidFill>
                  <a:srgbClr val="002060"/>
                </a:solidFill>
                <a:cs typeface="Calibri" panose="020F0502020204030204" pitchFamily="34" charset="0"/>
              </a:rPr>
              <a:t>Msc</a:t>
            </a:r>
            <a:r>
              <a:rPr lang="es-ES" sz="2400" b="1" dirty="0" smtClean="0">
                <a:solidFill>
                  <a:srgbClr val="002060"/>
                </a:solidFill>
                <a:cs typeface="Calibri" panose="020F0502020204030204" pitchFamily="34" charset="0"/>
              </a:rPr>
              <a:t>. </a:t>
            </a:r>
            <a:r>
              <a:rPr lang="es-ES" sz="2400" b="1" dirty="0" err="1" smtClean="0">
                <a:solidFill>
                  <a:srgbClr val="002060"/>
                </a:solidFill>
                <a:cs typeface="Calibri" panose="020F0502020204030204" pitchFamily="34" charset="0"/>
              </a:rPr>
              <a:t>Miladys</a:t>
            </a:r>
            <a:r>
              <a:rPr lang="es-ES" sz="2400" b="1" dirty="0" smtClean="0">
                <a:solidFill>
                  <a:srgbClr val="002060"/>
                </a:solidFill>
                <a:cs typeface="Calibri" panose="020F0502020204030204" pitchFamily="34" charset="0"/>
              </a:rPr>
              <a:t> Carmona </a:t>
            </a:r>
            <a:r>
              <a:rPr lang="es-ES" sz="2400" b="1" dirty="0" err="1" smtClean="0">
                <a:solidFill>
                  <a:srgbClr val="002060"/>
                </a:solidFill>
                <a:cs typeface="Calibri" panose="020F0502020204030204" pitchFamily="34" charset="0"/>
              </a:rPr>
              <a:t>Gonzalez</a:t>
            </a:r>
            <a:endParaRPr lang="es-ES" sz="2400" b="1" dirty="0" smtClean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ctr"/>
            <a:r>
              <a:rPr lang="es-ES" sz="2400" b="1" dirty="0" smtClean="0">
                <a:solidFill>
                  <a:srgbClr val="002060"/>
                </a:solidFill>
                <a:cs typeface="Calibri" panose="020F0502020204030204" pitchFamily="34" charset="0"/>
              </a:rPr>
              <a:t>Fiscal  y Prof. Asistente de la Universidad de Artemisa; 2025</a:t>
            </a:r>
            <a:endParaRPr lang="es-ES" sz="24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0073" y="492219"/>
            <a:ext cx="1485605" cy="1156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3296" y="589620"/>
            <a:ext cx="1371601" cy="11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314" y="748161"/>
            <a:ext cx="11263742" cy="568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9440284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>
            <a:off x="635130" y="551503"/>
            <a:ext cx="11155719" cy="5940293"/>
            <a:chOff x="1483688" y="407892"/>
            <a:chExt cx="8756937" cy="5270362"/>
          </a:xfrm>
        </p:grpSpPr>
        <p:sp>
          <p:nvSpPr>
            <p:cNvPr id="11" name="Rectángulo: esquinas redondeadas 17">
              <a:extLst>
                <a:ext uri="{FF2B5EF4-FFF2-40B4-BE49-F238E27FC236}">
                  <a16:creationId xmlns:a16="http://schemas.microsoft.com/office/drawing/2014/main" xmlns="" id="{9C132B69-B920-4387-B15F-9345CEB5707F}"/>
                </a:ext>
              </a:extLst>
            </p:cNvPr>
            <p:cNvSpPr/>
            <p:nvPr/>
          </p:nvSpPr>
          <p:spPr>
            <a:xfrm rot="10800000" flipH="1" flipV="1">
              <a:off x="1493911" y="3416513"/>
              <a:ext cx="2574157" cy="226174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2380215" y="1167401"/>
              <a:ext cx="763269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just">
                <a:buFont typeface="Wingdings" panose="05000000000000000000" pitchFamily="2" charset="2"/>
                <a:buChar char="Ø"/>
                <a:tabLst>
                  <a:tab pos="180340" algn="l"/>
                </a:tabLst>
              </a:pPr>
              <a:endParaRPr lang="x-none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endParaRPr lang="es-MX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1862307" y="407892"/>
              <a:ext cx="7489035" cy="464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s-ES" sz="2800" b="1" dirty="0" smtClean="0">
                  <a:solidFill>
                    <a:srgbClr val="002060"/>
                  </a:solidFill>
                  <a:ea typeface="Times New Roman" panose="02020603050405020304" pitchFamily="18" charset="0"/>
                  <a:cs typeface="Calibri" panose="020F0502020204030204" pitchFamily="34" charset="0"/>
                </a:rPr>
                <a:t>       </a:t>
              </a:r>
              <a:r>
                <a:rPr lang="es-MX" sz="2800" b="1" dirty="0" smtClean="0">
                  <a:solidFill>
                    <a:srgbClr val="002060"/>
                  </a:solidFill>
                  <a:cs typeface="Calibri" panose="020F0502020204030204" pitchFamily="34" charset="0"/>
                </a:rPr>
                <a:t>IDEAS PARA REFEXIONAR:</a:t>
              </a:r>
              <a:endParaRPr lang="es-ES" sz="2800" b="1" dirty="0">
                <a:solidFill>
                  <a:srgbClr val="00206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8" name="2 Rectángulo redondeado"/>
            <p:cNvSpPr/>
            <p:nvPr/>
          </p:nvSpPr>
          <p:spPr>
            <a:xfrm>
              <a:off x="7611408" y="2014397"/>
              <a:ext cx="2629217" cy="6031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800" b="1" dirty="0">
                <a:solidFill>
                  <a:srgbClr val="002060"/>
                </a:solidFill>
                <a:cs typeface="Calibri" panose="020F0502020204030204" pitchFamily="34" charset="0"/>
              </a:endParaRPr>
            </a:p>
            <a:p>
              <a:pPr algn="ctr"/>
              <a:endParaRPr lang="es-ES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12 Rectángulo redondeado"/>
            <p:cNvSpPr/>
            <p:nvPr/>
          </p:nvSpPr>
          <p:spPr>
            <a:xfrm>
              <a:off x="1496234" y="2265016"/>
              <a:ext cx="2132477" cy="450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ángulo: esquinas redondeadas 6"/>
            <p:cNvSpPr/>
            <p:nvPr/>
          </p:nvSpPr>
          <p:spPr>
            <a:xfrm>
              <a:off x="4271040" y="1088764"/>
              <a:ext cx="3198408" cy="70519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800" b="1" dirty="0" smtClean="0">
                  <a:solidFill>
                    <a:srgbClr val="002060"/>
                  </a:solidFill>
                  <a:cs typeface="Calibri" panose="020F0502020204030204" pitchFamily="34" charset="0"/>
                </a:rPr>
                <a:t>VIOLENCIA</a:t>
              </a:r>
              <a:endParaRPr lang="en-US" sz="2800" b="1" dirty="0">
                <a:solidFill>
                  <a:srgbClr val="002060"/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21" name="Conector recto de flecha 20"/>
            <p:cNvCxnSpPr/>
            <p:nvPr/>
          </p:nvCxnSpPr>
          <p:spPr>
            <a:xfrm>
              <a:off x="6675773" y="1864655"/>
              <a:ext cx="665227" cy="5707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/>
            <p:cNvCxnSpPr/>
            <p:nvPr/>
          </p:nvCxnSpPr>
          <p:spPr>
            <a:xfrm flipH="1">
              <a:off x="3999682" y="1886389"/>
              <a:ext cx="772874" cy="5518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de flecha 22"/>
            <p:cNvCxnSpPr>
              <a:cxnSpLocks/>
            </p:cNvCxnSpPr>
            <p:nvPr/>
          </p:nvCxnSpPr>
          <p:spPr>
            <a:xfrm>
              <a:off x="9048156" y="2723141"/>
              <a:ext cx="1112" cy="3490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xmlns="" id="{5A62BC34-267F-4DB7-994D-3AF77509B50B}"/>
                </a:ext>
              </a:extLst>
            </p:cNvPr>
            <p:cNvSpPr/>
            <p:nvPr/>
          </p:nvSpPr>
          <p:spPr>
            <a:xfrm>
              <a:off x="1567610" y="3542773"/>
              <a:ext cx="2460823" cy="2047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ES" sz="2400" dirty="0" smtClean="0"/>
                <a:t>Fuerte raíz patriarcal; genera una</a:t>
              </a:r>
            </a:p>
            <a:p>
              <a:pPr algn="just"/>
              <a:r>
                <a:rPr lang="es-ES" sz="2400" dirty="0" smtClean="0"/>
                <a:t>relación de dominio; </a:t>
              </a:r>
            </a:p>
            <a:p>
              <a:pPr algn="just"/>
              <a:r>
                <a:rPr lang="es-ES" sz="2400" dirty="0" smtClean="0"/>
                <a:t>marcada dependencia y sumisión </a:t>
              </a:r>
              <a:endParaRPr lang="es-ES" sz="2400" dirty="0"/>
            </a:p>
          </p:txBody>
        </p:sp>
        <p:cxnSp>
          <p:nvCxnSpPr>
            <p:cNvPr id="25" name="Conector recto de flecha 24">
              <a:extLst>
                <a:ext uri="{FF2B5EF4-FFF2-40B4-BE49-F238E27FC236}">
                  <a16:creationId xmlns:a16="http://schemas.microsoft.com/office/drawing/2014/main" xmlns="" id="{7D64214D-9119-4277-99D5-797FBCB222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54641" y="2834386"/>
              <a:ext cx="1" cy="4434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Imagen 9">
              <a:extLst>
                <a:ext uri="{FF2B5EF4-FFF2-40B4-BE49-F238E27FC236}">
                  <a16:creationId xmlns:a16="http://schemas.microsoft.com/office/drawing/2014/main" xmlns="" id="{20A1493B-4D4E-4338-9A29-F82B37FA7608}"/>
                </a:ext>
              </a:extLst>
            </p:cNvPr>
            <p:cNvPicPr/>
            <p:nvPr/>
          </p:nvPicPr>
          <p:blipFill>
            <a:blip r:embed="rId2"/>
            <a:stretch/>
          </p:blipFill>
          <p:spPr>
            <a:xfrm>
              <a:off x="1483688" y="546062"/>
              <a:ext cx="2364672" cy="1267371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7" name="2 Rectángulo redondeado"/>
          <p:cNvSpPr/>
          <p:nvPr/>
        </p:nvSpPr>
        <p:spPr>
          <a:xfrm>
            <a:off x="6289965" y="3602182"/>
            <a:ext cx="5721926" cy="30757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800" b="1" dirty="0" smtClean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ctr"/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" name="Explosión 1 3"/>
          <p:cNvSpPr/>
          <p:nvPr/>
        </p:nvSpPr>
        <p:spPr>
          <a:xfrm rot="19562477">
            <a:off x="3442959" y="2238652"/>
            <a:ext cx="3898322" cy="208260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5" name="CuadroTexto 4"/>
          <p:cNvSpPr txBox="1"/>
          <p:nvPr/>
        </p:nvSpPr>
        <p:spPr>
          <a:xfrm rot="20007672">
            <a:off x="4486077" y="2898442"/>
            <a:ext cx="1713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GARANTIAS </a:t>
            </a:r>
          </a:p>
          <a:p>
            <a:pPr algn="ctr"/>
            <a:r>
              <a:rPr lang="es-ES" dirty="0" smtClean="0"/>
              <a:t>EFECTIVAS</a:t>
            </a:r>
            <a:endParaRPr lang="es-US" dirty="0"/>
          </a:p>
        </p:txBody>
      </p:sp>
      <p:pic>
        <p:nvPicPr>
          <p:cNvPr id="30" name="Imagen 4">
            <a:extLst>
              <a:ext uri="{FF2B5EF4-FFF2-40B4-BE49-F238E27FC236}">
                <a16:creationId xmlns:a16="http://schemas.microsoft.com/office/drawing/2014/main" xmlns="" id="{50811E6D-94A4-446A-9031-B85FD73D99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123" y="4682836"/>
            <a:ext cx="1953928" cy="1389290"/>
          </a:xfrm>
          <a:prstGeom prst="rect">
            <a:avLst/>
          </a:prstGeom>
          <a:effectLst/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xmlns="" id="{62E95798-76AA-4557-BAC1-B9F307099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629" y="709888"/>
            <a:ext cx="1934967" cy="1369986"/>
          </a:xfrm>
          <a:prstGeom prst="rect">
            <a:avLst/>
          </a:prstGeom>
        </p:spPr>
      </p:pic>
      <p:sp>
        <p:nvSpPr>
          <p:cNvPr id="29" name="28 CuadroTexto"/>
          <p:cNvSpPr txBox="1"/>
          <p:nvPr/>
        </p:nvSpPr>
        <p:spPr>
          <a:xfrm>
            <a:off x="872831" y="2715486"/>
            <a:ext cx="2258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cs typeface="Calibri" panose="020F0502020204030204" pitchFamily="34" charset="0"/>
              </a:rPr>
              <a:t>GENERAL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9005455" y="2535378"/>
            <a:ext cx="2535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cs typeface="Calibri" panose="020F0502020204030204" pitchFamily="34" charset="0"/>
              </a:rPr>
              <a:t>PARTICULAR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6442365" y="3588324"/>
            <a:ext cx="54309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Fenómeno multifactorial; de </a:t>
            </a:r>
          </a:p>
          <a:p>
            <a:pPr algn="just"/>
            <a:r>
              <a:rPr lang="es-ES" sz="2000" dirty="0" smtClean="0"/>
              <a:t>control hegemónico durante el proceso reproductivo; afecta la</a:t>
            </a:r>
          </a:p>
          <a:p>
            <a:pPr algn="just"/>
            <a:r>
              <a:rPr lang="es-ES" sz="2000" dirty="0" smtClean="0"/>
              <a:t>salud sexual y reproductiva;</a:t>
            </a:r>
          </a:p>
          <a:p>
            <a:pPr algn="just"/>
            <a:r>
              <a:rPr lang="es-ES" sz="2000" dirty="0" smtClean="0"/>
              <a:t>atenta contra la integridad de la mujer; ocurre </a:t>
            </a:r>
          </a:p>
          <a:p>
            <a:pPr algn="just"/>
            <a:r>
              <a:rPr lang="es-ES" sz="2000" dirty="0" smtClean="0"/>
              <a:t>durante su proceso de gestación, parto y puerperio; desnaturaliza prácticas obstétricas; representa la pérdida de autonomía e incapacidad de las mujeres, para decidir sobre su cuerpo y su sexualidad</a:t>
            </a:r>
          </a:p>
        </p:txBody>
      </p:sp>
      <p:cxnSp>
        <p:nvCxnSpPr>
          <p:cNvPr id="35" name="Conector recto de flecha 22"/>
          <p:cNvCxnSpPr>
            <a:cxnSpLocks/>
          </p:cNvCxnSpPr>
          <p:nvPr/>
        </p:nvCxnSpPr>
        <p:spPr>
          <a:xfrm rot="10800000" flipV="1">
            <a:off x="4156367" y="6400799"/>
            <a:ext cx="2008906" cy="27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78551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720973" y="808522"/>
            <a:ext cx="11097185" cy="107721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LOS DERECHOS SEXUALES Y REPRODUCTIVOS DE LA MUJER DURANTE LA ATENCIÓN DE SALUD</a:t>
            </a:r>
            <a:endParaRPr lang="es-US" sz="32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39533" y="3357610"/>
            <a:ext cx="4117475" cy="156966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Instrumentos jurídicos</a:t>
            </a:r>
          </a:p>
          <a:p>
            <a:pPr algn="ctr"/>
            <a:r>
              <a:rPr lang="es-ES" sz="3200" b="1" dirty="0" smtClean="0"/>
              <a:t>internacionales</a:t>
            </a:r>
            <a:endParaRPr lang="es-US" sz="3200" b="1" dirty="0"/>
          </a:p>
        </p:txBody>
      </p:sp>
      <p:sp>
        <p:nvSpPr>
          <p:cNvPr id="16" name="CuadroTexto 15"/>
          <p:cNvSpPr txBox="1"/>
          <p:nvPr/>
        </p:nvSpPr>
        <p:spPr>
          <a:xfrm>
            <a:off x="7511614" y="3384894"/>
            <a:ext cx="4117475" cy="156966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Instrumentos jurídicos</a:t>
            </a:r>
          </a:p>
          <a:p>
            <a:pPr algn="ctr"/>
            <a:r>
              <a:rPr lang="es-ES" sz="3200" b="1" dirty="0" smtClean="0"/>
              <a:t>nacionales</a:t>
            </a:r>
            <a:endParaRPr lang="es-US" sz="3200" b="1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xmlns="" id="{2D29F3E7-5479-4177-B2DE-C84765B7C513}"/>
              </a:ext>
            </a:extLst>
          </p:cNvPr>
          <p:cNvSpPr/>
          <p:nvPr/>
        </p:nvSpPr>
        <p:spPr>
          <a:xfrm>
            <a:off x="5270072" y="2400573"/>
            <a:ext cx="1907945" cy="1903221"/>
          </a:xfrm>
          <a:prstGeom prst="ellipse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 curvada hacia la derecha 2"/>
          <p:cNvSpPr/>
          <p:nvPr/>
        </p:nvSpPr>
        <p:spPr>
          <a:xfrm>
            <a:off x="2749577" y="2088682"/>
            <a:ext cx="1504789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>
              <a:solidFill>
                <a:schemeClr val="tx1"/>
              </a:solidFill>
            </a:endParaRPr>
          </a:p>
        </p:txBody>
      </p:sp>
      <p:sp>
        <p:nvSpPr>
          <p:cNvPr id="4" name="Flecha curvada hacia la izquierda 3"/>
          <p:cNvSpPr/>
          <p:nvPr/>
        </p:nvSpPr>
        <p:spPr>
          <a:xfrm>
            <a:off x="8162223" y="2069964"/>
            <a:ext cx="1414914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>
              <a:solidFill>
                <a:schemeClr val="tx1"/>
              </a:solidFill>
            </a:endParaRPr>
          </a:p>
        </p:txBody>
      </p:sp>
      <p:sp>
        <p:nvSpPr>
          <p:cNvPr id="5" name="Flecha curvada hacia arriba 4"/>
          <p:cNvSpPr/>
          <p:nvPr/>
        </p:nvSpPr>
        <p:spPr>
          <a:xfrm>
            <a:off x="5200797" y="4754880"/>
            <a:ext cx="1777519" cy="63979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>
              <a:solidFill>
                <a:schemeClr val="tx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959926" y="5484803"/>
            <a:ext cx="6585629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Desde la atención de salud.</a:t>
            </a:r>
          </a:p>
          <a:p>
            <a:pPr algn="just"/>
            <a:r>
              <a:rPr lang="es-ES" sz="3200" b="1" dirty="0"/>
              <a:t> </a:t>
            </a:r>
            <a:r>
              <a:rPr lang="es-ES" sz="3200" b="1" dirty="0" smtClean="0"/>
              <a:t>    Jurídico.</a:t>
            </a:r>
            <a:endParaRPr lang="es-US" sz="3200" b="1" dirty="0"/>
          </a:p>
        </p:txBody>
      </p:sp>
      <p:sp>
        <p:nvSpPr>
          <p:cNvPr id="7" name="Abrir llave 6"/>
          <p:cNvSpPr/>
          <p:nvPr/>
        </p:nvSpPr>
        <p:spPr>
          <a:xfrm>
            <a:off x="4563472" y="5533362"/>
            <a:ext cx="275555" cy="9453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19" name="18 CuadroTexto"/>
          <p:cNvSpPr txBox="1"/>
          <p:nvPr/>
        </p:nvSpPr>
        <p:spPr>
          <a:xfrm>
            <a:off x="1136072" y="5735786"/>
            <a:ext cx="297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ENFOQUES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55535089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1" y="1801090"/>
            <a:ext cx="4267200" cy="400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CuadroTexto 31"/>
          <p:cNvSpPr txBox="1"/>
          <p:nvPr/>
        </p:nvSpPr>
        <p:spPr>
          <a:xfrm>
            <a:off x="4974592" y="360239"/>
            <a:ext cx="5586224" cy="44267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PANORAMICA EN CUBA</a:t>
            </a:r>
            <a:endParaRPr lang="es-ES" sz="2000" b="1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35" name="Grupo 34"/>
          <p:cNvGrpSpPr/>
          <p:nvPr/>
        </p:nvGrpSpPr>
        <p:grpSpPr>
          <a:xfrm>
            <a:off x="8028633" y="1316334"/>
            <a:ext cx="4226686" cy="281354"/>
            <a:chOff x="3415836" y="224385"/>
            <a:chExt cx="5569438" cy="2729941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xmlns="" id="{CE25A8D0-E281-48FD-B4C7-ACECD196BF2B}"/>
                </a:ext>
              </a:extLst>
            </p:cNvPr>
            <p:cNvSpPr/>
            <p:nvPr/>
          </p:nvSpPr>
          <p:spPr>
            <a:xfrm>
              <a:off x="3415836" y="224385"/>
              <a:ext cx="184731" cy="6059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5000"/>
                </a:lnSpc>
                <a:spcAft>
                  <a:spcPts val="300"/>
                </a:spcAft>
                <a:buClr>
                  <a:srgbClr val="969696"/>
                </a:buClr>
              </a:pPr>
              <a:endParaRPr lang="de-DE" altLang="de-DE" sz="2700" b="1" noProof="1">
                <a:solidFill>
                  <a:srgbClr val="192340"/>
                </a:solidFill>
                <a:latin typeface="Arial Narrow" panose="020B0606020202030204" pitchFamily="34" charset="0"/>
                <a:cs typeface="Arial" charset="0"/>
              </a:endParaRPr>
            </a:p>
          </p:txBody>
        </p:sp>
        <p:sp>
          <p:nvSpPr>
            <p:cNvPr id="37" name="Textfeld 54">
              <a:extLst>
                <a:ext uri="{FF2B5EF4-FFF2-40B4-BE49-F238E27FC236}">
                  <a16:creationId xmlns:a16="http://schemas.microsoft.com/office/drawing/2014/main" xmlns="" id="{C37D716F-5ABE-42BE-BF0F-8321ED298CB8}"/>
                </a:ext>
              </a:extLst>
            </p:cNvPr>
            <p:cNvSpPr txBox="1"/>
            <p:nvPr/>
          </p:nvSpPr>
          <p:spPr>
            <a:xfrm>
              <a:off x="6180085" y="2566605"/>
              <a:ext cx="2805189" cy="38772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ctr">
                <a:lnSpc>
                  <a:spcPct val="95000"/>
                </a:lnSpc>
                <a:spcAft>
                  <a:spcPts val="600"/>
                </a:spcAft>
                <a:defRPr/>
              </a:pPr>
              <a:endParaRPr lang="es-ES" sz="1500" b="1" noProof="1">
                <a:solidFill>
                  <a:srgbClr val="192340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18" name="Imagen 17" descr="E:\Salva Mariel\FISCAL JEFE\AÑO DE TRABAJO 2016\MEMORIA\TRABAJO\MENEQUITOS PARA PPT\hombresito oficina_files\images_046.jpg">
            <a:hlinkClick r:id="rId3" action="ppaction://hlinkfile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314" y="4014547"/>
            <a:ext cx="3377707" cy="157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8139167" y="1125419"/>
            <a:ext cx="316523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VIOLENCIA OBSTÉTRICA</a:t>
            </a:r>
            <a:endParaRPr lang="es-US" b="1" dirty="0"/>
          </a:p>
        </p:txBody>
      </p:sp>
      <p:sp>
        <p:nvSpPr>
          <p:cNvPr id="20" name="CuadroTexto 19"/>
          <p:cNvSpPr txBox="1"/>
          <p:nvPr/>
        </p:nvSpPr>
        <p:spPr>
          <a:xfrm>
            <a:off x="8139167" y="2001897"/>
            <a:ext cx="316523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No posee un tipo penal propio o sancionador</a:t>
            </a:r>
            <a:endParaRPr lang="es-US" b="1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162619" y="2867127"/>
            <a:ext cx="316523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Respuesta desde la responsabilidad médica general</a:t>
            </a:r>
            <a:endParaRPr lang="es-US" b="1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380702" y="5779488"/>
            <a:ext cx="5566787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NECESIDAD DE UNA NUEVA FORMULACIÓN DESDE LAS RELACIONES DE COORDINACIÓN SISTEMA JURÍDICO-SALUD PÚBLICA.</a:t>
            </a:r>
            <a:endParaRPr lang="es-US" b="1" dirty="0"/>
          </a:p>
        </p:txBody>
      </p:sp>
      <p:sp>
        <p:nvSpPr>
          <p:cNvPr id="3" name="Flecha abajo 2"/>
          <p:cNvSpPr/>
          <p:nvPr/>
        </p:nvSpPr>
        <p:spPr>
          <a:xfrm>
            <a:off x="9415304" y="1597689"/>
            <a:ext cx="522514" cy="2784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graphicFrame>
        <p:nvGraphicFramePr>
          <p:cNvPr id="25" name="Diagrama 24"/>
          <p:cNvGraphicFramePr/>
          <p:nvPr>
            <p:extLst>
              <p:ext uri="{D42A27DB-BD31-4B8C-83A1-F6EECF244321}">
                <p14:modId xmlns:p14="http://schemas.microsoft.com/office/powerpoint/2010/main" val="383589757"/>
              </p:ext>
            </p:extLst>
          </p:nvPr>
        </p:nvGraphicFramePr>
        <p:xfrm>
          <a:off x="-200691" y="668735"/>
          <a:ext cx="7898483" cy="6155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6781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4123756" y="660510"/>
            <a:ext cx="3754581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CONCLUSIONES:</a:t>
            </a:r>
            <a:endParaRPr lang="es-US" sz="3200" b="1" dirty="0"/>
          </a:p>
        </p:txBody>
      </p:sp>
      <p:sp>
        <p:nvSpPr>
          <p:cNvPr id="11" name="CuadroTexto 9"/>
          <p:cNvSpPr txBox="1"/>
          <p:nvPr/>
        </p:nvSpPr>
        <p:spPr>
          <a:xfrm>
            <a:off x="623455" y="1612107"/>
            <a:ext cx="11236035" cy="452431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US" sz="3200" dirty="0" smtClean="0"/>
              <a:t>Existencia de instrumentos jurídicos internacionales que desde diferentes ángulos protegen el derecho de la mujer, a la vida, la igualdad, la no discriminación y alcanza a los derechos sexuales y reproductivos. </a:t>
            </a:r>
          </a:p>
          <a:p>
            <a:pPr algn="just">
              <a:buFont typeface="Wingdings" pitchFamily="2" charset="2"/>
              <a:buChar char="ü"/>
            </a:pPr>
            <a:r>
              <a:rPr lang="es-US" sz="3200" dirty="0" smtClean="0"/>
              <a:t>Medidas preventivas para frenar la violencia de género.</a:t>
            </a:r>
          </a:p>
          <a:p>
            <a:pPr algn="just">
              <a:buFont typeface="Wingdings" pitchFamily="2" charset="2"/>
              <a:buChar char="ü"/>
            </a:pPr>
            <a:r>
              <a:rPr lang="es-US" sz="3200" dirty="0" smtClean="0"/>
              <a:t>Identificación de sesgos violencia de género y relaciones desiguales de poder que atraviesan las mujeres y obstaculizan la identificación en el tratamiento de la violencia obstétrica. </a:t>
            </a: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176827104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4170217" y="722858"/>
            <a:ext cx="4142509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CONCLUSIONES:</a:t>
            </a:r>
            <a:endParaRPr lang="es-US" sz="3200" b="1" dirty="0"/>
          </a:p>
        </p:txBody>
      </p:sp>
      <p:sp>
        <p:nvSpPr>
          <p:cNvPr id="11" name="CuadroTexto 9"/>
          <p:cNvSpPr txBox="1"/>
          <p:nvPr/>
        </p:nvSpPr>
        <p:spPr>
          <a:xfrm>
            <a:off x="623455" y="1612107"/>
            <a:ext cx="11236035" cy="483209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US" sz="2800" dirty="0" smtClean="0"/>
              <a:t>El ordenamiento cubano desde la Constitución de la República, define y garantiza los derechos de las mujeres a la igualdad, los derechos sexuales y reproductivos, la protección contra los malos tratos, las manifestaciones de violencia pero, no incluye a la violencia obstétrica (VO) como una forma particular de esta.</a:t>
            </a:r>
          </a:p>
          <a:p>
            <a:pPr algn="just">
              <a:buFont typeface="Wingdings" pitchFamily="2" charset="2"/>
              <a:buChar char="ü"/>
            </a:pPr>
            <a:r>
              <a:rPr lang="es-US" sz="2800" dirty="0" smtClean="0"/>
              <a:t>Necesidad de un enfoque multidisciplinario para identificar, erradicar y ofrecer un tratamiento jurídico efectivo a mujeres víctimas de VO, que integre las ciencias médicas y jurídicas más allá de los enfoques técnicos del asunto e involucre la responsabilidad del profesional de asistencia, la ética en su actuación y sean concebidas las mujeres y el fruto de su creación como sujetos de derecho.  </a:t>
            </a:r>
            <a:endParaRPr lang="es-US" sz="2800" dirty="0"/>
          </a:p>
        </p:txBody>
      </p:sp>
    </p:spTree>
    <p:extLst>
      <p:ext uri="{BB962C8B-B14F-4D97-AF65-F5344CB8AC3E}">
        <p14:creationId xmlns:p14="http://schemas.microsoft.com/office/powerpoint/2010/main" val="176827104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916042" y="572988"/>
            <a:ext cx="4846122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RECOMENDACIONES:</a:t>
            </a:r>
            <a:endParaRPr lang="es-US" sz="3200" b="1" dirty="0"/>
          </a:p>
        </p:txBody>
      </p:sp>
      <p:sp>
        <p:nvSpPr>
          <p:cNvPr id="11" name="CuadroTexto 9"/>
          <p:cNvSpPr txBox="1"/>
          <p:nvPr/>
        </p:nvSpPr>
        <p:spPr>
          <a:xfrm>
            <a:off x="526473" y="1376573"/>
            <a:ext cx="11471563" cy="501675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200" dirty="0" smtClean="0"/>
              <a:t>Proponer a la Comisión de Asuntos Constitucionales y Jurídicos de la ANPP, modificaciones a la Ley de Salud y al Código Penal.</a:t>
            </a:r>
          </a:p>
          <a:p>
            <a:pPr algn="just"/>
            <a:r>
              <a:rPr lang="es-ES" sz="3200" u="sng" dirty="0" smtClean="0"/>
              <a:t>Ley de Salud</a:t>
            </a:r>
            <a:r>
              <a:rPr lang="es-ES" sz="3200" dirty="0" smtClean="0"/>
              <a:t>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3200" dirty="0" smtClean="0"/>
              <a:t>En la sección “De los derechos”: incorporar un acápite dedicado a los derechos de las mujeres durante su atención institucional en el período reproductivo.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3200" dirty="0" smtClean="0"/>
              <a:t>En la sección “De la salud sexual y reproductiva”: añadir situaciones de VO (abiertas o no sujetas a números clausus) y de la conducta debida del personal de salud frente a ellas.  </a:t>
            </a: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9298495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916042" y="614553"/>
            <a:ext cx="4846122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RECOMENDACIONES:</a:t>
            </a:r>
            <a:endParaRPr lang="es-US" sz="3200" b="1" dirty="0"/>
          </a:p>
        </p:txBody>
      </p:sp>
      <p:sp>
        <p:nvSpPr>
          <p:cNvPr id="11" name="CuadroTexto 9"/>
          <p:cNvSpPr txBox="1"/>
          <p:nvPr/>
        </p:nvSpPr>
        <p:spPr>
          <a:xfrm>
            <a:off x="526473" y="1939636"/>
            <a:ext cx="11471563" cy="353943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200" b="1" u="sng" dirty="0" smtClean="0"/>
              <a:t>Ley de Salud (cont.)</a:t>
            </a:r>
            <a:r>
              <a:rPr lang="es-ES" sz="3200" b="1" dirty="0" smtClean="0"/>
              <a:t>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3200" dirty="0" smtClean="0"/>
              <a:t>En las “Disposiciones generales”: reformular el diseño sobre las estrategias para prevenir y atender los daños a la salud derivados de las manifestaciones de violencia para incorporar la VO como otra forma de violencia particular, en situaciones de vulnerabilidad.</a:t>
            </a:r>
          </a:p>
          <a:p>
            <a:pPr algn="just"/>
            <a:r>
              <a:rPr lang="es-ES" sz="3200" dirty="0" smtClean="0"/>
              <a:t>  </a:t>
            </a: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9298495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916042" y="559133"/>
            <a:ext cx="4846122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RECOMENDACIONES:</a:t>
            </a:r>
            <a:endParaRPr lang="es-US" sz="3200" b="1" dirty="0"/>
          </a:p>
        </p:txBody>
      </p:sp>
      <p:sp>
        <p:nvSpPr>
          <p:cNvPr id="11" name="CuadroTexto 9"/>
          <p:cNvSpPr txBox="1"/>
          <p:nvPr/>
        </p:nvSpPr>
        <p:spPr>
          <a:xfrm>
            <a:off x="581893" y="1362718"/>
            <a:ext cx="11471563" cy="501675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200" b="1" u="sng" dirty="0" smtClean="0"/>
              <a:t>Código Penal:</a:t>
            </a:r>
            <a:endParaRPr lang="es-ES" sz="3200" b="1" dirty="0" smtClean="0"/>
          </a:p>
          <a:p>
            <a:pPr algn="just">
              <a:buFont typeface="Wingdings" pitchFamily="2" charset="2"/>
              <a:buChar char="ü"/>
            </a:pPr>
            <a:r>
              <a:rPr lang="es-ES" sz="3200" dirty="0" smtClean="0"/>
              <a:t>En las “Definiciones de términos y expresiones”: incluir el concepto de la VO.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3200" dirty="0" smtClean="0"/>
              <a:t>En el Título “Delitos contra la libertad e indemnidad sexual, las familias y el desarrollo integral de las personas menores de edad”: formular un tipo penal culposo (vinculado a los resultados de las Comisiones de ética y responsabilidad médica) que sancione a quien realizando actos que califiquen como VO, lesione o cause la muerte a la mujer o el recién nacido, durante el proceso reproductivo. </a:t>
            </a: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9298495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916042" y="600698"/>
            <a:ext cx="4846122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RECOMENDACIONES:</a:t>
            </a:r>
            <a:endParaRPr lang="es-US" sz="3200" b="1" dirty="0"/>
          </a:p>
        </p:txBody>
      </p:sp>
      <p:sp>
        <p:nvSpPr>
          <p:cNvPr id="11" name="CuadroTexto 9"/>
          <p:cNvSpPr txBox="1"/>
          <p:nvPr/>
        </p:nvSpPr>
        <p:spPr>
          <a:xfrm>
            <a:off x="526473" y="1676401"/>
            <a:ext cx="11471563" cy="353943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200" b="1" u="sng" dirty="0" smtClean="0"/>
              <a:t>Código Penal (cont.):</a:t>
            </a:r>
            <a:endParaRPr lang="es-ES" sz="3200" b="1" dirty="0" smtClean="0"/>
          </a:p>
          <a:p>
            <a:pPr algn="just">
              <a:buFont typeface="Wingdings" pitchFamily="2" charset="2"/>
              <a:buChar char="ü"/>
            </a:pPr>
            <a:r>
              <a:rPr lang="es-ES" sz="3200" dirty="0" smtClean="0"/>
              <a:t>En el Título “Delitos contra la Salud Pública”: formular un tipo penal culposo, que sancione al personal de la salud que en el ejercicio de sus funciones actúe de forma discriminatoria, contra la dignidad y la integridad física de la mujer y el recién nacido durante el proceso reproductivo.</a:t>
            </a:r>
          </a:p>
          <a:p>
            <a:pPr algn="just"/>
            <a:r>
              <a:rPr lang="es-ES" sz="3200" dirty="0" smtClean="0"/>
              <a:t>  </a:t>
            </a: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9298495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916042" y="600698"/>
            <a:ext cx="4846122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RECOMENDACIONES:</a:t>
            </a:r>
            <a:endParaRPr lang="es-US" sz="3200" b="1" dirty="0"/>
          </a:p>
        </p:txBody>
      </p:sp>
      <p:sp>
        <p:nvSpPr>
          <p:cNvPr id="11" name="CuadroTexto 9"/>
          <p:cNvSpPr txBox="1"/>
          <p:nvPr/>
        </p:nvSpPr>
        <p:spPr>
          <a:xfrm>
            <a:off x="651168" y="1819933"/>
            <a:ext cx="11277598" cy="403187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3200" b="1" dirty="0" smtClean="0"/>
              <a:t> </a:t>
            </a:r>
            <a:r>
              <a:rPr lang="es-ES" sz="3200" dirty="0" smtClean="0"/>
              <a:t>Propiciar la investigación sobre la VO desde enfoques teóricos y doctrinales que combinen las ciencias médicas y el tratamiento jurídico.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3200" dirty="0" smtClean="0"/>
              <a:t>Diseñar asignaturas optativas curriculares, para la preparación integral, de estudiantes de las carreras de Derecho, Medicina y otras afines.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3200" dirty="0" smtClean="0"/>
              <a:t>Realizar encuentros </a:t>
            </a:r>
            <a:r>
              <a:rPr lang="es-ES" sz="3200" dirty="0" err="1" smtClean="0"/>
              <a:t>interfacultades</a:t>
            </a:r>
            <a:r>
              <a:rPr lang="es-ES" sz="3200" dirty="0" smtClean="0"/>
              <a:t> Derecho-Salud, con enfoques preventivos sobre la lucha contra la VO.</a:t>
            </a:r>
          </a:p>
        </p:txBody>
      </p:sp>
    </p:spTree>
    <p:extLst>
      <p:ext uri="{BB962C8B-B14F-4D97-AF65-F5344CB8AC3E}">
        <p14:creationId xmlns:p14="http://schemas.microsoft.com/office/powerpoint/2010/main" val="9298495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916042" y="697683"/>
            <a:ext cx="4846122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RECOMENDACIONES:</a:t>
            </a:r>
            <a:endParaRPr lang="es-US" sz="3200" b="1" dirty="0"/>
          </a:p>
        </p:txBody>
      </p:sp>
      <p:sp>
        <p:nvSpPr>
          <p:cNvPr id="11" name="CuadroTexto 9"/>
          <p:cNvSpPr txBox="1"/>
          <p:nvPr/>
        </p:nvSpPr>
        <p:spPr>
          <a:xfrm>
            <a:off x="637312" y="2083178"/>
            <a:ext cx="11291453" cy="304698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es-ES" sz="3200" dirty="0" smtClean="0">
                <a:ea typeface="Arial" pitchFamily="34" charset="0"/>
                <a:cs typeface="Calibri" pitchFamily="34" charset="0"/>
              </a:rPr>
              <a:t>Desarrollar la Estrategia de Comunicación sobre Violencia de Género en las atenciones a la salud durante el parto: </a:t>
            </a:r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pitchFamily="34" charset="0"/>
                <a:cs typeface="Calibri" pitchFamily="34" charset="0"/>
              </a:rPr>
              <a:t>“Sensibilización, Educación y Acción. NACER A LA VIDA CON DERECHOS”</a:t>
            </a:r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pitchFamily="34" charset="0"/>
                <a:cs typeface="Arial" pitchFamily="34" charset="0"/>
              </a:rPr>
              <a:t> </a:t>
            </a:r>
            <a:r>
              <a:rPr lang="es-ES" sz="3200" dirty="0" smtClean="0">
                <a:ea typeface="Arial" pitchFamily="34" charset="0"/>
                <a:cs typeface="Arial" pitchFamily="34" charset="0"/>
              </a:rPr>
              <a:t>e i</a:t>
            </a:r>
            <a:r>
              <a:rPr lang="es-ES" sz="3200" dirty="0" smtClean="0"/>
              <a:t>nvolucrar en ella a los medios de divulgación (locales y con alcance nacional) en la identificación y lucha contra la VO. </a:t>
            </a:r>
            <a:endParaRPr lang="es-US" sz="3200" dirty="0"/>
          </a:p>
        </p:txBody>
      </p:sp>
    </p:spTree>
    <p:extLst>
      <p:ext uri="{BB962C8B-B14F-4D97-AF65-F5344CB8AC3E}">
        <p14:creationId xmlns:p14="http://schemas.microsoft.com/office/powerpoint/2010/main" val="9298495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5306735" y="756819"/>
            <a:ext cx="6608177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_tradnl" sz="2000" b="1" dirty="0" smtClean="0">
                <a:solidFill>
                  <a:srgbClr val="808080"/>
                </a:solidFill>
                <a:ea typeface="Times New Roman" panose="02020603050405020304" pitchFamily="18" charset="0"/>
              </a:rPr>
              <a:t>Revolución es sentido del momento histórico, es cambiar  todo lo que debe ser cambiado; es igualdad y libertad  plena; es ser tratados  y tratar a los demás como seres humanos; (…) es  defender valores en los que se cree al precio de cualquier sacrificio; (…) es unidad, es independencia, es luchar por nuestros sueños de justicia para cuba y el mundo, que es la base de nuestro patriotismo, nuestro socialismo y nuestro internacionalismo.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ES_tradnl" sz="2000" b="1" dirty="0" smtClean="0">
              <a:solidFill>
                <a:srgbClr val="808080"/>
              </a:solidFill>
              <a:ea typeface="Times New Roman" panose="02020603050405020304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000" b="1" dirty="0" smtClean="0">
                <a:solidFill>
                  <a:srgbClr val="808080"/>
                </a:solidFill>
                <a:ea typeface="Times New Roman" panose="02020603050405020304" pitchFamily="18" charset="0"/>
              </a:rPr>
              <a:t>FIDEL </a:t>
            </a:r>
            <a:r>
              <a:rPr lang="es-ES_tradnl" sz="2000" b="1" dirty="0">
                <a:solidFill>
                  <a:srgbClr val="808080"/>
                </a:solidFill>
                <a:ea typeface="Times New Roman" panose="02020603050405020304" pitchFamily="18" charset="0"/>
              </a:rPr>
              <a:t>CASTRO RUZ.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2000" b="1" dirty="0">
                <a:solidFill>
                  <a:srgbClr val="808080"/>
                </a:solidFill>
                <a:ea typeface="Times New Roman" panose="02020603050405020304" pitchFamily="18" charset="0"/>
              </a:rPr>
              <a:t>COMANDANTE DE LA REVOLUCIÓN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chemeClr val="bg1">
                    <a:lumMod val="50000"/>
                  </a:schemeClr>
                </a:solidFill>
              </a:rPr>
              <a:t>1ro. de mayo del año 2000 </a:t>
            </a:r>
          </a:p>
        </p:txBody>
      </p:sp>
      <p:pic>
        <p:nvPicPr>
          <p:cNvPr id="2050" name="Picture 2" descr="E:\!!!! ___ Mis COSAS  ((_ NO BORRAR _))\¿¿¿ __ ABN...FOTOS\_((((--))))_____PATRIOTICAS  PHOTOS\FOTOS DE FIDEL y MAS\Fidel.jpg"/>
          <p:cNvPicPr>
            <a:picLocks noChangeAspect="1" noChangeArrowheads="1"/>
          </p:cNvPicPr>
          <p:nvPr/>
        </p:nvPicPr>
        <p:blipFill>
          <a:blip r:embed="rId2">
            <a:lum bright="-3000" contrast="32000"/>
          </a:blip>
          <a:srcRect/>
          <a:stretch>
            <a:fillRect/>
          </a:stretch>
        </p:blipFill>
        <p:spPr bwMode="auto">
          <a:xfrm>
            <a:off x="591415" y="642215"/>
            <a:ext cx="4504224" cy="6007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610133" y="2535407"/>
            <a:ext cx="11097185" cy="23137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b="1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cs typeface="Calibri" panose="020F0502020204030204" pitchFamily="34" charset="0"/>
              </a:rPr>
              <a:t>II CONVENCIÓN NACIONAL DEL PARTO RESPETUOSO</a:t>
            </a:r>
          </a:p>
          <a:p>
            <a:pPr algn="ctr">
              <a:lnSpc>
                <a:spcPct val="100000"/>
              </a:lnSpc>
            </a:pPr>
            <a:r>
              <a:rPr lang="es-ES" sz="3200" b="1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cs typeface="Calibri" panose="020F0502020204030204" pitchFamily="34" charset="0"/>
              </a:rPr>
              <a:t>MODALIDAD-VIRTUAL</a:t>
            </a:r>
          </a:p>
          <a:p>
            <a:pPr algn="ctr">
              <a:lnSpc>
                <a:spcPct val="100000"/>
              </a:lnSpc>
            </a:pPr>
            <a:endParaRPr lang="es-ES" sz="3200" b="1" spc="-1" dirty="0" smtClean="0">
              <a:solidFill>
                <a:srgbClr val="002060"/>
              </a:solidFill>
              <a:uFill>
                <a:solidFill>
                  <a:srgbClr val="FFFFFF"/>
                </a:solidFill>
              </a:uFill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3200" b="1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cs typeface="Calibri" panose="020F0502020204030204" pitchFamily="34" charset="0"/>
              </a:rPr>
              <a:t>Artemisa; 2025.</a:t>
            </a:r>
          </a:p>
          <a:p>
            <a:pPr algn="ctr">
              <a:lnSpc>
                <a:spcPct val="100000"/>
              </a:lnSpc>
            </a:pPr>
            <a:endParaRPr lang="es-ES" sz="3200" b="1" spc="-1" dirty="0" smtClean="0">
              <a:solidFill>
                <a:srgbClr val="002060"/>
              </a:solidFill>
              <a:uFill>
                <a:solidFill>
                  <a:srgbClr val="FFFFFF"/>
                </a:solidFill>
              </a:uFill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x-none" sz="3200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cs typeface="Calibri" panose="020F0502020204030204" pitchFamily="34" charset="0"/>
            </a:endParaRPr>
          </a:p>
        </p:txBody>
      </p:sp>
      <p:sp>
        <p:nvSpPr>
          <p:cNvPr id="46" name="Line 2"/>
          <p:cNvSpPr/>
          <p:nvPr/>
        </p:nvSpPr>
        <p:spPr>
          <a:xfrm flipV="1">
            <a:off x="295532" y="293760"/>
            <a:ext cx="0" cy="638460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Line 3"/>
          <p:cNvSpPr/>
          <p:nvPr/>
        </p:nvSpPr>
        <p:spPr>
          <a:xfrm>
            <a:off x="295532" y="293760"/>
            <a:ext cx="4833000" cy="36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Line 4"/>
          <p:cNvSpPr/>
          <p:nvPr/>
        </p:nvSpPr>
        <p:spPr>
          <a:xfrm>
            <a:off x="447812" y="446040"/>
            <a:ext cx="4680720" cy="1152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5"/>
          <p:cNvSpPr/>
          <p:nvPr/>
        </p:nvSpPr>
        <p:spPr>
          <a:xfrm flipH="1" flipV="1">
            <a:off x="447812" y="490320"/>
            <a:ext cx="10800" cy="4375440"/>
          </a:xfrm>
          <a:prstGeom prst="line">
            <a:avLst/>
          </a:prstGeom>
          <a:ln>
            <a:solidFill>
              <a:srgbClr val="3E4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6754C864-0277-4788-A1E5-386F18C9EFAF}"/>
              </a:ext>
            </a:extLst>
          </p:cNvPr>
          <p:cNvCxnSpPr>
            <a:cxnSpLocks/>
          </p:cNvCxnSpPr>
          <p:nvPr/>
        </p:nvCxnSpPr>
        <p:spPr>
          <a:xfrm flipV="1">
            <a:off x="296290" y="293689"/>
            <a:ext cx="0" cy="63849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AA175E8F-6FA8-448B-BB75-1B1B7A50B675}"/>
              </a:ext>
            </a:extLst>
          </p:cNvPr>
          <p:cNvCxnSpPr>
            <a:cxnSpLocks/>
          </p:cNvCxnSpPr>
          <p:nvPr/>
        </p:nvCxnSpPr>
        <p:spPr>
          <a:xfrm>
            <a:off x="296290" y="293688"/>
            <a:ext cx="11411028" cy="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118E0964-89B5-4F59-A57F-5B181AF51651}"/>
              </a:ext>
            </a:extLst>
          </p:cNvPr>
          <p:cNvCxnSpPr>
            <a:cxnSpLocks/>
          </p:cNvCxnSpPr>
          <p:nvPr/>
        </p:nvCxnSpPr>
        <p:spPr>
          <a:xfrm flipV="1">
            <a:off x="448690" y="446040"/>
            <a:ext cx="9489476" cy="4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B0CA9CD6-C644-41DF-B75E-C91A68CD5B37}"/>
              </a:ext>
            </a:extLst>
          </p:cNvPr>
          <p:cNvCxnSpPr>
            <a:cxnSpLocks/>
          </p:cNvCxnSpPr>
          <p:nvPr/>
        </p:nvCxnSpPr>
        <p:spPr>
          <a:xfrm flipH="1" flipV="1">
            <a:off x="448691" y="490538"/>
            <a:ext cx="9525" cy="43751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27673" y="5084618"/>
            <a:ext cx="1638005" cy="131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571" y="769734"/>
            <a:ext cx="1662702" cy="126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7016</TotalTime>
  <Words>952</Words>
  <Application>Microsoft Office PowerPoint</Application>
  <PresentationFormat>Panorámica</PresentationFormat>
  <Paragraphs>78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Calibri</vt:lpstr>
      <vt:lpstr>DejaVu Sans</vt:lpstr>
      <vt:lpstr>Symbol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Ana Hernandez Mur</dc:creator>
  <dc:description/>
  <cp:lastModifiedBy>casa</cp:lastModifiedBy>
  <cp:revision>945</cp:revision>
  <cp:lastPrinted>2023-04-04T13:33:05Z</cp:lastPrinted>
  <dcterms:created xsi:type="dcterms:W3CDTF">2018-06-25T16:45:18Z</dcterms:created>
  <dcterms:modified xsi:type="dcterms:W3CDTF">2025-12-18T10:49:38Z</dcterms:modified>
  <dc:language>es-CU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11</vt:i4>
  </property>
  <property fmtid="{D5CDD505-2E9C-101B-9397-08002B2CF9AE}" pid="8" name="PresentationFormat">
    <vt:lpwstr>Carta (216 x 279 mm)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13</vt:i4>
  </property>
</Properties>
</file>