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  <p:sldMasterId id="2147483667" r:id="rId3"/>
    <p:sldMasterId id="2147483679" r:id="rId4"/>
    <p:sldMasterId id="2147483691" r:id="rId5"/>
    <p:sldMasterId id="2147483703" r:id="rId6"/>
  </p:sldMasterIdLst>
  <p:notesMasterIdLst>
    <p:notesMasterId r:id="rId34"/>
  </p:notesMasterIdLst>
  <p:handoutMasterIdLst>
    <p:handoutMasterId r:id="rId35"/>
  </p:handoutMasterIdLst>
  <p:sldIdLst>
    <p:sldId id="335" r:id="rId7"/>
    <p:sldId id="259" r:id="rId8"/>
    <p:sldId id="336" r:id="rId9"/>
    <p:sldId id="337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1" r:id="rId24"/>
    <p:sldId id="352" r:id="rId25"/>
    <p:sldId id="312" r:id="rId26"/>
    <p:sldId id="358" r:id="rId27"/>
    <p:sldId id="355" r:id="rId28"/>
    <p:sldId id="357" r:id="rId29"/>
    <p:sldId id="356" r:id="rId30"/>
    <p:sldId id="353" r:id="rId31"/>
    <p:sldId id="354" r:id="rId32"/>
    <p:sldId id="306" r:id="rId33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3969"/>
    <a:srgbClr val="FFFFFF"/>
    <a:srgbClr val="2B667F"/>
    <a:srgbClr val="105C77"/>
    <a:srgbClr val="19647E"/>
    <a:srgbClr val="146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6" d="100"/>
          <a:sy n="66" d="100"/>
        </p:scale>
        <p:origin x="644" y="44"/>
      </p:cViewPr>
      <p:guideLst>
        <p:guide orient="horz" pos="2160"/>
        <p:guide pos="2934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74" d="100"/>
        <a:sy n="74" d="100"/>
      </p:scale>
      <p:origin x="0" y="0"/>
    </p:cViewPr>
  </p:sorterViewPr>
  <p:gridSpacing cx="180000" cy="180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3B3593-A01B-4E9E-93EC-904F5FD0236F}" type="doc">
      <dgm:prSet loTypeId="urn:microsoft.com/office/officeart/2005/8/layout/arrow5" loCatId="process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CF12FC4-7C3A-4F4A-B255-0BD66BBFB1A5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pPr algn="just"/>
          <a:r>
            <a:rPr lang="es-E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Viola los derechos de las mujeres, compromete su integridad física y mental</a:t>
          </a:r>
          <a:endParaRPr lang="es-ES" sz="24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3A0362-1883-4D47-A9B2-95D18BB273A0}" type="parTrans" cxnId="{AD8EC30B-92ED-41FF-9E00-4DE6EFAFFB0B}">
      <dgm:prSet/>
      <dgm:spPr/>
      <dgm:t>
        <a:bodyPr/>
        <a:lstStyle/>
        <a:p>
          <a:endParaRPr lang="es-ES"/>
        </a:p>
      </dgm:t>
    </dgm:pt>
    <dgm:pt modelId="{FF98CC31-3B05-49C0-A17D-04E3B72F5A98}" type="sibTrans" cxnId="{AD8EC30B-92ED-41FF-9E00-4DE6EFAFFB0B}">
      <dgm:prSet/>
      <dgm:spPr/>
      <dgm:t>
        <a:bodyPr/>
        <a:lstStyle/>
        <a:p>
          <a:endParaRPr lang="es-ES"/>
        </a:p>
      </dgm:t>
    </dgm:pt>
    <dgm:pt modelId="{80688FED-0C35-4E3C-B7CC-77DFE63F7EDE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ES" sz="28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CALIDAD DE LA ATENCIÓN</a:t>
          </a:r>
          <a:endParaRPr lang="es-ES" sz="2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59E7B4-3E19-48A4-9184-05570D898C24}" type="parTrans" cxnId="{93A2CF52-DB0B-47CC-8ACC-09B3A47E2C30}">
      <dgm:prSet/>
      <dgm:spPr/>
      <dgm:t>
        <a:bodyPr/>
        <a:lstStyle/>
        <a:p>
          <a:endParaRPr lang="es-ES"/>
        </a:p>
      </dgm:t>
    </dgm:pt>
    <dgm:pt modelId="{E4B8245E-6F72-4C1F-A48A-578051BF0719}" type="sibTrans" cxnId="{93A2CF52-DB0B-47CC-8ACC-09B3A47E2C30}">
      <dgm:prSet/>
      <dgm:spPr/>
      <dgm:t>
        <a:bodyPr/>
        <a:lstStyle/>
        <a:p>
          <a:endParaRPr lang="es-ES"/>
        </a:p>
      </dgm:t>
    </dgm:pt>
    <dgm:pt modelId="{6FF5EC52-D14E-4E1D-B976-620D7A4C4917}" type="pres">
      <dgm:prSet presAssocID="{133B3593-A01B-4E9E-93EC-904F5FD0236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B3CCE97-C57D-4580-97C1-93283AFD5365}" type="pres">
      <dgm:prSet presAssocID="{7CF12FC4-7C3A-4F4A-B255-0BD66BBFB1A5}" presName="arrow" presStyleLbl="node1" presStyleIdx="0" presStyleCnt="2" custRadScaleRad="108608" custRadScaleInc="3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35E54C6-6FE9-4C91-B43A-B00675A1F5E5}" type="pres">
      <dgm:prSet presAssocID="{80688FED-0C35-4E3C-B7CC-77DFE63F7EDE}" presName="arrow" presStyleLbl="node1" presStyleIdx="1" presStyleCnt="2" custRadScaleRad="74390" custRadScaleInc="75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D8EC30B-92ED-41FF-9E00-4DE6EFAFFB0B}" srcId="{133B3593-A01B-4E9E-93EC-904F5FD0236F}" destId="{7CF12FC4-7C3A-4F4A-B255-0BD66BBFB1A5}" srcOrd="0" destOrd="0" parTransId="{6A3A0362-1883-4D47-A9B2-95D18BB273A0}" sibTransId="{FF98CC31-3B05-49C0-A17D-04E3B72F5A98}"/>
    <dgm:cxn modelId="{93A2CF52-DB0B-47CC-8ACC-09B3A47E2C30}" srcId="{133B3593-A01B-4E9E-93EC-904F5FD0236F}" destId="{80688FED-0C35-4E3C-B7CC-77DFE63F7EDE}" srcOrd="1" destOrd="0" parTransId="{6359E7B4-3E19-48A4-9184-05570D898C24}" sibTransId="{E4B8245E-6F72-4C1F-A48A-578051BF0719}"/>
    <dgm:cxn modelId="{53CC8FA7-7D02-41A7-A9A2-6192456CC727}" type="presOf" srcId="{133B3593-A01B-4E9E-93EC-904F5FD0236F}" destId="{6FF5EC52-D14E-4E1D-B976-620D7A4C4917}" srcOrd="0" destOrd="0" presId="urn:microsoft.com/office/officeart/2005/8/layout/arrow5"/>
    <dgm:cxn modelId="{37FC08FF-88D6-46A3-83CA-86D28B47ADE4}" type="presOf" srcId="{80688FED-0C35-4E3C-B7CC-77DFE63F7EDE}" destId="{035E54C6-6FE9-4C91-B43A-B00675A1F5E5}" srcOrd="0" destOrd="0" presId="urn:microsoft.com/office/officeart/2005/8/layout/arrow5"/>
    <dgm:cxn modelId="{18AC6CE4-AC2D-4DE6-B467-A62CAEB76443}" type="presOf" srcId="{7CF12FC4-7C3A-4F4A-B255-0BD66BBFB1A5}" destId="{BB3CCE97-C57D-4580-97C1-93283AFD5365}" srcOrd="0" destOrd="0" presId="urn:microsoft.com/office/officeart/2005/8/layout/arrow5"/>
    <dgm:cxn modelId="{415A6571-1951-4661-91C1-0504A53E2C04}" type="presParOf" srcId="{6FF5EC52-D14E-4E1D-B976-620D7A4C4917}" destId="{BB3CCE97-C57D-4580-97C1-93283AFD5365}" srcOrd="0" destOrd="0" presId="urn:microsoft.com/office/officeart/2005/8/layout/arrow5"/>
    <dgm:cxn modelId="{57455516-9386-4122-808A-FE9AB65F084E}" type="presParOf" srcId="{6FF5EC52-D14E-4E1D-B976-620D7A4C4917}" destId="{035E54C6-6FE9-4C91-B43A-B00675A1F5E5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D97E99-F4B3-4B9C-9340-A3DD544CC123}" type="doc">
      <dgm:prSet loTypeId="urn:microsoft.com/office/officeart/2005/8/layout/hierarchy2" loCatId="hierarchy" qsTypeId="urn:microsoft.com/office/officeart/2005/8/quickstyle/3d5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EE715313-B53C-4258-9F9D-09F4A5E1303C}">
      <dgm:prSet phldrT="[Texto]"/>
      <dgm:spPr/>
      <dgm:t>
        <a:bodyPr/>
        <a:lstStyle/>
        <a:p>
          <a:r>
            <a:rPr lang="es-E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Tipificación de la violencia obstétrica en las instituciones de salud cubanas</a:t>
          </a:r>
          <a:endParaRPr lang="es-E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3E106CB-698E-46C7-B033-33A370D41B53}" type="parTrans" cxnId="{E878F5B8-55EB-489A-9E2A-DD5F4FB40453}">
      <dgm:prSet/>
      <dgm:spPr/>
      <dgm:t>
        <a:bodyPr/>
        <a:lstStyle/>
        <a:p>
          <a:endParaRPr lang="es-ES"/>
        </a:p>
      </dgm:t>
    </dgm:pt>
    <dgm:pt modelId="{FDC2731A-049F-4BA6-BB9D-B5E617947DBA}" type="sibTrans" cxnId="{E878F5B8-55EB-489A-9E2A-DD5F4FB40453}">
      <dgm:prSet/>
      <dgm:spPr/>
      <dgm:t>
        <a:bodyPr/>
        <a:lstStyle/>
        <a:p>
          <a:endParaRPr lang="es-ES"/>
        </a:p>
      </dgm:t>
    </dgm:pt>
    <dgm:pt modelId="{FF36EE7F-6B3B-485D-8FB5-2EFBFC084E30}">
      <dgm:prSet phldrT="[Texto]"/>
      <dgm:spPr/>
      <dgm:t>
        <a:bodyPr/>
        <a:lstStyle/>
        <a:p>
          <a:r>
            <a:rPr lang="es-ES" dirty="0" smtClean="0"/>
            <a:t>FÍSICA</a:t>
          </a:r>
          <a:endParaRPr lang="es-ES" dirty="0"/>
        </a:p>
      </dgm:t>
    </dgm:pt>
    <dgm:pt modelId="{44652287-E8FF-4554-A996-E9EF75BA04D4}" type="parTrans" cxnId="{F8A5F86C-2E49-4F9B-8567-DD22510BDDBA}">
      <dgm:prSet/>
      <dgm:spPr/>
      <dgm:t>
        <a:bodyPr/>
        <a:lstStyle/>
        <a:p>
          <a:endParaRPr lang="es-ES"/>
        </a:p>
      </dgm:t>
    </dgm:pt>
    <dgm:pt modelId="{AED549AD-34E1-4C47-8012-0BD4EAF3C8E9}" type="sibTrans" cxnId="{F8A5F86C-2E49-4F9B-8567-DD22510BDDBA}">
      <dgm:prSet/>
      <dgm:spPr/>
      <dgm:t>
        <a:bodyPr/>
        <a:lstStyle/>
        <a:p>
          <a:endParaRPr lang="es-ES"/>
        </a:p>
      </dgm:t>
    </dgm:pt>
    <dgm:pt modelId="{A986DC88-672A-416B-9FAA-E0FBADA9946B}">
      <dgm:prSet phldrT="[Texto]"/>
      <dgm:spPr/>
      <dgm:t>
        <a:bodyPr/>
        <a:lstStyle/>
        <a:p>
          <a:r>
            <a:rPr lang="es-ES" dirty="0" smtClean="0"/>
            <a:t>PSICOLÓGICA (que incluya las de tipo SIMBÓLICA)</a:t>
          </a:r>
          <a:endParaRPr lang="es-ES" dirty="0"/>
        </a:p>
      </dgm:t>
    </dgm:pt>
    <dgm:pt modelId="{7D9C4E87-CF60-48AE-AEEE-500A2A837F36}" type="parTrans" cxnId="{FCE49885-BBAE-49DA-9743-38616C1DD5B4}">
      <dgm:prSet/>
      <dgm:spPr/>
      <dgm:t>
        <a:bodyPr/>
        <a:lstStyle/>
        <a:p>
          <a:endParaRPr lang="es-ES"/>
        </a:p>
      </dgm:t>
    </dgm:pt>
    <dgm:pt modelId="{24E0ECCE-3B23-4033-90AC-2056D9E89F7E}" type="sibTrans" cxnId="{FCE49885-BBAE-49DA-9743-38616C1DD5B4}">
      <dgm:prSet/>
      <dgm:spPr/>
      <dgm:t>
        <a:bodyPr/>
        <a:lstStyle/>
        <a:p>
          <a:endParaRPr lang="es-ES"/>
        </a:p>
      </dgm:t>
    </dgm:pt>
    <dgm:pt modelId="{B6E54340-6601-4855-84FF-FB77007577B5}" type="pres">
      <dgm:prSet presAssocID="{7FD97E99-F4B3-4B9C-9340-A3DD544CC12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6261EEA-7EF8-49B4-9C37-81AD7C22E291}" type="pres">
      <dgm:prSet presAssocID="{EE715313-B53C-4258-9F9D-09F4A5E1303C}" presName="root1" presStyleCnt="0"/>
      <dgm:spPr/>
      <dgm:t>
        <a:bodyPr/>
        <a:lstStyle/>
        <a:p>
          <a:endParaRPr lang="es-ES"/>
        </a:p>
      </dgm:t>
    </dgm:pt>
    <dgm:pt modelId="{599DCF25-17EF-4FCF-B327-ACBA43E064B8}" type="pres">
      <dgm:prSet presAssocID="{EE715313-B53C-4258-9F9D-09F4A5E1303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2662015-E166-4F81-A0F3-9BA2C0D656FE}" type="pres">
      <dgm:prSet presAssocID="{EE715313-B53C-4258-9F9D-09F4A5E1303C}" presName="level2hierChild" presStyleCnt="0"/>
      <dgm:spPr/>
      <dgm:t>
        <a:bodyPr/>
        <a:lstStyle/>
        <a:p>
          <a:endParaRPr lang="es-ES"/>
        </a:p>
      </dgm:t>
    </dgm:pt>
    <dgm:pt modelId="{F7F21817-910E-4614-85CB-C8A2EA25700F}" type="pres">
      <dgm:prSet presAssocID="{44652287-E8FF-4554-A996-E9EF75BA04D4}" presName="conn2-1" presStyleLbl="parChTrans1D2" presStyleIdx="0" presStyleCnt="2"/>
      <dgm:spPr/>
      <dgm:t>
        <a:bodyPr/>
        <a:lstStyle/>
        <a:p>
          <a:endParaRPr lang="es-ES"/>
        </a:p>
      </dgm:t>
    </dgm:pt>
    <dgm:pt modelId="{9D46A20E-C774-46C3-93A2-998B5EEA106A}" type="pres">
      <dgm:prSet presAssocID="{44652287-E8FF-4554-A996-E9EF75BA04D4}" presName="connTx" presStyleLbl="parChTrans1D2" presStyleIdx="0" presStyleCnt="2"/>
      <dgm:spPr/>
      <dgm:t>
        <a:bodyPr/>
        <a:lstStyle/>
        <a:p>
          <a:endParaRPr lang="es-ES"/>
        </a:p>
      </dgm:t>
    </dgm:pt>
    <dgm:pt modelId="{219C3C9E-1896-4AF7-B0FD-6B490AD1CC00}" type="pres">
      <dgm:prSet presAssocID="{FF36EE7F-6B3B-485D-8FB5-2EFBFC084E30}" presName="root2" presStyleCnt="0"/>
      <dgm:spPr/>
      <dgm:t>
        <a:bodyPr/>
        <a:lstStyle/>
        <a:p>
          <a:endParaRPr lang="es-ES"/>
        </a:p>
      </dgm:t>
    </dgm:pt>
    <dgm:pt modelId="{8291E52B-E644-4D29-AE60-3347B29DF8C5}" type="pres">
      <dgm:prSet presAssocID="{FF36EE7F-6B3B-485D-8FB5-2EFBFC084E30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A17D657-C1F7-403F-840D-BE5FF4BF28F3}" type="pres">
      <dgm:prSet presAssocID="{FF36EE7F-6B3B-485D-8FB5-2EFBFC084E30}" presName="level3hierChild" presStyleCnt="0"/>
      <dgm:spPr/>
      <dgm:t>
        <a:bodyPr/>
        <a:lstStyle/>
        <a:p>
          <a:endParaRPr lang="es-ES"/>
        </a:p>
      </dgm:t>
    </dgm:pt>
    <dgm:pt modelId="{25A676D4-8448-4C05-9FD0-04993F20FD3D}" type="pres">
      <dgm:prSet presAssocID="{7D9C4E87-CF60-48AE-AEEE-500A2A837F36}" presName="conn2-1" presStyleLbl="parChTrans1D2" presStyleIdx="1" presStyleCnt="2"/>
      <dgm:spPr/>
      <dgm:t>
        <a:bodyPr/>
        <a:lstStyle/>
        <a:p>
          <a:endParaRPr lang="es-ES"/>
        </a:p>
      </dgm:t>
    </dgm:pt>
    <dgm:pt modelId="{EAB1A53B-161C-4790-A359-8CA92B78FE9E}" type="pres">
      <dgm:prSet presAssocID="{7D9C4E87-CF60-48AE-AEEE-500A2A837F36}" presName="connTx" presStyleLbl="parChTrans1D2" presStyleIdx="1" presStyleCnt="2"/>
      <dgm:spPr/>
      <dgm:t>
        <a:bodyPr/>
        <a:lstStyle/>
        <a:p>
          <a:endParaRPr lang="es-ES"/>
        </a:p>
      </dgm:t>
    </dgm:pt>
    <dgm:pt modelId="{A36398C6-210A-47F2-8951-DC77C093946A}" type="pres">
      <dgm:prSet presAssocID="{A986DC88-672A-416B-9FAA-E0FBADA9946B}" presName="root2" presStyleCnt="0"/>
      <dgm:spPr/>
      <dgm:t>
        <a:bodyPr/>
        <a:lstStyle/>
        <a:p>
          <a:endParaRPr lang="es-ES"/>
        </a:p>
      </dgm:t>
    </dgm:pt>
    <dgm:pt modelId="{ACDE6FC0-6E45-40D0-A626-3D4E9D97153A}" type="pres">
      <dgm:prSet presAssocID="{A986DC88-672A-416B-9FAA-E0FBADA9946B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79B05F8-4E50-4978-AB5F-5B58A1C2D5F6}" type="pres">
      <dgm:prSet presAssocID="{A986DC88-672A-416B-9FAA-E0FBADA9946B}" presName="level3hierChild" presStyleCnt="0"/>
      <dgm:spPr/>
      <dgm:t>
        <a:bodyPr/>
        <a:lstStyle/>
        <a:p>
          <a:endParaRPr lang="es-ES"/>
        </a:p>
      </dgm:t>
    </dgm:pt>
  </dgm:ptLst>
  <dgm:cxnLst>
    <dgm:cxn modelId="{F8A5F86C-2E49-4F9B-8567-DD22510BDDBA}" srcId="{EE715313-B53C-4258-9F9D-09F4A5E1303C}" destId="{FF36EE7F-6B3B-485D-8FB5-2EFBFC084E30}" srcOrd="0" destOrd="0" parTransId="{44652287-E8FF-4554-A996-E9EF75BA04D4}" sibTransId="{AED549AD-34E1-4C47-8012-0BD4EAF3C8E9}"/>
    <dgm:cxn modelId="{14A49C53-92B9-4413-A32F-D5A2B2C49AB4}" type="presOf" srcId="{44652287-E8FF-4554-A996-E9EF75BA04D4}" destId="{F7F21817-910E-4614-85CB-C8A2EA25700F}" srcOrd="0" destOrd="0" presId="urn:microsoft.com/office/officeart/2005/8/layout/hierarchy2"/>
    <dgm:cxn modelId="{EC8EE6F6-C43F-4BD2-854F-DD7C86BA4CEB}" type="presOf" srcId="{44652287-E8FF-4554-A996-E9EF75BA04D4}" destId="{9D46A20E-C774-46C3-93A2-998B5EEA106A}" srcOrd="1" destOrd="0" presId="urn:microsoft.com/office/officeart/2005/8/layout/hierarchy2"/>
    <dgm:cxn modelId="{FCE49885-BBAE-49DA-9743-38616C1DD5B4}" srcId="{EE715313-B53C-4258-9F9D-09F4A5E1303C}" destId="{A986DC88-672A-416B-9FAA-E0FBADA9946B}" srcOrd="1" destOrd="0" parTransId="{7D9C4E87-CF60-48AE-AEEE-500A2A837F36}" sibTransId="{24E0ECCE-3B23-4033-90AC-2056D9E89F7E}"/>
    <dgm:cxn modelId="{F191F990-337D-42FD-A9D8-777F5A281C88}" type="presOf" srcId="{7D9C4E87-CF60-48AE-AEEE-500A2A837F36}" destId="{25A676D4-8448-4C05-9FD0-04993F20FD3D}" srcOrd="0" destOrd="0" presId="urn:microsoft.com/office/officeart/2005/8/layout/hierarchy2"/>
    <dgm:cxn modelId="{1C256453-49F9-4560-813D-1914B35ADEFA}" type="presOf" srcId="{7FD97E99-F4B3-4B9C-9340-A3DD544CC123}" destId="{B6E54340-6601-4855-84FF-FB77007577B5}" srcOrd="0" destOrd="0" presId="urn:microsoft.com/office/officeart/2005/8/layout/hierarchy2"/>
    <dgm:cxn modelId="{3591EE5B-7C09-444E-85B8-F9233E4389AC}" type="presOf" srcId="{FF36EE7F-6B3B-485D-8FB5-2EFBFC084E30}" destId="{8291E52B-E644-4D29-AE60-3347B29DF8C5}" srcOrd="0" destOrd="0" presId="urn:microsoft.com/office/officeart/2005/8/layout/hierarchy2"/>
    <dgm:cxn modelId="{E878F5B8-55EB-489A-9E2A-DD5F4FB40453}" srcId="{7FD97E99-F4B3-4B9C-9340-A3DD544CC123}" destId="{EE715313-B53C-4258-9F9D-09F4A5E1303C}" srcOrd="0" destOrd="0" parTransId="{E3E106CB-698E-46C7-B033-33A370D41B53}" sibTransId="{FDC2731A-049F-4BA6-BB9D-B5E617947DBA}"/>
    <dgm:cxn modelId="{414E6E7C-2909-49F3-A9F7-D80527D15280}" type="presOf" srcId="{A986DC88-672A-416B-9FAA-E0FBADA9946B}" destId="{ACDE6FC0-6E45-40D0-A626-3D4E9D97153A}" srcOrd="0" destOrd="0" presId="urn:microsoft.com/office/officeart/2005/8/layout/hierarchy2"/>
    <dgm:cxn modelId="{E9CF8B15-316D-4FEE-AC9D-EF92CA13DB03}" type="presOf" srcId="{7D9C4E87-CF60-48AE-AEEE-500A2A837F36}" destId="{EAB1A53B-161C-4790-A359-8CA92B78FE9E}" srcOrd="1" destOrd="0" presId="urn:microsoft.com/office/officeart/2005/8/layout/hierarchy2"/>
    <dgm:cxn modelId="{2DC220CE-713F-4545-BE4C-B27D558902D5}" type="presOf" srcId="{EE715313-B53C-4258-9F9D-09F4A5E1303C}" destId="{599DCF25-17EF-4FCF-B327-ACBA43E064B8}" srcOrd="0" destOrd="0" presId="urn:microsoft.com/office/officeart/2005/8/layout/hierarchy2"/>
    <dgm:cxn modelId="{57E58D55-9839-409F-808F-EB81183D122D}" type="presParOf" srcId="{B6E54340-6601-4855-84FF-FB77007577B5}" destId="{06261EEA-7EF8-49B4-9C37-81AD7C22E291}" srcOrd="0" destOrd="0" presId="urn:microsoft.com/office/officeart/2005/8/layout/hierarchy2"/>
    <dgm:cxn modelId="{3EFAB259-CB62-4ADF-8553-50136B227203}" type="presParOf" srcId="{06261EEA-7EF8-49B4-9C37-81AD7C22E291}" destId="{599DCF25-17EF-4FCF-B327-ACBA43E064B8}" srcOrd="0" destOrd="0" presId="urn:microsoft.com/office/officeart/2005/8/layout/hierarchy2"/>
    <dgm:cxn modelId="{4E1674E5-5A5D-493B-808A-2670DC983AAB}" type="presParOf" srcId="{06261EEA-7EF8-49B4-9C37-81AD7C22E291}" destId="{02662015-E166-4F81-A0F3-9BA2C0D656FE}" srcOrd="1" destOrd="0" presId="urn:microsoft.com/office/officeart/2005/8/layout/hierarchy2"/>
    <dgm:cxn modelId="{30E8757B-33C8-423E-AB42-51EF1E06DE2C}" type="presParOf" srcId="{02662015-E166-4F81-A0F3-9BA2C0D656FE}" destId="{F7F21817-910E-4614-85CB-C8A2EA25700F}" srcOrd="0" destOrd="0" presId="urn:microsoft.com/office/officeart/2005/8/layout/hierarchy2"/>
    <dgm:cxn modelId="{3874591F-B107-435A-8E7E-94F847996E1F}" type="presParOf" srcId="{F7F21817-910E-4614-85CB-C8A2EA25700F}" destId="{9D46A20E-C774-46C3-93A2-998B5EEA106A}" srcOrd="0" destOrd="0" presId="urn:microsoft.com/office/officeart/2005/8/layout/hierarchy2"/>
    <dgm:cxn modelId="{36A0D4EE-0659-4C96-B256-6765BA666B1D}" type="presParOf" srcId="{02662015-E166-4F81-A0F3-9BA2C0D656FE}" destId="{219C3C9E-1896-4AF7-B0FD-6B490AD1CC00}" srcOrd="1" destOrd="0" presId="urn:microsoft.com/office/officeart/2005/8/layout/hierarchy2"/>
    <dgm:cxn modelId="{75F4418E-B620-41C9-ADA1-45E69B22AE75}" type="presParOf" srcId="{219C3C9E-1896-4AF7-B0FD-6B490AD1CC00}" destId="{8291E52B-E644-4D29-AE60-3347B29DF8C5}" srcOrd="0" destOrd="0" presId="urn:microsoft.com/office/officeart/2005/8/layout/hierarchy2"/>
    <dgm:cxn modelId="{C20973D7-C2BC-4507-A495-13A6AA093FEF}" type="presParOf" srcId="{219C3C9E-1896-4AF7-B0FD-6B490AD1CC00}" destId="{2A17D657-C1F7-403F-840D-BE5FF4BF28F3}" srcOrd="1" destOrd="0" presId="urn:microsoft.com/office/officeart/2005/8/layout/hierarchy2"/>
    <dgm:cxn modelId="{FCC9A329-BF77-480C-8EFB-27F3A3CBAD4D}" type="presParOf" srcId="{02662015-E166-4F81-A0F3-9BA2C0D656FE}" destId="{25A676D4-8448-4C05-9FD0-04993F20FD3D}" srcOrd="2" destOrd="0" presId="urn:microsoft.com/office/officeart/2005/8/layout/hierarchy2"/>
    <dgm:cxn modelId="{2785C2E8-A7A7-4CBB-BCD7-EF686E48CCBC}" type="presParOf" srcId="{25A676D4-8448-4C05-9FD0-04993F20FD3D}" destId="{EAB1A53B-161C-4790-A359-8CA92B78FE9E}" srcOrd="0" destOrd="0" presId="urn:microsoft.com/office/officeart/2005/8/layout/hierarchy2"/>
    <dgm:cxn modelId="{6DCC65A8-EB20-4C0B-993D-4F593DD63807}" type="presParOf" srcId="{02662015-E166-4F81-A0F3-9BA2C0D656FE}" destId="{A36398C6-210A-47F2-8951-DC77C093946A}" srcOrd="3" destOrd="0" presId="urn:microsoft.com/office/officeart/2005/8/layout/hierarchy2"/>
    <dgm:cxn modelId="{E7DC3E99-21A8-43E8-9728-428D73E295F5}" type="presParOf" srcId="{A36398C6-210A-47F2-8951-DC77C093946A}" destId="{ACDE6FC0-6E45-40D0-A626-3D4E9D97153A}" srcOrd="0" destOrd="0" presId="urn:microsoft.com/office/officeart/2005/8/layout/hierarchy2"/>
    <dgm:cxn modelId="{872CE1D5-D5DF-4885-B806-3DEE0A70974C}" type="presParOf" srcId="{A36398C6-210A-47F2-8951-DC77C093946A}" destId="{979B05F8-4E50-4978-AB5F-5B58A1C2D5F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0F9B84EA-7D68-4D60-9CB1-D50884785D1C}" type="datetimeFigureOut">
              <a:rPr lang="zh-CN" altLang="en-US" strike="noStrike" noProof="1" smtClean="0">
                <a:latin typeface="Calibri" panose="020F0502020204030204" pitchFamily="34" charset="0"/>
                <a:ea typeface="SimSun" panose="02010600030101010101" pitchFamily="2" charset="-122"/>
                <a:cs typeface="+mn-cs"/>
              </a:rPr>
              <a:t>2026/9/29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8D4E0FC9-F1F8-4FAE-9988-3BA365CFD46F}" type="slidenum">
              <a:rPr lang="zh-CN" altLang="en-US" strike="noStrike" noProof="1" smtClean="0">
                <a:latin typeface="Calibri" panose="020F0502020204030204" pitchFamily="34" charset="0"/>
                <a:ea typeface="SimSun" panose="02010600030101010101" pitchFamily="2" charset="-122"/>
                <a:cs typeface="+mn-cs"/>
              </a:rPr>
              <a:t>‹Nº›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14365994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Arial" panose="020B0604020202020204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Arial" panose="020B0604020202020204" pitchFamily="34" charset="0"/>
              </a:defRPr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Calibri" panose="020F0502020204030204" pitchFamily="34" charset="0"/>
                <a:ea typeface="Arial" panose="020B0604020202020204" pitchFamily="34" charset="0"/>
                <a:cs typeface="+mn-cs"/>
              </a:rPr>
              <a:t>2026/9/29</a:t>
            </a:fld>
            <a:endParaRPr lang="zh-CN" altLang="en-US" strike="noStrike" noProof="1"/>
          </a:p>
        </p:txBody>
      </p:sp>
      <p:sp>
        <p:nvSpPr>
          <p:cNvPr id="4100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01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 anchorCtr="0"/>
          <a:lstStyle/>
          <a:p>
            <a:pPr lvl="0"/>
            <a:r>
              <a:rPr lang="zh-CN" altLang="en-US"/>
              <a:t>Click to edit Master text style</a:t>
            </a:r>
          </a:p>
          <a:p>
            <a:pPr lvl="1" indent="0"/>
            <a:r>
              <a:rPr lang="zh-CN" altLang="en-US"/>
              <a:t>Second level</a:t>
            </a:r>
          </a:p>
          <a:p>
            <a:pPr lvl="2" indent="0"/>
            <a:r>
              <a:rPr lang="zh-CN" altLang="en-US"/>
              <a:t>Third level</a:t>
            </a:r>
          </a:p>
          <a:p>
            <a:pPr lvl="3" indent="0"/>
            <a:r>
              <a:rPr lang="zh-CN" altLang="en-US"/>
              <a:t>Fourth level</a:t>
            </a:r>
          </a:p>
          <a:p>
            <a:pPr lvl="4" indent="0"/>
            <a:r>
              <a:rPr lang="zh-CN" altLang="en-US"/>
              <a:t>Fifth level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Arial" panose="020B0604020202020204" pitchFamily="34" charset="0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Arial" panose="020B0604020202020204" pitchFamily="34" charset="0"/>
              </a:defRPr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Calibri" panose="020F0502020204030204" pitchFamily="34" charset="0"/>
                <a:ea typeface="Arial" panose="020B0604020202020204" pitchFamily="34" charset="0"/>
                <a:cs typeface="+mn-cs"/>
              </a:rPr>
              <a:t>‹Nº›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166651851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Arial" panose="020B0604020202020204" pitchFamily="34" charset="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Arial" panose="020B0604020202020204" pitchFamily="34" charset="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Arial" panose="020B0604020202020204" pitchFamily="34" charset="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Arial" panose="020B0604020202020204" pitchFamily="34" charset="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Arial" panose="020B0604020202020204" pitchFamily="34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texto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464596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IRRESPETUOSO</a:t>
            </a:r>
            <a:r>
              <a:rPr lang="es-MX" baseline="0" dirty="0" smtClean="0"/>
              <a:t> ??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8EB0FC-2361-4D6F-BDCB-E7FF549D1A7F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6330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pPr fontAlgn="auto"/>
            <a:r>
              <a:rPr lang="zh-CN" altLang="en-US" strike="noStrike" noProof="1" smtClean="0"/>
              <a:t>Click to edit Master title style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smtClean="0"/>
              <a:t>Click to edit Master text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792FE1E-D654-4947-B6D0-8BA6672B224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Arial" panose="020B0604020202020204" pitchFamily="34" charset="0"/>
                <a:cs typeface="+mn-cs"/>
              </a:rPr>
              <a:t>‹Nº›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Arial" panose="020B0604020202020204" pitchFamily="34" charset="0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Click to edit Master title style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 smtClean="0"/>
              <a:t>Click to edit Master text style</a:t>
            </a:r>
          </a:p>
          <a:p>
            <a:pPr lvl="1" fontAlgn="auto"/>
            <a:r>
              <a:rPr lang="zh-CN" altLang="en-US" strike="noStrike" noProof="1" smtClean="0"/>
              <a:t>Second level</a:t>
            </a:r>
          </a:p>
          <a:p>
            <a:pPr lvl="2" fontAlgn="auto"/>
            <a:r>
              <a:rPr lang="zh-CN" altLang="en-US" strike="noStrike" noProof="1" smtClean="0"/>
              <a:t>Third level</a:t>
            </a:r>
          </a:p>
          <a:p>
            <a:pPr lvl="3" fontAlgn="auto"/>
            <a:r>
              <a:rPr lang="zh-CN" altLang="en-US" strike="noStrike" noProof="1" smtClean="0"/>
              <a:t>Fourth level</a:t>
            </a:r>
          </a:p>
          <a:p>
            <a:pPr lvl="4" fontAlgn="auto"/>
            <a:r>
              <a:rPr lang="zh-CN" altLang="en-US" strike="noStrike" noProof="1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792FE1E-D654-4947-B6D0-8BA6672B224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Arial" panose="020B0604020202020204" pitchFamily="34" charset="0"/>
                <a:cs typeface="+mn-cs"/>
              </a:rPr>
              <a:t>‹Nº›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Arial" panose="020B0604020202020204" pitchFamily="34" charset="0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2715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5930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316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6051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4131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5697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9695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83601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741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91190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2560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092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25751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1799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8030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6858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07372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1424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45612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9335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76114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0756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50544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43880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3781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6919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3209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90828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81191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70816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7452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4606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12384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B4242B-FD3F-4593-8CEC-CF1B772BCE84}" type="datetimeFigureOut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9400A1-A3AA-4DB6-A164-857B57A49BF6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23840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B4242B-FD3F-4593-8CEC-CF1B772BCE84}" type="datetimeFigureOut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9400A1-A3AA-4DB6-A164-857B57A49BF6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28531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B4242B-FD3F-4593-8CEC-CF1B772BCE84}" type="datetimeFigureOut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9400A1-A3AA-4DB6-A164-857B57A49BF6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20191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B4242B-FD3F-4593-8CEC-CF1B772BCE84}" type="datetimeFigureOut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9400A1-A3AA-4DB6-A164-857B57A49BF6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0427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B4242B-FD3F-4593-8CEC-CF1B772BCE84}" type="datetimeFigureOut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9400A1-A3AA-4DB6-A164-857B57A49BF6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40028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B4242B-FD3F-4593-8CEC-CF1B772BCE84}" type="datetimeFigureOut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9400A1-A3AA-4DB6-A164-857B57A49BF6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38393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B4242B-FD3F-4593-8CEC-CF1B772BCE84}" type="datetimeFigureOut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9400A1-A3AA-4DB6-A164-857B57A49BF6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960618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B4242B-FD3F-4593-8CEC-CF1B772BCE84}" type="datetimeFigureOut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9400A1-A3AA-4DB6-A164-857B57A49BF6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6508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B4242B-FD3F-4593-8CEC-CF1B772BCE84}" type="datetimeFigureOut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9400A1-A3AA-4DB6-A164-857B57A49BF6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0117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B4242B-FD3F-4593-8CEC-CF1B772BCE84}" type="datetimeFigureOut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9400A1-A3AA-4DB6-A164-857B57A49BF6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28136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B4242B-FD3F-4593-8CEC-CF1B772BCE84}" type="datetimeFigureOut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9400A1-A3AA-4DB6-A164-857B57A49BF6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30268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AB3BFC-B27A-4A2F-B9CD-664C99710F25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739FD-B981-4484-A031-8A7738D4087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93697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AB3BFC-B27A-4A2F-B9CD-664C99710F25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739FD-B981-4484-A031-8A7738D4087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36604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AB3BFC-B27A-4A2F-B9CD-664C99710F25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739FD-B981-4484-A031-8A7738D4087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196546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AB3BFC-B27A-4A2F-B9CD-664C99710F25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739FD-B981-4484-A031-8A7738D4087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88542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AB3BFC-B27A-4A2F-B9CD-664C99710F25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739FD-B981-4484-A031-8A7738D4087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66327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AB3BFC-B27A-4A2F-B9CD-664C99710F25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739FD-B981-4484-A031-8A7738D4087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94585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AB3BFC-B27A-4A2F-B9CD-664C99710F25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739FD-B981-4484-A031-8A7738D4087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35566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AB3BFC-B27A-4A2F-B9CD-664C99710F25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739FD-B981-4484-A031-8A7738D4087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09358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AB3BFC-B27A-4A2F-B9CD-664C99710F25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739FD-B981-4484-A031-8A7738D4087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42266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AB3BFC-B27A-4A2F-B9CD-664C99710F25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739FD-B981-4484-A031-8A7738D4087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422339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AB3BFC-B27A-4A2F-B9CD-664C99710F25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739FD-B981-4484-A031-8A7738D4087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7706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Click to edit Master title style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 dirty="0"/>
              <a:t>Click to edit Master text style</a:t>
            </a:r>
          </a:p>
          <a:p>
            <a:pPr lvl="1" indent="-228600"/>
            <a:r>
              <a:rPr lang="zh-CN" altLang="en-US" dirty="0"/>
              <a:t>Second level</a:t>
            </a:r>
          </a:p>
          <a:p>
            <a:pPr lvl="2" indent="-228600"/>
            <a:r>
              <a:rPr lang="zh-CN" altLang="en-US" dirty="0"/>
              <a:t>Third level</a:t>
            </a:r>
          </a:p>
          <a:p>
            <a:pPr lvl="3" indent="-228600"/>
            <a:r>
              <a:rPr lang="zh-CN" altLang="en-US" dirty="0"/>
              <a:t>Fourth level</a:t>
            </a:r>
          </a:p>
          <a:p>
            <a:pPr lvl="4" indent="-228600"/>
            <a:r>
              <a:rPr lang="zh-CN" altLang="en-US" dirty="0"/>
              <a:t>Fifth level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792FE1E-D654-4947-B6D0-8BA6672B224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Arial" panose="020B0604020202020204" pitchFamily="34" charset="0"/>
                <a:cs typeface="+mn-cs"/>
              </a:rPr>
              <a:t>‹Nº›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Arial" panose="020B0604020202020204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Arial" panose="020B060402020202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261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29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57484-A26C-4A73-AD34-67356D201B4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1F412B-02A9-4382-84E3-BB2B75FB4D4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0446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B4242B-FD3F-4593-8CEC-CF1B772BCE84}" type="datetimeFigureOut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9400A1-A3AA-4DB6-A164-857B57A49BF6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3723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AB3BFC-B27A-4A2F-B9CD-664C99710F25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739FD-B981-4484-A031-8A7738D4087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3126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jpeg"/><Relationship Id="rId19" Type="http://schemas.openxmlformats.org/officeDocument/2006/relationships/image" Target="../media/image17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6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7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2.emf"/><Relationship Id="rId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18" Type="http://schemas.openxmlformats.org/officeDocument/2006/relationships/image" Target="../media/image18.jpe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59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635" y="0"/>
            <a:ext cx="6857365" cy="6857365"/>
          </a:xfrm>
          <a:prstGeom prst="rect">
            <a:avLst/>
          </a:prstGeom>
        </p:spPr>
      </p:pic>
      <p:pic>
        <p:nvPicPr>
          <p:cNvPr id="15361" name="图片 10"/>
          <p:cNvPicPr>
            <a:picLocks noChangeAspect="1"/>
          </p:cNvPicPr>
          <p:nvPr/>
        </p:nvPicPr>
        <p:blipFill>
          <a:blip r:embed="rId4"/>
          <a:srcRect l="1552" r="51510"/>
          <a:stretch>
            <a:fillRect/>
          </a:stretch>
        </p:blipFill>
        <p:spPr>
          <a:xfrm>
            <a:off x="0" y="0"/>
            <a:ext cx="5511165" cy="6858000"/>
          </a:xfrm>
          <a:prstGeom prst="flowChartInputOutput">
            <a:avLst/>
          </a:prstGeom>
          <a:noFill/>
          <a:ln w="9525">
            <a:noFill/>
          </a:ln>
        </p:spPr>
      </p:pic>
      <p:sp>
        <p:nvSpPr>
          <p:cNvPr id="7" name="直角三角形 6"/>
          <p:cNvSpPr/>
          <p:nvPr/>
        </p:nvSpPr>
        <p:spPr>
          <a:xfrm>
            <a:off x="635" y="-635"/>
            <a:ext cx="5510530" cy="6858000"/>
          </a:xfrm>
          <a:prstGeom prst="flowChartInputOutput">
            <a:avLst/>
          </a:prstGeom>
          <a:solidFill>
            <a:srgbClr val="00B0F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直角三角形 2"/>
          <p:cNvSpPr/>
          <p:nvPr/>
        </p:nvSpPr>
        <p:spPr>
          <a:xfrm flipH="1" flipV="1">
            <a:off x="4405630" y="0"/>
            <a:ext cx="2626360" cy="6858000"/>
          </a:xfrm>
          <a:prstGeom prst="parallelogram">
            <a:avLst>
              <a:gd name="adj" fmla="val 42311"/>
            </a:avLst>
          </a:prstGeom>
          <a:gradFill>
            <a:gsLst>
              <a:gs pos="100000">
                <a:schemeClr val="accent1">
                  <a:lumMod val="55000"/>
                  <a:lumOff val="45000"/>
                  <a:alpha val="0"/>
                </a:schemeClr>
              </a:gs>
              <a:gs pos="52000">
                <a:srgbClr val="5B8DA9">
                  <a:alpha val="100000"/>
                </a:srgbClr>
              </a:gs>
              <a:gs pos="27000">
                <a:srgbClr val="14607B">
                  <a:lumMod val="85000"/>
                  <a:alpha val="10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-635" y="0"/>
            <a:ext cx="12192635" cy="6858000"/>
          </a:xfrm>
          <a:prstGeom prst="rect">
            <a:avLst/>
          </a:prstGeom>
          <a:gradFill>
            <a:gsLst>
              <a:gs pos="54000">
                <a:srgbClr val="367794">
                  <a:alpha val="45000"/>
                </a:srgbClr>
              </a:gs>
              <a:gs pos="63000">
                <a:srgbClr val="5B92B0">
                  <a:alpha val="40000"/>
                </a:srgbClr>
              </a:gs>
              <a:gs pos="97000">
                <a:schemeClr val="bg1"/>
              </a:gs>
              <a:gs pos="100000">
                <a:schemeClr val="bg1"/>
              </a:gs>
              <a:gs pos="74000">
                <a:schemeClr val="bg1">
                  <a:alpha val="55000"/>
                </a:schemeClr>
              </a:gs>
              <a:gs pos="42000">
                <a:srgbClr val="105C77">
                  <a:alpha val="55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126" name="文本框 8"/>
          <p:cNvSpPr txBox="1"/>
          <p:nvPr/>
        </p:nvSpPr>
        <p:spPr>
          <a:xfrm>
            <a:off x="947420" y="1506220"/>
            <a:ext cx="10297160" cy="144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n-US" altLang="en-US" sz="4400" b="1" dirty="0" smtClean="0"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SALUD </a:t>
            </a:r>
            <a:r>
              <a:rPr lang="en-US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SEXUAL Y REPRODUCTIVA:</a:t>
            </a: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en-US" sz="4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Experiencias de las Américas</a:t>
            </a:r>
          </a:p>
        </p:txBody>
      </p:sp>
      <p:pic>
        <p:nvPicPr>
          <p:cNvPr id="9" name="Imagen 8" descr="hotel_nacional-removebg-preview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3627" y="5971582"/>
            <a:ext cx="683260" cy="792000"/>
          </a:xfrm>
          <a:prstGeom prst="rect">
            <a:avLst/>
          </a:prstGeom>
          <a:solidFill>
            <a:schemeClr val="bg1">
              <a:alpha val="46000"/>
            </a:schemeClr>
          </a:solidFill>
        </p:spPr>
      </p:pic>
      <p:pic>
        <p:nvPicPr>
          <p:cNvPr id="10" name="Imagen 9" descr="Heber_Biotec-removebg-preview"/>
          <p:cNvPicPr>
            <a:picLocks noChangeAspect="1"/>
          </p:cNvPicPr>
          <p:nvPr/>
        </p:nvPicPr>
        <p:blipFill>
          <a:blip r:embed="rId6"/>
          <a:srcRect l="4108" t="25335" r="3770" b="18490"/>
          <a:stretch>
            <a:fillRect/>
          </a:stretch>
        </p:blipFill>
        <p:spPr>
          <a:xfrm>
            <a:off x="8836063" y="5289062"/>
            <a:ext cx="1474470" cy="540000"/>
          </a:xfrm>
          <a:prstGeom prst="rect">
            <a:avLst/>
          </a:prstGeom>
        </p:spPr>
      </p:pic>
      <p:pic>
        <p:nvPicPr>
          <p:cNvPr id="11" name="Imagen 10" descr="cigb-removebg-preview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2748" y="5073062"/>
            <a:ext cx="970280" cy="972000"/>
          </a:xfrm>
          <a:prstGeom prst="rect">
            <a:avLst/>
          </a:prstGeom>
        </p:spPr>
      </p:pic>
      <p:pic>
        <p:nvPicPr>
          <p:cNvPr id="12" name="Imagen 11" descr="minsap-removebg-preview"/>
          <p:cNvPicPr>
            <a:picLocks noChangeAspect="1"/>
          </p:cNvPicPr>
          <p:nvPr/>
        </p:nvPicPr>
        <p:blipFill>
          <a:blip r:embed="rId8"/>
          <a:srcRect l="15055" t="25406" r="9073" b="23853"/>
          <a:stretch>
            <a:fillRect/>
          </a:stretch>
        </p:blipFill>
        <p:spPr>
          <a:xfrm>
            <a:off x="10402608" y="5289062"/>
            <a:ext cx="1437640" cy="540000"/>
          </a:xfrm>
          <a:prstGeom prst="rect">
            <a:avLst/>
          </a:prstGeom>
        </p:spPr>
      </p:pic>
      <p:pic>
        <p:nvPicPr>
          <p:cNvPr id="13" name="Imagen 12" descr="OPS-removebg-preview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2053" y="5289062"/>
            <a:ext cx="1511935" cy="540000"/>
          </a:xfrm>
          <a:prstGeom prst="rect">
            <a:avLst/>
          </a:prstGeom>
        </p:spPr>
      </p:pic>
      <p:pic>
        <p:nvPicPr>
          <p:cNvPr id="14" name="Imagen 13" descr="Yarini Logo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455477" y="6007582"/>
            <a:ext cx="538480" cy="720000"/>
          </a:xfrm>
          <a:prstGeom prst="rect">
            <a:avLst/>
          </a:prstGeom>
        </p:spPr>
      </p:pic>
      <p:pic>
        <p:nvPicPr>
          <p:cNvPr id="15" name="Imagen 14" descr="socudef-removebg-preview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2563" y="5019062"/>
            <a:ext cx="1198600" cy="1080000"/>
          </a:xfrm>
          <a:prstGeom prst="rect">
            <a:avLst/>
          </a:prstGeom>
        </p:spPr>
      </p:pic>
      <p:pic>
        <p:nvPicPr>
          <p:cNvPr id="16" name="Imagen 15" descr="zedm-removebg-preview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85972" y="6187582"/>
            <a:ext cx="908050" cy="36000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95073" y="5289062"/>
            <a:ext cx="1144905" cy="54000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24493" y="5289062"/>
            <a:ext cx="1186180" cy="540000"/>
          </a:xfrm>
          <a:prstGeom prst="rect">
            <a:avLst/>
          </a:prstGeom>
        </p:spPr>
      </p:pic>
      <p:pic>
        <p:nvPicPr>
          <p:cNvPr id="21" name="Imagen 20" descr="colmenita-removebg-preview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061912" y="6007582"/>
            <a:ext cx="776605" cy="720000"/>
          </a:xfrm>
          <a:prstGeom prst="rect">
            <a:avLst/>
          </a:prstGeom>
        </p:spPr>
      </p:pic>
      <p:pic>
        <p:nvPicPr>
          <p:cNvPr id="22" name="Imagen 21" descr="educacion_logo-removebg-preview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75597" y="6007582"/>
            <a:ext cx="599440" cy="720000"/>
          </a:xfrm>
          <a:prstGeom prst="rect">
            <a:avLst/>
          </a:prstGeom>
        </p:spPr>
      </p:pic>
      <p:pic>
        <p:nvPicPr>
          <p:cNvPr id="23" name="Imagen 22" descr="islaazul-removebg-preview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042612" y="6097582"/>
            <a:ext cx="631825" cy="540000"/>
          </a:xfrm>
          <a:prstGeom prst="rect">
            <a:avLst/>
          </a:prstGeom>
        </p:spPr>
      </p:pic>
      <p:pic>
        <p:nvPicPr>
          <p:cNvPr id="25" name="Imagen 24" descr="mitrans sin fondo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774507" y="6097582"/>
            <a:ext cx="952500" cy="540000"/>
          </a:xfrm>
          <a:prstGeom prst="rect">
            <a:avLst/>
          </a:prstGeom>
        </p:spPr>
      </p:pic>
      <p:pic>
        <p:nvPicPr>
          <p:cNvPr id="26" name="Imagen 25" descr="quisicuaba-removebg-preview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987107" y="6007582"/>
            <a:ext cx="638810" cy="720000"/>
          </a:xfrm>
          <a:prstGeom prst="rect">
            <a:avLst/>
          </a:prstGeom>
        </p:spPr>
      </p:pic>
      <p:pic>
        <p:nvPicPr>
          <p:cNvPr id="27" name="Imagen 26" descr="WhatsApp Image 2025-10-01 at 21.55.37 (1)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33222" y="6108502"/>
            <a:ext cx="1149350" cy="518160"/>
          </a:xfrm>
          <a:prstGeom prst="rect">
            <a:avLst/>
          </a:prstGeom>
        </p:spPr>
      </p:pic>
      <p:pic>
        <p:nvPicPr>
          <p:cNvPr id="28" name="Imagen 27" descr="WhatsApp_Image_2025-10-01_at_21.44.19-removebg-preview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23027" y="6007582"/>
            <a:ext cx="1090295" cy="720000"/>
          </a:xfrm>
          <a:prstGeom prst="rect">
            <a:avLst/>
          </a:prstGeom>
        </p:spPr>
      </p:pic>
      <p:pic>
        <p:nvPicPr>
          <p:cNvPr id="29" name="Imagen 28" descr="fosfeminista-removebg-preview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473238" y="5019062"/>
            <a:ext cx="1059180" cy="1080000"/>
          </a:xfrm>
          <a:prstGeom prst="rect">
            <a:avLst/>
          </a:prstGeom>
        </p:spPr>
      </p:pic>
      <p:pic>
        <p:nvPicPr>
          <p:cNvPr id="30" name="Imagen 29" descr="terracam-removebg-preview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331162" y="6223582"/>
            <a:ext cx="1506220" cy="288000"/>
          </a:xfrm>
          <a:prstGeom prst="rect">
            <a:avLst/>
          </a:prstGeom>
        </p:spPr>
      </p:pic>
      <p:pic>
        <p:nvPicPr>
          <p:cNvPr id="2" name="Imagen 1" descr="b89f294b-ccae-4bde-8d76-684001aa0a32-removebg-preview"/>
          <p:cNvPicPr>
            <a:picLocks noChangeAspect="1"/>
          </p:cNvPicPr>
          <p:nvPr/>
        </p:nvPicPr>
        <p:blipFill>
          <a:blip r:embed="rId24"/>
          <a:srcRect l="17120" t="21653" r="13413" b="19693"/>
          <a:stretch>
            <a:fillRect/>
          </a:stretch>
        </p:blipFill>
        <p:spPr>
          <a:xfrm>
            <a:off x="4965103" y="5163062"/>
            <a:ext cx="937895" cy="792000"/>
          </a:xfrm>
          <a:prstGeom prst="rect">
            <a:avLst/>
          </a:prstGeom>
        </p:spPr>
      </p:pic>
      <p:pic>
        <p:nvPicPr>
          <p:cNvPr id="3" name="Imagen 2" descr="OIP__3_-removebg-preview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8755" y="6007582"/>
            <a:ext cx="685877" cy="7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371475"/>
            <a:ext cx="12192000" cy="6858000"/>
          </a:xfrm>
          <a:prstGeom prst="rect">
            <a:avLst/>
          </a:prstGeom>
          <a:solidFill>
            <a:srgbClr val="19647E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35" name="直接连接符 34"/>
          <p:cNvCxnSpPr/>
          <p:nvPr/>
        </p:nvCxnSpPr>
        <p:spPr>
          <a:xfrm flipV="1">
            <a:off x="2504440" y="4591050"/>
            <a:ext cx="914400" cy="7889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 rot="2801929">
            <a:off x="4045744" y="4788694"/>
            <a:ext cx="293688" cy="292100"/>
          </a:xfrm>
          <a:prstGeom prst="rect">
            <a:avLst/>
          </a:pr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8" name="矩形 37"/>
          <p:cNvSpPr/>
          <p:nvPr/>
        </p:nvSpPr>
        <p:spPr>
          <a:xfrm rot="2801929">
            <a:off x="2894013" y="1628775"/>
            <a:ext cx="447675" cy="447675"/>
          </a:xfrm>
          <a:prstGeom prst="rect">
            <a:avLst/>
          </a:prstGeom>
          <a:solidFill>
            <a:srgbClr val="00B0F0">
              <a:alpha val="9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39" name="直接连接符 38"/>
          <p:cNvCxnSpPr/>
          <p:nvPr/>
        </p:nvCxnSpPr>
        <p:spPr>
          <a:xfrm flipV="1">
            <a:off x="4903788" y="1681163"/>
            <a:ext cx="527050" cy="4873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949450" y="4105275"/>
            <a:ext cx="704850" cy="6064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9" name="矩形 42"/>
          <p:cNvSpPr/>
          <p:nvPr/>
        </p:nvSpPr>
        <p:spPr>
          <a:xfrm>
            <a:off x="2114233" y="3564327"/>
            <a:ext cx="9024843" cy="137467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en-US" sz="3600" b="1" dirty="0" smtClean="0"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PROYECTO DE CIENCIA E INNOVACIÓN</a:t>
            </a:r>
          </a:p>
          <a:p>
            <a:pPr algn="ctr">
              <a:lnSpc>
                <a:spcPct val="150000"/>
              </a:lnSpc>
            </a:pPr>
            <a:r>
              <a:rPr lang="en-US" alt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PROVINCIA ARTEMISA</a:t>
            </a:r>
            <a:endParaRPr lang="en-US" altLang="en-US" sz="3600" b="1" dirty="0">
              <a:solidFill>
                <a:schemeClr val="bg1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131132" y="1361212"/>
            <a:ext cx="1044632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Garantía efectiva de derechos sexuales y reproductivos en la atención de salud durante el parto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39438" y="5579459"/>
            <a:ext cx="11771544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Consejo General de Colegios Oficiales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Médicos (2021) sostiene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el rechazo al concepto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considerarlo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ofensivo contra los profesionales de la salud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72" y="907791"/>
            <a:ext cx="3665711" cy="557164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3392129" y="499476"/>
            <a:ext cx="86220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realidad impactante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comienza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desde su propio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nombre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 considerase una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ofensa para los profesionales del área obstétrica y autoridades de salud</a:t>
            </a:r>
            <a:r>
              <a:rPr lang="es-ES" sz="2400" dirty="0"/>
              <a:t>. 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943615" y="2425224"/>
            <a:ext cx="8067367" cy="28623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La Sociedad Española de Ginecología y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Obstetricia la concibe como (2018):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concepto legalmente delictivo,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moralmente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inadecuado,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científicamente inaceptable. 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直角三角形 5"/>
          <p:cNvSpPr/>
          <p:nvPr/>
        </p:nvSpPr>
        <p:spPr>
          <a:xfrm rot="16200000" flipV="1">
            <a:off x="-1737360" y="1737360"/>
            <a:ext cx="5748655" cy="2273935"/>
          </a:xfrm>
          <a:custGeom>
            <a:avLst/>
            <a:gdLst>
              <a:gd name="connsiteX0" fmla="*/ 0 w 5747657"/>
              <a:gd name="connsiteY0" fmla="*/ 2946400 h 2946400"/>
              <a:gd name="connsiteX1" fmla="*/ 0 w 5747657"/>
              <a:gd name="connsiteY1" fmla="*/ 0 h 2946400"/>
              <a:gd name="connsiteX2" fmla="*/ 5747657 w 5747657"/>
              <a:gd name="connsiteY2" fmla="*/ 2946400 h 2946400"/>
              <a:gd name="connsiteX3" fmla="*/ 0 w 5747657"/>
              <a:gd name="connsiteY3" fmla="*/ 2946400 h 2946400"/>
              <a:gd name="connsiteX0-1" fmla="*/ 0 w 5747657"/>
              <a:gd name="connsiteY0-2" fmla="*/ 2975428 h 2975428"/>
              <a:gd name="connsiteX1-3" fmla="*/ 1146627 w 5747657"/>
              <a:gd name="connsiteY1-4" fmla="*/ 0 h 2975428"/>
              <a:gd name="connsiteX2-5" fmla="*/ 5747657 w 5747657"/>
              <a:gd name="connsiteY2-6" fmla="*/ 2975428 h 2975428"/>
              <a:gd name="connsiteX3-7" fmla="*/ 0 w 5747657"/>
              <a:gd name="connsiteY3-8" fmla="*/ 2975428 h 29754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747657" h="2975428">
                <a:moveTo>
                  <a:pt x="0" y="2975428"/>
                </a:moveTo>
                <a:lnTo>
                  <a:pt x="1146627" y="0"/>
                </a:lnTo>
                <a:lnTo>
                  <a:pt x="5747657" y="2975428"/>
                </a:lnTo>
                <a:lnTo>
                  <a:pt x="0" y="2975428"/>
                </a:lnTo>
                <a:close/>
              </a:path>
            </a:pathLst>
          </a:custGeom>
          <a:solidFill>
            <a:schemeClr val="tx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直角三角形 2"/>
          <p:cNvSpPr/>
          <p:nvPr/>
        </p:nvSpPr>
        <p:spPr>
          <a:xfrm flipV="1">
            <a:off x="0" y="0"/>
            <a:ext cx="6125210" cy="2545715"/>
          </a:xfrm>
          <a:prstGeom prst="rtTriangle">
            <a:avLst/>
          </a:prstGeom>
          <a:solidFill>
            <a:srgbClr val="00B0F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直角三角形 6"/>
          <p:cNvSpPr/>
          <p:nvPr/>
        </p:nvSpPr>
        <p:spPr>
          <a:xfrm>
            <a:off x="0" y="4267200"/>
            <a:ext cx="2511425" cy="2590800"/>
          </a:xfrm>
          <a:prstGeom prst="rtTriangle">
            <a:avLst/>
          </a:prstGeom>
          <a:solidFill>
            <a:srgbClr val="00B0F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242612" y="172624"/>
            <a:ext cx="492596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VIOLENCIA OBSTÉTRICA</a:t>
            </a:r>
            <a:endParaRPr lang="es-E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lecha derecha 14"/>
          <p:cNvSpPr/>
          <p:nvPr/>
        </p:nvSpPr>
        <p:spPr>
          <a:xfrm>
            <a:off x="4744928" y="253173"/>
            <a:ext cx="555522" cy="369332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/>
          <p:cNvSpPr/>
          <p:nvPr/>
        </p:nvSpPr>
        <p:spPr>
          <a:xfrm>
            <a:off x="4518785" y="78004"/>
            <a:ext cx="5902385" cy="584775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</a:bodyPr>
          <a:lstStyle/>
          <a:p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nivel internacional y nacional </a:t>
            </a:r>
          </a:p>
        </p:txBody>
      </p:sp>
    </p:spTree>
    <p:extLst>
      <p:ext uri="{BB962C8B-B14F-4D97-AF65-F5344CB8AC3E}">
        <p14:creationId xmlns:p14="http://schemas.microsoft.com/office/powerpoint/2010/main" val="177721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367725" y="318794"/>
            <a:ext cx="451883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REALIDAD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fecta 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diversos países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Imagen 4">
            <a:extLst>
              <a:ext uri="{FF2B5EF4-FFF2-40B4-BE49-F238E27FC236}">
                <a16:creationId xmlns:a16="http://schemas.microsoft.com/office/drawing/2014/main" xmlns="" id="{FB3929AA-BEB4-514A-8BAE-A9AB976581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61" y="1338926"/>
            <a:ext cx="3107070" cy="1909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7725" y="3311517"/>
            <a:ext cx="3107070" cy="1909652"/>
          </a:xfrm>
          <a:prstGeom prst="rect">
            <a:avLst/>
          </a:prstGeom>
          <a:noFill/>
        </p:spPr>
      </p:pic>
      <p:graphicFrame>
        <p:nvGraphicFramePr>
          <p:cNvPr id="13" name="Diagrama 12"/>
          <p:cNvGraphicFramePr/>
          <p:nvPr>
            <p:extLst/>
          </p:nvPr>
        </p:nvGraphicFramePr>
        <p:xfrm>
          <a:off x="2848284" y="-7547"/>
          <a:ext cx="10189289" cy="4883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7463660" y="1149790"/>
            <a:ext cx="4181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67725" y="5382383"/>
            <a:ext cx="11593217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valora como un tipo de violencia de género que, por ser cometida en situaciones de vulnerabilidad de la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mujer,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convierte en una forma muy especial de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violencia.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直角三角形 5"/>
          <p:cNvSpPr/>
          <p:nvPr/>
        </p:nvSpPr>
        <p:spPr>
          <a:xfrm rot="16200000" flipV="1">
            <a:off x="-1737360" y="1737360"/>
            <a:ext cx="5748655" cy="2273935"/>
          </a:xfrm>
          <a:custGeom>
            <a:avLst/>
            <a:gdLst>
              <a:gd name="connsiteX0" fmla="*/ 0 w 5747657"/>
              <a:gd name="connsiteY0" fmla="*/ 2946400 h 2946400"/>
              <a:gd name="connsiteX1" fmla="*/ 0 w 5747657"/>
              <a:gd name="connsiteY1" fmla="*/ 0 h 2946400"/>
              <a:gd name="connsiteX2" fmla="*/ 5747657 w 5747657"/>
              <a:gd name="connsiteY2" fmla="*/ 2946400 h 2946400"/>
              <a:gd name="connsiteX3" fmla="*/ 0 w 5747657"/>
              <a:gd name="connsiteY3" fmla="*/ 2946400 h 2946400"/>
              <a:gd name="connsiteX0-1" fmla="*/ 0 w 5747657"/>
              <a:gd name="connsiteY0-2" fmla="*/ 2975428 h 2975428"/>
              <a:gd name="connsiteX1-3" fmla="*/ 1146627 w 5747657"/>
              <a:gd name="connsiteY1-4" fmla="*/ 0 h 2975428"/>
              <a:gd name="connsiteX2-5" fmla="*/ 5747657 w 5747657"/>
              <a:gd name="connsiteY2-6" fmla="*/ 2975428 h 2975428"/>
              <a:gd name="connsiteX3-7" fmla="*/ 0 w 5747657"/>
              <a:gd name="connsiteY3-8" fmla="*/ 2975428 h 29754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747657" h="2975428">
                <a:moveTo>
                  <a:pt x="0" y="2975428"/>
                </a:moveTo>
                <a:lnTo>
                  <a:pt x="1146627" y="0"/>
                </a:lnTo>
                <a:lnTo>
                  <a:pt x="5747657" y="2975428"/>
                </a:lnTo>
                <a:lnTo>
                  <a:pt x="0" y="2975428"/>
                </a:lnTo>
                <a:close/>
              </a:path>
            </a:pathLst>
          </a:custGeom>
          <a:solidFill>
            <a:schemeClr val="tx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直角三角形 2"/>
          <p:cNvSpPr/>
          <p:nvPr/>
        </p:nvSpPr>
        <p:spPr>
          <a:xfrm flipV="1">
            <a:off x="0" y="0"/>
            <a:ext cx="6125210" cy="2545715"/>
          </a:xfrm>
          <a:prstGeom prst="rtTriangle">
            <a:avLst/>
          </a:prstGeom>
          <a:solidFill>
            <a:srgbClr val="00B0F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直角三角形 6"/>
          <p:cNvSpPr/>
          <p:nvPr/>
        </p:nvSpPr>
        <p:spPr>
          <a:xfrm>
            <a:off x="0" y="4267200"/>
            <a:ext cx="2511425" cy="2590800"/>
          </a:xfrm>
          <a:prstGeom prst="rtTriangle">
            <a:avLst/>
          </a:prstGeom>
          <a:solidFill>
            <a:srgbClr val="00B0F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03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11371" y="514110"/>
            <a:ext cx="3633846" cy="837599"/>
          </a:xfr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s-ES" sz="2400" dirty="0" smtClean="0">
                <a:latin typeface="Arial Rounded MT Bold" panose="020F0704030504030204" pitchFamily="34" charset="0"/>
              </a:rPr>
              <a:t>Denuncias por violencia obstétrica</a:t>
            </a:r>
            <a:endParaRPr lang="es-ES" sz="2400" dirty="0">
              <a:latin typeface="Arial Rounded MT Bold" panose="020F070403050403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260000" y="52445"/>
            <a:ext cx="51812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ESCASAS Y DIFÍCILES DE MEDIR </a:t>
            </a:r>
            <a:endParaRPr lang="es-ES" sz="2400" dirty="0"/>
          </a:p>
        </p:txBody>
      </p:sp>
      <p:sp>
        <p:nvSpPr>
          <p:cNvPr id="6" name="Rectángulo 5"/>
          <p:cNvSpPr/>
          <p:nvPr/>
        </p:nvSpPr>
        <p:spPr>
          <a:xfrm>
            <a:off x="4978144" y="438502"/>
            <a:ext cx="2305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Por esta razón</a:t>
            </a: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8400838" y="68342"/>
            <a:ext cx="3731751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/>
            <a:r>
              <a:rPr lang="es-ES" sz="2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Países </a:t>
            </a:r>
            <a:r>
              <a:rPr lang="es-E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 América Latina y el Caribe han aprobado normas jurídicas para sancionar este tipo de </a:t>
            </a:r>
            <a:r>
              <a:rPr lang="es-ES" sz="2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violencia.</a:t>
            </a:r>
            <a:endParaRPr lang="es-ES" sz="2400" dirty="0"/>
          </a:p>
        </p:txBody>
      </p:sp>
      <p:sp>
        <p:nvSpPr>
          <p:cNvPr id="8" name="Rectángulo 7"/>
          <p:cNvSpPr/>
          <p:nvPr/>
        </p:nvSpPr>
        <p:spPr>
          <a:xfrm>
            <a:off x="186585" y="2007334"/>
            <a:ext cx="6524210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diluyen en un procedimiento administrativo lleno de actos de burocracia y desconocimiento por parte de los gobiernos de salud </a:t>
            </a:r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desalientan 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las </a:t>
            </a:r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víctimas.</a:t>
            </a:r>
            <a:endParaRPr lang="es-E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8885677" y="2089669"/>
            <a:ext cx="1208985" cy="5847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s-E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Cuba</a:t>
            </a:r>
            <a:endParaRPr lang="es-E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7826017" y="2632512"/>
            <a:ext cx="41000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posee una </a:t>
            </a:r>
            <a:r>
              <a:rPr lang="es-E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norma jurídica que aborde de manera explícita la VO o que señale el procedimiento específico para investigarla y sancionarla. </a:t>
            </a:r>
            <a:endParaRPr lang="es-ES" sz="2400" dirty="0"/>
          </a:p>
        </p:txBody>
      </p:sp>
      <p:sp>
        <p:nvSpPr>
          <p:cNvPr id="17" name="Rectángulo 16"/>
          <p:cNvSpPr/>
          <p:nvPr/>
        </p:nvSpPr>
        <p:spPr>
          <a:xfrm>
            <a:off x="7434159" y="5286822"/>
            <a:ext cx="47578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TRANSFORMACIÓN JURÍDICA </a:t>
            </a: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7076294" y="5807361"/>
            <a:ext cx="52533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es-E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 establecido algunos términos específicos a la violencia de </a:t>
            </a:r>
            <a:r>
              <a:rPr lang="es-ES" sz="2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género. </a:t>
            </a:r>
            <a:endParaRPr lang="es-ES" sz="2400" dirty="0"/>
          </a:p>
        </p:txBody>
      </p:sp>
      <p:sp>
        <p:nvSpPr>
          <p:cNvPr id="4" name="3 Flecha abajo"/>
          <p:cNvSpPr/>
          <p:nvPr/>
        </p:nvSpPr>
        <p:spPr>
          <a:xfrm>
            <a:off x="9681534" y="4855056"/>
            <a:ext cx="257249" cy="51556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Flecha izquierda"/>
          <p:cNvSpPr/>
          <p:nvPr/>
        </p:nvSpPr>
        <p:spPr>
          <a:xfrm>
            <a:off x="6325959" y="5807361"/>
            <a:ext cx="715348" cy="261807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Flecha derecha"/>
          <p:cNvSpPr/>
          <p:nvPr/>
        </p:nvSpPr>
        <p:spPr>
          <a:xfrm>
            <a:off x="7381188" y="584462"/>
            <a:ext cx="754144" cy="20739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Flecha arriba"/>
          <p:cNvSpPr/>
          <p:nvPr/>
        </p:nvSpPr>
        <p:spPr>
          <a:xfrm>
            <a:off x="3778677" y="4897280"/>
            <a:ext cx="333080" cy="429784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/>
          <p:cNvSpPr/>
          <p:nvPr/>
        </p:nvSpPr>
        <p:spPr>
          <a:xfrm>
            <a:off x="1250300" y="5201557"/>
            <a:ext cx="53898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Presentación </a:t>
            </a:r>
            <a:r>
              <a:rPr lang="es-E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nueva </a:t>
            </a:r>
            <a:r>
              <a:rPr lang="es-E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Ley de </a:t>
            </a:r>
            <a:r>
              <a:rPr lang="es-E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Salud. </a:t>
            </a:r>
            <a:r>
              <a:rPr lang="es-ES" sz="2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Contempla </a:t>
            </a:r>
            <a:r>
              <a:rPr lang="es-E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derecho a una atención libre de </a:t>
            </a:r>
            <a:r>
              <a:rPr lang="es-ES" sz="2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violencia.</a:t>
            </a:r>
            <a:endParaRPr lang="es-ES" sz="2400" dirty="0"/>
          </a:p>
        </p:txBody>
      </p:sp>
      <p:sp>
        <p:nvSpPr>
          <p:cNvPr id="23" name="Rectángulo 22"/>
          <p:cNvSpPr/>
          <p:nvPr/>
        </p:nvSpPr>
        <p:spPr>
          <a:xfrm>
            <a:off x="213746" y="3685430"/>
            <a:ext cx="6469887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/>
            <a:r>
              <a:rPr lang="es-E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</a:t>
            </a:r>
            <a:r>
              <a:rPr lang="es-E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resulta suficiente para evitar la ocurrencia de manifestaciones de </a:t>
            </a:r>
            <a:r>
              <a:rPr lang="es-E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violencia obstétrica </a:t>
            </a:r>
            <a:r>
              <a:rPr lang="es-E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las </a:t>
            </a:r>
            <a:r>
              <a:rPr lang="es-E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instituciones. </a:t>
            </a: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019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11371" y="514110"/>
            <a:ext cx="3633846" cy="837599"/>
          </a:xfr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s-ES" sz="2400" dirty="0" smtClean="0">
                <a:latin typeface="Arial Rounded MT Bold" panose="020F0704030504030204" pitchFamily="34" charset="0"/>
              </a:rPr>
              <a:t>Denuncias por violencia obstétrica</a:t>
            </a:r>
            <a:endParaRPr lang="es-ES" sz="2400" dirty="0">
              <a:latin typeface="Arial Rounded MT Bold" panose="020F070403050403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260000" y="52445"/>
            <a:ext cx="51812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ESCASAS Y DIFÍCILES DE MEDIR 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978144" y="438502"/>
            <a:ext cx="2305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Por esta razón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8400838" y="68342"/>
            <a:ext cx="3731751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Países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de América Latina y el Caribe han aprobado normas jurídicas para sancionar este tipo de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violencia.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86585" y="2007334"/>
            <a:ext cx="6524210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diluyen en un procedimiento administrativo lleno de actos de burocracia y desconocimiento por parte de los gobiernos de salud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desalientan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las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víctimas.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8885677" y="2089669"/>
            <a:ext cx="1208985" cy="5847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Cuba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7826017" y="2632512"/>
            <a:ext cx="41000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posee una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norma jurídica que aborde de manera explícita la VO o que señale el procedimiento específico para investigarla y sancionarla. 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7434159" y="5286822"/>
            <a:ext cx="47578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TRANSFORMACIÓN JURÍDICA 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7076294" y="5807361"/>
            <a:ext cx="52533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 establecido algunos términos específicos a la violencia de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género. 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3 Flecha abajo"/>
          <p:cNvSpPr/>
          <p:nvPr/>
        </p:nvSpPr>
        <p:spPr>
          <a:xfrm>
            <a:off x="9681534" y="4855056"/>
            <a:ext cx="257249" cy="51556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4 Flecha izquierda"/>
          <p:cNvSpPr/>
          <p:nvPr/>
        </p:nvSpPr>
        <p:spPr>
          <a:xfrm>
            <a:off x="6325959" y="5807361"/>
            <a:ext cx="715348" cy="261807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10 Flecha derecha"/>
          <p:cNvSpPr/>
          <p:nvPr/>
        </p:nvSpPr>
        <p:spPr>
          <a:xfrm>
            <a:off x="7381188" y="584462"/>
            <a:ext cx="754144" cy="20739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13 Flecha arriba"/>
          <p:cNvSpPr/>
          <p:nvPr/>
        </p:nvSpPr>
        <p:spPr>
          <a:xfrm>
            <a:off x="3778677" y="4897280"/>
            <a:ext cx="333080" cy="429784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1250300" y="5201557"/>
            <a:ext cx="53898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Presentación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nueva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Ley de </a:t>
            </a: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Salud.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Contempla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derecho a una atención libre de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violencia.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213746" y="3685430"/>
            <a:ext cx="6469887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resulta suficiente para evitar la ocurrencia de manifestaciones de </a:t>
            </a: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violencia obstétrica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las </a:t>
            </a: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instituciones. 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36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268963" y="211575"/>
            <a:ext cx="4078361" cy="58477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Problema 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científico 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57200" y="949391"/>
            <a:ext cx="1116874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¿Cómo garantizar el cumplimiento de los derechos sexuales y reproductivos </a:t>
            </a:r>
            <a: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mujer </a:t>
            </a:r>
            <a: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durante 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las atenciones </a:t>
            </a:r>
            <a: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salud en el 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proceso de parto y la efectividad de su tratamiento en el actual ordenamiento jurídico cubano? 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68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15832" y="222465"/>
            <a:ext cx="11242765" cy="95410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Garantía efectiva de derechos sexuales y reproductivos en la atención de salud durante el </a:t>
            </a: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parto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43837" y="2621579"/>
            <a:ext cx="11630300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ENTIDAD EJECUTORA PRINCIPAL: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1.- Facultad de Ciencias Médicas de Artemisa (FCMA).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2.-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Facultad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Ciencias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Sociales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Humanísticas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(FCSHA). Universidad de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Artemisa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“Julio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Díaz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González”.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52547" y="1555692"/>
            <a:ext cx="7916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CLASIFICACIÓN DEL PROYECTO: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asociado a Programa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Territorial. </a:t>
            </a:r>
          </a:p>
        </p:txBody>
      </p:sp>
    </p:spTree>
    <p:extLst>
      <p:ext uri="{BB962C8B-B14F-4D97-AF65-F5344CB8AC3E}">
        <p14:creationId xmlns:p14="http://schemas.microsoft.com/office/powerpoint/2010/main" val="91040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44538" y="940196"/>
            <a:ext cx="7605385" cy="562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 Tribunal Popular Provincial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Artemisa.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2.- Dirección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Provincial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Salud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Artemisa.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3.- Fiscalía General de la República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Artemisa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4.- Dirección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Provincial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Justicia Artemisa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5.- Bufetes Colectivos.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7.- Federación de Mujeres Cubanas.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063350" y="2120006"/>
            <a:ext cx="4902227" cy="195951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DURACIÓN: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2 años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FECHA DE INICIO: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2025      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FECHA DE TERMINACIÓN: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2027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44538" y="86558"/>
            <a:ext cx="7864141" cy="658835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ENTIDADES EJECUTORAS PARTICIPANTES:</a:t>
            </a:r>
          </a:p>
        </p:txBody>
      </p:sp>
    </p:spTree>
    <p:extLst>
      <p:ext uri="{BB962C8B-B14F-4D97-AF65-F5344CB8AC3E}">
        <p14:creationId xmlns:p14="http://schemas.microsoft.com/office/powerpoint/2010/main" val="297512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87383" y="966652"/>
            <a:ext cx="1167819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1. - Identificar referentes teóricos-metodológico de la violencia de género en la atención de salud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durante el parto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y su tratamiento jurídico.</a:t>
            </a: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2.- Caracterizar las atenciones de salud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durante el parto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recibida por las mujeres en las instituciones hospitalarias.</a:t>
            </a: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3.- Describir las percepciones de mujeres y familias de las atenciones de salud recibidas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durante el parto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en las instituciones hospitalarias.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4.- Valorar los programas de estudio de las Ciencias Médicas (Medicina y Enfermería) y la Licenciatura en Derecho, así como los instrumentos jurídicos actuales con relación a la violencia de género en las atenciones de salud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durante el parto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583586" y="235942"/>
            <a:ext cx="1944763" cy="57785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OBJETIVOS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19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48837" y="716810"/>
            <a:ext cx="1186305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 Proponer la tipificación de las manifestaciones de violencia contra la mujer en las atenciones de salud durante el parto en las instituciones hospitalarias.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6.- Diseñar las asignaturas optativas para las carreras de las Ciencias Médicas (Medicina y Enfermería) y la Licenciatura en Derecho.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7.-  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Elaborar los procedimientos metodológicos y jurídicos para garantizar el cumplimiento del derecho constitucional de queja mediante la atención a las víctimas y su familia y la tramitación de sus pretensiones.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8.- Diseñar un sistema de acciones intersectoriales para la prevención y correcto tratamiento de la violencia contra la mujer en las atenciones de salud durante el parto desde la víctima y el profesional de la salud.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9.- Evaluar la efectividad de la estrategia.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448759" y="138960"/>
            <a:ext cx="1944763" cy="57785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OBJETIVOS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14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01006" y="185651"/>
            <a:ext cx="6036781" cy="52322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RESULTADOS OBTENIDOS 1,2 y 3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47197" y="721146"/>
            <a:ext cx="10434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Bases teórico metodológicas del tema desde la visión del Derecho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180" y="1195086"/>
            <a:ext cx="3285711" cy="551051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5528" y="1182811"/>
            <a:ext cx="3597971" cy="551051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5" r="1472" b="16970"/>
          <a:stretch/>
        </p:blipFill>
        <p:spPr>
          <a:xfrm>
            <a:off x="3917494" y="1195086"/>
            <a:ext cx="4090433" cy="338096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493" y="4031674"/>
            <a:ext cx="4090433" cy="266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67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54" y="533399"/>
            <a:ext cx="4028601" cy="304107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54" y="3713018"/>
            <a:ext cx="4028601" cy="314498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1892" y="533399"/>
            <a:ext cx="3851563" cy="304107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1891" y="3713018"/>
            <a:ext cx="3851563" cy="314498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4292" y="533399"/>
            <a:ext cx="3532908" cy="304107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4290" y="3713018"/>
            <a:ext cx="3657601" cy="3144982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81000" y="71734"/>
            <a:ext cx="11264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INVESTIGACIONES DESDE LA VISIÓN DE LAS CIENCIAS DE LA SALUD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76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39" y="1079499"/>
            <a:ext cx="5584150" cy="5681517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310192" y="126980"/>
            <a:ext cx="5587997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Reunión de concertación del equipo de participantes en el proyecto.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69" y="1079498"/>
            <a:ext cx="5724005" cy="5681519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6181369" y="196820"/>
            <a:ext cx="5587997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Presentación del proyecto al CITMA provincial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22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375564" y="1859109"/>
            <a:ext cx="6082145" cy="2862322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Estrategia de Comunicación sobre Violencia de Género en las atenciones a la salud durante el parto: “Sensibilización, Educación y Acción. NACER A LA VIDA CON DERECHOS”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77090" y="108978"/>
            <a:ext cx="58881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DISEÑO DE UNA IDENTIDAD </a:t>
            </a: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VISUAL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91" y="914400"/>
            <a:ext cx="5403274" cy="561285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CuadroTexto 1"/>
          <p:cNvSpPr txBox="1"/>
          <p:nvPr/>
        </p:nvSpPr>
        <p:spPr>
          <a:xfrm>
            <a:off x="6165273" y="5499100"/>
            <a:ext cx="4083627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Programas de radio y en la televisora provincial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72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068291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290" y="0"/>
            <a:ext cx="61237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73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49382" y="144020"/>
            <a:ext cx="12108872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Coloquio “Futuros juristas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artemiseños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contra la violencia de género”.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82" y="1025599"/>
            <a:ext cx="3087322" cy="231288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8938" y="1056214"/>
            <a:ext cx="6133108" cy="563553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382" y="3084999"/>
            <a:ext cx="3087322" cy="231370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382" y="4635514"/>
            <a:ext cx="3087322" cy="205623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6577" y="3854366"/>
            <a:ext cx="3694546" cy="2770909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577" y="1060254"/>
            <a:ext cx="3694546" cy="294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4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819" y="0"/>
            <a:ext cx="9174181" cy="683721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964" y="353290"/>
            <a:ext cx="4857750" cy="648392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982" y="3241963"/>
            <a:ext cx="4821383" cy="361603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96981" y="-117764"/>
            <a:ext cx="4821382" cy="385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34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84907" y="680230"/>
            <a:ext cx="11291455" cy="4934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1.- I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Encuentro </a:t>
            </a:r>
            <a:r>
              <a:rPr kumimoji="0" lang="es-E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interfacultades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 el Día Internacional de la Mujer”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2.- I Fórum virtual en saludo al Día internacional de la Mujer dedicado a la mujer madre.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3.-  Concurso “Origen de la violencia”.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4.- Conversatorio de mujeres enfermeras contra la violencia de género.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5.-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Apertura de la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cátedra multidisciplinaria </a:t>
            </a: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“Género, salud y derecho” </a:t>
            </a:r>
            <a:r>
              <a:rPr kumimoji="0" lang="es-E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aperturada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forma</a:t>
            </a:r>
            <a:r>
              <a:rPr kumimoji="0" lang="es-ES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interdisciplinar entre las Ciencias Médicas y las Ciencias Sociales y Humanísticas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69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/>
        </p:nvSpPr>
        <p:spPr>
          <a:xfrm flipV="1">
            <a:off x="-1" y="0"/>
            <a:ext cx="6125210" cy="2545715"/>
          </a:xfrm>
          <a:prstGeom prst="rtTriangle">
            <a:avLst/>
          </a:prstGeom>
          <a:solidFill>
            <a:srgbClr val="00B0F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直角三角形 5"/>
          <p:cNvSpPr/>
          <p:nvPr/>
        </p:nvSpPr>
        <p:spPr>
          <a:xfrm rot="16200000" flipV="1">
            <a:off x="-1737360" y="1737360"/>
            <a:ext cx="5748655" cy="2273935"/>
          </a:xfrm>
          <a:custGeom>
            <a:avLst/>
            <a:gdLst>
              <a:gd name="connsiteX0" fmla="*/ 0 w 5747657"/>
              <a:gd name="connsiteY0" fmla="*/ 2946400 h 2946400"/>
              <a:gd name="connsiteX1" fmla="*/ 0 w 5747657"/>
              <a:gd name="connsiteY1" fmla="*/ 0 h 2946400"/>
              <a:gd name="connsiteX2" fmla="*/ 5747657 w 5747657"/>
              <a:gd name="connsiteY2" fmla="*/ 2946400 h 2946400"/>
              <a:gd name="connsiteX3" fmla="*/ 0 w 5747657"/>
              <a:gd name="connsiteY3" fmla="*/ 2946400 h 2946400"/>
              <a:gd name="connsiteX0-1" fmla="*/ 0 w 5747657"/>
              <a:gd name="connsiteY0-2" fmla="*/ 2975428 h 2975428"/>
              <a:gd name="connsiteX1-3" fmla="*/ 1146627 w 5747657"/>
              <a:gd name="connsiteY1-4" fmla="*/ 0 h 2975428"/>
              <a:gd name="connsiteX2-5" fmla="*/ 5747657 w 5747657"/>
              <a:gd name="connsiteY2-6" fmla="*/ 2975428 h 2975428"/>
              <a:gd name="connsiteX3-7" fmla="*/ 0 w 5747657"/>
              <a:gd name="connsiteY3-8" fmla="*/ 2975428 h 29754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747657" h="2975428">
                <a:moveTo>
                  <a:pt x="0" y="2975428"/>
                </a:moveTo>
                <a:lnTo>
                  <a:pt x="1146627" y="0"/>
                </a:lnTo>
                <a:lnTo>
                  <a:pt x="5747657" y="2975428"/>
                </a:lnTo>
                <a:lnTo>
                  <a:pt x="0" y="2975428"/>
                </a:lnTo>
                <a:close/>
              </a:path>
            </a:pathLst>
          </a:custGeom>
          <a:solidFill>
            <a:schemeClr val="tx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直角三角形 6"/>
          <p:cNvSpPr/>
          <p:nvPr/>
        </p:nvSpPr>
        <p:spPr>
          <a:xfrm>
            <a:off x="0" y="4267200"/>
            <a:ext cx="2511425" cy="2590800"/>
          </a:xfrm>
          <a:prstGeom prst="rtTriangle">
            <a:avLst/>
          </a:prstGeom>
          <a:solidFill>
            <a:srgbClr val="00B0F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任意多边形 5"/>
          <p:cNvSpPr/>
          <p:nvPr>
            <p:custDataLst>
              <p:tags r:id="rId1"/>
            </p:custDataLst>
          </p:nvPr>
        </p:nvSpPr>
        <p:spPr>
          <a:xfrm>
            <a:off x="2487991" y="53657"/>
            <a:ext cx="2766385" cy="608965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2750" tIns="732054" rIns="412751" bIns="732053" numCol="1" spcCol="1270" anchor="ctr" anchorCtr="0">
            <a:no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65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任意多边形 6"/>
          <p:cNvSpPr/>
          <p:nvPr>
            <p:custDataLst>
              <p:tags r:id="rId2"/>
            </p:custDataLst>
          </p:nvPr>
        </p:nvSpPr>
        <p:spPr>
          <a:xfrm>
            <a:off x="5523857" y="895066"/>
            <a:ext cx="2526988" cy="546735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2750" tIns="732054" rIns="412751" bIns="732053" numCol="1" spcCol="1270" anchor="ctr" anchorCtr="0">
            <a:no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65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8266808" y="1272857"/>
            <a:ext cx="3340992" cy="5585143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2750" tIns="732054" rIns="412751" bIns="732053" numCol="1" spcCol="1270" anchor="ctr" anchorCtr="0">
            <a:noAutofit/>
          </a:bodyPr>
          <a:lstStyle/>
          <a:p>
            <a:pPr lvl="0" algn="just" fontAlgn="auto"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chemeClr val="bg1"/>
                </a:solidFill>
                <a:latin typeface="Arial" panose="020B0604020202020204" pitchFamily="34" charset="0"/>
              </a:rPr>
              <a:t>5.1. Diseño y validación de una propuesta de tipificación de las manifestaciones de violencia contra la mujer durante la atención al parto.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2779812" y="1205656"/>
            <a:ext cx="21755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4.1</a:t>
            </a:r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. Análisis crítico y reflexivo de los programas de estudio de las carreras de Medicina y Enfermería de las Ciencias Médicas y la Licenciatura en Derecho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.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5647114" y="1889803"/>
            <a:ext cx="228047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latin typeface="Arial" panose="020B0604020202020204" pitchFamily="34" charset="0"/>
              </a:rPr>
              <a:t>4.2</a:t>
            </a:r>
            <a:r>
              <a:rPr lang="es-ES" sz="2000" dirty="0">
                <a:latin typeface="Arial" panose="020B0604020202020204" pitchFamily="34" charset="0"/>
              </a:rPr>
              <a:t>. Sugerencias a los instrumentos jurídicos actuales para el abordaje directo de la VO como una modalidad particular de la violencia de género.</a:t>
            </a:r>
            <a:endParaRPr lang="es-ES" sz="2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4146952" y="155278"/>
            <a:ext cx="2413674" cy="461665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400" b="1" dirty="0" smtClean="0">
                <a:latin typeface="Arial" panose="020B0604020202020204" pitchFamily="34" charset="0"/>
                <a:ea typeface="SimSun" panose="02010600030101010101" pitchFamily="2" charset="-122"/>
              </a:rPr>
              <a:t>RESULTADO 4:</a:t>
            </a:r>
            <a:endParaRPr lang="es-ES" sz="2400" b="1" dirty="0"/>
          </a:p>
        </p:txBody>
      </p:sp>
      <p:sp>
        <p:nvSpPr>
          <p:cNvPr id="15" name="Rectángulo 14"/>
          <p:cNvSpPr/>
          <p:nvPr/>
        </p:nvSpPr>
        <p:spPr>
          <a:xfrm>
            <a:off x="8613200" y="664233"/>
            <a:ext cx="2413674" cy="461665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400" b="1" dirty="0" smtClean="0">
                <a:latin typeface="Arial" panose="020B0604020202020204" pitchFamily="34" charset="0"/>
                <a:ea typeface="SimSun" panose="02010600030101010101" pitchFamily="2" charset="-122"/>
              </a:rPr>
              <a:t>RESULTADO 5:</a:t>
            </a:r>
            <a:endParaRPr lang="es-E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033992335"/>
              </p:ext>
            </p:extLst>
          </p:nvPr>
        </p:nvGraphicFramePr>
        <p:xfrm>
          <a:off x="-322943" y="1283176"/>
          <a:ext cx="9910916" cy="4203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7363951" y="6239812"/>
            <a:ext cx="503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Colectivo de autores </a:t>
            </a:r>
            <a:r>
              <a:rPr kumimoji="0" lang="es-E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artemiseños</a:t>
            </a:r>
            <a:r>
              <a:rPr kumimoji="0" lang="es-E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; 2024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1" name="Conector recto 10"/>
          <p:cNvCxnSpPr/>
          <p:nvPr/>
        </p:nvCxnSpPr>
        <p:spPr>
          <a:xfrm>
            <a:off x="8775814" y="2903870"/>
            <a:ext cx="1268361" cy="9144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 flipV="1">
            <a:off x="8775814" y="3959352"/>
            <a:ext cx="1249985" cy="124869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>
          <a:xfrm>
            <a:off x="9587973" y="3197524"/>
            <a:ext cx="2315496" cy="1312606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 Acción y por omisión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08077" y="82847"/>
            <a:ext cx="11712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Trabajar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conjunto con el Ministerio de Salud Pública y otros organismos para establecer la tipificación de las modalidades de VO acometidas en las maternidades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cubanas.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0" y="5632307"/>
            <a:ext cx="7311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PROCESO DE VALIDACIÓN POR EXPERTOS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10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46"/>
    </mc:Choice>
    <mc:Fallback xmlns="">
      <p:transition spd="slow" advTm="30746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/>
        </p:nvSpPr>
        <p:spPr>
          <a:xfrm flipV="1">
            <a:off x="-1" y="0"/>
            <a:ext cx="6125210" cy="2545715"/>
          </a:xfrm>
          <a:prstGeom prst="rtTriangle">
            <a:avLst/>
          </a:prstGeom>
          <a:solidFill>
            <a:srgbClr val="00B0F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直角三角形 5"/>
          <p:cNvSpPr/>
          <p:nvPr/>
        </p:nvSpPr>
        <p:spPr>
          <a:xfrm rot="16200000" flipV="1">
            <a:off x="-1737360" y="1737360"/>
            <a:ext cx="5748655" cy="2273935"/>
          </a:xfrm>
          <a:custGeom>
            <a:avLst/>
            <a:gdLst>
              <a:gd name="connsiteX0" fmla="*/ 0 w 5747657"/>
              <a:gd name="connsiteY0" fmla="*/ 2946400 h 2946400"/>
              <a:gd name="connsiteX1" fmla="*/ 0 w 5747657"/>
              <a:gd name="connsiteY1" fmla="*/ 0 h 2946400"/>
              <a:gd name="connsiteX2" fmla="*/ 5747657 w 5747657"/>
              <a:gd name="connsiteY2" fmla="*/ 2946400 h 2946400"/>
              <a:gd name="connsiteX3" fmla="*/ 0 w 5747657"/>
              <a:gd name="connsiteY3" fmla="*/ 2946400 h 2946400"/>
              <a:gd name="connsiteX0-1" fmla="*/ 0 w 5747657"/>
              <a:gd name="connsiteY0-2" fmla="*/ 2975428 h 2975428"/>
              <a:gd name="connsiteX1-3" fmla="*/ 1146627 w 5747657"/>
              <a:gd name="connsiteY1-4" fmla="*/ 0 h 2975428"/>
              <a:gd name="connsiteX2-5" fmla="*/ 5747657 w 5747657"/>
              <a:gd name="connsiteY2-6" fmla="*/ 2975428 h 2975428"/>
              <a:gd name="connsiteX3-7" fmla="*/ 0 w 5747657"/>
              <a:gd name="connsiteY3-8" fmla="*/ 2975428 h 29754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747657" h="2975428">
                <a:moveTo>
                  <a:pt x="0" y="2975428"/>
                </a:moveTo>
                <a:lnTo>
                  <a:pt x="1146627" y="0"/>
                </a:lnTo>
                <a:lnTo>
                  <a:pt x="5747657" y="2975428"/>
                </a:lnTo>
                <a:lnTo>
                  <a:pt x="0" y="2975428"/>
                </a:lnTo>
                <a:close/>
              </a:path>
            </a:pathLst>
          </a:custGeom>
          <a:solidFill>
            <a:schemeClr val="tx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直角三角形 6"/>
          <p:cNvSpPr/>
          <p:nvPr/>
        </p:nvSpPr>
        <p:spPr>
          <a:xfrm>
            <a:off x="0" y="4267200"/>
            <a:ext cx="2511425" cy="2590800"/>
          </a:xfrm>
          <a:prstGeom prst="rtTriangle">
            <a:avLst/>
          </a:prstGeom>
          <a:solidFill>
            <a:srgbClr val="00B0F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任意多边形 5"/>
          <p:cNvSpPr/>
          <p:nvPr>
            <p:custDataLst>
              <p:tags r:id="rId1"/>
            </p:custDataLst>
          </p:nvPr>
        </p:nvSpPr>
        <p:spPr>
          <a:xfrm>
            <a:off x="2094376" y="33352"/>
            <a:ext cx="2766385" cy="608965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2750" tIns="732054" rIns="412751" bIns="732053" numCol="1" spcCol="1270" anchor="ctr" anchorCtr="0">
            <a:no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6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任意多边形 6"/>
          <p:cNvSpPr/>
          <p:nvPr>
            <p:custDataLst>
              <p:tags r:id="rId2"/>
            </p:custDataLst>
          </p:nvPr>
        </p:nvSpPr>
        <p:spPr>
          <a:xfrm>
            <a:off x="5013769" y="738869"/>
            <a:ext cx="2526988" cy="546735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2750" tIns="732054" rIns="412751" bIns="732053" numCol="1" spcCol="1270" anchor="ctr" anchorCtr="0">
            <a:no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6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7693765" y="1272857"/>
            <a:ext cx="4218835" cy="5470843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2750" tIns="732054" rIns="412751" bIns="732053" numCol="1" spcCol="1270" anchor="ctr" anchorCtr="0">
            <a:noAutofit/>
          </a:bodyPr>
          <a:lstStyle/>
          <a:p>
            <a:pPr lvl="0" algn="just" fontAlgn="auto">
              <a:spcBef>
                <a:spcPts val="0"/>
              </a:spcBef>
              <a:spcAft>
                <a:spcPts val="800"/>
              </a:spcAft>
            </a:pPr>
            <a:r>
              <a:rPr lang="es-MX" sz="24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7.1.Diseño de procedimientos metodológicos y jurídicos para garantizar el cumplimiento del derecho constitucional de queja, la atención a las víctimas y su familia y la tramitación de sus pretensiones.</a:t>
            </a:r>
            <a:endParaRPr lang="es-ES" sz="2400" dirty="0">
              <a:solidFill>
                <a:schemeClr val="bg1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2489899" y="1031463"/>
            <a:ext cx="217551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6.1. Diseño, validación e implementación de asignaturas optativas sobre violencia obstétrica en las carreras de Medicina y Enfermería, así como la carrera de Licenciatura en Derecho.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5095907" y="1557757"/>
            <a:ext cx="2280473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000" dirty="0" smtClean="0">
                <a:latin typeface="Arial" panose="020B0604020202020204" pitchFamily="34" charset="0"/>
              </a:rPr>
              <a:t>6.2. Propuesta de las asignaturas optativas a las comisiones nacionales de carrera para su inclusión en los diferentes planes de estudio.</a:t>
            </a:r>
            <a:endParaRPr lang="es-ES" sz="20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4146952" y="155278"/>
            <a:ext cx="2413674" cy="461665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RESULTADO 6: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8613200" y="664233"/>
            <a:ext cx="2413674" cy="461665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RESULTADO 7: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580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03200"/>
            <a:ext cx="5372100" cy="6121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074" y="203200"/>
            <a:ext cx="6096851" cy="6121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7983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02" y="515939"/>
            <a:ext cx="5434798" cy="578326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0" y="515939"/>
            <a:ext cx="6083300" cy="578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97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97"/>
            <a:ext cx="6645959" cy="683010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334000" y="2466109"/>
            <a:ext cx="6234545" cy="2585323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Primeros mil días de vida del niño/a. Huellas eternas para nacer con derechos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26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r="13523" b="13525"/>
          <a:stretch/>
        </p:blipFill>
        <p:spPr>
          <a:xfrm>
            <a:off x="0" y="-65791"/>
            <a:ext cx="12192000" cy="6923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ángulo 5"/>
          <p:cNvSpPr/>
          <p:nvPr/>
        </p:nvSpPr>
        <p:spPr>
          <a:xfrm>
            <a:off x="583474" y="333523"/>
            <a:ext cx="4648200" cy="34163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“Para cambiar el mundo primero hay que cambiar la forma de nacer”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505200" y="3749843"/>
            <a:ext cx="1544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Michel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Odent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8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314"/>
    </mc:Choice>
    <mc:Fallback xmlns="">
      <p:transition spd="slow" advTm="48314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rcRect t="23702" b="40022"/>
          <a:stretch>
            <a:fillRect/>
          </a:stretch>
        </p:blipFill>
        <p:spPr>
          <a:xfrm>
            <a:off x="-635" y="-5715"/>
            <a:ext cx="12192000" cy="4900930"/>
          </a:xfrm>
          <a:prstGeom prst="rect">
            <a:avLst/>
          </a:prstGeom>
        </p:spPr>
      </p:pic>
      <p:sp>
        <p:nvSpPr>
          <p:cNvPr id="5126" name="文本框 8"/>
          <p:cNvSpPr txBox="1"/>
          <p:nvPr/>
        </p:nvSpPr>
        <p:spPr>
          <a:xfrm>
            <a:off x="2671445" y="2903220"/>
            <a:ext cx="6468745" cy="768350"/>
          </a:xfrm>
          <a:prstGeom prst="rect">
            <a:avLst/>
          </a:prstGeom>
          <a:solidFill>
            <a:srgbClr val="1F3969">
              <a:alpha val="69000"/>
            </a:srgbClr>
          </a:solidFill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n-US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MUCHAS GRACIAS</a:t>
            </a:r>
            <a:endParaRPr lang="en-US" altLang="en-US" sz="4400" b="1" dirty="0">
              <a:solidFill>
                <a:srgbClr val="00B0F0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3" name="文本框 8"/>
          <p:cNvSpPr txBox="1"/>
          <p:nvPr/>
        </p:nvSpPr>
        <p:spPr>
          <a:xfrm>
            <a:off x="7087870" y="372110"/>
            <a:ext cx="4608830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r"/>
            <a: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La Habana, 2025</a:t>
            </a:r>
          </a:p>
        </p:txBody>
      </p:sp>
      <p:pic>
        <p:nvPicPr>
          <p:cNvPr id="44" name="Imagen 43" descr="hotel_nacional-removebg-preview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3627" y="5971582"/>
            <a:ext cx="683260" cy="792000"/>
          </a:xfrm>
          <a:prstGeom prst="rect">
            <a:avLst/>
          </a:prstGeom>
          <a:solidFill>
            <a:schemeClr val="bg1">
              <a:alpha val="46000"/>
            </a:schemeClr>
          </a:solidFill>
        </p:spPr>
      </p:pic>
      <p:pic>
        <p:nvPicPr>
          <p:cNvPr id="45" name="Imagen 44" descr="Heber_Biotec-removebg-preview"/>
          <p:cNvPicPr>
            <a:picLocks noChangeAspect="1"/>
          </p:cNvPicPr>
          <p:nvPr/>
        </p:nvPicPr>
        <p:blipFill>
          <a:blip r:embed="rId4"/>
          <a:srcRect l="4108" t="25335" r="3770" b="18490"/>
          <a:stretch>
            <a:fillRect/>
          </a:stretch>
        </p:blipFill>
        <p:spPr>
          <a:xfrm>
            <a:off x="8836063" y="5289062"/>
            <a:ext cx="1474470" cy="540000"/>
          </a:xfrm>
          <a:prstGeom prst="rect">
            <a:avLst/>
          </a:prstGeom>
        </p:spPr>
      </p:pic>
      <p:pic>
        <p:nvPicPr>
          <p:cNvPr id="46" name="Imagen 45" descr="cigb-removebg-preview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2748" y="5073062"/>
            <a:ext cx="970280" cy="972000"/>
          </a:xfrm>
          <a:prstGeom prst="rect">
            <a:avLst/>
          </a:prstGeom>
        </p:spPr>
      </p:pic>
      <p:pic>
        <p:nvPicPr>
          <p:cNvPr id="47" name="Imagen 46" descr="minsap-removebg-preview"/>
          <p:cNvPicPr>
            <a:picLocks noChangeAspect="1"/>
          </p:cNvPicPr>
          <p:nvPr/>
        </p:nvPicPr>
        <p:blipFill>
          <a:blip r:embed="rId6"/>
          <a:srcRect l="15055" t="25406" r="9073" b="23853"/>
          <a:stretch>
            <a:fillRect/>
          </a:stretch>
        </p:blipFill>
        <p:spPr>
          <a:xfrm>
            <a:off x="10402608" y="5289062"/>
            <a:ext cx="1437640" cy="540000"/>
          </a:xfrm>
          <a:prstGeom prst="rect">
            <a:avLst/>
          </a:prstGeom>
        </p:spPr>
      </p:pic>
      <p:pic>
        <p:nvPicPr>
          <p:cNvPr id="48" name="Imagen 47" descr="OPS-removebg-preview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2053" y="5289062"/>
            <a:ext cx="1511935" cy="540000"/>
          </a:xfrm>
          <a:prstGeom prst="rect">
            <a:avLst/>
          </a:prstGeom>
        </p:spPr>
      </p:pic>
      <p:pic>
        <p:nvPicPr>
          <p:cNvPr id="49" name="Imagen 48" descr="Yarini Logo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55477" y="6007582"/>
            <a:ext cx="538480" cy="720000"/>
          </a:xfrm>
          <a:prstGeom prst="rect">
            <a:avLst/>
          </a:prstGeom>
        </p:spPr>
      </p:pic>
      <p:pic>
        <p:nvPicPr>
          <p:cNvPr id="50" name="Imagen 49" descr="socudef-removebg-preview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2563" y="5019062"/>
            <a:ext cx="1198600" cy="1080000"/>
          </a:xfrm>
          <a:prstGeom prst="rect">
            <a:avLst/>
          </a:prstGeom>
        </p:spPr>
      </p:pic>
      <p:pic>
        <p:nvPicPr>
          <p:cNvPr id="51" name="Imagen 50" descr="zedm-removebg-preview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85972" y="6187582"/>
            <a:ext cx="908050" cy="360000"/>
          </a:xfrm>
          <a:prstGeom prst="rect">
            <a:avLst/>
          </a:prstGeom>
        </p:spPr>
      </p:pic>
      <p:pic>
        <p:nvPicPr>
          <p:cNvPr id="52" name="Imagen 5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5073" y="5289062"/>
            <a:ext cx="1144905" cy="540000"/>
          </a:xfrm>
          <a:prstGeom prst="rect">
            <a:avLst/>
          </a:prstGeom>
        </p:spPr>
      </p:pic>
      <p:pic>
        <p:nvPicPr>
          <p:cNvPr id="53" name="Imagen 5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24493" y="5289062"/>
            <a:ext cx="1186180" cy="540000"/>
          </a:xfrm>
          <a:prstGeom prst="rect">
            <a:avLst/>
          </a:prstGeom>
        </p:spPr>
      </p:pic>
      <p:pic>
        <p:nvPicPr>
          <p:cNvPr id="54" name="Imagen 53" descr="colmenita-removebg-preview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61912" y="6007582"/>
            <a:ext cx="776605" cy="720000"/>
          </a:xfrm>
          <a:prstGeom prst="rect">
            <a:avLst/>
          </a:prstGeom>
        </p:spPr>
      </p:pic>
      <p:pic>
        <p:nvPicPr>
          <p:cNvPr id="55" name="Imagen 54" descr="educacion_logo-removebg-preview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75597" y="6007582"/>
            <a:ext cx="599440" cy="720000"/>
          </a:xfrm>
          <a:prstGeom prst="rect">
            <a:avLst/>
          </a:prstGeom>
        </p:spPr>
      </p:pic>
      <p:pic>
        <p:nvPicPr>
          <p:cNvPr id="56" name="Imagen 55" descr="islaazul-removebg-preview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42612" y="6097582"/>
            <a:ext cx="631825" cy="540000"/>
          </a:xfrm>
          <a:prstGeom prst="rect">
            <a:avLst/>
          </a:prstGeom>
        </p:spPr>
      </p:pic>
      <p:pic>
        <p:nvPicPr>
          <p:cNvPr id="57" name="Imagen 56" descr="mitrans sin fondo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74507" y="6097582"/>
            <a:ext cx="952500" cy="540000"/>
          </a:xfrm>
          <a:prstGeom prst="rect">
            <a:avLst/>
          </a:prstGeom>
        </p:spPr>
      </p:pic>
      <p:pic>
        <p:nvPicPr>
          <p:cNvPr id="58" name="Imagen 57" descr="quisicuaba-removebg-preview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87107" y="6007582"/>
            <a:ext cx="638810" cy="720000"/>
          </a:xfrm>
          <a:prstGeom prst="rect">
            <a:avLst/>
          </a:prstGeom>
        </p:spPr>
      </p:pic>
      <p:pic>
        <p:nvPicPr>
          <p:cNvPr id="59" name="Imagen 58" descr="WhatsApp Image 2025-10-01 at 21.55.37 (1)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3222" y="6108502"/>
            <a:ext cx="1149350" cy="518160"/>
          </a:xfrm>
          <a:prstGeom prst="rect">
            <a:avLst/>
          </a:prstGeom>
        </p:spPr>
      </p:pic>
      <p:pic>
        <p:nvPicPr>
          <p:cNvPr id="60" name="Imagen 59" descr="WhatsApp_Image_2025-10-01_at_21.44.19-removebg-preview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823027" y="6007582"/>
            <a:ext cx="1090295" cy="720000"/>
          </a:xfrm>
          <a:prstGeom prst="rect">
            <a:avLst/>
          </a:prstGeom>
        </p:spPr>
      </p:pic>
      <p:pic>
        <p:nvPicPr>
          <p:cNvPr id="61" name="Imagen 60" descr="fosfeminista-removebg-preview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473238" y="5019062"/>
            <a:ext cx="1059180" cy="1080000"/>
          </a:xfrm>
          <a:prstGeom prst="rect">
            <a:avLst/>
          </a:prstGeom>
        </p:spPr>
      </p:pic>
      <p:pic>
        <p:nvPicPr>
          <p:cNvPr id="62" name="Imagen 61" descr="terracam-removebg-preview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331162" y="6223582"/>
            <a:ext cx="1506220" cy="288000"/>
          </a:xfrm>
          <a:prstGeom prst="rect">
            <a:avLst/>
          </a:prstGeom>
        </p:spPr>
      </p:pic>
      <p:pic>
        <p:nvPicPr>
          <p:cNvPr id="63" name="Imagen 62" descr="b89f294b-ccae-4bde-8d76-684001aa0a32-removebg-preview"/>
          <p:cNvPicPr>
            <a:picLocks noChangeAspect="1"/>
          </p:cNvPicPr>
          <p:nvPr/>
        </p:nvPicPr>
        <p:blipFill>
          <a:blip r:embed="rId22"/>
          <a:srcRect l="17120" t="21653" r="13413" b="19693"/>
          <a:stretch>
            <a:fillRect/>
          </a:stretch>
        </p:blipFill>
        <p:spPr>
          <a:xfrm>
            <a:off x="4965103" y="5163062"/>
            <a:ext cx="937895" cy="792000"/>
          </a:xfrm>
          <a:prstGeom prst="rect">
            <a:avLst/>
          </a:prstGeom>
        </p:spPr>
      </p:pic>
      <p:pic>
        <p:nvPicPr>
          <p:cNvPr id="64" name="Imagen 63" descr="OIP__3_-removebg-preview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8755" y="6007582"/>
            <a:ext cx="685877" cy="7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5.25,&quot;left&quot;:345.5,&quot;top&quot;:121.75,&quot;width&quot;:562.3412192773355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5.25,&quot;left&quot;:345.5,&quot;top&quot;:121.75,&quot;width&quot;:562.341219277335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5.25,&quot;left&quot;:345.5,&quot;top&quot;:121.75,&quot;width&quot;:562.3412192773355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5.25,&quot;left&quot;:345.5,&quot;top&quot;:121.75,&quot;width&quot;:562.3412192773355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5.25,&quot;left&quot;:345.5,&quot;top&quot;:121.75,&quot;width&quot;:562.3412192773355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5.25,&quot;left&quot;:345.5,&quot;top&quot;:121.75,&quot;width&quot;:562.3412192773355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5.25,&quot;left&quot;:345.5,&quot;top&quot;:121.75,&quot;width&quot;:562.3412192773355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5.25,&quot;left&quot;:345.5,&quot;top&quot;:121.75,&quot;width&quot;:562.3412192773355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5.25,&quot;left&quot;:345.5,&quot;top&quot;:121.75,&quot;width&quot;:562.3412192773355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45.25,&quot;left&quot;:345.5,&quot;top&quot;:121.75,&quot;width&quot;:562.3412192773355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1286</Words>
  <Application>Microsoft Office PowerPoint</Application>
  <PresentationFormat>Panorámica</PresentationFormat>
  <Paragraphs>114</Paragraphs>
  <Slides>27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27</vt:i4>
      </vt:variant>
    </vt:vector>
  </HeadingPairs>
  <TitlesOfParts>
    <vt:vector size="40" baseType="lpstr">
      <vt:lpstr>SimSun</vt:lpstr>
      <vt:lpstr>Arial</vt:lpstr>
      <vt:lpstr>Arial Rounded MT Bold</vt:lpstr>
      <vt:lpstr>Calibri</vt:lpstr>
      <vt:lpstr>Calibri Light</vt:lpstr>
      <vt:lpstr>Times New Roman</vt:lpstr>
      <vt:lpstr>等线</vt:lpstr>
      <vt:lpstr>Office 主题</vt:lpstr>
      <vt:lpstr>Tema de Office</vt:lpstr>
      <vt:lpstr>1_Tema de Office</vt:lpstr>
      <vt:lpstr>2_Tema de Office</vt:lpstr>
      <vt:lpstr>3_Tema de Office</vt:lpstr>
      <vt:lpstr>4_Tema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ZhuLong</dc:creator>
  <cp:lastModifiedBy>casa</cp:lastModifiedBy>
  <cp:revision>72</cp:revision>
  <dcterms:created xsi:type="dcterms:W3CDTF">2016-01-04T13:40:00Z</dcterms:created>
  <dcterms:modified xsi:type="dcterms:W3CDTF">2026-09-29T13:42:39Z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3082-12.2.0.21931</vt:lpwstr>
  </property>
  <property fmtid="{D5CDD505-2E9C-101B-9397-08002B2CF9AE}" pid="3" name="ICV">
    <vt:lpwstr>8D070D325EBF40D1A29DDF1E7A0D8194_13</vt:lpwstr>
  </property>
</Properties>
</file>