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69" r:id="rId3"/>
    <p:sldId id="256" r:id="rId4"/>
    <p:sldId id="259" r:id="rId5"/>
    <p:sldId id="272" r:id="rId6"/>
    <p:sldId id="273" r:id="rId7"/>
    <p:sldId id="274" r:id="rId8"/>
    <p:sldId id="275" r:id="rId9"/>
    <p:sldId id="276" r:id="rId10"/>
    <p:sldId id="262" r:id="rId11"/>
    <p:sldId id="270" r:id="rId12"/>
    <p:sldId id="265" r:id="rId13"/>
    <p:sldId id="277" r:id="rId14"/>
    <p:sldId id="278" r:id="rId15"/>
    <p:sldId id="284" r:id="rId16"/>
    <p:sldId id="279" r:id="rId17"/>
    <p:sldId id="280" r:id="rId18"/>
    <p:sldId id="281" r:id="rId19"/>
    <p:sldId id="282" r:id="rId20"/>
    <p:sldId id="283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188919-2374-444B-A6E1-8E1D077D1AF4}" type="doc">
      <dgm:prSet loTypeId="urn:microsoft.com/office/officeart/2005/8/layout/venn1" loCatId="relationship" qsTypeId="urn:microsoft.com/office/officeart/2005/8/quickstyle/3d3" qsCatId="3D" csTypeId="urn:microsoft.com/office/officeart/2005/8/colors/colorful1" csCatId="colorful" phldr="1"/>
      <dgm:spPr/>
    </dgm:pt>
    <dgm:pt modelId="{3C1CF471-C6D8-444D-B01C-7831C7C7C122}">
      <dgm:prSet phldrT="[Texto]" custT="1"/>
      <dgm:spPr/>
      <dgm:t>
        <a:bodyPr/>
        <a:lstStyle/>
        <a:p>
          <a:r>
            <a:rPr lang="es-E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 nivel médico </a:t>
          </a:r>
          <a:r>
            <a:rPr lang="es-ES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permitió diagnosticar en vida fetal problemas que sólo se conocían en el recién nacido</a:t>
          </a:r>
          <a:endParaRPr lang="es-ES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0CDFB0-2924-446E-8795-F3483A594306}" type="parTrans" cxnId="{1525A8AA-D666-4A45-B1B4-7233C8C154FD}">
      <dgm:prSet/>
      <dgm:spPr/>
      <dgm:t>
        <a:bodyPr/>
        <a:lstStyle/>
        <a:p>
          <a:endParaRPr lang="es-ES"/>
        </a:p>
      </dgm:t>
    </dgm:pt>
    <dgm:pt modelId="{8A7E93BD-6923-42C8-93A4-90B002D65218}" type="sibTrans" cxnId="{1525A8AA-D666-4A45-B1B4-7233C8C154FD}">
      <dgm:prSet/>
      <dgm:spPr/>
      <dgm:t>
        <a:bodyPr/>
        <a:lstStyle/>
        <a:p>
          <a:endParaRPr lang="es-ES"/>
        </a:p>
      </dgm:t>
    </dgm:pt>
    <dgm:pt modelId="{EC17A12B-CAC2-44B4-86A2-019183D8597D}">
      <dgm:prSet phldrT="[Texto]" custT="1"/>
      <dgm:spPr/>
      <dgm:t>
        <a:bodyPr/>
        <a:lstStyle/>
        <a:p>
          <a:r>
            <a:rPr lang="es-E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 nivel de los padres </a:t>
          </a:r>
          <a:r>
            <a:rPr lang="es-E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permitió un reconocimiento del feto como persona</a:t>
          </a:r>
          <a:endParaRPr lang="es-E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93427C-8D14-4642-AFEC-0520D5C65F26}" type="parTrans" cxnId="{14033D94-2D79-4C6C-9A92-2CE49C79B696}">
      <dgm:prSet/>
      <dgm:spPr/>
      <dgm:t>
        <a:bodyPr/>
        <a:lstStyle/>
        <a:p>
          <a:endParaRPr lang="es-ES"/>
        </a:p>
      </dgm:t>
    </dgm:pt>
    <dgm:pt modelId="{61F2A7A7-2B4B-42F5-A031-8018E7E801A9}" type="sibTrans" cxnId="{14033D94-2D79-4C6C-9A92-2CE49C79B696}">
      <dgm:prSet/>
      <dgm:spPr/>
      <dgm:t>
        <a:bodyPr/>
        <a:lstStyle/>
        <a:p>
          <a:endParaRPr lang="es-ES"/>
        </a:p>
      </dgm:t>
    </dgm:pt>
    <dgm:pt modelId="{829A6CC2-F233-4559-9FC4-3CCA7CC6888C}" type="pres">
      <dgm:prSet presAssocID="{34188919-2374-444B-A6E1-8E1D077D1AF4}" presName="compositeShape" presStyleCnt="0">
        <dgm:presLayoutVars>
          <dgm:chMax val="7"/>
          <dgm:dir/>
          <dgm:resizeHandles val="exact"/>
        </dgm:presLayoutVars>
      </dgm:prSet>
      <dgm:spPr/>
    </dgm:pt>
    <dgm:pt modelId="{813D610F-B3B1-48D6-A17F-08C7814532F0}" type="pres">
      <dgm:prSet presAssocID="{3C1CF471-C6D8-444D-B01C-7831C7C7C122}" presName="circ1" presStyleLbl="vennNode1" presStyleIdx="0" presStyleCnt="2" custScaleX="104465"/>
      <dgm:spPr/>
    </dgm:pt>
    <dgm:pt modelId="{4AE0EBA1-5EDF-44E0-A89D-EB981EDE987A}" type="pres">
      <dgm:prSet presAssocID="{3C1CF471-C6D8-444D-B01C-7831C7C7C12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ABE8506-B31A-4B2F-B200-7A03035B5FDF}" type="pres">
      <dgm:prSet presAssocID="{EC17A12B-CAC2-44B4-86A2-019183D8597D}" presName="circ2" presStyleLbl="vennNode1" presStyleIdx="1" presStyleCnt="2" custScaleX="112273" custLinFactNeighborX="12208" custLinFactNeighborY="-2449"/>
      <dgm:spPr/>
    </dgm:pt>
    <dgm:pt modelId="{D933D65C-E547-41A3-8AA5-E705BF80D6C4}" type="pres">
      <dgm:prSet presAssocID="{EC17A12B-CAC2-44B4-86A2-019183D8597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7433918-A160-421C-953C-47C7927456D2}" type="presOf" srcId="{3C1CF471-C6D8-444D-B01C-7831C7C7C122}" destId="{813D610F-B3B1-48D6-A17F-08C7814532F0}" srcOrd="0" destOrd="0" presId="urn:microsoft.com/office/officeart/2005/8/layout/venn1"/>
    <dgm:cxn modelId="{3243DA49-4E7B-4E9A-B30C-C4B3CF958734}" type="presOf" srcId="{34188919-2374-444B-A6E1-8E1D077D1AF4}" destId="{829A6CC2-F233-4559-9FC4-3CCA7CC6888C}" srcOrd="0" destOrd="0" presId="urn:microsoft.com/office/officeart/2005/8/layout/venn1"/>
    <dgm:cxn modelId="{AE63294C-2DB2-4C26-89DB-D46FA7FB86B3}" type="presOf" srcId="{EC17A12B-CAC2-44B4-86A2-019183D8597D}" destId="{9ABE8506-B31A-4B2F-B200-7A03035B5FDF}" srcOrd="0" destOrd="0" presId="urn:microsoft.com/office/officeart/2005/8/layout/venn1"/>
    <dgm:cxn modelId="{14033D94-2D79-4C6C-9A92-2CE49C79B696}" srcId="{34188919-2374-444B-A6E1-8E1D077D1AF4}" destId="{EC17A12B-CAC2-44B4-86A2-019183D8597D}" srcOrd="1" destOrd="0" parTransId="{7793427C-8D14-4642-AFEC-0520D5C65F26}" sibTransId="{61F2A7A7-2B4B-42F5-A031-8018E7E801A9}"/>
    <dgm:cxn modelId="{1525A8AA-D666-4A45-B1B4-7233C8C154FD}" srcId="{34188919-2374-444B-A6E1-8E1D077D1AF4}" destId="{3C1CF471-C6D8-444D-B01C-7831C7C7C122}" srcOrd="0" destOrd="0" parTransId="{190CDFB0-2924-446E-8795-F3483A594306}" sibTransId="{8A7E93BD-6923-42C8-93A4-90B002D65218}"/>
    <dgm:cxn modelId="{FE4F05DD-14C6-4A93-B488-AC85AA020711}" type="presOf" srcId="{EC17A12B-CAC2-44B4-86A2-019183D8597D}" destId="{D933D65C-E547-41A3-8AA5-E705BF80D6C4}" srcOrd="1" destOrd="0" presId="urn:microsoft.com/office/officeart/2005/8/layout/venn1"/>
    <dgm:cxn modelId="{709B91E6-E4BD-4E27-8956-4B27FF7B9581}" type="presOf" srcId="{3C1CF471-C6D8-444D-B01C-7831C7C7C122}" destId="{4AE0EBA1-5EDF-44E0-A89D-EB981EDE987A}" srcOrd="1" destOrd="0" presId="urn:microsoft.com/office/officeart/2005/8/layout/venn1"/>
    <dgm:cxn modelId="{58308D4A-AD67-49D0-818A-EA85D26D9E3C}" type="presParOf" srcId="{829A6CC2-F233-4559-9FC4-3CCA7CC6888C}" destId="{813D610F-B3B1-48D6-A17F-08C7814532F0}" srcOrd="0" destOrd="0" presId="urn:microsoft.com/office/officeart/2005/8/layout/venn1"/>
    <dgm:cxn modelId="{DF5BA006-6EC8-44CE-BF29-BC637405C27A}" type="presParOf" srcId="{829A6CC2-F233-4559-9FC4-3CCA7CC6888C}" destId="{4AE0EBA1-5EDF-44E0-A89D-EB981EDE987A}" srcOrd="1" destOrd="0" presId="urn:microsoft.com/office/officeart/2005/8/layout/venn1"/>
    <dgm:cxn modelId="{72CDB45C-46CB-4465-B5D5-8A798087C03D}" type="presParOf" srcId="{829A6CC2-F233-4559-9FC4-3CCA7CC6888C}" destId="{9ABE8506-B31A-4B2F-B200-7A03035B5FDF}" srcOrd="2" destOrd="0" presId="urn:microsoft.com/office/officeart/2005/8/layout/venn1"/>
    <dgm:cxn modelId="{B268707C-F93E-423D-BDFA-C97F9583A7D8}" type="presParOf" srcId="{829A6CC2-F233-4559-9FC4-3CCA7CC6888C}" destId="{D933D65C-E547-41A3-8AA5-E705BF80D6C4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48FE03-7A14-4327-99D4-E88FCB67D9CE}" type="doc">
      <dgm:prSet loTypeId="urn:microsoft.com/office/officeart/2005/8/layout/hProcess9" loCatId="process" qsTypeId="urn:microsoft.com/office/officeart/2005/8/quickstyle/3d4" qsCatId="3D" csTypeId="urn:microsoft.com/office/officeart/2005/8/colors/colorful3" csCatId="colorful" phldr="1"/>
      <dgm:spPr/>
    </dgm:pt>
    <dgm:pt modelId="{C9EB5BC9-DB31-492A-A1AC-FC07201E08CE}">
      <dgm:prSet phldrT="[Texto]"/>
      <dgm:spPr/>
      <dgm:t>
        <a:bodyPr/>
        <a:lstStyle/>
        <a:p>
          <a:r>
            <a:rPr lang="es-ES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Establecer el pronóstico </a:t>
          </a:r>
          <a:endParaRPr lang="es-ES" dirty="0"/>
        </a:p>
      </dgm:t>
    </dgm:pt>
    <dgm:pt modelId="{3DC64ED7-899D-49FC-B221-B613AD99E408}" type="parTrans" cxnId="{0F4940DB-7F69-43BE-A568-58D7D4092CDF}">
      <dgm:prSet/>
      <dgm:spPr/>
      <dgm:t>
        <a:bodyPr/>
        <a:lstStyle/>
        <a:p>
          <a:endParaRPr lang="es-ES"/>
        </a:p>
      </dgm:t>
    </dgm:pt>
    <dgm:pt modelId="{15C155E5-68CB-47C9-A0AF-1D62B2C60FEB}" type="sibTrans" cxnId="{0F4940DB-7F69-43BE-A568-58D7D4092CDF}">
      <dgm:prSet/>
      <dgm:spPr/>
      <dgm:t>
        <a:bodyPr/>
        <a:lstStyle/>
        <a:p>
          <a:endParaRPr lang="es-ES"/>
        </a:p>
      </dgm:t>
    </dgm:pt>
    <dgm:pt modelId="{FCEB56BB-863E-4FFA-B0EF-973B7E119C97}">
      <dgm:prSet/>
      <dgm:spPr/>
      <dgm:t>
        <a:bodyPr/>
        <a:lstStyle/>
        <a:p>
          <a:r>
            <a:rPr lang="es-ES" dirty="0"/>
            <a:t>Evaluar al no nacido</a:t>
          </a:r>
        </a:p>
      </dgm:t>
    </dgm:pt>
    <dgm:pt modelId="{62B59735-B190-41DF-80E7-D0932E84520D}" type="parTrans" cxnId="{717AD022-F04A-425C-9C80-B93E047D535E}">
      <dgm:prSet/>
      <dgm:spPr/>
      <dgm:t>
        <a:bodyPr/>
        <a:lstStyle/>
        <a:p>
          <a:endParaRPr lang="es-ES"/>
        </a:p>
      </dgm:t>
    </dgm:pt>
    <dgm:pt modelId="{B7D141F8-EA23-4FB7-A50B-56F4C3BF6EA9}" type="sibTrans" cxnId="{717AD022-F04A-425C-9C80-B93E047D535E}">
      <dgm:prSet/>
      <dgm:spPr/>
      <dgm:t>
        <a:bodyPr/>
        <a:lstStyle/>
        <a:p>
          <a:endParaRPr lang="es-ES"/>
        </a:p>
      </dgm:t>
    </dgm:pt>
    <dgm:pt modelId="{47EBD57E-61A6-436B-9A4D-1954A26E70C2}">
      <dgm:prSet/>
      <dgm:spPr/>
      <dgm:t>
        <a:bodyPr/>
        <a:lstStyle/>
        <a:p>
          <a:r>
            <a:rPr lang="es-ES" dirty="0"/>
            <a:t>Determinar alguna enfermedad </a:t>
          </a:r>
        </a:p>
      </dgm:t>
    </dgm:pt>
    <dgm:pt modelId="{DABC35A5-3F9B-467B-8686-F0CF52F37E76}" type="parTrans" cxnId="{D080F805-3CF8-4EB1-974C-F9C41564D356}">
      <dgm:prSet/>
      <dgm:spPr/>
      <dgm:t>
        <a:bodyPr/>
        <a:lstStyle/>
        <a:p>
          <a:endParaRPr lang="es-ES"/>
        </a:p>
      </dgm:t>
    </dgm:pt>
    <dgm:pt modelId="{78047D96-0ADA-4035-9BE7-0F0BD654019A}" type="sibTrans" cxnId="{D080F805-3CF8-4EB1-974C-F9C41564D356}">
      <dgm:prSet/>
      <dgm:spPr/>
      <dgm:t>
        <a:bodyPr/>
        <a:lstStyle/>
        <a:p>
          <a:endParaRPr lang="es-ES"/>
        </a:p>
      </dgm:t>
    </dgm:pt>
    <dgm:pt modelId="{6AA6886F-D2D2-4EB7-BA4F-AB0BC262FF33}" type="pres">
      <dgm:prSet presAssocID="{9948FE03-7A14-4327-99D4-E88FCB67D9CE}" presName="CompostProcess" presStyleCnt="0">
        <dgm:presLayoutVars>
          <dgm:dir/>
          <dgm:resizeHandles val="exact"/>
        </dgm:presLayoutVars>
      </dgm:prSet>
      <dgm:spPr/>
    </dgm:pt>
    <dgm:pt modelId="{16C18889-C96E-4CAC-9CD6-CDC4C3A3D3B0}" type="pres">
      <dgm:prSet presAssocID="{9948FE03-7A14-4327-99D4-E88FCB67D9CE}" presName="arrow" presStyleLbl="bgShp" presStyleIdx="0" presStyleCnt="1"/>
      <dgm:spPr/>
    </dgm:pt>
    <dgm:pt modelId="{7A93ED6E-55BE-4164-945E-F9655C24DFF8}" type="pres">
      <dgm:prSet presAssocID="{9948FE03-7A14-4327-99D4-E88FCB67D9CE}" presName="linearProcess" presStyleCnt="0"/>
      <dgm:spPr/>
    </dgm:pt>
    <dgm:pt modelId="{269BDD32-5E9D-450C-BD38-264C90369360}" type="pres">
      <dgm:prSet presAssocID="{FCEB56BB-863E-4FFA-B0EF-973B7E119C97}" presName="textNode" presStyleLbl="node1" presStyleIdx="0" presStyleCnt="3">
        <dgm:presLayoutVars>
          <dgm:bulletEnabled val="1"/>
        </dgm:presLayoutVars>
      </dgm:prSet>
      <dgm:spPr/>
    </dgm:pt>
    <dgm:pt modelId="{1700FB78-F4FA-46A9-8A4B-3B30C1C3EA72}" type="pres">
      <dgm:prSet presAssocID="{B7D141F8-EA23-4FB7-A50B-56F4C3BF6EA9}" presName="sibTrans" presStyleCnt="0"/>
      <dgm:spPr/>
    </dgm:pt>
    <dgm:pt modelId="{8EE77A0E-0C32-4AFE-BC81-31704AAB4A79}" type="pres">
      <dgm:prSet presAssocID="{47EBD57E-61A6-436B-9A4D-1954A26E70C2}" presName="textNode" presStyleLbl="node1" presStyleIdx="1" presStyleCnt="3">
        <dgm:presLayoutVars>
          <dgm:bulletEnabled val="1"/>
        </dgm:presLayoutVars>
      </dgm:prSet>
      <dgm:spPr/>
    </dgm:pt>
    <dgm:pt modelId="{69520145-7C2E-4461-A657-C8E886055CBB}" type="pres">
      <dgm:prSet presAssocID="{78047D96-0ADA-4035-9BE7-0F0BD654019A}" presName="sibTrans" presStyleCnt="0"/>
      <dgm:spPr/>
    </dgm:pt>
    <dgm:pt modelId="{87D25003-A553-4505-BF89-C1DBAF7F17C0}" type="pres">
      <dgm:prSet presAssocID="{C9EB5BC9-DB31-492A-A1AC-FC07201E08CE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080F805-3CF8-4EB1-974C-F9C41564D356}" srcId="{9948FE03-7A14-4327-99D4-E88FCB67D9CE}" destId="{47EBD57E-61A6-436B-9A4D-1954A26E70C2}" srcOrd="1" destOrd="0" parTransId="{DABC35A5-3F9B-467B-8686-F0CF52F37E76}" sibTransId="{78047D96-0ADA-4035-9BE7-0F0BD654019A}"/>
    <dgm:cxn modelId="{717AD022-F04A-425C-9C80-B93E047D535E}" srcId="{9948FE03-7A14-4327-99D4-E88FCB67D9CE}" destId="{FCEB56BB-863E-4FFA-B0EF-973B7E119C97}" srcOrd="0" destOrd="0" parTransId="{62B59735-B190-41DF-80E7-D0932E84520D}" sibTransId="{B7D141F8-EA23-4FB7-A50B-56F4C3BF6EA9}"/>
    <dgm:cxn modelId="{2151C58E-C476-4834-A33A-0217351F2C5F}" type="presOf" srcId="{47EBD57E-61A6-436B-9A4D-1954A26E70C2}" destId="{8EE77A0E-0C32-4AFE-BC81-31704AAB4A79}" srcOrd="0" destOrd="0" presId="urn:microsoft.com/office/officeart/2005/8/layout/hProcess9"/>
    <dgm:cxn modelId="{87B6B1BF-AA11-477A-A3CB-208CBA462ECD}" type="presOf" srcId="{FCEB56BB-863E-4FFA-B0EF-973B7E119C97}" destId="{269BDD32-5E9D-450C-BD38-264C90369360}" srcOrd="0" destOrd="0" presId="urn:microsoft.com/office/officeart/2005/8/layout/hProcess9"/>
    <dgm:cxn modelId="{0F4940DB-7F69-43BE-A568-58D7D4092CDF}" srcId="{9948FE03-7A14-4327-99D4-E88FCB67D9CE}" destId="{C9EB5BC9-DB31-492A-A1AC-FC07201E08CE}" srcOrd="2" destOrd="0" parTransId="{3DC64ED7-899D-49FC-B221-B613AD99E408}" sibTransId="{15C155E5-68CB-47C9-A0AF-1D62B2C60FEB}"/>
    <dgm:cxn modelId="{BD9DB9E0-06A5-4462-A6B8-C46349639DF4}" type="presOf" srcId="{9948FE03-7A14-4327-99D4-E88FCB67D9CE}" destId="{6AA6886F-D2D2-4EB7-BA4F-AB0BC262FF33}" srcOrd="0" destOrd="0" presId="urn:microsoft.com/office/officeart/2005/8/layout/hProcess9"/>
    <dgm:cxn modelId="{43EBBFEC-96BC-4163-9446-3DB81F21E655}" type="presOf" srcId="{C9EB5BC9-DB31-492A-A1AC-FC07201E08CE}" destId="{87D25003-A553-4505-BF89-C1DBAF7F17C0}" srcOrd="0" destOrd="0" presId="urn:microsoft.com/office/officeart/2005/8/layout/hProcess9"/>
    <dgm:cxn modelId="{645D1C87-4236-4623-B445-F131601DA723}" type="presParOf" srcId="{6AA6886F-D2D2-4EB7-BA4F-AB0BC262FF33}" destId="{16C18889-C96E-4CAC-9CD6-CDC4C3A3D3B0}" srcOrd="0" destOrd="0" presId="urn:microsoft.com/office/officeart/2005/8/layout/hProcess9"/>
    <dgm:cxn modelId="{7519276C-7A13-42F9-B601-3177172BD0D1}" type="presParOf" srcId="{6AA6886F-D2D2-4EB7-BA4F-AB0BC262FF33}" destId="{7A93ED6E-55BE-4164-945E-F9655C24DFF8}" srcOrd="1" destOrd="0" presId="urn:microsoft.com/office/officeart/2005/8/layout/hProcess9"/>
    <dgm:cxn modelId="{82BAA345-618F-43CB-A560-7EDB3CDACA6E}" type="presParOf" srcId="{7A93ED6E-55BE-4164-945E-F9655C24DFF8}" destId="{269BDD32-5E9D-450C-BD38-264C90369360}" srcOrd="0" destOrd="0" presId="urn:microsoft.com/office/officeart/2005/8/layout/hProcess9"/>
    <dgm:cxn modelId="{AD7AD173-5C2F-4E83-9C6D-54766D0F8BCC}" type="presParOf" srcId="{7A93ED6E-55BE-4164-945E-F9655C24DFF8}" destId="{1700FB78-F4FA-46A9-8A4B-3B30C1C3EA72}" srcOrd="1" destOrd="0" presId="urn:microsoft.com/office/officeart/2005/8/layout/hProcess9"/>
    <dgm:cxn modelId="{E326925B-2780-4851-B211-78CBC4D18506}" type="presParOf" srcId="{7A93ED6E-55BE-4164-945E-F9655C24DFF8}" destId="{8EE77A0E-0C32-4AFE-BC81-31704AAB4A79}" srcOrd="2" destOrd="0" presId="urn:microsoft.com/office/officeart/2005/8/layout/hProcess9"/>
    <dgm:cxn modelId="{9D7837C4-CE33-4661-8382-AA477FE72B10}" type="presParOf" srcId="{7A93ED6E-55BE-4164-945E-F9655C24DFF8}" destId="{69520145-7C2E-4461-A657-C8E886055CBB}" srcOrd="3" destOrd="0" presId="urn:microsoft.com/office/officeart/2005/8/layout/hProcess9"/>
    <dgm:cxn modelId="{126F25BA-92F8-4FBA-B0BF-1C6371B91E0B}" type="presParOf" srcId="{7A93ED6E-55BE-4164-945E-F9655C24DFF8}" destId="{87D25003-A553-4505-BF89-C1DBAF7F17C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EA1B18-7221-465E-B3C8-E1CAA0896D37}" type="doc">
      <dgm:prSet loTypeId="urn:microsoft.com/office/officeart/2005/8/layout/arrow5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16BB196B-A02A-4EB8-8F9B-883C9C536597}">
      <dgm:prSet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Beneficio de un diagnóstico temprano para salvar vidas o para calidad de vida posnatal </a:t>
          </a:r>
        </a:p>
      </dgm:t>
    </dgm:pt>
    <dgm:pt modelId="{11A2F071-E61E-4A59-A382-FAF8F2D4690E}" type="parTrans" cxnId="{DC2BB756-39CC-468A-99BF-1EF445E7BD6D}">
      <dgm:prSet/>
      <dgm:spPr/>
      <dgm:t>
        <a:bodyPr/>
        <a:lstStyle/>
        <a:p>
          <a:endParaRPr lang="es-ES"/>
        </a:p>
      </dgm:t>
    </dgm:pt>
    <dgm:pt modelId="{A3A8FB12-DEFA-4571-A08E-A1E2803F5BE5}" type="sibTrans" cxnId="{DC2BB756-39CC-468A-99BF-1EF445E7BD6D}">
      <dgm:prSet/>
      <dgm:spPr/>
      <dgm:t>
        <a:bodyPr/>
        <a:lstStyle/>
        <a:p>
          <a:endParaRPr lang="es-ES"/>
        </a:p>
      </dgm:t>
    </dgm:pt>
    <dgm:pt modelId="{983448DA-A341-428F-8F5E-2B59D669BD87}">
      <dgm:prSet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Pérdida de sensibilidad hacia la igual dignidad de todos los seres humanos</a:t>
          </a:r>
        </a:p>
      </dgm:t>
    </dgm:pt>
    <dgm:pt modelId="{2291936A-94AE-43F2-9CD1-19A8677897A2}" type="parTrans" cxnId="{C32A60C2-1931-473E-85ED-9D64EB046C07}">
      <dgm:prSet/>
      <dgm:spPr/>
      <dgm:t>
        <a:bodyPr/>
        <a:lstStyle/>
        <a:p>
          <a:endParaRPr lang="es-ES"/>
        </a:p>
      </dgm:t>
    </dgm:pt>
    <dgm:pt modelId="{0163AEAE-29ED-4412-8E34-5B832AFDCD42}" type="sibTrans" cxnId="{C32A60C2-1931-473E-85ED-9D64EB046C07}">
      <dgm:prSet/>
      <dgm:spPr/>
      <dgm:t>
        <a:bodyPr/>
        <a:lstStyle/>
        <a:p>
          <a:endParaRPr lang="es-ES"/>
        </a:p>
      </dgm:t>
    </dgm:pt>
    <dgm:pt modelId="{A8ACDED3-2B81-45A9-95A6-2338AD27AA47}" type="pres">
      <dgm:prSet presAssocID="{C4EA1B18-7221-465E-B3C8-E1CAA0896D37}" presName="diagram" presStyleCnt="0">
        <dgm:presLayoutVars>
          <dgm:dir/>
          <dgm:resizeHandles val="exact"/>
        </dgm:presLayoutVars>
      </dgm:prSet>
      <dgm:spPr/>
    </dgm:pt>
    <dgm:pt modelId="{1FC77E6C-4E01-44AA-827B-915DFAA6CF20}" type="pres">
      <dgm:prSet presAssocID="{16BB196B-A02A-4EB8-8F9B-883C9C536597}" presName="arrow" presStyleLbl="node1" presStyleIdx="0" presStyleCnt="2">
        <dgm:presLayoutVars>
          <dgm:bulletEnabled val="1"/>
        </dgm:presLayoutVars>
      </dgm:prSet>
      <dgm:spPr/>
    </dgm:pt>
    <dgm:pt modelId="{E4D019EA-5B9C-40C6-9DB0-90780FD3ECA6}" type="pres">
      <dgm:prSet presAssocID="{983448DA-A341-428F-8F5E-2B59D669BD87}" presName="arrow" presStyleLbl="node1" presStyleIdx="1" presStyleCnt="2">
        <dgm:presLayoutVars>
          <dgm:bulletEnabled val="1"/>
        </dgm:presLayoutVars>
      </dgm:prSet>
      <dgm:spPr/>
    </dgm:pt>
  </dgm:ptLst>
  <dgm:cxnLst>
    <dgm:cxn modelId="{FBCBCC05-14D1-4827-B4D6-69DEBC96AF3D}" type="presOf" srcId="{C4EA1B18-7221-465E-B3C8-E1CAA0896D37}" destId="{A8ACDED3-2B81-45A9-95A6-2338AD27AA47}" srcOrd="0" destOrd="0" presId="urn:microsoft.com/office/officeart/2005/8/layout/arrow5"/>
    <dgm:cxn modelId="{DC2BB756-39CC-468A-99BF-1EF445E7BD6D}" srcId="{C4EA1B18-7221-465E-B3C8-E1CAA0896D37}" destId="{16BB196B-A02A-4EB8-8F9B-883C9C536597}" srcOrd="0" destOrd="0" parTransId="{11A2F071-E61E-4A59-A382-FAF8F2D4690E}" sibTransId="{A3A8FB12-DEFA-4571-A08E-A1E2803F5BE5}"/>
    <dgm:cxn modelId="{65B11586-0639-470F-80D2-A6BD8522BC28}" type="presOf" srcId="{16BB196B-A02A-4EB8-8F9B-883C9C536597}" destId="{1FC77E6C-4E01-44AA-827B-915DFAA6CF20}" srcOrd="0" destOrd="0" presId="urn:microsoft.com/office/officeart/2005/8/layout/arrow5"/>
    <dgm:cxn modelId="{C32A60C2-1931-473E-85ED-9D64EB046C07}" srcId="{C4EA1B18-7221-465E-B3C8-E1CAA0896D37}" destId="{983448DA-A341-428F-8F5E-2B59D669BD87}" srcOrd="1" destOrd="0" parTransId="{2291936A-94AE-43F2-9CD1-19A8677897A2}" sibTransId="{0163AEAE-29ED-4412-8E34-5B832AFDCD42}"/>
    <dgm:cxn modelId="{41E288E2-5325-47B0-A094-442811789424}" type="presOf" srcId="{983448DA-A341-428F-8F5E-2B59D669BD87}" destId="{E4D019EA-5B9C-40C6-9DB0-90780FD3ECA6}" srcOrd="0" destOrd="0" presId="urn:microsoft.com/office/officeart/2005/8/layout/arrow5"/>
    <dgm:cxn modelId="{18458837-03BD-48D8-9419-FB168C4F1066}" type="presParOf" srcId="{A8ACDED3-2B81-45A9-95A6-2338AD27AA47}" destId="{1FC77E6C-4E01-44AA-827B-915DFAA6CF20}" srcOrd="0" destOrd="0" presId="urn:microsoft.com/office/officeart/2005/8/layout/arrow5"/>
    <dgm:cxn modelId="{C55F712C-BD25-4823-8F52-5D5190248BA2}" type="presParOf" srcId="{A8ACDED3-2B81-45A9-95A6-2338AD27AA47}" destId="{E4D019EA-5B9C-40C6-9DB0-90780FD3ECA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07998E-BA48-4F2E-BD18-942C457E218D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A9C93EF-AD5E-4437-95D5-06A5F6FF37C1}">
      <dgm:prSet/>
      <dgm:spPr/>
      <dgm:t>
        <a:bodyPr/>
        <a:lstStyle/>
        <a:p>
          <a:r>
            <a:rPr lang="es-ES" b="1" i="0" dirty="0">
              <a:latin typeface="Arial" panose="020B0604020202020204" pitchFamily="34" charset="0"/>
              <a:cs typeface="Arial" panose="020B0604020202020204" pitchFamily="34" charset="0"/>
            </a:rPr>
            <a:t>Fundamentación ontológica</a:t>
          </a:r>
        </a:p>
      </dgm:t>
    </dgm:pt>
    <dgm:pt modelId="{3E667761-0C25-4367-A59A-BDFE9C88E785}" type="parTrans" cxnId="{ACA8A4F0-FE87-4708-9581-14257E3964AC}">
      <dgm:prSet/>
      <dgm:spPr/>
      <dgm:t>
        <a:bodyPr/>
        <a:lstStyle/>
        <a:p>
          <a:endParaRPr lang="es-ES"/>
        </a:p>
      </dgm:t>
    </dgm:pt>
    <dgm:pt modelId="{36A8BC36-6B94-4226-9EED-50ECB3A4F9F0}" type="sibTrans" cxnId="{ACA8A4F0-FE87-4708-9581-14257E3964AC}">
      <dgm:prSet/>
      <dgm:spPr/>
      <dgm:t>
        <a:bodyPr/>
        <a:lstStyle/>
        <a:p>
          <a:endParaRPr lang="es-ES"/>
        </a:p>
      </dgm:t>
    </dgm:pt>
    <dgm:pt modelId="{35E9BD46-172B-4085-8FD2-02D876276A20}">
      <dgm:prSet/>
      <dgm:spPr/>
      <dgm:t>
        <a:bodyPr/>
        <a:lstStyle/>
        <a:p>
          <a:r>
            <a:rPr lang="es-ES" b="1" i="0" dirty="0">
              <a:latin typeface="Arial" panose="020B0604020202020204" pitchFamily="34" charset="0"/>
              <a:cs typeface="Arial" panose="020B0604020202020204" pitchFamily="34" charset="0"/>
            </a:rPr>
            <a:t>Fundamentación funcionalista</a:t>
          </a:r>
        </a:p>
      </dgm:t>
    </dgm:pt>
    <dgm:pt modelId="{6C1A19EA-6A4B-44C6-8251-730875654679}" type="parTrans" cxnId="{96386C86-084F-4A48-990A-E29C5287D76A}">
      <dgm:prSet/>
      <dgm:spPr/>
      <dgm:t>
        <a:bodyPr/>
        <a:lstStyle/>
        <a:p>
          <a:endParaRPr lang="es-ES"/>
        </a:p>
      </dgm:t>
    </dgm:pt>
    <dgm:pt modelId="{5C53D442-A4EE-4813-A898-2030A0234B77}" type="sibTrans" cxnId="{96386C86-084F-4A48-990A-E29C5287D76A}">
      <dgm:prSet/>
      <dgm:spPr/>
      <dgm:t>
        <a:bodyPr/>
        <a:lstStyle/>
        <a:p>
          <a:endParaRPr lang="es-ES"/>
        </a:p>
      </dgm:t>
    </dgm:pt>
    <dgm:pt modelId="{3C52E564-71E6-4AD6-8872-C6880875FAC9}">
      <dgm:prSet/>
      <dgm:spPr/>
      <dgm:t>
        <a:bodyPr/>
        <a:lstStyle/>
        <a:p>
          <a:r>
            <a:rPr lang="es-ES" b="1" dirty="0">
              <a:latin typeface="Arial" panose="020B0604020202020204" pitchFamily="34" charset="0"/>
              <a:cs typeface="Arial" panose="020B0604020202020204" pitchFamily="34" charset="0"/>
            </a:rPr>
            <a:t>Fundamentación </a:t>
          </a:r>
          <a:r>
            <a:rPr lang="es-ES" b="1" dirty="0" err="1">
              <a:latin typeface="Arial" panose="020B0604020202020204" pitchFamily="34" charset="0"/>
              <a:cs typeface="Arial" panose="020B0604020202020204" pitchFamily="34" charset="0"/>
            </a:rPr>
            <a:t>principialista</a:t>
          </a:r>
          <a:endParaRPr lang="es-E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EC6884-1B93-4E41-B536-F3638235A34F}" type="parTrans" cxnId="{A94A28DF-8E4A-434B-B604-E2C5C41A0CD3}">
      <dgm:prSet/>
      <dgm:spPr/>
      <dgm:t>
        <a:bodyPr/>
        <a:lstStyle/>
        <a:p>
          <a:endParaRPr lang="es-ES"/>
        </a:p>
      </dgm:t>
    </dgm:pt>
    <dgm:pt modelId="{68121236-3B49-451F-AF3E-EF876DD0242A}" type="sibTrans" cxnId="{A94A28DF-8E4A-434B-B604-E2C5C41A0CD3}">
      <dgm:prSet/>
      <dgm:spPr/>
      <dgm:t>
        <a:bodyPr/>
        <a:lstStyle/>
        <a:p>
          <a:endParaRPr lang="es-ES"/>
        </a:p>
      </dgm:t>
    </dgm:pt>
    <dgm:pt modelId="{E08F1BA2-028D-4A48-AA39-1DE408D09E09}" type="pres">
      <dgm:prSet presAssocID="{5A07998E-BA48-4F2E-BD18-942C457E218D}" presName="compositeShape" presStyleCnt="0">
        <dgm:presLayoutVars>
          <dgm:dir/>
          <dgm:resizeHandles/>
        </dgm:presLayoutVars>
      </dgm:prSet>
      <dgm:spPr/>
    </dgm:pt>
    <dgm:pt modelId="{960475CF-1832-45D8-9FBE-B2A44B8803CF}" type="pres">
      <dgm:prSet presAssocID="{5A07998E-BA48-4F2E-BD18-942C457E218D}" presName="pyramid" presStyleLbl="node1" presStyleIdx="0" presStyleCnt="1"/>
      <dgm:spPr/>
    </dgm:pt>
    <dgm:pt modelId="{3030C9AD-707A-43A3-8645-02120A6C0492}" type="pres">
      <dgm:prSet presAssocID="{5A07998E-BA48-4F2E-BD18-942C457E218D}" presName="theList" presStyleCnt="0"/>
      <dgm:spPr/>
    </dgm:pt>
    <dgm:pt modelId="{CBBBB0AE-CED4-4319-844A-DE342267C20B}" type="pres">
      <dgm:prSet presAssocID="{1A9C93EF-AD5E-4437-95D5-06A5F6FF37C1}" presName="aNode" presStyleLbl="fgAcc1" presStyleIdx="0" presStyleCnt="3">
        <dgm:presLayoutVars>
          <dgm:bulletEnabled val="1"/>
        </dgm:presLayoutVars>
      </dgm:prSet>
      <dgm:spPr/>
    </dgm:pt>
    <dgm:pt modelId="{A5CC1DDA-7688-4B2E-82F9-2AD13036B36C}" type="pres">
      <dgm:prSet presAssocID="{1A9C93EF-AD5E-4437-95D5-06A5F6FF37C1}" presName="aSpace" presStyleCnt="0"/>
      <dgm:spPr/>
    </dgm:pt>
    <dgm:pt modelId="{35E784EC-8F98-401E-878F-20DEB8E75FE2}" type="pres">
      <dgm:prSet presAssocID="{35E9BD46-172B-4085-8FD2-02D876276A20}" presName="aNode" presStyleLbl="fgAcc1" presStyleIdx="1" presStyleCnt="3">
        <dgm:presLayoutVars>
          <dgm:bulletEnabled val="1"/>
        </dgm:presLayoutVars>
      </dgm:prSet>
      <dgm:spPr/>
    </dgm:pt>
    <dgm:pt modelId="{98F479FA-B2E1-417D-BCD2-3D74624ED4F8}" type="pres">
      <dgm:prSet presAssocID="{35E9BD46-172B-4085-8FD2-02D876276A20}" presName="aSpace" presStyleCnt="0"/>
      <dgm:spPr/>
    </dgm:pt>
    <dgm:pt modelId="{0F5762BC-E3AD-44D9-9CAD-AFD9A40D6E87}" type="pres">
      <dgm:prSet presAssocID="{3C52E564-71E6-4AD6-8872-C6880875FAC9}" presName="aNode" presStyleLbl="fgAcc1" presStyleIdx="2" presStyleCnt="3">
        <dgm:presLayoutVars>
          <dgm:bulletEnabled val="1"/>
        </dgm:presLayoutVars>
      </dgm:prSet>
      <dgm:spPr/>
    </dgm:pt>
    <dgm:pt modelId="{654936FB-95A1-4A39-924E-0E27EB7C5F6D}" type="pres">
      <dgm:prSet presAssocID="{3C52E564-71E6-4AD6-8872-C6880875FAC9}" presName="aSpace" presStyleCnt="0"/>
      <dgm:spPr/>
    </dgm:pt>
  </dgm:ptLst>
  <dgm:cxnLst>
    <dgm:cxn modelId="{C7314C20-F5C9-4645-ACD7-B38417B93BC8}" type="presOf" srcId="{1A9C93EF-AD5E-4437-95D5-06A5F6FF37C1}" destId="{CBBBB0AE-CED4-4319-844A-DE342267C20B}" srcOrd="0" destOrd="0" presId="urn:microsoft.com/office/officeart/2005/8/layout/pyramid2"/>
    <dgm:cxn modelId="{96386C86-084F-4A48-990A-E29C5287D76A}" srcId="{5A07998E-BA48-4F2E-BD18-942C457E218D}" destId="{35E9BD46-172B-4085-8FD2-02D876276A20}" srcOrd="1" destOrd="0" parTransId="{6C1A19EA-6A4B-44C6-8251-730875654679}" sibTransId="{5C53D442-A4EE-4813-A898-2030A0234B77}"/>
    <dgm:cxn modelId="{ABC54D94-30AC-4DE5-80D9-64694D4A8264}" type="presOf" srcId="{5A07998E-BA48-4F2E-BD18-942C457E218D}" destId="{E08F1BA2-028D-4A48-AA39-1DE408D09E09}" srcOrd="0" destOrd="0" presId="urn:microsoft.com/office/officeart/2005/8/layout/pyramid2"/>
    <dgm:cxn modelId="{FC8157C8-AC4C-4713-922D-673A4B298D3A}" type="presOf" srcId="{3C52E564-71E6-4AD6-8872-C6880875FAC9}" destId="{0F5762BC-E3AD-44D9-9CAD-AFD9A40D6E87}" srcOrd="0" destOrd="0" presId="urn:microsoft.com/office/officeart/2005/8/layout/pyramid2"/>
    <dgm:cxn modelId="{A94A28DF-8E4A-434B-B604-E2C5C41A0CD3}" srcId="{5A07998E-BA48-4F2E-BD18-942C457E218D}" destId="{3C52E564-71E6-4AD6-8872-C6880875FAC9}" srcOrd="2" destOrd="0" parTransId="{50EC6884-1B93-4E41-B536-F3638235A34F}" sibTransId="{68121236-3B49-451F-AF3E-EF876DD0242A}"/>
    <dgm:cxn modelId="{ACA8A4F0-FE87-4708-9581-14257E3964AC}" srcId="{5A07998E-BA48-4F2E-BD18-942C457E218D}" destId="{1A9C93EF-AD5E-4437-95D5-06A5F6FF37C1}" srcOrd="0" destOrd="0" parTransId="{3E667761-0C25-4367-A59A-BDFE9C88E785}" sibTransId="{36A8BC36-6B94-4226-9EED-50ECB3A4F9F0}"/>
    <dgm:cxn modelId="{817E7EF6-6200-4E9F-8B99-B3557F1C3230}" type="presOf" srcId="{35E9BD46-172B-4085-8FD2-02D876276A20}" destId="{35E784EC-8F98-401E-878F-20DEB8E75FE2}" srcOrd="0" destOrd="0" presId="urn:microsoft.com/office/officeart/2005/8/layout/pyramid2"/>
    <dgm:cxn modelId="{F7FDFAC1-6173-414C-9B9D-71CC38846690}" type="presParOf" srcId="{E08F1BA2-028D-4A48-AA39-1DE408D09E09}" destId="{960475CF-1832-45D8-9FBE-B2A44B8803CF}" srcOrd="0" destOrd="0" presId="urn:microsoft.com/office/officeart/2005/8/layout/pyramid2"/>
    <dgm:cxn modelId="{7CE243A0-AF3C-41C9-A9F6-93A737F11DFC}" type="presParOf" srcId="{E08F1BA2-028D-4A48-AA39-1DE408D09E09}" destId="{3030C9AD-707A-43A3-8645-02120A6C0492}" srcOrd="1" destOrd="0" presId="urn:microsoft.com/office/officeart/2005/8/layout/pyramid2"/>
    <dgm:cxn modelId="{D95169AB-ACDB-4535-8E59-370DEF3DC962}" type="presParOf" srcId="{3030C9AD-707A-43A3-8645-02120A6C0492}" destId="{CBBBB0AE-CED4-4319-844A-DE342267C20B}" srcOrd="0" destOrd="0" presId="urn:microsoft.com/office/officeart/2005/8/layout/pyramid2"/>
    <dgm:cxn modelId="{BC07B1E1-D000-4E81-AF4A-67F13E2BB1B7}" type="presParOf" srcId="{3030C9AD-707A-43A3-8645-02120A6C0492}" destId="{A5CC1DDA-7688-4B2E-82F9-2AD13036B36C}" srcOrd="1" destOrd="0" presId="urn:microsoft.com/office/officeart/2005/8/layout/pyramid2"/>
    <dgm:cxn modelId="{7F2039DE-9D9F-4F71-99CC-0CEB9F2A9865}" type="presParOf" srcId="{3030C9AD-707A-43A3-8645-02120A6C0492}" destId="{35E784EC-8F98-401E-878F-20DEB8E75FE2}" srcOrd="2" destOrd="0" presId="urn:microsoft.com/office/officeart/2005/8/layout/pyramid2"/>
    <dgm:cxn modelId="{77F86049-9240-4236-A982-7B47BB754C18}" type="presParOf" srcId="{3030C9AD-707A-43A3-8645-02120A6C0492}" destId="{98F479FA-B2E1-417D-BCD2-3D74624ED4F8}" srcOrd="3" destOrd="0" presId="urn:microsoft.com/office/officeart/2005/8/layout/pyramid2"/>
    <dgm:cxn modelId="{5A588C9E-DB16-42B8-94D0-F09CF19A89B8}" type="presParOf" srcId="{3030C9AD-707A-43A3-8645-02120A6C0492}" destId="{0F5762BC-E3AD-44D9-9CAD-AFD9A40D6E87}" srcOrd="4" destOrd="0" presId="urn:microsoft.com/office/officeart/2005/8/layout/pyramid2"/>
    <dgm:cxn modelId="{0182DBA4-4D5B-48B6-ADB9-5424AA837220}" type="presParOf" srcId="{3030C9AD-707A-43A3-8645-02120A6C0492}" destId="{654936FB-95A1-4A39-924E-0E27EB7C5F6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B6DA6D-AF8A-4309-8DC4-9C02BCCBFB7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59A1785-86DC-43EA-9ADF-045E76C86459}">
      <dgm:prSet phldrT="[Texto]"/>
      <dgm:spPr>
        <a:solidFill>
          <a:srgbClr val="002060">
            <a:alpha val="5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Dignidad</a:t>
          </a:r>
        </a:p>
      </dgm:t>
    </dgm:pt>
    <dgm:pt modelId="{43ED8EB9-1E4B-4C67-B7F9-29248F05A0C9}" type="parTrans" cxnId="{B1FF2DAF-5180-4BDE-A733-DA7C05018FA4}">
      <dgm:prSet/>
      <dgm:spPr/>
      <dgm:t>
        <a:bodyPr/>
        <a:lstStyle/>
        <a:p>
          <a:endParaRPr lang="es-ES"/>
        </a:p>
      </dgm:t>
    </dgm:pt>
    <dgm:pt modelId="{045ECBF1-41AC-4A92-A645-A36426F76EDD}" type="sibTrans" cxnId="{B1FF2DAF-5180-4BDE-A733-DA7C05018FA4}">
      <dgm:prSet/>
      <dgm:spPr/>
      <dgm:t>
        <a:bodyPr/>
        <a:lstStyle/>
        <a:p>
          <a:endParaRPr lang="es-ES"/>
        </a:p>
      </dgm:t>
    </dgm:pt>
    <dgm:pt modelId="{139BC907-9386-4CB5-BAEC-272B91DE6E13}">
      <dgm:prSet phldrT="[Texto]"/>
      <dgm:spPr>
        <a:solidFill>
          <a:schemeClr val="accent3">
            <a:lumMod val="20000"/>
            <a:lumOff val="80000"/>
            <a:alpha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Integridad física y personal</a:t>
          </a:r>
        </a:p>
      </dgm:t>
    </dgm:pt>
    <dgm:pt modelId="{1FC9276E-8F0C-43B9-A8C1-9B0D393F1870}" type="parTrans" cxnId="{8C4A4758-47F3-4002-B57F-2F3B0647BDF5}">
      <dgm:prSet/>
      <dgm:spPr/>
      <dgm:t>
        <a:bodyPr/>
        <a:lstStyle/>
        <a:p>
          <a:endParaRPr lang="es-ES"/>
        </a:p>
      </dgm:t>
    </dgm:pt>
    <dgm:pt modelId="{DC59CC38-9BF2-410F-99C3-911AC4BD06A2}" type="sibTrans" cxnId="{8C4A4758-47F3-4002-B57F-2F3B0647BDF5}">
      <dgm:prSet/>
      <dgm:spPr/>
      <dgm:t>
        <a:bodyPr/>
        <a:lstStyle/>
        <a:p>
          <a:endParaRPr lang="es-ES"/>
        </a:p>
      </dgm:t>
    </dgm:pt>
    <dgm:pt modelId="{E2EB44EB-284F-4366-80FF-C1483C4196B6}">
      <dgm:prSet phldrT="[Texto]" custT="1"/>
      <dgm:spPr>
        <a:solidFill>
          <a:schemeClr val="accent5">
            <a:lumMod val="60000"/>
            <a:lumOff val="40000"/>
            <a:alpha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A la Vida</a:t>
          </a:r>
        </a:p>
      </dgm:t>
    </dgm:pt>
    <dgm:pt modelId="{902163CE-7A15-4306-882C-F7A0DFAFCA3F}" type="parTrans" cxnId="{DFA713E1-F3F7-4C6F-A07C-853B0A9EE6A4}">
      <dgm:prSet/>
      <dgm:spPr/>
      <dgm:t>
        <a:bodyPr/>
        <a:lstStyle/>
        <a:p>
          <a:endParaRPr lang="es-ES"/>
        </a:p>
      </dgm:t>
    </dgm:pt>
    <dgm:pt modelId="{D967333A-C9B8-433D-90E2-7A0BDB3399D1}" type="sibTrans" cxnId="{DFA713E1-F3F7-4C6F-A07C-853B0A9EE6A4}">
      <dgm:prSet/>
      <dgm:spPr/>
      <dgm:t>
        <a:bodyPr/>
        <a:lstStyle/>
        <a:p>
          <a:endParaRPr lang="es-ES"/>
        </a:p>
      </dgm:t>
    </dgm:pt>
    <dgm:pt modelId="{CA2ACC56-FB8F-470B-9804-F7309110F389}">
      <dgm:prSet phldrT="[Texto]" custT="1"/>
      <dgm:spPr>
        <a:solidFill>
          <a:schemeClr val="accent5">
            <a:lumMod val="75000"/>
            <a:alpha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sz="2100" dirty="0"/>
            <a:t> </a:t>
          </a:r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A la Salud</a:t>
          </a:r>
        </a:p>
      </dgm:t>
    </dgm:pt>
    <dgm:pt modelId="{82DD4102-98A6-4D9E-80D8-8B3975778230}" type="parTrans" cxnId="{97881049-BB37-4BFD-8351-3055ECD31FBC}">
      <dgm:prSet/>
      <dgm:spPr/>
      <dgm:t>
        <a:bodyPr/>
        <a:lstStyle/>
        <a:p>
          <a:endParaRPr lang="es-ES"/>
        </a:p>
      </dgm:t>
    </dgm:pt>
    <dgm:pt modelId="{B030FFC1-52C1-4CCC-AC0B-CDD3DDAF48BD}" type="sibTrans" cxnId="{97881049-BB37-4BFD-8351-3055ECD31FBC}">
      <dgm:prSet/>
      <dgm:spPr/>
      <dgm:t>
        <a:bodyPr/>
        <a:lstStyle/>
        <a:p>
          <a:endParaRPr lang="es-ES"/>
        </a:p>
      </dgm:t>
    </dgm:pt>
    <dgm:pt modelId="{8B33A38F-77FB-4BB1-8212-ACCD2F6542BB}">
      <dgm:prSet phldrT="[Texto]" custT="1"/>
      <dgm:spPr>
        <a:solidFill>
          <a:srgbClr val="00B0F0">
            <a:alpha val="5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 A la Libertad personal</a:t>
          </a:r>
        </a:p>
      </dgm:t>
    </dgm:pt>
    <dgm:pt modelId="{F6179130-D195-4FEA-A35B-60AB9DC2562F}" type="parTrans" cxnId="{75438FC9-EF70-41A8-9F5B-213CE9DF408E}">
      <dgm:prSet/>
      <dgm:spPr/>
      <dgm:t>
        <a:bodyPr/>
        <a:lstStyle/>
        <a:p>
          <a:endParaRPr lang="es-ES"/>
        </a:p>
      </dgm:t>
    </dgm:pt>
    <dgm:pt modelId="{CD8CB675-E742-45F8-A242-61CBE31851A4}" type="sibTrans" cxnId="{75438FC9-EF70-41A8-9F5B-213CE9DF408E}">
      <dgm:prSet/>
      <dgm:spPr/>
      <dgm:t>
        <a:bodyPr/>
        <a:lstStyle/>
        <a:p>
          <a:endParaRPr lang="es-ES"/>
        </a:p>
      </dgm:t>
    </dgm:pt>
    <dgm:pt modelId="{C2D5FFB0-200A-4A4E-A42E-DE3410A106FF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AE76DF45-FE4E-40F3-8520-3FA61B6E673A}" type="parTrans" cxnId="{6163CAD9-E0F6-4742-A3A0-B1CCCAE5CFFC}">
      <dgm:prSet/>
      <dgm:spPr/>
      <dgm:t>
        <a:bodyPr/>
        <a:lstStyle/>
        <a:p>
          <a:endParaRPr lang="es-ES"/>
        </a:p>
      </dgm:t>
    </dgm:pt>
    <dgm:pt modelId="{53FFD8D9-6A29-477A-AD87-0B2AB12AB737}" type="sibTrans" cxnId="{6163CAD9-E0F6-4742-A3A0-B1CCCAE5CFFC}">
      <dgm:prSet/>
      <dgm:spPr/>
      <dgm:t>
        <a:bodyPr/>
        <a:lstStyle/>
        <a:p>
          <a:endParaRPr lang="es-ES"/>
        </a:p>
      </dgm:t>
    </dgm:pt>
    <dgm:pt modelId="{740C274A-9048-4481-B1E6-D55D3E0B5894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74D486AC-7E92-40B3-9CAF-520497273D6E}" type="parTrans" cxnId="{6583917E-2E82-4F12-ABA8-0E555562093C}">
      <dgm:prSet/>
      <dgm:spPr/>
      <dgm:t>
        <a:bodyPr/>
        <a:lstStyle/>
        <a:p>
          <a:endParaRPr lang="es-ES"/>
        </a:p>
      </dgm:t>
    </dgm:pt>
    <dgm:pt modelId="{C1BF7955-BD70-4242-BD1D-4766844B8AE7}" type="sibTrans" cxnId="{6583917E-2E82-4F12-ABA8-0E555562093C}">
      <dgm:prSet/>
      <dgm:spPr/>
      <dgm:t>
        <a:bodyPr/>
        <a:lstStyle/>
        <a:p>
          <a:endParaRPr lang="es-ES"/>
        </a:p>
      </dgm:t>
    </dgm:pt>
    <dgm:pt modelId="{95C6228C-41E9-49D0-BBA6-A6BF39A10726}">
      <dgm:prSet/>
      <dgm:spPr/>
      <dgm:t>
        <a:bodyPr/>
        <a:lstStyle/>
        <a:p>
          <a:endParaRPr lang="es-ES"/>
        </a:p>
      </dgm:t>
    </dgm:pt>
    <dgm:pt modelId="{EFAA9E8B-1525-4D36-93D4-5A66314B4CC3}" type="sibTrans" cxnId="{8E53B811-8C30-4C82-B70C-4B37D8004E24}">
      <dgm:prSet/>
      <dgm:spPr/>
      <dgm:t>
        <a:bodyPr/>
        <a:lstStyle/>
        <a:p>
          <a:endParaRPr lang="es-ES"/>
        </a:p>
      </dgm:t>
    </dgm:pt>
    <dgm:pt modelId="{64E95FCA-4F0C-4A23-9775-7EAC379EB58B}" type="parTrans" cxnId="{8E53B811-8C30-4C82-B70C-4B37D8004E24}">
      <dgm:prSet/>
      <dgm:spPr/>
      <dgm:t>
        <a:bodyPr/>
        <a:lstStyle/>
        <a:p>
          <a:endParaRPr lang="es-ES"/>
        </a:p>
      </dgm:t>
    </dgm:pt>
    <dgm:pt modelId="{8DBA33C9-039C-4406-8998-EA51436E73DE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5019FE99-7B29-4AD0-ABDA-98988AAA32F3}" type="parTrans" cxnId="{AF2E965F-C431-4F54-B602-3A5CA1932176}">
      <dgm:prSet/>
      <dgm:spPr/>
      <dgm:t>
        <a:bodyPr/>
        <a:lstStyle/>
        <a:p>
          <a:endParaRPr lang="es-ES"/>
        </a:p>
      </dgm:t>
    </dgm:pt>
    <dgm:pt modelId="{8EC34AC0-9157-4A46-9B50-DB7590E3446A}" type="sibTrans" cxnId="{AF2E965F-C431-4F54-B602-3A5CA1932176}">
      <dgm:prSet/>
      <dgm:spPr/>
      <dgm:t>
        <a:bodyPr/>
        <a:lstStyle/>
        <a:p>
          <a:endParaRPr lang="es-ES"/>
        </a:p>
      </dgm:t>
    </dgm:pt>
    <dgm:pt modelId="{FA9C35CB-3E3E-4ECD-B7D1-CEA973B9C4EA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00BB5F0B-67A8-4D41-A460-35254BBD2775}" type="parTrans" cxnId="{F17A2E05-9B74-4281-82E0-C320E5FA2665}">
      <dgm:prSet/>
      <dgm:spPr/>
      <dgm:t>
        <a:bodyPr/>
        <a:lstStyle/>
        <a:p>
          <a:endParaRPr lang="es-ES"/>
        </a:p>
      </dgm:t>
    </dgm:pt>
    <dgm:pt modelId="{98EB9D4B-F3B4-4ABF-98E2-219A948D8867}" type="sibTrans" cxnId="{F17A2E05-9B74-4281-82E0-C320E5FA2665}">
      <dgm:prSet/>
      <dgm:spPr/>
      <dgm:t>
        <a:bodyPr/>
        <a:lstStyle/>
        <a:p>
          <a:endParaRPr lang="es-ES"/>
        </a:p>
      </dgm:t>
    </dgm:pt>
    <dgm:pt modelId="{A9BA1C15-B940-4E7D-897F-DF5CE88ABE3D}" type="pres">
      <dgm:prSet presAssocID="{3CB6DA6D-AF8A-4309-8DC4-9C02BCCBFB73}" presName="composite" presStyleCnt="0">
        <dgm:presLayoutVars>
          <dgm:chMax val="1"/>
          <dgm:dir/>
          <dgm:resizeHandles val="exact"/>
        </dgm:presLayoutVars>
      </dgm:prSet>
      <dgm:spPr/>
    </dgm:pt>
    <dgm:pt modelId="{633978FD-C9D9-4A78-B287-172354C1E209}" type="pres">
      <dgm:prSet presAssocID="{3CB6DA6D-AF8A-4309-8DC4-9C02BCCBFB73}" presName="radial" presStyleCnt="0">
        <dgm:presLayoutVars>
          <dgm:animLvl val="ctr"/>
        </dgm:presLayoutVars>
      </dgm:prSet>
      <dgm:spPr/>
    </dgm:pt>
    <dgm:pt modelId="{0ACCAC09-0F9C-47E3-87E2-6525B55E27F1}" type="pres">
      <dgm:prSet presAssocID="{A59A1785-86DC-43EA-9ADF-045E76C86459}" presName="centerShape" presStyleLbl="vennNode1" presStyleIdx="0" presStyleCnt="5" custLinFactNeighborX="933" custLinFactNeighborY="-1044"/>
      <dgm:spPr/>
    </dgm:pt>
    <dgm:pt modelId="{7964EE35-F01D-4814-97D3-7198999EA52C}" type="pres">
      <dgm:prSet presAssocID="{139BC907-9386-4CB5-BAEC-272B91DE6E13}" presName="node" presStyleLbl="vennNode1" presStyleIdx="1" presStyleCnt="5" custRadScaleRad="93556" custRadScaleInc="-6925">
        <dgm:presLayoutVars>
          <dgm:bulletEnabled val="1"/>
        </dgm:presLayoutVars>
      </dgm:prSet>
      <dgm:spPr/>
    </dgm:pt>
    <dgm:pt modelId="{518359D0-5707-4E45-9826-40B79EB0729F}" type="pres">
      <dgm:prSet presAssocID="{E2EB44EB-284F-4366-80FF-C1483C4196B6}" presName="node" presStyleLbl="vennNode1" presStyleIdx="2" presStyleCnt="5" custRadScaleRad="92980" custRadScaleInc="56528">
        <dgm:presLayoutVars>
          <dgm:bulletEnabled val="1"/>
        </dgm:presLayoutVars>
      </dgm:prSet>
      <dgm:spPr/>
    </dgm:pt>
    <dgm:pt modelId="{07147ABF-788A-4DEB-BEE0-503F90FAA667}" type="pres">
      <dgm:prSet presAssocID="{CA2ACC56-FB8F-470B-9804-F7309110F389}" presName="node" presStyleLbl="vennNode1" presStyleIdx="3" presStyleCnt="5" custRadScaleRad="100033" custRadScaleInc="75785">
        <dgm:presLayoutVars>
          <dgm:bulletEnabled val="1"/>
        </dgm:presLayoutVars>
      </dgm:prSet>
      <dgm:spPr/>
    </dgm:pt>
    <dgm:pt modelId="{F02A4926-B5C2-4F1C-A9D3-44078FA9C00A}" type="pres">
      <dgm:prSet presAssocID="{8B33A38F-77FB-4BB1-8212-ACCD2F6542BB}" presName="node" presStyleLbl="vennNode1" presStyleIdx="4" presStyleCnt="5" custRadScaleRad="102951" custRadScaleInc="31034">
        <dgm:presLayoutVars>
          <dgm:bulletEnabled val="1"/>
        </dgm:presLayoutVars>
      </dgm:prSet>
      <dgm:spPr/>
    </dgm:pt>
  </dgm:ptLst>
  <dgm:cxnLst>
    <dgm:cxn modelId="{F17A2E05-9B74-4281-82E0-C320E5FA2665}" srcId="{3CB6DA6D-AF8A-4309-8DC4-9C02BCCBFB73}" destId="{FA9C35CB-3E3E-4ECD-B7D1-CEA973B9C4EA}" srcOrd="5" destOrd="0" parTransId="{00BB5F0B-67A8-4D41-A460-35254BBD2775}" sibTransId="{98EB9D4B-F3B4-4ABF-98E2-219A948D8867}"/>
    <dgm:cxn modelId="{8E53B811-8C30-4C82-B70C-4B37D8004E24}" srcId="{3CB6DA6D-AF8A-4309-8DC4-9C02BCCBFB73}" destId="{95C6228C-41E9-49D0-BBA6-A6BF39A10726}" srcOrd="1" destOrd="0" parTransId="{64E95FCA-4F0C-4A23-9775-7EAC379EB58B}" sibTransId="{EFAA9E8B-1525-4D36-93D4-5A66314B4CC3}"/>
    <dgm:cxn modelId="{AF2E965F-C431-4F54-B602-3A5CA1932176}" srcId="{3CB6DA6D-AF8A-4309-8DC4-9C02BCCBFB73}" destId="{8DBA33C9-039C-4406-8998-EA51436E73DE}" srcOrd="4" destOrd="0" parTransId="{5019FE99-7B29-4AD0-ABDA-98988AAA32F3}" sibTransId="{8EC34AC0-9157-4A46-9B50-DB7590E3446A}"/>
    <dgm:cxn modelId="{97881049-BB37-4BFD-8351-3055ECD31FBC}" srcId="{A59A1785-86DC-43EA-9ADF-045E76C86459}" destId="{CA2ACC56-FB8F-470B-9804-F7309110F389}" srcOrd="2" destOrd="0" parTransId="{82DD4102-98A6-4D9E-80D8-8B3975778230}" sibTransId="{B030FFC1-52C1-4CCC-AC0B-CDD3DDAF48BD}"/>
    <dgm:cxn modelId="{0F00A36B-AFF0-4B8B-919C-D54939A5F323}" type="presOf" srcId="{CA2ACC56-FB8F-470B-9804-F7309110F389}" destId="{07147ABF-788A-4DEB-BEE0-503F90FAA667}" srcOrd="0" destOrd="0" presId="urn:microsoft.com/office/officeart/2005/8/layout/radial3"/>
    <dgm:cxn modelId="{8C4A4758-47F3-4002-B57F-2F3B0647BDF5}" srcId="{A59A1785-86DC-43EA-9ADF-045E76C86459}" destId="{139BC907-9386-4CB5-BAEC-272B91DE6E13}" srcOrd="0" destOrd="0" parTransId="{1FC9276E-8F0C-43B9-A8C1-9B0D393F1870}" sibTransId="{DC59CC38-9BF2-410F-99C3-911AC4BD06A2}"/>
    <dgm:cxn modelId="{72EA7A78-C43C-496D-9A95-FE41D0789579}" type="presOf" srcId="{8B33A38F-77FB-4BB1-8212-ACCD2F6542BB}" destId="{F02A4926-B5C2-4F1C-A9D3-44078FA9C00A}" srcOrd="0" destOrd="0" presId="urn:microsoft.com/office/officeart/2005/8/layout/radial3"/>
    <dgm:cxn modelId="{6583917E-2E82-4F12-ABA8-0E555562093C}" srcId="{3CB6DA6D-AF8A-4309-8DC4-9C02BCCBFB73}" destId="{740C274A-9048-4481-B1E6-D55D3E0B5894}" srcOrd="3" destOrd="0" parTransId="{74D486AC-7E92-40B3-9CAF-520497273D6E}" sibTransId="{C1BF7955-BD70-4242-BD1D-4766844B8AE7}"/>
    <dgm:cxn modelId="{E09D4395-7704-4A3D-A376-4DA22235CE27}" type="presOf" srcId="{139BC907-9386-4CB5-BAEC-272B91DE6E13}" destId="{7964EE35-F01D-4814-97D3-7198999EA52C}" srcOrd="0" destOrd="0" presId="urn:microsoft.com/office/officeart/2005/8/layout/radial3"/>
    <dgm:cxn modelId="{B1FF2DAF-5180-4BDE-A733-DA7C05018FA4}" srcId="{3CB6DA6D-AF8A-4309-8DC4-9C02BCCBFB73}" destId="{A59A1785-86DC-43EA-9ADF-045E76C86459}" srcOrd="0" destOrd="0" parTransId="{43ED8EB9-1E4B-4C67-B7F9-29248F05A0C9}" sibTransId="{045ECBF1-41AC-4A92-A645-A36426F76EDD}"/>
    <dgm:cxn modelId="{75438FC9-EF70-41A8-9F5B-213CE9DF408E}" srcId="{A59A1785-86DC-43EA-9ADF-045E76C86459}" destId="{8B33A38F-77FB-4BB1-8212-ACCD2F6542BB}" srcOrd="3" destOrd="0" parTransId="{F6179130-D195-4FEA-A35B-60AB9DC2562F}" sibTransId="{CD8CB675-E742-45F8-A242-61CBE31851A4}"/>
    <dgm:cxn modelId="{65EBC2D0-1D2E-4BC9-8407-F76BB4115EA7}" type="presOf" srcId="{E2EB44EB-284F-4366-80FF-C1483C4196B6}" destId="{518359D0-5707-4E45-9826-40B79EB0729F}" srcOrd="0" destOrd="0" presId="urn:microsoft.com/office/officeart/2005/8/layout/radial3"/>
    <dgm:cxn modelId="{6163CAD9-E0F6-4742-A3A0-B1CCCAE5CFFC}" srcId="{3CB6DA6D-AF8A-4309-8DC4-9C02BCCBFB73}" destId="{C2D5FFB0-200A-4A4E-A42E-DE3410A106FF}" srcOrd="2" destOrd="0" parTransId="{AE76DF45-FE4E-40F3-8520-3FA61B6E673A}" sibTransId="{53FFD8D9-6A29-477A-AD87-0B2AB12AB737}"/>
    <dgm:cxn modelId="{DFA713E1-F3F7-4C6F-A07C-853B0A9EE6A4}" srcId="{A59A1785-86DC-43EA-9ADF-045E76C86459}" destId="{E2EB44EB-284F-4366-80FF-C1483C4196B6}" srcOrd="1" destOrd="0" parTransId="{902163CE-7A15-4306-882C-F7A0DFAFCA3F}" sibTransId="{D967333A-C9B8-433D-90E2-7A0BDB3399D1}"/>
    <dgm:cxn modelId="{199C43F7-E387-4FD0-B3EF-56CC62C4CD6E}" type="presOf" srcId="{3CB6DA6D-AF8A-4309-8DC4-9C02BCCBFB73}" destId="{A9BA1C15-B940-4E7D-897F-DF5CE88ABE3D}" srcOrd="0" destOrd="0" presId="urn:microsoft.com/office/officeart/2005/8/layout/radial3"/>
    <dgm:cxn modelId="{79C5C1FB-91DF-41C1-BA78-DA2D5878DD42}" type="presOf" srcId="{A59A1785-86DC-43EA-9ADF-045E76C86459}" destId="{0ACCAC09-0F9C-47E3-87E2-6525B55E27F1}" srcOrd="0" destOrd="0" presId="urn:microsoft.com/office/officeart/2005/8/layout/radial3"/>
    <dgm:cxn modelId="{25C1EB21-5F7E-4F56-9C51-370DA5706A49}" type="presParOf" srcId="{A9BA1C15-B940-4E7D-897F-DF5CE88ABE3D}" destId="{633978FD-C9D9-4A78-B287-172354C1E209}" srcOrd="0" destOrd="0" presId="urn:microsoft.com/office/officeart/2005/8/layout/radial3"/>
    <dgm:cxn modelId="{28E3B45E-12BF-4642-8A8E-076E424B242E}" type="presParOf" srcId="{633978FD-C9D9-4A78-B287-172354C1E209}" destId="{0ACCAC09-0F9C-47E3-87E2-6525B55E27F1}" srcOrd="0" destOrd="0" presId="urn:microsoft.com/office/officeart/2005/8/layout/radial3"/>
    <dgm:cxn modelId="{B9706797-2202-4EB9-A249-1775566FA303}" type="presParOf" srcId="{633978FD-C9D9-4A78-B287-172354C1E209}" destId="{7964EE35-F01D-4814-97D3-7198999EA52C}" srcOrd="1" destOrd="0" presId="urn:microsoft.com/office/officeart/2005/8/layout/radial3"/>
    <dgm:cxn modelId="{C570C0C9-A813-45BF-8C68-F8DA3D16C182}" type="presParOf" srcId="{633978FD-C9D9-4A78-B287-172354C1E209}" destId="{518359D0-5707-4E45-9826-40B79EB0729F}" srcOrd="2" destOrd="0" presId="urn:microsoft.com/office/officeart/2005/8/layout/radial3"/>
    <dgm:cxn modelId="{D655FED9-467A-41E1-91E3-67079CB05267}" type="presParOf" srcId="{633978FD-C9D9-4A78-B287-172354C1E209}" destId="{07147ABF-788A-4DEB-BEE0-503F90FAA667}" srcOrd="3" destOrd="0" presId="urn:microsoft.com/office/officeart/2005/8/layout/radial3"/>
    <dgm:cxn modelId="{7B9CD34A-940A-4DC6-88BF-9507D06EEF20}" type="presParOf" srcId="{633978FD-C9D9-4A78-B287-172354C1E209}" destId="{F02A4926-B5C2-4F1C-A9D3-44078FA9C00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3D610F-B3B1-48D6-A17F-08C7814532F0}">
      <dsp:nvSpPr>
        <dsp:cNvPr id="0" name=""/>
        <dsp:cNvSpPr/>
      </dsp:nvSpPr>
      <dsp:spPr>
        <a:xfrm>
          <a:off x="696438" y="9396"/>
          <a:ext cx="3589103" cy="343569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 nivel médico </a:t>
          </a:r>
          <a:r>
            <a:rPr lang="es-ES" sz="2200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permitió diagnosticar en vida fetal problemas que sólo se conocían en el recién nacido</a:t>
          </a:r>
          <a:endParaRPr lang="es-ES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97619" y="414539"/>
        <a:ext cx="2069393" cy="2625413"/>
      </dsp:txXfrm>
    </dsp:sp>
    <dsp:sp modelId="{9ABE8506-B31A-4B2F-B200-7A03035B5FDF}">
      <dsp:nvSpPr>
        <dsp:cNvPr id="0" name=""/>
        <dsp:cNvSpPr/>
      </dsp:nvSpPr>
      <dsp:spPr>
        <a:xfrm>
          <a:off x="3457918" y="0"/>
          <a:ext cx="3857362" cy="343569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A nivel de los padres </a:t>
          </a:r>
          <a:r>
            <a:rPr lang="es-ES" sz="2400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permitió un reconocimiento del feto como persona</a:t>
          </a:r>
          <a:endParaRPr lang="es-E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52575" y="405142"/>
        <a:ext cx="2224065" cy="26254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18889-C96E-4CAC-9CD6-CDC4C3A3D3B0}">
      <dsp:nvSpPr>
        <dsp:cNvPr id="0" name=""/>
        <dsp:cNvSpPr/>
      </dsp:nvSpPr>
      <dsp:spPr>
        <a:xfrm>
          <a:off x="661208" y="0"/>
          <a:ext cx="7493693" cy="5418667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9BDD32-5E9D-450C-BD38-264C90369360}">
      <dsp:nvSpPr>
        <dsp:cNvPr id="0" name=""/>
        <dsp:cNvSpPr/>
      </dsp:nvSpPr>
      <dsp:spPr>
        <a:xfrm>
          <a:off x="9470" y="1625600"/>
          <a:ext cx="2837685" cy="216746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Evaluar al no nacido</a:t>
          </a:r>
        </a:p>
      </dsp:txBody>
      <dsp:txXfrm>
        <a:off x="115277" y="1731407"/>
        <a:ext cx="2626071" cy="1955852"/>
      </dsp:txXfrm>
    </dsp:sp>
    <dsp:sp modelId="{8EE77A0E-0C32-4AFE-BC81-31704AAB4A79}">
      <dsp:nvSpPr>
        <dsp:cNvPr id="0" name=""/>
        <dsp:cNvSpPr/>
      </dsp:nvSpPr>
      <dsp:spPr>
        <a:xfrm>
          <a:off x="2989212" y="1625600"/>
          <a:ext cx="2837685" cy="2167466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Determinar alguna enfermedad </a:t>
          </a:r>
        </a:p>
      </dsp:txBody>
      <dsp:txXfrm>
        <a:off x="3095019" y="1731407"/>
        <a:ext cx="2626071" cy="1955852"/>
      </dsp:txXfrm>
    </dsp:sp>
    <dsp:sp modelId="{87D25003-A553-4505-BF89-C1DBAF7F17C0}">
      <dsp:nvSpPr>
        <dsp:cNvPr id="0" name=""/>
        <dsp:cNvSpPr/>
      </dsp:nvSpPr>
      <dsp:spPr>
        <a:xfrm>
          <a:off x="5968954" y="1625600"/>
          <a:ext cx="2837685" cy="2167466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Establecer el pronóstico </a:t>
          </a:r>
          <a:endParaRPr lang="es-ES" sz="3500" kern="1200" dirty="0"/>
        </a:p>
      </dsp:txBody>
      <dsp:txXfrm>
        <a:off x="6074761" y="1731407"/>
        <a:ext cx="2626071" cy="19558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77E6C-4E01-44AA-827B-915DFAA6CF20}">
      <dsp:nvSpPr>
        <dsp:cNvPr id="0" name=""/>
        <dsp:cNvSpPr/>
      </dsp:nvSpPr>
      <dsp:spPr>
        <a:xfrm rot="16200000">
          <a:off x="972" y="219003"/>
          <a:ext cx="5146144" cy="5146144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>
              <a:latin typeface="Arial" panose="020B0604020202020204" pitchFamily="34" charset="0"/>
              <a:cs typeface="Arial" panose="020B0604020202020204" pitchFamily="34" charset="0"/>
            </a:rPr>
            <a:t>Beneficio de un diagnóstico temprano para salvar vidas o para calidad de vida posnatal </a:t>
          </a:r>
        </a:p>
      </dsp:txBody>
      <dsp:txXfrm rot="5400000">
        <a:off x="973" y="1505538"/>
        <a:ext cx="4245569" cy="2573072"/>
      </dsp:txXfrm>
    </dsp:sp>
    <dsp:sp modelId="{E4D019EA-5B9C-40C6-9DB0-90780FD3ECA6}">
      <dsp:nvSpPr>
        <dsp:cNvPr id="0" name=""/>
        <dsp:cNvSpPr/>
      </dsp:nvSpPr>
      <dsp:spPr>
        <a:xfrm rot="5400000">
          <a:off x="5423899" y="219003"/>
          <a:ext cx="5146144" cy="5146144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>
              <a:latin typeface="Arial" panose="020B0604020202020204" pitchFamily="34" charset="0"/>
              <a:cs typeface="Arial" panose="020B0604020202020204" pitchFamily="34" charset="0"/>
            </a:rPr>
            <a:t>Pérdida de sensibilidad hacia la igual dignidad de todos los seres humanos</a:t>
          </a:r>
        </a:p>
      </dsp:txBody>
      <dsp:txXfrm rot="-5400000">
        <a:off x="6324475" y="1505539"/>
        <a:ext cx="4245569" cy="25730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0475CF-1832-45D8-9FBE-B2A44B8803CF}">
      <dsp:nvSpPr>
        <dsp:cNvPr id="0" name=""/>
        <dsp:cNvSpPr/>
      </dsp:nvSpPr>
      <dsp:spPr>
        <a:xfrm>
          <a:off x="948266" y="0"/>
          <a:ext cx="5418667" cy="541866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BBB0AE-CED4-4319-844A-DE342267C20B}">
      <dsp:nvSpPr>
        <dsp:cNvPr id="0" name=""/>
        <dsp:cNvSpPr/>
      </dsp:nvSpPr>
      <dsp:spPr>
        <a:xfrm>
          <a:off x="3657599" y="544777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i="0" kern="1200" dirty="0">
              <a:latin typeface="Arial" panose="020B0604020202020204" pitchFamily="34" charset="0"/>
              <a:cs typeface="Arial" panose="020B0604020202020204" pitchFamily="34" charset="0"/>
            </a:rPr>
            <a:t>Fundamentación ontológica</a:t>
          </a:r>
        </a:p>
      </dsp:txBody>
      <dsp:txXfrm>
        <a:off x="3720215" y="607393"/>
        <a:ext cx="3396901" cy="1157468"/>
      </dsp:txXfrm>
    </dsp:sp>
    <dsp:sp modelId="{35E784EC-8F98-401E-878F-20DEB8E75FE2}">
      <dsp:nvSpPr>
        <dsp:cNvPr id="0" name=""/>
        <dsp:cNvSpPr/>
      </dsp:nvSpPr>
      <dsp:spPr>
        <a:xfrm>
          <a:off x="3657599" y="1987814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i="0" kern="1200" dirty="0">
              <a:latin typeface="Arial" panose="020B0604020202020204" pitchFamily="34" charset="0"/>
              <a:cs typeface="Arial" panose="020B0604020202020204" pitchFamily="34" charset="0"/>
            </a:rPr>
            <a:t>Fundamentación funcionalista</a:t>
          </a:r>
        </a:p>
      </dsp:txBody>
      <dsp:txXfrm>
        <a:off x="3720215" y="2050430"/>
        <a:ext cx="3396901" cy="1157468"/>
      </dsp:txXfrm>
    </dsp:sp>
    <dsp:sp modelId="{0F5762BC-E3AD-44D9-9CAD-AFD9A40D6E87}">
      <dsp:nvSpPr>
        <dsp:cNvPr id="0" name=""/>
        <dsp:cNvSpPr/>
      </dsp:nvSpPr>
      <dsp:spPr>
        <a:xfrm>
          <a:off x="3657599" y="3430852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kern="1200" dirty="0">
              <a:latin typeface="Arial" panose="020B0604020202020204" pitchFamily="34" charset="0"/>
              <a:cs typeface="Arial" panose="020B0604020202020204" pitchFamily="34" charset="0"/>
            </a:rPr>
            <a:t>Fundamentación </a:t>
          </a:r>
          <a:r>
            <a:rPr lang="es-ES" sz="2900" b="1" kern="1200" dirty="0" err="1">
              <a:latin typeface="Arial" panose="020B0604020202020204" pitchFamily="34" charset="0"/>
              <a:cs typeface="Arial" panose="020B0604020202020204" pitchFamily="34" charset="0"/>
            </a:rPr>
            <a:t>principialista</a:t>
          </a:r>
          <a:endParaRPr lang="es-ES" sz="29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20215" y="3493468"/>
        <a:ext cx="3396901" cy="11574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CAC09-0F9C-47E3-87E2-6525B55E27F1}">
      <dsp:nvSpPr>
        <dsp:cNvPr id="0" name=""/>
        <dsp:cNvSpPr/>
      </dsp:nvSpPr>
      <dsp:spPr>
        <a:xfrm>
          <a:off x="3924273" y="1411798"/>
          <a:ext cx="3640431" cy="3640431"/>
        </a:xfrm>
        <a:prstGeom prst="ellipse">
          <a:avLst/>
        </a:prstGeom>
        <a:solidFill>
          <a:srgbClr val="00206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1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Dignidad</a:t>
          </a:r>
        </a:p>
      </dsp:txBody>
      <dsp:txXfrm>
        <a:off x="4457402" y="1944927"/>
        <a:ext cx="2574173" cy="2574173"/>
      </dsp:txXfrm>
    </dsp:sp>
    <dsp:sp modelId="{7964EE35-F01D-4814-97D3-7198999EA52C}">
      <dsp:nvSpPr>
        <dsp:cNvPr id="0" name=""/>
        <dsp:cNvSpPr/>
      </dsp:nvSpPr>
      <dsp:spPr>
        <a:xfrm>
          <a:off x="4549351" y="166530"/>
          <a:ext cx="1820215" cy="1820215"/>
        </a:xfrm>
        <a:prstGeom prst="ellipse">
          <a:avLst/>
        </a:prstGeom>
        <a:solidFill>
          <a:schemeClr val="accent3">
            <a:lumMod val="20000"/>
            <a:lumOff val="80000"/>
            <a:alpha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Arial" panose="020B0604020202020204" pitchFamily="34" charset="0"/>
              <a:cs typeface="Arial" panose="020B0604020202020204" pitchFamily="34" charset="0"/>
            </a:rPr>
            <a:t>Integridad física y personal</a:t>
          </a:r>
        </a:p>
      </dsp:txBody>
      <dsp:txXfrm>
        <a:off x="4815915" y="433094"/>
        <a:ext cx="1287087" cy="1287087"/>
      </dsp:txXfrm>
    </dsp:sp>
    <dsp:sp modelId="{518359D0-5707-4E45-9826-40B79EB0729F}">
      <dsp:nvSpPr>
        <dsp:cNvPr id="0" name=""/>
        <dsp:cNvSpPr/>
      </dsp:nvSpPr>
      <dsp:spPr>
        <a:xfrm>
          <a:off x="6181102" y="4081469"/>
          <a:ext cx="1820215" cy="1820215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A la Vida</a:t>
          </a:r>
        </a:p>
      </dsp:txBody>
      <dsp:txXfrm>
        <a:off x="6447666" y="4348033"/>
        <a:ext cx="1287087" cy="1287087"/>
      </dsp:txXfrm>
    </dsp:sp>
    <dsp:sp modelId="{07147ABF-788A-4DEB-BEE0-503F90FAA667}">
      <dsp:nvSpPr>
        <dsp:cNvPr id="0" name=""/>
        <dsp:cNvSpPr/>
      </dsp:nvSpPr>
      <dsp:spPr>
        <a:xfrm>
          <a:off x="2588101" y="3251872"/>
          <a:ext cx="1820215" cy="1820215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 </a:t>
          </a: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A la Salud</a:t>
          </a:r>
        </a:p>
      </dsp:txBody>
      <dsp:txXfrm>
        <a:off x="2854665" y="3518436"/>
        <a:ext cx="1287087" cy="1287087"/>
      </dsp:txXfrm>
    </dsp:sp>
    <dsp:sp modelId="{F02A4926-B5C2-4F1C-A9D3-44078FA9C00A}">
      <dsp:nvSpPr>
        <dsp:cNvPr id="0" name=""/>
        <dsp:cNvSpPr/>
      </dsp:nvSpPr>
      <dsp:spPr>
        <a:xfrm>
          <a:off x="2633729" y="1228170"/>
          <a:ext cx="1820215" cy="1820215"/>
        </a:xfrm>
        <a:prstGeom prst="ellipse">
          <a:avLst/>
        </a:prstGeom>
        <a:solidFill>
          <a:srgbClr val="00B0F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 A la Libertad personal</a:t>
          </a:r>
        </a:p>
      </dsp:txBody>
      <dsp:txXfrm>
        <a:off x="2900293" y="1494734"/>
        <a:ext cx="1287087" cy="1287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602B9-A107-4DA9-A0FB-A88A0243C8D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29620-302D-4CEF-B7F5-B38DD37B09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639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FAD702-E15F-4816-95B4-4EF750D49F5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892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609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092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207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176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712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9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4566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6819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99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17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4314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593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52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674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6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021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39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1942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78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745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423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71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7C744-1AC4-488E-BD70-E8CE89D02954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9E7B7-0FF3-45CB-9E46-3DE12AA7EA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637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4242B-FD3F-4593-8CEC-CF1B772BCE84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24/09/2026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400A1-A3AA-4DB6-A164-857B57A49BF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00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78873" y="2562947"/>
            <a:ext cx="10474036" cy="16557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¿El feto como paciente?: una visión ético-legal-profesional desde la Medicina perinatal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136072" y="3962400"/>
            <a:ext cx="60267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Autores: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Dr. C.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Lareisy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Borges Damas.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Dr. Rolando Sánchez Machado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357745" y="498764"/>
            <a:ext cx="9615055" cy="15696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JORNADA CIENTÍFICA DEL TRIBUNAL PROVINCIAL POPULAR DE ARTEMISA</a:t>
            </a:r>
          </a:p>
          <a:p>
            <a:pPr algn="ctr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JORNADA PROVINCIAL DE FAMILIA</a:t>
            </a:r>
          </a:p>
        </p:txBody>
      </p:sp>
    </p:spTree>
    <p:extLst>
      <p:ext uri="{BB962C8B-B14F-4D97-AF65-F5344CB8AC3E}">
        <p14:creationId xmlns:p14="http://schemas.microsoft.com/office/powerpoint/2010/main" val="308290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535586" y="3025920"/>
            <a:ext cx="37310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Resultó en un nuevo concepto </a:t>
            </a:r>
            <a:r>
              <a:rPr lang="es-ES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“FETO COMO PACIENTE”</a:t>
            </a:r>
            <a:endParaRPr lang="es-E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54302" y="210188"/>
            <a:ext cx="3835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dirty="0">
                <a:solidFill>
                  <a:srgbClr val="0070C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INTRODUCCIÓN</a:t>
            </a:r>
            <a:r>
              <a:rPr lang="es-E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1296313" y="693424"/>
            <a:ext cx="6555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 ultrasonido a finales de los 70 del siglo XX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259782" y="307698"/>
            <a:ext cx="3920835" cy="1200329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s-E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permitió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779820" y="1359317"/>
            <a:ext cx="6400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Visualización del feto durante en el embarazo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echa curvada hacia la derecha 8"/>
          <p:cNvSpPr/>
          <p:nvPr/>
        </p:nvSpPr>
        <p:spPr>
          <a:xfrm rot="1357163">
            <a:off x="3837719" y="1331374"/>
            <a:ext cx="706582" cy="979217"/>
          </a:xfrm>
          <a:prstGeom prst="curved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445736" y="2151372"/>
            <a:ext cx="55018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verdadera revolución a dos niveles: 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488569529"/>
              </p:ext>
            </p:extLst>
          </p:nvPr>
        </p:nvGraphicFramePr>
        <p:xfrm>
          <a:off x="-346363" y="2735753"/>
          <a:ext cx="7592290" cy="3454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Flecha derecha 15"/>
          <p:cNvSpPr/>
          <p:nvPr/>
        </p:nvSpPr>
        <p:spPr>
          <a:xfrm>
            <a:off x="7084494" y="3718418"/>
            <a:ext cx="595745" cy="373199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7680239" y="4932122"/>
            <a:ext cx="41825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Medicina Materno-Fetal</a:t>
            </a:r>
            <a:endParaRPr lang="es-E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lecha derecha 17"/>
          <p:cNvSpPr/>
          <p:nvPr/>
        </p:nvSpPr>
        <p:spPr>
          <a:xfrm rot="5400000">
            <a:off x="9223784" y="4447650"/>
            <a:ext cx="595745" cy="373199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6899563" y="5543914"/>
            <a:ext cx="4946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 colocado al feto como un nuevo paciente en el universo de la ciencia biomédica.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44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0789" y="4931840"/>
            <a:ext cx="11745836" cy="16858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Surgimiento de polémicas éticas en los profesionales de la especialidad y en los padres ante la presencia de una alteración anatómico- funcional que termine en una discapacidad o muerte fetal o neonatal.</a:t>
            </a:r>
            <a:r>
              <a:rPr lang="es-ES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56095" y="1810447"/>
            <a:ext cx="1173590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MEDICINA MATERNO-FETAL</a:t>
            </a:r>
            <a:endParaRPr lang="es-ES" sz="6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50790" y="193082"/>
            <a:ext cx="11745837" cy="1754326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Rama de la medicina que estudia la salud de la madre, feto, desde las primeras semanas de gestación hasta sus primeros días de vida.</a:t>
            </a:r>
            <a:r>
              <a:rPr lang="es-ES" sz="2400" dirty="0">
                <a:solidFill>
                  <a:srgbClr val="777777"/>
                </a:solidFill>
                <a:latin typeface="OpenSans-Regular"/>
                <a:ea typeface="Times New Roman" panose="02020603050405020304" pitchFamily="18" charset="0"/>
              </a:rPr>
              <a:t> </a:t>
            </a:r>
            <a:r>
              <a:rPr lang="es-E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Intenta reconocer con la mayor objetividad y precisión posible el estado fetal durante la gravidez.</a:t>
            </a:r>
            <a:endParaRPr lang="es-E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50791" y="2918443"/>
            <a:ext cx="11745836" cy="6463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Estudia el diagnóstico de noxas que puedan afectar el desarrollo y crecimiento fetal.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0789" y="3701082"/>
            <a:ext cx="11745837" cy="64633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Avance tecnológico ha permitido detectar alteraciones con anterioridad al nacimiento.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echa derecha 8"/>
          <p:cNvSpPr/>
          <p:nvPr/>
        </p:nvSpPr>
        <p:spPr>
          <a:xfrm rot="5400000">
            <a:off x="1105020" y="4594994"/>
            <a:ext cx="595745" cy="373199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219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651163" y="196446"/>
            <a:ext cx="10889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Advenimiento de las diferentes técnicas de diagnóstico prenatal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416076621"/>
              </p:ext>
            </p:extLst>
          </p:nvPr>
        </p:nvGraphicFramePr>
        <p:xfrm>
          <a:off x="1879599" y="479335"/>
          <a:ext cx="881611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ángulo 8"/>
          <p:cNvSpPr/>
          <p:nvPr/>
        </p:nvSpPr>
        <p:spPr>
          <a:xfrm>
            <a:off x="270163" y="5657671"/>
            <a:ext cx="11651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un medio para atender al feto desde los momentos iniciales de su existencia y procurar brindarle una mejor calidad de vida, sin poner en un riesgo desproporcionado a su madre.</a:t>
            </a:r>
            <a:endParaRPr lang="es-E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091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01781" y="196381"/>
            <a:ext cx="115546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Este gran avance de la ciencia ha permitido dos acciones antagónicas 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721705634"/>
              </p:ext>
            </p:extLst>
          </p:nvPr>
        </p:nvGraphicFramePr>
        <p:xfrm>
          <a:off x="623455" y="719666"/>
          <a:ext cx="10571017" cy="5584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3012778" y="6142991"/>
            <a:ext cx="63326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FETO COMO UN NUEVO PACIENTE </a:t>
            </a:r>
            <a:endParaRPr lang="es-E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133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28014" y="573463"/>
            <a:ext cx="6683689" cy="52322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¿ES EL FETO UN NUEVO PACIENTE? </a:t>
            </a:r>
            <a:endParaRPr lang="es-E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687782" y="1195291"/>
            <a:ext cx="88114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Plantear que el feto es un </a:t>
            </a:r>
            <a:r>
              <a:rPr lang="es-E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paciente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significaría reconocer que el feto es una </a:t>
            </a:r>
            <a:r>
              <a:rPr lang="es-E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persona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8014" y="2026288"/>
            <a:ext cx="11774073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dependencia materna del feto y la necesidad de pasar a través del cuerpo de la madre ante los procedimientos diagnósticos y tratamientos induce a la existencia de conflictos que ponen en tela de juicio la condición del </a:t>
            </a:r>
            <a:r>
              <a:rPr lang="es-E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feto como un paciente. </a:t>
            </a:r>
            <a:endParaRPr lang="es-E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912739" y="4306430"/>
            <a:ext cx="9089348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s-E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debe establecer si el feto tiene un estado moral independiente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642938" y="5526430"/>
            <a:ext cx="10359149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características que posee el feto son independientes de la madre o de cualquier otro factor, por tanto, generan obligaciones hacia el feto por parte de la madre y de su médico.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echa derecha 8"/>
          <p:cNvSpPr/>
          <p:nvPr/>
        </p:nvSpPr>
        <p:spPr>
          <a:xfrm rot="5400000">
            <a:off x="9078340" y="3763051"/>
            <a:ext cx="595745" cy="373199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derecha 9"/>
          <p:cNvSpPr/>
          <p:nvPr/>
        </p:nvSpPr>
        <p:spPr>
          <a:xfrm rot="5400000">
            <a:off x="8025395" y="4960663"/>
            <a:ext cx="595745" cy="373199"/>
          </a:xfrm>
          <a:prstGeom prst="rightArrow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5402892" y="4839171"/>
            <a:ext cx="2839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Esto implicaría </a:t>
            </a:r>
            <a:endParaRPr lang="es-E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7338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8546" y="184816"/>
            <a:ext cx="11956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puede explicar el concepto del feto como paciente desde tres visiones o fundamentaciones filosóficas sobre el concepto de persona y de las obligaciones que se deben tener hacia ella (estatus moral):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929282335"/>
              </p:ext>
            </p:extLst>
          </p:nvPr>
        </p:nvGraphicFramePr>
        <p:xfrm>
          <a:off x="-577274" y="129613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ángulo 10"/>
          <p:cNvSpPr/>
          <p:nvPr/>
        </p:nvSpPr>
        <p:spPr>
          <a:xfrm>
            <a:off x="6618512" y="1916827"/>
            <a:ext cx="547650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Permite explicar por qué el hombre es persona desde el momento de la concepción, o por qué el hombre es persona aunque esté en situación de menor integridad física, moral o intelectual.</a:t>
            </a:r>
            <a:r>
              <a:rPr lang="es-ES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(Peter Singer, </a:t>
            </a:r>
            <a:r>
              <a:rPr lang="es-ES" sz="1200" dirty="0"/>
              <a:t>Báez-Reyes, </a:t>
            </a:r>
            <a:r>
              <a:rPr lang="es-ES" sz="1200" dirty="0" err="1"/>
              <a:t>Chervenak</a:t>
            </a:r>
            <a:r>
              <a:rPr lang="es-ES" sz="1200" dirty="0"/>
              <a:t> y </a:t>
            </a:r>
            <a:r>
              <a:rPr lang="es-ES" sz="1200" dirty="0" err="1"/>
              <a:t>McCullough</a:t>
            </a:r>
            <a:r>
              <a:rPr lang="es-ES" sz="1200" dirty="0"/>
              <a:t>)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675857" y="3766936"/>
            <a:ext cx="551614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ética se extiende a todos los seres dotados de sensibilidad. (</a:t>
            </a:r>
            <a:r>
              <a:rPr lang="es-ES" dirty="0" err="1"/>
              <a:t>Moratalla</a:t>
            </a:r>
            <a:r>
              <a:rPr lang="es-ES" dirty="0"/>
              <a:t>)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675857" y="4924416"/>
            <a:ext cx="54191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Elaboran un «paradigma» moral para quienes trabajan en el ámbito de la salud, a fin de proporcionar una referencia práctica y conceptual que pueda servir de orientación en situaciones concretas. (</a:t>
            </a:r>
            <a:r>
              <a:rPr lang="es-ES" dirty="0"/>
              <a:t>Dickens y Cook, </a:t>
            </a:r>
            <a:r>
              <a:rPr lang="es-ES" dirty="0" err="1"/>
              <a:t>Rodrigues</a:t>
            </a:r>
            <a:r>
              <a:rPr lang="es-ES" dirty="0"/>
              <a:t> Catarina, </a:t>
            </a:r>
            <a:r>
              <a:rPr lang="es-ES" dirty="0" err="1"/>
              <a:t>Radic</a:t>
            </a:r>
            <a:r>
              <a:rPr lang="es-ES" dirty="0"/>
              <a:t> </a:t>
            </a:r>
            <a:r>
              <a:rPr lang="es-ES" i="1" dirty="0"/>
              <a:t>et al.)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123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967345" y="1886681"/>
            <a:ext cx="11776363" cy="175432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s-ES" sz="3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el campo de la obstetricia la presencia del feto como paciente hace más complejo el análisis de los problemas éticos.</a:t>
            </a:r>
            <a:endParaRPr lang="es-E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33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18654" y="1073472"/>
            <a:ext cx="1163781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lphaLcPeriod"/>
              <a:tabLst>
                <a:tab pos="457200" algn="l"/>
              </a:tabLst>
            </a:pPr>
            <a:r>
              <a:rPr lang="es-E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Promoción de la salud y prevención de la enfermedad con énfasis en la importancia de la consulta perinatal.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lphaLcPeriod"/>
              <a:tabLst>
                <a:tab pos="457200" algn="l"/>
              </a:tabLst>
            </a:pPr>
            <a:r>
              <a:rPr lang="es-E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Prevención de una muerte temprana fetal y/o materna.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lphaLcPeriod"/>
              <a:tabLst>
                <a:tab pos="457200" algn="l"/>
              </a:tabLst>
            </a:pPr>
            <a:r>
              <a:rPr lang="es-E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Terapia fetal que beneficie al feto y evite complicaciones en su etapa postnatal.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lphaLcPeriod"/>
              <a:tabLst>
                <a:tab pos="457200" algn="l"/>
              </a:tabLst>
            </a:pPr>
            <a:r>
              <a:rPr lang="es-E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Educar y asesorar a la pareja embarazada en cuanto a la evolución y pronóstico del embarazo.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24691" y="418006"/>
            <a:ext cx="87992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42875" algn="just"/>
            <a:r>
              <a:rPr lang="es-ES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Objetivos de la atención médica en perinatología:</a:t>
            </a:r>
          </a:p>
        </p:txBody>
      </p:sp>
    </p:spTree>
    <p:extLst>
      <p:ext uri="{BB962C8B-B14F-4D97-AF65-F5344CB8AC3E}">
        <p14:creationId xmlns:p14="http://schemas.microsoft.com/office/powerpoint/2010/main" val="1406813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32509" y="1101182"/>
            <a:ext cx="116378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>
                <a:tab pos="457200" algn="l"/>
              </a:tabLst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Evitar dañar al binomio madre-feto en el curso de la atención perinatal.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>
                <a:tab pos="457200" algn="l"/>
              </a:tabLst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Trasmitirle a la madre-padre una esperanza razonable de que, tras el tratamiento indicado el niño será sano al nacer.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>
                <a:tab pos="457200" algn="l"/>
              </a:tabLst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Ayudar a las pacientes a tomar la decisión correcta según sea el problema existente.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93964" y="334880"/>
            <a:ext cx="87992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14287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Objetivos de la atención médica en perinatología:</a:t>
            </a:r>
          </a:p>
        </p:txBody>
      </p:sp>
    </p:spTree>
    <p:extLst>
      <p:ext uri="{BB962C8B-B14F-4D97-AF65-F5344CB8AC3E}">
        <p14:creationId xmlns:p14="http://schemas.microsoft.com/office/powerpoint/2010/main" val="1815309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32509" y="944893"/>
            <a:ext cx="11249891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Estas características de la medicina perinatal influencian en el ejercicio de las responsabilidades del profesional de la salud debido a que la persona con quien se afrontan en cada consulta es la madre y el padre o tutor y no el paciente (feto).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18656" y="3105881"/>
            <a:ext cx="11263744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Ningún acto médico debe ser realizado sin el consentimiento de los padres aun a beneficio del paciente (el feto).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32509" y="4897538"/>
            <a:ext cx="11069781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planteamiento verdaderamente ético está orientado a respetar la vida humana como un bien supremo.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134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50674"/>
            <a:ext cx="3581400" cy="148148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8449" y="1050303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CUBA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909849" y="185209"/>
            <a:ext cx="7761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desarrolla la Medicina Perinatal en función del máximo bienestar de la madre y el feto. </a:t>
            </a:r>
            <a:endParaRPr lang="es-E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lecha abajo 7"/>
          <p:cNvSpPr/>
          <p:nvPr/>
        </p:nvSpPr>
        <p:spPr>
          <a:xfrm>
            <a:off x="1821873" y="1737161"/>
            <a:ext cx="625272" cy="324398"/>
          </a:xfrm>
          <a:prstGeom prst="down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7 Rectángulo"/>
          <p:cNvSpPr/>
          <p:nvPr/>
        </p:nvSpPr>
        <p:spPr>
          <a:xfrm>
            <a:off x="190500" y="2213381"/>
            <a:ext cx="6404264" cy="121792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lnSpc>
                <a:spcPct val="150000"/>
              </a:lnSpc>
              <a:defRPr/>
            </a:pPr>
            <a:r>
              <a:rPr lang="es-E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OBJETIVO DE TRABAJO DEL MINSAP desde el PROGRAMA MATERNO INFANTIL</a:t>
            </a:r>
            <a:endParaRPr lang="es-E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954982" y="1385538"/>
            <a:ext cx="4854466" cy="341632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Utilización de la tecnología para proporcionar información sobre la salud fetal; con orientación para su manejo terapéutico y generación de bienestar materno-fetal.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881745" y="5029536"/>
            <a:ext cx="9066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 valora la protección del feto y el cumplimiento de sus derechos mediante la protección a la familia y la madre.</a:t>
            </a:r>
          </a:p>
          <a:p>
            <a:pPr algn="just"/>
            <a:r>
              <a:rPr lang="es-E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BASES ÉTICO-LEGALES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90500" y="3583123"/>
            <a:ext cx="6404264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Creación del Comité de derechos sexuales y reproductivos en la Sociedad Cubana de Obstetricia y Ginecología.</a:t>
            </a:r>
          </a:p>
        </p:txBody>
      </p:sp>
    </p:spTree>
    <p:extLst>
      <p:ext uri="{BB962C8B-B14F-4D97-AF65-F5344CB8AC3E}">
        <p14:creationId xmlns:p14="http://schemas.microsoft.com/office/powerpoint/2010/main" val="416459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02"/>
    </mc:Choice>
    <mc:Fallback xmlns="">
      <p:transition spd="slow" advTm="6280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/>
        </p:nvGraphicFramePr>
        <p:xfrm>
          <a:off x="0" y="681616"/>
          <a:ext cx="11400503" cy="6563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upo 6"/>
          <p:cNvGrpSpPr/>
          <p:nvPr/>
        </p:nvGrpSpPr>
        <p:grpSpPr>
          <a:xfrm>
            <a:off x="4250536" y="4972541"/>
            <a:ext cx="1752059" cy="1737975"/>
            <a:chOff x="1402840" y="3472849"/>
            <a:chExt cx="1502833" cy="1502833"/>
          </a:xfrm>
        </p:grpSpPr>
        <p:sp>
          <p:nvSpPr>
            <p:cNvPr id="8" name="Elipse 7"/>
            <p:cNvSpPr/>
            <p:nvPr/>
          </p:nvSpPr>
          <p:spPr>
            <a:xfrm>
              <a:off x="1402840" y="3472849"/>
              <a:ext cx="1502833" cy="150283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9" name="Elipse 4"/>
            <p:cNvSpPr txBox="1"/>
            <p:nvPr/>
          </p:nvSpPr>
          <p:spPr>
            <a:xfrm>
              <a:off x="1512882" y="3692933"/>
              <a:ext cx="1282748" cy="106266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la Intimidad</a:t>
              </a:r>
            </a:p>
          </p:txBody>
        </p:sp>
      </p:grpSp>
      <p:sp>
        <p:nvSpPr>
          <p:cNvPr id="11" name="Elipse 10"/>
          <p:cNvSpPr/>
          <p:nvPr/>
        </p:nvSpPr>
        <p:spPr>
          <a:xfrm>
            <a:off x="6431520" y="1374728"/>
            <a:ext cx="1737287" cy="1643695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grpSp>
        <p:nvGrpSpPr>
          <p:cNvPr id="13" name="Grupo 12"/>
          <p:cNvGrpSpPr/>
          <p:nvPr/>
        </p:nvGrpSpPr>
        <p:grpSpPr>
          <a:xfrm>
            <a:off x="7131580" y="3018423"/>
            <a:ext cx="2010062" cy="1889418"/>
            <a:chOff x="2044215" y="3472851"/>
            <a:chExt cx="1502833" cy="150283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" name="Elipse 13"/>
            <p:cNvSpPr/>
            <p:nvPr/>
          </p:nvSpPr>
          <p:spPr>
            <a:xfrm>
              <a:off x="2044215" y="3472851"/>
              <a:ext cx="1502833" cy="1502833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5" name="Elipse 4"/>
            <p:cNvSpPr txBox="1"/>
            <p:nvPr/>
          </p:nvSpPr>
          <p:spPr>
            <a:xfrm>
              <a:off x="2170258" y="3818229"/>
              <a:ext cx="1250748" cy="81207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Igualdad y no discriminación</a:t>
              </a:r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6549130" y="1842632"/>
            <a:ext cx="150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Acceso a la información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16251" y="317376"/>
            <a:ext cx="117726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Derechos humanos que justifican</a:t>
            </a:r>
            <a:r>
              <a:rPr kumimoji="0" lang="es-E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la protección materna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 Cuba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7826478" y="6228370"/>
            <a:ext cx="4365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Constitución de la República de Cuba, 2019.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Elaboración del autor</a:t>
            </a:r>
          </a:p>
        </p:txBody>
      </p:sp>
      <p:sp>
        <p:nvSpPr>
          <p:cNvPr id="2" name="Elipse 1"/>
          <p:cNvSpPr/>
          <p:nvPr/>
        </p:nvSpPr>
        <p:spPr>
          <a:xfrm>
            <a:off x="486696" y="929148"/>
            <a:ext cx="10427109" cy="5781368"/>
          </a:xfrm>
          <a:prstGeom prst="ellipse">
            <a:avLst/>
          </a:prstGeom>
          <a:noFill/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uadroTexto 2"/>
          <p:cNvSpPr txBox="1"/>
          <p:nvPr/>
        </p:nvSpPr>
        <p:spPr>
          <a:xfrm rot="16200000">
            <a:off x="9760899" y="451630"/>
            <a:ext cx="636338" cy="43936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vert="vert"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AUTODETERMINACIÓN </a:t>
            </a:r>
          </a:p>
        </p:txBody>
      </p:sp>
    </p:spTree>
    <p:extLst>
      <p:ext uri="{BB962C8B-B14F-4D97-AF65-F5344CB8AC3E}">
        <p14:creationId xmlns:p14="http://schemas.microsoft.com/office/powerpoint/2010/main" val="1183773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27" y="2577270"/>
            <a:ext cx="2475648" cy="226315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69446" y="4919008"/>
            <a:ext cx="31556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2014: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“Marco ético para una atención de la salud materna respetuosa durante el embarazo y el parto”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388" y="1860118"/>
            <a:ext cx="2189019" cy="241589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4261" y="2234284"/>
            <a:ext cx="1913942" cy="350033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9234054" y="4101917"/>
            <a:ext cx="27847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Carta de las Naciones Unidas</a:t>
            </a:r>
          </a:p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Derechos del niño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278410" y="4276009"/>
            <a:ext cx="26877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2018: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Recomendaciones sobre atención prenatal para una experiencia positiva del embarazo 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897" y="207517"/>
            <a:ext cx="2302741" cy="229116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2" name="CuadroTexto 11"/>
          <p:cNvSpPr txBox="1"/>
          <p:nvPr/>
        </p:nvSpPr>
        <p:spPr>
          <a:xfrm>
            <a:off x="9543170" y="5279987"/>
            <a:ext cx="2424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Decálogo de los derechos del recién nacido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3110942" y="326137"/>
            <a:ext cx="8433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Artículo 8: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Lo prescrito en los tratados internacionales en vigor para la República de Cuba, forma parte o se integra según corresponda al ordenamiento jurídico internacional…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3771244" y="4276009"/>
            <a:ext cx="25707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2016: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“Recomendaciones Para los cuidados durante el parto, para una experiencia de parto positiva”</a:t>
            </a:r>
          </a:p>
        </p:txBody>
      </p:sp>
    </p:spTree>
    <p:extLst>
      <p:ext uri="{BB962C8B-B14F-4D97-AF65-F5344CB8AC3E}">
        <p14:creationId xmlns:p14="http://schemas.microsoft.com/office/powerpoint/2010/main" val="2358967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8" y="722485"/>
            <a:ext cx="2807581" cy="279347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Rectángulo 4"/>
          <p:cNvSpPr/>
          <p:nvPr/>
        </p:nvSpPr>
        <p:spPr>
          <a:xfrm>
            <a:off x="353962" y="197451"/>
            <a:ext cx="11724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protección de la mujer y sus derechos tiene rango constitucional.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439409" y="1029701"/>
            <a:ext cx="8639521" cy="5262979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Artículo 1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ofrece tutela expresa a la dignidad humana...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Artículo 40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“la dignidad humana es el valor supremo…”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Artículo 42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sitúa  a  todas  las  personas  en  un  plano  de  igualdad  de  derechos, libertades y oportunidades ante la ley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Artículo 43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obligación estatal de propiciar el desarrollo integral de las mujeres asegurando el ejercicio de sus derechos sexuales y reproductivos…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Artículos 46 y 72.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Derecho y  acceso a la salud como derecho fundamental.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Artículo 84.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Protección de la maternidad y la paternidad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Artículo 86.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Obligación del Estado, la sociedad y las familias de brindar especial protección a los niños, las niñas y los adolescentes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047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17" y="0"/>
            <a:ext cx="3399995" cy="294018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695826" y="241015"/>
            <a:ext cx="2323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Ley No. 156/22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351176" y="702680"/>
            <a:ext cx="72727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Garantiza el respeto a los derechos de todas las personas en el marco de las relaciones familiares con especial atención a los derechos sexuales y reproductivos y a la maternidad.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097940" y="2910721"/>
            <a:ext cx="9763734" cy="83099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Artículo 4.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Efectúa una exhaustiva regulación de los derechos que les asisten a todas las personas en el ámbito familiar.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137031" y="4143044"/>
            <a:ext cx="9763734" cy="83099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Reconoce el derecho al desarrollo pleno de los derechos sexuales y reproductivos en el ámbito familiar. 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929837" y="5375367"/>
            <a:ext cx="6214163" cy="46166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Protección de la maternidad y la paternidad.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126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207955" y="172399"/>
            <a:ext cx="49918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Ley de Salud 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442292" y="634064"/>
            <a:ext cx="10621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Aparece una sección de salud sexual y reproductiva, técnicas de reproducción asistida, la violencia basada en género durante los procesos de salud y el principio de autonomía progresiva.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337" y="1834393"/>
            <a:ext cx="2151113" cy="2036744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7912359" y="2032917"/>
            <a:ext cx="3998933" cy="193899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Artículo 16.1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. derecho a recibir un trato digno y con equidad, libre de abusos, coerción o violencia en las instituciones sanitarias.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442292" y="4777273"/>
            <a:ext cx="10621888" cy="193899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Artículo 132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. “Los cuidados a la salud sexual y reproductiva de las personas son un derecho a la salud que incluye recibir información, orientación y atención especializada en las instituciones del sistema, promover ambientes inclusivos y libres de estigma, discriminación y violencia con atención y respeto a las condiciones de las personas…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”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1442293" y="2032917"/>
            <a:ext cx="4015438" cy="267765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Artículo 128.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El Ministerio de Salud Pública diseña las estrategias de salud para prevenir y atender los daños a la salud derivados de las manifestaciones de violencia…” </a:t>
            </a:r>
          </a:p>
        </p:txBody>
      </p:sp>
    </p:spTree>
    <p:extLst>
      <p:ext uri="{BB962C8B-B14F-4D97-AF65-F5344CB8AC3E}">
        <p14:creationId xmlns:p14="http://schemas.microsoft.com/office/powerpoint/2010/main" val="3869035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87926" y="512617"/>
            <a:ext cx="11236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Anteproyecto del Código de la niñez, adolescencias y juventudes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87926" y="1717962"/>
            <a:ext cx="114992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Artículo 1. Objeto de la norma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…. Propiciar el desarrollo integral de las niñas, niños, adolescentes y jóvenes, el ejercicio y respeto pleno de sus derechos y establecer el marco institucional destinado a orientar, impulsar e implementar políticas , planes, programas y proyectos que garanticen su protección, participación, inclusión y su contribución la desarrollo social.</a:t>
            </a:r>
          </a:p>
        </p:txBody>
      </p:sp>
    </p:spTree>
    <p:extLst>
      <p:ext uri="{BB962C8B-B14F-4D97-AF65-F5344CB8AC3E}">
        <p14:creationId xmlns:p14="http://schemas.microsoft.com/office/powerpoint/2010/main" val="139420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31617" y="471054"/>
            <a:ext cx="6296892" cy="92333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lang="es-E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¿El feto es un paciente?....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56555" y="3907166"/>
            <a:ext cx="11679382" cy="23083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000"/>
              </a:spcBef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visión ético-profesional reconoce como paciente a la mujer gestante, no obstante la Medicina perinatal </a:t>
            </a:r>
            <a:r>
              <a:rPr lang="es-E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enfoca en un modelo ético perinatal que equilibre la protección fetal con la autonomía materna, el consentimiento informado, los comités de ética perinatal hospitalarios y los programas de educación parental</a:t>
            </a:r>
            <a:r>
              <a:rPr lang="es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734291" y="1717963"/>
            <a:ext cx="27709" cy="2189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2511336" y="1394384"/>
            <a:ext cx="9524601" cy="175432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000"/>
              </a:spcBef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visión legal no lo reconoce como un paciente toda vez que no es considerado persona. No obstante, reconoce y respeta sus derechos subrogados mediante su madre.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762000" y="1717963"/>
            <a:ext cx="16071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1013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1566</Words>
  <Application>Microsoft Office PowerPoint</Application>
  <PresentationFormat>Panorámica</PresentationFormat>
  <Paragraphs>106</Paragraphs>
  <Slides>19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OpenSans-Regular</vt:lpstr>
      <vt:lpstr>Times New Roman</vt:lpstr>
      <vt:lpstr>Verdana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Rolando</dc:creator>
  <cp:lastModifiedBy>Lareisy Borges Damas</cp:lastModifiedBy>
  <cp:revision>31</cp:revision>
  <dcterms:created xsi:type="dcterms:W3CDTF">2025-09-16T18:07:51Z</dcterms:created>
  <dcterms:modified xsi:type="dcterms:W3CDTF">2026-09-25T01:36:02Z</dcterms:modified>
</cp:coreProperties>
</file>