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14" r:id="rId2"/>
    <p:sldId id="281" r:id="rId3"/>
    <p:sldId id="282" r:id="rId4"/>
    <p:sldId id="283" r:id="rId5"/>
    <p:sldId id="284" r:id="rId6"/>
    <p:sldId id="303" r:id="rId7"/>
    <p:sldId id="304" r:id="rId8"/>
    <p:sldId id="305" r:id="rId9"/>
    <p:sldId id="286" r:id="rId10"/>
    <p:sldId id="287" r:id="rId11"/>
    <p:sldId id="293" r:id="rId12"/>
    <p:sldId id="288" r:id="rId13"/>
    <p:sldId id="294" r:id="rId14"/>
    <p:sldId id="289" r:id="rId15"/>
    <p:sldId id="290" r:id="rId16"/>
    <p:sldId id="291" r:id="rId17"/>
    <p:sldId id="280" r:id="rId18"/>
    <p:sldId id="315" r:id="rId19"/>
    <p:sldId id="316" r:id="rId20"/>
    <p:sldId id="317" r:id="rId2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E5E8A0-E166-47E8-91F6-E5725CA6373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B58B4949-F7F7-4E23-9FF2-6B56DB4E6D1F}">
      <dgm:prSet phldrT="[Texto]" custT="1"/>
      <dgm:spPr>
        <a:solidFill>
          <a:schemeClr val="bg1">
            <a:lumMod val="65000"/>
          </a:schemeClr>
        </a:solidFill>
      </dgm:spPr>
      <dgm:t>
        <a:bodyPr/>
        <a:lstStyle/>
        <a:p>
          <a:r>
            <a:rPr lang="es-ES" sz="16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Deficiencias</a:t>
          </a:r>
        </a:p>
      </dgm:t>
    </dgm:pt>
    <dgm:pt modelId="{26239246-9298-4BC7-B0A8-24A0484B558B}" type="parTrans" cxnId="{ADAD6E78-C328-4C48-A53E-FB52E1291E39}">
      <dgm:prSet/>
      <dgm:spPr/>
      <dgm:t>
        <a:bodyPr/>
        <a:lstStyle/>
        <a:p>
          <a:endParaRPr lang="es-ES"/>
        </a:p>
      </dgm:t>
    </dgm:pt>
    <dgm:pt modelId="{482C1A54-203E-4F1B-8680-3E9F25C27269}" type="sibTrans" cxnId="{ADAD6E78-C328-4C48-A53E-FB52E1291E39}">
      <dgm:prSet/>
      <dgm:spPr/>
      <dgm:t>
        <a:bodyPr/>
        <a:lstStyle/>
        <a:p>
          <a:endParaRPr lang="es-ES"/>
        </a:p>
      </dgm:t>
    </dgm:pt>
    <dgm:pt modelId="{E47423C1-6E07-4F59-9BCE-29ABEDBA535E}">
      <dgm:prSet phldrT="[Texto]" custT="1"/>
      <dgm:spPr>
        <a:solidFill>
          <a:srgbClr val="702A2A">
            <a:alpha val="90000"/>
          </a:srgbClr>
        </a:solidFill>
      </dgm:spPr>
      <dgm:t>
        <a:bodyPr/>
        <a:lstStyle/>
        <a:p>
          <a:r>
            <a:rPr lang="es-ES"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Imprecisiones en la identificación de situaciones de vulnerabilidad o asimetría de poder fundada en razones de género que hubieran derivado en discriminación. </a:t>
          </a:r>
        </a:p>
      </dgm:t>
    </dgm:pt>
    <dgm:pt modelId="{DB8791B3-7E62-4941-BF24-A08DC31E1399}" type="parTrans" cxnId="{90093BF7-30C7-4B83-8791-A09C42102C5A}">
      <dgm:prSet/>
      <dgm:spPr/>
      <dgm:t>
        <a:bodyPr/>
        <a:lstStyle/>
        <a:p>
          <a:endParaRPr lang="es-ES"/>
        </a:p>
      </dgm:t>
    </dgm:pt>
    <dgm:pt modelId="{39EA6163-A25B-4811-A1F6-A3E9DA692ADB}" type="sibTrans" cxnId="{90093BF7-30C7-4B83-8791-A09C42102C5A}">
      <dgm:prSet/>
      <dgm:spPr/>
      <dgm:t>
        <a:bodyPr/>
        <a:lstStyle/>
        <a:p>
          <a:endParaRPr lang="es-ES"/>
        </a:p>
      </dgm:t>
    </dgm:pt>
    <dgm:pt modelId="{5E848C8D-E011-4920-882D-7587F0C613EF}">
      <dgm:prSet phldrT="[Texto]" custT="1"/>
      <dgm:spPr>
        <a:solidFill>
          <a:srgbClr val="702A2A">
            <a:alpha val="90000"/>
          </a:srgbClr>
        </a:solidFill>
      </dgm:spPr>
      <dgm:t>
        <a:bodyPr/>
        <a:lstStyle/>
        <a:p>
          <a:r>
            <a:rPr lang="es-ES"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se identifica el ataque violento contra la mujer, como manifestación de desequilibrio de poder.</a:t>
          </a:r>
        </a:p>
      </dgm:t>
    </dgm:pt>
    <dgm:pt modelId="{4B9A22D1-8D45-4899-A8B4-C2BDEEF017D6}" type="parTrans" cxnId="{F4B95C1F-0029-45C3-8FB2-88BEBB14374F}">
      <dgm:prSet/>
      <dgm:spPr/>
      <dgm:t>
        <a:bodyPr/>
        <a:lstStyle/>
        <a:p>
          <a:endParaRPr lang="es-ES"/>
        </a:p>
      </dgm:t>
    </dgm:pt>
    <dgm:pt modelId="{BA2E636E-4E33-4E15-93A6-1200E4D26F5C}" type="sibTrans" cxnId="{F4B95C1F-0029-45C3-8FB2-88BEBB14374F}">
      <dgm:prSet/>
      <dgm:spPr/>
      <dgm:t>
        <a:bodyPr/>
        <a:lstStyle/>
        <a:p>
          <a:endParaRPr lang="es-ES"/>
        </a:p>
      </dgm:t>
    </dgm:pt>
    <dgm:pt modelId="{F60EFEA1-885E-4554-96D8-32A85FA0EF3C}">
      <dgm:prSet phldrT="[Texto]" custT="1"/>
      <dgm:spPr>
        <a:solidFill>
          <a:schemeClr val="bg1">
            <a:lumMod val="65000"/>
            <a:alpha val="90000"/>
          </a:schemeClr>
        </a:solidFill>
      </dgm:spPr>
      <dgm:t>
        <a:bodyPr/>
        <a:lstStyle/>
        <a:p>
          <a:r>
            <a:rPr lang="es-ES" sz="16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 valora, parcialmente, la violencia contra la mujer, teniendo en cuenta que se identifica y se describe como una violación contra los derechos humanos; como los de igualdad y no discriminación.</a:t>
          </a:r>
        </a:p>
      </dgm:t>
    </dgm:pt>
    <dgm:pt modelId="{E945FF34-1B1C-40CE-9D6F-97404982353E}" type="parTrans" cxnId="{4D5A255B-95E4-4723-8A0D-877E3D3D371C}">
      <dgm:prSet/>
      <dgm:spPr/>
      <dgm:t>
        <a:bodyPr/>
        <a:lstStyle/>
        <a:p>
          <a:endParaRPr lang="es-ES"/>
        </a:p>
      </dgm:t>
    </dgm:pt>
    <dgm:pt modelId="{CE3F83CB-55DB-44C0-B090-8D967C2D62BB}" type="sibTrans" cxnId="{4D5A255B-95E4-4723-8A0D-877E3D3D371C}">
      <dgm:prSet/>
      <dgm:spPr/>
      <dgm:t>
        <a:bodyPr/>
        <a:lstStyle/>
        <a:p>
          <a:endParaRPr lang="es-ES"/>
        </a:p>
      </dgm:t>
    </dgm:pt>
    <dgm:pt modelId="{6AB22C80-007C-413F-B9C4-641C13C9C42D}">
      <dgm:prSet phldrT="[Texto]"/>
      <dgm:spPr>
        <a:solidFill>
          <a:schemeClr val="bg1">
            <a:lumMod val="65000"/>
          </a:schemeClr>
        </a:solidFill>
      </dgm:spPr>
      <dgm:t>
        <a:bodyPr/>
        <a:lstStyle/>
        <a:p>
          <a:r>
            <a:rPr lang="es-ES"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Deficiencias</a:t>
          </a:r>
          <a:endParaRPr lang="es-ES" dirty="0"/>
        </a:p>
      </dgm:t>
    </dgm:pt>
    <dgm:pt modelId="{AA7591A6-5665-4B6D-A5E6-1805FEED0CAF}" type="parTrans" cxnId="{AAA286E0-57A6-443C-A8FB-FB0F48E66D1D}">
      <dgm:prSet/>
      <dgm:spPr/>
      <dgm:t>
        <a:bodyPr/>
        <a:lstStyle/>
        <a:p>
          <a:endParaRPr lang="es-ES"/>
        </a:p>
      </dgm:t>
    </dgm:pt>
    <dgm:pt modelId="{0E6D2407-8599-41A7-8625-DA4AAD443EE7}" type="sibTrans" cxnId="{AAA286E0-57A6-443C-A8FB-FB0F48E66D1D}">
      <dgm:prSet/>
      <dgm:spPr/>
      <dgm:t>
        <a:bodyPr/>
        <a:lstStyle/>
        <a:p>
          <a:endParaRPr lang="es-ES"/>
        </a:p>
      </dgm:t>
    </dgm:pt>
    <dgm:pt modelId="{7021317E-43D0-445B-995A-D77D928FC041}">
      <dgm:prSet phldrT="[Texto]" custT="1"/>
      <dgm:spPr>
        <a:solidFill>
          <a:srgbClr val="702A2A">
            <a:alpha val="90000"/>
          </a:srgbClr>
        </a:solidFill>
      </dgm:spPr>
      <dgm:t>
        <a:bodyPr/>
        <a:lstStyle/>
        <a:p>
          <a:pPr algn="just"/>
          <a:r>
            <a:rPr lang="es-ES" sz="16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Insuficiente enfoque interseccional en la valoración de las pruebas en la adecuación de la sanción y en la trascendencia del hecho para la sociedad y que consiste en advertir la interconexión existente entre las diferencias de género y otras condiciones de identidad y de contexto como la edad, la orientación sexual, la discapacidad, la situación económica, etc., que puede agudizar la situación de desventaja en que se encuentran las personas.</a:t>
          </a:r>
        </a:p>
      </dgm:t>
    </dgm:pt>
    <dgm:pt modelId="{4E6D7341-61FE-4CA2-B10F-9947C134F334}" type="parTrans" cxnId="{6ED967F5-88D2-46DC-A267-43CF896D3005}">
      <dgm:prSet/>
      <dgm:spPr/>
      <dgm:t>
        <a:bodyPr/>
        <a:lstStyle/>
        <a:p>
          <a:endParaRPr lang="es-ES"/>
        </a:p>
      </dgm:t>
    </dgm:pt>
    <dgm:pt modelId="{A21CFA48-39A8-43FC-BBFD-6A5E80AAF7A8}" type="sibTrans" cxnId="{6ED967F5-88D2-46DC-A267-43CF896D3005}">
      <dgm:prSet/>
      <dgm:spPr/>
      <dgm:t>
        <a:bodyPr/>
        <a:lstStyle/>
        <a:p>
          <a:endParaRPr lang="es-ES"/>
        </a:p>
      </dgm:t>
    </dgm:pt>
    <dgm:pt modelId="{FB33025A-7A5C-4DBE-9427-99EF3404A632}">
      <dgm:prSet phldrT="[Texto]" custT="1"/>
      <dgm:spPr>
        <a:solidFill>
          <a:srgbClr val="702A2A">
            <a:alpha val="90000"/>
          </a:srgbClr>
        </a:solidFill>
      </dgm:spPr>
      <dgm:t>
        <a:bodyPr/>
        <a:lstStyle/>
        <a:p>
          <a:pPr algn="just"/>
          <a:r>
            <a:rPr lang="es-ES" sz="16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se perciben las denominadas categorías sospechosas de discriminación, por lo que las sentencia, carece de valoraciones de la selección premeditada de una víctima mujer para garantizar los propósitos que se tienen para la realización del hecho; por lo que, no se identifica el hecho delictivo con el precepto específico de la norma sustantiva, establecido en el apartado 2 del artículo 345. </a:t>
          </a:r>
        </a:p>
      </dgm:t>
    </dgm:pt>
    <dgm:pt modelId="{49B352ED-FF21-4BBD-A625-1C9E6A48DE68}" type="parTrans" cxnId="{51AEE023-CC6D-4A53-8D62-DAA2344A1A92}">
      <dgm:prSet/>
      <dgm:spPr/>
      <dgm:t>
        <a:bodyPr/>
        <a:lstStyle/>
        <a:p>
          <a:endParaRPr lang="es-ES"/>
        </a:p>
      </dgm:t>
    </dgm:pt>
    <dgm:pt modelId="{4B90FF55-81C8-44DD-9D26-CF4388D257F4}" type="sibTrans" cxnId="{51AEE023-CC6D-4A53-8D62-DAA2344A1A92}">
      <dgm:prSet/>
      <dgm:spPr/>
      <dgm:t>
        <a:bodyPr/>
        <a:lstStyle/>
        <a:p>
          <a:endParaRPr lang="es-ES"/>
        </a:p>
      </dgm:t>
    </dgm:pt>
    <dgm:pt modelId="{5E8F6B49-765E-432E-ADEC-6801EB7F98BF}">
      <dgm:prSet phldrT="[Texto]" custT="1"/>
      <dgm:spPr>
        <a:solidFill>
          <a:schemeClr val="bg1">
            <a:lumMod val="65000"/>
            <a:alpha val="90000"/>
          </a:schemeClr>
        </a:solidFill>
      </dgm:spPr>
      <dgm:t>
        <a:bodyPr/>
        <a:lstStyle/>
        <a:p>
          <a:r>
            <a:rPr lang="es-ES" sz="16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Utilización de lenguaje que refuerza los estereotipos sexistas, ejemplos: móviles pasionales, ataques de celos, cegado por los celos o la pasión, fémina, entre otros.</a:t>
          </a:r>
        </a:p>
      </dgm:t>
    </dgm:pt>
    <dgm:pt modelId="{7F86F39C-585C-4485-9C17-AC04620FC3A3}" type="sibTrans" cxnId="{A485D5A6-4223-4448-AE36-28664579C940}">
      <dgm:prSet/>
      <dgm:spPr/>
      <dgm:t>
        <a:bodyPr/>
        <a:lstStyle/>
        <a:p>
          <a:endParaRPr lang="es-ES"/>
        </a:p>
      </dgm:t>
    </dgm:pt>
    <dgm:pt modelId="{952B9B00-C6DE-49BB-9D1F-4A076AC6E72C}" type="parTrans" cxnId="{A485D5A6-4223-4448-AE36-28664579C940}">
      <dgm:prSet/>
      <dgm:spPr/>
      <dgm:t>
        <a:bodyPr/>
        <a:lstStyle/>
        <a:p>
          <a:endParaRPr lang="es-ES"/>
        </a:p>
      </dgm:t>
    </dgm:pt>
    <dgm:pt modelId="{5F2418E1-C1D1-4085-AB63-D622CEC615AD}">
      <dgm:prSet phldrT="[Texto]"/>
      <dgm:spPr>
        <a:solidFill>
          <a:srgbClr val="702A2A"/>
        </a:solidFill>
      </dgm:spPr>
      <dgm:t>
        <a:bodyPr/>
        <a:lstStyle/>
        <a:p>
          <a:r>
            <a:rPr lang="es-ES"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Deficiencias</a:t>
          </a:r>
          <a:endParaRPr lang="es-ES" dirty="0">
            <a:solidFill>
              <a:schemeClr val="bg1"/>
            </a:solidFill>
            <a:effectLst>
              <a:outerShdw blurRad="38100" dist="38100" dir="2700000" algn="tl">
                <a:srgbClr val="000000">
                  <a:alpha val="43137"/>
                </a:srgbClr>
              </a:outerShdw>
            </a:effectLst>
          </a:endParaRPr>
        </a:p>
      </dgm:t>
    </dgm:pt>
    <dgm:pt modelId="{180A1F90-4DC5-423F-BCF1-F62EF41EE004}" type="sibTrans" cxnId="{6BD82A44-1761-41DE-A3DB-8DE6BAF736A2}">
      <dgm:prSet/>
      <dgm:spPr/>
      <dgm:t>
        <a:bodyPr/>
        <a:lstStyle/>
        <a:p>
          <a:endParaRPr lang="es-ES"/>
        </a:p>
      </dgm:t>
    </dgm:pt>
    <dgm:pt modelId="{2650CC79-6BAD-4DAA-A194-FAE0E4602EDF}" type="parTrans" cxnId="{6BD82A44-1761-41DE-A3DB-8DE6BAF736A2}">
      <dgm:prSet/>
      <dgm:spPr/>
      <dgm:t>
        <a:bodyPr/>
        <a:lstStyle/>
        <a:p>
          <a:endParaRPr lang="es-ES"/>
        </a:p>
      </dgm:t>
    </dgm:pt>
    <dgm:pt modelId="{A8878BDD-F1E2-4394-9364-9A54966874E6}">
      <dgm:prSet phldrT="[Texto]" custT="1"/>
      <dgm:spPr>
        <a:solidFill>
          <a:srgbClr val="702A2A">
            <a:alpha val="90000"/>
          </a:srgbClr>
        </a:solidFill>
      </dgm:spPr>
      <dgm:t>
        <a:bodyPr/>
        <a:lstStyle/>
        <a:p>
          <a:pPr algn="just"/>
          <a:endParaRPr lang="es-ES" sz="1600" b="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9E0CBD64-E04B-4A1C-B123-4DFD1B6B438D}" type="parTrans" cxnId="{B416BFB9-8E24-4473-8246-0AEACB575F8A}">
      <dgm:prSet/>
      <dgm:spPr/>
      <dgm:t>
        <a:bodyPr/>
        <a:lstStyle/>
        <a:p>
          <a:endParaRPr lang="es-ES"/>
        </a:p>
      </dgm:t>
    </dgm:pt>
    <dgm:pt modelId="{5180B197-A5E5-4A47-A112-7A975264A99E}" type="sibTrans" cxnId="{B416BFB9-8E24-4473-8246-0AEACB575F8A}">
      <dgm:prSet/>
      <dgm:spPr/>
      <dgm:t>
        <a:bodyPr/>
        <a:lstStyle/>
        <a:p>
          <a:endParaRPr lang="es-ES"/>
        </a:p>
      </dgm:t>
    </dgm:pt>
    <dgm:pt modelId="{024198B4-398D-4DA7-BF3D-7ED780DC83C8}">
      <dgm:prSet phldrT="[Texto]" custT="1"/>
      <dgm:spPr>
        <a:solidFill>
          <a:srgbClr val="702A2A">
            <a:alpha val="90000"/>
          </a:srgbClr>
        </a:solidFill>
      </dgm:spPr>
      <dgm:t>
        <a:bodyPr/>
        <a:lstStyle/>
        <a:p>
          <a:endParaRPr lang="es-ES" sz="16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424128BF-5746-4D79-BE7E-C7336DC2F63C}" type="parTrans" cxnId="{A63E973C-07C6-4AF8-A11E-47A762A1B883}">
      <dgm:prSet/>
      <dgm:spPr/>
      <dgm:t>
        <a:bodyPr/>
        <a:lstStyle/>
        <a:p>
          <a:endParaRPr lang="es-ES"/>
        </a:p>
      </dgm:t>
    </dgm:pt>
    <dgm:pt modelId="{339BCAF5-E497-4273-A56A-098925E4D4AA}" type="sibTrans" cxnId="{A63E973C-07C6-4AF8-A11E-47A762A1B883}">
      <dgm:prSet/>
      <dgm:spPr/>
      <dgm:t>
        <a:bodyPr/>
        <a:lstStyle/>
        <a:p>
          <a:endParaRPr lang="es-ES"/>
        </a:p>
      </dgm:t>
    </dgm:pt>
    <dgm:pt modelId="{2171A788-4F55-4FD8-87C2-34F4C5CA5E9C}">
      <dgm:prSet phldrT="[Texto]" custT="1"/>
      <dgm:spPr>
        <a:solidFill>
          <a:schemeClr val="bg1">
            <a:lumMod val="65000"/>
            <a:alpha val="90000"/>
          </a:schemeClr>
        </a:solidFill>
      </dgm:spPr>
      <dgm:t>
        <a:bodyPr/>
        <a:lstStyle/>
        <a:p>
          <a:endParaRPr lang="es-ES" sz="16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dgm:t>
    </dgm:pt>
    <dgm:pt modelId="{5F61E72C-2D75-4AB1-8BC2-C173A36208E5}" type="parTrans" cxnId="{9BF8E79E-FEF8-45AF-839C-F407255B4F66}">
      <dgm:prSet/>
      <dgm:spPr/>
      <dgm:t>
        <a:bodyPr/>
        <a:lstStyle/>
        <a:p>
          <a:endParaRPr lang="es-ES"/>
        </a:p>
      </dgm:t>
    </dgm:pt>
    <dgm:pt modelId="{1CA7ABD9-2BAD-4564-B322-F30784F3675B}" type="sibTrans" cxnId="{9BF8E79E-FEF8-45AF-839C-F407255B4F66}">
      <dgm:prSet/>
      <dgm:spPr/>
      <dgm:t>
        <a:bodyPr/>
        <a:lstStyle/>
        <a:p>
          <a:endParaRPr lang="es-ES"/>
        </a:p>
      </dgm:t>
    </dgm:pt>
    <dgm:pt modelId="{C11B47F5-A213-46FE-A88B-5A66C7AC6D99}" type="pres">
      <dgm:prSet presAssocID="{72E5E8A0-E166-47E8-91F6-E5725CA6373A}" presName="linearFlow" presStyleCnt="0">
        <dgm:presLayoutVars>
          <dgm:dir/>
          <dgm:animLvl val="lvl"/>
          <dgm:resizeHandles val="exact"/>
        </dgm:presLayoutVars>
      </dgm:prSet>
      <dgm:spPr/>
    </dgm:pt>
    <dgm:pt modelId="{DB48FEF8-A7E3-4348-951A-6CA4B8FC4712}" type="pres">
      <dgm:prSet presAssocID="{B58B4949-F7F7-4E23-9FF2-6B56DB4E6D1F}" presName="composite" presStyleCnt="0"/>
      <dgm:spPr/>
    </dgm:pt>
    <dgm:pt modelId="{75C4DEA7-2357-439F-978D-3615BEC42986}" type="pres">
      <dgm:prSet presAssocID="{B58B4949-F7F7-4E23-9FF2-6B56DB4E6D1F}" presName="parentText" presStyleLbl="alignNode1" presStyleIdx="0" presStyleCnt="3">
        <dgm:presLayoutVars>
          <dgm:chMax val="1"/>
          <dgm:bulletEnabled val="1"/>
        </dgm:presLayoutVars>
      </dgm:prSet>
      <dgm:spPr/>
    </dgm:pt>
    <dgm:pt modelId="{C60E80F4-8DDB-40F8-B888-2EEA9EE62BE6}" type="pres">
      <dgm:prSet presAssocID="{B58B4949-F7F7-4E23-9FF2-6B56DB4E6D1F}" presName="descendantText" presStyleLbl="alignAcc1" presStyleIdx="0" presStyleCnt="3" custScaleY="132742">
        <dgm:presLayoutVars>
          <dgm:bulletEnabled val="1"/>
        </dgm:presLayoutVars>
      </dgm:prSet>
      <dgm:spPr/>
    </dgm:pt>
    <dgm:pt modelId="{34EE24F7-2515-4CFB-949D-DEF7E1BDA689}" type="pres">
      <dgm:prSet presAssocID="{482C1A54-203E-4F1B-8680-3E9F25C27269}" presName="sp" presStyleCnt="0"/>
      <dgm:spPr/>
    </dgm:pt>
    <dgm:pt modelId="{45031688-ED1D-4496-A154-1B559F7701E3}" type="pres">
      <dgm:prSet presAssocID="{5F2418E1-C1D1-4085-AB63-D622CEC615AD}" presName="composite" presStyleCnt="0"/>
      <dgm:spPr/>
    </dgm:pt>
    <dgm:pt modelId="{D8CE6F38-2956-48CF-83AC-9712E9B7B200}" type="pres">
      <dgm:prSet presAssocID="{5F2418E1-C1D1-4085-AB63-D622CEC615AD}" presName="parentText" presStyleLbl="alignNode1" presStyleIdx="1" presStyleCnt="3">
        <dgm:presLayoutVars>
          <dgm:chMax val="1"/>
          <dgm:bulletEnabled val="1"/>
        </dgm:presLayoutVars>
      </dgm:prSet>
      <dgm:spPr/>
    </dgm:pt>
    <dgm:pt modelId="{AE17ABBA-D589-4C38-9EFC-86406E695868}" type="pres">
      <dgm:prSet presAssocID="{5F2418E1-C1D1-4085-AB63-D622CEC615AD}" presName="descendantText" presStyleLbl="alignAcc1" presStyleIdx="1" presStyleCnt="3" custScaleY="125743">
        <dgm:presLayoutVars>
          <dgm:bulletEnabled val="1"/>
        </dgm:presLayoutVars>
      </dgm:prSet>
      <dgm:spPr/>
    </dgm:pt>
    <dgm:pt modelId="{340EDE92-03F6-4780-A5F9-35E33865EE41}" type="pres">
      <dgm:prSet presAssocID="{180A1F90-4DC5-423F-BCF1-F62EF41EE004}" presName="sp" presStyleCnt="0"/>
      <dgm:spPr/>
    </dgm:pt>
    <dgm:pt modelId="{A8BD05D5-3E2B-4566-916B-DC93975D3B69}" type="pres">
      <dgm:prSet presAssocID="{6AB22C80-007C-413F-B9C4-641C13C9C42D}" presName="composite" presStyleCnt="0"/>
      <dgm:spPr/>
    </dgm:pt>
    <dgm:pt modelId="{35666323-1932-4E96-8FED-807A74DE71D0}" type="pres">
      <dgm:prSet presAssocID="{6AB22C80-007C-413F-B9C4-641C13C9C42D}" presName="parentText" presStyleLbl="alignNode1" presStyleIdx="2" presStyleCnt="3">
        <dgm:presLayoutVars>
          <dgm:chMax val="1"/>
          <dgm:bulletEnabled val="1"/>
        </dgm:presLayoutVars>
      </dgm:prSet>
      <dgm:spPr/>
    </dgm:pt>
    <dgm:pt modelId="{55B14324-9A24-425B-8E93-57931EDA610E}" type="pres">
      <dgm:prSet presAssocID="{6AB22C80-007C-413F-B9C4-641C13C9C42D}" presName="descendantText" presStyleLbl="alignAcc1" presStyleIdx="2" presStyleCnt="3" custScaleY="255638">
        <dgm:presLayoutVars>
          <dgm:bulletEnabled val="1"/>
        </dgm:presLayoutVars>
      </dgm:prSet>
      <dgm:spPr/>
    </dgm:pt>
  </dgm:ptLst>
  <dgm:cxnLst>
    <dgm:cxn modelId="{D4C48B0A-DC56-465D-8D6A-8B427C86313C}" type="presOf" srcId="{6AB22C80-007C-413F-B9C4-641C13C9C42D}" destId="{35666323-1932-4E96-8FED-807A74DE71D0}" srcOrd="0" destOrd="0" presId="urn:microsoft.com/office/officeart/2005/8/layout/chevron2"/>
    <dgm:cxn modelId="{33150F0F-6CD9-4358-8D8B-24376F0043A9}" type="presOf" srcId="{5E848C8D-E011-4920-882D-7587F0C613EF}" destId="{C60E80F4-8DDB-40F8-B888-2EEA9EE62BE6}" srcOrd="0" destOrd="2" presId="urn:microsoft.com/office/officeart/2005/8/layout/chevron2"/>
    <dgm:cxn modelId="{F4B95C1F-0029-45C3-8FB2-88BEBB14374F}" srcId="{B58B4949-F7F7-4E23-9FF2-6B56DB4E6D1F}" destId="{5E848C8D-E011-4920-882D-7587F0C613EF}" srcOrd="2" destOrd="0" parTransId="{4B9A22D1-8D45-4899-A8B4-C2BDEEF017D6}" sibTransId="{BA2E636E-4E33-4E15-93A6-1200E4D26F5C}"/>
    <dgm:cxn modelId="{51AEE023-CC6D-4A53-8D62-DAA2344A1A92}" srcId="{6AB22C80-007C-413F-B9C4-641C13C9C42D}" destId="{FB33025A-7A5C-4DBE-9427-99EF3404A632}" srcOrd="2" destOrd="0" parTransId="{49B352ED-FF21-4BBD-A625-1C9E6A48DE68}" sibTransId="{4B90FF55-81C8-44DD-9D26-CF4388D257F4}"/>
    <dgm:cxn modelId="{BF1C0C28-3CC1-46A6-8155-45D26960CA9B}" type="presOf" srcId="{A8878BDD-F1E2-4394-9364-9A54966874E6}" destId="{55B14324-9A24-425B-8E93-57931EDA610E}" srcOrd="0" destOrd="1" presId="urn:microsoft.com/office/officeart/2005/8/layout/chevron2"/>
    <dgm:cxn modelId="{1E0D9E29-B475-402E-BCAD-170B9A31E0F3}" type="presOf" srcId="{2171A788-4F55-4FD8-87C2-34F4C5CA5E9C}" destId="{AE17ABBA-D589-4C38-9EFC-86406E695868}" srcOrd="0" destOrd="1" presId="urn:microsoft.com/office/officeart/2005/8/layout/chevron2"/>
    <dgm:cxn modelId="{A63E973C-07C6-4AF8-A11E-47A762A1B883}" srcId="{B58B4949-F7F7-4E23-9FF2-6B56DB4E6D1F}" destId="{024198B4-398D-4DA7-BF3D-7ED780DC83C8}" srcOrd="1" destOrd="0" parTransId="{424128BF-5746-4D79-BE7E-C7336DC2F63C}" sibTransId="{339BCAF5-E497-4273-A56A-098925E4D4AA}"/>
    <dgm:cxn modelId="{D437D83F-0A7A-4AFD-908B-38EF7BBB6CB5}" type="presOf" srcId="{F60EFEA1-885E-4554-96D8-32A85FA0EF3C}" destId="{AE17ABBA-D589-4C38-9EFC-86406E695868}" srcOrd="0" destOrd="0" presId="urn:microsoft.com/office/officeart/2005/8/layout/chevron2"/>
    <dgm:cxn modelId="{4D5A255B-95E4-4723-8A0D-877E3D3D371C}" srcId="{5F2418E1-C1D1-4085-AB63-D622CEC615AD}" destId="{F60EFEA1-885E-4554-96D8-32A85FA0EF3C}" srcOrd="0" destOrd="0" parTransId="{E945FF34-1B1C-40CE-9D6F-97404982353E}" sibTransId="{CE3F83CB-55DB-44C0-B090-8D967C2D62BB}"/>
    <dgm:cxn modelId="{6BD82A44-1761-41DE-A3DB-8DE6BAF736A2}" srcId="{72E5E8A0-E166-47E8-91F6-E5725CA6373A}" destId="{5F2418E1-C1D1-4085-AB63-D622CEC615AD}" srcOrd="1" destOrd="0" parTransId="{2650CC79-6BAD-4DAA-A194-FAE0E4602EDF}" sibTransId="{180A1F90-4DC5-423F-BCF1-F62EF41EE004}"/>
    <dgm:cxn modelId="{F7A9804C-865A-4974-81FF-96D8AF8F4BE5}" type="presOf" srcId="{5F2418E1-C1D1-4085-AB63-D622CEC615AD}" destId="{D8CE6F38-2956-48CF-83AC-9712E9B7B200}" srcOrd="0" destOrd="0" presId="urn:microsoft.com/office/officeart/2005/8/layout/chevron2"/>
    <dgm:cxn modelId="{9B6E1570-9737-4ABC-B807-71F0F5B47EDB}" type="presOf" srcId="{E47423C1-6E07-4F59-9BCE-29ABEDBA535E}" destId="{C60E80F4-8DDB-40F8-B888-2EEA9EE62BE6}" srcOrd="0" destOrd="0" presId="urn:microsoft.com/office/officeart/2005/8/layout/chevron2"/>
    <dgm:cxn modelId="{5D825151-BF07-4AF8-AB6C-C7C715B16101}" type="presOf" srcId="{5E8F6B49-765E-432E-ADEC-6801EB7F98BF}" destId="{AE17ABBA-D589-4C38-9EFC-86406E695868}" srcOrd="0" destOrd="2" presId="urn:microsoft.com/office/officeart/2005/8/layout/chevron2"/>
    <dgm:cxn modelId="{ADAD6E78-C328-4C48-A53E-FB52E1291E39}" srcId="{72E5E8A0-E166-47E8-91F6-E5725CA6373A}" destId="{B58B4949-F7F7-4E23-9FF2-6B56DB4E6D1F}" srcOrd="0" destOrd="0" parTransId="{26239246-9298-4BC7-B0A8-24A0484B558B}" sibTransId="{482C1A54-203E-4F1B-8680-3E9F25C27269}"/>
    <dgm:cxn modelId="{9BF8E79E-FEF8-45AF-839C-F407255B4F66}" srcId="{5F2418E1-C1D1-4085-AB63-D622CEC615AD}" destId="{2171A788-4F55-4FD8-87C2-34F4C5CA5E9C}" srcOrd="1" destOrd="0" parTransId="{5F61E72C-2D75-4AB1-8BC2-C173A36208E5}" sibTransId="{1CA7ABD9-2BAD-4564-B322-F30784F3675B}"/>
    <dgm:cxn modelId="{A485D5A6-4223-4448-AE36-28664579C940}" srcId="{5F2418E1-C1D1-4085-AB63-D622CEC615AD}" destId="{5E8F6B49-765E-432E-ADEC-6801EB7F98BF}" srcOrd="2" destOrd="0" parTransId="{952B9B00-C6DE-49BB-9D1F-4A076AC6E72C}" sibTransId="{7F86F39C-585C-4485-9C17-AC04620FC3A3}"/>
    <dgm:cxn modelId="{B416BFB9-8E24-4473-8246-0AEACB575F8A}" srcId="{6AB22C80-007C-413F-B9C4-641C13C9C42D}" destId="{A8878BDD-F1E2-4394-9364-9A54966874E6}" srcOrd="1" destOrd="0" parTransId="{9E0CBD64-E04B-4A1C-B123-4DFD1B6B438D}" sibTransId="{5180B197-A5E5-4A47-A112-7A975264A99E}"/>
    <dgm:cxn modelId="{9D9E70C0-26C4-4CBD-9792-EA446E1CB797}" type="presOf" srcId="{B58B4949-F7F7-4E23-9FF2-6B56DB4E6D1F}" destId="{75C4DEA7-2357-439F-978D-3615BEC42986}" srcOrd="0" destOrd="0" presId="urn:microsoft.com/office/officeart/2005/8/layout/chevron2"/>
    <dgm:cxn modelId="{E05581CE-19A0-4179-92D6-61AE6C4DA4D2}" type="presOf" srcId="{72E5E8A0-E166-47E8-91F6-E5725CA6373A}" destId="{C11B47F5-A213-46FE-A88B-5A66C7AC6D99}" srcOrd="0" destOrd="0" presId="urn:microsoft.com/office/officeart/2005/8/layout/chevron2"/>
    <dgm:cxn modelId="{8EF2C2D7-0670-43CB-9111-E15B54D3FCB8}" type="presOf" srcId="{7021317E-43D0-445B-995A-D77D928FC041}" destId="{55B14324-9A24-425B-8E93-57931EDA610E}" srcOrd="0" destOrd="0" presId="urn:microsoft.com/office/officeart/2005/8/layout/chevron2"/>
    <dgm:cxn modelId="{FBF15DDC-10B7-4990-AA02-3304966B9622}" type="presOf" srcId="{FB33025A-7A5C-4DBE-9427-99EF3404A632}" destId="{55B14324-9A24-425B-8E93-57931EDA610E}" srcOrd="0" destOrd="2" presId="urn:microsoft.com/office/officeart/2005/8/layout/chevron2"/>
    <dgm:cxn modelId="{AAA286E0-57A6-443C-A8FB-FB0F48E66D1D}" srcId="{72E5E8A0-E166-47E8-91F6-E5725CA6373A}" destId="{6AB22C80-007C-413F-B9C4-641C13C9C42D}" srcOrd="2" destOrd="0" parTransId="{AA7591A6-5665-4B6D-A5E6-1805FEED0CAF}" sibTransId="{0E6D2407-8599-41A7-8625-DA4AAD443EE7}"/>
    <dgm:cxn modelId="{3427A6EC-E53D-4A24-97D2-DCDBCDDC9DDA}" type="presOf" srcId="{024198B4-398D-4DA7-BF3D-7ED780DC83C8}" destId="{C60E80F4-8DDB-40F8-B888-2EEA9EE62BE6}" srcOrd="0" destOrd="1" presId="urn:microsoft.com/office/officeart/2005/8/layout/chevron2"/>
    <dgm:cxn modelId="{6ED967F5-88D2-46DC-A267-43CF896D3005}" srcId="{6AB22C80-007C-413F-B9C4-641C13C9C42D}" destId="{7021317E-43D0-445B-995A-D77D928FC041}" srcOrd="0" destOrd="0" parTransId="{4E6D7341-61FE-4CA2-B10F-9947C134F334}" sibTransId="{A21CFA48-39A8-43FC-BBFD-6A5E80AAF7A8}"/>
    <dgm:cxn modelId="{90093BF7-30C7-4B83-8791-A09C42102C5A}" srcId="{B58B4949-F7F7-4E23-9FF2-6B56DB4E6D1F}" destId="{E47423C1-6E07-4F59-9BCE-29ABEDBA535E}" srcOrd="0" destOrd="0" parTransId="{DB8791B3-7E62-4941-BF24-A08DC31E1399}" sibTransId="{39EA6163-A25B-4811-A1F6-A3E9DA692ADB}"/>
    <dgm:cxn modelId="{1B63ED83-F43D-4D7D-A12A-0607F2600BC5}" type="presParOf" srcId="{C11B47F5-A213-46FE-A88B-5A66C7AC6D99}" destId="{DB48FEF8-A7E3-4348-951A-6CA4B8FC4712}" srcOrd="0" destOrd="0" presId="urn:microsoft.com/office/officeart/2005/8/layout/chevron2"/>
    <dgm:cxn modelId="{8918D93C-5FC3-4B36-B62F-6CBE60796285}" type="presParOf" srcId="{DB48FEF8-A7E3-4348-951A-6CA4B8FC4712}" destId="{75C4DEA7-2357-439F-978D-3615BEC42986}" srcOrd="0" destOrd="0" presId="urn:microsoft.com/office/officeart/2005/8/layout/chevron2"/>
    <dgm:cxn modelId="{6417EFF3-17BC-4EEA-B5D0-E917196A1C11}" type="presParOf" srcId="{DB48FEF8-A7E3-4348-951A-6CA4B8FC4712}" destId="{C60E80F4-8DDB-40F8-B888-2EEA9EE62BE6}" srcOrd="1" destOrd="0" presId="urn:microsoft.com/office/officeart/2005/8/layout/chevron2"/>
    <dgm:cxn modelId="{36F0C27F-759F-4BB7-9301-AECAD03C52E2}" type="presParOf" srcId="{C11B47F5-A213-46FE-A88B-5A66C7AC6D99}" destId="{34EE24F7-2515-4CFB-949D-DEF7E1BDA689}" srcOrd="1" destOrd="0" presId="urn:microsoft.com/office/officeart/2005/8/layout/chevron2"/>
    <dgm:cxn modelId="{015C5CEA-F734-4EBE-A6E8-0F338E7C667A}" type="presParOf" srcId="{C11B47F5-A213-46FE-A88B-5A66C7AC6D99}" destId="{45031688-ED1D-4496-A154-1B559F7701E3}" srcOrd="2" destOrd="0" presId="urn:microsoft.com/office/officeart/2005/8/layout/chevron2"/>
    <dgm:cxn modelId="{2487581F-A5C8-41B5-B46A-91F6EBFC0BA4}" type="presParOf" srcId="{45031688-ED1D-4496-A154-1B559F7701E3}" destId="{D8CE6F38-2956-48CF-83AC-9712E9B7B200}" srcOrd="0" destOrd="0" presId="urn:microsoft.com/office/officeart/2005/8/layout/chevron2"/>
    <dgm:cxn modelId="{0A4F8786-3C20-46AF-B5D1-2692D47DB9E9}" type="presParOf" srcId="{45031688-ED1D-4496-A154-1B559F7701E3}" destId="{AE17ABBA-D589-4C38-9EFC-86406E695868}" srcOrd="1" destOrd="0" presId="urn:microsoft.com/office/officeart/2005/8/layout/chevron2"/>
    <dgm:cxn modelId="{77341BA2-5C84-445F-9584-90FBEFE8C115}" type="presParOf" srcId="{C11B47F5-A213-46FE-A88B-5A66C7AC6D99}" destId="{340EDE92-03F6-4780-A5F9-35E33865EE41}" srcOrd="3" destOrd="0" presId="urn:microsoft.com/office/officeart/2005/8/layout/chevron2"/>
    <dgm:cxn modelId="{67E69A27-DCC6-4A71-A903-52398C5A43AB}" type="presParOf" srcId="{C11B47F5-A213-46FE-A88B-5A66C7AC6D99}" destId="{A8BD05D5-3E2B-4566-916B-DC93975D3B69}" srcOrd="4" destOrd="0" presId="urn:microsoft.com/office/officeart/2005/8/layout/chevron2"/>
    <dgm:cxn modelId="{F6179D96-D23E-4FA2-95B4-C96117BB7663}" type="presParOf" srcId="{A8BD05D5-3E2B-4566-916B-DC93975D3B69}" destId="{35666323-1932-4E96-8FED-807A74DE71D0}" srcOrd="0" destOrd="0" presId="urn:microsoft.com/office/officeart/2005/8/layout/chevron2"/>
    <dgm:cxn modelId="{088E6D0C-7AF5-469C-BE99-DCF1F70C2AED}" type="presParOf" srcId="{A8BD05D5-3E2B-4566-916B-DC93975D3B69}" destId="{55B14324-9A24-425B-8E93-57931EDA610E}"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C4DEA7-2357-439F-978D-3615BEC42986}">
      <dsp:nvSpPr>
        <dsp:cNvPr id="0" name=""/>
        <dsp:cNvSpPr/>
      </dsp:nvSpPr>
      <dsp:spPr>
        <a:xfrm rot="5400000">
          <a:off x="-243350" y="464002"/>
          <a:ext cx="1622333" cy="1135633"/>
        </a:xfrm>
        <a:prstGeom prst="chevron">
          <a:avLst/>
        </a:prstGeom>
        <a:solidFill>
          <a:schemeClr val="bg1">
            <a:lumMod val="6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Deficiencias</a:t>
          </a:r>
        </a:p>
      </dsp:txBody>
      <dsp:txXfrm rot="-5400000">
        <a:off x="1" y="788469"/>
        <a:ext cx="1135633" cy="486700"/>
      </dsp:txXfrm>
    </dsp:sp>
    <dsp:sp modelId="{C60E80F4-8DDB-40F8-B888-2EEA9EE62BE6}">
      <dsp:nvSpPr>
        <dsp:cNvPr id="0" name=""/>
        <dsp:cNvSpPr/>
      </dsp:nvSpPr>
      <dsp:spPr>
        <a:xfrm rot="5400000">
          <a:off x="4903620" y="-3719969"/>
          <a:ext cx="1399786" cy="8935760"/>
        </a:xfrm>
        <a:prstGeom prst="round2SameRect">
          <a:avLst/>
        </a:prstGeom>
        <a:solidFill>
          <a:srgbClr val="702A2A">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Imprecisiones en la identificación de situaciones de vulnerabilidad o asimetría de poder fundada en razones de género que hubieran derivado en discriminación. </a:t>
          </a:r>
        </a:p>
        <a:p>
          <a:pPr marL="171450" lvl="1" indent="-171450" algn="l" defTabSz="711200">
            <a:lnSpc>
              <a:spcPct val="90000"/>
            </a:lnSpc>
            <a:spcBef>
              <a:spcPct val="0"/>
            </a:spcBef>
            <a:spcAft>
              <a:spcPct val="15000"/>
            </a:spcAft>
            <a:buChar char="•"/>
          </a:pPr>
          <a:endParaRPr lang="es-ES" sz="160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s-ES" sz="160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se identifica el ataque violento contra la mujer, como manifestación de desequilibrio de poder.</a:t>
          </a:r>
        </a:p>
      </dsp:txBody>
      <dsp:txXfrm rot="-5400000">
        <a:off x="1135633" y="116350"/>
        <a:ext cx="8867428" cy="1263122"/>
      </dsp:txXfrm>
    </dsp:sp>
    <dsp:sp modelId="{D8CE6F38-2956-48CF-83AC-9712E9B7B200}">
      <dsp:nvSpPr>
        <dsp:cNvPr id="0" name=""/>
        <dsp:cNvSpPr/>
      </dsp:nvSpPr>
      <dsp:spPr>
        <a:xfrm rot="5400000">
          <a:off x="-243350" y="2078610"/>
          <a:ext cx="1622333" cy="1135633"/>
        </a:xfrm>
        <a:prstGeom prst="chevron">
          <a:avLst/>
        </a:prstGeom>
        <a:solidFill>
          <a:srgbClr val="702A2A"/>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Deficiencias</a:t>
          </a:r>
          <a:endParaRPr lang="es-ES" sz="1600" kern="1200" dirty="0">
            <a:solidFill>
              <a:schemeClr val="bg1"/>
            </a:solidFill>
            <a:effectLst>
              <a:outerShdw blurRad="38100" dist="38100" dir="2700000" algn="tl">
                <a:srgbClr val="000000">
                  <a:alpha val="43137"/>
                </a:srgbClr>
              </a:outerShdw>
            </a:effectLst>
          </a:endParaRPr>
        </a:p>
      </dsp:txBody>
      <dsp:txXfrm rot="-5400000">
        <a:off x="1" y="2403077"/>
        <a:ext cx="1135633" cy="486700"/>
      </dsp:txXfrm>
    </dsp:sp>
    <dsp:sp modelId="{AE17ABBA-D589-4C38-9EFC-86406E695868}">
      <dsp:nvSpPr>
        <dsp:cNvPr id="0" name=""/>
        <dsp:cNvSpPr/>
      </dsp:nvSpPr>
      <dsp:spPr>
        <a:xfrm rot="5400000">
          <a:off x="4940523" y="-2105361"/>
          <a:ext cx="1325981" cy="8935760"/>
        </a:xfrm>
        <a:prstGeom prst="round2SameRect">
          <a:avLst/>
        </a:prstGeom>
        <a:solidFill>
          <a:schemeClr val="bg1">
            <a:lumMod val="65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 valora, parcialmente, la violencia contra la mujer, teniendo en cuenta que se identifica y se describe como una violación contra los derechos humanos; como los de igualdad y no discriminación.</a:t>
          </a:r>
        </a:p>
        <a:p>
          <a:pPr marL="171450" lvl="1" indent="-171450" algn="l" defTabSz="711200">
            <a:lnSpc>
              <a:spcPct val="90000"/>
            </a:lnSpc>
            <a:spcBef>
              <a:spcPct val="0"/>
            </a:spcBef>
            <a:spcAft>
              <a:spcPct val="15000"/>
            </a:spcAft>
            <a:buChar char="•"/>
          </a:pPr>
          <a:endParaRPr lang="es-ES" sz="1600" kern="12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71450" lvl="1" indent="-171450" algn="l" defTabSz="711200">
            <a:lnSpc>
              <a:spcPct val="90000"/>
            </a:lnSpc>
            <a:spcBef>
              <a:spcPct val="0"/>
            </a:spcBef>
            <a:spcAft>
              <a:spcPct val="15000"/>
            </a:spcAft>
            <a:buChar char="•"/>
          </a:pPr>
          <a:r>
            <a:rPr lang="es-ES" sz="1600" kern="12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Utilización de lenguaje que refuerza los estereotipos sexistas, ejemplos: móviles pasionales, ataques de celos, cegado por los celos o la pasión, fémina, entre otros.</a:t>
          </a:r>
        </a:p>
      </dsp:txBody>
      <dsp:txXfrm rot="-5400000">
        <a:off x="1135634" y="1764257"/>
        <a:ext cx="8871031" cy="1196523"/>
      </dsp:txXfrm>
    </dsp:sp>
    <dsp:sp modelId="{35666323-1932-4E96-8FED-807A74DE71D0}">
      <dsp:nvSpPr>
        <dsp:cNvPr id="0" name=""/>
        <dsp:cNvSpPr/>
      </dsp:nvSpPr>
      <dsp:spPr>
        <a:xfrm rot="5400000">
          <a:off x="-243350" y="4378101"/>
          <a:ext cx="1622333" cy="1135633"/>
        </a:xfrm>
        <a:prstGeom prst="chevron">
          <a:avLst/>
        </a:prstGeom>
        <a:solidFill>
          <a:schemeClr val="bg1">
            <a:lumMod val="6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Deficiencias</a:t>
          </a:r>
          <a:endParaRPr lang="es-ES" sz="1600" kern="1200" dirty="0"/>
        </a:p>
      </dsp:txBody>
      <dsp:txXfrm rot="-5400000">
        <a:off x="1" y="4702568"/>
        <a:ext cx="1135633" cy="486700"/>
      </dsp:txXfrm>
    </dsp:sp>
    <dsp:sp modelId="{55B14324-9A24-425B-8E93-57931EDA610E}">
      <dsp:nvSpPr>
        <dsp:cNvPr id="0" name=""/>
        <dsp:cNvSpPr/>
      </dsp:nvSpPr>
      <dsp:spPr>
        <a:xfrm rot="5400000">
          <a:off x="4255640" y="194129"/>
          <a:ext cx="2695745" cy="8935760"/>
        </a:xfrm>
        <a:prstGeom prst="round2SameRect">
          <a:avLst/>
        </a:prstGeom>
        <a:solidFill>
          <a:srgbClr val="702A2A">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just" defTabSz="711200">
            <a:lnSpc>
              <a:spcPct val="90000"/>
            </a:lnSpc>
            <a:spcBef>
              <a:spcPct val="0"/>
            </a:spcBef>
            <a:spcAft>
              <a:spcPct val="15000"/>
            </a:spcAft>
            <a:buChar char="•"/>
          </a:pPr>
          <a:r>
            <a:rPr lang="es-ES" sz="1600" b="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Insuficiente enfoque interseccional en la valoración de las pruebas en la adecuación de la sanción y en la trascendencia del hecho para la sociedad y que consiste en advertir la interconexión existente entre las diferencias de género y otras condiciones de identidad y de contexto como la edad, la orientación sexual, la discapacidad, la situación económica, etc., que puede agudizar la situación de desventaja en que se encuentran las personas.</a:t>
          </a:r>
        </a:p>
        <a:p>
          <a:pPr marL="171450" lvl="1" indent="-171450" algn="just" defTabSz="711200">
            <a:lnSpc>
              <a:spcPct val="90000"/>
            </a:lnSpc>
            <a:spcBef>
              <a:spcPct val="0"/>
            </a:spcBef>
            <a:spcAft>
              <a:spcPct val="15000"/>
            </a:spcAft>
            <a:buChar char="•"/>
          </a:pPr>
          <a:endParaRPr lang="es-ES" sz="1600" b="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71450" lvl="1" indent="-171450" algn="just" defTabSz="711200">
            <a:lnSpc>
              <a:spcPct val="90000"/>
            </a:lnSpc>
            <a:spcBef>
              <a:spcPct val="0"/>
            </a:spcBef>
            <a:spcAft>
              <a:spcPct val="15000"/>
            </a:spcAft>
            <a:buChar char="•"/>
          </a:pPr>
          <a:r>
            <a:rPr lang="es-ES" sz="1600" b="0" kern="1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se perciben las denominadas categorías sospechosas de discriminación, por lo que las sentencia, carece de valoraciones de la selección premeditada de una víctima mujer para garantizar los propósitos que se tienen para la realización del hecho; por lo que, no se identifica el hecho delictivo con el precepto específico de la norma sustantiva, establecido en el apartado 2 del artículo 345. </a:t>
          </a:r>
        </a:p>
      </dsp:txBody>
      <dsp:txXfrm rot="-5400000">
        <a:off x="1135633" y="3445732"/>
        <a:ext cx="8804165" cy="243255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EAB0BB-2678-42B8-AB45-859E688F2D13}" type="datetimeFigureOut">
              <a:rPr lang="es-ES" smtClean="0"/>
              <a:t>10/07/2025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A69471-12D0-465E-8B6C-7DE72FE3750B}" type="slidenum">
              <a:rPr lang="es-ES" smtClean="0"/>
              <a:t>‹Nº›</a:t>
            </a:fld>
            <a:endParaRPr lang="es-ES"/>
          </a:p>
        </p:txBody>
      </p:sp>
    </p:spTree>
    <p:extLst>
      <p:ext uri="{BB962C8B-B14F-4D97-AF65-F5344CB8AC3E}">
        <p14:creationId xmlns:p14="http://schemas.microsoft.com/office/powerpoint/2010/main" val="4168220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FA28840-91AE-4E81-9C60-1F9E446B6C6A}" type="slidenum">
              <a:rPr lang="es-ES" smtClean="0"/>
              <a:t>1</a:t>
            </a:fld>
            <a:endParaRPr lang="es-ES"/>
          </a:p>
        </p:txBody>
      </p:sp>
    </p:spTree>
    <p:extLst>
      <p:ext uri="{BB962C8B-B14F-4D97-AF65-F5344CB8AC3E}">
        <p14:creationId xmlns:p14="http://schemas.microsoft.com/office/powerpoint/2010/main" val="2951781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FA28840-91AE-4E81-9C60-1F9E446B6C6A}" type="slidenum">
              <a:rPr lang="es-ES" smtClean="0"/>
              <a:t>2</a:t>
            </a:fld>
            <a:endParaRPr lang="es-ES"/>
          </a:p>
        </p:txBody>
      </p:sp>
    </p:spTree>
    <p:extLst>
      <p:ext uri="{BB962C8B-B14F-4D97-AF65-F5344CB8AC3E}">
        <p14:creationId xmlns:p14="http://schemas.microsoft.com/office/powerpoint/2010/main" val="3378007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FA28840-91AE-4E81-9C60-1F9E446B6C6A}" type="slidenum">
              <a:rPr lang="es-ES" smtClean="0"/>
              <a:t>3</a:t>
            </a:fld>
            <a:endParaRPr lang="es-ES"/>
          </a:p>
        </p:txBody>
      </p:sp>
    </p:spTree>
    <p:extLst>
      <p:ext uri="{BB962C8B-B14F-4D97-AF65-F5344CB8AC3E}">
        <p14:creationId xmlns:p14="http://schemas.microsoft.com/office/powerpoint/2010/main" val="2228209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FA28840-91AE-4E81-9C60-1F9E446B6C6A}" type="slidenum">
              <a:rPr lang="es-ES" smtClean="0"/>
              <a:t>4</a:t>
            </a:fld>
            <a:endParaRPr lang="es-ES"/>
          </a:p>
        </p:txBody>
      </p:sp>
    </p:spTree>
    <p:extLst>
      <p:ext uri="{BB962C8B-B14F-4D97-AF65-F5344CB8AC3E}">
        <p14:creationId xmlns:p14="http://schemas.microsoft.com/office/powerpoint/2010/main" val="1991375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5FA28840-91AE-4E81-9C60-1F9E446B6C6A}" type="slidenum">
              <a:rPr lang="es-ES" smtClean="0"/>
              <a:t>5</a:t>
            </a:fld>
            <a:endParaRPr lang="es-ES"/>
          </a:p>
        </p:txBody>
      </p:sp>
    </p:spTree>
    <p:extLst>
      <p:ext uri="{BB962C8B-B14F-4D97-AF65-F5344CB8AC3E}">
        <p14:creationId xmlns:p14="http://schemas.microsoft.com/office/powerpoint/2010/main" val="205757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3499342B-5DCA-4992-8BA4-3273BFE2C7BA}" type="slidenum">
              <a:rPr lang="es-ES" smtClean="0"/>
              <a:t>13</a:t>
            </a:fld>
            <a:endParaRPr lang="es-ES"/>
          </a:p>
        </p:txBody>
      </p:sp>
    </p:spTree>
    <p:extLst>
      <p:ext uri="{BB962C8B-B14F-4D97-AF65-F5344CB8AC3E}">
        <p14:creationId xmlns:p14="http://schemas.microsoft.com/office/powerpoint/2010/main" val="465915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9DF42F-A9B9-4EDB-90FB-FFB8582452B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4F6CAB0-B6CD-4479-B33D-FA41A3B2F2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EC70DA8-3822-482A-8264-5C1409F882F8}"/>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5" name="Marcador de pie de página 4">
            <a:extLst>
              <a:ext uri="{FF2B5EF4-FFF2-40B4-BE49-F238E27FC236}">
                <a16:creationId xmlns:a16="http://schemas.microsoft.com/office/drawing/2014/main" id="{AADCF8D3-06FB-4565-B7D0-472E07DBCBE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EE064AA-5547-4E38-957B-F7B4D806E69F}"/>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102402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C0CB09-E7EB-43DD-B021-12D2C70BB4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FBF540A-ED93-44B3-A801-D0AE6C9AC16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E50FDDF-1B96-4D04-91F9-E17BC21CC6D1}"/>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5" name="Marcador de pie de página 4">
            <a:extLst>
              <a:ext uri="{FF2B5EF4-FFF2-40B4-BE49-F238E27FC236}">
                <a16:creationId xmlns:a16="http://schemas.microsoft.com/office/drawing/2014/main" id="{C7E0101D-A1A3-48AC-B729-FD40BB5FFE7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7F145A0-B058-4249-B9A1-58FDCBE589B9}"/>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3988730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81C9AA-9CFF-4CD3-916D-C1E2AB8A1E8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E14F6CC-7291-4EA8-8F2F-C96F3A2CAF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657D003-97C4-4AC0-BA1D-D12CB99B8525}"/>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5" name="Marcador de pie de página 4">
            <a:extLst>
              <a:ext uri="{FF2B5EF4-FFF2-40B4-BE49-F238E27FC236}">
                <a16:creationId xmlns:a16="http://schemas.microsoft.com/office/drawing/2014/main" id="{A8EA8804-AB40-4114-A756-37EFB9B7B2C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4AD4695-DE05-4A93-8AAD-898E23B855D3}"/>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2785802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2D2056-33DA-475B-BED6-A6891E9A522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E46329-A124-40C8-8CA1-4D68B26DE59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0351B56-A45C-420B-962A-F8B9D9DB0AE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B34D58A9-31CC-44E3-B063-25403978BFB7}"/>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6" name="Marcador de pie de página 5">
            <a:extLst>
              <a:ext uri="{FF2B5EF4-FFF2-40B4-BE49-F238E27FC236}">
                <a16:creationId xmlns:a16="http://schemas.microsoft.com/office/drawing/2014/main" id="{71CE2C2B-DAAE-4463-AB21-E1F6ABD19CF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81D1DCD-9544-449F-A36B-8AF01A93E724}"/>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2215120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EDCE3A-7D8A-4313-BC5F-FCD9B84B3BF3}"/>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EE080E-DB5B-435F-8478-6EA724E95F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F63FDB0-3EFC-4094-80EB-C86D9C76DF2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11F799D-8C92-4210-840A-BFC42C1A71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AF18344-9395-402A-AF3B-2B33FCEA4A7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4D1446A-70F9-419B-819E-438199EE04B8}"/>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8" name="Marcador de pie de página 7">
            <a:extLst>
              <a:ext uri="{FF2B5EF4-FFF2-40B4-BE49-F238E27FC236}">
                <a16:creationId xmlns:a16="http://schemas.microsoft.com/office/drawing/2014/main" id="{A9EEDACB-57DF-4F66-8434-744A7688EA2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3DDAB3B-E11A-4EF4-AE2E-00CAAF09D817}"/>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3394109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CE8524-B3A0-4166-A99C-0FC6FA08A84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8B17A663-80FD-4F42-ADEA-131D864DBC7B}"/>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4" name="Marcador de pie de página 3">
            <a:extLst>
              <a:ext uri="{FF2B5EF4-FFF2-40B4-BE49-F238E27FC236}">
                <a16:creationId xmlns:a16="http://schemas.microsoft.com/office/drawing/2014/main" id="{04386593-1058-4AC0-BD43-30E8BD15B47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365B5EA-A486-40AC-9B42-C4B040D5F102}"/>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3576547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EE4E96B-FF61-4DF5-968C-854F607132F1}"/>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3" name="Marcador de pie de página 2">
            <a:extLst>
              <a:ext uri="{FF2B5EF4-FFF2-40B4-BE49-F238E27FC236}">
                <a16:creationId xmlns:a16="http://schemas.microsoft.com/office/drawing/2014/main" id="{A513109C-8DBA-4C82-8FFC-4F53E338936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E8B6E1F-DC0D-4B95-AA36-68F27D04EA45}"/>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1857692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E3771A-ABCE-4C19-A750-A6185EBFD4F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5ACE4CF-C03D-498F-B544-1563E9E608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0C75D3A-2B93-4C83-879E-6BD6FBA04C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5E1C7B-2025-4C6A-88EF-28EF7A1985FF}"/>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6" name="Marcador de pie de página 5">
            <a:extLst>
              <a:ext uri="{FF2B5EF4-FFF2-40B4-BE49-F238E27FC236}">
                <a16:creationId xmlns:a16="http://schemas.microsoft.com/office/drawing/2014/main" id="{92E82F25-992C-4E50-8DD7-5EEB85284BD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F17F74-249E-4040-88BF-92BE6F6F946E}"/>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3160340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B7EEF8-F6E8-40B8-B6C8-11D3E864391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913D5FA-9C5F-4362-8EE7-BDB567AA82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C17549-D0DB-405F-A99E-93ADD619D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FB5A6ED-C535-42EA-BD20-4E08A0EC4652}"/>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6" name="Marcador de pie de página 5">
            <a:extLst>
              <a:ext uri="{FF2B5EF4-FFF2-40B4-BE49-F238E27FC236}">
                <a16:creationId xmlns:a16="http://schemas.microsoft.com/office/drawing/2014/main" id="{F32F40B0-1164-4AB3-87DD-76F8C1464B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E119603-4729-414F-827C-5A170F266B06}"/>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1244102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597A16-536B-4D5A-843A-C8E772CC2FE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9A75F46-0231-412A-9407-D1C054C19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D69B5C5-A876-465E-8CA3-AE547D1365F7}"/>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5" name="Marcador de pie de página 4">
            <a:extLst>
              <a:ext uri="{FF2B5EF4-FFF2-40B4-BE49-F238E27FC236}">
                <a16:creationId xmlns:a16="http://schemas.microsoft.com/office/drawing/2014/main" id="{93395B4B-24F9-4AC2-90DD-DD0B7539FF6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051423D-8BA8-4B7A-A0DA-12206F6B978F}"/>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2933048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88187B8-4D7A-4AEE-8057-642F95E1A01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7DF3F81-5EBF-45CC-B311-F3D733A3595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E6F9359-75F1-47F9-8ECE-C956ADFA39BD}"/>
              </a:ext>
            </a:extLst>
          </p:cNvPr>
          <p:cNvSpPr>
            <a:spLocks noGrp="1"/>
          </p:cNvSpPr>
          <p:nvPr>
            <p:ph type="dt" sz="half" idx="10"/>
          </p:nvPr>
        </p:nvSpPr>
        <p:spPr/>
        <p:txBody>
          <a:bodyPr/>
          <a:lstStyle/>
          <a:p>
            <a:fld id="{538B0C1F-F12C-4423-B949-205F9C5F89F1}" type="datetimeFigureOut">
              <a:rPr lang="es-ES" smtClean="0"/>
              <a:t>10/07/2025</a:t>
            </a:fld>
            <a:endParaRPr lang="es-ES"/>
          </a:p>
        </p:txBody>
      </p:sp>
      <p:sp>
        <p:nvSpPr>
          <p:cNvPr id="5" name="Marcador de pie de página 4">
            <a:extLst>
              <a:ext uri="{FF2B5EF4-FFF2-40B4-BE49-F238E27FC236}">
                <a16:creationId xmlns:a16="http://schemas.microsoft.com/office/drawing/2014/main" id="{E1C2C8DF-3371-4317-B5BF-9FA7F91F69C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199FAE1-33D1-4AD8-A991-F852957BDC02}"/>
              </a:ext>
            </a:extLst>
          </p:cNvPr>
          <p:cNvSpPr>
            <a:spLocks noGrp="1"/>
          </p:cNvSpPr>
          <p:nvPr>
            <p:ph type="sldNum" sz="quarter" idx="12"/>
          </p:nvPr>
        </p:nvSpPr>
        <p:spPr/>
        <p:txBody>
          <a:bodyPr/>
          <a:lstStyle/>
          <a:p>
            <a:fld id="{5632BD83-FF2A-4EDD-87D3-B886F97B6A7F}" type="slidenum">
              <a:rPr lang="es-ES" smtClean="0"/>
              <a:t>‹Nº›</a:t>
            </a:fld>
            <a:endParaRPr lang="es-ES"/>
          </a:p>
        </p:txBody>
      </p:sp>
    </p:spTree>
    <p:extLst>
      <p:ext uri="{BB962C8B-B14F-4D97-AF65-F5344CB8AC3E}">
        <p14:creationId xmlns:p14="http://schemas.microsoft.com/office/powerpoint/2010/main" val="3810152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B80DC3A-B72D-43FD-B762-B8ECF071B1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BB56C59-6DBC-4A8C-A16C-035C1138CD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9F63144-88DC-4280-93D8-1F6562E702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8B0C1F-F12C-4423-B949-205F9C5F89F1}" type="datetimeFigureOut">
              <a:rPr lang="es-ES" smtClean="0"/>
              <a:t>10/07/2025</a:t>
            </a:fld>
            <a:endParaRPr lang="es-ES"/>
          </a:p>
        </p:txBody>
      </p:sp>
      <p:sp>
        <p:nvSpPr>
          <p:cNvPr id="5" name="Marcador de pie de página 4">
            <a:extLst>
              <a:ext uri="{FF2B5EF4-FFF2-40B4-BE49-F238E27FC236}">
                <a16:creationId xmlns:a16="http://schemas.microsoft.com/office/drawing/2014/main" id="{17181B70-70FD-48CE-99D5-BC2E42F736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9BA7D887-FCFC-4ED0-AC90-1310E4EC63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32BD83-FF2A-4EDD-87D3-B886F97B6A7F}" type="slidenum">
              <a:rPr lang="es-ES" smtClean="0"/>
              <a:t>‹Nº›</a:t>
            </a:fld>
            <a:endParaRPr lang="es-ES"/>
          </a:p>
        </p:txBody>
      </p:sp>
    </p:spTree>
    <p:extLst>
      <p:ext uri="{BB962C8B-B14F-4D97-AF65-F5344CB8AC3E}">
        <p14:creationId xmlns:p14="http://schemas.microsoft.com/office/powerpoint/2010/main" val="40335463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png"/><Relationship Id="rId7"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jpg"/><Relationship Id="rId11" Type="http://schemas.microsoft.com/office/2007/relationships/diagramDrawing" Target="../diagrams/drawing1.xml"/><Relationship Id="rId5" Type="http://schemas.openxmlformats.org/officeDocument/2006/relationships/image" Target="../media/image3.png"/><Relationship Id="rId10" Type="http://schemas.openxmlformats.org/officeDocument/2006/relationships/diagramColors" Target="../diagrams/colors1.xml"/><Relationship Id="rId4" Type="http://schemas.openxmlformats.org/officeDocument/2006/relationships/image" Target="../media/image2.png"/><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
        <p:nvSpPr>
          <p:cNvPr id="17" name="CuadroTexto 16"/>
          <p:cNvSpPr txBox="1"/>
          <p:nvPr/>
        </p:nvSpPr>
        <p:spPr>
          <a:xfrm>
            <a:off x="3175819" y="179357"/>
            <a:ext cx="5378245" cy="431434"/>
          </a:xfrm>
          <a:prstGeom prst="rect">
            <a:avLst/>
          </a:prstGeom>
          <a:noFill/>
          <a:ln>
            <a:noFill/>
          </a:ln>
          <a:effectLst/>
          <a:scene3d>
            <a:camera prst="orthographicFront"/>
            <a:lightRig rig="flat" dir="t"/>
          </a:scene3d>
          <a:sp3d/>
        </p:spPr>
        <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defRPr/>
            </a:pPr>
            <a:r>
              <a:rPr lang="es-E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Muestra</a:t>
            </a:r>
            <a:endParaRPr kumimoji="0" lang="es-CU" sz="2800" b="1" i="0" u="none" strike="noStrike" kern="1200" cap="none" spc="0" normalizeH="0" baseline="0" noProof="0" dirty="0">
              <a:ln>
                <a:noFill/>
              </a:ln>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graphicFrame>
        <p:nvGraphicFramePr>
          <p:cNvPr id="11" name="Tabla 10"/>
          <p:cNvGraphicFramePr>
            <a:graphicFrameLocks noGrp="1"/>
          </p:cNvGraphicFramePr>
          <p:nvPr/>
        </p:nvGraphicFramePr>
        <p:xfrm>
          <a:off x="1002890" y="707910"/>
          <a:ext cx="8760541" cy="5938695"/>
        </p:xfrm>
        <a:graphic>
          <a:graphicData uri="http://schemas.openxmlformats.org/drawingml/2006/table">
            <a:tbl>
              <a:tblPr/>
              <a:tblGrid>
                <a:gridCol w="2172233">
                  <a:extLst>
                    <a:ext uri="{9D8B030D-6E8A-4147-A177-3AD203B41FA5}">
                      <a16:colId xmlns:a16="http://schemas.microsoft.com/office/drawing/2014/main" val="1846621285"/>
                    </a:ext>
                  </a:extLst>
                </a:gridCol>
                <a:gridCol w="3150929">
                  <a:extLst>
                    <a:ext uri="{9D8B030D-6E8A-4147-A177-3AD203B41FA5}">
                      <a16:colId xmlns:a16="http://schemas.microsoft.com/office/drawing/2014/main" val="1782218115"/>
                    </a:ext>
                  </a:extLst>
                </a:gridCol>
                <a:gridCol w="3437379">
                  <a:extLst>
                    <a:ext uri="{9D8B030D-6E8A-4147-A177-3AD203B41FA5}">
                      <a16:colId xmlns:a16="http://schemas.microsoft.com/office/drawing/2014/main" val="1204142315"/>
                    </a:ext>
                  </a:extLst>
                </a:gridCol>
              </a:tblGrid>
              <a:tr h="385091">
                <a:tc gridSpan="3">
                  <a:txBody>
                    <a:bodyPr/>
                    <a:lstStyle/>
                    <a:p>
                      <a:pPr algn="ctr" fontAlgn="b"/>
                      <a:r>
                        <a:rPr lang="es-ES" sz="2000" b="1" i="0" u="none" strike="noStrike" dirty="0">
                          <a:solidFill>
                            <a:srgbClr val="000000"/>
                          </a:solidFill>
                          <a:effectLst/>
                          <a:latin typeface="Arial" panose="020B0604020202020204" pitchFamily="34" charset="0"/>
                        </a:rPr>
                        <a:t>ASUNTOS ASESINATO VÍCTIMA MUJER 202</a:t>
                      </a:r>
                      <a:r>
                        <a:rPr lang="es-ES" sz="2000" b="1" i="0" u="none" strike="noStrike" kern="1200" dirty="0">
                          <a:solidFill>
                            <a:srgbClr val="000000"/>
                          </a:solidFill>
                          <a:effectLst/>
                          <a:latin typeface="Arial" panose="020B0604020202020204" pitchFamily="34" charset="0"/>
                          <a:ea typeface="+mn-ea"/>
                          <a:cs typeface="+mn-cs"/>
                        </a:rPr>
                        <a:t>4</a:t>
                      </a:r>
                    </a:p>
                  </a:txBody>
                  <a:tcPr marL="4184" marR="4184" marT="4184"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28563701"/>
                  </a:ext>
                </a:extLst>
              </a:tr>
              <a:tr h="718838">
                <a:tc>
                  <a:txBody>
                    <a:bodyPr/>
                    <a:lstStyle/>
                    <a:p>
                      <a:pPr algn="ctr" fontAlgn="ctr"/>
                      <a:r>
                        <a:rPr lang="en-US" sz="1800" b="1" i="0" u="none" strike="noStrike" dirty="0" err="1">
                          <a:solidFill>
                            <a:srgbClr val="000000"/>
                          </a:solidFill>
                          <a:effectLst/>
                          <a:latin typeface="Arial" panose="020B0604020202020204" pitchFamily="34" charset="0"/>
                        </a:rPr>
                        <a:t>Provincias</a:t>
                      </a:r>
                      <a:endParaRPr lang="en-US" sz="1800" b="1" i="0" u="none" strike="noStrike" dirty="0">
                        <a:solidFill>
                          <a:srgbClr val="000000"/>
                        </a:solidFill>
                        <a:effectLst/>
                        <a:latin typeface="Arial" panose="020B0604020202020204" pitchFamily="34" charset="0"/>
                      </a:endParaRP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err="1">
                          <a:solidFill>
                            <a:srgbClr val="000000"/>
                          </a:solidFill>
                          <a:effectLst/>
                          <a:latin typeface="Arial" panose="020B0604020202020204" pitchFamily="34" charset="0"/>
                        </a:rPr>
                        <a:t>Asesinato</a:t>
                      </a:r>
                      <a:endParaRPr lang="en-US" sz="1800" b="1" i="0" u="none" strike="noStrike" dirty="0">
                        <a:solidFill>
                          <a:srgbClr val="000000"/>
                        </a:solidFill>
                        <a:effectLst/>
                        <a:latin typeface="Arial" panose="020B0604020202020204" pitchFamily="34" charset="0"/>
                      </a:endParaRP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VG</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9290280"/>
                  </a:ext>
                </a:extLst>
              </a:tr>
              <a:tr h="284398">
                <a:tc>
                  <a:txBody>
                    <a:bodyPr/>
                    <a:lstStyle/>
                    <a:p>
                      <a:pPr algn="ctr" fontAlgn="ctr"/>
                      <a:r>
                        <a:rPr lang="en-US" sz="1800" b="1" i="0" u="none" strike="noStrike">
                          <a:solidFill>
                            <a:srgbClr val="000000"/>
                          </a:solidFill>
                          <a:effectLst/>
                          <a:latin typeface="Arial" panose="020B0604020202020204" pitchFamily="34" charset="0"/>
                        </a:rPr>
                        <a:t>PR</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4</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Arial" panose="020B0604020202020204" pitchFamily="34" charset="0"/>
                        </a:rPr>
                        <a:t> </a:t>
                      </a:r>
                    </a:p>
                  </a:txBody>
                  <a:tcPr marL="4184" marR="4184" marT="41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2576764"/>
                  </a:ext>
                </a:extLst>
              </a:tr>
              <a:tr h="284398">
                <a:tc>
                  <a:txBody>
                    <a:bodyPr/>
                    <a:lstStyle/>
                    <a:p>
                      <a:pPr algn="ctr" fontAlgn="ctr"/>
                      <a:r>
                        <a:rPr lang="en-US" sz="1800" b="1" i="0" u="none" strike="noStrike">
                          <a:solidFill>
                            <a:srgbClr val="000000"/>
                          </a:solidFill>
                          <a:effectLst/>
                          <a:latin typeface="Arial" panose="020B0604020202020204" pitchFamily="34" charset="0"/>
                        </a:rPr>
                        <a:t>AR</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1</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 </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2009492"/>
                  </a:ext>
                </a:extLst>
              </a:tr>
              <a:tr h="284398">
                <a:tc>
                  <a:txBody>
                    <a:bodyPr/>
                    <a:lstStyle/>
                    <a:p>
                      <a:pPr algn="ctr" fontAlgn="ctr"/>
                      <a:r>
                        <a:rPr lang="en-US" sz="1800" b="1" i="0" u="none" strike="noStrike">
                          <a:solidFill>
                            <a:srgbClr val="000000"/>
                          </a:solidFill>
                          <a:effectLst/>
                          <a:latin typeface="Arial" panose="020B0604020202020204" pitchFamily="34" charset="0"/>
                        </a:rPr>
                        <a:t>LH</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12</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4</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2212045"/>
                  </a:ext>
                </a:extLst>
              </a:tr>
              <a:tr h="284398">
                <a:tc>
                  <a:txBody>
                    <a:bodyPr/>
                    <a:lstStyle/>
                    <a:p>
                      <a:pPr algn="ctr" fontAlgn="ctr"/>
                      <a:r>
                        <a:rPr lang="en-US" sz="1800" b="1" i="0" u="none" strike="noStrike">
                          <a:solidFill>
                            <a:srgbClr val="000000"/>
                          </a:solidFill>
                          <a:effectLst/>
                          <a:latin typeface="Arial" panose="020B0604020202020204" pitchFamily="34" charset="0"/>
                        </a:rPr>
                        <a:t>MY</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3</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1</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2679619"/>
                  </a:ext>
                </a:extLst>
              </a:tr>
              <a:tr h="284398">
                <a:tc>
                  <a:txBody>
                    <a:bodyPr/>
                    <a:lstStyle/>
                    <a:p>
                      <a:pPr algn="ctr" fontAlgn="ctr"/>
                      <a:r>
                        <a:rPr lang="en-US" sz="1800" b="1" i="0" u="none" strike="noStrike">
                          <a:solidFill>
                            <a:srgbClr val="000000"/>
                          </a:solidFill>
                          <a:effectLst/>
                          <a:latin typeface="Arial" panose="020B0604020202020204" pitchFamily="34" charset="0"/>
                        </a:rPr>
                        <a:t>MT</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8</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4</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887094"/>
                  </a:ext>
                </a:extLst>
              </a:tr>
              <a:tr h="284398">
                <a:tc>
                  <a:txBody>
                    <a:bodyPr/>
                    <a:lstStyle/>
                    <a:p>
                      <a:pPr algn="ctr" fontAlgn="ctr"/>
                      <a:r>
                        <a:rPr lang="en-US" sz="1800" b="1" i="0" u="none" strike="noStrike">
                          <a:solidFill>
                            <a:srgbClr val="000000"/>
                          </a:solidFill>
                          <a:effectLst/>
                          <a:latin typeface="Arial" panose="020B0604020202020204" pitchFamily="34" charset="0"/>
                        </a:rPr>
                        <a:t>CF</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7</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3</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9430626"/>
                  </a:ext>
                </a:extLst>
              </a:tr>
              <a:tr h="284398">
                <a:tc>
                  <a:txBody>
                    <a:bodyPr/>
                    <a:lstStyle/>
                    <a:p>
                      <a:pPr algn="ctr" fontAlgn="ctr"/>
                      <a:r>
                        <a:rPr lang="en-US" sz="1800" b="1" i="0" u="none" strike="noStrike">
                          <a:solidFill>
                            <a:srgbClr val="000000"/>
                          </a:solidFill>
                          <a:effectLst/>
                          <a:latin typeface="Arial" panose="020B0604020202020204" pitchFamily="34" charset="0"/>
                        </a:rPr>
                        <a:t>VC</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5</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2</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299298"/>
                  </a:ext>
                </a:extLst>
              </a:tr>
              <a:tr h="284398">
                <a:tc>
                  <a:txBody>
                    <a:bodyPr/>
                    <a:lstStyle/>
                    <a:p>
                      <a:pPr algn="ctr" fontAlgn="ctr"/>
                      <a:r>
                        <a:rPr lang="en-US" sz="1800" b="1" i="0" u="none" strike="noStrike">
                          <a:solidFill>
                            <a:srgbClr val="000000"/>
                          </a:solidFill>
                          <a:effectLst/>
                          <a:latin typeface="Arial" panose="020B0604020202020204" pitchFamily="34" charset="0"/>
                        </a:rPr>
                        <a:t>SS</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5</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3</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284555"/>
                  </a:ext>
                </a:extLst>
              </a:tr>
              <a:tr h="284398">
                <a:tc>
                  <a:txBody>
                    <a:bodyPr/>
                    <a:lstStyle/>
                    <a:p>
                      <a:pPr algn="ctr" fontAlgn="ctr"/>
                      <a:r>
                        <a:rPr lang="en-US" sz="1800" b="1" i="0" u="none" strike="noStrike">
                          <a:solidFill>
                            <a:srgbClr val="000000"/>
                          </a:solidFill>
                          <a:effectLst/>
                          <a:latin typeface="Arial" panose="020B0604020202020204" pitchFamily="34" charset="0"/>
                        </a:rPr>
                        <a:t>CA</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2</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1</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030996"/>
                  </a:ext>
                </a:extLst>
              </a:tr>
              <a:tr h="284398">
                <a:tc>
                  <a:txBody>
                    <a:bodyPr/>
                    <a:lstStyle/>
                    <a:p>
                      <a:pPr algn="ctr" fontAlgn="ctr"/>
                      <a:r>
                        <a:rPr lang="en-US" sz="1800" b="1" i="0" u="none" strike="noStrike">
                          <a:solidFill>
                            <a:srgbClr val="000000"/>
                          </a:solidFill>
                          <a:effectLst/>
                          <a:latin typeface="Arial" panose="020B0604020202020204" pitchFamily="34" charset="0"/>
                        </a:rPr>
                        <a:t>CM</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5</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3</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1038435"/>
                  </a:ext>
                </a:extLst>
              </a:tr>
              <a:tr h="284398">
                <a:tc>
                  <a:txBody>
                    <a:bodyPr/>
                    <a:lstStyle/>
                    <a:p>
                      <a:pPr algn="ctr" fontAlgn="ctr"/>
                      <a:r>
                        <a:rPr lang="en-US" sz="1800" b="1" i="0" u="none" strike="noStrike">
                          <a:solidFill>
                            <a:srgbClr val="000000"/>
                          </a:solidFill>
                          <a:effectLst/>
                          <a:latin typeface="Arial" panose="020B0604020202020204" pitchFamily="34" charset="0"/>
                        </a:rPr>
                        <a:t>LT</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2</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2</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2941621"/>
                  </a:ext>
                </a:extLst>
              </a:tr>
              <a:tr h="284398">
                <a:tc>
                  <a:txBody>
                    <a:bodyPr/>
                    <a:lstStyle/>
                    <a:p>
                      <a:pPr algn="ctr" fontAlgn="ctr"/>
                      <a:r>
                        <a:rPr lang="en-US" sz="1800" b="1" i="0" u="none" strike="noStrike">
                          <a:solidFill>
                            <a:srgbClr val="000000"/>
                          </a:solidFill>
                          <a:effectLst/>
                          <a:latin typeface="Arial" panose="020B0604020202020204" pitchFamily="34" charset="0"/>
                        </a:rPr>
                        <a:t>HL</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4</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1</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7509241"/>
                  </a:ext>
                </a:extLst>
              </a:tr>
              <a:tr h="284398">
                <a:tc>
                  <a:txBody>
                    <a:bodyPr/>
                    <a:lstStyle/>
                    <a:p>
                      <a:pPr algn="ctr" fontAlgn="ctr"/>
                      <a:r>
                        <a:rPr lang="en-US" sz="1800" b="1" i="0" u="none" strike="noStrike">
                          <a:solidFill>
                            <a:srgbClr val="000000"/>
                          </a:solidFill>
                          <a:effectLst/>
                          <a:latin typeface="Arial" panose="020B0604020202020204" pitchFamily="34" charset="0"/>
                        </a:rPr>
                        <a:t>GR</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7</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3</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3975454"/>
                  </a:ext>
                </a:extLst>
              </a:tr>
              <a:tr h="284398">
                <a:tc>
                  <a:txBody>
                    <a:bodyPr/>
                    <a:lstStyle/>
                    <a:p>
                      <a:pPr algn="ctr" fontAlgn="ctr"/>
                      <a:r>
                        <a:rPr lang="en-US" sz="1800" b="1" i="0" u="none" strike="noStrike">
                          <a:solidFill>
                            <a:srgbClr val="000000"/>
                          </a:solidFill>
                          <a:effectLst/>
                          <a:latin typeface="Arial" panose="020B0604020202020204" pitchFamily="34" charset="0"/>
                        </a:rPr>
                        <a:t>SC</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9</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4</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9266449"/>
                  </a:ext>
                </a:extLst>
              </a:tr>
              <a:tr h="284398">
                <a:tc>
                  <a:txBody>
                    <a:bodyPr/>
                    <a:lstStyle/>
                    <a:p>
                      <a:pPr algn="ctr" fontAlgn="ctr"/>
                      <a:r>
                        <a:rPr lang="en-US" sz="1800" b="1" i="0" u="none" strike="noStrike">
                          <a:solidFill>
                            <a:srgbClr val="000000"/>
                          </a:solidFill>
                          <a:effectLst/>
                          <a:latin typeface="Arial" panose="020B0604020202020204" pitchFamily="34" charset="0"/>
                        </a:rPr>
                        <a:t>GT</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2</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 </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5809475"/>
                  </a:ext>
                </a:extLst>
              </a:tr>
              <a:tr h="284398">
                <a:tc>
                  <a:txBody>
                    <a:bodyPr/>
                    <a:lstStyle/>
                    <a:p>
                      <a:pPr algn="ctr" fontAlgn="ctr"/>
                      <a:r>
                        <a:rPr lang="en-US" sz="1800" b="1" i="0" u="none" strike="noStrike">
                          <a:solidFill>
                            <a:srgbClr val="000000"/>
                          </a:solidFill>
                          <a:effectLst/>
                          <a:latin typeface="Arial" panose="020B0604020202020204" pitchFamily="34" charset="0"/>
                        </a:rPr>
                        <a:t>IJ</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a:solidFill>
                            <a:srgbClr val="000000"/>
                          </a:solidFill>
                          <a:effectLst/>
                          <a:latin typeface="Arial" panose="020B0604020202020204" pitchFamily="34" charset="0"/>
                        </a:rPr>
                        <a:t> </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1" i="0" u="none" strike="noStrike" dirty="0">
                          <a:solidFill>
                            <a:srgbClr val="000000"/>
                          </a:solidFill>
                          <a:effectLst/>
                          <a:latin typeface="Arial" panose="020B0604020202020204" pitchFamily="34" charset="0"/>
                        </a:rPr>
                        <a:t> </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6085616"/>
                  </a:ext>
                </a:extLst>
              </a:tr>
              <a:tr h="284398">
                <a:tc>
                  <a:txBody>
                    <a:bodyPr/>
                    <a:lstStyle/>
                    <a:p>
                      <a:pPr algn="ctr" fontAlgn="ctr"/>
                      <a:r>
                        <a:rPr lang="en-US" sz="1800" b="1" i="0" u="none" strike="noStrike">
                          <a:solidFill>
                            <a:srgbClr val="000000"/>
                          </a:solidFill>
                          <a:effectLst/>
                          <a:latin typeface="Arial" panose="020B0604020202020204" pitchFamily="34" charset="0"/>
                        </a:rPr>
                        <a:t>Total</a:t>
                      </a:r>
                    </a:p>
                  </a:txBody>
                  <a:tcPr marL="4184" marR="4184" marT="418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Arial" panose="020B0604020202020204" pitchFamily="34" charset="0"/>
                        </a:rPr>
                        <a:t>76</a:t>
                      </a:r>
                    </a:p>
                  </a:txBody>
                  <a:tcPr marL="4184" marR="4184" marT="41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Arial" panose="020B0604020202020204" pitchFamily="34" charset="0"/>
                        </a:rPr>
                        <a:t>31</a:t>
                      </a:r>
                    </a:p>
                  </a:txBody>
                  <a:tcPr marL="4184" marR="4184" marT="418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424157"/>
                  </a:ext>
                </a:extLst>
              </a:tr>
            </a:tbl>
          </a:graphicData>
        </a:graphic>
      </p:graphicFrame>
    </p:spTree>
    <p:extLst>
      <p:ext uri="{BB962C8B-B14F-4D97-AF65-F5344CB8AC3E}">
        <p14:creationId xmlns:p14="http://schemas.microsoft.com/office/powerpoint/2010/main" val="2870094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
        <p:nvSpPr>
          <p:cNvPr id="13" name="Dodecágono 12">
            <a:extLst>
              <a:ext uri="{FF2B5EF4-FFF2-40B4-BE49-F238E27FC236}">
                <a16:creationId xmlns:a16="http://schemas.microsoft.com/office/drawing/2014/main" id="{C9A30E2E-7EA9-594A-007E-FDF65737BE1F}"/>
              </a:ext>
            </a:extLst>
          </p:cNvPr>
          <p:cNvSpPr/>
          <p:nvPr/>
        </p:nvSpPr>
        <p:spPr>
          <a:xfrm>
            <a:off x="145059" y="53060"/>
            <a:ext cx="1340841" cy="509648"/>
          </a:xfrm>
          <a:prstGeom prst="dodecagon">
            <a:avLst/>
          </a:prstGeom>
          <a:solidFill>
            <a:srgbClr val="702A2A"/>
          </a:solidFill>
        </p:spPr>
        <p:style>
          <a:lnRef idx="1">
            <a:schemeClr val="dk1"/>
          </a:lnRef>
          <a:fillRef idx="2">
            <a:schemeClr val="dk1"/>
          </a:fillRef>
          <a:effectRef idx="1">
            <a:schemeClr val="dk1"/>
          </a:effectRef>
          <a:fontRef idx="minor">
            <a:schemeClr val="dk1"/>
          </a:fontRef>
        </p:style>
        <p:txBody>
          <a:bodyPr rtlCol="0" anchor="ctr"/>
          <a:lstStyle/>
          <a:p>
            <a:pPr algn="ctr"/>
            <a:r>
              <a:rPr lang="es-ES" sz="2000" b="1" dirty="0">
                <a:solidFill>
                  <a:schemeClr val="bg1"/>
                </a:solidFill>
              </a:rPr>
              <a:t>CUBA</a:t>
            </a:r>
            <a:r>
              <a:rPr lang="es-ES" sz="2000" b="1" dirty="0"/>
              <a:t> </a:t>
            </a:r>
            <a:endParaRPr lang="es-CU" sz="2000" b="1" dirty="0"/>
          </a:p>
        </p:txBody>
      </p:sp>
      <p:graphicFrame>
        <p:nvGraphicFramePr>
          <p:cNvPr id="2" name="Diagrama 1"/>
          <p:cNvGraphicFramePr/>
          <p:nvPr/>
        </p:nvGraphicFramePr>
        <p:xfrm>
          <a:off x="562708" y="562708"/>
          <a:ext cx="10071394" cy="60579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26482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
        <p:nvSpPr>
          <p:cNvPr id="8" name="Cheurón 7"/>
          <p:cNvSpPr/>
          <p:nvPr/>
        </p:nvSpPr>
        <p:spPr>
          <a:xfrm>
            <a:off x="659423" y="627656"/>
            <a:ext cx="9821523" cy="1169578"/>
          </a:xfrm>
          <a:prstGeom prst="chevron">
            <a:avLst/>
          </a:prstGeom>
          <a:gradFill flip="none" rotWithShape="1">
            <a:gsLst>
              <a:gs pos="0">
                <a:srgbClr val="800000">
                  <a:shade val="30000"/>
                  <a:satMod val="115000"/>
                </a:srgbClr>
              </a:gs>
              <a:gs pos="50000">
                <a:srgbClr val="800000">
                  <a:shade val="67500"/>
                  <a:satMod val="115000"/>
                </a:srgbClr>
              </a:gs>
              <a:gs pos="100000">
                <a:srgbClr val="800000">
                  <a:shade val="100000"/>
                  <a:satMod val="115000"/>
                </a:srgbClr>
              </a:gs>
            </a:gsLst>
            <a:lin ang="162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lvl="0" algn="just"/>
            <a:r>
              <a:rPr lang="es-ES" altLang="es-ES" sz="2000" b="1" kern="0" spc="-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Identificar si existen situaciones de poder que por cuestiones de género den cuenta del desequilibrio y de la situación de desventaja entre la víctima y el victimario. </a:t>
            </a:r>
            <a:endParaRPr kumimoji="0" lang="es-ES" sz="2000" b="1" i="0" u="none" strike="noStrike" kern="0" cap="none" spc="-10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11" name="Rectángulo 10">
            <a:extLst>
              <a:ext uri="{FF2B5EF4-FFF2-40B4-BE49-F238E27FC236}">
                <a16:creationId xmlns:a16="http://schemas.microsoft.com/office/drawing/2014/main" id="{C473A436-03DD-7EC6-7AEE-924C9F35B5B6}"/>
              </a:ext>
            </a:extLst>
          </p:cNvPr>
          <p:cNvSpPr/>
          <p:nvPr/>
        </p:nvSpPr>
        <p:spPr>
          <a:xfrm>
            <a:off x="1802423" y="79045"/>
            <a:ext cx="7253654" cy="461665"/>
          </a:xfrm>
          <a:prstGeom prst="rect">
            <a:avLst/>
          </a:prstGeom>
          <a:noFill/>
        </p:spPr>
        <p:txBody>
          <a:bodyPr wrap="square" lIns="91440" tIns="45720" rIns="91440" bIns="45720">
            <a:spAutoFit/>
          </a:bodyPr>
          <a:lstStyle/>
          <a:p>
            <a:pPr algn="ctr" defTabSz="685800">
              <a:spcBef>
                <a:spcPct val="0"/>
              </a:spcBef>
            </a:pPr>
            <a:r>
              <a:rPr lang="es-ES" altLang="x-none" sz="2400" b="1" cap="all" dirty="0">
                <a:latin typeface="Arial" panose="020B0604020202020204" pitchFamily="34" charset="0"/>
                <a:cs typeface="Arial" panose="020B0604020202020204" pitchFamily="34" charset="0"/>
              </a:rPr>
              <a:t>Directrices argumentativas</a:t>
            </a:r>
          </a:p>
        </p:txBody>
      </p:sp>
      <p:sp>
        <p:nvSpPr>
          <p:cNvPr id="12" name="Cheurón 11"/>
          <p:cNvSpPr/>
          <p:nvPr/>
        </p:nvSpPr>
        <p:spPr>
          <a:xfrm>
            <a:off x="659423" y="2049622"/>
            <a:ext cx="10000153" cy="1598582"/>
          </a:xfrm>
          <a:prstGeom prst="chevron">
            <a:avLst/>
          </a:prstGeom>
          <a:gradFill flip="none" rotWithShape="1">
            <a:gsLst>
              <a:gs pos="0">
                <a:sysClr val="window" lastClr="FFFFFF">
                  <a:lumMod val="50000"/>
                  <a:tint val="66000"/>
                  <a:satMod val="160000"/>
                </a:sysClr>
              </a:gs>
              <a:gs pos="50000">
                <a:sysClr val="window" lastClr="FFFFFF">
                  <a:lumMod val="50000"/>
                  <a:tint val="44500"/>
                  <a:satMod val="160000"/>
                </a:sysClr>
              </a:gs>
              <a:gs pos="100000">
                <a:sysClr val="window" lastClr="FFFFFF">
                  <a:lumMod val="50000"/>
                  <a:tint val="23500"/>
                  <a:satMod val="160000"/>
                </a:sysClr>
              </a:gs>
            </a:gsLst>
            <a:lin ang="135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algn="just"/>
            <a:r>
              <a:rPr lang="es-ES" b="1" kern="0" spc="-100" dirty="0">
                <a:solidFill>
                  <a:prstClr val="black"/>
                </a:solidFill>
                <a:latin typeface="Arial" panose="020B0604020202020204" pitchFamily="34" charset="0"/>
                <a:cs typeface="Arial" panose="020B0604020202020204" pitchFamily="34" charset="0"/>
              </a:rPr>
              <a:t>Cuestionar los hechos y valorar las pruebas desechando estereotipos o prejuicios de género, a fin de visualizar las situaciones de desventaja provocadas por condiciones de sexo o género. En caso de que el material probatorio no sea suficiente para visibilizar la situación de violencia, vulnerabilidad o discriminación por razones de género, ordenar las pruebas necesarias. </a:t>
            </a:r>
          </a:p>
        </p:txBody>
      </p:sp>
      <p:sp>
        <p:nvSpPr>
          <p:cNvPr id="14" name="Cheurón 13"/>
          <p:cNvSpPr/>
          <p:nvPr/>
        </p:nvSpPr>
        <p:spPr>
          <a:xfrm>
            <a:off x="501162" y="4112340"/>
            <a:ext cx="10158413" cy="1813675"/>
          </a:xfrm>
          <a:prstGeom prst="chevron">
            <a:avLst/>
          </a:prstGeom>
          <a:gradFill flip="none" rotWithShape="1">
            <a:gsLst>
              <a:gs pos="0">
                <a:srgbClr val="800000">
                  <a:shade val="30000"/>
                  <a:satMod val="115000"/>
                </a:srgbClr>
              </a:gs>
              <a:gs pos="50000">
                <a:srgbClr val="800000">
                  <a:shade val="67500"/>
                  <a:satMod val="115000"/>
                </a:srgbClr>
              </a:gs>
              <a:gs pos="100000">
                <a:srgbClr val="800000">
                  <a:shade val="100000"/>
                  <a:satMod val="115000"/>
                </a:srgbClr>
              </a:gs>
            </a:gsLst>
            <a:lin ang="162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lvl="0" algn="just"/>
            <a:r>
              <a:rPr lang="es-ES" altLang="es-ES" sz="2000" b="1" kern="0" spc="-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Cuestionar la neutralidad del derecho aplicable; evaluar el impacto diferenciado de la solución propuesta para buscar una resolución justa e igualitaria de acuerdo con el contexto de desigualdad por condiciones de género y tomar en cuenta los efectos de la violencia. desequilibrio y de la situación de desventaja entre la víctima y el victimario. </a:t>
            </a:r>
            <a:endParaRPr kumimoji="0" lang="es-ES" sz="2000" b="1" i="0" u="none" strike="noStrike" kern="0" cap="none" spc="-10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995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
        <p:nvSpPr>
          <p:cNvPr id="8" name="Cheurón 7"/>
          <p:cNvSpPr/>
          <p:nvPr/>
        </p:nvSpPr>
        <p:spPr>
          <a:xfrm>
            <a:off x="246186" y="479155"/>
            <a:ext cx="10629377" cy="1976999"/>
          </a:xfrm>
          <a:prstGeom prst="chevron">
            <a:avLst/>
          </a:prstGeom>
          <a:gradFill flip="none" rotWithShape="1">
            <a:gsLst>
              <a:gs pos="0">
                <a:srgbClr val="800000">
                  <a:shade val="30000"/>
                  <a:satMod val="115000"/>
                </a:srgbClr>
              </a:gs>
              <a:gs pos="50000">
                <a:srgbClr val="800000">
                  <a:shade val="67500"/>
                  <a:satMod val="115000"/>
                </a:srgbClr>
              </a:gs>
              <a:gs pos="100000">
                <a:srgbClr val="800000">
                  <a:shade val="100000"/>
                  <a:satMod val="115000"/>
                </a:srgbClr>
              </a:gs>
            </a:gsLst>
            <a:lin ang="162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lvl="0" algn="just"/>
            <a:r>
              <a:rPr lang="es-ES" altLang="es-ES" b="1" kern="0" spc="-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Determinar el marco jurídico nacional e internacional en materia de derechos fundamentales y de las mujeres, aplicable al caso, en donde se incluyan las convenciones, resoluciones, observaciones y criterios de organismos internacionales y la jurisprudencia en materia de perspectiva de género, ya que pueden aportar valiosos elementos para el cumplimiento del mandato constitucional de igualdad y no discriminación.</a:t>
            </a:r>
            <a:endParaRPr kumimoji="0" lang="es-ES" b="1" i="0" u="none" strike="noStrike" kern="0" cap="none" spc="-10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11" name="Rectángulo 10">
            <a:extLst>
              <a:ext uri="{FF2B5EF4-FFF2-40B4-BE49-F238E27FC236}">
                <a16:creationId xmlns:a16="http://schemas.microsoft.com/office/drawing/2014/main" id="{C473A436-03DD-7EC6-7AEE-924C9F35B5B6}"/>
              </a:ext>
            </a:extLst>
          </p:cNvPr>
          <p:cNvSpPr/>
          <p:nvPr/>
        </p:nvSpPr>
        <p:spPr>
          <a:xfrm>
            <a:off x="1802423" y="79045"/>
            <a:ext cx="7253654" cy="400110"/>
          </a:xfrm>
          <a:prstGeom prst="rect">
            <a:avLst/>
          </a:prstGeom>
          <a:noFill/>
        </p:spPr>
        <p:txBody>
          <a:bodyPr wrap="square" lIns="91440" tIns="45720" rIns="91440" bIns="45720">
            <a:spAutoFit/>
          </a:bodyPr>
          <a:lstStyle/>
          <a:p>
            <a:pPr algn="ctr" defTabSz="685800">
              <a:spcBef>
                <a:spcPct val="0"/>
              </a:spcBef>
            </a:pPr>
            <a:r>
              <a:rPr lang="es-ES" altLang="x-none" sz="2000" b="1" cap="all" dirty="0">
                <a:latin typeface="Arial" panose="020B0604020202020204" pitchFamily="34" charset="0"/>
                <a:cs typeface="Arial" panose="020B0604020202020204" pitchFamily="34" charset="0"/>
              </a:rPr>
              <a:t>Directrices argumentativas</a:t>
            </a:r>
          </a:p>
        </p:txBody>
      </p:sp>
      <p:sp>
        <p:nvSpPr>
          <p:cNvPr id="12" name="Cheurón 11"/>
          <p:cNvSpPr/>
          <p:nvPr/>
        </p:nvSpPr>
        <p:spPr>
          <a:xfrm>
            <a:off x="242277" y="2627388"/>
            <a:ext cx="10532660" cy="1082634"/>
          </a:xfrm>
          <a:prstGeom prst="chevron">
            <a:avLst/>
          </a:prstGeom>
          <a:gradFill flip="none" rotWithShape="1">
            <a:gsLst>
              <a:gs pos="0">
                <a:sysClr val="window" lastClr="FFFFFF">
                  <a:lumMod val="50000"/>
                  <a:tint val="66000"/>
                  <a:satMod val="160000"/>
                </a:sysClr>
              </a:gs>
              <a:gs pos="50000">
                <a:sysClr val="window" lastClr="FFFFFF">
                  <a:lumMod val="50000"/>
                  <a:tint val="44500"/>
                  <a:satMod val="160000"/>
                </a:sysClr>
              </a:gs>
              <a:gs pos="100000">
                <a:sysClr val="window" lastClr="FFFFFF">
                  <a:lumMod val="50000"/>
                  <a:tint val="23500"/>
                  <a:satMod val="160000"/>
                </a:sysClr>
              </a:gs>
            </a:gsLst>
            <a:lin ang="135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algn="just"/>
            <a:r>
              <a:rPr lang="es-ES" b="1" kern="0" spc="-100" dirty="0">
                <a:solidFill>
                  <a:prstClr val="black"/>
                </a:solidFill>
                <a:latin typeface="Arial" panose="020B0604020202020204" pitchFamily="34" charset="0"/>
                <a:cs typeface="Arial" panose="020B0604020202020204" pitchFamily="34" charset="0"/>
              </a:rPr>
              <a:t>Considerar que el método de juzgar con perspectiva de género exige que, en todo momento, se respeten los derechos humanos de todas las personas involucradas, especialmente de las mujeres víctimas. </a:t>
            </a:r>
          </a:p>
        </p:txBody>
      </p:sp>
      <p:sp>
        <p:nvSpPr>
          <p:cNvPr id="14" name="Cheurón 13"/>
          <p:cNvSpPr/>
          <p:nvPr/>
        </p:nvSpPr>
        <p:spPr>
          <a:xfrm>
            <a:off x="242277" y="3857260"/>
            <a:ext cx="10532660" cy="1259063"/>
          </a:xfrm>
          <a:prstGeom prst="chevron">
            <a:avLst/>
          </a:prstGeom>
          <a:gradFill flip="none" rotWithShape="1">
            <a:gsLst>
              <a:gs pos="0">
                <a:srgbClr val="800000">
                  <a:shade val="30000"/>
                  <a:satMod val="115000"/>
                </a:srgbClr>
              </a:gs>
              <a:gs pos="50000">
                <a:srgbClr val="800000">
                  <a:shade val="67500"/>
                  <a:satMod val="115000"/>
                </a:srgbClr>
              </a:gs>
              <a:gs pos="100000">
                <a:srgbClr val="800000">
                  <a:shade val="100000"/>
                  <a:satMod val="115000"/>
                </a:srgbClr>
              </a:gs>
            </a:gsLst>
            <a:lin ang="162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lvl="0" algn="just"/>
            <a:r>
              <a:rPr lang="es-ES" altLang="es-ES" sz="2000" b="1" kern="0" spc="-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Evitar el uso del lenguaje basado en estereotipos o prejuicios (féminas, crimen pasional, ciego de celos, vestía de forma provocativa) y procurar un lenguaje incluyente.</a:t>
            </a:r>
            <a:endParaRPr kumimoji="0" lang="es-ES" sz="2000" b="1" i="0" u="none" strike="noStrike" kern="0" cap="none" spc="-10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13" name="Cheurón 12"/>
          <p:cNvSpPr/>
          <p:nvPr/>
        </p:nvSpPr>
        <p:spPr>
          <a:xfrm>
            <a:off x="242277" y="5384801"/>
            <a:ext cx="10532660" cy="1228436"/>
          </a:xfrm>
          <a:prstGeom prst="chevron">
            <a:avLst/>
          </a:prstGeom>
          <a:gradFill flip="none" rotWithShape="1">
            <a:gsLst>
              <a:gs pos="0">
                <a:sysClr val="window" lastClr="FFFFFF">
                  <a:lumMod val="50000"/>
                  <a:tint val="66000"/>
                  <a:satMod val="160000"/>
                </a:sysClr>
              </a:gs>
              <a:gs pos="50000">
                <a:sysClr val="window" lastClr="FFFFFF">
                  <a:lumMod val="50000"/>
                  <a:tint val="44500"/>
                  <a:satMod val="160000"/>
                </a:sysClr>
              </a:gs>
              <a:gs pos="100000">
                <a:sysClr val="window" lastClr="FFFFFF">
                  <a:lumMod val="50000"/>
                  <a:tint val="23500"/>
                  <a:satMod val="160000"/>
                </a:sysClr>
              </a:gs>
            </a:gsLst>
            <a:lin ang="135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algn="just"/>
            <a:r>
              <a:rPr lang="es-ES" b="1" kern="0" spc="-100" dirty="0">
                <a:solidFill>
                  <a:prstClr val="black"/>
                </a:solidFill>
                <a:latin typeface="Arial" panose="020B0604020202020204" pitchFamily="34" charset="0"/>
                <a:cs typeface="Arial" panose="020B0604020202020204" pitchFamily="34" charset="0"/>
              </a:rPr>
              <a:t>Desprenderse de los patrones, estereotipos, visiones, roles y conocimientos sesgados y parciales que se asignan a mujeres y hombres, que reproducen la desigualdad y discriminación y se reflejan en conductas y valoraciones negativas, despectivas o peyorativas hacia lo femenino. </a:t>
            </a:r>
          </a:p>
        </p:txBody>
      </p:sp>
    </p:spTree>
    <p:extLst>
      <p:ext uri="{BB962C8B-B14F-4D97-AF65-F5344CB8AC3E}">
        <p14:creationId xmlns:p14="http://schemas.microsoft.com/office/powerpoint/2010/main" val="281578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
        <p:nvSpPr>
          <p:cNvPr id="8" name="Cheurón 7"/>
          <p:cNvSpPr/>
          <p:nvPr/>
        </p:nvSpPr>
        <p:spPr>
          <a:xfrm>
            <a:off x="234295" y="1014533"/>
            <a:ext cx="10609201" cy="2476013"/>
          </a:xfrm>
          <a:prstGeom prst="chevron">
            <a:avLst/>
          </a:prstGeom>
          <a:gradFill flip="none" rotWithShape="1">
            <a:gsLst>
              <a:gs pos="0">
                <a:srgbClr val="800000">
                  <a:shade val="30000"/>
                  <a:satMod val="115000"/>
                </a:srgbClr>
              </a:gs>
              <a:gs pos="50000">
                <a:srgbClr val="800000">
                  <a:shade val="67500"/>
                  <a:satMod val="115000"/>
                </a:srgbClr>
              </a:gs>
              <a:gs pos="100000">
                <a:srgbClr val="800000">
                  <a:shade val="100000"/>
                  <a:satMod val="115000"/>
                </a:srgbClr>
              </a:gs>
            </a:gsLst>
            <a:lin ang="162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lvl="0" algn="just"/>
            <a:r>
              <a:rPr lang="es-ES" altLang="es-ES" sz="2000" b="1" kern="0" spc="-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Identificar la existencia de categorías sospechosas, tales como sexo, orientación sexual, identidad de género, raza, religión, discapacidad, situación migratoria, edad, origen étnico, posición económica, opiniones políticas, condición de salud, etc., que indiquen que la categoría ha sido causa de la discriminación y/o violencia e identificar –si procede– la existencia de </a:t>
            </a:r>
            <a:r>
              <a:rPr lang="es-ES" altLang="es-ES" sz="2000" b="1" kern="0" spc="-100" dirty="0" err="1">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interseccionalidad</a:t>
            </a:r>
            <a:r>
              <a:rPr lang="es-ES" altLang="es-ES" sz="2000" b="1" kern="0" spc="-1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o discriminación compuesta, señalando de qué manera se manifiesta.</a:t>
            </a:r>
            <a:endParaRPr kumimoji="0" lang="es-ES" sz="2000" b="1" i="0" u="none" strike="noStrike" kern="0" cap="none" spc="-10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endParaRPr>
          </a:p>
        </p:txBody>
      </p:sp>
      <p:sp>
        <p:nvSpPr>
          <p:cNvPr id="11" name="Rectángulo 10">
            <a:extLst>
              <a:ext uri="{FF2B5EF4-FFF2-40B4-BE49-F238E27FC236}">
                <a16:creationId xmlns:a16="http://schemas.microsoft.com/office/drawing/2014/main" id="{C473A436-03DD-7EC6-7AEE-924C9F35B5B6}"/>
              </a:ext>
            </a:extLst>
          </p:cNvPr>
          <p:cNvSpPr/>
          <p:nvPr/>
        </p:nvSpPr>
        <p:spPr>
          <a:xfrm>
            <a:off x="1802423" y="79045"/>
            <a:ext cx="7253654" cy="461665"/>
          </a:xfrm>
          <a:prstGeom prst="rect">
            <a:avLst/>
          </a:prstGeom>
          <a:noFill/>
        </p:spPr>
        <p:txBody>
          <a:bodyPr wrap="square" lIns="91440" tIns="45720" rIns="91440" bIns="45720">
            <a:spAutoFit/>
          </a:bodyPr>
          <a:lstStyle/>
          <a:p>
            <a:pPr algn="ctr" defTabSz="685800">
              <a:spcBef>
                <a:spcPct val="0"/>
              </a:spcBef>
            </a:pPr>
            <a:r>
              <a:rPr lang="es-ES" altLang="x-none" sz="2400" b="1" cap="all" dirty="0">
                <a:latin typeface="Arial" panose="020B0604020202020204" pitchFamily="34" charset="0"/>
                <a:cs typeface="Arial" panose="020B0604020202020204" pitchFamily="34" charset="0"/>
              </a:rPr>
              <a:t>Directrices argumentativas</a:t>
            </a:r>
          </a:p>
        </p:txBody>
      </p:sp>
      <p:sp>
        <p:nvSpPr>
          <p:cNvPr id="12" name="Cheurón 11"/>
          <p:cNvSpPr/>
          <p:nvPr/>
        </p:nvSpPr>
        <p:spPr>
          <a:xfrm>
            <a:off x="298938" y="4185138"/>
            <a:ext cx="10366131" cy="1796660"/>
          </a:xfrm>
          <a:prstGeom prst="chevron">
            <a:avLst/>
          </a:prstGeom>
          <a:gradFill flip="none" rotWithShape="1">
            <a:gsLst>
              <a:gs pos="0">
                <a:sysClr val="window" lastClr="FFFFFF">
                  <a:lumMod val="50000"/>
                  <a:tint val="66000"/>
                  <a:satMod val="160000"/>
                </a:sysClr>
              </a:gs>
              <a:gs pos="50000">
                <a:sysClr val="window" lastClr="FFFFFF">
                  <a:lumMod val="50000"/>
                  <a:tint val="44500"/>
                  <a:satMod val="160000"/>
                </a:sysClr>
              </a:gs>
              <a:gs pos="100000">
                <a:sysClr val="window" lastClr="FFFFFF">
                  <a:lumMod val="50000"/>
                  <a:tint val="23500"/>
                  <a:satMod val="160000"/>
                </a:sysClr>
              </a:gs>
            </a:gsLst>
            <a:lin ang="13500000" scaled="1"/>
            <a:tileRect/>
          </a:gradFill>
          <a:ln w="12700" cap="flat" cmpd="sng" algn="ctr">
            <a:solidFill>
              <a:sysClr val="windowText" lastClr="000000"/>
            </a:solidFill>
            <a:prstDash val="solid"/>
            <a:miter lim="800000"/>
          </a:ln>
          <a:effectLst/>
          <a:scene3d>
            <a:camera prst="orthographicFront"/>
            <a:lightRig rig="threePt" dir="t"/>
          </a:scene3d>
          <a:sp3d>
            <a:bevelT/>
          </a:sp3d>
        </p:spPr>
        <p:txBody>
          <a:bodyPr rtlCol="0" anchor="ctr"/>
          <a:lstStyle/>
          <a:p>
            <a:pPr algn="just"/>
            <a:r>
              <a:rPr lang="es-ES" b="1" kern="0" spc="-100" dirty="0">
                <a:solidFill>
                  <a:prstClr val="black"/>
                </a:solidFill>
                <a:latin typeface="Arial" panose="020B0604020202020204" pitchFamily="34" charset="0"/>
                <a:cs typeface="Arial" panose="020B0604020202020204" pitchFamily="34" charset="0"/>
              </a:rPr>
              <a:t>Establecer mecanismos judiciales necesarios para asegurar que la mujer objeto de violencia (superviviente del crimen en tentativa) o familiares de la víctima, tengan acceso efectivo a resarcimiento, reparación y otros medios de compensación justos y eficaces.</a:t>
            </a:r>
          </a:p>
        </p:txBody>
      </p:sp>
    </p:spTree>
    <p:extLst>
      <p:ext uri="{BB962C8B-B14F-4D97-AF65-F5344CB8AC3E}">
        <p14:creationId xmlns:p14="http://schemas.microsoft.com/office/powerpoint/2010/main" val="2148992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sp>
        <p:nvSpPr>
          <p:cNvPr id="11" name="Rectángulo 10">
            <a:extLst>
              <a:ext uri="{FF2B5EF4-FFF2-40B4-BE49-F238E27FC236}">
                <a16:creationId xmlns:a16="http://schemas.microsoft.com/office/drawing/2014/main" id="{C473A436-03DD-7EC6-7AEE-924C9F35B5B6}"/>
              </a:ext>
            </a:extLst>
          </p:cNvPr>
          <p:cNvSpPr/>
          <p:nvPr/>
        </p:nvSpPr>
        <p:spPr>
          <a:xfrm>
            <a:off x="2175164" y="79045"/>
            <a:ext cx="8155709" cy="400110"/>
          </a:xfrm>
          <a:prstGeom prst="rect">
            <a:avLst/>
          </a:prstGeom>
          <a:noFill/>
        </p:spPr>
        <p:txBody>
          <a:bodyPr wrap="square" lIns="91440" tIns="45720" rIns="91440" bIns="45720">
            <a:spAutoFit/>
          </a:bodyPr>
          <a:lstStyle/>
          <a:p>
            <a:pPr algn="ctr" defTabSz="685800" eaLnBrk="1" hangingPunct="1">
              <a:lnSpc>
                <a:spcPct val="100000"/>
              </a:lnSpc>
              <a:spcBef>
                <a:spcPct val="0"/>
              </a:spcBef>
              <a:buNone/>
            </a:pPr>
            <a:r>
              <a:rPr lang="es-ES" altLang="x-none" sz="2000" b="1" cap="all" dirty="0">
                <a:latin typeface="Arial" panose="020B0604020202020204" pitchFamily="34" charset="0"/>
                <a:cs typeface="Arial" panose="020B0604020202020204" pitchFamily="34" charset="0"/>
              </a:rPr>
              <a:t>Preguntas de la oponente. </a:t>
            </a:r>
          </a:p>
        </p:txBody>
      </p:sp>
      <p:sp>
        <p:nvSpPr>
          <p:cNvPr id="8" name="CuadroTexto 7"/>
          <p:cNvSpPr txBox="1"/>
          <p:nvPr/>
        </p:nvSpPr>
        <p:spPr>
          <a:xfrm>
            <a:off x="420179" y="650081"/>
            <a:ext cx="10423317" cy="618630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just"/>
            <a:r>
              <a:rPr lang="es-ES" dirty="0"/>
              <a:t> </a:t>
            </a:r>
            <a:r>
              <a:rPr lang="es-ES" b="1" dirty="0">
                <a:latin typeface="Arial" panose="020B0604020202020204" pitchFamily="34" charset="0"/>
                <a:ea typeface="Tahoma" panose="020B0604030504040204" pitchFamily="34" charset="0"/>
                <a:cs typeface="Arial" panose="020B0604020202020204" pitchFamily="34" charset="0"/>
              </a:rPr>
              <a:t>Artículo 345.2. También incurre en iguales sanciones que las previstas en el artículo anterior, quien dé muerte a una mujer como consecuencia de la violencia de género.</a:t>
            </a:r>
          </a:p>
          <a:p>
            <a:pPr algn="just"/>
            <a:endParaRPr lang="es-ES" b="1" dirty="0">
              <a:latin typeface="Arial" panose="020B0604020202020204" pitchFamily="34" charset="0"/>
              <a:ea typeface="Tahoma" panose="020B0604030504040204" pitchFamily="34" charset="0"/>
              <a:cs typeface="Arial" panose="020B0604020202020204" pitchFamily="34" charset="0"/>
            </a:endParaRPr>
          </a:p>
          <a:p>
            <a:pPr algn="just"/>
            <a:r>
              <a:rPr lang="es-ES" b="1" dirty="0">
                <a:latin typeface="Arial" panose="020B0604020202020204" pitchFamily="34" charset="0"/>
                <a:ea typeface="Tahoma" panose="020B0604030504040204" pitchFamily="34" charset="0"/>
                <a:cs typeface="Arial" panose="020B0604020202020204" pitchFamily="34" charset="0"/>
              </a:rPr>
              <a:t>Propuesta: </a:t>
            </a:r>
            <a:r>
              <a:rPr lang="es-ES" dirty="0">
                <a:latin typeface="Arial" panose="020B0604020202020204" pitchFamily="34" charset="0"/>
                <a:ea typeface="Tahoma" panose="020B0604030504040204" pitchFamily="34" charset="0"/>
                <a:cs typeface="Arial" panose="020B0604020202020204" pitchFamily="34" charset="0"/>
              </a:rPr>
              <a:t>También incurre en iguales sanciones que las previstas en el artículo anterior, quien dé muerte a una mujer como consecuencia de la violencia de género. Se considera que existen razones de género cuando concurran algunas de las siguientes circunstancias:</a:t>
            </a: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1- Haya existido o se haya pretendido establecer entre el agresor y la víctima una relación sentimental, afectiva o de confianza o ser consecuencia de la negativa a establecer con el autor una relación de carácter sentimental o sexual.</a:t>
            </a:r>
          </a:p>
          <a:p>
            <a:pPr lvl="0" algn="just"/>
            <a:r>
              <a:rPr lang="es-CU" dirty="0">
                <a:latin typeface="Arial" panose="020B0604020202020204" pitchFamily="34" charset="0"/>
                <a:ea typeface="Tahoma" panose="020B0604030504040204" pitchFamily="34" charset="0"/>
                <a:cs typeface="Arial" panose="020B0604020202020204" pitchFamily="34" charset="0"/>
              </a:rPr>
              <a:t>2- A la muerte o a su tentativa le haya precedido algún incidente de violencia contra la mujer, independientemente que el hecho haya sido denunciado o no.</a:t>
            </a:r>
          </a:p>
          <a:p>
            <a:pPr lvl="0" algn="just"/>
            <a:r>
              <a:rPr lang="es-CU" dirty="0">
                <a:latin typeface="Arial" panose="020B0604020202020204" pitchFamily="34" charset="0"/>
                <a:ea typeface="Tahoma" panose="020B0604030504040204" pitchFamily="34" charset="0"/>
                <a:cs typeface="Arial" panose="020B0604020202020204" pitchFamily="34" charset="0"/>
              </a:rPr>
              <a:t> </a:t>
            </a:r>
            <a:endParaRPr lang="en-US"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3- El autor del hecho tenga antecedentes de violencia contra las mujeres, en el ámbito público o privado.</a:t>
            </a:r>
          </a:p>
          <a:p>
            <a:pPr lvl="0" algn="just"/>
            <a:r>
              <a:rPr lang="es-CU" dirty="0">
                <a:latin typeface="Arial" panose="020B0604020202020204" pitchFamily="34" charset="0"/>
                <a:ea typeface="Tahoma" panose="020B0604030504040204" pitchFamily="34" charset="0"/>
                <a:cs typeface="Arial" panose="020B0604020202020204" pitchFamily="34" charset="0"/>
              </a:rPr>
              <a:t> </a:t>
            </a:r>
            <a:endParaRPr lang="en-US"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4- Se cometa el hecho en aprovechamiento de las relaciones de poder ejercidas sobre la mujer, expresado en la jerarquización personal, económica, sexual, política o sociocultural; o motivada por una evidente intención de discriminación.</a:t>
            </a:r>
          </a:p>
          <a:p>
            <a:pPr lvl="0" algn="just"/>
            <a:endParaRPr lang="en-US"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5- La víctima presente signos de violencia sexual, mutilación genital o cualquier otro tipo de ensañamiento previo o posterior a la privación de la vida o actos de necrofilia.</a:t>
            </a:r>
            <a:endParaRPr lang="en-US" dirty="0">
              <a:latin typeface="Arial" panose="020B0604020202020204" pitchFamily="34" charset="0"/>
              <a:ea typeface="Tahoma" panose="020B0604030504040204" pitchFamily="34" charset="0"/>
              <a:cs typeface="Arial" panose="020B0604020202020204"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Tree>
    <p:extLst>
      <p:ext uri="{BB962C8B-B14F-4D97-AF65-F5344CB8AC3E}">
        <p14:creationId xmlns:p14="http://schemas.microsoft.com/office/powerpoint/2010/main" val="1756233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sp>
        <p:nvSpPr>
          <p:cNvPr id="11" name="Rectángulo 10">
            <a:extLst>
              <a:ext uri="{FF2B5EF4-FFF2-40B4-BE49-F238E27FC236}">
                <a16:creationId xmlns:a16="http://schemas.microsoft.com/office/drawing/2014/main" id="{C473A436-03DD-7EC6-7AEE-924C9F35B5B6}"/>
              </a:ext>
            </a:extLst>
          </p:cNvPr>
          <p:cNvSpPr/>
          <p:nvPr/>
        </p:nvSpPr>
        <p:spPr>
          <a:xfrm>
            <a:off x="2175164" y="79045"/>
            <a:ext cx="8155709" cy="400110"/>
          </a:xfrm>
          <a:prstGeom prst="rect">
            <a:avLst/>
          </a:prstGeom>
          <a:noFill/>
        </p:spPr>
        <p:txBody>
          <a:bodyPr wrap="square" lIns="91440" tIns="45720" rIns="91440" bIns="45720">
            <a:spAutoFit/>
          </a:bodyPr>
          <a:lstStyle/>
          <a:p>
            <a:pPr algn="ctr" defTabSz="685800" eaLnBrk="1" hangingPunct="1">
              <a:lnSpc>
                <a:spcPct val="100000"/>
              </a:lnSpc>
              <a:spcBef>
                <a:spcPct val="0"/>
              </a:spcBef>
              <a:buNone/>
            </a:pPr>
            <a:r>
              <a:rPr lang="es-ES" altLang="x-none" sz="2000" b="1" cap="all" dirty="0">
                <a:latin typeface="Arial" panose="020B0604020202020204" pitchFamily="34" charset="0"/>
                <a:cs typeface="Arial" panose="020B0604020202020204" pitchFamily="34" charset="0"/>
              </a:rPr>
              <a:t>Preguntas de la oponente. </a:t>
            </a:r>
          </a:p>
        </p:txBody>
      </p:sp>
      <p:sp>
        <p:nvSpPr>
          <p:cNvPr id="8" name="CuadroTexto 7"/>
          <p:cNvSpPr txBox="1"/>
          <p:nvPr/>
        </p:nvSpPr>
        <p:spPr>
          <a:xfrm>
            <a:off x="420179" y="650081"/>
            <a:ext cx="10423317" cy="590931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just"/>
            <a:r>
              <a:rPr lang="es-ES" dirty="0"/>
              <a:t> </a:t>
            </a:r>
            <a:r>
              <a:rPr lang="es-ES" b="1" dirty="0">
                <a:latin typeface="Arial" panose="020B0604020202020204" pitchFamily="34" charset="0"/>
                <a:ea typeface="Tahoma" panose="020B0604030504040204" pitchFamily="34" charset="0"/>
                <a:cs typeface="Arial" panose="020B0604020202020204" pitchFamily="34" charset="0"/>
              </a:rPr>
              <a:t>Artículo 345.2. También incurre en iguales sanciones que las previstas en el artículo anterior, quien dé muerte a una mujer como consecuencia de la violencia de género.</a:t>
            </a:r>
          </a:p>
          <a:p>
            <a:pPr algn="just"/>
            <a:endParaRPr lang="es-ES" b="1" dirty="0">
              <a:latin typeface="Arial" panose="020B0604020202020204" pitchFamily="34" charset="0"/>
              <a:ea typeface="Tahoma" panose="020B0604030504040204" pitchFamily="34" charset="0"/>
              <a:cs typeface="Arial" panose="020B0604020202020204" pitchFamily="34" charset="0"/>
            </a:endParaRPr>
          </a:p>
          <a:p>
            <a:pPr algn="just"/>
            <a:r>
              <a:rPr lang="es-ES" b="1" dirty="0">
                <a:latin typeface="Arial" panose="020B0604020202020204" pitchFamily="34" charset="0"/>
                <a:ea typeface="Tahoma" panose="020B0604030504040204" pitchFamily="34" charset="0"/>
                <a:cs typeface="Arial" panose="020B0604020202020204" pitchFamily="34" charset="0"/>
              </a:rPr>
              <a:t>Propuesta: </a:t>
            </a:r>
            <a:r>
              <a:rPr lang="es-ES" dirty="0">
                <a:latin typeface="Arial" panose="020B0604020202020204" pitchFamily="34" charset="0"/>
                <a:ea typeface="Tahoma" panose="020B0604030504040204" pitchFamily="34" charset="0"/>
                <a:cs typeface="Arial" panose="020B0604020202020204" pitchFamily="34" charset="0"/>
              </a:rPr>
              <a:t>También incurre en iguales sanciones que las previstas en el artículo anterior, quien dé muerte a una mujer como consecuencia de la violencia de género. Se considera que existen razones de género cuando concurran algunas de las siguientes circunstancias:</a:t>
            </a: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6- La víctima haya sido incomunicada de sus familiares, amistades cualesquiera, que sea el tiempo previo a la privación de la vida. </a:t>
            </a:r>
            <a:endParaRPr lang="en-US" dirty="0">
              <a:latin typeface="Arial" panose="020B0604020202020204" pitchFamily="34" charset="0"/>
              <a:ea typeface="Tahoma" panose="020B0604030504040204" pitchFamily="34" charset="0"/>
              <a:cs typeface="Arial" panose="020B0604020202020204" pitchFamily="34" charset="0"/>
            </a:endParaRPr>
          </a:p>
          <a:p>
            <a:pPr lvl="0" algn="just"/>
            <a:endParaRPr lang="es-CU"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7- El cuerpo de la víctima sea expuesto o exhibido en un lugar público, como resultado de ritos grupales usando o no armas de cualquier tipo.</a:t>
            </a:r>
            <a:endParaRPr lang="en-US" dirty="0">
              <a:latin typeface="Arial" panose="020B0604020202020204" pitchFamily="34" charset="0"/>
              <a:ea typeface="Tahoma" panose="020B0604030504040204" pitchFamily="34" charset="0"/>
              <a:cs typeface="Arial" panose="020B0604020202020204" pitchFamily="34" charset="0"/>
            </a:endParaRPr>
          </a:p>
          <a:p>
            <a:pPr lvl="0" algn="just"/>
            <a:r>
              <a:rPr lang="es-CU" dirty="0">
                <a:latin typeface="Arial" panose="020B0604020202020204" pitchFamily="34" charset="0"/>
                <a:ea typeface="Tahoma" panose="020B0604030504040204" pitchFamily="34" charset="0"/>
                <a:cs typeface="Arial" panose="020B0604020202020204" pitchFamily="34" charset="0"/>
              </a:rPr>
              <a:t>8- Se cometa el crimen con un alto grado de violencia y los signos o secuelas se excedan claramente de la mera intención de matar.</a:t>
            </a:r>
            <a:endParaRPr lang="en-US" dirty="0">
              <a:latin typeface="Arial" panose="020B0604020202020204" pitchFamily="34" charset="0"/>
              <a:ea typeface="Tahoma" panose="020B0604030504040204" pitchFamily="34" charset="0"/>
              <a:cs typeface="Arial" panose="020B0604020202020204" pitchFamily="34" charset="0"/>
            </a:endParaRPr>
          </a:p>
          <a:p>
            <a:pPr lvl="0" algn="just"/>
            <a:endParaRPr lang="es-ES" dirty="0">
              <a:latin typeface="Arial" panose="020B0604020202020204" pitchFamily="34" charset="0"/>
              <a:ea typeface="Tahoma" panose="020B0604030504040204" pitchFamily="34" charset="0"/>
              <a:cs typeface="Arial" panose="020B0604020202020204" pitchFamily="34" charset="0"/>
            </a:endParaRPr>
          </a:p>
          <a:p>
            <a:pPr lvl="0" algn="just"/>
            <a:r>
              <a:rPr lang="es-ES" dirty="0">
                <a:latin typeface="Arial" panose="020B0604020202020204" pitchFamily="34" charset="0"/>
                <a:ea typeface="Tahoma" panose="020B0604030504040204" pitchFamily="34" charset="0"/>
                <a:cs typeface="Arial" panose="020B0604020202020204" pitchFamily="34" charset="0"/>
              </a:rPr>
              <a:t>9- Se manifiesten antes, durante o después del crimen, los prejuicios que alberga el sujeto activo contra la mujer.</a:t>
            </a:r>
          </a:p>
          <a:p>
            <a:pPr lvl="0" algn="just"/>
            <a:endParaRPr lang="en-US" dirty="0">
              <a:latin typeface="Arial" panose="020B0604020202020204" pitchFamily="34" charset="0"/>
              <a:ea typeface="Tahoma" panose="020B0604030504040204" pitchFamily="34" charset="0"/>
              <a:cs typeface="Arial" panose="020B0604020202020204" pitchFamily="34" charset="0"/>
            </a:endParaRPr>
          </a:p>
          <a:p>
            <a:pPr lvl="0" algn="just"/>
            <a:r>
              <a:rPr lang="es-ES" dirty="0">
                <a:latin typeface="Arial" panose="020B0604020202020204" pitchFamily="34" charset="0"/>
                <a:ea typeface="Tahoma" panose="020B0604030504040204" pitchFamily="34" charset="0"/>
                <a:cs typeface="Arial" panose="020B0604020202020204" pitchFamily="34" charset="0"/>
              </a:rPr>
              <a:t>10- Si la muerte o la lesión tuvo un gran impacto en un colectivo o comunidad y si tuvo el efecto simbólico de reproducir la sensación de desprotección e inseguridad que sufren sus integrantes intención de causar sufrimiento.</a:t>
            </a:r>
            <a:endParaRPr lang="en-US" dirty="0">
              <a:latin typeface="Arial" panose="020B0604020202020204" pitchFamily="34" charset="0"/>
              <a:ea typeface="Tahoma" panose="020B0604030504040204" pitchFamily="34" charset="0"/>
              <a:cs typeface="Arial" panose="020B0604020202020204"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Tree>
    <p:extLst>
      <p:ext uri="{BB962C8B-B14F-4D97-AF65-F5344CB8AC3E}">
        <p14:creationId xmlns:p14="http://schemas.microsoft.com/office/powerpoint/2010/main" val="2034073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rot="5400000" flipV="1">
            <a:off x="8105204" y="2746510"/>
            <a:ext cx="6970859" cy="1364980"/>
          </a:xfrm>
          <a:prstGeom prst="rect">
            <a:avLst/>
          </a:prstGeom>
          <a:ln>
            <a:noFill/>
          </a:ln>
          <a:effectLst>
            <a:softEdge rad="112500"/>
          </a:effectLst>
        </p:spPr>
      </p:pic>
      <p:pic>
        <p:nvPicPr>
          <p:cNvPr id="7" name="Imagen 6"/>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182182" y="179357"/>
            <a:ext cx="816901" cy="722707"/>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37437" y="1797234"/>
            <a:ext cx="1106390" cy="2103358"/>
          </a:xfrm>
          <a:prstGeom prst="rect">
            <a:avLst/>
          </a:prstGeom>
          <a:ln>
            <a:noFill/>
          </a:ln>
          <a:effectLst>
            <a:softEdge rad="112500"/>
          </a:effectLst>
        </p:spPr>
      </p:pic>
      <p:sp>
        <p:nvSpPr>
          <p:cNvPr id="11" name="Rectángulo 10">
            <a:extLst>
              <a:ext uri="{FF2B5EF4-FFF2-40B4-BE49-F238E27FC236}">
                <a16:creationId xmlns:a16="http://schemas.microsoft.com/office/drawing/2014/main" id="{C473A436-03DD-7EC6-7AEE-924C9F35B5B6}"/>
              </a:ext>
            </a:extLst>
          </p:cNvPr>
          <p:cNvSpPr/>
          <p:nvPr/>
        </p:nvSpPr>
        <p:spPr>
          <a:xfrm>
            <a:off x="2175164" y="79045"/>
            <a:ext cx="8155709" cy="400110"/>
          </a:xfrm>
          <a:prstGeom prst="rect">
            <a:avLst/>
          </a:prstGeom>
          <a:noFill/>
        </p:spPr>
        <p:txBody>
          <a:bodyPr wrap="square" lIns="91440" tIns="45720" rIns="91440" bIns="45720">
            <a:spAutoFit/>
          </a:bodyPr>
          <a:lstStyle/>
          <a:p>
            <a:pPr algn="ctr" defTabSz="685800" eaLnBrk="1" hangingPunct="1">
              <a:lnSpc>
                <a:spcPct val="100000"/>
              </a:lnSpc>
              <a:spcBef>
                <a:spcPct val="0"/>
              </a:spcBef>
              <a:buNone/>
            </a:pPr>
            <a:r>
              <a:rPr lang="es-ES" altLang="x-none" sz="2000" b="1" cap="all" dirty="0">
                <a:latin typeface="Arial" panose="020B0604020202020204" pitchFamily="34" charset="0"/>
                <a:cs typeface="Arial" panose="020B0604020202020204" pitchFamily="34" charset="0"/>
              </a:rPr>
              <a:t>Preguntas de la oponente. </a:t>
            </a:r>
          </a:p>
        </p:txBody>
      </p:sp>
      <p:sp>
        <p:nvSpPr>
          <p:cNvPr id="8" name="CuadroTexto 7"/>
          <p:cNvSpPr txBox="1"/>
          <p:nvPr/>
        </p:nvSpPr>
        <p:spPr>
          <a:xfrm>
            <a:off x="420179" y="650081"/>
            <a:ext cx="10423317" cy="590931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just"/>
            <a:r>
              <a:rPr lang="es-ES" dirty="0"/>
              <a:t> </a:t>
            </a:r>
            <a:r>
              <a:rPr lang="es-ES" b="1" dirty="0">
                <a:latin typeface="Arial" panose="020B0604020202020204" pitchFamily="34" charset="0"/>
                <a:ea typeface="Tahoma" panose="020B0604030504040204" pitchFamily="34" charset="0"/>
                <a:cs typeface="Arial" panose="020B0604020202020204" pitchFamily="34" charset="0"/>
              </a:rPr>
              <a:t>Artículo 345.2. También incurre en iguales sanciones que las previstas en el artículo anterior, quien dé muerte a una mujer como consecuencia de la violencia de género.</a:t>
            </a:r>
          </a:p>
          <a:p>
            <a:pPr algn="just"/>
            <a:endParaRPr lang="es-ES" b="1" dirty="0">
              <a:latin typeface="Arial" panose="020B0604020202020204" pitchFamily="34" charset="0"/>
              <a:ea typeface="Tahoma" panose="020B0604030504040204" pitchFamily="34" charset="0"/>
              <a:cs typeface="Arial" panose="020B0604020202020204" pitchFamily="34" charset="0"/>
            </a:endParaRPr>
          </a:p>
          <a:p>
            <a:pPr algn="just"/>
            <a:r>
              <a:rPr lang="es-ES" b="1" dirty="0">
                <a:latin typeface="Arial" panose="020B0604020202020204" pitchFamily="34" charset="0"/>
                <a:ea typeface="Tahoma" panose="020B0604030504040204" pitchFamily="34" charset="0"/>
                <a:cs typeface="Arial" panose="020B0604020202020204" pitchFamily="34" charset="0"/>
              </a:rPr>
              <a:t>Propuesta: </a:t>
            </a:r>
            <a:r>
              <a:rPr lang="es-ES" dirty="0">
                <a:latin typeface="Arial" panose="020B0604020202020204" pitchFamily="34" charset="0"/>
                <a:ea typeface="Tahoma" panose="020B0604030504040204" pitchFamily="34" charset="0"/>
                <a:cs typeface="Arial" panose="020B0604020202020204" pitchFamily="34" charset="0"/>
              </a:rPr>
              <a:t>También incurre en iguales sanciones que las previstas en el artículo anterior, quien dé muerte a una mujer como consecuencia de la violencia de género. Se considera que existen razones de género cuando concurran algunas de las siguientes circunstancias:</a:t>
            </a: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lvl="0" algn="just"/>
            <a:r>
              <a:rPr lang="en-US" dirty="0">
                <a:latin typeface="Arial" panose="020B0604020202020204" pitchFamily="34" charset="0"/>
                <a:ea typeface="Tahoma" panose="020B0604030504040204" pitchFamily="34" charset="0"/>
                <a:cs typeface="Arial" panose="020B0604020202020204" pitchFamily="34" charset="0"/>
              </a:rPr>
              <a:t>11- </a:t>
            </a:r>
            <a:r>
              <a:rPr lang="es-ES" dirty="0">
                <a:latin typeface="Arial" panose="020B0604020202020204" pitchFamily="34" charset="0"/>
                <a:ea typeface="Tahoma" panose="020B0604030504040204" pitchFamily="34" charset="0"/>
                <a:cs typeface="Arial" panose="020B0604020202020204" pitchFamily="34" charset="0"/>
              </a:rPr>
              <a:t>Se demuestra la existencia de antecedentes en que el </a:t>
            </a:r>
            <a:r>
              <a:rPr lang="es-ES" dirty="0" err="1">
                <a:latin typeface="Arial" panose="020B0604020202020204" pitchFamily="34" charset="0"/>
                <a:ea typeface="Tahoma" panose="020B0604030504040204" pitchFamily="34" charset="0"/>
                <a:cs typeface="Arial" panose="020B0604020202020204" pitchFamily="34" charset="0"/>
              </a:rPr>
              <a:t>comisor</a:t>
            </a:r>
            <a:r>
              <a:rPr lang="es-ES" dirty="0">
                <a:latin typeface="Arial" panose="020B0604020202020204" pitchFamily="34" charset="0"/>
                <a:ea typeface="Tahoma" panose="020B0604030504040204" pitchFamily="34" charset="0"/>
                <a:cs typeface="Arial" panose="020B0604020202020204" pitchFamily="34" charset="0"/>
              </a:rPr>
              <a:t>, tiene sobre la víctima vigilancia constante, exigencia de obediencia coerción verbal, persecución, chantaje, insultos.</a:t>
            </a:r>
          </a:p>
          <a:p>
            <a:pPr lvl="0" algn="just"/>
            <a:endParaRPr lang="es-ES" dirty="0">
              <a:latin typeface="Arial" panose="020B0604020202020204" pitchFamily="34" charset="0"/>
              <a:ea typeface="Tahoma" panose="020B0604030504040204" pitchFamily="34" charset="0"/>
              <a:cs typeface="Arial" panose="020B0604020202020204" pitchFamily="34" charset="0"/>
            </a:endParaRPr>
          </a:p>
          <a:p>
            <a:pPr lvl="0" algn="just"/>
            <a:r>
              <a:rPr lang="es-ES" dirty="0">
                <a:latin typeface="Arial" panose="020B0604020202020204" pitchFamily="34" charset="0"/>
                <a:ea typeface="Tahoma" panose="020B0604030504040204" pitchFamily="34" charset="0"/>
                <a:cs typeface="Arial" panose="020B0604020202020204" pitchFamily="34" charset="0"/>
              </a:rPr>
              <a:t>12- Se aprecian manifestaciones de indiferencia, abandono, celos excesivos, ridiculización, explotación, limitación del derecho de circulación o de cualquier otro medio que cause perjuicio a su salud psicológica y a la autodeterminación y sumisión de la víctima.</a:t>
            </a:r>
          </a:p>
          <a:p>
            <a:pPr lvl="0" algn="just"/>
            <a:endParaRPr lang="en-US" dirty="0">
              <a:latin typeface="Arial" panose="020B0604020202020204" pitchFamily="34" charset="0"/>
              <a:ea typeface="Tahoma" panose="020B0604030504040204" pitchFamily="34" charset="0"/>
              <a:cs typeface="Arial" panose="020B0604020202020204" pitchFamily="34" charset="0"/>
            </a:endParaRPr>
          </a:p>
          <a:p>
            <a:pPr lvl="0" algn="just"/>
            <a:r>
              <a:rPr lang="es-ES" dirty="0">
                <a:latin typeface="Arial" panose="020B0604020202020204" pitchFamily="34" charset="0"/>
                <a:ea typeface="Tahoma" panose="020B0604030504040204" pitchFamily="34" charset="0"/>
                <a:cs typeface="Arial" panose="020B0604020202020204" pitchFamily="34" charset="0"/>
              </a:rPr>
              <a:t>13- Se cometa el crimen como consecuencia de que la víctima ejerza o haya ejercido la prostitución.</a:t>
            </a: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algn="just"/>
            <a:endParaRPr lang="es-ES" dirty="0">
              <a:latin typeface="Arial" panose="020B0604020202020204" pitchFamily="34" charset="0"/>
              <a:ea typeface="Tahoma" panose="020B0604030504040204" pitchFamily="34" charset="0"/>
              <a:cs typeface="Arial" panose="020B0604020202020204" pitchFamily="34" charset="0"/>
            </a:endParaRPr>
          </a:p>
          <a:p>
            <a:pPr algn="just"/>
            <a:endParaRPr lang="en-US" dirty="0">
              <a:latin typeface="Arial" panose="020B0604020202020204" pitchFamily="34" charset="0"/>
              <a:ea typeface="Tahoma" panose="020B0604030504040204" pitchFamily="34" charset="0"/>
              <a:cs typeface="Arial" panose="020B0604020202020204" pitchFamily="34" charset="0"/>
            </a:endParaRPr>
          </a:p>
          <a:p>
            <a:pPr algn="just"/>
            <a:endParaRPr lang="es-ES" dirty="0">
              <a:latin typeface="Arial" panose="020B0604020202020204" pitchFamily="34" charset="0"/>
              <a:ea typeface="Tahoma" panose="020B0604030504040204" pitchFamily="34" charset="0"/>
              <a:cs typeface="Arial" panose="020B0604020202020204" pitchFamily="34" charset="0"/>
            </a:endParaRPr>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7437" y="5664191"/>
            <a:ext cx="1106390" cy="1055216"/>
          </a:xfrm>
          <a:prstGeom prst="rect">
            <a:avLst/>
          </a:prstGeom>
        </p:spPr>
      </p:pic>
    </p:spTree>
    <p:extLst>
      <p:ext uri="{BB962C8B-B14F-4D97-AF65-F5344CB8AC3E}">
        <p14:creationId xmlns:p14="http://schemas.microsoft.com/office/powerpoint/2010/main" val="767715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6524863"/>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algn="ctr"/>
            <a:r>
              <a:rPr lang="es-ES" sz="1400" b="1" u="sng" dirty="0">
                <a:latin typeface="Book Antiqua" panose="02040602050305030304" pitchFamily="18" charset="0"/>
              </a:rPr>
              <a:t>ESTADÍSTICAS JUDICIALES 2023-2024  </a:t>
            </a:r>
            <a:r>
              <a:rPr lang="es-ES" sz="1400" b="1" dirty="0">
                <a:latin typeface="Book Antiqua" panose="02040602050305030304" pitchFamily="18" charset="0"/>
              </a:rPr>
              <a:t>(Anexos 1, 2 y 3)</a:t>
            </a:r>
          </a:p>
          <a:p>
            <a:pPr algn="ctr"/>
            <a:endParaRPr lang="es-ES" dirty="0"/>
          </a:p>
          <a:p>
            <a:pPr algn="just"/>
            <a:r>
              <a:rPr lang="es-ES" dirty="0">
                <a:latin typeface="Book Antiqua" panose="02040602050305030304" pitchFamily="18" charset="0"/>
              </a:rPr>
              <a:t>-</a:t>
            </a:r>
            <a:r>
              <a:rPr lang="es-ES" b="1" dirty="0">
                <a:latin typeface="Book Antiqua" panose="02040602050305030304" pitchFamily="18" charset="0"/>
              </a:rPr>
              <a:t>En el 2023 fueron sancionadas 708 mujeres, siendo la tendencia a un incremento, pues, en el año 2024 se sancionaron 154 más que en el 2023, tendencia que, también, coincide con su manifestación en el ámbito internacional.</a:t>
            </a:r>
          </a:p>
          <a:p>
            <a:pPr algn="just"/>
            <a:endParaRPr lang="es-ES" b="1" dirty="0">
              <a:latin typeface="Book Antiqua" panose="02040602050305030304" pitchFamily="18" charset="0"/>
            </a:endParaRPr>
          </a:p>
          <a:p>
            <a:pPr algn="just"/>
            <a:r>
              <a:rPr lang="es-ES" b="1" dirty="0">
                <a:latin typeface="Book Antiqua" panose="02040602050305030304" pitchFamily="18" charset="0"/>
              </a:rPr>
              <a:t>-Los grupos etarios de mayor incidencia son: entre 30 y 39 años con el 26,6%.</a:t>
            </a:r>
          </a:p>
          <a:p>
            <a:pPr algn="just"/>
            <a:endParaRPr lang="es-ES" b="1" dirty="0">
              <a:latin typeface="Book Antiqua" panose="02040602050305030304" pitchFamily="18" charset="0"/>
            </a:endParaRPr>
          </a:p>
          <a:p>
            <a:pPr algn="just"/>
            <a:r>
              <a:rPr lang="es-ES" b="1" dirty="0">
                <a:latin typeface="Book Antiqua" panose="02040602050305030304" pitchFamily="18" charset="0"/>
              </a:rPr>
              <a:t>-Por el color de la piel la mayoría de las sancionadas son blancas al representar el 41,52%.</a:t>
            </a:r>
          </a:p>
          <a:p>
            <a:pPr algn="just"/>
            <a:endParaRPr lang="es-ES" b="1" dirty="0">
              <a:latin typeface="Book Antiqua" panose="02040602050305030304" pitchFamily="18" charset="0"/>
            </a:endParaRPr>
          </a:p>
          <a:p>
            <a:pPr algn="just"/>
            <a:r>
              <a:rPr lang="es-ES" b="1" dirty="0">
                <a:latin typeface="Book Antiqua" panose="02040602050305030304" pitchFamily="18" charset="0"/>
              </a:rPr>
              <a:t>-La mayoría de las sancionadas tiene nivel escolar de secundaria básica el 38,55% y de preuniversitario 32,20%, es decir la mayoría abandonaron los estudios a temprana edad.</a:t>
            </a:r>
          </a:p>
          <a:p>
            <a:pPr algn="just"/>
            <a:endParaRPr lang="es-ES" b="1" dirty="0">
              <a:latin typeface="Book Antiqua" panose="02040602050305030304" pitchFamily="18" charset="0"/>
            </a:endParaRPr>
          </a:p>
          <a:p>
            <a:pPr algn="just"/>
            <a:r>
              <a:rPr lang="es-ES" b="1" dirty="0">
                <a:latin typeface="Book Antiqua" panose="02040602050305030304" pitchFamily="18" charset="0"/>
              </a:rPr>
              <a:t>-El 49% de las sancionadas lo fueron a penas entre 1 y 5 años de privación de libertad, marco sancionador que permite la aplicación de los criterios de oportunidad.</a:t>
            </a:r>
          </a:p>
          <a:p>
            <a:pPr algn="just"/>
            <a:endParaRPr lang="es-ES" b="1" dirty="0">
              <a:latin typeface="Book Antiqua" panose="02040602050305030304" pitchFamily="18" charset="0"/>
            </a:endParaRPr>
          </a:p>
          <a:p>
            <a:pPr algn="just"/>
            <a:r>
              <a:rPr lang="es-ES" b="1" dirty="0">
                <a:latin typeface="Book Antiqua" panose="02040602050305030304" pitchFamily="18" charset="0"/>
              </a:rPr>
              <a:t>-Las mayores incidencias de mujeres sancionadas a privación de libertad se concentran en las provincias de: La Habana (33%), Camagüey (7,6%) y Granma (5%) y en los municipios de Centro Habana (12,3%); Arroyo Naranjo (10,21%) y Playa (8%).</a:t>
            </a:r>
            <a:endParaRPr lang="es-ES" dirty="0">
              <a:latin typeface="Book Antiqua" panose="02040602050305030304" pitchFamily="18" charset="0"/>
            </a:endParaRPr>
          </a:p>
          <a:p>
            <a:endParaRPr lang="es-ES" b="1" dirty="0">
              <a:latin typeface="Book Antiqua" panose="02040602050305030304" pitchFamily="18" charset="0"/>
            </a:endParaRPr>
          </a:p>
          <a:p>
            <a:endParaRPr lang="es-ES" sz="2000" b="1" dirty="0">
              <a:latin typeface="Book Antiqua" panose="02040602050305030304" pitchFamily="18" charset="0"/>
            </a:endParaRPr>
          </a:p>
        </p:txBody>
      </p:sp>
    </p:spTree>
    <p:extLst>
      <p:ext uri="{BB962C8B-B14F-4D97-AF65-F5344CB8AC3E}">
        <p14:creationId xmlns:p14="http://schemas.microsoft.com/office/powerpoint/2010/main" val="292257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6247864"/>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algn="ctr"/>
            <a:r>
              <a:rPr lang="es-ES" sz="2000" b="1" u="sng" dirty="0">
                <a:latin typeface="Book Antiqua" panose="02040602050305030304" pitchFamily="18" charset="0"/>
              </a:rPr>
              <a:t>ENTREVISTA</a:t>
            </a:r>
            <a:r>
              <a:rPr lang="es-ES" sz="2000" b="1" dirty="0">
                <a:latin typeface="Book Antiqua" panose="02040602050305030304" pitchFamily="18" charset="0"/>
              </a:rPr>
              <a:t> (“Enfermos VIH- Güines”) 7 mujeres (Anexo 4). </a:t>
            </a:r>
          </a:p>
          <a:p>
            <a:pPr algn="ctr"/>
            <a:endParaRPr lang="es-ES" sz="2000" b="1" dirty="0">
              <a:latin typeface="Book Antiqua" panose="02040602050305030304" pitchFamily="18" charset="0"/>
            </a:endParaRPr>
          </a:p>
          <a:p>
            <a:pPr algn="ctr"/>
            <a:endParaRPr lang="es-ES" sz="1600" b="1" dirty="0">
              <a:latin typeface="Book Antiqua" panose="02040602050305030304" pitchFamily="18" charset="0"/>
            </a:endParaRPr>
          </a:p>
          <a:p>
            <a:pPr algn="just"/>
            <a:r>
              <a:rPr lang="es-ES" sz="2400" b="1" dirty="0">
                <a:latin typeface="Book Antiqua" panose="02040602050305030304" pitchFamily="18" charset="0"/>
              </a:rPr>
              <a:t>-</a:t>
            </a:r>
            <a:r>
              <a:rPr lang="es-ES" sz="2000" b="1" dirty="0">
                <a:latin typeface="Book Antiqua" panose="02040602050305030304" pitchFamily="18" charset="0"/>
              </a:rPr>
              <a:t>Deterioro físico más temprano( adulta mayor se les considera a partir de los 50 años).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-El rango de edades de 44 años a 55 años( hecho); y de 52 hasta 66 años ( entrevista).</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-Las sanciones impuestas son de 9 a 22 años de privación de libertad, (todas cumplirán 60 años en prisión).</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-El 29% de las mujeres eran solteras, 14% viudas y 57% estaban casadas.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-El 42.9%  tienen 3 hijos; y el  28.6% tenía  2 hijos e igual % no tienen hijos.</a:t>
            </a:r>
          </a:p>
          <a:p>
            <a:pPr algn="just"/>
            <a:endParaRPr lang="es-ES" sz="2000" b="1" dirty="0">
              <a:latin typeface="Book Antiqua" panose="02040602050305030304" pitchFamily="18" charset="0"/>
            </a:endParaRPr>
          </a:p>
          <a:p>
            <a:pPr lvl="0" algn="just"/>
            <a:r>
              <a:rPr lang="es-ES" sz="2000" b="1" dirty="0">
                <a:solidFill>
                  <a:prstClr val="black"/>
                </a:solidFill>
                <a:latin typeface="Book Antiqua" panose="02040602050305030304" pitchFamily="18" charset="0"/>
              </a:rPr>
              <a:t>-Todas tenían una familia constituida, que recibió el impacto que supone la lejanía de una persona que por lo general ocupaba un lugar importante en el mismo. </a:t>
            </a:r>
          </a:p>
          <a:p>
            <a:pPr algn="just"/>
            <a:endParaRPr lang="es-ES" sz="2000" b="1" dirty="0">
              <a:latin typeface="Book Antiqua" panose="02040602050305030304" pitchFamily="18" charset="0"/>
            </a:endParaRPr>
          </a:p>
        </p:txBody>
      </p:sp>
    </p:spTree>
    <p:extLst>
      <p:ext uri="{BB962C8B-B14F-4D97-AF65-F5344CB8AC3E}">
        <p14:creationId xmlns:p14="http://schemas.microsoft.com/office/powerpoint/2010/main" val="3835640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7294305"/>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algn="ctr"/>
            <a:r>
              <a:rPr lang="es-ES" sz="2000" b="1" u="sng" dirty="0">
                <a:latin typeface="Book Antiqua" panose="02040602050305030304" pitchFamily="18" charset="0"/>
              </a:rPr>
              <a:t>ENTREVISTA</a:t>
            </a:r>
            <a:r>
              <a:rPr lang="es-ES" sz="2000" b="1" dirty="0">
                <a:latin typeface="Book Antiqua" panose="02040602050305030304" pitchFamily="18" charset="0"/>
              </a:rPr>
              <a:t> (“Enfermos VIH- Güines”) 7 mujeres (Anexo 4). </a:t>
            </a:r>
          </a:p>
          <a:p>
            <a:pPr algn="just"/>
            <a:endParaRPr lang="es-ES" sz="2000" b="1" dirty="0">
              <a:latin typeface="Book Antiqua" panose="02040602050305030304" pitchFamily="18" charset="0"/>
            </a:endParaRPr>
          </a:p>
          <a:p>
            <a:pPr lvl="0" algn="just"/>
            <a:endParaRPr lang="es-ES" sz="2000" b="1" dirty="0">
              <a:solidFill>
                <a:prstClr val="black"/>
              </a:solidFill>
              <a:latin typeface="Book Antiqua" panose="02040602050305030304" pitchFamily="18" charset="0"/>
            </a:endParaRPr>
          </a:p>
          <a:p>
            <a:pPr lvl="0" algn="just"/>
            <a:r>
              <a:rPr lang="es-ES" sz="2400" b="1" dirty="0">
                <a:solidFill>
                  <a:prstClr val="black"/>
                </a:solidFill>
                <a:latin typeface="Book Antiqua" panose="02040602050305030304" pitchFamily="18" charset="0"/>
              </a:rPr>
              <a:t>-El 100% manifestaron que lo que más les afectó sentimentalmente fue la separación de los hijos y  los padres.</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-El 57% manifestaron que siguen recibiendo visitas de sus familiares; hijos, y padres.</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-El 43% expresaron que sus hijos están fuera del país por lo que no son visitadas.</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-El 30% plantearon que fueron abandonadas por sus esposos cuando entraron a prisión, con lo que se comienzan a advertir las consecuencias de la prisionización.</a:t>
            </a:r>
          </a:p>
          <a:p>
            <a:endParaRPr lang="es-ES" sz="2000" b="1" dirty="0">
              <a:latin typeface="Book Antiqua" panose="02040602050305030304" pitchFamily="18" charset="0"/>
            </a:endParaRPr>
          </a:p>
          <a:p>
            <a:endParaRPr lang="es-ES" sz="2000" b="1" dirty="0">
              <a:latin typeface="Book Antiqua" panose="02040602050305030304" pitchFamily="18" charset="0"/>
            </a:endParaRPr>
          </a:p>
          <a:p>
            <a:endParaRPr lang="es-ES" sz="2000" b="1" dirty="0">
              <a:latin typeface="Book Antiqua" panose="02040602050305030304" pitchFamily="18" charset="0"/>
            </a:endParaRPr>
          </a:p>
          <a:p>
            <a:endParaRPr lang="es-ES" sz="2000" b="1" dirty="0">
              <a:latin typeface="Book Antiqua" panose="02040602050305030304" pitchFamily="18" charset="0"/>
            </a:endParaRPr>
          </a:p>
        </p:txBody>
      </p:sp>
    </p:spTree>
    <p:extLst>
      <p:ext uri="{BB962C8B-B14F-4D97-AF65-F5344CB8AC3E}">
        <p14:creationId xmlns:p14="http://schemas.microsoft.com/office/powerpoint/2010/main" val="425320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6832640"/>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lvl="0" algn="ctr"/>
            <a:r>
              <a:rPr lang="es-ES" sz="2000" b="1" u="sng" dirty="0">
                <a:latin typeface="Book Antiqua" panose="02040602050305030304" pitchFamily="18" charset="0"/>
              </a:rPr>
              <a:t>ENTREVISTA </a:t>
            </a:r>
            <a:r>
              <a:rPr lang="es-ES" sz="2000" b="1" dirty="0">
                <a:latin typeface="Book Antiqua" panose="02040602050305030304" pitchFamily="18" charset="0"/>
              </a:rPr>
              <a:t>(“Enfermos VIH- Güines”)</a:t>
            </a:r>
            <a:r>
              <a:rPr lang="es-ES" sz="2000" b="1" dirty="0">
                <a:solidFill>
                  <a:prstClr val="black"/>
                </a:solidFill>
                <a:latin typeface="Book Antiqua" panose="02040602050305030304" pitchFamily="18" charset="0"/>
              </a:rPr>
              <a:t> 7 mujeres (Anexo 4). </a:t>
            </a:r>
          </a:p>
          <a:p>
            <a:pPr algn="ctr"/>
            <a:endParaRPr lang="es-ES" sz="2000" b="1" dirty="0">
              <a:latin typeface="Book Antiqua" panose="02040602050305030304" pitchFamily="18" charset="0"/>
            </a:endParaRPr>
          </a:p>
          <a:p>
            <a:pPr algn="ctr"/>
            <a:endParaRPr lang="es-ES" b="1" dirty="0"/>
          </a:p>
          <a:p>
            <a:pPr algn="just"/>
            <a:r>
              <a:rPr lang="es-ES" sz="2000" b="1" dirty="0">
                <a:latin typeface="Book Antiqua" panose="02040602050305030304" pitchFamily="18" charset="0"/>
              </a:rPr>
              <a:t>-El 28.6% cumple por tráfico de drogas internacional y el mismo % por asesinato.</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-El 14.3% por los delitos de: robo con violencia; corrupción de menores, abusos lascivos, abandono de menores y por falsificación de documentos.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-Las sanciones impuestas son entre 9 y 30 años de privación de libertad.</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-El 100% manifestó que no se realiza un tratamiento diferenciado  respecto a los hombres, teniendo en cuenta que es una prisión mixta, ni tampoco por la edad y que ya han comenzado a padecer enfermedades.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-Plantearon mala alimentación, requerimiento de más atención, recibir medicamentos para sus enfermedades crónicas, así como, de toallas sanitarias, en este último caso, lo que dificulta su proceso menopáusico.</a:t>
            </a:r>
          </a:p>
          <a:p>
            <a:pPr algn="just"/>
            <a:endParaRPr lang="es-ES" sz="2000" b="1" dirty="0">
              <a:latin typeface="Book Antiqua" panose="02040602050305030304" pitchFamily="18" charset="0"/>
            </a:endParaRPr>
          </a:p>
          <a:p>
            <a:pPr algn="just"/>
            <a:endParaRPr lang="es-ES" sz="2000" b="1" u="sng" dirty="0">
              <a:latin typeface="Book Antiqua" panose="02040602050305030304" pitchFamily="18" charset="0"/>
            </a:endParaRPr>
          </a:p>
          <a:p>
            <a:pPr marL="285750" indent="-285750" algn="ctr">
              <a:buFontTx/>
              <a:buChar char="-"/>
            </a:pPr>
            <a:endParaRPr lang="es-ES" sz="2000" b="1" dirty="0"/>
          </a:p>
        </p:txBody>
      </p:sp>
    </p:spTree>
    <p:extLst>
      <p:ext uri="{BB962C8B-B14F-4D97-AF65-F5344CB8AC3E}">
        <p14:creationId xmlns:p14="http://schemas.microsoft.com/office/powerpoint/2010/main" val="2800807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3" cstate="print"/>
          <a:stretch>
            <a:fillRect/>
          </a:stretch>
        </p:blipFill>
        <p:spPr>
          <a:xfrm>
            <a:off x="0" y="0"/>
            <a:ext cx="12192000" cy="6858000"/>
          </a:xfrm>
          <a:prstGeom prst="rect">
            <a:avLst/>
          </a:prstGeom>
        </p:spPr>
      </p:pic>
      <p:sp>
        <p:nvSpPr>
          <p:cNvPr id="5" name="CuadroTexto 4"/>
          <p:cNvSpPr txBox="1"/>
          <p:nvPr/>
        </p:nvSpPr>
        <p:spPr>
          <a:xfrm>
            <a:off x="377370" y="217714"/>
            <a:ext cx="9957255" cy="7725192"/>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lvl="0" algn="ctr"/>
            <a:r>
              <a:rPr lang="es-ES" sz="2000" b="1" u="sng" dirty="0">
                <a:latin typeface="Book Antiqua" panose="02040602050305030304" pitchFamily="18" charset="0"/>
              </a:rPr>
              <a:t>ENTREVISTA </a:t>
            </a:r>
            <a:r>
              <a:rPr lang="es-ES" sz="2000" b="1" dirty="0">
                <a:latin typeface="Book Antiqua" panose="02040602050305030304" pitchFamily="18" charset="0"/>
              </a:rPr>
              <a:t>(“Enfermos VIH- Güines”)</a:t>
            </a:r>
            <a:r>
              <a:rPr lang="es-ES" sz="2000" b="1" dirty="0">
                <a:solidFill>
                  <a:prstClr val="black"/>
                </a:solidFill>
                <a:latin typeface="Book Antiqua" panose="02040602050305030304" pitchFamily="18" charset="0"/>
              </a:rPr>
              <a:t> 7 mujeres (Anexo 4). </a:t>
            </a:r>
          </a:p>
          <a:p>
            <a:pPr algn="ctr"/>
            <a:endParaRPr lang="es-ES" sz="2000" b="1" dirty="0">
              <a:latin typeface="Book Antiqua" panose="02040602050305030304" pitchFamily="18" charset="0"/>
            </a:endParaRPr>
          </a:p>
          <a:p>
            <a:pPr algn="ctr"/>
            <a:endParaRPr lang="es-ES" sz="1600" b="1" dirty="0">
              <a:latin typeface="Book Antiqua" panose="02040602050305030304" pitchFamily="18" charset="0"/>
            </a:endParaRPr>
          </a:p>
          <a:p>
            <a:pPr algn="just"/>
            <a:r>
              <a:rPr lang="es-ES" sz="2000" b="1" dirty="0">
                <a:latin typeface="Book Antiqua" panose="02040602050305030304" pitchFamily="18" charset="0"/>
              </a:rPr>
              <a:t>-</a:t>
            </a:r>
            <a:r>
              <a:rPr lang="es-ES" sz="2400" b="1" dirty="0">
                <a:latin typeface="Book Antiqua" panose="02040602050305030304" pitchFamily="18" charset="0"/>
              </a:rPr>
              <a:t>Todas plantearon que no deben estar viviendo conjuntamente con las internas más jóvenes, pues a veces se abusa de ellas.</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-La mayoría de los funcionarios penitenciarios son hombres, sugiriendo superar esas deficiencias.</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-El 100% son mujeres muy afectadas por la enfermedad que padecen y al concentrarse todas en una sola prisión, las distancias geográficas entre ellas y sus familiares dificultan su comunicación y atención.</a:t>
            </a:r>
            <a:endParaRPr lang="es-ES" sz="2400" b="1" u="sng" dirty="0">
              <a:latin typeface="Book Antiqua" panose="02040602050305030304" pitchFamily="18" charset="0"/>
            </a:endParaRPr>
          </a:p>
          <a:p>
            <a:pPr algn="just"/>
            <a:endParaRPr lang="es-ES" sz="2000" b="1" u="sng" dirty="0">
              <a:latin typeface="Book Antiqua" panose="02040602050305030304" pitchFamily="18" charset="0"/>
            </a:endParaRPr>
          </a:p>
          <a:p>
            <a:pPr marL="285750" indent="-285750" algn="ctr">
              <a:buFontTx/>
              <a:buChar char="-"/>
            </a:pPr>
            <a:endParaRPr lang="es-ES" sz="2000" b="1" dirty="0"/>
          </a:p>
          <a:p>
            <a:pPr algn="ctr"/>
            <a:endParaRPr lang="es-ES" sz="2000" b="1" u="sng" dirty="0">
              <a:latin typeface="Book Antiqua" panose="02040602050305030304" pitchFamily="18" charset="0"/>
            </a:endParaRPr>
          </a:p>
          <a:p>
            <a:pPr algn="ctr"/>
            <a:endParaRPr lang="es-ES" sz="2000" b="1" u="sng" dirty="0">
              <a:latin typeface="Book Antiqua" panose="02040602050305030304" pitchFamily="18" charset="0"/>
            </a:endParaRPr>
          </a:p>
          <a:p>
            <a:pPr algn="ctr"/>
            <a:endParaRPr lang="es-ES" sz="2000" b="1" u="sng" dirty="0">
              <a:latin typeface="Book Antiqua" panose="02040602050305030304" pitchFamily="18" charset="0"/>
            </a:endParaRPr>
          </a:p>
          <a:p>
            <a:endParaRPr lang="es-ES" sz="2400" dirty="0">
              <a:latin typeface="Book Antiqua" panose="02040602050305030304" pitchFamily="18" charset="0"/>
            </a:endParaRPr>
          </a:p>
          <a:p>
            <a:endParaRPr lang="es-ES" sz="2000" dirty="0">
              <a:latin typeface="Book Antiqua" panose="02040602050305030304" pitchFamily="18" charset="0"/>
            </a:endParaRPr>
          </a:p>
          <a:p>
            <a:endParaRPr lang="es-ES" sz="2000" b="1" dirty="0">
              <a:latin typeface="Book Antiqua" panose="02040602050305030304" pitchFamily="18" charset="0"/>
            </a:endParaRPr>
          </a:p>
          <a:p>
            <a:endParaRPr lang="es-ES" sz="2000" b="1" dirty="0">
              <a:latin typeface="Book Antiqua" panose="02040602050305030304" pitchFamily="18" charset="0"/>
            </a:endParaRPr>
          </a:p>
        </p:txBody>
      </p:sp>
    </p:spTree>
    <p:extLst>
      <p:ext uri="{BB962C8B-B14F-4D97-AF65-F5344CB8AC3E}">
        <p14:creationId xmlns:p14="http://schemas.microsoft.com/office/powerpoint/2010/main" val="1624092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8863965"/>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lvl="0" algn="ctr"/>
            <a:r>
              <a:rPr lang="es-ES" sz="2000" b="1" u="sng" dirty="0">
                <a:latin typeface="Book Antiqua" panose="02040602050305030304" pitchFamily="18" charset="0"/>
              </a:rPr>
              <a:t>ENTREVISTA( Mujeres de Occidente)</a:t>
            </a:r>
            <a:r>
              <a:rPr lang="es-ES" sz="2000" b="1" dirty="0">
                <a:solidFill>
                  <a:prstClr val="black"/>
                </a:solidFill>
                <a:latin typeface="Book Antiqua" panose="02040602050305030304" pitchFamily="18" charset="0"/>
              </a:rPr>
              <a:t> 12 mujeres (Anexo 4). </a:t>
            </a:r>
          </a:p>
          <a:p>
            <a:pPr algn="ctr"/>
            <a:endParaRPr lang="es-ES" sz="1400" b="1" u="sng" dirty="0">
              <a:latin typeface="Book Antiqua" panose="02040602050305030304" pitchFamily="18" charset="0"/>
            </a:endParaRPr>
          </a:p>
          <a:p>
            <a:pPr algn="ctr"/>
            <a:endParaRPr lang="es-ES" sz="1400" b="1" u="sng" dirty="0">
              <a:latin typeface="Book Antiqua" panose="02040602050305030304" pitchFamily="18" charset="0"/>
            </a:endParaRPr>
          </a:p>
          <a:p>
            <a:pPr algn="just"/>
            <a:r>
              <a:rPr lang="es-ES" sz="2000" dirty="0">
                <a:latin typeface="Book Antiqua" panose="02040602050305030304" pitchFamily="18" charset="0"/>
              </a:rPr>
              <a:t>-</a:t>
            </a:r>
            <a:r>
              <a:rPr lang="es-ES" sz="2000" b="1" dirty="0">
                <a:latin typeface="Book Antiqua" panose="02040602050305030304" pitchFamily="18" charset="0"/>
              </a:rPr>
              <a:t>El rango de edades de 51 años a 59 años( hecho); y de 61 hasta 70 años ( entrevista).</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-De ellas 41.6% eran solteras, 16.7% casadas e igual cifra divorciadas y 25% viudas, todas con hijos.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-Todas manifestaron que lo que más les afectó sentimentalmente fue la separación de sus hijos, en menor medida, la madre y otros familiares.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 El 8.33% tienen 3er grado, 25.0% con 12mo. grado</a:t>
            </a:r>
            <a:r>
              <a:rPr lang="es-ES" sz="2000" dirty="0">
                <a:latin typeface="Book Antiqua" panose="02040602050305030304" pitchFamily="18" charset="0"/>
              </a:rPr>
              <a:t>, </a:t>
            </a:r>
            <a:r>
              <a:rPr lang="es-ES" sz="2000" b="1" dirty="0">
                <a:latin typeface="Book Antiqua" panose="02040602050305030304" pitchFamily="18" charset="0"/>
              </a:rPr>
              <a:t>50.0% universitarias, 8.33% técnico medio, e igual cifra con 9no.</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 El 50.0% trabajaba en el sector estatal y 3.33% en negocios particulares, mientras que 16,6% eran amas de casa.</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 El 66.7%  fueron sancionadas por el delito de tráfico de drogas, 16.7% por tenencia de drogas y el 8.33% por asesinato e igual cifra por falsificación de documentos como medio a fin para cometer malversación. </a:t>
            </a:r>
          </a:p>
          <a:p>
            <a:pPr marL="285750" indent="-285750" algn="just">
              <a:buFontTx/>
              <a:buChar char="-"/>
            </a:pPr>
            <a:endParaRPr lang="es-ES" dirty="0"/>
          </a:p>
          <a:p>
            <a:pPr algn="ctr"/>
            <a:endParaRPr lang="es-ES" sz="2000" b="1" u="sng" dirty="0">
              <a:latin typeface="Book Antiqua" panose="02040602050305030304" pitchFamily="18" charset="0"/>
            </a:endParaRPr>
          </a:p>
          <a:p>
            <a:pPr algn="ctr"/>
            <a:endParaRPr lang="es-ES" sz="2000" b="1" u="sng" dirty="0">
              <a:latin typeface="Book Antiqua" panose="02040602050305030304" pitchFamily="18" charset="0"/>
            </a:endParaRPr>
          </a:p>
          <a:p>
            <a:endParaRPr lang="es-ES" sz="2400" dirty="0">
              <a:latin typeface="Book Antiqua" panose="02040602050305030304" pitchFamily="18" charset="0"/>
            </a:endParaRPr>
          </a:p>
          <a:p>
            <a:endParaRPr lang="es-ES" sz="2000" dirty="0">
              <a:latin typeface="Book Antiqua" panose="02040602050305030304" pitchFamily="18" charset="0"/>
            </a:endParaRPr>
          </a:p>
          <a:p>
            <a:endParaRPr lang="es-ES" sz="2000" b="1" dirty="0">
              <a:latin typeface="Book Antiqua" panose="02040602050305030304" pitchFamily="18" charset="0"/>
            </a:endParaRPr>
          </a:p>
          <a:p>
            <a:endParaRPr lang="es-ES" sz="2000" b="1" dirty="0">
              <a:latin typeface="Book Antiqua" panose="02040602050305030304" pitchFamily="18" charset="0"/>
            </a:endParaRPr>
          </a:p>
        </p:txBody>
      </p:sp>
    </p:spTree>
    <p:extLst>
      <p:ext uri="{BB962C8B-B14F-4D97-AF65-F5344CB8AC3E}">
        <p14:creationId xmlns:p14="http://schemas.microsoft.com/office/powerpoint/2010/main" val="1084910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6524863"/>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lvl="0" algn="ctr"/>
            <a:r>
              <a:rPr lang="es-ES" sz="2000" b="1" u="sng" dirty="0">
                <a:latin typeface="Book Antiqua" panose="02040602050305030304" pitchFamily="18" charset="0"/>
              </a:rPr>
              <a:t>ENTREVISTA( Mujeres de Occidente)</a:t>
            </a:r>
            <a:r>
              <a:rPr lang="es-ES" sz="2000" b="1" dirty="0">
                <a:solidFill>
                  <a:prstClr val="black"/>
                </a:solidFill>
                <a:latin typeface="Book Antiqua" panose="02040602050305030304" pitchFamily="18" charset="0"/>
              </a:rPr>
              <a:t> 12 mujeres (Anexo 4). </a:t>
            </a:r>
          </a:p>
          <a:p>
            <a:pPr algn="ctr"/>
            <a:endParaRPr lang="es-ES" sz="2000" b="1" u="sng" dirty="0">
              <a:latin typeface="Book Antiqua" panose="02040602050305030304" pitchFamily="18" charset="0"/>
            </a:endParaRPr>
          </a:p>
          <a:p>
            <a:pPr algn="ctr"/>
            <a:endParaRPr lang="es-ES" sz="1400" b="1" u="sng" dirty="0">
              <a:latin typeface="Book Antiqua" panose="02040602050305030304" pitchFamily="18" charset="0"/>
            </a:endParaRPr>
          </a:p>
          <a:p>
            <a:pPr lvl="0" algn="just"/>
            <a:r>
              <a:rPr lang="es-ES" sz="2400" b="1" dirty="0">
                <a:solidFill>
                  <a:prstClr val="black"/>
                </a:solidFill>
                <a:latin typeface="Book Antiqua" panose="02040602050305030304" pitchFamily="18" charset="0"/>
              </a:rPr>
              <a:t>- </a:t>
            </a:r>
            <a:r>
              <a:rPr lang="es-ES" sz="2000" b="1" dirty="0">
                <a:solidFill>
                  <a:prstClr val="black"/>
                </a:solidFill>
                <a:latin typeface="Book Antiqua" panose="02040602050305030304" pitchFamily="18" charset="0"/>
              </a:rPr>
              <a:t>El 33,3% resultó sancionada a 12 años de privación de libertad, 33.3%; de 15 a 20 años de privación de libertad, 50% y el 16.6% se encuentran en preventiva, quedándoles por cumplir a 4 mujeres de 4 a 12 años; y 6  de 12 a 20 años de privación de libertad.</a:t>
            </a:r>
          </a:p>
          <a:p>
            <a:pPr marL="285750" lvl="0" indent="-285750" algn="just">
              <a:buFontTx/>
              <a:buChar char="-"/>
            </a:pPr>
            <a:endParaRPr lang="es-ES" sz="2000" b="1" dirty="0">
              <a:solidFill>
                <a:prstClr val="black"/>
              </a:solidFill>
              <a:latin typeface="Book Antiqua" panose="02040602050305030304" pitchFamily="18" charset="0"/>
            </a:endParaRPr>
          </a:p>
          <a:p>
            <a:pPr lvl="0" algn="just"/>
            <a:r>
              <a:rPr lang="es-ES" sz="2000" b="1" dirty="0">
                <a:solidFill>
                  <a:prstClr val="black"/>
                </a:solidFill>
                <a:latin typeface="Book Antiqua" panose="02040602050305030304" pitchFamily="18" charset="0"/>
              </a:rPr>
              <a:t>- El 100% padecen enfermedades crónicas.</a:t>
            </a:r>
          </a:p>
          <a:p>
            <a:pPr marL="285750" lvl="0" indent="-285750" algn="just">
              <a:buFontTx/>
              <a:buChar char="-"/>
            </a:pPr>
            <a:endParaRPr lang="es-ES" sz="2000" b="1" dirty="0">
              <a:solidFill>
                <a:prstClr val="black"/>
              </a:solidFill>
              <a:latin typeface="Book Antiqua" panose="02040602050305030304" pitchFamily="18" charset="0"/>
            </a:endParaRPr>
          </a:p>
          <a:p>
            <a:pPr lvl="0" algn="just"/>
            <a:r>
              <a:rPr lang="es-ES" sz="2000" b="1" dirty="0">
                <a:solidFill>
                  <a:prstClr val="black"/>
                </a:solidFill>
                <a:latin typeface="Book Antiqua" panose="02040602050305030304" pitchFamily="18" charset="0"/>
              </a:rPr>
              <a:t>- El 100% trabaja o estudia. </a:t>
            </a:r>
          </a:p>
          <a:p>
            <a:pPr algn="ctr"/>
            <a:endParaRPr lang="es-ES" sz="2000" b="1" u="sng" dirty="0">
              <a:latin typeface="Book Antiqua" panose="02040602050305030304" pitchFamily="18" charset="0"/>
            </a:endParaRPr>
          </a:p>
          <a:p>
            <a:pPr algn="just"/>
            <a:r>
              <a:rPr lang="es-ES" sz="2000" b="1" dirty="0">
                <a:latin typeface="Book Antiqua" panose="02040602050305030304" pitchFamily="18" charset="0"/>
              </a:rPr>
              <a:t>-Todas declararon que no existe un tratamiento especializado para las personas de la tercera edad y la necesidad de que se creen destacamentos solo para ellas.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-El 100% manifestaron que no conocen las normas que protegen a las adultas mayores.</a:t>
            </a:r>
            <a:endParaRPr lang="es-ES" sz="2000" dirty="0">
              <a:latin typeface="Book Antiqua" panose="02040602050305030304" pitchFamily="18" charset="0"/>
            </a:endParaRPr>
          </a:p>
          <a:p>
            <a:endParaRPr lang="es-ES" sz="2000" b="1" dirty="0">
              <a:latin typeface="Book Antiqua" panose="02040602050305030304" pitchFamily="18" charset="0"/>
            </a:endParaRPr>
          </a:p>
          <a:p>
            <a:endParaRPr lang="es-ES" sz="2000" b="1" dirty="0">
              <a:latin typeface="Book Antiqua" panose="02040602050305030304" pitchFamily="18" charset="0"/>
            </a:endParaRPr>
          </a:p>
        </p:txBody>
      </p:sp>
    </p:spTree>
    <p:extLst>
      <p:ext uri="{BB962C8B-B14F-4D97-AF65-F5344CB8AC3E}">
        <p14:creationId xmlns:p14="http://schemas.microsoft.com/office/powerpoint/2010/main" val="1220214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endParaRPr lang="es-ES"/>
          </a:p>
        </p:txBody>
      </p:sp>
      <p:sp>
        <p:nvSpPr>
          <p:cNvPr id="3" name="Subtítulo 2"/>
          <p:cNvSpPr>
            <a:spLocks noGrp="1"/>
          </p:cNvSpPr>
          <p:nvPr>
            <p:ph type="subTitle" idx="1"/>
          </p:nvPr>
        </p:nvSpPr>
        <p:spPr/>
        <p:txBody>
          <a:bodyPr/>
          <a:lstStyle/>
          <a:p>
            <a:endParaRPr lang="es-ES"/>
          </a:p>
        </p:txBody>
      </p:sp>
      <p:pic>
        <p:nvPicPr>
          <p:cNvPr id="4" name="Imagen 3"/>
          <p:cNvPicPr>
            <a:picLocks noChangeAspect="1"/>
          </p:cNvPicPr>
          <p:nvPr/>
        </p:nvPicPr>
        <p:blipFill>
          <a:blip r:embed="rId2" cstate="print"/>
          <a:stretch>
            <a:fillRect/>
          </a:stretch>
        </p:blipFill>
        <p:spPr>
          <a:xfrm>
            <a:off x="0" y="0"/>
            <a:ext cx="12192000" cy="6858000"/>
          </a:xfrm>
          <a:prstGeom prst="rect">
            <a:avLst/>
          </a:prstGeom>
        </p:spPr>
      </p:pic>
      <p:sp>
        <p:nvSpPr>
          <p:cNvPr id="5" name="CuadroTexto 4"/>
          <p:cNvSpPr txBox="1"/>
          <p:nvPr/>
        </p:nvSpPr>
        <p:spPr>
          <a:xfrm>
            <a:off x="377370" y="217714"/>
            <a:ext cx="9957255" cy="9233297"/>
          </a:xfrm>
          <a:prstGeom prst="rect">
            <a:avLst/>
          </a:prstGeom>
          <a:noFill/>
        </p:spPr>
        <p:txBody>
          <a:bodyPr wrap="square" rtlCol="0">
            <a:spAutoFit/>
          </a:bodyPr>
          <a:lstStyle/>
          <a:p>
            <a:pPr algn="ctr"/>
            <a:endParaRPr lang="es-ES" sz="2000" b="1" u="sng" dirty="0">
              <a:latin typeface="Book Antiqua" panose="02040602050305030304" pitchFamily="18" charset="0"/>
            </a:endParaRPr>
          </a:p>
          <a:p>
            <a:pPr algn="ctr"/>
            <a:r>
              <a:rPr lang="es-ES" sz="2000" b="1" u="sng" dirty="0">
                <a:latin typeface="Book Antiqua" panose="02040602050305030304" pitchFamily="18" charset="0"/>
              </a:rPr>
              <a:t>RESULTADOS EMPÍRICOS ALCANZADOS EN LA INVESTIGACIÓN</a:t>
            </a:r>
          </a:p>
          <a:p>
            <a:pPr lvl="0" algn="ctr"/>
            <a:r>
              <a:rPr lang="es-ES" sz="2000" b="1" u="sng" dirty="0">
                <a:latin typeface="Book Antiqua" panose="02040602050305030304" pitchFamily="18" charset="0"/>
              </a:rPr>
              <a:t>ENTREVISTA ( Médicas</a:t>
            </a:r>
            <a:r>
              <a:rPr lang="es-ES" sz="2000" b="1" dirty="0">
                <a:latin typeface="Book Antiqua" panose="02040602050305030304" pitchFamily="18" charset="0"/>
              </a:rPr>
              <a:t>)  (</a:t>
            </a:r>
            <a:r>
              <a:rPr lang="es-ES" sz="2000" b="1" dirty="0">
                <a:solidFill>
                  <a:prstClr val="black"/>
                </a:solidFill>
                <a:latin typeface="Book Antiqua" panose="02040602050305030304" pitchFamily="18" charset="0"/>
              </a:rPr>
              <a:t>Anexo 7). </a:t>
            </a:r>
          </a:p>
          <a:p>
            <a:pPr algn="ctr"/>
            <a:endParaRPr lang="es-ES" sz="1400" b="1" u="sng" dirty="0">
              <a:latin typeface="Book Antiqua" panose="02040602050305030304" pitchFamily="18" charset="0"/>
            </a:endParaRPr>
          </a:p>
          <a:p>
            <a:pPr algn="just"/>
            <a:r>
              <a:rPr lang="es-ES" sz="2000" dirty="0"/>
              <a:t>-</a:t>
            </a:r>
            <a:r>
              <a:rPr lang="es-ES" sz="2400" b="1" dirty="0">
                <a:latin typeface="Book Antiqua" panose="02040602050305030304" pitchFamily="18" charset="0"/>
              </a:rPr>
              <a:t>3 Doctoras en Medicina.</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-La tercera edad deben recibir tratamiento especial, sobre todo las mujeres y mucho más las enfermas.</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-Necesitan de otros servicios médicos, incluso geriatría para tratar sus padecimientos crónicos, atención que no reciben con regularidad.</a:t>
            </a:r>
          </a:p>
          <a:p>
            <a:pPr marL="342900" indent="-342900" algn="just">
              <a:buFontTx/>
              <a:buChar char="-"/>
            </a:pPr>
            <a:endParaRPr lang="es-ES" sz="2400" b="1" dirty="0">
              <a:latin typeface="Book Antiqua" panose="02040602050305030304" pitchFamily="18" charset="0"/>
            </a:endParaRPr>
          </a:p>
          <a:p>
            <a:pPr algn="just"/>
            <a:r>
              <a:rPr lang="es-ES" sz="2400" b="1" dirty="0">
                <a:latin typeface="Book Antiqua" panose="02040602050305030304" pitchFamily="18" charset="0"/>
              </a:rPr>
              <a:t>-Las mujeres con SIDA sufren complicaciones más frecuentes, por el envejecimiento prematuro.</a:t>
            </a:r>
          </a:p>
          <a:p>
            <a:pPr marL="285750" indent="-285750" algn="just">
              <a:buFontTx/>
              <a:buChar char="-"/>
            </a:pPr>
            <a:endParaRPr lang="es-ES" sz="2400" b="1" dirty="0">
              <a:latin typeface="Book Antiqua" panose="02040602050305030304" pitchFamily="18" charset="0"/>
            </a:endParaRPr>
          </a:p>
          <a:p>
            <a:pPr algn="just"/>
            <a:r>
              <a:rPr lang="es-ES" sz="2400" b="1" dirty="0">
                <a:latin typeface="Book Antiqua" panose="02040602050305030304" pitchFamily="18" charset="0"/>
              </a:rPr>
              <a:t>-Este grupo etario deben ubicarse en colectivos separados, lo que coincide con lo expresado por las internas y lo referido en las normas internacionales.</a:t>
            </a:r>
          </a:p>
          <a:p>
            <a:pPr marL="285750" indent="-285750" algn="just">
              <a:buFontTx/>
              <a:buChar char="-"/>
            </a:pPr>
            <a:endParaRPr lang="es-ES" sz="2000" b="1" u="sng" dirty="0">
              <a:latin typeface="Book Antiqua" panose="02040602050305030304" pitchFamily="18" charset="0"/>
            </a:endParaRPr>
          </a:p>
          <a:p>
            <a:pPr algn="just"/>
            <a:endParaRPr lang="es-ES" sz="2000" b="1" dirty="0"/>
          </a:p>
          <a:p>
            <a:pPr algn="just"/>
            <a:endParaRPr lang="es-ES" sz="2000" b="1" u="sng" dirty="0">
              <a:latin typeface="Book Antiqua" panose="02040602050305030304" pitchFamily="18" charset="0"/>
            </a:endParaRPr>
          </a:p>
          <a:p>
            <a:pPr algn="ctr"/>
            <a:endParaRPr lang="es-ES" sz="2000" b="1" u="sng" dirty="0">
              <a:latin typeface="Book Antiqua" panose="02040602050305030304" pitchFamily="18" charset="0"/>
            </a:endParaRPr>
          </a:p>
          <a:p>
            <a:pPr algn="ctr"/>
            <a:endParaRPr lang="es-ES" sz="2000" b="1" u="sng" dirty="0">
              <a:latin typeface="Book Antiqua" panose="02040602050305030304" pitchFamily="18" charset="0"/>
            </a:endParaRPr>
          </a:p>
          <a:p>
            <a:endParaRPr lang="es-ES" sz="2400" dirty="0">
              <a:latin typeface="Book Antiqua" panose="02040602050305030304" pitchFamily="18" charset="0"/>
            </a:endParaRPr>
          </a:p>
          <a:p>
            <a:endParaRPr lang="es-ES" sz="2000" dirty="0">
              <a:latin typeface="Book Antiqua" panose="02040602050305030304" pitchFamily="18" charset="0"/>
            </a:endParaRPr>
          </a:p>
          <a:p>
            <a:endParaRPr lang="es-ES" sz="2000" b="1" dirty="0">
              <a:latin typeface="Book Antiqua" panose="02040602050305030304" pitchFamily="18" charset="0"/>
            </a:endParaRPr>
          </a:p>
          <a:p>
            <a:endParaRPr lang="es-ES" sz="2000" b="1" dirty="0">
              <a:latin typeface="Book Antiqua" panose="02040602050305030304" pitchFamily="18" charset="0"/>
            </a:endParaRPr>
          </a:p>
        </p:txBody>
      </p:sp>
    </p:spTree>
    <p:extLst>
      <p:ext uri="{BB962C8B-B14F-4D97-AF65-F5344CB8AC3E}">
        <p14:creationId xmlns:p14="http://schemas.microsoft.com/office/powerpoint/2010/main" val="3525634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stretch>
            <a:fillRect/>
          </a:stretch>
        </p:blipFill>
        <p:spPr>
          <a:xfrm>
            <a:off x="7696199" y="3493826"/>
            <a:ext cx="4181475" cy="2726365"/>
          </a:xfrm>
          <a:prstGeom prst="rect">
            <a:avLst/>
          </a:prstGeom>
        </p:spPr>
      </p:pic>
      <p:sp>
        <p:nvSpPr>
          <p:cNvPr id="3" name="Título 2"/>
          <p:cNvSpPr>
            <a:spLocks noGrp="1"/>
          </p:cNvSpPr>
          <p:nvPr>
            <p:ph type="title"/>
          </p:nvPr>
        </p:nvSpPr>
        <p:spPr>
          <a:xfrm>
            <a:off x="838200" y="365126"/>
            <a:ext cx="10515600" cy="883104"/>
          </a:xfrm>
        </p:spPr>
        <p:txBody>
          <a:bodyPr>
            <a:noAutofit/>
          </a:bodyPr>
          <a:lstStyle/>
          <a:p>
            <a:pPr algn="ctr"/>
            <a:r>
              <a:rPr lang="es-ES" sz="2800" b="1" dirty="0">
                <a:solidFill>
                  <a:prstClr val="black"/>
                </a:solidFill>
                <a:latin typeface="Book Antiqua" panose="02040602050305030304" pitchFamily="18" charset="0"/>
              </a:rPr>
              <a:t>                      </a:t>
            </a: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r>
              <a:rPr lang="es-ES" sz="4000" b="1" dirty="0">
                <a:solidFill>
                  <a:prstClr val="black"/>
                </a:solidFill>
                <a:latin typeface="Book Antiqua" panose="02040602050305030304" pitchFamily="18" charset="0"/>
              </a:rPr>
              <a:t>Propuestas de estándares criminológicos, normativos y judiciales con perspectiva de género que deben sustentar la protección de las mujeres de la tercera edad privadas de libertad en Cuba</a:t>
            </a:r>
            <a:endParaRPr lang="es-ES" sz="4000" dirty="0"/>
          </a:p>
        </p:txBody>
      </p:sp>
    </p:spTree>
    <p:extLst>
      <p:ext uri="{BB962C8B-B14F-4D97-AF65-F5344CB8AC3E}">
        <p14:creationId xmlns:p14="http://schemas.microsoft.com/office/powerpoint/2010/main" val="2152120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stretch>
            <a:fillRect/>
          </a:stretch>
        </p:blipFill>
        <p:spPr>
          <a:xfrm>
            <a:off x="7696199" y="3493826"/>
            <a:ext cx="4181475" cy="2726365"/>
          </a:xfrm>
          <a:prstGeom prst="rect">
            <a:avLst/>
          </a:prstGeom>
        </p:spPr>
      </p:pic>
      <p:sp>
        <p:nvSpPr>
          <p:cNvPr id="3" name="Título 2"/>
          <p:cNvSpPr>
            <a:spLocks noGrp="1"/>
          </p:cNvSpPr>
          <p:nvPr>
            <p:ph type="title"/>
          </p:nvPr>
        </p:nvSpPr>
        <p:spPr>
          <a:xfrm>
            <a:off x="838200" y="365126"/>
            <a:ext cx="10515600" cy="883104"/>
          </a:xfrm>
        </p:spPr>
        <p:txBody>
          <a:bodyPr>
            <a:noAutofit/>
          </a:bodyPr>
          <a:lstStyle/>
          <a:p>
            <a:pPr algn="ctr"/>
            <a:r>
              <a:rPr lang="es-ES" sz="2800" b="1" dirty="0">
                <a:solidFill>
                  <a:prstClr val="black"/>
                </a:solidFill>
                <a:latin typeface="Book Antiqua" panose="02040602050305030304" pitchFamily="18" charset="0"/>
              </a:rPr>
              <a:t>                      </a:t>
            </a: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endParaRPr lang="es-ES" sz="4000" dirty="0"/>
          </a:p>
        </p:txBody>
      </p:sp>
      <p:grpSp>
        <p:nvGrpSpPr>
          <p:cNvPr id="6" name="Grupo 5"/>
          <p:cNvGrpSpPr/>
          <p:nvPr/>
        </p:nvGrpSpPr>
        <p:grpSpPr>
          <a:xfrm>
            <a:off x="428135" y="409797"/>
            <a:ext cx="10563716" cy="793759"/>
            <a:chOff x="595597" y="396625"/>
            <a:chExt cx="11505141" cy="793759"/>
          </a:xfrm>
          <a:scene3d>
            <a:camera prst="orthographicFront">
              <a:rot lat="0" lon="0" rev="0"/>
            </a:camera>
            <a:lightRig rig="contrasting" dir="t">
              <a:rot lat="0" lon="0" rev="1200000"/>
            </a:lightRig>
          </a:scene3d>
        </p:grpSpPr>
        <p:sp>
          <p:nvSpPr>
            <p:cNvPr id="7" name="Rectángulo 6"/>
            <p:cNvSpPr/>
            <p:nvPr/>
          </p:nvSpPr>
          <p:spPr>
            <a:xfrm>
              <a:off x="595597" y="396625"/>
              <a:ext cx="11505141" cy="793759"/>
            </a:xfrm>
            <a:prstGeom prst="rect">
              <a:avLst/>
            </a:prstGeom>
            <a:solidFill>
              <a:srgbClr val="A53010">
                <a:hueOff val="0"/>
                <a:satOff val="0"/>
                <a:lumOff val="0"/>
                <a:alphaOff val="0"/>
              </a:srgbClr>
            </a:solidFill>
            <a:ln>
              <a:noFill/>
            </a:ln>
            <a:effectLst>
              <a:outerShdw blurRad="38100" dist="25400" dir="5400000" rotWithShape="0">
                <a:srgbClr val="000000">
                  <a:alpha val="25000"/>
                </a:srgbClr>
              </a:outerShdw>
            </a:effectLst>
            <a:sp3d contourW="19050" prstMaterial="metal">
              <a:bevelT w="88900" h="203200"/>
              <a:bevelB w="165100" h="254000"/>
            </a:sp3d>
          </p:spPr>
        </p:sp>
        <p:sp>
          <p:nvSpPr>
            <p:cNvPr id="8" name="CuadroTexto 7"/>
            <p:cNvSpPr txBox="1"/>
            <p:nvPr/>
          </p:nvSpPr>
          <p:spPr>
            <a:xfrm>
              <a:off x="595597" y="396625"/>
              <a:ext cx="11505141" cy="793759"/>
            </a:xfrm>
            <a:prstGeom prst="rect">
              <a:avLst/>
            </a:prstGeom>
            <a:noFill/>
            <a:ln>
              <a:noFill/>
            </a:ln>
            <a:effectLst/>
            <a:sp3d/>
          </p:spPr>
          <p:txBody>
            <a:bodyPr spcFirstLastPara="0" vert="horz" wrap="square" lIns="630047" tIns="55880" rIns="55880" bIns="55880" numCol="1" spcCol="1270" anchor="ctr" anchorCtr="0">
              <a:noAutofit/>
            </a:bodyPr>
            <a:lstStyle/>
            <a:p>
              <a:pPr marL="0" marR="0" lvl="0" indent="0" algn="l" defTabSz="977900" eaLnBrk="1" fontAlgn="auto" latinLnBrk="0" hangingPunct="1">
                <a:lnSpc>
                  <a:spcPct val="90000"/>
                </a:lnSpc>
                <a:spcBef>
                  <a:spcPct val="0"/>
                </a:spcBef>
                <a:spcAft>
                  <a:spcPct val="35000"/>
                </a:spcAft>
                <a:buClrTx/>
                <a:buSzTx/>
                <a:buFontTx/>
                <a:buNone/>
                <a:tabLst/>
                <a:defRPr/>
              </a:pPr>
              <a:endParaRPr kumimoji="0" lang="es-ES" sz="22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grpSp>
      <p:sp>
        <p:nvSpPr>
          <p:cNvPr id="9" name="Elipse 8"/>
          <p:cNvSpPr/>
          <p:nvPr/>
        </p:nvSpPr>
        <p:spPr>
          <a:xfrm>
            <a:off x="199043" y="310578"/>
            <a:ext cx="992199" cy="992199"/>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p:spPr>
      </p:sp>
      <p:sp>
        <p:nvSpPr>
          <p:cNvPr id="2" name="Rectángulo 1"/>
          <p:cNvSpPr/>
          <p:nvPr/>
        </p:nvSpPr>
        <p:spPr>
          <a:xfrm>
            <a:off x="1830399" y="454471"/>
            <a:ext cx="8169224" cy="830997"/>
          </a:xfrm>
          <a:prstGeom prst="rect">
            <a:avLst/>
          </a:prstGeom>
        </p:spPr>
        <p:txBody>
          <a:bodyPr wrap="none">
            <a:spAutoFit/>
          </a:bodyPr>
          <a:lstStyle/>
          <a:p>
            <a:r>
              <a:rPr lang="es-ES" sz="4800" b="1" dirty="0">
                <a:solidFill>
                  <a:schemeClr val="bg1"/>
                </a:solidFill>
                <a:latin typeface="Book Antiqua" panose="02040602050305030304" pitchFamily="18" charset="0"/>
                <a:ea typeface="Calibri" panose="020F0502020204030204" pitchFamily="34" charset="0"/>
              </a:rPr>
              <a:t>  </a:t>
            </a:r>
            <a:r>
              <a:rPr lang="es-ES" sz="4800" b="1" dirty="0">
                <a:latin typeface="Book Antiqua" panose="02040602050305030304" pitchFamily="18" charset="0"/>
                <a:ea typeface="Calibri" panose="020F0502020204030204" pitchFamily="34" charset="0"/>
              </a:rPr>
              <a:t>Estándares criminológicos: </a:t>
            </a:r>
            <a:endParaRPr lang="es-ES" sz="4800" b="1" dirty="0">
              <a:latin typeface="Book Antiqua" panose="02040602050305030304" pitchFamily="18" charset="0"/>
            </a:endParaRPr>
          </a:p>
        </p:txBody>
      </p:sp>
      <p:sp>
        <p:nvSpPr>
          <p:cNvPr id="10" name="Rectángulo 9"/>
          <p:cNvSpPr/>
          <p:nvPr/>
        </p:nvSpPr>
        <p:spPr>
          <a:xfrm>
            <a:off x="695325" y="1553260"/>
            <a:ext cx="10363200" cy="4093428"/>
          </a:xfrm>
          <a:prstGeom prst="rect">
            <a:avLst/>
          </a:prstGeom>
        </p:spPr>
        <p:txBody>
          <a:bodyPr wrap="square">
            <a:spAutoFit/>
          </a:bodyPr>
          <a:lstStyle/>
          <a:p>
            <a:pPr algn="just"/>
            <a:r>
              <a:rPr lang="es-ES" sz="2000" b="1" dirty="0">
                <a:latin typeface="Book Antiqua" panose="02040602050305030304" pitchFamily="18" charset="0"/>
                <a:ea typeface="Calibri" panose="020F0502020204030204" pitchFamily="34" charset="0"/>
              </a:rPr>
              <a:t>1- La normativa referida a la fase de ejecución de la sanción debe estar </a:t>
            </a:r>
            <a:r>
              <a:rPr lang="es-ES" sz="2000" b="1" dirty="0" err="1">
                <a:latin typeface="Book Antiqua" panose="02040602050305030304" pitchFamily="18" charset="0"/>
                <a:ea typeface="Calibri" panose="020F0502020204030204" pitchFamily="34" charset="0"/>
              </a:rPr>
              <a:t>transversalizada</a:t>
            </a:r>
            <a:r>
              <a:rPr lang="es-ES" sz="2000" b="1" dirty="0">
                <a:latin typeface="Book Antiqua" panose="02040602050305030304" pitchFamily="18" charset="0"/>
                <a:ea typeface="Calibri" panose="020F0502020204030204" pitchFamily="34" charset="0"/>
              </a:rPr>
              <a:t> con un enfoque y una perspectiva de género que enfatice las interseccionalidades, especialmente las que se refieren a las adultas mayores.</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2- Tener en consideración que las mujeres de la tercera edad que se encuentren cumpliendo sanciones privativas de libertad por delitos cometidos, después de haber sido victimizadas a través de violencia basada en género, deben requerir de una  atención personalizada integral .</a:t>
            </a:r>
          </a:p>
          <a:p>
            <a:pPr algn="just"/>
            <a:endParaRPr lang="es-ES" sz="2000" b="1" dirty="0">
              <a:latin typeface="Book Antiqua" panose="02040602050305030304" pitchFamily="18" charset="0"/>
            </a:endParaRPr>
          </a:p>
          <a:p>
            <a:pPr algn="just"/>
            <a:r>
              <a:rPr lang="es-ES" sz="2000" b="1" dirty="0">
                <a:latin typeface="Book Antiqua" panose="02040602050305030304" pitchFamily="18" charset="0"/>
              </a:rPr>
              <a:t>3- Desde el punto de vista teórico, se deben tener en cuenta los estudios e investigaciones realizadas acerca de las mujeres de la tercera edad que cumplen sanciones privativas de libertad, especialmente los rasgos y consecuencias criminológicas específicas de la prisionización de las mismas.</a:t>
            </a:r>
          </a:p>
        </p:txBody>
      </p:sp>
    </p:spTree>
    <p:extLst>
      <p:ext uri="{BB962C8B-B14F-4D97-AF65-F5344CB8AC3E}">
        <p14:creationId xmlns:p14="http://schemas.microsoft.com/office/powerpoint/2010/main" val="27540902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stretch>
            <a:fillRect/>
          </a:stretch>
        </p:blipFill>
        <p:spPr>
          <a:xfrm>
            <a:off x="7696199" y="3493826"/>
            <a:ext cx="4181475" cy="2726365"/>
          </a:xfrm>
          <a:prstGeom prst="rect">
            <a:avLst/>
          </a:prstGeom>
        </p:spPr>
      </p:pic>
      <p:sp>
        <p:nvSpPr>
          <p:cNvPr id="3" name="Título 2"/>
          <p:cNvSpPr>
            <a:spLocks noGrp="1"/>
          </p:cNvSpPr>
          <p:nvPr>
            <p:ph type="title"/>
          </p:nvPr>
        </p:nvSpPr>
        <p:spPr>
          <a:xfrm>
            <a:off x="838200" y="365126"/>
            <a:ext cx="10515600" cy="883104"/>
          </a:xfrm>
        </p:spPr>
        <p:txBody>
          <a:bodyPr>
            <a:noAutofit/>
          </a:bodyPr>
          <a:lstStyle/>
          <a:p>
            <a:pPr algn="ctr"/>
            <a:r>
              <a:rPr lang="es-ES" sz="2800" b="1" dirty="0">
                <a:solidFill>
                  <a:prstClr val="black"/>
                </a:solidFill>
                <a:latin typeface="Book Antiqua" panose="02040602050305030304" pitchFamily="18" charset="0"/>
              </a:rPr>
              <a:t>                      </a:t>
            </a: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endParaRPr lang="es-ES" sz="4000" dirty="0"/>
          </a:p>
        </p:txBody>
      </p:sp>
      <p:grpSp>
        <p:nvGrpSpPr>
          <p:cNvPr id="6" name="Grupo 5"/>
          <p:cNvGrpSpPr/>
          <p:nvPr/>
        </p:nvGrpSpPr>
        <p:grpSpPr>
          <a:xfrm>
            <a:off x="428135" y="409797"/>
            <a:ext cx="10563716" cy="793759"/>
            <a:chOff x="595597" y="396625"/>
            <a:chExt cx="11505141" cy="793759"/>
          </a:xfrm>
          <a:scene3d>
            <a:camera prst="orthographicFront">
              <a:rot lat="0" lon="0" rev="0"/>
            </a:camera>
            <a:lightRig rig="contrasting" dir="t">
              <a:rot lat="0" lon="0" rev="1200000"/>
            </a:lightRig>
          </a:scene3d>
        </p:grpSpPr>
        <p:sp>
          <p:nvSpPr>
            <p:cNvPr id="7" name="Rectángulo 6"/>
            <p:cNvSpPr/>
            <p:nvPr/>
          </p:nvSpPr>
          <p:spPr>
            <a:xfrm>
              <a:off x="595597" y="396625"/>
              <a:ext cx="11505141" cy="793759"/>
            </a:xfrm>
            <a:prstGeom prst="rect">
              <a:avLst/>
            </a:prstGeom>
            <a:solidFill>
              <a:srgbClr val="A53010">
                <a:hueOff val="0"/>
                <a:satOff val="0"/>
                <a:lumOff val="0"/>
                <a:alphaOff val="0"/>
              </a:srgbClr>
            </a:solidFill>
            <a:ln>
              <a:noFill/>
            </a:ln>
            <a:effectLst>
              <a:outerShdw blurRad="38100" dist="25400" dir="5400000" rotWithShape="0">
                <a:srgbClr val="000000">
                  <a:alpha val="25000"/>
                </a:srgbClr>
              </a:outerShdw>
            </a:effectLst>
            <a:sp3d contourW="19050" prstMaterial="metal">
              <a:bevelT w="88900" h="203200"/>
              <a:bevelB w="165100" h="254000"/>
            </a:sp3d>
          </p:spPr>
        </p:sp>
        <p:sp>
          <p:nvSpPr>
            <p:cNvPr id="8" name="CuadroTexto 7"/>
            <p:cNvSpPr txBox="1"/>
            <p:nvPr/>
          </p:nvSpPr>
          <p:spPr>
            <a:xfrm>
              <a:off x="595597" y="396625"/>
              <a:ext cx="11505141" cy="793759"/>
            </a:xfrm>
            <a:prstGeom prst="rect">
              <a:avLst/>
            </a:prstGeom>
            <a:noFill/>
            <a:ln>
              <a:noFill/>
            </a:ln>
            <a:effectLst/>
            <a:sp3d/>
          </p:spPr>
          <p:txBody>
            <a:bodyPr spcFirstLastPara="0" vert="horz" wrap="square" lIns="630047" tIns="55880" rIns="55880" bIns="55880" numCol="1" spcCol="1270" anchor="ctr" anchorCtr="0">
              <a:noAutofit/>
            </a:bodyPr>
            <a:lstStyle/>
            <a:p>
              <a:pPr marL="0" marR="0" lvl="0" indent="0" algn="l" defTabSz="977900" eaLnBrk="1" fontAlgn="auto" latinLnBrk="0" hangingPunct="1">
                <a:lnSpc>
                  <a:spcPct val="90000"/>
                </a:lnSpc>
                <a:spcBef>
                  <a:spcPct val="0"/>
                </a:spcBef>
                <a:spcAft>
                  <a:spcPct val="35000"/>
                </a:spcAft>
                <a:buClrTx/>
                <a:buSzTx/>
                <a:buFontTx/>
                <a:buNone/>
                <a:tabLst/>
                <a:defRPr/>
              </a:pPr>
              <a:endParaRPr kumimoji="0" lang="es-ES" sz="22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grpSp>
      <p:sp>
        <p:nvSpPr>
          <p:cNvPr id="9" name="Elipse 8"/>
          <p:cNvSpPr/>
          <p:nvPr/>
        </p:nvSpPr>
        <p:spPr>
          <a:xfrm>
            <a:off x="199043" y="310578"/>
            <a:ext cx="992199" cy="992199"/>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p:spPr>
      </p:sp>
      <p:sp>
        <p:nvSpPr>
          <p:cNvPr id="2" name="Rectángulo 1"/>
          <p:cNvSpPr/>
          <p:nvPr/>
        </p:nvSpPr>
        <p:spPr>
          <a:xfrm>
            <a:off x="1830399" y="454471"/>
            <a:ext cx="7640233" cy="830997"/>
          </a:xfrm>
          <a:prstGeom prst="rect">
            <a:avLst/>
          </a:prstGeom>
        </p:spPr>
        <p:txBody>
          <a:bodyPr wrap="none">
            <a:spAutoFit/>
          </a:bodyPr>
          <a:lstStyle/>
          <a:p>
            <a:r>
              <a:rPr lang="es-ES" sz="4800" b="1" dirty="0">
                <a:solidFill>
                  <a:schemeClr val="bg1"/>
                </a:solidFill>
                <a:latin typeface="Book Antiqua" panose="02040602050305030304" pitchFamily="18" charset="0"/>
                <a:ea typeface="Calibri" panose="020F0502020204030204" pitchFamily="34" charset="0"/>
              </a:rPr>
              <a:t>     </a:t>
            </a:r>
            <a:r>
              <a:rPr lang="es-ES" sz="4800" b="1" dirty="0">
                <a:latin typeface="Book Antiqua" panose="02040602050305030304" pitchFamily="18" charset="0"/>
                <a:ea typeface="Calibri" panose="020F0502020204030204" pitchFamily="34" charset="0"/>
              </a:rPr>
              <a:t>Estándares normativos: </a:t>
            </a:r>
            <a:endParaRPr lang="es-ES" sz="4800" b="1" dirty="0">
              <a:latin typeface="Book Antiqua" panose="02040602050305030304" pitchFamily="18" charset="0"/>
            </a:endParaRPr>
          </a:p>
        </p:txBody>
      </p:sp>
      <p:sp>
        <p:nvSpPr>
          <p:cNvPr id="10" name="Rectángulo 9"/>
          <p:cNvSpPr/>
          <p:nvPr/>
        </p:nvSpPr>
        <p:spPr>
          <a:xfrm>
            <a:off x="695325" y="1553260"/>
            <a:ext cx="10363200" cy="4093428"/>
          </a:xfrm>
          <a:prstGeom prst="rect">
            <a:avLst/>
          </a:prstGeom>
        </p:spPr>
        <p:txBody>
          <a:bodyPr wrap="square">
            <a:spAutoFit/>
          </a:bodyPr>
          <a:lstStyle/>
          <a:p>
            <a:pPr algn="just"/>
            <a:endParaRPr lang="es-ES" sz="2000" b="1" dirty="0">
              <a:latin typeface="Book Antiqua" panose="02040602050305030304" pitchFamily="18" charset="0"/>
              <a:ea typeface="Calibri" panose="020F0502020204030204" pitchFamily="34" charset="0"/>
            </a:endParaRPr>
          </a:p>
          <a:p>
            <a:pPr algn="just"/>
            <a:r>
              <a:rPr lang="es-ES" sz="2000" b="1" dirty="0">
                <a:latin typeface="Book Antiqua" panose="02040602050305030304" pitchFamily="18" charset="0"/>
                <a:ea typeface="Calibri" panose="020F0502020204030204" pitchFamily="34" charset="0"/>
              </a:rPr>
              <a:t>1- </a:t>
            </a:r>
            <a:r>
              <a:rPr lang="es-ES" sz="2400" b="1" dirty="0">
                <a:latin typeface="Book Antiqua" panose="02040602050305030304" pitchFamily="18" charset="0"/>
                <a:ea typeface="Calibri" panose="020F0502020204030204" pitchFamily="34" charset="0"/>
              </a:rPr>
              <a:t>Atender a los instrumentos jurídicos internacionales y a las buenas prácticas judiciales en materia de perspectiva de género.</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2- Tener en cuenta las pautas generales que establecen los instrumentos jurídicos nacionales en materia de género de este grupo etario.</a:t>
            </a:r>
          </a:p>
          <a:p>
            <a:pPr algn="just"/>
            <a:endParaRPr lang="es-ES" sz="2400" b="1" dirty="0">
              <a:latin typeface="Book Antiqua" panose="02040602050305030304" pitchFamily="18" charset="0"/>
            </a:endParaRPr>
          </a:p>
          <a:p>
            <a:pPr algn="just"/>
            <a:r>
              <a:rPr lang="es-ES" sz="2400" b="1" dirty="0">
                <a:latin typeface="Book Antiqua" panose="02040602050305030304" pitchFamily="18" charset="0"/>
              </a:rPr>
              <a:t>3- Enfatizar en el fortalecimiento y ampliación de la normativa cubana en materia de ejecución de las sanciones de privación de libertad y la perspectiva de género respecto a las adultas mayores.</a:t>
            </a:r>
          </a:p>
          <a:p>
            <a:pPr algn="just"/>
            <a:endParaRPr lang="es-ES" sz="2400" dirty="0">
              <a:latin typeface="Book Antiqua" panose="02040602050305030304" pitchFamily="18" charset="0"/>
            </a:endParaRPr>
          </a:p>
        </p:txBody>
      </p:sp>
    </p:spTree>
    <p:extLst>
      <p:ext uri="{BB962C8B-B14F-4D97-AF65-F5344CB8AC3E}">
        <p14:creationId xmlns:p14="http://schemas.microsoft.com/office/powerpoint/2010/main" val="3258002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cstate="print"/>
          <a:stretch>
            <a:fillRect/>
          </a:stretch>
        </p:blipFill>
        <p:spPr>
          <a:xfrm>
            <a:off x="7696199" y="3493826"/>
            <a:ext cx="4181475" cy="2726365"/>
          </a:xfrm>
          <a:prstGeom prst="rect">
            <a:avLst/>
          </a:prstGeom>
        </p:spPr>
      </p:pic>
      <p:sp>
        <p:nvSpPr>
          <p:cNvPr id="3" name="Título 2"/>
          <p:cNvSpPr>
            <a:spLocks noGrp="1"/>
          </p:cNvSpPr>
          <p:nvPr>
            <p:ph type="title"/>
          </p:nvPr>
        </p:nvSpPr>
        <p:spPr>
          <a:xfrm>
            <a:off x="838200" y="365126"/>
            <a:ext cx="10515600" cy="883104"/>
          </a:xfrm>
        </p:spPr>
        <p:txBody>
          <a:bodyPr>
            <a:noAutofit/>
          </a:bodyPr>
          <a:lstStyle/>
          <a:p>
            <a:pPr algn="ctr"/>
            <a:r>
              <a:rPr lang="es-ES" sz="2800" b="1" dirty="0">
                <a:solidFill>
                  <a:prstClr val="black"/>
                </a:solidFill>
                <a:latin typeface="Book Antiqua" panose="02040602050305030304" pitchFamily="18" charset="0"/>
              </a:rPr>
              <a:t>                      </a:t>
            </a: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br>
              <a:rPr lang="es-ES" sz="2800" b="1" dirty="0">
                <a:solidFill>
                  <a:prstClr val="black"/>
                </a:solidFill>
                <a:latin typeface="Book Antiqua" panose="02040602050305030304" pitchFamily="18" charset="0"/>
              </a:rPr>
            </a:br>
            <a:endParaRPr lang="es-ES" sz="4000" dirty="0"/>
          </a:p>
        </p:txBody>
      </p:sp>
      <p:grpSp>
        <p:nvGrpSpPr>
          <p:cNvPr id="6" name="Grupo 5"/>
          <p:cNvGrpSpPr/>
          <p:nvPr/>
        </p:nvGrpSpPr>
        <p:grpSpPr>
          <a:xfrm>
            <a:off x="428135" y="380300"/>
            <a:ext cx="10563716" cy="793759"/>
            <a:chOff x="595597" y="396625"/>
            <a:chExt cx="11505141" cy="793759"/>
          </a:xfrm>
          <a:scene3d>
            <a:camera prst="orthographicFront">
              <a:rot lat="0" lon="0" rev="0"/>
            </a:camera>
            <a:lightRig rig="contrasting" dir="t">
              <a:rot lat="0" lon="0" rev="1200000"/>
            </a:lightRig>
          </a:scene3d>
        </p:grpSpPr>
        <p:sp>
          <p:nvSpPr>
            <p:cNvPr id="7" name="Rectángulo 6"/>
            <p:cNvSpPr/>
            <p:nvPr/>
          </p:nvSpPr>
          <p:spPr>
            <a:xfrm>
              <a:off x="595597" y="396625"/>
              <a:ext cx="11505141" cy="793759"/>
            </a:xfrm>
            <a:prstGeom prst="rect">
              <a:avLst/>
            </a:prstGeom>
            <a:solidFill>
              <a:srgbClr val="A53010">
                <a:hueOff val="0"/>
                <a:satOff val="0"/>
                <a:lumOff val="0"/>
                <a:alphaOff val="0"/>
              </a:srgbClr>
            </a:solidFill>
            <a:ln>
              <a:noFill/>
            </a:ln>
            <a:effectLst>
              <a:outerShdw blurRad="38100" dist="25400" dir="5400000" rotWithShape="0">
                <a:srgbClr val="000000">
                  <a:alpha val="25000"/>
                </a:srgbClr>
              </a:outerShdw>
            </a:effectLst>
            <a:sp3d contourW="19050" prstMaterial="metal">
              <a:bevelT w="88900" h="203200"/>
              <a:bevelB w="165100" h="254000"/>
            </a:sp3d>
          </p:spPr>
        </p:sp>
        <p:sp>
          <p:nvSpPr>
            <p:cNvPr id="8" name="CuadroTexto 7"/>
            <p:cNvSpPr txBox="1"/>
            <p:nvPr/>
          </p:nvSpPr>
          <p:spPr>
            <a:xfrm>
              <a:off x="595597" y="396625"/>
              <a:ext cx="11505141" cy="793759"/>
            </a:xfrm>
            <a:prstGeom prst="rect">
              <a:avLst/>
            </a:prstGeom>
            <a:noFill/>
            <a:ln>
              <a:noFill/>
            </a:ln>
            <a:effectLst/>
            <a:sp3d/>
          </p:spPr>
          <p:txBody>
            <a:bodyPr spcFirstLastPara="0" vert="horz" wrap="square" lIns="630047" tIns="55880" rIns="55880" bIns="55880" numCol="1" spcCol="1270" anchor="ctr" anchorCtr="0">
              <a:noAutofit/>
            </a:bodyPr>
            <a:lstStyle/>
            <a:p>
              <a:pPr marL="0" marR="0" lvl="0" indent="0" algn="l" defTabSz="977900" eaLnBrk="1" fontAlgn="auto" latinLnBrk="0" hangingPunct="1">
                <a:lnSpc>
                  <a:spcPct val="90000"/>
                </a:lnSpc>
                <a:spcBef>
                  <a:spcPct val="0"/>
                </a:spcBef>
                <a:spcAft>
                  <a:spcPct val="35000"/>
                </a:spcAft>
                <a:buClrTx/>
                <a:buSzTx/>
                <a:buFontTx/>
                <a:buNone/>
                <a:tabLst/>
                <a:defRPr/>
              </a:pPr>
              <a:endParaRPr kumimoji="0" lang="es-ES" sz="2200" b="0" i="0" u="none" strike="noStrike" kern="1200" cap="none" spc="0" normalizeH="0" baseline="0" noProof="0" dirty="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grpSp>
      <p:sp>
        <p:nvSpPr>
          <p:cNvPr id="9" name="Elipse 8"/>
          <p:cNvSpPr/>
          <p:nvPr/>
        </p:nvSpPr>
        <p:spPr>
          <a:xfrm>
            <a:off x="199043" y="310578"/>
            <a:ext cx="992199" cy="992199"/>
          </a:xfrm>
          <a:prstGeom prst="ellipse">
            <a:avLst/>
          </a:prstGeom>
          <a:solidFill>
            <a:sysClr val="window" lastClr="FFFFFF">
              <a:hueOff val="0"/>
              <a:satOff val="0"/>
              <a:lumOff val="0"/>
              <a:alphaOff val="0"/>
            </a:sysClr>
          </a:solidFill>
          <a:ln>
            <a:noFill/>
          </a:ln>
          <a:effectLst/>
          <a:scene3d>
            <a:camera prst="orthographicFront">
              <a:rot lat="0" lon="0" rev="0"/>
            </a:camera>
            <a:lightRig rig="contrasting" dir="t">
              <a:rot lat="0" lon="0" rev="1200000"/>
            </a:lightRig>
          </a:scene3d>
          <a:sp3d z="300000" contourW="12700" prstMaterial="flat">
            <a:bevelT w="177800" h="254000"/>
            <a:bevelB w="152400"/>
          </a:sp3d>
        </p:spPr>
      </p:sp>
      <p:sp>
        <p:nvSpPr>
          <p:cNvPr id="2" name="Rectángulo 1"/>
          <p:cNvSpPr/>
          <p:nvPr/>
        </p:nvSpPr>
        <p:spPr>
          <a:xfrm>
            <a:off x="1830399" y="454471"/>
            <a:ext cx="7192995" cy="830997"/>
          </a:xfrm>
          <a:prstGeom prst="rect">
            <a:avLst/>
          </a:prstGeom>
        </p:spPr>
        <p:txBody>
          <a:bodyPr wrap="none">
            <a:spAutoFit/>
          </a:bodyPr>
          <a:lstStyle/>
          <a:p>
            <a:r>
              <a:rPr lang="es-ES" sz="4800" b="1" dirty="0">
                <a:solidFill>
                  <a:schemeClr val="bg1"/>
                </a:solidFill>
                <a:latin typeface="Book Antiqua" panose="02040602050305030304" pitchFamily="18" charset="0"/>
                <a:ea typeface="Calibri" panose="020F0502020204030204" pitchFamily="34" charset="0"/>
              </a:rPr>
              <a:t>     </a:t>
            </a:r>
            <a:r>
              <a:rPr lang="es-ES" sz="4800" b="1" dirty="0">
                <a:latin typeface="Book Antiqua" panose="02040602050305030304" pitchFamily="18" charset="0"/>
                <a:ea typeface="Calibri" panose="020F0502020204030204" pitchFamily="34" charset="0"/>
              </a:rPr>
              <a:t>Estándares judiciales:</a:t>
            </a:r>
            <a:r>
              <a:rPr lang="es-ES" sz="4800" dirty="0">
                <a:latin typeface="Book Antiqua" panose="02040602050305030304" pitchFamily="18" charset="0"/>
                <a:ea typeface="Calibri" panose="020F0502020204030204" pitchFamily="34" charset="0"/>
              </a:rPr>
              <a:t> </a:t>
            </a:r>
            <a:endParaRPr lang="es-ES" sz="4800" dirty="0">
              <a:latin typeface="Book Antiqua" panose="02040602050305030304" pitchFamily="18" charset="0"/>
            </a:endParaRPr>
          </a:p>
        </p:txBody>
      </p:sp>
      <p:sp>
        <p:nvSpPr>
          <p:cNvPr id="10" name="Rectángulo 9"/>
          <p:cNvSpPr/>
          <p:nvPr/>
        </p:nvSpPr>
        <p:spPr>
          <a:xfrm>
            <a:off x="695325" y="1553260"/>
            <a:ext cx="10363200" cy="4154984"/>
          </a:xfrm>
          <a:prstGeom prst="rect">
            <a:avLst/>
          </a:prstGeom>
        </p:spPr>
        <p:txBody>
          <a:bodyPr wrap="square">
            <a:spAutoFit/>
          </a:bodyPr>
          <a:lstStyle/>
          <a:p>
            <a:pPr algn="just"/>
            <a:endParaRPr lang="es-ES" sz="2000" b="1" dirty="0">
              <a:latin typeface="Book Antiqua" panose="02040602050305030304" pitchFamily="18" charset="0"/>
              <a:ea typeface="Calibri" panose="020F0502020204030204" pitchFamily="34" charset="0"/>
            </a:endParaRPr>
          </a:p>
          <a:p>
            <a:pPr algn="just"/>
            <a:r>
              <a:rPr lang="es-ES" sz="2800" b="1" dirty="0">
                <a:latin typeface="Book Antiqua" panose="02040602050305030304" pitchFamily="18" charset="0"/>
                <a:ea typeface="Calibri" panose="020F0502020204030204" pitchFamily="34" charset="0"/>
              </a:rPr>
              <a:t>1- Garantizar el acceso a la justicia, beneficios penitenciarios y otros derechos con especial referencia a las mujeres de la tercera edad.</a:t>
            </a:r>
          </a:p>
          <a:p>
            <a:pPr algn="just"/>
            <a:endParaRPr lang="es-ES" sz="2800" b="1" dirty="0">
              <a:latin typeface="Book Antiqua" panose="02040602050305030304" pitchFamily="18" charset="0"/>
            </a:endParaRPr>
          </a:p>
          <a:p>
            <a:pPr algn="just"/>
            <a:r>
              <a:rPr lang="es-ES" sz="2800" b="1" dirty="0">
                <a:latin typeface="Book Antiqua" panose="02040602050305030304" pitchFamily="18" charset="0"/>
              </a:rPr>
              <a:t>2- Desarrollar una formación continua y especializada de jueces y funcionarios penitenciarios en materia de mujeres adultas mayores, género y perspectiva de género.</a:t>
            </a:r>
          </a:p>
          <a:p>
            <a:pPr algn="just"/>
            <a:endParaRPr lang="es-ES" sz="2400" b="1" dirty="0">
              <a:latin typeface="Book Antiqua" panose="02040602050305030304" pitchFamily="18" charset="0"/>
            </a:endParaRPr>
          </a:p>
          <a:p>
            <a:pPr algn="just"/>
            <a:endParaRPr lang="es-ES" sz="2400" dirty="0">
              <a:latin typeface="Book Antiqua" panose="02040602050305030304" pitchFamily="18" charset="0"/>
            </a:endParaRPr>
          </a:p>
        </p:txBody>
      </p:sp>
    </p:spTree>
    <p:extLst>
      <p:ext uri="{BB962C8B-B14F-4D97-AF65-F5344CB8AC3E}">
        <p14:creationId xmlns:p14="http://schemas.microsoft.com/office/powerpoint/2010/main" val="32036847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2818</Words>
  <Application>Microsoft Office PowerPoint</Application>
  <PresentationFormat>Panorámica</PresentationFormat>
  <Paragraphs>278</Paragraphs>
  <Slides>20</Slides>
  <Notes>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Arial</vt:lpstr>
      <vt:lpstr>Book Antiqua</vt:lpstr>
      <vt:lpstr>Calibri</vt:lpstr>
      <vt:lpstr>Calibri Light</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Propuestas de estándares criminológicos, normativos y judiciales con perspectiva de género que deben sustentar la protección de las mujeres de la tercera edad privadas de libertad en Cuba</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DELL</dc:creator>
  <cp:lastModifiedBy>DELL</cp:lastModifiedBy>
  <cp:revision>3</cp:revision>
  <dcterms:created xsi:type="dcterms:W3CDTF">2025-07-10T11:37:19Z</dcterms:created>
  <dcterms:modified xsi:type="dcterms:W3CDTF">2025-07-10T11:44:22Z</dcterms:modified>
</cp:coreProperties>
</file>