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81" r:id="rId2"/>
    <p:sldId id="382" r:id="rId3"/>
    <p:sldId id="330" r:id="rId4"/>
    <p:sldId id="384" r:id="rId5"/>
    <p:sldId id="383" r:id="rId6"/>
    <p:sldId id="385" r:id="rId7"/>
    <p:sldId id="390" r:id="rId8"/>
    <p:sldId id="392" r:id="rId9"/>
    <p:sldId id="386" r:id="rId10"/>
    <p:sldId id="393" r:id="rId11"/>
    <p:sldId id="394" r:id="rId12"/>
    <p:sldId id="389" r:id="rId13"/>
    <p:sldId id="332" r:id="rId14"/>
    <p:sldId id="387" r:id="rId15"/>
    <p:sldId id="395" r:id="rId16"/>
    <p:sldId id="396" r:id="rId17"/>
    <p:sldId id="367" r:id="rId18"/>
    <p:sldId id="379" r:id="rId19"/>
    <p:sldId id="368" r:id="rId20"/>
    <p:sldId id="364" r:id="rId21"/>
    <p:sldId id="370" r:id="rId22"/>
    <p:sldId id="413" r:id="rId23"/>
    <p:sldId id="397" r:id="rId24"/>
    <p:sldId id="411" r:id="rId25"/>
    <p:sldId id="412" r:id="rId26"/>
    <p:sldId id="414" r:id="rId27"/>
    <p:sldId id="410" r:id="rId28"/>
    <p:sldId id="400" r:id="rId29"/>
    <p:sldId id="403" r:id="rId30"/>
    <p:sldId id="404" r:id="rId31"/>
    <p:sldId id="405" r:id="rId32"/>
    <p:sldId id="407" r:id="rId33"/>
    <p:sldId id="398" r:id="rId34"/>
    <p:sldId id="402" r:id="rId35"/>
    <p:sldId id="399" r:id="rId3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8B00"/>
    <a:srgbClr val="C07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7971" autoAdjust="0"/>
  </p:normalViewPr>
  <p:slideViewPr>
    <p:cSldViewPr snapToGrid="0" showGuides="1">
      <p:cViewPr varScale="1">
        <p:scale>
          <a:sx n="74" d="100"/>
          <a:sy n="74" d="100"/>
        </p:scale>
        <p:origin x="1042" y="58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013178-1BEC-4276-9BA3-7ABF3DD7167B}" type="doc">
      <dgm:prSet loTypeId="urn:microsoft.com/office/officeart/2005/8/layout/arrow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3887551-E787-47D1-8D35-2696E4D542CE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Los profesionales de salud </a:t>
          </a:r>
        </a:p>
      </dgm:t>
    </dgm:pt>
    <dgm:pt modelId="{F1589FB5-A53F-4440-B972-D0DF0562A0E9}" type="parTrans" cxnId="{1D8064F2-8783-4767-915C-AA9D6D15DC9A}">
      <dgm:prSet/>
      <dgm:spPr/>
      <dgm:t>
        <a:bodyPr/>
        <a:lstStyle/>
        <a:p>
          <a:endParaRPr lang="es-ES"/>
        </a:p>
      </dgm:t>
    </dgm:pt>
    <dgm:pt modelId="{D430C4DE-DBB9-46AB-8FFA-80A93A74EFBC}" type="sibTrans" cxnId="{1D8064F2-8783-4767-915C-AA9D6D15DC9A}">
      <dgm:prSet/>
      <dgm:spPr/>
      <dgm:t>
        <a:bodyPr/>
        <a:lstStyle/>
        <a:p>
          <a:endParaRPr lang="es-ES"/>
        </a:p>
      </dgm:t>
    </dgm:pt>
    <dgm:pt modelId="{207EF1DC-0661-449B-99A2-9750B28C34F7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La mujer-gestante </a:t>
          </a:r>
        </a:p>
      </dgm:t>
    </dgm:pt>
    <dgm:pt modelId="{E4A6C336-5708-4EC3-8878-9A13BDAD0427}" type="parTrans" cxnId="{0F8A9381-FB87-4C82-9136-C6FACE709D49}">
      <dgm:prSet/>
      <dgm:spPr/>
      <dgm:t>
        <a:bodyPr/>
        <a:lstStyle/>
        <a:p>
          <a:endParaRPr lang="es-ES"/>
        </a:p>
      </dgm:t>
    </dgm:pt>
    <dgm:pt modelId="{30AD85E9-2FAB-43DF-92DA-ABFF3136AF8A}" type="sibTrans" cxnId="{0F8A9381-FB87-4C82-9136-C6FACE709D49}">
      <dgm:prSet/>
      <dgm:spPr/>
      <dgm:t>
        <a:bodyPr/>
        <a:lstStyle/>
        <a:p>
          <a:endParaRPr lang="es-ES"/>
        </a:p>
      </dgm:t>
    </dgm:pt>
    <dgm:pt modelId="{B4D2638D-C2B7-4120-8057-60956A84D66C}">
      <dgm:prSet/>
      <dgm:spPr/>
      <dgm:t>
        <a:bodyPr/>
        <a:lstStyle/>
        <a:p>
          <a:endParaRPr lang="es-ES"/>
        </a:p>
      </dgm:t>
    </dgm:pt>
    <dgm:pt modelId="{5B014BF5-1158-479E-8D72-80E6DCC7F686}" type="parTrans" cxnId="{DA67CF01-7412-4180-B6CA-628F44852FB7}">
      <dgm:prSet/>
      <dgm:spPr/>
      <dgm:t>
        <a:bodyPr/>
        <a:lstStyle/>
        <a:p>
          <a:endParaRPr lang="es-ES"/>
        </a:p>
      </dgm:t>
    </dgm:pt>
    <dgm:pt modelId="{66DAF415-DD85-478D-9E83-055F97D01C02}" type="sibTrans" cxnId="{DA67CF01-7412-4180-B6CA-628F44852FB7}">
      <dgm:prSet/>
      <dgm:spPr/>
      <dgm:t>
        <a:bodyPr/>
        <a:lstStyle/>
        <a:p>
          <a:endParaRPr lang="es-ES"/>
        </a:p>
      </dgm:t>
    </dgm:pt>
    <dgm:pt modelId="{09A9BD0C-7E6E-47BC-BE41-E35F7A6A9C5E}" type="pres">
      <dgm:prSet presAssocID="{BD013178-1BEC-4276-9BA3-7ABF3DD7167B}" presName="compositeShape" presStyleCnt="0">
        <dgm:presLayoutVars>
          <dgm:chMax val="2"/>
          <dgm:dir/>
          <dgm:resizeHandles val="exact"/>
        </dgm:presLayoutVars>
      </dgm:prSet>
      <dgm:spPr/>
    </dgm:pt>
    <dgm:pt modelId="{CDFEB275-A8E8-4C5C-B7F8-F42C7752D9E8}" type="pres">
      <dgm:prSet presAssocID="{BD013178-1BEC-4276-9BA3-7ABF3DD7167B}" presName="divider" presStyleLbl="fgShp" presStyleIdx="0" presStyleCnt="1" custAng="20886209" custLinFactNeighborX="900" custLinFactNeighborY="13192"/>
      <dgm:spPr/>
    </dgm:pt>
    <dgm:pt modelId="{E2FDF436-A842-4D78-B621-2EF4531C884B}" type="pres">
      <dgm:prSet presAssocID="{93887551-E787-47D1-8D35-2696E4D542CE}" presName="downArrow" presStyleLbl="node1" presStyleIdx="0" presStyleCnt="2" custLinFactNeighborX="-1156" custLinFactNeighborY="9378"/>
      <dgm:spPr/>
    </dgm:pt>
    <dgm:pt modelId="{469E470B-C434-475A-8E6E-0D3EF45E6261}" type="pres">
      <dgm:prSet presAssocID="{93887551-E787-47D1-8D35-2696E4D542CE}" presName="downArrowText" presStyleLbl="revTx" presStyleIdx="0" presStyleCnt="2" custAng="0" custScaleX="106634" custLinFactNeighborX="47868" custLinFactNeighborY="93354">
        <dgm:presLayoutVars>
          <dgm:bulletEnabled val="1"/>
        </dgm:presLayoutVars>
      </dgm:prSet>
      <dgm:spPr/>
    </dgm:pt>
    <dgm:pt modelId="{5EC6E401-E045-4E6D-B3E7-90B60E6FC962}" type="pres">
      <dgm:prSet presAssocID="{207EF1DC-0661-449B-99A2-9750B28C34F7}" presName="upArrow" presStyleLbl="node1" presStyleIdx="1" presStyleCnt="2" custLinFactNeighborX="-12588" custLinFactNeighborY="30680"/>
      <dgm:spPr/>
    </dgm:pt>
    <dgm:pt modelId="{BEBBCA10-AD78-480E-9C3D-E452031AD2DF}" type="pres">
      <dgm:prSet presAssocID="{207EF1DC-0661-449B-99A2-9750B28C34F7}" presName="upArrowText" presStyleLbl="revTx" presStyleIdx="1" presStyleCnt="2" custScaleX="131244" custLinFactNeighborX="-14992" custLinFactNeighborY="-56483">
        <dgm:presLayoutVars>
          <dgm:bulletEnabled val="1"/>
        </dgm:presLayoutVars>
      </dgm:prSet>
      <dgm:spPr/>
    </dgm:pt>
  </dgm:ptLst>
  <dgm:cxnLst>
    <dgm:cxn modelId="{DA67CF01-7412-4180-B6CA-628F44852FB7}" srcId="{BD013178-1BEC-4276-9BA3-7ABF3DD7167B}" destId="{B4D2638D-C2B7-4120-8057-60956A84D66C}" srcOrd="2" destOrd="0" parTransId="{5B014BF5-1158-479E-8D72-80E6DCC7F686}" sibTransId="{66DAF415-DD85-478D-9E83-055F97D01C02}"/>
    <dgm:cxn modelId="{0F8A9381-FB87-4C82-9136-C6FACE709D49}" srcId="{BD013178-1BEC-4276-9BA3-7ABF3DD7167B}" destId="{207EF1DC-0661-449B-99A2-9750B28C34F7}" srcOrd="1" destOrd="0" parTransId="{E4A6C336-5708-4EC3-8878-9A13BDAD0427}" sibTransId="{30AD85E9-2FAB-43DF-92DA-ABFF3136AF8A}"/>
    <dgm:cxn modelId="{1D00489A-F8AE-4D62-B0C9-67CF99F7EAEA}" type="presOf" srcId="{93887551-E787-47D1-8D35-2696E4D542CE}" destId="{469E470B-C434-475A-8E6E-0D3EF45E6261}" srcOrd="0" destOrd="0" presId="urn:microsoft.com/office/officeart/2005/8/layout/arrow3"/>
    <dgm:cxn modelId="{F27111C3-3BAF-4C2E-8BD3-18E91E59E4D1}" type="presOf" srcId="{BD013178-1BEC-4276-9BA3-7ABF3DD7167B}" destId="{09A9BD0C-7E6E-47BC-BE41-E35F7A6A9C5E}" srcOrd="0" destOrd="0" presId="urn:microsoft.com/office/officeart/2005/8/layout/arrow3"/>
    <dgm:cxn modelId="{E2AF7FD6-E4C0-4896-AFC5-77C32673C724}" type="presOf" srcId="{207EF1DC-0661-449B-99A2-9750B28C34F7}" destId="{BEBBCA10-AD78-480E-9C3D-E452031AD2DF}" srcOrd="0" destOrd="0" presId="urn:microsoft.com/office/officeart/2005/8/layout/arrow3"/>
    <dgm:cxn modelId="{1D8064F2-8783-4767-915C-AA9D6D15DC9A}" srcId="{BD013178-1BEC-4276-9BA3-7ABF3DD7167B}" destId="{93887551-E787-47D1-8D35-2696E4D542CE}" srcOrd="0" destOrd="0" parTransId="{F1589FB5-A53F-4440-B972-D0DF0562A0E9}" sibTransId="{D430C4DE-DBB9-46AB-8FFA-80A93A74EFBC}"/>
    <dgm:cxn modelId="{E933EDEF-95F8-431E-ABEF-B324D3BF892A}" type="presParOf" srcId="{09A9BD0C-7E6E-47BC-BE41-E35F7A6A9C5E}" destId="{CDFEB275-A8E8-4C5C-B7F8-F42C7752D9E8}" srcOrd="0" destOrd="0" presId="urn:microsoft.com/office/officeart/2005/8/layout/arrow3"/>
    <dgm:cxn modelId="{A6922E17-233B-4CB5-895F-6BE2DC35E9E0}" type="presParOf" srcId="{09A9BD0C-7E6E-47BC-BE41-E35F7A6A9C5E}" destId="{E2FDF436-A842-4D78-B621-2EF4531C884B}" srcOrd="1" destOrd="0" presId="urn:microsoft.com/office/officeart/2005/8/layout/arrow3"/>
    <dgm:cxn modelId="{463C8B9F-DF4E-4BB4-B126-440F63EB4381}" type="presParOf" srcId="{09A9BD0C-7E6E-47BC-BE41-E35F7A6A9C5E}" destId="{469E470B-C434-475A-8E6E-0D3EF45E6261}" srcOrd="2" destOrd="0" presId="urn:microsoft.com/office/officeart/2005/8/layout/arrow3"/>
    <dgm:cxn modelId="{1FCBE296-00A6-4294-A46C-D57620CA41A4}" type="presParOf" srcId="{09A9BD0C-7E6E-47BC-BE41-E35F7A6A9C5E}" destId="{5EC6E401-E045-4E6D-B3E7-90B60E6FC962}" srcOrd="3" destOrd="0" presId="urn:microsoft.com/office/officeart/2005/8/layout/arrow3"/>
    <dgm:cxn modelId="{913F1F66-F10B-458D-B93E-5771BDFEE2A5}" type="presParOf" srcId="{09A9BD0C-7E6E-47BC-BE41-E35F7A6A9C5E}" destId="{BEBBCA10-AD78-480E-9C3D-E452031AD2D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013178-1BEC-4276-9BA3-7ABF3DD7167B}" type="doc">
      <dgm:prSet loTypeId="urn:microsoft.com/office/officeart/2005/8/layout/arrow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3887551-E787-47D1-8D35-2696E4D542CE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Profesionales de salud </a:t>
          </a:r>
        </a:p>
      </dgm:t>
    </dgm:pt>
    <dgm:pt modelId="{F1589FB5-A53F-4440-B972-D0DF0562A0E9}" type="parTrans" cxnId="{1D8064F2-8783-4767-915C-AA9D6D15DC9A}">
      <dgm:prSet/>
      <dgm:spPr/>
      <dgm:t>
        <a:bodyPr/>
        <a:lstStyle/>
        <a:p>
          <a:endParaRPr lang="es-ES"/>
        </a:p>
      </dgm:t>
    </dgm:pt>
    <dgm:pt modelId="{D430C4DE-DBB9-46AB-8FFA-80A93A74EFBC}" type="sibTrans" cxnId="{1D8064F2-8783-4767-915C-AA9D6D15DC9A}">
      <dgm:prSet/>
      <dgm:spPr/>
      <dgm:t>
        <a:bodyPr/>
        <a:lstStyle/>
        <a:p>
          <a:endParaRPr lang="es-ES"/>
        </a:p>
      </dgm:t>
    </dgm:pt>
    <dgm:pt modelId="{207EF1DC-0661-449B-99A2-9750B28C34F7}">
      <dgm:prSet phldrT="[Texto]" custT="1"/>
      <dgm:spPr/>
      <dgm:t>
        <a:bodyPr/>
        <a:lstStyle/>
        <a:p>
          <a:r>
            <a:rPr lang="es-ES" sz="2800" b="1" dirty="0">
              <a:latin typeface="Arial" panose="020B0604020202020204" pitchFamily="34" charset="0"/>
              <a:cs typeface="Arial" panose="020B0604020202020204" pitchFamily="34" charset="0"/>
            </a:rPr>
            <a:t>La mujer-gestante </a:t>
          </a:r>
        </a:p>
      </dgm:t>
    </dgm:pt>
    <dgm:pt modelId="{E4A6C336-5708-4EC3-8878-9A13BDAD0427}" type="parTrans" cxnId="{0F8A9381-FB87-4C82-9136-C6FACE709D49}">
      <dgm:prSet/>
      <dgm:spPr/>
      <dgm:t>
        <a:bodyPr/>
        <a:lstStyle/>
        <a:p>
          <a:endParaRPr lang="es-ES"/>
        </a:p>
      </dgm:t>
    </dgm:pt>
    <dgm:pt modelId="{30AD85E9-2FAB-43DF-92DA-ABFF3136AF8A}" type="sibTrans" cxnId="{0F8A9381-FB87-4C82-9136-C6FACE709D49}">
      <dgm:prSet/>
      <dgm:spPr/>
      <dgm:t>
        <a:bodyPr/>
        <a:lstStyle/>
        <a:p>
          <a:endParaRPr lang="es-ES"/>
        </a:p>
      </dgm:t>
    </dgm:pt>
    <dgm:pt modelId="{B4D2638D-C2B7-4120-8057-60956A84D66C}">
      <dgm:prSet/>
      <dgm:spPr/>
      <dgm:t>
        <a:bodyPr/>
        <a:lstStyle/>
        <a:p>
          <a:endParaRPr lang="es-ES"/>
        </a:p>
      </dgm:t>
    </dgm:pt>
    <dgm:pt modelId="{5B014BF5-1158-479E-8D72-80E6DCC7F686}" type="parTrans" cxnId="{DA67CF01-7412-4180-B6CA-628F44852FB7}">
      <dgm:prSet/>
      <dgm:spPr/>
      <dgm:t>
        <a:bodyPr/>
        <a:lstStyle/>
        <a:p>
          <a:endParaRPr lang="es-ES"/>
        </a:p>
      </dgm:t>
    </dgm:pt>
    <dgm:pt modelId="{66DAF415-DD85-478D-9E83-055F97D01C02}" type="sibTrans" cxnId="{DA67CF01-7412-4180-B6CA-628F44852FB7}">
      <dgm:prSet/>
      <dgm:spPr/>
      <dgm:t>
        <a:bodyPr/>
        <a:lstStyle/>
        <a:p>
          <a:endParaRPr lang="es-ES"/>
        </a:p>
      </dgm:t>
    </dgm:pt>
    <dgm:pt modelId="{09A9BD0C-7E6E-47BC-BE41-E35F7A6A9C5E}" type="pres">
      <dgm:prSet presAssocID="{BD013178-1BEC-4276-9BA3-7ABF3DD7167B}" presName="compositeShape" presStyleCnt="0">
        <dgm:presLayoutVars>
          <dgm:chMax val="2"/>
          <dgm:dir/>
          <dgm:resizeHandles val="exact"/>
        </dgm:presLayoutVars>
      </dgm:prSet>
      <dgm:spPr/>
    </dgm:pt>
    <dgm:pt modelId="{CDFEB275-A8E8-4C5C-B7F8-F42C7752D9E8}" type="pres">
      <dgm:prSet presAssocID="{BD013178-1BEC-4276-9BA3-7ABF3DD7167B}" presName="divider" presStyleLbl="fgShp" presStyleIdx="0" presStyleCnt="1" custAng="20886209" custLinFactNeighborY="-16517"/>
      <dgm:spPr>
        <a:solidFill>
          <a:schemeClr val="accent3">
            <a:lumMod val="75000"/>
          </a:schemeClr>
        </a:solidFill>
      </dgm:spPr>
    </dgm:pt>
    <dgm:pt modelId="{E2FDF436-A842-4D78-B621-2EF4531C884B}" type="pres">
      <dgm:prSet presAssocID="{93887551-E787-47D1-8D35-2696E4D542CE}" presName="downArrow" presStyleLbl="node1" presStyleIdx="0" presStyleCnt="2" custLinFactNeighborX="-5571" custLinFactNeighborY="-36126"/>
      <dgm:spPr>
        <a:solidFill>
          <a:schemeClr val="accent3">
            <a:lumMod val="75000"/>
          </a:schemeClr>
        </a:solidFill>
      </dgm:spPr>
    </dgm:pt>
    <dgm:pt modelId="{469E470B-C434-475A-8E6E-0D3EF45E6261}" type="pres">
      <dgm:prSet presAssocID="{93887551-E787-47D1-8D35-2696E4D542CE}" presName="downArrowText" presStyleLbl="revTx" presStyleIdx="0" presStyleCnt="2" custAng="0" custScaleX="174087" custLinFactNeighborX="16088" custLinFactNeighborY="72274">
        <dgm:presLayoutVars>
          <dgm:bulletEnabled val="1"/>
        </dgm:presLayoutVars>
      </dgm:prSet>
      <dgm:spPr/>
    </dgm:pt>
    <dgm:pt modelId="{5EC6E401-E045-4E6D-B3E7-90B60E6FC962}" type="pres">
      <dgm:prSet presAssocID="{207EF1DC-0661-449B-99A2-9750B28C34F7}" presName="upArrow" presStyleLbl="node1" presStyleIdx="1" presStyleCnt="2" custLinFactNeighborX="8117" custLinFactNeighborY="32090"/>
      <dgm:spPr>
        <a:solidFill>
          <a:schemeClr val="accent3">
            <a:lumMod val="75000"/>
          </a:schemeClr>
        </a:solidFill>
      </dgm:spPr>
    </dgm:pt>
    <dgm:pt modelId="{BEBBCA10-AD78-480E-9C3D-E452031AD2DF}" type="pres">
      <dgm:prSet presAssocID="{207EF1DC-0661-449B-99A2-9750B28C34F7}" presName="upArrowText" presStyleLbl="revTx" presStyleIdx="1" presStyleCnt="2" custScaleX="147731" custLinFactNeighborX="-22803" custLinFactNeighborY="-76137">
        <dgm:presLayoutVars>
          <dgm:bulletEnabled val="1"/>
        </dgm:presLayoutVars>
      </dgm:prSet>
      <dgm:spPr/>
    </dgm:pt>
  </dgm:ptLst>
  <dgm:cxnLst>
    <dgm:cxn modelId="{DA67CF01-7412-4180-B6CA-628F44852FB7}" srcId="{BD013178-1BEC-4276-9BA3-7ABF3DD7167B}" destId="{B4D2638D-C2B7-4120-8057-60956A84D66C}" srcOrd="2" destOrd="0" parTransId="{5B014BF5-1158-479E-8D72-80E6DCC7F686}" sibTransId="{66DAF415-DD85-478D-9E83-055F97D01C02}"/>
    <dgm:cxn modelId="{52F98A29-3535-4998-859D-47B4C87B2902}" type="presOf" srcId="{93887551-E787-47D1-8D35-2696E4D542CE}" destId="{469E470B-C434-475A-8E6E-0D3EF45E6261}" srcOrd="0" destOrd="0" presId="urn:microsoft.com/office/officeart/2005/8/layout/arrow3"/>
    <dgm:cxn modelId="{0F8A9381-FB87-4C82-9136-C6FACE709D49}" srcId="{BD013178-1BEC-4276-9BA3-7ABF3DD7167B}" destId="{207EF1DC-0661-449B-99A2-9750B28C34F7}" srcOrd="1" destOrd="0" parTransId="{E4A6C336-5708-4EC3-8878-9A13BDAD0427}" sibTransId="{30AD85E9-2FAB-43DF-92DA-ABFF3136AF8A}"/>
    <dgm:cxn modelId="{B783E2D2-11E5-4513-898E-7EC25B19093E}" type="presOf" srcId="{BD013178-1BEC-4276-9BA3-7ABF3DD7167B}" destId="{09A9BD0C-7E6E-47BC-BE41-E35F7A6A9C5E}" srcOrd="0" destOrd="0" presId="urn:microsoft.com/office/officeart/2005/8/layout/arrow3"/>
    <dgm:cxn modelId="{1D8064F2-8783-4767-915C-AA9D6D15DC9A}" srcId="{BD013178-1BEC-4276-9BA3-7ABF3DD7167B}" destId="{93887551-E787-47D1-8D35-2696E4D542CE}" srcOrd="0" destOrd="0" parTransId="{F1589FB5-A53F-4440-B972-D0DF0562A0E9}" sibTransId="{D430C4DE-DBB9-46AB-8FFA-80A93A74EFBC}"/>
    <dgm:cxn modelId="{097CFEF7-282F-4424-A1D3-86CAB0518FAB}" type="presOf" srcId="{207EF1DC-0661-449B-99A2-9750B28C34F7}" destId="{BEBBCA10-AD78-480E-9C3D-E452031AD2DF}" srcOrd="0" destOrd="0" presId="urn:microsoft.com/office/officeart/2005/8/layout/arrow3"/>
    <dgm:cxn modelId="{F53F167B-9D81-4CB6-905D-3ADADABAC054}" type="presParOf" srcId="{09A9BD0C-7E6E-47BC-BE41-E35F7A6A9C5E}" destId="{CDFEB275-A8E8-4C5C-B7F8-F42C7752D9E8}" srcOrd="0" destOrd="0" presId="urn:microsoft.com/office/officeart/2005/8/layout/arrow3"/>
    <dgm:cxn modelId="{409F1368-843C-4D79-9D5A-6DD58242D9BA}" type="presParOf" srcId="{09A9BD0C-7E6E-47BC-BE41-E35F7A6A9C5E}" destId="{E2FDF436-A842-4D78-B621-2EF4531C884B}" srcOrd="1" destOrd="0" presId="urn:microsoft.com/office/officeart/2005/8/layout/arrow3"/>
    <dgm:cxn modelId="{0497D48A-B038-42C6-938D-1A8886CA8F79}" type="presParOf" srcId="{09A9BD0C-7E6E-47BC-BE41-E35F7A6A9C5E}" destId="{469E470B-C434-475A-8E6E-0D3EF45E6261}" srcOrd="2" destOrd="0" presId="urn:microsoft.com/office/officeart/2005/8/layout/arrow3"/>
    <dgm:cxn modelId="{A49F722A-05B7-4B67-8B95-B279E0759BE6}" type="presParOf" srcId="{09A9BD0C-7E6E-47BC-BE41-E35F7A6A9C5E}" destId="{5EC6E401-E045-4E6D-B3E7-90B60E6FC962}" srcOrd="3" destOrd="0" presId="urn:microsoft.com/office/officeart/2005/8/layout/arrow3"/>
    <dgm:cxn modelId="{262E78C3-A022-49FC-B2AD-93EB81FC5ACC}" type="presParOf" srcId="{09A9BD0C-7E6E-47BC-BE41-E35F7A6A9C5E}" destId="{BEBBCA10-AD78-480E-9C3D-E452031AD2D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D97E99-F4B3-4B9C-9340-A3DD544CC123}" type="doc">
      <dgm:prSet loTypeId="urn:microsoft.com/office/officeart/2005/8/layout/hierarchy2" loCatId="hierarchy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EE715313-B53C-4258-9F9D-09F4A5E1303C}">
      <dgm:prSet phldrT="[Texto]"/>
      <dgm:spPr/>
      <dgm:t>
        <a:bodyPr/>
        <a:lstStyle/>
        <a:p>
          <a:r>
            <a: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Tipificación de la violencia obstétrica en las instituciones de salud cubanas</a:t>
          </a:r>
        </a:p>
      </dgm:t>
    </dgm:pt>
    <dgm:pt modelId="{E3E106CB-698E-46C7-B033-33A370D41B53}" type="parTrans" cxnId="{E878F5B8-55EB-489A-9E2A-DD5F4FB40453}">
      <dgm:prSet/>
      <dgm:spPr/>
      <dgm:t>
        <a:bodyPr/>
        <a:lstStyle/>
        <a:p>
          <a:endParaRPr lang="es-ES"/>
        </a:p>
      </dgm:t>
    </dgm:pt>
    <dgm:pt modelId="{FDC2731A-049F-4BA6-BB9D-B5E617947DBA}" type="sibTrans" cxnId="{E878F5B8-55EB-489A-9E2A-DD5F4FB40453}">
      <dgm:prSet/>
      <dgm:spPr/>
      <dgm:t>
        <a:bodyPr/>
        <a:lstStyle/>
        <a:p>
          <a:endParaRPr lang="es-ES"/>
        </a:p>
      </dgm:t>
    </dgm:pt>
    <dgm:pt modelId="{FF36EE7F-6B3B-485D-8FB5-2EFBFC084E30}">
      <dgm:prSet phldrT="[Texto]"/>
      <dgm:spPr/>
      <dgm:t>
        <a:bodyPr/>
        <a:lstStyle/>
        <a:p>
          <a:r>
            <a:rPr lang="es-ES" dirty="0"/>
            <a:t>FÍSICA</a:t>
          </a:r>
        </a:p>
      </dgm:t>
    </dgm:pt>
    <dgm:pt modelId="{44652287-E8FF-4554-A996-E9EF75BA04D4}" type="parTrans" cxnId="{F8A5F86C-2E49-4F9B-8567-DD22510BDDBA}">
      <dgm:prSet/>
      <dgm:spPr/>
      <dgm:t>
        <a:bodyPr/>
        <a:lstStyle/>
        <a:p>
          <a:endParaRPr lang="es-ES"/>
        </a:p>
      </dgm:t>
    </dgm:pt>
    <dgm:pt modelId="{AED549AD-34E1-4C47-8012-0BD4EAF3C8E9}" type="sibTrans" cxnId="{F8A5F86C-2E49-4F9B-8567-DD22510BDDBA}">
      <dgm:prSet/>
      <dgm:spPr/>
      <dgm:t>
        <a:bodyPr/>
        <a:lstStyle/>
        <a:p>
          <a:endParaRPr lang="es-ES"/>
        </a:p>
      </dgm:t>
    </dgm:pt>
    <dgm:pt modelId="{A986DC88-672A-416B-9FAA-E0FBADA9946B}">
      <dgm:prSet phldrT="[Texto]"/>
      <dgm:spPr/>
      <dgm:t>
        <a:bodyPr/>
        <a:lstStyle/>
        <a:p>
          <a:r>
            <a:rPr lang="es-ES" dirty="0"/>
            <a:t>PSICOLÓGICA (que incluya las de tipo SIMBÓLICA)</a:t>
          </a:r>
        </a:p>
      </dgm:t>
    </dgm:pt>
    <dgm:pt modelId="{7D9C4E87-CF60-48AE-AEEE-500A2A837F36}" type="parTrans" cxnId="{FCE49885-BBAE-49DA-9743-38616C1DD5B4}">
      <dgm:prSet/>
      <dgm:spPr/>
      <dgm:t>
        <a:bodyPr/>
        <a:lstStyle/>
        <a:p>
          <a:endParaRPr lang="es-ES"/>
        </a:p>
      </dgm:t>
    </dgm:pt>
    <dgm:pt modelId="{24E0ECCE-3B23-4033-90AC-2056D9E89F7E}" type="sibTrans" cxnId="{FCE49885-BBAE-49DA-9743-38616C1DD5B4}">
      <dgm:prSet/>
      <dgm:spPr/>
      <dgm:t>
        <a:bodyPr/>
        <a:lstStyle/>
        <a:p>
          <a:endParaRPr lang="es-ES"/>
        </a:p>
      </dgm:t>
    </dgm:pt>
    <dgm:pt modelId="{B6E54340-6601-4855-84FF-FB77007577B5}" type="pres">
      <dgm:prSet presAssocID="{7FD97E99-F4B3-4B9C-9340-A3DD544CC12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6261EEA-7EF8-49B4-9C37-81AD7C22E291}" type="pres">
      <dgm:prSet presAssocID="{EE715313-B53C-4258-9F9D-09F4A5E1303C}" presName="root1" presStyleCnt="0"/>
      <dgm:spPr/>
    </dgm:pt>
    <dgm:pt modelId="{599DCF25-17EF-4FCF-B327-ACBA43E064B8}" type="pres">
      <dgm:prSet presAssocID="{EE715313-B53C-4258-9F9D-09F4A5E1303C}" presName="LevelOneTextNode" presStyleLbl="node0" presStyleIdx="0" presStyleCnt="1">
        <dgm:presLayoutVars>
          <dgm:chPref val="3"/>
        </dgm:presLayoutVars>
      </dgm:prSet>
      <dgm:spPr/>
    </dgm:pt>
    <dgm:pt modelId="{02662015-E166-4F81-A0F3-9BA2C0D656FE}" type="pres">
      <dgm:prSet presAssocID="{EE715313-B53C-4258-9F9D-09F4A5E1303C}" presName="level2hierChild" presStyleCnt="0"/>
      <dgm:spPr/>
    </dgm:pt>
    <dgm:pt modelId="{F7F21817-910E-4614-85CB-C8A2EA25700F}" type="pres">
      <dgm:prSet presAssocID="{44652287-E8FF-4554-A996-E9EF75BA04D4}" presName="conn2-1" presStyleLbl="parChTrans1D2" presStyleIdx="0" presStyleCnt="2"/>
      <dgm:spPr/>
    </dgm:pt>
    <dgm:pt modelId="{9D46A20E-C774-46C3-93A2-998B5EEA106A}" type="pres">
      <dgm:prSet presAssocID="{44652287-E8FF-4554-A996-E9EF75BA04D4}" presName="connTx" presStyleLbl="parChTrans1D2" presStyleIdx="0" presStyleCnt="2"/>
      <dgm:spPr/>
    </dgm:pt>
    <dgm:pt modelId="{219C3C9E-1896-4AF7-B0FD-6B490AD1CC00}" type="pres">
      <dgm:prSet presAssocID="{FF36EE7F-6B3B-485D-8FB5-2EFBFC084E30}" presName="root2" presStyleCnt="0"/>
      <dgm:spPr/>
    </dgm:pt>
    <dgm:pt modelId="{8291E52B-E644-4D29-AE60-3347B29DF8C5}" type="pres">
      <dgm:prSet presAssocID="{FF36EE7F-6B3B-485D-8FB5-2EFBFC084E30}" presName="LevelTwoTextNode" presStyleLbl="node2" presStyleIdx="0" presStyleCnt="2">
        <dgm:presLayoutVars>
          <dgm:chPref val="3"/>
        </dgm:presLayoutVars>
      </dgm:prSet>
      <dgm:spPr/>
    </dgm:pt>
    <dgm:pt modelId="{2A17D657-C1F7-403F-840D-BE5FF4BF28F3}" type="pres">
      <dgm:prSet presAssocID="{FF36EE7F-6B3B-485D-8FB5-2EFBFC084E30}" presName="level3hierChild" presStyleCnt="0"/>
      <dgm:spPr/>
    </dgm:pt>
    <dgm:pt modelId="{25A676D4-8448-4C05-9FD0-04993F20FD3D}" type="pres">
      <dgm:prSet presAssocID="{7D9C4E87-CF60-48AE-AEEE-500A2A837F36}" presName="conn2-1" presStyleLbl="parChTrans1D2" presStyleIdx="1" presStyleCnt="2"/>
      <dgm:spPr/>
    </dgm:pt>
    <dgm:pt modelId="{EAB1A53B-161C-4790-A359-8CA92B78FE9E}" type="pres">
      <dgm:prSet presAssocID="{7D9C4E87-CF60-48AE-AEEE-500A2A837F36}" presName="connTx" presStyleLbl="parChTrans1D2" presStyleIdx="1" presStyleCnt="2"/>
      <dgm:spPr/>
    </dgm:pt>
    <dgm:pt modelId="{A36398C6-210A-47F2-8951-DC77C093946A}" type="pres">
      <dgm:prSet presAssocID="{A986DC88-672A-416B-9FAA-E0FBADA9946B}" presName="root2" presStyleCnt="0"/>
      <dgm:spPr/>
    </dgm:pt>
    <dgm:pt modelId="{ACDE6FC0-6E45-40D0-A626-3D4E9D97153A}" type="pres">
      <dgm:prSet presAssocID="{A986DC88-672A-416B-9FAA-E0FBADA9946B}" presName="LevelTwoTextNode" presStyleLbl="node2" presStyleIdx="1" presStyleCnt="2">
        <dgm:presLayoutVars>
          <dgm:chPref val="3"/>
        </dgm:presLayoutVars>
      </dgm:prSet>
      <dgm:spPr/>
    </dgm:pt>
    <dgm:pt modelId="{979B05F8-4E50-4978-AB5F-5B58A1C2D5F6}" type="pres">
      <dgm:prSet presAssocID="{A986DC88-672A-416B-9FAA-E0FBADA9946B}" presName="level3hierChild" presStyleCnt="0"/>
      <dgm:spPr/>
    </dgm:pt>
  </dgm:ptLst>
  <dgm:cxnLst>
    <dgm:cxn modelId="{E9CF8B15-316D-4FEE-AC9D-EF92CA13DB03}" type="presOf" srcId="{7D9C4E87-CF60-48AE-AEEE-500A2A837F36}" destId="{EAB1A53B-161C-4790-A359-8CA92B78FE9E}" srcOrd="1" destOrd="0" presId="urn:microsoft.com/office/officeart/2005/8/layout/hierarchy2"/>
    <dgm:cxn modelId="{3591EE5B-7C09-444E-85B8-F9233E4389AC}" type="presOf" srcId="{FF36EE7F-6B3B-485D-8FB5-2EFBFC084E30}" destId="{8291E52B-E644-4D29-AE60-3347B29DF8C5}" srcOrd="0" destOrd="0" presId="urn:microsoft.com/office/officeart/2005/8/layout/hierarchy2"/>
    <dgm:cxn modelId="{F8A5F86C-2E49-4F9B-8567-DD22510BDDBA}" srcId="{EE715313-B53C-4258-9F9D-09F4A5E1303C}" destId="{FF36EE7F-6B3B-485D-8FB5-2EFBFC084E30}" srcOrd="0" destOrd="0" parTransId="{44652287-E8FF-4554-A996-E9EF75BA04D4}" sibTransId="{AED549AD-34E1-4C47-8012-0BD4EAF3C8E9}"/>
    <dgm:cxn modelId="{1C256453-49F9-4560-813D-1914B35ADEFA}" type="presOf" srcId="{7FD97E99-F4B3-4B9C-9340-A3DD544CC123}" destId="{B6E54340-6601-4855-84FF-FB77007577B5}" srcOrd="0" destOrd="0" presId="urn:microsoft.com/office/officeart/2005/8/layout/hierarchy2"/>
    <dgm:cxn modelId="{14A49C53-92B9-4413-A32F-D5A2B2C49AB4}" type="presOf" srcId="{44652287-E8FF-4554-A996-E9EF75BA04D4}" destId="{F7F21817-910E-4614-85CB-C8A2EA25700F}" srcOrd="0" destOrd="0" presId="urn:microsoft.com/office/officeart/2005/8/layout/hierarchy2"/>
    <dgm:cxn modelId="{414E6E7C-2909-49F3-A9F7-D80527D15280}" type="presOf" srcId="{A986DC88-672A-416B-9FAA-E0FBADA9946B}" destId="{ACDE6FC0-6E45-40D0-A626-3D4E9D97153A}" srcOrd="0" destOrd="0" presId="urn:microsoft.com/office/officeart/2005/8/layout/hierarchy2"/>
    <dgm:cxn modelId="{FCE49885-BBAE-49DA-9743-38616C1DD5B4}" srcId="{EE715313-B53C-4258-9F9D-09F4A5E1303C}" destId="{A986DC88-672A-416B-9FAA-E0FBADA9946B}" srcOrd="1" destOrd="0" parTransId="{7D9C4E87-CF60-48AE-AEEE-500A2A837F36}" sibTransId="{24E0ECCE-3B23-4033-90AC-2056D9E89F7E}"/>
    <dgm:cxn modelId="{F191F990-337D-42FD-A9D8-777F5A281C88}" type="presOf" srcId="{7D9C4E87-CF60-48AE-AEEE-500A2A837F36}" destId="{25A676D4-8448-4C05-9FD0-04993F20FD3D}" srcOrd="0" destOrd="0" presId="urn:microsoft.com/office/officeart/2005/8/layout/hierarchy2"/>
    <dgm:cxn modelId="{E878F5B8-55EB-489A-9E2A-DD5F4FB40453}" srcId="{7FD97E99-F4B3-4B9C-9340-A3DD544CC123}" destId="{EE715313-B53C-4258-9F9D-09F4A5E1303C}" srcOrd="0" destOrd="0" parTransId="{E3E106CB-698E-46C7-B033-33A370D41B53}" sibTransId="{FDC2731A-049F-4BA6-BB9D-B5E617947DBA}"/>
    <dgm:cxn modelId="{2DC220CE-713F-4545-BE4C-B27D558902D5}" type="presOf" srcId="{EE715313-B53C-4258-9F9D-09F4A5E1303C}" destId="{599DCF25-17EF-4FCF-B327-ACBA43E064B8}" srcOrd="0" destOrd="0" presId="urn:microsoft.com/office/officeart/2005/8/layout/hierarchy2"/>
    <dgm:cxn modelId="{EC8EE6F6-C43F-4BD2-854F-DD7C86BA4CEB}" type="presOf" srcId="{44652287-E8FF-4554-A996-E9EF75BA04D4}" destId="{9D46A20E-C774-46C3-93A2-998B5EEA106A}" srcOrd="1" destOrd="0" presId="urn:microsoft.com/office/officeart/2005/8/layout/hierarchy2"/>
    <dgm:cxn modelId="{57E58D55-9839-409F-808F-EB81183D122D}" type="presParOf" srcId="{B6E54340-6601-4855-84FF-FB77007577B5}" destId="{06261EEA-7EF8-49B4-9C37-81AD7C22E291}" srcOrd="0" destOrd="0" presId="urn:microsoft.com/office/officeart/2005/8/layout/hierarchy2"/>
    <dgm:cxn modelId="{3EFAB259-CB62-4ADF-8553-50136B227203}" type="presParOf" srcId="{06261EEA-7EF8-49B4-9C37-81AD7C22E291}" destId="{599DCF25-17EF-4FCF-B327-ACBA43E064B8}" srcOrd="0" destOrd="0" presId="urn:microsoft.com/office/officeart/2005/8/layout/hierarchy2"/>
    <dgm:cxn modelId="{4E1674E5-5A5D-493B-808A-2670DC983AAB}" type="presParOf" srcId="{06261EEA-7EF8-49B4-9C37-81AD7C22E291}" destId="{02662015-E166-4F81-A0F3-9BA2C0D656FE}" srcOrd="1" destOrd="0" presId="urn:microsoft.com/office/officeart/2005/8/layout/hierarchy2"/>
    <dgm:cxn modelId="{30E8757B-33C8-423E-AB42-51EF1E06DE2C}" type="presParOf" srcId="{02662015-E166-4F81-A0F3-9BA2C0D656FE}" destId="{F7F21817-910E-4614-85CB-C8A2EA25700F}" srcOrd="0" destOrd="0" presId="urn:microsoft.com/office/officeart/2005/8/layout/hierarchy2"/>
    <dgm:cxn modelId="{3874591F-B107-435A-8E7E-94F847996E1F}" type="presParOf" srcId="{F7F21817-910E-4614-85CB-C8A2EA25700F}" destId="{9D46A20E-C774-46C3-93A2-998B5EEA106A}" srcOrd="0" destOrd="0" presId="urn:microsoft.com/office/officeart/2005/8/layout/hierarchy2"/>
    <dgm:cxn modelId="{36A0D4EE-0659-4C96-B256-6765BA666B1D}" type="presParOf" srcId="{02662015-E166-4F81-A0F3-9BA2C0D656FE}" destId="{219C3C9E-1896-4AF7-B0FD-6B490AD1CC00}" srcOrd="1" destOrd="0" presId="urn:microsoft.com/office/officeart/2005/8/layout/hierarchy2"/>
    <dgm:cxn modelId="{75F4418E-B620-41C9-ADA1-45E69B22AE75}" type="presParOf" srcId="{219C3C9E-1896-4AF7-B0FD-6B490AD1CC00}" destId="{8291E52B-E644-4D29-AE60-3347B29DF8C5}" srcOrd="0" destOrd="0" presId="urn:microsoft.com/office/officeart/2005/8/layout/hierarchy2"/>
    <dgm:cxn modelId="{C20973D7-C2BC-4507-A495-13A6AA093FEF}" type="presParOf" srcId="{219C3C9E-1896-4AF7-B0FD-6B490AD1CC00}" destId="{2A17D657-C1F7-403F-840D-BE5FF4BF28F3}" srcOrd="1" destOrd="0" presId="urn:microsoft.com/office/officeart/2005/8/layout/hierarchy2"/>
    <dgm:cxn modelId="{FCC9A329-BF77-480C-8EFB-27F3A3CBAD4D}" type="presParOf" srcId="{02662015-E166-4F81-A0F3-9BA2C0D656FE}" destId="{25A676D4-8448-4C05-9FD0-04993F20FD3D}" srcOrd="2" destOrd="0" presId="urn:microsoft.com/office/officeart/2005/8/layout/hierarchy2"/>
    <dgm:cxn modelId="{2785C2E8-A7A7-4CBB-BCD7-EF686E48CCBC}" type="presParOf" srcId="{25A676D4-8448-4C05-9FD0-04993F20FD3D}" destId="{EAB1A53B-161C-4790-A359-8CA92B78FE9E}" srcOrd="0" destOrd="0" presId="urn:microsoft.com/office/officeart/2005/8/layout/hierarchy2"/>
    <dgm:cxn modelId="{6DCC65A8-EB20-4C0B-993D-4F593DD63807}" type="presParOf" srcId="{02662015-E166-4F81-A0F3-9BA2C0D656FE}" destId="{A36398C6-210A-47F2-8951-DC77C093946A}" srcOrd="3" destOrd="0" presId="urn:microsoft.com/office/officeart/2005/8/layout/hierarchy2"/>
    <dgm:cxn modelId="{E7DC3E99-21A8-43E8-9728-428D73E295F5}" type="presParOf" srcId="{A36398C6-210A-47F2-8951-DC77C093946A}" destId="{ACDE6FC0-6E45-40D0-A626-3D4E9D97153A}" srcOrd="0" destOrd="0" presId="urn:microsoft.com/office/officeart/2005/8/layout/hierarchy2"/>
    <dgm:cxn modelId="{872CE1D5-D5DF-4885-B806-3DEE0A70974C}" type="presParOf" srcId="{A36398C6-210A-47F2-8951-DC77C093946A}" destId="{979B05F8-4E50-4978-AB5F-5B58A1C2D5F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B6DA6D-AF8A-4309-8DC4-9C02BCCBFB73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59A1785-86DC-43EA-9ADF-045E76C86459}">
      <dgm:prSet phldrT="[Texto]"/>
      <dgm:spPr>
        <a:solidFill>
          <a:srgbClr val="002060">
            <a:alpha val="50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Dignidad</a:t>
          </a:r>
        </a:p>
      </dgm:t>
    </dgm:pt>
    <dgm:pt modelId="{43ED8EB9-1E4B-4C67-B7F9-29248F05A0C9}" type="parTrans" cxnId="{B1FF2DAF-5180-4BDE-A733-DA7C05018FA4}">
      <dgm:prSet/>
      <dgm:spPr/>
      <dgm:t>
        <a:bodyPr/>
        <a:lstStyle/>
        <a:p>
          <a:endParaRPr lang="es-ES"/>
        </a:p>
      </dgm:t>
    </dgm:pt>
    <dgm:pt modelId="{045ECBF1-41AC-4A92-A645-A36426F76EDD}" type="sibTrans" cxnId="{B1FF2DAF-5180-4BDE-A733-DA7C05018FA4}">
      <dgm:prSet/>
      <dgm:spPr/>
      <dgm:t>
        <a:bodyPr/>
        <a:lstStyle/>
        <a:p>
          <a:endParaRPr lang="es-ES"/>
        </a:p>
      </dgm:t>
    </dgm:pt>
    <dgm:pt modelId="{139BC907-9386-4CB5-BAEC-272B91DE6E13}">
      <dgm:prSet phldrT="[Texto]"/>
      <dgm:spPr>
        <a:solidFill>
          <a:schemeClr val="accent3">
            <a:lumMod val="20000"/>
            <a:lumOff val="80000"/>
            <a:alpha val="5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Integridad física y personal</a:t>
          </a:r>
        </a:p>
      </dgm:t>
    </dgm:pt>
    <dgm:pt modelId="{1FC9276E-8F0C-43B9-A8C1-9B0D393F1870}" type="parTrans" cxnId="{8C4A4758-47F3-4002-B57F-2F3B0647BDF5}">
      <dgm:prSet/>
      <dgm:spPr/>
      <dgm:t>
        <a:bodyPr/>
        <a:lstStyle/>
        <a:p>
          <a:endParaRPr lang="es-ES"/>
        </a:p>
      </dgm:t>
    </dgm:pt>
    <dgm:pt modelId="{DC59CC38-9BF2-410F-99C3-911AC4BD06A2}" type="sibTrans" cxnId="{8C4A4758-47F3-4002-B57F-2F3B0647BDF5}">
      <dgm:prSet/>
      <dgm:spPr/>
      <dgm:t>
        <a:bodyPr/>
        <a:lstStyle/>
        <a:p>
          <a:endParaRPr lang="es-ES"/>
        </a:p>
      </dgm:t>
    </dgm:pt>
    <dgm:pt modelId="{E2EB44EB-284F-4366-80FF-C1483C4196B6}">
      <dgm:prSet phldrT="[Texto]" custT="1"/>
      <dgm:spPr>
        <a:solidFill>
          <a:schemeClr val="accent5">
            <a:lumMod val="60000"/>
            <a:lumOff val="40000"/>
            <a:alpha val="5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A la Vida</a:t>
          </a:r>
        </a:p>
      </dgm:t>
    </dgm:pt>
    <dgm:pt modelId="{902163CE-7A15-4306-882C-F7A0DFAFCA3F}" type="parTrans" cxnId="{DFA713E1-F3F7-4C6F-A07C-853B0A9EE6A4}">
      <dgm:prSet/>
      <dgm:spPr/>
      <dgm:t>
        <a:bodyPr/>
        <a:lstStyle/>
        <a:p>
          <a:endParaRPr lang="es-ES"/>
        </a:p>
      </dgm:t>
    </dgm:pt>
    <dgm:pt modelId="{D967333A-C9B8-433D-90E2-7A0BDB3399D1}" type="sibTrans" cxnId="{DFA713E1-F3F7-4C6F-A07C-853B0A9EE6A4}">
      <dgm:prSet/>
      <dgm:spPr/>
      <dgm:t>
        <a:bodyPr/>
        <a:lstStyle/>
        <a:p>
          <a:endParaRPr lang="es-ES"/>
        </a:p>
      </dgm:t>
    </dgm:pt>
    <dgm:pt modelId="{CA2ACC56-FB8F-470B-9804-F7309110F389}">
      <dgm:prSet phldrT="[Texto]" custT="1"/>
      <dgm:spPr>
        <a:solidFill>
          <a:schemeClr val="accent5">
            <a:lumMod val="75000"/>
            <a:alpha val="5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sz="2100" dirty="0"/>
            <a:t> </a:t>
          </a:r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A la Salud</a:t>
          </a:r>
        </a:p>
      </dgm:t>
    </dgm:pt>
    <dgm:pt modelId="{82DD4102-98A6-4D9E-80D8-8B3975778230}" type="parTrans" cxnId="{97881049-BB37-4BFD-8351-3055ECD31FBC}">
      <dgm:prSet/>
      <dgm:spPr/>
      <dgm:t>
        <a:bodyPr/>
        <a:lstStyle/>
        <a:p>
          <a:endParaRPr lang="es-ES"/>
        </a:p>
      </dgm:t>
    </dgm:pt>
    <dgm:pt modelId="{B030FFC1-52C1-4CCC-AC0B-CDD3DDAF48BD}" type="sibTrans" cxnId="{97881049-BB37-4BFD-8351-3055ECD31FBC}">
      <dgm:prSet/>
      <dgm:spPr/>
      <dgm:t>
        <a:bodyPr/>
        <a:lstStyle/>
        <a:p>
          <a:endParaRPr lang="es-ES"/>
        </a:p>
      </dgm:t>
    </dgm:pt>
    <dgm:pt modelId="{8B33A38F-77FB-4BB1-8212-ACCD2F6542BB}">
      <dgm:prSet phldrT="[Texto]" custT="1"/>
      <dgm:spPr>
        <a:solidFill>
          <a:srgbClr val="00B0F0">
            <a:alpha val="50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s-ES" sz="2400" dirty="0">
              <a:latin typeface="Arial" panose="020B0604020202020204" pitchFamily="34" charset="0"/>
              <a:cs typeface="Arial" panose="020B0604020202020204" pitchFamily="34" charset="0"/>
            </a:rPr>
            <a:t> A la Libertad personal</a:t>
          </a:r>
        </a:p>
      </dgm:t>
    </dgm:pt>
    <dgm:pt modelId="{F6179130-D195-4FEA-A35B-60AB9DC2562F}" type="parTrans" cxnId="{75438FC9-EF70-41A8-9F5B-213CE9DF408E}">
      <dgm:prSet/>
      <dgm:spPr/>
      <dgm:t>
        <a:bodyPr/>
        <a:lstStyle/>
        <a:p>
          <a:endParaRPr lang="es-ES"/>
        </a:p>
      </dgm:t>
    </dgm:pt>
    <dgm:pt modelId="{CD8CB675-E742-45F8-A242-61CBE31851A4}" type="sibTrans" cxnId="{75438FC9-EF70-41A8-9F5B-213CE9DF408E}">
      <dgm:prSet/>
      <dgm:spPr/>
      <dgm:t>
        <a:bodyPr/>
        <a:lstStyle/>
        <a:p>
          <a:endParaRPr lang="es-ES"/>
        </a:p>
      </dgm:t>
    </dgm:pt>
    <dgm:pt modelId="{C2D5FFB0-200A-4A4E-A42E-DE3410A106FF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AE76DF45-FE4E-40F3-8520-3FA61B6E673A}" type="parTrans" cxnId="{6163CAD9-E0F6-4742-A3A0-B1CCCAE5CFFC}">
      <dgm:prSet/>
      <dgm:spPr/>
      <dgm:t>
        <a:bodyPr/>
        <a:lstStyle/>
        <a:p>
          <a:endParaRPr lang="es-ES"/>
        </a:p>
      </dgm:t>
    </dgm:pt>
    <dgm:pt modelId="{53FFD8D9-6A29-477A-AD87-0B2AB12AB737}" type="sibTrans" cxnId="{6163CAD9-E0F6-4742-A3A0-B1CCCAE5CFFC}">
      <dgm:prSet/>
      <dgm:spPr/>
      <dgm:t>
        <a:bodyPr/>
        <a:lstStyle/>
        <a:p>
          <a:endParaRPr lang="es-ES"/>
        </a:p>
      </dgm:t>
    </dgm:pt>
    <dgm:pt modelId="{740C274A-9048-4481-B1E6-D55D3E0B5894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74D486AC-7E92-40B3-9CAF-520497273D6E}" type="parTrans" cxnId="{6583917E-2E82-4F12-ABA8-0E555562093C}">
      <dgm:prSet/>
      <dgm:spPr/>
      <dgm:t>
        <a:bodyPr/>
        <a:lstStyle/>
        <a:p>
          <a:endParaRPr lang="es-ES"/>
        </a:p>
      </dgm:t>
    </dgm:pt>
    <dgm:pt modelId="{C1BF7955-BD70-4242-BD1D-4766844B8AE7}" type="sibTrans" cxnId="{6583917E-2E82-4F12-ABA8-0E555562093C}">
      <dgm:prSet/>
      <dgm:spPr/>
      <dgm:t>
        <a:bodyPr/>
        <a:lstStyle/>
        <a:p>
          <a:endParaRPr lang="es-ES"/>
        </a:p>
      </dgm:t>
    </dgm:pt>
    <dgm:pt modelId="{95C6228C-41E9-49D0-BBA6-A6BF39A10726}">
      <dgm:prSet/>
      <dgm:spPr/>
      <dgm:t>
        <a:bodyPr/>
        <a:lstStyle/>
        <a:p>
          <a:endParaRPr lang="es-ES"/>
        </a:p>
      </dgm:t>
    </dgm:pt>
    <dgm:pt modelId="{EFAA9E8B-1525-4D36-93D4-5A66314B4CC3}" type="sibTrans" cxnId="{8E53B811-8C30-4C82-B70C-4B37D8004E24}">
      <dgm:prSet/>
      <dgm:spPr/>
      <dgm:t>
        <a:bodyPr/>
        <a:lstStyle/>
        <a:p>
          <a:endParaRPr lang="es-ES"/>
        </a:p>
      </dgm:t>
    </dgm:pt>
    <dgm:pt modelId="{64E95FCA-4F0C-4A23-9775-7EAC379EB58B}" type="parTrans" cxnId="{8E53B811-8C30-4C82-B70C-4B37D8004E24}">
      <dgm:prSet/>
      <dgm:spPr/>
      <dgm:t>
        <a:bodyPr/>
        <a:lstStyle/>
        <a:p>
          <a:endParaRPr lang="es-ES"/>
        </a:p>
      </dgm:t>
    </dgm:pt>
    <dgm:pt modelId="{8DBA33C9-039C-4406-8998-EA51436E73DE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5019FE99-7B29-4AD0-ABDA-98988AAA32F3}" type="parTrans" cxnId="{AF2E965F-C431-4F54-B602-3A5CA1932176}">
      <dgm:prSet/>
      <dgm:spPr/>
      <dgm:t>
        <a:bodyPr/>
        <a:lstStyle/>
        <a:p>
          <a:endParaRPr lang="es-ES"/>
        </a:p>
      </dgm:t>
    </dgm:pt>
    <dgm:pt modelId="{8EC34AC0-9157-4A46-9B50-DB7590E3446A}" type="sibTrans" cxnId="{AF2E965F-C431-4F54-B602-3A5CA1932176}">
      <dgm:prSet/>
      <dgm:spPr/>
      <dgm:t>
        <a:bodyPr/>
        <a:lstStyle/>
        <a:p>
          <a:endParaRPr lang="es-ES"/>
        </a:p>
      </dgm:t>
    </dgm:pt>
    <dgm:pt modelId="{FA9C35CB-3E3E-4ECD-B7D1-CEA973B9C4EA}">
      <dgm:prSet phldrT="[Texto]" custRadScaleRad="100941" custRadScaleInc="44375"/>
      <dgm:spPr/>
      <dgm:t>
        <a:bodyPr/>
        <a:lstStyle/>
        <a:p>
          <a:endParaRPr lang="es-ES"/>
        </a:p>
      </dgm:t>
    </dgm:pt>
    <dgm:pt modelId="{00BB5F0B-67A8-4D41-A460-35254BBD2775}" type="parTrans" cxnId="{F17A2E05-9B74-4281-82E0-C320E5FA2665}">
      <dgm:prSet/>
      <dgm:spPr/>
      <dgm:t>
        <a:bodyPr/>
        <a:lstStyle/>
        <a:p>
          <a:endParaRPr lang="es-ES"/>
        </a:p>
      </dgm:t>
    </dgm:pt>
    <dgm:pt modelId="{98EB9D4B-F3B4-4ABF-98E2-219A948D8867}" type="sibTrans" cxnId="{F17A2E05-9B74-4281-82E0-C320E5FA2665}">
      <dgm:prSet/>
      <dgm:spPr/>
      <dgm:t>
        <a:bodyPr/>
        <a:lstStyle/>
        <a:p>
          <a:endParaRPr lang="es-ES"/>
        </a:p>
      </dgm:t>
    </dgm:pt>
    <dgm:pt modelId="{A9BA1C15-B940-4E7D-897F-DF5CE88ABE3D}" type="pres">
      <dgm:prSet presAssocID="{3CB6DA6D-AF8A-4309-8DC4-9C02BCCBFB73}" presName="composite" presStyleCnt="0">
        <dgm:presLayoutVars>
          <dgm:chMax val="1"/>
          <dgm:dir/>
          <dgm:resizeHandles val="exact"/>
        </dgm:presLayoutVars>
      </dgm:prSet>
      <dgm:spPr/>
    </dgm:pt>
    <dgm:pt modelId="{633978FD-C9D9-4A78-B287-172354C1E209}" type="pres">
      <dgm:prSet presAssocID="{3CB6DA6D-AF8A-4309-8DC4-9C02BCCBFB73}" presName="radial" presStyleCnt="0">
        <dgm:presLayoutVars>
          <dgm:animLvl val="ctr"/>
        </dgm:presLayoutVars>
      </dgm:prSet>
      <dgm:spPr/>
    </dgm:pt>
    <dgm:pt modelId="{0ACCAC09-0F9C-47E3-87E2-6525B55E27F1}" type="pres">
      <dgm:prSet presAssocID="{A59A1785-86DC-43EA-9ADF-045E76C86459}" presName="centerShape" presStyleLbl="vennNode1" presStyleIdx="0" presStyleCnt="5" custLinFactNeighborX="933" custLinFactNeighborY="-1044"/>
      <dgm:spPr/>
    </dgm:pt>
    <dgm:pt modelId="{7964EE35-F01D-4814-97D3-7198999EA52C}" type="pres">
      <dgm:prSet presAssocID="{139BC907-9386-4CB5-BAEC-272B91DE6E13}" presName="node" presStyleLbl="vennNode1" presStyleIdx="1" presStyleCnt="5" custRadScaleRad="93556" custRadScaleInc="-6925">
        <dgm:presLayoutVars>
          <dgm:bulletEnabled val="1"/>
        </dgm:presLayoutVars>
      </dgm:prSet>
      <dgm:spPr/>
    </dgm:pt>
    <dgm:pt modelId="{518359D0-5707-4E45-9826-40B79EB0729F}" type="pres">
      <dgm:prSet presAssocID="{E2EB44EB-284F-4366-80FF-C1483C4196B6}" presName="node" presStyleLbl="vennNode1" presStyleIdx="2" presStyleCnt="5" custRadScaleRad="92980" custRadScaleInc="56528">
        <dgm:presLayoutVars>
          <dgm:bulletEnabled val="1"/>
        </dgm:presLayoutVars>
      </dgm:prSet>
      <dgm:spPr/>
    </dgm:pt>
    <dgm:pt modelId="{07147ABF-788A-4DEB-BEE0-503F90FAA667}" type="pres">
      <dgm:prSet presAssocID="{CA2ACC56-FB8F-470B-9804-F7309110F389}" presName="node" presStyleLbl="vennNode1" presStyleIdx="3" presStyleCnt="5" custRadScaleRad="100033" custRadScaleInc="75785">
        <dgm:presLayoutVars>
          <dgm:bulletEnabled val="1"/>
        </dgm:presLayoutVars>
      </dgm:prSet>
      <dgm:spPr/>
    </dgm:pt>
    <dgm:pt modelId="{F02A4926-B5C2-4F1C-A9D3-44078FA9C00A}" type="pres">
      <dgm:prSet presAssocID="{8B33A38F-77FB-4BB1-8212-ACCD2F6542BB}" presName="node" presStyleLbl="vennNode1" presStyleIdx="4" presStyleCnt="5" custRadScaleRad="102951" custRadScaleInc="31034">
        <dgm:presLayoutVars>
          <dgm:bulletEnabled val="1"/>
        </dgm:presLayoutVars>
      </dgm:prSet>
      <dgm:spPr/>
    </dgm:pt>
  </dgm:ptLst>
  <dgm:cxnLst>
    <dgm:cxn modelId="{F17A2E05-9B74-4281-82E0-C320E5FA2665}" srcId="{3CB6DA6D-AF8A-4309-8DC4-9C02BCCBFB73}" destId="{FA9C35CB-3E3E-4ECD-B7D1-CEA973B9C4EA}" srcOrd="5" destOrd="0" parTransId="{00BB5F0B-67A8-4D41-A460-35254BBD2775}" sibTransId="{98EB9D4B-F3B4-4ABF-98E2-219A948D8867}"/>
    <dgm:cxn modelId="{8E53B811-8C30-4C82-B70C-4B37D8004E24}" srcId="{3CB6DA6D-AF8A-4309-8DC4-9C02BCCBFB73}" destId="{95C6228C-41E9-49D0-BBA6-A6BF39A10726}" srcOrd="1" destOrd="0" parTransId="{64E95FCA-4F0C-4A23-9775-7EAC379EB58B}" sibTransId="{EFAA9E8B-1525-4D36-93D4-5A66314B4CC3}"/>
    <dgm:cxn modelId="{AF2E965F-C431-4F54-B602-3A5CA1932176}" srcId="{3CB6DA6D-AF8A-4309-8DC4-9C02BCCBFB73}" destId="{8DBA33C9-039C-4406-8998-EA51436E73DE}" srcOrd="4" destOrd="0" parTransId="{5019FE99-7B29-4AD0-ABDA-98988AAA32F3}" sibTransId="{8EC34AC0-9157-4A46-9B50-DB7590E3446A}"/>
    <dgm:cxn modelId="{97881049-BB37-4BFD-8351-3055ECD31FBC}" srcId="{A59A1785-86DC-43EA-9ADF-045E76C86459}" destId="{CA2ACC56-FB8F-470B-9804-F7309110F389}" srcOrd="2" destOrd="0" parTransId="{82DD4102-98A6-4D9E-80D8-8B3975778230}" sibTransId="{B030FFC1-52C1-4CCC-AC0B-CDD3DDAF48BD}"/>
    <dgm:cxn modelId="{0F00A36B-AFF0-4B8B-919C-D54939A5F323}" type="presOf" srcId="{CA2ACC56-FB8F-470B-9804-F7309110F389}" destId="{07147ABF-788A-4DEB-BEE0-503F90FAA667}" srcOrd="0" destOrd="0" presId="urn:microsoft.com/office/officeart/2005/8/layout/radial3"/>
    <dgm:cxn modelId="{8C4A4758-47F3-4002-B57F-2F3B0647BDF5}" srcId="{A59A1785-86DC-43EA-9ADF-045E76C86459}" destId="{139BC907-9386-4CB5-BAEC-272B91DE6E13}" srcOrd="0" destOrd="0" parTransId="{1FC9276E-8F0C-43B9-A8C1-9B0D393F1870}" sibTransId="{DC59CC38-9BF2-410F-99C3-911AC4BD06A2}"/>
    <dgm:cxn modelId="{72EA7A78-C43C-496D-9A95-FE41D0789579}" type="presOf" srcId="{8B33A38F-77FB-4BB1-8212-ACCD2F6542BB}" destId="{F02A4926-B5C2-4F1C-A9D3-44078FA9C00A}" srcOrd="0" destOrd="0" presId="urn:microsoft.com/office/officeart/2005/8/layout/radial3"/>
    <dgm:cxn modelId="{6583917E-2E82-4F12-ABA8-0E555562093C}" srcId="{3CB6DA6D-AF8A-4309-8DC4-9C02BCCBFB73}" destId="{740C274A-9048-4481-B1E6-D55D3E0B5894}" srcOrd="3" destOrd="0" parTransId="{74D486AC-7E92-40B3-9CAF-520497273D6E}" sibTransId="{C1BF7955-BD70-4242-BD1D-4766844B8AE7}"/>
    <dgm:cxn modelId="{E09D4395-7704-4A3D-A376-4DA22235CE27}" type="presOf" srcId="{139BC907-9386-4CB5-BAEC-272B91DE6E13}" destId="{7964EE35-F01D-4814-97D3-7198999EA52C}" srcOrd="0" destOrd="0" presId="urn:microsoft.com/office/officeart/2005/8/layout/radial3"/>
    <dgm:cxn modelId="{B1FF2DAF-5180-4BDE-A733-DA7C05018FA4}" srcId="{3CB6DA6D-AF8A-4309-8DC4-9C02BCCBFB73}" destId="{A59A1785-86DC-43EA-9ADF-045E76C86459}" srcOrd="0" destOrd="0" parTransId="{43ED8EB9-1E4B-4C67-B7F9-29248F05A0C9}" sibTransId="{045ECBF1-41AC-4A92-A645-A36426F76EDD}"/>
    <dgm:cxn modelId="{75438FC9-EF70-41A8-9F5B-213CE9DF408E}" srcId="{A59A1785-86DC-43EA-9ADF-045E76C86459}" destId="{8B33A38F-77FB-4BB1-8212-ACCD2F6542BB}" srcOrd="3" destOrd="0" parTransId="{F6179130-D195-4FEA-A35B-60AB9DC2562F}" sibTransId="{CD8CB675-E742-45F8-A242-61CBE31851A4}"/>
    <dgm:cxn modelId="{65EBC2D0-1D2E-4BC9-8407-F76BB4115EA7}" type="presOf" srcId="{E2EB44EB-284F-4366-80FF-C1483C4196B6}" destId="{518359D0-5707-4E45-9826-40B79EB0729F}" srcOrd="0" destOrd="0" presId="urn:microsoft.com/office/officeart/2005/8/layout/radial3"/>
    <dgm:cxn modelId="{6163CAD9-E0F6-4742-A3A0-B1CCCAE5CFFC}" srcId="{3CB6DA6D-AF8A-4309-8DC4-9C02BCCBFB73}" destId="{C2D5FFB0-200A-4A4E-A42E-DE3410A106FF}" srcOrd="2" destOrd="0" parTransId="{AE76DF45-FE4E-40F3-8520-3FA61B6E673A}" sibTransId="{53FFD8D9-6A29-477A-AD87-0B2AB12AB737}"/>
    <dgm:cxn modelId="{DFA713E1-F3F7-4C6F-A07C-853B0A9EE6A4}" srcId="{A59A1785-86DC-43EA-9ADF-045E76C86459}" destId="{E2EB44EB-284F-4366-80FF-C1483C4196B6}" srcOrd="1" destOrd="0" parTransId="{902163CE-7A15-4306-882C-F7A0DFAFCA3F}" sibTransId="{D967333A-C9B8-433D-90E2-7A0BDB3399D1}"/>
    <dgm:cxn modelId="{199C43F7-E387-4FD0-B3EF-56CC62C4CD6E}" type="presOf" srcId="{3CB6DA6D-AF8A-4309-8DC4-9C02BCCBFB73}" destId="{A9BA1C15-B940-4E7D-897F-DF5CE88ABE3D}" srcOrd="0" destOrd="0" presId="urn:microsoft.com/office/officeart/2005/8/layout/radial3"/>
    <dgm:cxn modelId="{79C5C1FB-91DF-41C1-BA78-DA2D5878DD42}" type="presOf" srcId="{A59A1785-86DC-43EA-9ADF-045E76C86459}" destId="{0ACCAC09-0F9C-47E3-87E2-6525B55E27F1}" srcOrd="0" destOrd="0" presId="urn:microsoft.com/office/officeart/2005/8/layout/radial3"/>
    <dgm:cxn modelId="{25C1EB21-5F7E-4F56-9C51-370DA5706A49}" type="presParOf" srcId="{A9BA1C15-B940-4E7D-897F-DF5CE88ABE3D}" destId="{633978FD-C9D9-4A78-B287-172354C1E209}" srcOrd="0" destOrd="0" presId="urn:microsoft.com/office/officeart/2005/8/layout/radial3"/>
    <dgm:cxn modelId="{28E3B45E-12BF-4642-8A8E-076E424B242E}" type="presParOf" srcId="{633978FD-C9D9-4A78-B287-172354C1E209}" destId="{0ACCAC09-0F9C-47E3-87E2-6525B55E27F1}" srcOrd="0" destOrd="0" presId="urn:microsoft.com/office/officeart/2005/8/layout/radial3"/>
    <dgm:cxn modelId="{B9706797-2202-4EB9-A249-1775566FA303}" type="presParOf" srcId="{633978FD-C9D9-4A78-B287-172354C1E209}" destId="{7964EE35-F01D-4814-97D3-7198999EA52C}" srcOrd="1" destOrd="0" presId="urn:microsoft.com/office/officeart/2005/8/layout/radial3"/>
    <dgm:cxn modelId="{C570C0C9-A813-45BF-8C68-F8DA3D16C182}" type="presParOf" srcId="{633978FD-C9D9-4A78-B287-172354C1E209}" destId="{518359D0-5707-4E45-9826-40B79EB0729F}" srcOrd="2" destOrd="0" presId="urn:microsoft.com/office/officeart/2005/8/layout/radial3"/>
    <dgm:cxn modelId="{D655FED9-467A-41E1-91E3-67079CB05267}" type="presParOf" srcId="{633978FD-C9D9-4A78-B287-172354C1E209}" destId="{07147ABF-788A-4DEB-BEE0-503F90FAA667}" srcOrd="3" destOrd="0" presId="urn:microsoft.com/office/officeart/2005/8/layout/radial3"/>
    <dgm:cxn modelId="{7B9CD34A-940A-4DC6-88BF-9507D06EEF20}" type="presParOf" srcId="{633978FD-C9D9-4A78-B287-172354C1E209}" destId="{F02A4926-B5C2-4F1C-A9D3-44078FA9C00A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EB275-A8E8-4C5C-B7F8-F42C7752D9E8}">
      <dsp:nvSpPr>
        <dsp:cNvPr id="0" name=""/>
        <dsp:cNvSpPr/>
      </dsp:nvSpPr>
      <dsp:spPr>
        <a:xfrm rot="20586209">
          <a:off x="756960" y="1774592"/>
          <a:ext cx="9001678" cy="787544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FDF436-A842-4D78-B621-2EF4531C884B}">
      <dsp:nvSpPr>
        <dsp:cNvPr id="0" name=""/>
        <dsp:cNvSpPr/>
      </dsp:nvSpPr>
      <dsp:spPr>
        <a:xfrm>
          <a:off x="1225403" y="343286"/>
          <a:ext cx="3154680" cy="1569096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9E470B-C434-475A-8E6E-0D3EF45E6261}">
      <dsp:nvSpPr>
        <dsp:cNvPr id="0" name=""/>
        <dsp:cNvSpPr/>
      </dsp:nvSpPr>
      <dsp:spPr>
        <a:xfrm>
          <a:off x="6927374" y="1538054"/>
          <a:ext cx="3588225" cy="1647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Los profesionales de salud </a:t>
          </a:r>
        </a:p>
      </dsp:txBody>
      <dsp:txXfrm>
        <a:off x="6927374" y="1538054"/>
        <a:ext cx="3588225" cy="1647550"/>
      </dsp:txXfrm>
    </dsp:sp>
    <dsp:sp modelId="{5EC6E401-E045-4E6D-B3E7-90B60E6FC962}">
      <dsp:nvSpPr>
        <dsp:cNvPr id="0" name=""/>
        <dsp:cNvSpPr/>
      </dsp:nvSpPr>
      <dsp:spPr>
        <a:xfrm>
          <a:off x="5701936" y="2353643"/>
          <a:ext cx="3154680" cy="1569096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BBCA10-AD78-480E-9C3D-E452031AD2DF}">
      <dsp:nvSpPr>
        <dsp:cNvPr id="0" name=""/>
        <dsp:cNvSpPr/>
      </dsp:nvSpPr>
      <dsp:spPr>
        <a:xfrm>
          <a:off x="547181" y="1344603"/>
          <a:ext cx="4416350" cy="1647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La mujer-gestante </a:t>
          </a:r>
        </a:p>
      </dsp:txBody>
      <dsp:txXfrm>
        <a:off x="547181" y="1344603"/>
        <a:ext cx="4416350" cy="1647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EB275-A8E8-4C5C-B7F8-F42C7752D9E8}">
      <dsp:nvSpPr>
        <dsp:cNvPr id="0" name=""/>
        <dsp:cNvSpPr/>
      </dsp:nvSpPr>
      <dsp:spPr>
        <a:xfrm rot="20586209">
          <a:off x="2148870" y="981322"/>
          <a:ext cx="6751259" cy="590658"/>
        </a:xfrm>
        <a:prstGeom prst="mathMinus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FDF436-A842-4D78-B621-2EF4531C884B}">
      <dsp:nvSpPr>
        <dsp:cNvPr id="0" name=""/>
        <dsp:cNvSpPr/>
      </dsp:nvSpPr>
      <dsp:spPr>
        <a:xfrm>
          <a:off x="1141218" y="0"/>
          <a:ext cx="3314700" cy="1176822"/>
        </a:xfrm>
        <a:prstGeom prst="downArrow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9E470B-C434-475A-8E6E-0D3EF45E6261}">
      <dsp:nvSpPr>
        <dsp:cNvPr id="0" name=""/>
        <dsp:cNvSpPr/>
      </dsp:nvSpPr>
      <dsp:spPr>
        <a:xfrm>
          <a:off x="4893840" y="893063"/>
          <a:ext cx="6155159" cy="1235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Profesionales de salud </a:t>
          </a:r>
        </a:p>
      </dsp:txBody>
      <dsp:txXfrm>
        <a:off x="4893840" y="893063"/>
        <a:ext cx="6155159" cy="1235663"/>
      </dsp:txXfrm>
    </dsp:sp>
    <dsp:sp modelId="{5EC6E401-E045-4E6D-B3E7-90B60E6FC962}">
      <dsp:nvSpPr>
        <dsp:cNvPr id="0" name=""/>
        <dsp:cNvSpPr/>
      </dsp:nvSpPr>
      <dsp:spPr>
        <a:xfrm>
          <a:off x="6677474" y="1765232"/>
          <a:ext cx="3314700" cy="1176822"/>
        </a:xfrm>
        <a:prstGeom prst="upArrow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BBCA10-AD78-480E-9C3D-E452031AD2DF}">
      <dsp:nvSpPr>
        <dsp:cNvPr id="0" name=""/>
        <dsp:cNvSpPr/>
      </dsp:nvSpPr>
      <dsp:spPr>
        <a:xfrm>
          <a:off x="7301" y="765595"/>
          <a:ext cx="5223295" cy="1235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atin typeface="Arial" panose="020B0604020202020204" pitchFamily="34" charset="0"/>
              <a:cs typeface="Arial" panose="020B0604020202020204" pitchFamily="34" charset="0"/>
            </a:rPr>
            <a:t>La mujer-gestante </a:t>
          </a:r>
        </a:p>
      </dsp:txBody>
      <dsp:txXfrm>
        <a:off x="7301" y="765595"/>
        <a:ext cx="5223295" cy="12356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9DCF25-17EF-4FCF-B327-ACBA43E064B8}">
      <dsp:nvSpPr>
        <dsp:cNvPr id="0" name=""/>
        <dsp:cNvSpPr/>
      </dsp:nvSpPr>
      <dsp:spPr>
        <a:xfrm>
          <a:off x="1102039" y="961368"/>
          <a:ext cx="3340230" cy="16701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Tipificación de la violencia obstétrica en las instituciones de salud cubanas</a:t>
          </a:r>
        </a:p>
      </dsp:txBody>
      <dsp:txXfrm>
        <a:off x="1150955" y="1010284"/>
        <a:ext cx="3242398" cy="1572283"/>
      </dsp:txXfrm>
    </dsp:sp>
    <dsp:sp modelId="{F7F21817-910E-4614-85CB-C8A2EA25700F}">
      <dsp:nvSpPr>
        <dsp:cNvPr id="0" name=""/>
        <dsp:cNvSpPr/>
      </dsp:nvSpPr>
      <dsp:spPr>
        <a:xfrm rot="19457599">
          <a:off x="4287615" y="1274432"/>
          <a:ext cx="1645402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645402" y="4183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069181" y="1275133"/>
        <a:ext cx="82270" cy="82270"/>
      </dsp:txXfrm>
    </dsp:sp>
    <dsp:sp modelId="{8291E52B-E644-4D29-AE60-3347B29DF8C5}">
      <dsp:nvSpPr>
        <dsp:cNvPr id="0" name=""/>
        <dsp:cNvSpPr/>
      </dsp:nvSpPr>
      <dsp:spPr>
        <a:xfrm>
          <a:off x="5778362" y="1052"/>
          <a:ext cx="3340230" cy="16701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FÍSICA</a:t>
          </a:r>
        </a:p>
      </dsp:txBody>
      <dsp:txXfrm>
        <a:off x="5827278" y="49968"/>
        <a:ext cx="3242398" cy="1572283"/>
      </dsp:txXfrm>
    </dsp:sp>
    <dsp:sp modelId="{25A676D4-8448-4C05-9FD0-04993F20FD3D}">
      <dsp:nvSpPr>
        <dsp:cNvPr id="0" name=""/>
        <dsp:cNvSpPr/>
      </dsp:nvSpPr>
      <dsp:spPr>
        <a:xfrm rot="2142401">
          <a:off x="4287615" y="2234748"/>
          <a:ext cx="1645402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645402" y="4183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069181" y="2235449"/>
        <a:ext cx="82270" cy="82270"/>
      </dsp:txXfrm>
    </dsp:sp>
    <dsp:sp modelId="{ACDE6FC0-6E45-40D0-A626-3D4E9D97153A}">
      <dsp:nvSpPr>
        <dsp:cNvPr id="0" name=""/>
        <dsp:cNvSpPr/>
      </dsp:nvSpPr>
      <dsp:spPr>
        <a:xfrm>
          <a:off x="5778362" y="1921685"/>
          <a:ext cx="3340230" cy="167011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PSICOLÓGICA (que incluya las de tipo SIMBÓLICA)</a:t>
          </a:r>
        </a:p>
      </dsp:txBody>
      <dsp:txXfrm>
        <a:off x="5827278" y="1970601"/>
        <a:ext cx="3242398" cy="15722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CAC09-0F9C-47E3-87E2-6525B55E27F1}">
      <dsp:nvSpPr>
        <dsp:cNvPr id="0" name=""/>
        <dsp:cNvSpPr/>
      </dsp:nvSpPr>
      <dsp:spPr>
        <a:xfrm>
          <a:off x="3924273" y="1411798"/>
          <a:ext cx="3640431" cy="3640431"/>
        </a:xfrm>
        <a:prstGeom prst="ellipse">
          <a:avLst/>
        </a:prstGeom>
        <a:solidFill>
          <a:srgbClr val="002060">
            <a:alpha val="50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1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Dignidad</a:t>
          </a:r>
        </a:p>
      </dsp:txBody>
      <dsp:txXfrm>
        <a:off x="4457402" y="1944927"/>
        <a:ext cx="2574173" cy="2574173"/>
      </dsp:txXfrm>
    </dsp:sp>
    <dsp:sp modelId="{7964EE35-F01D-4814-97D3-7198999EA52C}">
      <dsp:nvSpPr>
        <dsp:cNvPr id="0" name=""/>
        <dsp:cNvSpPr/>
      </dsp:nvSpPr>
      <dsp:spPr>
        <a:xfrm>
          <a:off x="4549351" y="166530"/>
          <a:ext cx="1820215" cy="1820215"/>
        </a:xfrm>
        <a:prstGeom prst="ellipse">
          <a:avLst/>
        </a:prstGeom>
        <a:solidFill>
          <a:schemeClr val="accent3">
            <a:lumMod val="20000"/>
            <a:lumOff val="80000"/>
            <a:alpha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Arial" panose="020B0604020202020204" pitchFamily="34" charset="0"/>
              <a:cs typeface="Arial" panose="020B0604020202020204" pitchFamily="34" charset="0"/>
            </a:rPr>
            <a:t>Integridad física y personal</a:t>
          </a:r>
        </a:p>
      </dsp:txBody>
      <dsp:txXfrm>
        <a:off x="4815915" y="433094"/>
        <a:ext cx="1287087" cy="1287087"/>
      </dsp:txXfrm>
    </dsp:sp>
    <dsp:sp modelId="{518359D0-5707-4E45-9826-40B79EB0729F}">
      <dsp:nvSpPr>
        <dsp:cNvPr id="0" name=""/>
        <dsp:cNvSpPr/>
      </dsp:nvSpPr>
      <dsp:spPr>
        <a:xfrm>
          <a:off x="6181102" y="4081469"/>
          <a:ext cx="1820215" cy="1820215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A la Vida</a:t>
          </a:r>
        </a:p>
      </dsp:txBody>
      <dsp:txXfrm>
        <a:off x="6447666" y="4348033"/>
        <a:ext cx="1287087" cy="1287087"/>
      </dsp:txXfrm>
    </dsp:sp>
    <dsp:sp modelId="{07147ABF-788A-4DEB-BEE0-503F90FAA667}">
      <dsp:nvSpPr>
        <dsp:cNvPr id="0" name=""/>
        <dsp:cNvSpPr/>
      </dsp:nvSpPr>
      <dsp:spPr>
        <a:xfrm>
          <a:off x="2588101" y="3251872"/>
          <a:ext cx="1820215" cy="1820215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 </a:t>
          </a: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A la Salud</a:t>
          </a:r>
        </a:p>
      </dsp:txBody>
      <dsp:txXfrm>
        <a:off x="2854665" y="3518436"/>
        <a:ext cx="1287087" cy="1287087"/>
      </dsp:txXfrm>
    </dsp:sp>
    <dsp:sp modelId="{F02A4926-B5C2-4F1C-A9D3-44078FA9C00A}">
      <dsp:nvSpPr>
        <dsp:cNvPr id="0" name=""/>
        <dsp:cNvSpPr/>
      </dsp:nvSpPr>
      <dsp:spPr>
        <a:xfrm>
          <a:off x="2633729" y="1228170"/>
          <a:ext cx="1820215" cy="1820215"/>
        </a:xfrm>
        <a:prstGeom prst="ellipse">
          <a:avLst/>
        </a:prstGeom>
        <a:solidFill>
          <a:srgbClr val="00B0F0">
            <a:alpha val="50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" panose="020B0604020202020204" pitchFamily="34" charset="0"/>
              <a:cs typeface="Arial" panose="020B0604020202020204" pitchFamily="34" charset="0"/>
            </a:rPr>
            <a:t> A la Libertad personal</a:t>
          </a:r>
        </a:p>
      </dsp:txBody>
      <dsp:txXfrm>
        <a:off x="2900293" y="1494734"/>
        <a:ext cx="1287087" cy="1287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DD78D-6FA4-48BF-909A-545C144DA5E3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AD702-E15F-4816-95B4-4EF750D49F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022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 acción se está ejecutando desde hace dos años con la gestación, desarrollo e implementación del proyecto que se socializa con ustedes en el día de hoy aprobado por el consejo científico de la provincia y por el MINSAP.</a:t>
            </a:r>
            <a:endParaRPr lang="es-ES" dirty="0"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EB0FC-2361-4D6F-BDCB-E7FF549D1A7F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498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AD702-E15F-4816-95B4-4EF750D49F5B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029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56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098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9244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283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7209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010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512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351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5110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3554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031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B3BFC-B27A-4A2F-B9CD-664C99710F25}" type="datetimeFigureOut">
              <a:rPr lang="es-ES" smtClean="0"/>
              <a:t>24/09/2026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739FD-B981-4484-A031-8A7738D4087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654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igitallibrary.un.org/record/3823698/files/A_74_137-ES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redsemlac-cuba.net/salud/especialistas-reconocen-derecho-de-mujeres-a-parto-humanizad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028" y="3076259"/>
            <a:ext cx="3605664" cy="555098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380532" y="409604"/>
            <a:ext cx="8279887" cy="3129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b="1" dirty="0">
                <a:latin typeface="Arial" panose="020B0604020202020204" pitchFamily="34" charset="0"/>
              </a:rPr>
              <a:t>Garantía jurídica ante la violencia obstétrica en el ordenamiento jurídico cubano</a:t>
            </a:r>
            <a:r>
              <a:rPr lang="es-ES" sz="1400" b="1" dirty="0">
                <a:latin typeface="Arial" panose="020B0604020202020204" pitchFamily="34" charset="0"/>
              </a:rPr>
              <a:t> </a:t>
            </a:r>
            <a:endParaRPr lang="es-ES" dirty="0"/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s-ES" sz="2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RESPUESTAS A LAS PREGUNTAS DE LA OPONENCIA</a:t>
            </a:r>
            <a:endParaRPr lang="es-ES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s-ES" sz="2400" b="1" dirty="0">
                <a:latin typeface="Arial" panose="020B0604020202020204" pitchFamily="34" charset="0"/>
              </a:rPr>
              <a:t>Oponente: Lic. </a:t>
            </a:r>
            <a:r>
              <a:rPr lang="es-ES" sz="2400" b="1" dirty="0" err="1">
                <a:latin typeface="Arial" panose="020B0604020202020204" pitchFamily="34" charset="0"/>
              </a:rPr>
              <a:t>Miladys</a:t>
            </a:r>
            <a:r>
              <a:rPr lang="es-ES" sz="2400" b="1" dirty="0">
                <a:latin typeface="Arial" panose="020B0604020202020204" pitchFamily="34" charset="0"/>
              </a:rPr>
              <a:t> Carmona González</a:t>
            </a:r>
            <a:endParaRPr lang="es-ES" sz="2400" dirty="0"/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948212" y="5583098"/>
            <a:ext cx="747395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endParaRPr lang="es-ES" altLang="es-US" sz="1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s-ES" altLang="es-US" sz="20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Artemisa, junio 2024</a:t>
            </a:r>
            <a:endParaRPr lang="es-ES" altLang="es-US" sz="2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s-ES" altLang="es-US" sz="2000" b="1" dirty="0">
                <a:ea typeface="Times New Roman" panose="02020603050405020304" pitchFamily="18" charset="0"/>
                <a:cs typeface="Arial" panose="020B0604020202020204" pitchFamily="34" charset="0"/>
              </a:rPr>
              <a:t>“Año 66 de la Revolución”</a:t>
            </a:r>
            <a:endParaRPr lang="es-ES" altLang="es-US" sz="20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16 Imagen"/>
          <p:cNvPicPr>
            <a:picLocks noChangeAspect="1"/>
          </p:cNvPicPr>
          <p:nvPr/>
        </p:nvPicPr>
        <p:blipFill>
          <a:blip r:embed="rId4"/>
          <a:srcRect l="49956" r="24042"/>
          <a:stretch>
            <a:fillRect/>
          </a:stretch>
        </p:blipFill>
        <p:spPr bwMode="auto">
          <a:xfrm>
            <a:off x="0" y="0"/>
            <a:ext cx="21653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4354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2670" y="364245"/>
            <a:ext cx="470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PREGUNTA 1</a:t>
            </a:r>
          </a:p>
        </p:txBody>
      </p:sp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58531" y="825910"/>
            <a:ext cx="102018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Sirve de inspiración al ponente la frase de Esther Vivas que afirma: “La violencia de obstétrica es la última frontera de la violencia de género porque está socialmente aceptada”; tras su investigación coincide con ésta. Argumente.</a:t>
            </a:r>
          </a:p>
        </p:txBody>
      </p:sp>
    </p:spTree>
    <p:extLst>
      <p:ext uri="{BB962C8B-B14F-4D97-AF65-F5344CB8AC3E}">
        <p14:creationId xmlns:p14="http://schemas.microsoft.com/office/powerpoint/2010/main" val="1828092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73" y="958645"/>
            <a:ext cx="4057915" cy="42995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CuadroTexto 4"/>
          <p:cNvSpPr txBox="1"/>
          <p:nvPr/>
        </p:nvSpPr>
        <p:spPr>
          <a:xfrm>
            <a:off x="5178346" y="1439407"/>
            <a:ext cx="6684134" cy="40626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3600" dirty="0">
                <a:latin typeface="Arial Rounded MT Bold" panose="020F0704030504030204" pitchFamily="34" charset="0"/>
              </a:rPr>
              <a:t>“ La violencia obstétrica es la última frontera de la violencia de género, porque está socialmente aceptada”</a:t>
            </a:r>
          </a:p>
          <a:p>
            <a:pPr algn="just">
              <a:lnSpc>
                <a:spcPct val="150000"/>
              </a:lnSpc>
            </a:pPr>
            <a:r>
              <a:rPr lang="es-ES" sz="2800" dirty="0">
                <a:latin typeface="Arial Rounded MT Bold" panose="020F0704030504030204" pitchFamily="34" charset="0"/>
              </a:rPr>
              <a:t>                                                Esther Vivas</a:t>
            </a:r>
          </a:p>
        </p:txBody>
      </p:sp>
      <p:pic>
        <p:nvPicPr>
          <p:cNvPr id="8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251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1319533"/>
              </p:ext>
            </p:extLst>
          </p:nvPr>
        </p:nvGraphicFramePr>
        <p:xfrm>
          <a:off x="533400" y="1584681"/>
          <a:ext cx="10515600" cy="3922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1433221" y="5868214"/>
            <a:ext cx="976080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Arial" panose="020B0604020202020204" pitchFamily="34" charset="0"/>
                <a:ea typeface="Calibri" panose="020F0502020204030204" pitchFamily="34" charset="0"/>
              </a:rPr>
              <a:t>SITUACIÓN DE VULNERABILIDAD DE LA MUJER</a:t>
            </a:r>
            <a:endParaRPr lang="es-ES" sz="3200" b="1" dirty="0"/>
          </a:p>
        </p:txBody>
      </p:sp>
      <p:sp>
        <p:nvSpPr>
          <p:cNvPr id="7" name="Rectángulo 6"/>
          <p:cNvSpPr/>
          <p:nvPr/>
        </p:nvSpPr>
        <p:spPr>
          <a:xfrm>
            <a:off x="7625605" y="1609036"/>
            <a:ext cx="337201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NATURALIZACIÓN</a:t>
            </a:r>
          </a:p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INVISIBILIDAD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14245" y="4716004"/>
            <a:ext cx="374807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DESCONOCIMIENTO</a:t>
            </a:r>
          </a:p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ACEPTABILIDAD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029765" y="4308626"/>
            <a:ext cx="20297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¿VÍCTIMAS?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893532" y="2881252"/>
            <a:ext cx="2576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¿VICTIMARIOS?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ángulo 4"/>
          <p:cNvSpPr/>
          <p:nvPr/>
        </p:nvSpPr>
        <p:spPr>
          <a:xfrm>
            <a:off x="181170" y="1039175"/>
            <a:ext cx="11756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</a:rPr>
              <a:t>Mecanismos de control con relaciones de poder desiguales</a:t>
            </a:r>
            <a:endParaRPr lang="es-ES" sz="2400" b="1" dirty="0"/>
          </a:p>
        </p:txBody>
      </p:sp>
      <p:sp>
        <p:nvSpPr>
          <p:cNvPr id="13" name="14 Rectángulo redondeado"/>
          <p:cNvSpPr/>
          <p:nvPr/>
        </p:nvSpPr>
        <p:spPr bwMode="auto">
          <a:xfrm>
            <a:off x="1574748" y="372910"/>
            <a:ext cx="8483651" cy="597466"/>
          </a:xfrm>
          <a:prstGeom prst="roundRect">
            <a:avLst>
              <a:gd name="adj" fmla="val 10000"/>
            </a:avLst>
          </a:prstGeom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Salas de parto de las instituciones hospitalarias</a:t>
            </a:r>
            <a:endParaRPr lang="es-ES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Imagen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44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020307"/>
              </p:ext>
            </p:extLst>
          </p:nvPr>
        </p:nvGraphicFramePr>
        <p:xfrm>
          <a:off x="585980" y="2044155"/>
          <a:ext cx="11049000" cy="2942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232163" y="838400"/>
            <a:ext cx="11756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Arial" panose="020B0604020202020204" pitchFamily="34" charset="0"/>
                <a:ea typeface="Calibri" panose="020F0502020204030204" pitchFamily="34" charset="0"/>
              </a:rPr>
              <a:t>Mecanismos de control con relaciones de poder desiguales</a:t>
            </a:r>
            <a:endParaRPr 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6197601" y="5503025"/>
            <a:ext cx="5897857" cy="12003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PROBLEMA REAL</a:t>
            </a:r>
          </a:p>
          <a:p>
            <a:pPr algn="ctr"/>
            <a:r>
              <a:rPr lang="es-ES" sz="2400" b="1" dirty="0">
                <a:solidFill>
                  <a:srgbClr val="FFFF00"/>
                </a:solidFill>
                <a:latin typeface="Arial" panose="020B0604020202020204" pitchFamily="34" charset="0"/>
              </a:rPr>
              <a:t>CALIDAD DE SALUD</a:t>
            </a:r>
          </a:p>
          <a:p>
            <a:pPr algn="ctr"/>
            <a:r>
              <a:rPr lang="es-ES" sz="2400" b="1" dirty="0">
                <a:solidFill>
                  <a:srgbClr val="FFFF00"/>
                </a:solidFill>
                <a:latin typeface="Arial" panose="020B0604020202020204" pitchFamily="34" charset="0"/>
              </a:rPr>
              <a:t>SOCIAL CON ENFOQUE DE GÉNERO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197601" y="1306707"/>
            <a:ext cx="57911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</a:rPr>
              <a:t>Poseen el conocimiento científico, con aceptación social y legalmente legítimo.</a:t>
            </a:r>
          </a:p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Paradigma médico imperante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14 Rectángulo redondeado"/>
          <p:cNvSpPr/>
          <p:nvPr/>
        </p:nvSpPr>
        <p:spPr bwMode="auto">
          <a:xfrm>
            <a:off x="1574749" y="240934"/>
            <a:ext cx="8483651" cy="597466"/>
          </a:xfrm>
          <a:prstGeom prst="roundRect">
            <a:avLst>
              <a:gd name="adj" fmla="val 10000"/>
            </a:avLst>
          </a:prstGeom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Salas de parto de las instituciones hospitalarias</a:t>
            </a:r>
            <a:endParaRPr lang="es-ES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32163" y="4016714"/>
            <a:ext cx="57704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</a:rPr>
              <a:t>Desde su perspectiva de ser madre, debe acatar sin reclamos las decisiones médicas.</a:t>
            </a:r>
          </a:p>
          <a:p>
            <a:pPr algn="just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En muchas ocasiones no posee el conocimiento para cuestionar las acciones médicas.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104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75"/>
    </mc:Choice>
    <mc:Fallback xmlns="">
      <p:transition spd="slow" advTm="5097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81664" y="334748"/>
            <a:ext cx="470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PREGUNTA 2. Inciso a.</a:t>
            </a:r>
          </a:p>
        </p:txBody>
      </p:sp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781665" y="796413"/>
            <a:ext cx="9878753" cy="3890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Entre la violencia de género y la violencia obstétrica, el ponente establece una relación género-especie y asegura que Cuba posee en sus normas jurídicas reconocida la violencia de género, no así la violencia obstétrica, al menos no explícitamente; a partir de esta idea, ¿considera el aspirante existe violencia de género en Cuba?</a:t>
            </a:r>
          </a:p>
        </p:txBody>
      </p:sp>
    </p:spTree>
    <p:extLst>
      <p:ext uri="{BB962C8B-B14F-4D97-AF65-F5344CB8AC3E}">
        <p14:creationId xmlns:p14="http://schemas.microsoft.com/office/powerpoint/2010/main" val="1803863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979259" y="1767583"/>
            <a:ext cx="70111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Reconoció la VO a través del 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Informe de la Relatora Especial sobre la violencia contra la mujer en los servicios de salud reproductiva.</a:t>
            </a:r>
            <a:endParaRPr lang="es-ES" sz="2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0"/>
              </a:spcAft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Se considera un informe histórico </a:t>
            </a:r>
            <a:r>
              <a:rPr lang="es-ES" sz="2400" dirty="0">
                <a:solidFill>
                  <a:srgbClr val="000000"/>
                </a:solidFill>
                <a:latin typeface="Helvetica" panose="020B0604020202020204" pitchFamily="34" charset="0"/>
                <a:cs typeface="Times New Roman" panose="02020603050405020304" pitchFamily="18" charset="0"/>
              </a:rPr>
              <a:t>por la 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admisión de la VO y de su práctica extendida y naturalizada a nivel mundial y recomienda</a:t>
            </a:r>
            <a:r>
              <a:rPr lang="es-ES" sz="2400" i="1" dirty="0">
                <a:solidFill>
                  <a:srgbClr val="000000"/>
                </a:solidFill>
                <a:latin typeface="Arial" panose="020B0604020202020204" pitchFamily="34" charset="0"/>
              </a:rPr>
              <a:t> a los Estados </a:t>
            </a:r>
            <a:r>
              <a:rPr lang="es-ES" sz="2400" b="1" i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la promulgación de leyes que la penalicen.</a:t>
            </a:r>
            <a:r>
              <a:rPr lang="es-ES" sz="2400" i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s-ES" sz="2400" dirty="0">
              <a:effectLst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18" y="678427"/>
            <a:ext cx="4609298" cy="586763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259" y="144146"/>
            <a:ext cx="2326655" cy="324687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305725" y="102871"/>
            <a:ext cx="25426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Julio del 2019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786986" y="5752656"/>
            <a:ext cx="8711199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Se suscitan una serie de normativas para sancionar y prevenir este tipo de violencia por numerosos países de América Latina</a:t>
            </a:r>
          </a:p>
        </p:txBody>
      </p:sp>
      <p:pic>
        <p:nvPicPr>
          <p:cNvPr id="8" name="Imagen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741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86" y="427671"/>
            <a:ext cx="4027032" cy="48819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663" y="62136"/>
            <a:ext cx="3318711" cy="425882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4188408" y="6440149"/>
            <a:ext cx="101424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Calibri" panose="020F0502020204030204" pitchFamily="34" charset="0"/>
              </a:rPr>
              <a:t>THE LANCET. </a:t>
            </a:r>
            <a:r>
              <a:rPr lang="es-ES" dirty="0" err="1">
                <a:latin typeface="Calibri" panose="020F0502020204030204" pitchFamily="34" charset="0"/>
              </a:rPr>
              <a:t>Vol</a:t>
            </a:r>
            <a:r>
              <a:rPr lang="es-ES" dirty="0">
                <a:latin typeface="Calibri" panose="020F0502020204030204" pitchFamily="34" charset="0"/>
              </a:rPr>
              <a:t> 359, </a:t>
            </a:r>
            <a:r>
              <a:rPr lang="es-ES" dirty="0" err="1">
                <a:latin typeface="Calibri" panose="020F0502020204030204" pitchFamily="34" charset="0"/>
              </a:rPr>
              <a:t>May</a:t>
            </a:r>
            <a:r>
              <a:rPr lang="es-ES" dirty="0">
                <a:latin typeface="Calibri" panose="020F0502020204030204" pitchFamily="34" charset="0"/>
              </a:rPr>
              <a:t> 11, </a:t>
            </a:r>
            <a:r>
              <a:rPr lang="es-ES" dirty="0" err="1">
                <a:latin typeface="Calibri" panose="020F0502020204030204" pitchFamily="34" charset="0"/>
              </a:rPr>
              <a:t>Pags</a:t>
            </a:r>
            <a:r>
              <a:rPr lang="es-ES" dirty="0">
                <a:latin typeface="Calibri" panose="020F0502020204030204" pitchFamily="34" charset="0"/>
              </a:rPr>
              <a:t> 1681 – 1684. 2002. Documento de la OMS, 2014.</a:t>
            </a:r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231228" y="238375"/>
            <a:ext cx="435568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Problemática mundial actual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755" y="117714"/>
            <a:ext cx="4110283" cy="390407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2663" y="2607315"/>
            <a:ext cx="2992455" cy="269916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1264" y="2882980"/>
            <a:ext cx="2764070" cy="234798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6641" y="2348464"/>
            <a:ext cx="2638096" cy="3023279"/>
          </a:xfrm>
          <a:prstGeom prst="rect">
            <a:avLst/>
          </a:prstGeom>
        </p:spPr>
      </p:pic>
      <p:pic>
        <p:nvPicPr>
          <p:cNvPr id="12" name="Imagen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398206" y="5452222"/>
            <a:ext cx="106191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Caso Adriana Palacios en Chile: Ley Adriana</a:t>
            </a:r>
          </a:p>
          <a:p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Caso </a:t>
            </a:r>
            <a:r>
              <a:rPr lang="es-E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Eulogia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Guzmán en Perú. Mujer Andina </a:t>
            </a:r>
          </a:p>
        </p:txBody>
      </p:sp>
    </p:spTree>
    <p:extLst>
      <p:ext uri="{BB962C8B-B14F-4D97-AF65-F5344CB8AC3E}">
        <p14:creationId xmlns:p14="http://schemas.microsoft.com/office/powerpoint/2010/main" val="4103617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71325" y="2055838"/>
            <a:ext cx="11504806" cy="39703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n junio del año 2019, </a:t>
            </a:r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durante el XVII Congreso de la Sociedad Cubana de Obstetricia y Ginecología,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la violencia obstétrica 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FUE RECONOCIDA COMO UNA PROBLEMÁTICA EN EL PAÍS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relacionada a la violencia de género</a:t>
            </a:r>
            <a:r>
              <a:rPr lang="es-ES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y ejercida 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no solo a quienes asisten el parto sino a todo el servicio.</a:t>
            </a:r>
          </a:p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Se destacó la imperiosa necesidad de establecer en Cuba un marco jurídico para su reconocimiento con la determinación de las acciones legales que prevengan y protejan a las mujeres de este tipo de violencia.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914103" y="6155487"/>
            <a:ext cx="6046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u="sng" dirty="0">
                <a:latin typeface="Arial" panose="020B0604020202020204" pitchFamily="34" charset="0"/>
                <a:cs typeface="Arial" panose="020B0604020202020204" pitchFamily="34" charset="0"/>
              </a:rPr>
              <a:t>Congreso de la Sociedad Cubana de Obstetricia; 2019.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776" y="119094"/>
            <a:ext cx="3134969" cy="1801479"/>
          </a:xfrm>
          <a:prstGeom prst="rect">
            <a:avLst/>
          </a:prstGeom>
        </p:spPr>
      </p:pic>
      <p:pic>
        <p:nvPicPr>
          <p:cNvPr id="8" name="Imagen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177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63" y="469772"/>
            <a:ext cx="3462828" cy="216154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28163" y="2945486"/>
            <a:ext cx="11429344" cy="324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García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Jordá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2007-2011: Tesis doctoral. El nacimiento en Cuba. Análisis de la experiencia del parto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medicalizado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desde una perspectiva antropológica.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Borges Damas 2015-2017: Tesis doctoral. Modelo de cuidados humanizados a la mujer durante el trabajo de parto y el parto.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3711678" y="1326155"/>
            <a:ext cx="8480322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EVIDENCIA CIENTÍFICA DE LA EXISTENCIA DE MANIFESTACIONES DE VIOLENCIA EN CUBA</a:t>
            </a:r>
          </a:p>
        </p:txBody>
      </p:sp>
      <p:pic>
        <p:nvPicPr>
          <p:cNvPr id="11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83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88"/>
    </mc:Choice>
    <mc:Fallback xmlns="">
      <p:transition spd="slow" advTm="5568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42" y="0"/>
            <a:ext cx="5446826" cy="313609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CuadroTexto 5"/>
          <p:cNvSpPr txBox="1"/>
          <p:nvPr/>
        </p:nvSpPr>
        <p:spPr>
          <a:xfrm>
            <a:off x="894611" y="51515"/>
            <a:ext cx="2093844" cy="8309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prstClr val="black"/>
                </a:solidFill>
                <a:latin typeface="Arial Black" panose="020B0A04020102020204" pitchFamily="34" charset="0"/>
              </a:rPr>
              <a:t>Provincia Artemisa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88777"/>
            <a:ext cx="12192000" cy="3571461"/>
          </a:xfrm>
          <a:prstGeom prst="rect">
            <a:avLst/>
          </a:prstGeom>
        </p:spPr>
      </p:pic>
      <p:cxnSp>
        <p:nvCxnSpPr>
          <p:cNvPr id="10" name="Conector recto 9"/>
          <p:cNvCxnSpPr/>
          <p:nvPr/>
        </p:nvCxnSpPr>
        <p:spPr>
          <a:xfrm>
            <a:off x="1008144" y="2656907"/>
            <a:ext cx="1503168" cy="126373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1463482" y="2378092"/>
            <a:ext cx="1047830" cy="157501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8428" y="5281061"/>
            <a:ext cx="1695449" cy="9525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9" name="CuadroTexto 18"/>
          <p:cNvSpPr txBox="1"/>
          <p:nvPr/>
        </p:nvSpPr>
        <p:spPr>
          <a:xfrm>
            <a:off x="6454970" y="1641244"/>
            <a:ext cx="5707086" cy="2031325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Proyecto de Investigación:</a:t>
            </a:r>
          </a:p>
          <a:p>
            <a:pPr algn="ctr">
              <a:lnSpc>
                <a:spcPct val="150000"/>
              </a:lnSpc>
            </a:pPr>
            <a:r>
              <a:rPr lang="es-ES" sz="2800" b="1" dirty="0">
                <a:solidFill>
                  <a:prstClr val="black"/>
                </a:solidFill>
                <a:latin typeface="Arial Black" panose="020B0A04020102020204" pitchFamily="34" charset="0"/>
              </a:rPr>
              <a:t>“Modelo de atención al Parto respetuoso”</a:t>
            </a:r>
          </a:p>
        </p:txBody>
      </p:sp>
      <p:sp>
        <p:nvSpPr>
          <p:cNvPr id="3" name="Estrella de 5 puntas 2"/>
          <p:cNvSpPr/>
          <p:nvPr/>
        </p:nvSpPr>
        <p:spPr>
          <a:xfrm>
            <a:off x="3658428" y="5574082"/>
            <a:ext cx="300625" cy="321015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11" name="Imagen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229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25"/>
    </mc:Choice>
    <mc:Fallback xmlns="">
      <p:transition spd="slow" advTm="2882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42" y="424270"/>
            <a:ext cx="3151216" cy="37561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16" y="3265401"/>
            <a:ext cx="3142021" cy="331786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281" y="192007"/>
            <a:ext cx="2504705" cy="277793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3974" y="120476"/>
            <a:ext cx="4845649" cy="628032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553" y="2572649"/>
            <a:ext cx="4651386" cy="4083416"/>
          </a:xfrm>
          <a:prstGeom prst="rect">
            <a:avLst/>
          </a:prstGeom>
        </p:spPr>
      </p:pic>
      <p:pic>
        <p:nvPicPr>
          <p:cNvPr id="9" name="Imagen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993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4695" y="171993"/>
            <a:ext cx="102229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… mi niño no lloró bien cuando nació… yo lo sé…. hubo un momento que yo le pedí a Dios por mi hijo y ese hombre se burló de mí… mi bebé está bien pero a veces me trataron mal, el médico me llegó a decir que yo era una carga, (llora)… (P2)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32545" y="2616038"/>
            <a:ext cx="116694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…Me obligaron a pujar, a caminar y la seño que me tocó me decía que ella no podía conmigo para que me le tirara arriba…nada, me dijeron que si a niño le pasaba algo era mi culpa por portarme mal… imagínese… (P3)</a:t>
            </a:r>
          </a:p>
          <a:p>
            <a:pPr algn="just">
              <a:lnSpc>
                <a:spcPct val="150000"/>
              </a:lnSpc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91574" y="4549676"/>
            <a:ext cx="116103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…Sentí mucha pena sobre todo porque son muchas gentes ahí dentro y para sentarte en la cuña te quedas encueros…. Solo me decían “NIÑA”… y cómo me duele ese piquete…(P4)</a:t>
            </a:r>
          </a:p>
          <a:p>
            <a:pPr algn="just">
              <a:lnSpc>
                <a:spcPct val="150000"/>
              </a:lnSpc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692877" y="6327058"/>
            <a:ext cx="586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Fragmentos de discursos, Borges Damas. Tesis doctoral; 2017</a:t>
            </a:r>
          </a:p>
        </p:txBody>
      </p:sp>
      <p:pic>
        <p:nvPicPr>
          <p:cNvPr id="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231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16194" y="246765"/>
            <a:ext cx="470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PREGUNTA 2. Inciso b.</a:t>
            </a:r>
          </a:p>
        </p:txBody>
      </p:sp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516194" y="988142"/>
            <a:ext cx="10144225" cy="324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Según las palabras de la Dra.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Atienza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Bárzaga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en el VXVII Congreso de la Sociedad Cubana de Ginecología y Obstetricia, efectuado en junio del 2019, coincide que las principales manifestaciones son físicas y psicológicas, ¿pose igual criterio?, explique. </a:t>
            </a:r>
          </a:p>
        </p:txBody>
      </p:sp>
    </p:spTree>
    <p:extLst>
      <p:ext uri="{BB962C8B-B14F-4D97-AF65-F5344CB8AC3E}">
        <p14:creationId xmlns:p14="http://schemas.microsoft.com/office/powerpoint/2010/main" val="560787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70901" y="209781"/>
            <a:ext cx="11610892" cy="599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1920"/>
              </a:spcAft>
            </a:pPr>
            <a:r>
              <a:rPr lang="es-ES" sz="3200" b="1" dirty="0">
                <a:latin typeface="Arial" panose="020B0604020202020204" pitchFamily="34" charset="0"/>
                <a:ea typeface="Times New Roman" panose="02020603050405020304" pitchFamily="18" charset="0"/>
              </a:rPr>
              <a:t>Tipologías más frecuente de la violencia obstétrica:</a:t>
            </a:r>
          </a:p>
          <a:p>
            <a:pPr marL="285750" indent="-285750" algn="just" fontAlgn="base">
              <a:lnSpc>
                <a:spcPct val="150000"/>
              </a:lnSpc>
              <a:spcAft>
                <a:spcPts val="192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2400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física: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manipulación del cuerpo, con prácticas invasivas, suministro de medicamentos no justificados y modificación de los procesos biológicos sin consentimiento.</a:t>
            </a:r>
          </a:p>
          <a:p>
            <a:pPr marL="285750" indent="-285750" algn="just" fontAlgn="base">
              <a:lnSpc>
                <a:spcPct val="150000"/>
              </a:lnSpc>
              <a:spcAft>
                <a:spcPts val="1920"/>
              </a:spcAft>
              <a:buFont typeface="Arial" panose="020B0604020202020204" pitchFamily="34" charset="0"/>
              <a:buChar char="•"/>
            </a:pPr>
            <a:r>
              <a:rPr lang="es-ES" sz="2400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psicológica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regaños, burlas, ironías, insultos, amenazas, humillaciones, manipulación de la información, negación al tratamiento y utilizarlas como recurso didáctico y docente sin ningún respeto a su dignidad humana.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simbólica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relacionada con la </a:t>
            </a:r>
            <a:r>
              <a:rPr lang="es-ES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culpabilización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la mujer sobre su comportamiento y resultados.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8428109" y="6388395"/>
            <a:ext cx="3659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Orosco Galván y Rocha Sánchez </a:t>
            </a:r>
            <a:endParaRPr lang="es-ES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080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01445" y="1794235"/>
            <a:ext cx="11194026" cy="39703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1920"/>
              </a:spcAft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La posición para parir, la negación del vínculo inmediato madre-hijo, la premura de atención de las emergencias obstétricas, la realización de procederes innecesarios o sin una explicación a la mujer; la violencia verbal; la falta de acompañamiento; la medicalización, la utilización de fórceps sin indicación correcta y consentimiento, la maniobra de </a:t>
            </a:r>
            <a:r>
              <a:rPr lang="es-ES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Kristeller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, tactos reiterados por más de una persona, el </a:t>
            </a:r>
            <a:r>
              <a:rPr lang="es-ES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curetaje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 uterino sin anestesia y la restricción de comidas y bebidas en pacientes de bajo riesgo.</a:t>
            </a:r>
            <a:endParaRPr lang="es-E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310616" y="6232634"/>
            <a:ext cx="668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u="sng" dirty="0">
                <a:latin typeface="Arial" panose="020B0604020202020204" pitchFamily="34" charset="0"/>
                <a:cs typeface="Arial" panose="020B0604020202020204" pitchFamily="34" charset="0"/>
              </a:rPr>
              <a:t>Congreso de la Sociedad Cubana de Obstetricia; 2019.</a:t>
            </a:r>
          </a:p>
        </p:txBody>
      </p:sp>
      <p:pic>
        <p:nvPicPr>
          <p:cNvPr id="6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501445" y="408077"/>
            <a:ext cx="100141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1920"/>
              </a:spcAft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Manifestaciones de violencia a las que pueden ser sometidas las mujeres cubanas por parte del personal sanitario se mencionan:</a:t>
            </a:r>
          </a:p>
        </p:txBody>
      </p:sp>
    </p:spTree>
    <p:extLst>
      <p:ext uri="{BB962C8B-B14F-4D97-AF65-F5344CB8AC3E}">
        <p14:creationId xmlns:p14="http://schemas.microsoft.com/office/powerpoint/2010/main" val="693252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807126960"/>
              </p:ext>
            </p:extLst>
          </p:nvPr>
        </p:nvGraphicFramePr>
        <p:xfrm>
          <a:off x="-752168" y="1326155"/>
          <a:ext cx="10220633" cy="3592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8754023" y="6189964"/>
            <a:ext cx="3479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Colectivo de autores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artemiseños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; 2024</a:t>
            </a:r>
          </a:p>
        </p:txBody>
      </p:sp>
      <p:cxnSp>
        <p:nvCxnSpPr>
          <p:cNvPr id="11" name="Conector recto 10"/>
          <p:cNvCxnSpPr/>
          <p:nvPr/>
        </p:nvCxnSpPr>
        <p:spPr>
          <a:xfrm>
            <a:off x="8347587" y="2499850"/>
            <a:ext cx="1268361" cy="91440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V="1">
            <a:off x="8365963" y="3448664"/>
            <a:ext cx="1249985" cy="124869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9308573" y="2775154"/>
            <a:ext cx="2315496" cy="131260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Acción y por omisión</a:t>
            </a:r>
          </a:p>
        </p:txBody>
      </p:sp>
      <p:pic>
        <p:nvPicPr>
          <p:cNvPr id="7" name="Imagen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4 Rectángulo"/>
          <p:cNvSpPr/>
          <p:nvPr/>
        </p:nvSpPr>
        <p:spPr>
          <a:xfrm>
            <a:off x="2681248" y="21257"/>
            <a:ext cx="7067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Aft>
                <a:spcPts val="1920"/>
              </a:spcAft>
            </a:pP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Relacionada con la manipulación del cuerpo, prácticas invasivas, suministro de medicamentos no justificados y modificación de los procesos biológicos sin consentimiento.</a:t>
            </a:r>
          </a:p>
        </p:txBody>
      </p:sp>
      <p:sp>
        <p:nvSpPr>
          <p:cNvPr id="9" name="4 Rectángulo"/>
          <p:cNvSpPr/>
          <p:nvPr/>
        </p:nvSpPr>
        <p:spPr>
          <a:xfrm>
            <a:off x="0" y="4978000"/>
            <a:ext cx="78461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Aft>
                <a:spcPts val="1920"/>
              </a:spcAft>
            </a:pP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Caracterizada por regaños, burlas, ironías, insultos, amenazas, humillaciones, manipulación de la información, negación al tratamiento y utilizarlas como recurso didáctico y docente sin respeto a su dignidad humana. </a:t>
            </a:r>
            <a:r>
              <a:rPr lang="es-E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Culpabilización</a:t>
            </a:r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352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46"/>
    </mc:Choice>
    <mc:Fallback xmlns="">
      <p:transition spd="slow" advTm="3074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717437" y="276726"/>
            <a:ext cx="1665841" cy="7397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1920"/>
              </a:spcAft>
            </a:pP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FÍSICA: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13071" y="2204231"/>
            <a:ext cx="1207892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La realización de procederes innecesarios.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Agresiones físicas: bofetadas, estremecimientos, sujeción mecánica de manos o pies, apretones, pellizcos.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Realizar estimulación mecánica de actividad uterina innecesaria.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Premura de atención de las emergencias obstétricas.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Empleo excesivo de la tecnología que impida su libertad durante las etapas del parto.</a:t>
            </a:r>
            <a:endParaRPr lang="es-MX" sz="2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MX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E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76643" y="1033767"/>
            <a:ext cx="3916432" cy="584775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ACCIÓN</a:t>
            </a:r>
            <a:r>
              <a:rPr lang="es-ES" dirty="0"/>
              <a:t>:</a:t>
            </a:r>
          </a:p>
        </p:txBody>
      </p:sp>
      <p:pic>
        <p:nvPicPr>
          <p:cNvPr id="7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95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704735" y="230897"/>
            <a:ext cx="1665841" cy="7397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1920"/>
              </a:spcAft>
            </a:pP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FÍSICA: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08786" y="2003181"/>
            <a:ext cx="1189640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La imposibilidad de elegir libremente las posiciones y movimientos en las etapas de dilatación y expulsión.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No permitir el acompañamiento de la persona elegida por la mujer.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No emplear el consentimiento informado.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No ofrecer a la mujer métodos de alivio al dolor.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No cumplir con las indicaciones establecidas en las etapas del parto que garanticen la seguridad materna y neonatal.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Restringir la ingesta de comidas y bebidas cuando se pueda permitir.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No respetar los tiempos del parto.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No ofrecer </a:t>
            </a:r>
            <a:r>
              <a:rPr lang="es-ES" sz="2400" dirty="0" err="1">
                <a:latin typeface="Arial" panose="020B0604020202020204" pitchFamily="34" charset="0"/>
                <a:ea typeface="Times New Roman" panose="02020603050405020304" pitchFamily="18" charset="0"/>
              </a:rPr>
              <a:t>Psicoprofilaxis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 de emergencia cuando sea necesario.</a:t>
            </a:r>
          </a:p>
          <a:p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788303" y="1142117"/>
            <a:ext cx="3916432" cy="584775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OMISIÓN</a:t>
            </a:r>
            <a:endParaRPr lang="es-ES" dirty="0"/>
          </a:p>
        </p:txBody>
      </p:sp>
      <p:pic>
        <p:nvPicPr>
          <p:cNvPr id="7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95344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29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849330" y="307163"/>
            <a:ext cx="3193503" cy="7397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1920"/>
              </a:spcAft>
            </a:pP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PSICOLÓGICA: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70817" y="1534147"/>
            <a:ext cx="11636883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Comunicación violenta: gritos, 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regaños, burlas, ironías, insultos, amenazas, humillaciones, comentarios hirientes o relacionados con su sexualidad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Utilizar a la mujer como medio de enseñanza en actividades </a:t>
            </a: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docente prácticas sin su consentimiento.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 Someterla a procederes por más de una persona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Minimizar sus sentimientos, dudas y opiniones.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Culpar a la mujer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sobre su comportamiento y resultados cuando: 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progresa el trabajo de parto, desconoce un procedimiento y reclama su explicación, expresa dolor, preocupación y miedo, entre otras</a:t>
            </a: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sz="2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s-ES" sz="2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916438" y="772028"/>
            <a:ext cx="2932892" cy="584775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ACCIÓN</a:t>
            </a:r>
            <a:r>
              <a:rPr lang="es-ES" dirty="0"/>
              <a:t>: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9096" y="-2723"/>
            <a:ext cx="1572904" cy="13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78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912423" y="294013"/>
            <a:ext cx="3193503" cy="73975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1920"/>
              </a:spcAft>
            </a:pP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PSICOLÓGICA: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91729" y="2151295"/>
            <a:ext cx="1179505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llamarla por su nombre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Omitir información y explicación a la mujer y familia sobre evolución del parto y conductas médicas necesarias según lo establecido en el reglamento de hospitales.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No escuchar los reclamos de la mujer.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sz="2400" dirty="0">
                <a:latin typeface="Arial" panose="020B0604020202020204" pitchFamily="34" charset="0"/>
                <a:ea typeface="Times New Roman" panose="02020603050405020304" pitchFamily="18" charset="0"/>
              </a:rPr>
              <a:t>No proteger su intimidad y privacidad al exponerla en la realización de procederes ante personas que no forman parte de equipo de salud: personal de servicio.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122914" y="1033767"/>
            <a:ext cx="3916432" cy="584775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OMISIÓN</a:t>
            </a:r>
            <a:r>
              <a:rPr lang="es-ES" dirty="0"/>
              <a:t>:</a:t>
            </a:r>
          </a:p>
        </p:txBody>
      </p:sp>
      <p:pic>
        <p:nvPicPr>
          <p:cNvPr id="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736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27702" y="148160"/>
            <a:ext cx="470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PREGUNTA 3. </a:t>
            </a:r>
          </a:p>
        </p:txBody>
      </p:sp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27702" y="609825"/>
            <a:ext cx="1033862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El autor sistematiza varios principios resultados de sus estudios foráneos y del ámbito nacional que deben tenerse en cuenta para realizar un abordaje sobre a violencia obstétrica, sin embargo no inserta el principio de autodeterminación, como mega principio y garantía a los derechos humanos generales, en consecuencia, ¿considera pudiera incorporarse a las bases de su propuesta de perfeccionamiento al ordenamiento jurídico o lo encuentra implícito en alguno de los principios esbozados? Amplíe.</a:t>
            </a:r>
          </a:p>
        </p:txBody>
      </p:sp>
    </p:spTree>
    <p:extLst>
      <p:ext uri="{BB962C8B-B14F-4D97-AF65-F5344CB8AC3E}">
        <p14:creationId xmlns:p14="http://schemas.microsoft.com/office/powerpoint/2010/main" val="2034777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39213" y="103239"/>
            <a:ext cx="470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PREGUNTA 3. </a:t>
            </a:r>
          </a:p>
        </p:txBody>
      </p:sp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344767" cy="1161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redondeado 6"/>
          <p:cNvSpPr/>
          <p:nvPr/>
        </p:nvSpPr>
        <p:spPr>
          <a:xfrm>
            <a:off x="153729" y="646603"/>
            <a:ext cx="3628103" cy="8701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AUTONOMÍA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2094270" y="1871796"/>
            <a:ext cx="294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Principio de la ética 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5769074" y="1691986"/>
            <a:ext cx="6135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Se asienta en el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DERECHO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de las personas a tomar decisiones por sí misma.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591498" y="2559405"/>
            <a:ext cx="10413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Sucede cuando las personas encuentran en el entorno las condiciones de posibilidad para un ejercicio respetuoso a tomar decisiones por sí misma.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4271547" y="845485"/>
            <a:ext cx="5857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Entendida: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DERECHO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HUMANO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339213" y="4018102"/>
            <a:ext cx="294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Para la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MUJER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153729" y="5027148"/>
            <a:ext cx="3628103" cy="8701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AUTONOMÍA se asienta en el CUERPO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4634678" y="3807141"/>
            <a:ext cx="7430727" cy="15696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cuerpo femenino ha sido propiedad de otras personas: parejas, familia, instituciones, incluso del estado con políticas demográficas, sociales o económicas. 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4634678" y="5466507"/>
            <a:ext cx="7430727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Un cuerpo-territorio sobre el cual se asume la autoridad de opinar y juzgar, así como ocupar e intervenir.</a:t>
            </a:r>
          </a:p>
        </p:txBody>
      </p:sp>
      <p:sp>
        <p:nvSpPr>
          <p:cNvPr id="3" name="Flecha derecha 2"/>
          <p:cNvSpPr/>
          <p:nvPr/>
        </p:nvSpPr>
        <p:spPr>
          <a:xfrm>
            <a:off x="3964291" y="918226"/>
            <a:ext cx="811162" cy="3269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derecha 5"/>
          <p:cNvSpPr/>
          <p:nvPr/>
        </p:nvSpPr>
        <p:spPr>
          <a:xfrm>
            <a:off x="4946688" y="1936103"/>
            <a:ext cx="725127" cy="3330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abajo 7"/>
          <p:cNvSpPr/>
          <p:nvPr/>
        </p:nvSpPr>
        <p:spPr>
          <a:xfrm>
            <a:off x="940347" y="1691986"/>
            <a:ext cx="402074" cy="23104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 abajo 11"/>
          <p:cNvSpPr/>
          <p:nvPr/>
        </p:nvSpPr>
        <p:spPr>
          <a:xfrm>
            <a:off x="940348" y="4443345"/>
            <a:ext cx="402074" cy="5473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derecha 15"/>
          <p:cNvSpPr/>
          <p:nvPr/>
        </p:nvSpPr>
        <p:spPr>
          <a:xfrm>
            <a:off x="3890026" y="4482541"/>
            <a:ext cx="563464" cy="3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Flecha derecha 27"/>
          <p:cNvSpPr/>
          <p:nvPr/>
        </p:nvSpPr>
        <p:spPr>
          <a:xfrm>
            <a:off x="3890026" y="5897303"/>
            <a:ext cx="563464" cy="3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/>
          <p:cNvSpPr/>
          <p:nvPr/>
        </p:nvSpPr>
        <p:spPr>
          <a:xfrm>
            <a:off x="3890026" y="4591970"/>
            <a:ext cx="195277" cy="151386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Flecha doblada hacia arriba 30"/>
          <p:cNvSpPr/>
          <p:nvPr/>
        </p:nvSpPr>
        <p:spPr>
          <a:xfrm rot="5400000">
            <a:off x="1470788" y="1676585"/>
            <a:ext cx="564988" cy="62720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4671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39213" y="103239"/>
            <a:ext cx="470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PREGUNTA 3. </a:t>
            </a:r>
          </a:p>
        </p:txBody>
      </p:sp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344767" cy="1161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uadroTexto 21"/>
          <p:cNvSpPr txBox="1"/>
          <p:nvPr/>
        </p:nvSpPr>
        <p:spPr>
          <a:xfrm>
            <a:off x="507689" y="667274"/>
            <a:ext cx="294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Para la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MUJER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4062520" y="379451"/>
            <a:ext cx="5557008" cy="8701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AUTONOMÍA durante el parto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90823" y="1630023"/>
            <a:ext cx="10781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Dinámicas profesionales e institucionales que construyen una relación de obediencia y donde los márgenes para una ruptura en lo instituido es limitada. 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3921168" y="2766391"/>
            <a:ext cx="4520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Apunta al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disciplinamiento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1501868" y="3729140"/>
            <a:ext cx="935898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APARECEN MANIFESTACIONES DE VIOLENCIA OBSTÉTRICA</a:t>
            </a:r>
          </a:p>
        </p:txBody>
      </p:sp>
      <p:pic>
        <p:nvPicPr>
          <p:cNvPr id="3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94" y="4491102"/>
            <a:ext cx="2214519" cy="1458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CuadroTexto 35"/>
          <p:cNvSpPr txBox="1"/>
          <p:nvPr/>
        </p:nvSpPr>
        <p:spPr>
          <a:xfrm>
            <a:off x="2952580" y="4491102"/>
            <a:ext cx="8619313" cy="1938992"/>
          </a:xfrm>
          <a:prstGeom prst="rect">
            <a:avLst/>
          </a:prstGeom>
          <a:solidFill>
            <a:srgbClr val="E38B00"/>
          </a:solidFill>
          <a:ln>
            <a:solidFill>
              <a:srgbClr val="FFC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Elaboró un Informe” Mi cuerpo me pertenece. Reclamar el derecho a la autonomía y autodeterminación</a:t>
            </a:r>
            <a: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Afirma que la autonomía corporal es un derecho universal y un requisito fundamental para el logro de los Objetivos de Desarrollo Sostenible de la Agenda 2020-2030.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1129680" y="6125769"/>
            <a:ext cx="1239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2021 </a:t>
            </a:r>
          </a:p>
        </p:txBody>
      </p:sp>
      <p:sp>
        <p:nvSpPr>
          <p:cNvPr id="2" name="Flecha derecha 1"/>
          <p:cNvSpPr/>
          <p:nvPr/>
        </p:nvSpPr>
        <p:spPr>
          <a:xfrm>
            <a:off x="2902834" y="661750"/>
            <a:ext cx="857110" cy="350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lecha abajo 2"/>
          <p:cNvSpPr/>
          <p:nvPr/>
        </p:nvSpPr>
        <p:spPr>
          <a:xfrm>
            <a:off x="6015409" y="3260651"/>
            <a:ext cx="331898" cy="4308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abajo 5"/>
          <p:cNvSpPr/>
          <p:nvPr/>
        </p:nvSpPr>
        <p:spPr>
          <a:xfrm>
            <a:off x="6005270" y="2493616"/>
            <a:ext cx="342037" cy="3478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 abajo 6"/>
          <p:cNvSpPr/>
          <p:nvPr/>
        </p:nvSpPr>
        <p:spPr>
          <a:xfrm>
            <a:off x="6015409" y="1324652"/>
            <a:ext cx="331898" cy="4260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4519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113041774"/>
              </p:ext>
            </p:extLst>
          </p:nvPr>
        </p:nvGraphicFramePr>
        <p:xfrm>
          <a:off x="0" y="681616"/>
          <a:ext cx="11400503" cy="6563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Grupo 6"/>
          <p:cNvGrpSpPr/>
          <p:nvPr/>
        </p:nvGrpSpPr>
        <p:grpSpPr>
          <a:xfrm>
            <a:off x="4250536" y="4972541"/>
            <a:ext cx="1752059" cy="1737975"/>
            <a:chOff x="1402840" y="3472849"/>
            <a:chExt cx="1502833" cy="1502833"/>
          </a:xfrm>
        </p:grpSpPr>
        <p:sp>
          <p:nvSpPr>
            <p:cNvPr id="8" name="Elipse 7"/>
            <p:cNvSpPr/>
            <p:nvPr/>
          </p:nvSpPr>
          <p:spPr>
            <a:xfrm>
              <a:off x="1402840" y="3472849"/>
              <a:ext cx="1502833" cy="150283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Elipse 4"/>
            <p:cNvSpPr txBox="1"/>
            <p:nvPr/>
          </p:nvSpPr>
          <p:spPr>
            <a:xfrm>
              <a:off x="1512882" y="3692933"/>
              <a:ext cx="1282748" cy="106266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dirty="0">
                  <a:latin typeface="Arial" panose="020B0604020202020204" pitchFamily="34" charset="0"/>
                  <a:cs typeface="Arial" panose="020B0604020202020204" pitchFamily="34" charset="0"/>
                </a:rPr>
                <a:t>A la Intimidad</a:t>
              </a:r>
              <a:endParaRPr lang="es-ES" sz="2400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Elipse 10"/>
          <p:cNvSpPr/>
          <p:nvPr/>
        </p:nvSpPr>
        <p:spPr>
          <a:xfrm>
            <a:off x="6431520" y="1374728"/>
            <a:ext cx="1737287" cy="1643695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upo 12"/>
          <p:cNvGrpSpPr/>
          <p:nvPr/>
        </p:nvGrpSpPr>
        <p:grpSpPr>
          <a:xfrm>
            <a:off x="7131580" y="3018423"/>
            <a:ext cx="2010062" cy="1889418"/>
            <a:chOff x="2044215" y="3472851"/>
            <a:chExt cx="1502833" cy="1502833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4" name="Elipse 13"/>
            <p:cNvSpPr/>
            <p:nvPr/>
          </p:nvSpPr>
          <p:spPr>
            <a:xfrm>
              <a:off x="2044215" y="3472851"/>
              <a:ext cx="1502833" cy="1502833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Elipse 4"/>
            <p:cNvSpPr txBox="1"/>
            <p:nvPr/>
          </p:nvSpPr>
          <p:spPr>
            <a:xfrm>
              <a:off x="2170258" y="3818229"/>
              <a:ext cx="1250748" cy="81207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Igualdad y no discriminación</a:t>
              </a:r>
            </a:p>
          </p:txBody>
        </p:sp>
      </p:grpSp>
      <p:sp>
        <p:nvSpPr>
          <p:cNvPr id="16" name="CuadroTexto 15"/>
          <p:cNvSpPr txBox="1"/>
          <p:nvPr/>
        </p:nvSpPr>
        <p:spPr>
          <a:xfrm>
            <a:off x="6549130" y="1842632"/>
            <a:ext cx="1502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Acceso a la información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116251" y="317376"/>
            <a:ext cx="1177268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Derechos humanos vulnerables en la atención al parto en Cuba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7826478" y="6228370"/>
            <a:ext cx="4365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Constitución de la República de Cuba, 2019.</a:t>
            </a:r>
          </a:p>
          <a:p>
            <a:r>
              <a:rPr lang="es-ES" dirty="0"/>
              <a:t>Elaboración del autor</a:t>
            </a:r>
          </a:p>
        </p:txBody>
      </p:sp>
      <p:sp>
        <p:nvSpPr>
          <p:cNvPr id="2" name="Elipse 1"/>
          <p:cNvSpPr/>
          <p:nvPr/>
        </p:nvSpPr>
        <p:spPr>
          <a:xfrm>
            <a:off x="486696" y="929148"/>
            <a:ext cx="10427109" cy="5781368"/>
          </a:xfrm>
          <a:prstGeom prst="ellipse">
            <a:avLst/>
          </a:prstGeom>
          <a:noFill/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 rot="16200000">
            <a:off x="9760899" y="451630"/>
            <a:ext cx="636338" cy="43936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vert="vert" wrap="square" rtlCol="0">
            <a:noAutofit/>
          </a:bodyPr>
          <a:lstStyle/>
          <a:p>
            <a:r>
              <a:rPr lang="es-E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AUTODETERMINACIÓN </a:t>
            </a:r>
          </a:p>
        </p:txBody>
      </p:sp>
    </p:spTree>
    <p:extLst>
      <p:ext uri="{BB962C8B-B14F-4D97-AF65-F5344CB8AC3E}">
        <p14:creationId xmlns:p14="http://schemas.microsoft.com/office/powerpoint/2010/main" val="2877135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7619" y="246213"/>
            <a:ext cx="338586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MUJERES CUBANAS </a:t>
            </a:r>
            <a:endParaRPr lang="es-ES" sz="2400" b="1" dirty="0"/>
          </a:p>
        </p:txBody>
      </p:sp>
      <p:sp>
        <p:nvSpPr>
          <p:cNvPr id="5" name="Rectángulo 4"/>
          <p:cNvSpPr/>
          <p:nvPr/>
        </p:nvSpPr>
        <p:spPr>
          <a:xfrm>
            <a:off x="261362" y="3634226"/>
            <a:ext cx="2492348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Empoderarse del proceso de gestación y parto como seres humanos con derechos ciudadanos</a:t>
            </a:r>
            <a:endParaRPr lang="es-ES" sz="2400" dirty="0"/>
          </a:p>
        </p:txBody>
      </p:sp>
      <p:sp>
        <p:nvSpPr>
          <p:cNvPr id="6" name="Rectángulo 5"/>
          <p:cNvSpPr/>
          <p:nvPr/>
        </p:nvSpPr>
        <p:spPr>
          <a:xfrm>
            <a:off x="3095570" y="609675"/>
            <a:ext cx="8980815" cy="611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base">
              <a:lnSpc>
                <a:spcPct val="150000"/>
              </a:lnSpc>
              <a:spcAft>
                <a:spcPts val="192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No</a:t>
            </a:r>
            <a:r>
              <a:rPr lang="es-ES" sz="2400" b="1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2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concebirse como enfermas para entender el parto como un proceso natural de su vida sexual y reproductiva que les pertenece con el control de su propio cuerpo y fisiología. 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192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Exigir la información necesaria para su preparación desde la gestación hasta el parto, con el verdadero empleo del consentimiento informado y el acompañamiento de su pareja o familiar </a:t>
            </a:r>
            <a:r>
              <a:rPr lang="es-ES" sz="2400" dirty="0">
                <a:latin typeface="Arial" panose="020B0604020202020204" pitchFamily="34" charset="0"/>
                <a:ea typeface="Times New Roman" panose="02020603050405020304" pitchFamily="18" charset="0"/>
              </a:rPr>
              <a:t>como establece</a:t>
            </a:r>
            <a:r>
              <a:rPr lang="es-VE" sz="2400" dirty="0">
                <a:latin typeface="Arial" panose="020B0604020202020204" pitchFamily="34" charset="0"/>
                <a:ea typeface="Times New Roman" panose="02020603050405020304" pitchFamily="18" charset="0"/>
              </a:rPr>
              <a:t> el Ministerio de Salud Pública. </a:t>
            </a:r>
          </a:p>
          <a:p>
            <a:pPr marL="342900" indent="-342900" algn="just" fontAlgn="base">
              <a:lnSpc>
                <a:spcPct val="150000"/>
              </a:lnSpc>
              <a:spcAft>
                <a:spcPts val="192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El cuidado y la autorresponsabilidad de su propia salud pues la salud es un derecho que les brinda el estado pero es un deber individual.</a:t>
            </a:r>
            <a:endParaRPr lang="es-ES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62" y="861820"/>
            <a:ext cx="2601807" cy="241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60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07923" y="585470"/>
            <a:ext cx="4704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PREGUNTA 4. </a:t>
            </a:r>
          </a:p>
        </p:txBody>
      </p:sp>
      <p:pic>
        <p:nvPicPr>
          <p:cNvPr id="5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707923" y="1047135"/>
            <a:ext cx="9952496" cy="518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El autor recorre la normativa cubana y propone en el orden penal, un tipo particular de injusto sobre la idea de un bien jurídico particular, la violencia obstétrica; dado que las normas penales son de larga data, ¿considera insuficiente desde las formas que asume la culpabilidad y con ello el concepto del deber de cuidado objetivo, la protección y respuesta penal que pudiera resultar de ella, a las víctimas de violencia obstétrica?</a:t>
            </a:r>
          </a:p>
        </p:txBody>
      </p:sp>
    </p:spTree>
    <p:extLst>
      <p:ext uri="{BB962C8B-B14F-4D97-AF65-F5344CB8AC3E}">
        <p14:creationId xmlns:p14="http://schemas.microsoft.com/office/powerpoint/2010/main" val="3970049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62" y="737968"/>
            <a:ext cx="3211657" cy="14447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ángulo 4"/>
          <p:cNvSpPr/>
          <p:nvPr/>
        </p:nvSpPr>
        <p:spPr>
          <a:xfrm>
            <a:off x="116562" y="161142"/>
            <a:ext cx="54665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Código Penal, Ley No. 151 del 2022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270953" y="1036684"/>
            <a:ext cx="4218039" cy="12003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r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AVANCE EN MATERIA DE REGULACIÓN DE CONDUCTAS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93174" y="3288395"/>
            <a:ext cx="1101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ha regulado mecanismos que le ofrezcan un tratamiento directo a la violencia obstétrica, ni ha establecido un tipo penal específico encargado de proscribir las acciones u omisiones que comprenden el concepto de esta modalidad de conducta.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009576" y="1786323"/>
            <a:ext cx="3435428" cy="1077218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SIN EMBARGO…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16562" y="4858055"/>
            <a:ext cx="2375915" cy="584775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 DEBE…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929148" y="5444177"/>
            <a:ext cx="1078107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Analizar en las instrucciones de la Parte General, así como las figuras delictivas que guardan relación con la violencia basada en el género y sean compatibles con la violencia obstétrica</a:t>
            </a:r>
          </a:p>
        </p:txBody>
      </p:sp>
      <p:sp>
        <p:nvSpPr>
          <p:cNvPr id="12" name="Flecha doblada hacia arriba 11"/>
          <p:cNvSpPr/>
          <p:nvPr/>
        </p:nvSpPr>
        <p:spPr>
          <a:xfrm rot="10800000">
            <a:off x="5117690" y="1208927"/>
            <a:ext cx="1814052" cy="85584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9233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86696" y="2997086"/>
            <a:ext cx="11208775" cy="286232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legislador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previó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regla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especial para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delitos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cometidos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resultado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violencia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basada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género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estableciendo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facultad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del tribunal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juzgador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la de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aumentar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tercio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límite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máximo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marco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legal de la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sanción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correspondiente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atención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un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conjunto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factores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dentro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cuales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encuentra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entidad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laviolencia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manifestada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11482" y="208847"/>
            <a:ext cx="561564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Parte General del </a:t>
            </a:r>
            <a:r>
              <a:rPr lang="en-US" sz="28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Código</a:t>
            </a:r>
            <a:r>
              <a:rPr lang="en-US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335160" y="1147171"/>
            <a:ext cx="93603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Grupo de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mecanismos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encaminados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reprimir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aquellas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conductas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cometidas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razones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lesivas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discriminatorias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violentas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basadas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género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echa abajo 6"/>
          <p:cNvSpPr/>
          <p:nvPr/>
        </p:nvSpPr>
        <p:spPr>
          <a:xfrm>
            <a:off x="2610465" y="732067"/>
            <a:ext cx="398206" cy="4920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abajo 7"/>
          <p:cNvSpPr/>
          <p:nvPr/>
        </p:nvSpPr>
        <p:spPr>
          <a:xfrm>
            <a:off x="980811" y="732067"/>
            <a:ext cx="398206" cy="17417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44840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71947" y="154023"/>
            <a:ext cx="103386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Dentro de las </a:t>
            </a:r>
            <a:r>
              <a:rPr lang="es-419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circunstancias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agravantes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la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responsabilidad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penal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21218" y="883489"/>
            <a:ext cx="286969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ARTÍCULO 80.1 N)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721218" y="1612955"/>
            <a:ext cx="10885763" cy="279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de cometer el delito “por motivos de violencia de género o familiar, discriminación de sexo, género, orientación sexual, identidad de género, edad, origen étnico, color de la piel, creencia religiosa, discapacidad, origen nacional o territorial o cualquier otra condición o circunstancia personal que implique distinción lesiva a la dignidad humana”.</a:t>
            </a:r>
          </a:p>
        </p:txBody>
      </p:sp>
    </p:spTree>
    <p:extLst>
      <p:ext uri="{BB962C8B-B14F-4D97-AF65-F5344CB8AC3E}">
        <p14:creationId xmlns:p14="http://schemas.microsoft.com/office/powerpoint/2010/main" val="1834355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48929" y="333796"/>
            <a:ext cx="11149781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análisis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la Parte Especial del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Código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penal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arroja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 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legislador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ha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concebido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un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bien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jurídico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particular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 englobe la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protección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derechos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sexuales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reproductivos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mismo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título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 las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conductas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atentan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contra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encuentran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dispersas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norma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446528" y="1983163"/>
            <a:ext cx="88981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Concentrándose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mayor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medida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dentro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duodécimo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, que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agrupa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delitos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contra la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integridad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corporal.</a:t>
            </a:r>
            <a:endParaRPr lang="es-ES" sz="2400" dirty="0"/>
          </a:p>
        </p:txBody>
      </p:sp>
      <p:sp>
        <p:nvSpPr>
          <p:cNvPr id="6" name="Rectángulo 5"/>
          <p:cNvSpPr/>
          <p:nvPr/>
        </p:nvSpPr>
        <p:spPr>
          <a:xfrm>
            <a:off x="3293805" y="3036780"/>
            <a:ext cx="88981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Delitos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“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aborto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ilícito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 y “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contra la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actividad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reproductiva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humana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582322" y="4207898"/>
            <a:ext cx="84937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prácticas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constitutivas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violencia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gineco-obstétrica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trascender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al 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ámbito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de  la 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actividad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reproduciva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humana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lecha doblada hacia arriba 8"/>
          <p:cNvSpPr/>
          <p:nvPr/>
        </p:nvSpPr>
        <p:spPr>
          <a:xfrm rot="5400000">
            <a:off x="895748" y="1951358"/>
            <a:ext cx="558412" cy="5431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doblada hacia arriba 9"/>
          <p:cNvSpPr/>
          <p:nvPr/>
        </p:nvSpPr>
        <p:spPr>
          <a:xfrm rot="5400000">
            <a:off x="2743025" y="2901499"/>
            <a:ext cx="558412" cy="5431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doblada hacia arriba 10"/>
          <p:cNvSpPr/>
          <p:nvPr/>
        </p:nvSpPr>
        <p:spPr>
          <a:xfrm rot="5400000">
            <a:off x="1429213" y="3424121"/>
            <a:ext cx="1763070" cy="5431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490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37418" y="2551348"/>
            <a:ext cx="10751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Introduce una regla especial de adecuación cuando se cometen como consecuencia de violencia de género, o bien cuando sean ejecutados por razones de discriminación de sexo, género o identidad de género, entre otras causales.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737418" y="1966209"/>
            <a:ext cx="4232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LESIONES, art 350.1.a.b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37419" y="4244482"/>
            <a:ext cx="8509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DELITO CONTRA EL DERECHO DE IGUALDAD, art 388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37419" y="4829621"/>
            <a:ext cx="107515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impone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analizar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previsto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figura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el que se ha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incorporado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nuevas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causales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generadoras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discriminación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dentro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cuales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encuentran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mismas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el artículo anterior.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37418" y="1011738"/>
            <a:ext cx="10751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establece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único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requisito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para la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configuración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tipo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penal, que se le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dé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muerte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mujer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consecuencia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violencia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género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37418" y="427703"/>
            <a:ext cx="4232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ASESINATO, art 345.1.2 y 3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6196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59837" y="519976"/>
            <a:ext cx="391485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RECOMENDACIONES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59837" y="1490051"/>
            <a:ext cx="113978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PRIMERA: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Proponer a la Comisión de Asuntos Constitucionales y Jurídicos de la Asamblea Nacional del Poder Popular que, en futuras modificaciones al texto del Código Penal y la actual Ley de Salud, se valoren los siguientes aspectos: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59837" y="2783002"/>
            <a:ext cx="26997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Código Penal: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459837" y="3398845"/>
            <a:ext cx="11397865" cy="193899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En su Anexo, “Definiciones de términos y expresiones”, añadir un inciso que represente la violencia obstétrica.  </a:t>
            </a:r>
          </a:p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Ampliar dentro del Título “Delitos contra la libertad e indemnidad sexual, las familias y el desarrollo integral de las personas menores de edad”, un tipo penal que sancione las conductas entendidas como violencia obstétrica.</a:t>
            </a:r>
          </a:p>
        </p:txBody>
      </p:sp>
      <p:pic>
        <p:nvPicPr>
          <p:cNvPr id="8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419" y="-32948"/>
            <a:ext cx="1573025" cy="135910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0619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722" y="233008"/>
            <a:ext cx="3585264" cy="19144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639" y="233009"/>
            <a:ext cx="4050140" cy="191444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0639" y="2296746"/>
            <a:ext cx="4050140" cy="195079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4503" y="310098"/>
            <a:ext cx="3437547" cy="183735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722" y="2308789"/>
            <a:ext cx="3585264" cy="193874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1432" y="2308789"/>
            <a:ext cx="3420618" cy="193874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94722" y="5099009"/>
            <a:ext cx="11857703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Efectos que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a gran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escala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proceso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decrecimiento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poblacional</a:t>
            </a:r>
            <a:r>
              <a:rPr lang="en-US" sz="2400" dirty="0">
                <a:solidFill>
                  <a:srgbClr val="000000"/>
                </a:solidFill>
                <a:latin typeface="Google Sans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9083" y="4247536"/>
            <a:ext cx="12152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CAUSA PRINCIPAL DE VULNERACIÓN DE LOS DERECHOS SEXUALES Y REPRODUCTIVOS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94722" y="5688871"/>
            <a:ext cx="62953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Afecta 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bienes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jurídicos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de  gran  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relevancia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068852" y="5723968"/>
            <a:ext cx="412517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DERECHO PENAL</a:t>
            </a:r>
          </a:p>
        </p:txBody>
      </p:sp>
    </p:spTree>
    <p:extLst>
      <p:ext uri="{BB962C8B-B14F-4D97-AF65-F5344CB8AC3E}">
        <p14:creationId xmlns:p14="http://schemas.microsoft.com/office/powerpoint/2010/main" val="8977278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1707940"/>
            <a:ext cx="1194619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En su sección “Disposiciones generales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”, se reformule artículo 128 donde se expresa que El Ministerio de Salud Pública diseñe estrategias de salud para prevenir y atender los daños a la salud derivados de las manifestaciones de violencia y la recuperación de víctimas y victimarios para que se especifiquen estos aspectos relacionados de forma directa a la VO como un tipo de violencia particular en situaciones vulnerabilidad.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En su sección “De los derechos”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incorporar un acápite dedicado a los derechos de las mujeres durante su atención institucional en el periodo reproductivo. Después, en la sección “De la salud sexual y reproductiva”, añadir artículos dirigidos a las situaciones de VO, y las conductas esperadas por el personal de salud frente a estas situaciones.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393135" y="958334"/>
            <a:ext cx="47820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Anteproyecto de Ley de Salud: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27896" y="147173"/>
            <a:ext cx="391485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RECOMENDACIONES</a:t>
            </a:r>
          </a:p>
        </p:txBody>
      </p:sp>
    </p:spTree>
    <p:extLst>
      <p:ext uri="{BB962C8B-B14F-4D97-AF65-F5344CB8AC3E}">
        <p14:creationId xmlns:p14="http://schemas.microsoft.com/office/powerpoint/2010/main" val="35611639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4881</TotalTime>
  <Words>2734</Words>
  <Application>Microsoft Office PowerPoint</Application>
  <PresentationFormat>Panorámica</PresentationFormat>
  <Paragraphs>184</Paragraphs>
  <Slides>35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4" baseType="lpstr">
      <vt:lpstr>Arial</vt:lpstr>
      <vt:lpstr>Arial Black</vt:lpstr>
      <vt:lpstr>Arial Rounded MT Bold</vt:lpstr>
      <vt:lpstr>Calibri</vt:lpstr>
      <vt:lpstr>Calibri Light</vt:lpstr>
      <vt:lpstr>Google Sans</vt:lpstr>
      <vt:lpstr>Helvetica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Definición de Violencia:</dc:title>
  <dc:creator>Dr. Rolando</dc:creator>
  <cp:lastModifiedBy>Lareisy Borges Damas</cp:lastModifiedBy>
  <cp:revision>185</cp:revision>
  <dcterms:created xsi:type="dcterms:W3CDTF">2021-01-15T00:04:54Z</dcterms:created>
  <dcterms:modified xsi:type="dcterms:W3CDTF">2026-09-25T01:34:37Z</dcterms:modified>
</cp:coreProperties>
</file>