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15" r:id="rId2"/>
    <p:sldId id="290" r:id="rId3"/>
    <p:sldId id="291" r:id="rId4"/>
    <p:sldId id="293" r:id="rId5"/>
    <p:sldId id="319" r:id="rId6"/>
    <p:sldId id="316" r:id="rId7"/>
    <p:sldId id="295" r:id="rId8"/>
    <p:sldId id="297" r:id="rId9"/>
    <p:sldId id="304" r:id="rId10"/>
    <p:sldId id="327" r:id="rId11"/>
    <p:sldId id="317" r:id="rId12"/>
    <p:sldId id="320" r:id="rId13"/>
    <p:sldId id="322" r:id="rId14"/>
    <p:sldId id="318" r:id="rId15"/>
    <p:sldId id="307" r:id="rId16"/>
    <p:sldId id="323" r:id="rId17"/>
    <p:sldId id="326" r:id="rId18"/>
    <p:sldId id="325" r:id="rId19"/>
    <p:sldId id="308" r:id="rId20"/>
    <p:sldId id="309" r:id="rId21"/>
    <p:sldId id="310" r:id="rId22"/>
    <p:sldId id="311" r:id="rId23"/>
    <p:sldId id="312" r:id="rId24"/>
    <p:sldId id="314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F71"/>
    <a:srgbClr val="FDFDFE"/>
    <a:srgbClr val="FE86E4"/>
    <a:srgbClr val="FBFD95"/>
    <a:srgbClr val="BD9E61"/>
    <a:srgbClr val="000000"/>
    <a:srgbClr val="99CC00"/>
    <a:srgbClr val="1966B3"/>
    <a:srgbClr val="DDDDDD"/>
    <a:srgbClr val="C1D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60" autoAdjust="0"/>
  </p:normalViewPr>
  <p:slideViewPr>
    <p:cSldViewPr>
      <p:cViewPr varScale="1">
        <p:scale>
          <a:sx n="53" d="100"/>
          <a:sy n="53" d="100"/>
        </p:scale>
        <p:origin x="90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2A083A-2CA5-4CE1-A88D-EAD99E90AD78}" type="doc">
      <dgm:prSet loTypeId="urn:microsoft.com/office/officeart/2005/8/layout/StepDown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4894858-ADB2-4089-9685-FECB82200577}">
      <dgm:prSet phldrT="[Texto]"/>
      <dgm:spPr/>
      <dgm:t>
        <a:bodyPr/>
        <a:lstStyle/>
        <a:p>
          <a:r>
            <a:rPr lang="es-ES" b="1" dirty="0">
              <a:solidFill>
                <a:schemeClr val="tx2"/>
              </a:solidFill>
            </a:rPr>
            <a:t>Métodos</a:t>
          </a:r>
          <a:r>
            <a:rPr lang="es-ES" dirty="0"/>
            <a:t> </a:t>
          </a:r>
          <a:r>
            <a:rPr lang="es-ES" b="1" dirty="0">
              <a:solidFill>
                <a:schemeClr val="tx2"/>
              </a:solidFill>
            </a:rPr>
            <a:t>de planeación financiera. </a:t>
          </a:r>
        </a:p>
      </dgm:t>
    </dgm:pt>
    <dgm:pt modelId="{CDB5C8F3-5CF1-403C-98CC-E2B8516CD510}" type="parTrans" cxnId="{FD84C6E0-6DD7-43DD-8180-E73BC96D223C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8070C59-3767-4488-B962-82C19E13FAE5}" type="sibTrans" cxnId="{FD84C6E0-6DD7-43DD-8180-E73BC96D223C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B7E0E9A-E3F0-4158-BCCF-44702039626B}">
      <dgm:prSet phldrT="[Texto]"/>
      <dgm:spPr/>
      <dgm:t>
        <a:bodyPr/>
        <a:lstStyle/>
        <a:p>
          <a:r>
            <a:rPr lang="es-ES" b="1">
              <a:solidFill>
                <a:schemeClr val="tx2"/>
              </a:solidFill>
            </a:rPr>
            <a:t>Planeación financiera a corto plazo.</a:t>
          </a:r>
          <a:endParaRPr lang="es-ES" b="1" dirty="0">
            <a:solidFill>
              <a:schemeClr val="tx2"/>
            </a:solidFill>
          </a:endParaRPr>
        </a:p>
      </dgm:t>
    </dgm:pt>
    <dgm:pt modelId="{C83F78DA-7F1C-4912-9816-52D4D73065D3}" type="parTrans" cxnId="{4DBBD009-2D1B-4110-8B2E-6C2CC9D3BBD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BD9BF3A-1CA3-4259-8ACC-6227EC56B7C3}" type="sibTrans" cxnId="{4DBBD009-2D1B-4110-8B2E-6C2CC9D3BBD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201A729-FB9A-4596-A3D9-3F8A857967F8}">
      <dgm:prSet phldrT="[Texto]"/>
      <dgm:spPr/>
      <dgm:t>
        <a:bodyPr/>
        <a:lstStyle/>
        <a:p>
          <a:r>
            <a:rPr lang="es-ES" b="1" dirty="0">
              <a:solidFill>
                <a:schemeClr val="tx2"/>
              </a:solidFill>
            </a:rPr>
            <a:t>Proyectar los estados financieros.</a:t>
          </a:r>
        </a:p>
      </dgm:t>
    </dgm:pt>
    <dgm:pt modelId="{F66B88DE-D087-4DE0-AB42-6F19FF2C466C}" type="parTrans" cxnId="{796EAC26-AE95-4411-9FFF-4B20F7370DA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F73C459-4B4D-4D6F-B2A3-287DC3E05A5C}" type="sibTrans" cxnId="{796EAC26-AE95-4411-9FFF-4B20F7370DA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B221564-B832-4A30-802B-1B14A00FA0FB}" type="pres">
      <dgm:prSet presAssocID="{4B2A083A-2CA5-4CE1-A88D-EAD99E90AD7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B5495DB-0425-4A97-84DA-C0B682BA78C6}" type="pres">
      <dgm:prSet presAssocID="{74894858-ADB2-4089-9685-FECB82200577}" presName="composite" presStyleCnt="0"/>
      <dgm:spPr/>
    </dgm:pt>
    <dgm:pt modelId="{E737821A-0183-4BF5-8E94-8601281BFF6D}" type="pres">
      <dgm:prSet presAssocID="{74894858-ADB2-4089-9685-FECB82200577}" presName="bentUpArrow1" presStyleLbl="alignImgPlace1" presStyleIdx="0" presStyleCnt="2"/>
      <dgm:spPr/>
    </dgm:pt>
    <dgm:pt modelId="{D3CB4597-D920-41D8-AB57-7A615E795DEC}" type="pres">
      <dgm:prSet presAssocID="{74894858-ADB2-4089-9685-FECB82200577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74887C-5420-4DA0-8177-02C694B481AE}" type="pres">
      <dgm:prSet presAssocID="{74894858-ADB2-4089-9685-FECB82200577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81C8948-1EBE-4AE7-84A6-75BE77AEF4B7}" type="pres">
      <dgm:prSet presAssocID="{28070C59-3767-4488-B962-82C19E13FAE5}" presName="sibTrans" presStyleCnt="0"/>
      <dgm:spPr/>
    </dgm:pt>
    <dgm:pt modelId="{F3F57758-6CFF-42C7-8FC9-F9627D7973AE}" type="pres">
      <dgm:prSet presAssocID="{CB7E0E9A-E3F0-4158-BCCF-44702039626B}" presName="composite" presStyleCnt="0"/>
      <dgm:spPr/>
    </dgm:pt>
    <dgm:pt modelId="{E8853EB7-5DDF-4A73-B20E-A07C93BE1B30}" type="pres">
      <dgm:prSet presAssocID="{CB7E0E9A-E3F0-4158-BCCF-44702039626B}" presName="bentUpArrow1" presStyleLbl="alignImgPlace1" presStyleIdx="1" presStyleCnt="2"/>
      <dgm:spPr/>
    </dgm:pt>
    <dgm:pt modelId="{F4AADAF1-29D3-4E36-948D-BE293A862E77}" type="pres">
      <dgm:prSet presAssocID="{CB7E0E9A-E3F0-4158-BCCF-44702039626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C8E1C4-5A29-44D6-87C6-41AF0B8798CD}" type="pres">
      <dgm:prSet presAssocID="{CB7E0E9A-E3F0-4158-BCCF-44702039626B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1D093ED-DCCE-4CD9-AA48-BED7A24B0B03}" type="pres">
      <dgm:prSet presAssocID="{8BD9BF3A-1CA3-4259-8ACC-6227EC56B7C3}" presName="sibTrans" presStyleCnt="0"/>
      <dgm:spPr/>
    </dgm:pt>
    <dgm:pt modelId="{C7809BA7-DEF9-4388-A7E5-3831590ECC48}" type="pres">
      <dgm:prSet presAssocID="{8201A729-FB9A-4596-A3D9-3F8A857967F8}" presName="composite" presStyleCnt="0"/>
      <dgm:spPr/>
    </dgm:pt>
    <dgm:pt modelId="{5D7411BD-8D00-4010-8191-D1A005630EF5}" type="pres">
      <dgm:prSet presAssocID="{8201A729-FB9A-4596-A3D9-3F8A857967F8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84C6E0-6DD7-43DD-8180-E73BC96D223C}" srcId="{4B2A083A-2CA5-4CE1-A88D-EAD99E90AD78}" destId="{74894858-ADB2-4089-9685-FECB82200577}" srcOrd="0" destOrd="0" parTransId="{CDB5C8F3-5CF1-403C-98CC-E2B8516CD510}" sibTransId="{28070C59-3767-4488-B962-82C19E13FAE5}"/>
    <dgm:cxn modelId="{BACA7D5A-88B7-4F2D-919E-1ECB68737D59}" type="presOf" srcId="{8201A729-FB9A-4596-A3D9-3F8A857967F8}" destId="{5D7411BD-8D00-4010-8191-D1A005630EF5}" srcOrd="0" destOrd="0" presId="urn:microsoft.com/office/officeart/2005/8/layout/StepDownProcess"/>
    <dgm:cxn modelId="{D92DE667-9F1F-4B99-BC25-4D277FC17B09}" type="presOf" srcId="{74894858-ADB2-4089-9685-FECB82200577}" destId="{D3CB4597-D920-41D8-AB57-7A615E795DEC}" srcOrd="0" destOrd="0" presId="urn:microsoft.com/office/officeart/2005/8/layout/StepDownProcess"/>
    <dgm:cxn modelId="{4DBBD009-2D1B-4110-8B2E-6C2CC9D3BBD9}" srcId="{4B2A083A-2CA5-4CE1-A88D-EAD99E90AD78}" destId="{CB7E0E9A-E3F0-4158-BCCF-44702039626B}" srcOrd="1" destOrd="0" parTransId="{C83F78DA-7F1C-4912-9816-52D4D73065D3}" sibTransId="{8BD9BF3A-1CA3-4259-8ACC-6227EC56B7C3}"/>
    <dgm:cxn modelId="{796EAC26-AE95-4411-9FFF-4B20F7370DAB}" srcId="{4B2A083A-2CA5-4CE1-A88D-EAD99E90AD78}" destId="{8201A729-FB9A-4596-A3D9-3F8A857967F8}" srcOrd="2" destOrd="0" parTransId="{F66B88DE-D087-4DE0-AB42-6F19FF2C466C}" sibTransId="{CF73C459-4B4D-4D6F-B2A3-287DC3E05A5C}"/>
    <dgm:cxn modelId="{705DA621-5AD6-44EC-967D-EF71B1F9E07B}" type="presOf" srcId="{CB7E0E9A-E3F0-4158-BCCF-44702039626B}" destId="{F4AADAF1-29D3-4E36-948D-BE293A862E77}" srcOrd="0" destOrd="0" presId="urn:microsoft.com/office/officeart/2005/8/layout/StepDownProcess"/>
    <dgm:cxn modelId="{58140241-FB4A-4199-8ED5-28ABB6BF837C}" type="presOf" srcId="{4B2A083A-2CA5-4CE1-A88D-EAD99E90AD78}" destId="{CB221564-B832-4A30-802B-1B14A00FA0FB}" srcOrd="0" destOrd="0" presId="urn:microsoft.com/office/officeart/2005/8/layout/StepDownProcess"/>
    <dgm:cxn modelId="{A3053E83-8310-4A1E-A53E-204D0674F8E9}" type="presParOf" srcId="{CB221564-B832-4A30-802B-1B14A00FA0FB}" destId="{CB5495DB-0425-4A97-84DA-C0B682BA78C6}" srcOrd="0" destOrd="0" presId="urn:microsoft.com/office/officeart/2005/8/layout/StepDownProcess"/>
    <dgm:cxn modelId="{88A71D6A-3DD2-4B31-A16D-FF99E5BF59FE}" type="presParOf" srcId="{CB5495DB-0425-4A97-84DA-C0B682BA78C6}" destId="{E737821A-0183-4BF5-8E94-8601281BFF6D}" srcOrd="0" destOrd="0" presId="urn:microsoft.com/office/officeart/2005/8/layout/StepDownProcess"/>
    <dgm:cxn modelId="{43928E01-96C8-49D9-BFFC-AE273FD0CD50}" type="presParOf" srcId="{CB5495DB-0425-4A97-84DA-C0B682BA78C6}" destId="{D3CB4597-D920-41D8-AB57-7A615E795DEC}" srcOrd="1" destOrd="0" presId="urn:microsoft.com/office/officeart/2005/8/layout/StepDownProcess"/>
    <dgm:cxn modelId="{1D1C63AD-87ED-44E7-910A-3660BD98C2F6}" type="presParOf" srcId="{CB5495DB-0425-4A97-84DA-C0B682BA78C6}" destId="{1774887C-5420-4DA0-8177-02C694B481AE}" srcOrd="2" destOrd="0" presId="urn:microsoft.com/office/officeart/2005/8/layout/StepDownProcess"/>
    <dgm:cxn modelId="{B27F7D3A-79A3-47C7-9A85-D902160A2860}" type="presParOf" srcId="{CB221564-B832-4A30-802B-1B14A00FA0FB}" destId="{781C8948-1EBE-4AE7-84A6-75BE77AEF4B7}" srcOrd="1" destOrd="0" presId="urn:microsoft.com/office/officeart/2005/8/layout/StepDownProcess"/>
    <dgm:cxn modelId="{84B6A5D0-D991-4077-BB8A-EA66C72D0577}" type="presParOf" srcId="{CB221564-B832-4A30-802B-1B14A00FA0FB}" destId="{F3F57758-6CFF-42C7-8FC9-F9627D7973AE}" srcOrd="2" destOrd="0" presId="urn:microsoft.com/office/officeart/2005/8/layout/StepDownProcess"/>
    <dgm:cxn modelId="{74720B7F-AF20-4856-9F40-AF1E66B1404A}" type="presParOf" srcId="{F3F57758-6CFF-42C7-8FC9-F9627D7973AE}" destId="{E8853EB7-5DDF-4A73-B20E-A07C93BE1B30}" srcOrd="0" destOrd="0" presId="urn:microsoft.com/office/officeart/2005/8/layout/StepDownProcess"/>
    <dgm:cxn modelId="{9AC1BEC1-B132-47F2-876A-80C74911B320}" type="presParOf" srcId="{F3F57758-6CFF-42C7-8FC9-F9627D7973AE}" destId="{F4AADAF1-29D3-4E36-948D-BE293A862E77}" srcOrd="1" destOrd="0" presId="urn:microsoft.com/office/officeart/2005/8/layout/StepDownProcess"/>
    <dgm:cxn modelId="{007F065D-C495-45BD-BE87-2A4BEE724D03}" type="presParOf" srcId="{F3F57758-6CFF-42C7-8FC9-F9627D7973AE}" destId="{D9C8E1C4-5A29-44D6-87C6-41AF0B8798CD}" srcOrd="2" destOrd="0" presId="urn:microsoft.com/office/officeart/2005/8/layout/StepDownProcess"/>
    <dgm:cxn modelId="{BDA81C5B-CA85-497A-AF13-A937B7289B38}" type="presParOf" srcId="{CB221564-B832-4A30-802B-1B14A00FA0FB}" destId="{A1D093ED-DCCE-4CD9-AA48-BED7A24B0B03}" srcOrd="3" destOrd="0" presId="urn:microsoft.com/office/officeart/2005/8/layout/StepDownProcess"/>
    <dgm:cxn modelId="{80CD0F36-0E27-4113-961F-AA75E666DBC1}" type="presParOf" srcId="{CB221564-B832-4A30-802B-1B14A00FA0FB}" destId="{C7809BA7-DEF9-4388-A7E5-3831590ECC48}" srcOrd="4" destOrd="0" presId="urn:microsoft.com/office/officeart/2005/8/layout/StepDownProcess"/>
    <dgm:cxn modelId="{DD725605-829A-4B4B-BD51-BD61AA5EF933}" type="presParOf" srcId="{C7809BA7-DEF9-4388-A7E5-3831590ECC48}" destId="{5D7411BD-8D00-4010-8191-D1A005630EF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6CC4E0-9BEF-4BB5-89B9-B599EFE940F9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36C532A-1867-4A35-B77C-C6A56DF5BD94}">
      <dgm:prSet phldrT="[Texto]" custT="1"/>
      <dgm:spPr/>
      <dgm:t>
        <a:bodyPr/>
        <a:lstStyle/>
        <a:p>
          <a:pPr algn="just"/>
          <a:r>
            <a:rPr lang="es-ES" sz="1600" b="1" dirty="0"/>
            <a:t>Porcentaje de ventas</a:t>
          </a:r>
        </a:p>
      </dgm:t>
    </dgm:pt>
    <dgm:pt modelId="{EE0D7EF0-E2A0-4DED-9CBC-E3326C5E9FEA}" type="parTrans" cxnId="{E611280D-5117-4FA0-B093-8F5DB01A8886}">
      <dgm:prSet/>
      <dgm:spPr/>
      <dgm:t>
        <a:bodyPr/>
        <a:lstStyle/>
        <a:p>
          <a:pPr algn="just"/>
          <a:endParaRPr lang="es-ES" sz="1600" b="1"/>
        </a:p>
      </dgm:t>
    </dgm:pt>
    <dgm:pt modelId="{324C4024-FAB1-48B2-A90C-80D730B55AE4}" type="sibTrans" cxnId="{E611280D-5117-4FA0-B093-8F5DB01A8886}">
      <dgm:prSet/>
      <dgm:spPr/>
      <dgm:t>
        <a:bodyPr/>
        <a:lstStyle/>
        <a:p>
          <a:pPr algn="just"/>
          <a:endParaRPr lang="es-ES" sz="1600" b="1"/>
        </a:p>
      </dgm:t>
    </dgm:pt>
    <dgm:pt modelId="{0BF1129E-78D5-4FF1-8F08-32B5E981F10E}">
      <dgm:prSet phldrT="[Texto]" custT="1"/>
      <dgm:spPr/>
      <dgm:t>
        <a:bodyPr/>
        <a:lstStyle/>
        <a:p>
          <a:pPr algn="just"/>
          <a:r>
            <a:rPr lang="es-ES" sz="1600" b="0" dirty="0"/>
            <a:t>E</a:t>
          </a:r>
          <a:r>
            <a:rPr lang="es-ES" sz="1600" dirty="0"/>
            <a:t>stimar cada una de las partidas que varían en proporción directa a las ventas. </a:t>
          </a:r>
          <a:r>
            <a:rPr lang="es-ES" sz="1600" dirty="0" err="1"/>
            <a:t>Gitman</a:t>
          </a:r>
          <a:r>
            <a:rPr lang="es-ES" sz="1600" dirty="0"/>
            <a:t> Tomo I pág. 151-152.</a:t>
          </a:r>
          <a:endParaRPr lang="es-ES" sz="1600" b="0" dirty="0"/>
        </a:p>
      </dgm:t>
    </dgm:pt>
    <dgm:pt modelId="{BF3D7B68-B626-45FA-B2D2-2409CA118059}" type="parTrans" cxnId="{9666860D-D7CF-4BE1-A871-21CAFF632F3F}">
      <dgm:prSet/>
      <dgm:spPr/>
      <dgm:t>
        <a:bodyPr/>
        <a:lstStyle/>
        <a:p>
          <a:pPr algn="just"/>
          <a:endParaRPr lang="es-ES" sz="1600" b="1"/>
        </a:p>
      </dgm:t>
    </dgm:pt>
    <dgm:pt modelId="{0E4E3014-F66C-4832-A18E-DAD0E54CC747}" type="sibTrans" cxnId="{9666860D-D7CF-4BE1-A871-21CAFF632F3F}">
      <dgm:prSet/>
      <dgm:spPr/>
      <dgm:t>
        <a:bodyPr/>
        <a:lstStyle/>
        <a:p>
          <a:pPr algn="just"/>
          <a:endParaRPr lang="es-ES" sz="1600" b="1"/>
        </a:p>
      </dgm:t>
    </dgm:pt>
    <dgm:pt modelId="{2F053ADD-193D-405B-BF4B-2BB714E36FDB}">
      <dgm:prSet phldrT="[Texto]" custT="1"/>
      <dgm:spPr/>
      <dgm:t>
        <a:bodyPr/>
        <a:lstStyle/>
        <a:p>
          <a:pPr algn="just"/>
          <a:r>
            <a:rPr lang="es-ES" sz="1600" b="1" dirty="0"/>
            <a:t>Crítico</a:t>
          </a:r>
        </a:p>
      </dgm:t>
    </dgm:pt>
    <dgm:pt modelId="{875AB90A-22D6-473B-B413-778A768982C8}" type="parTrans" cxnId="{592E280F-55C9-4710-9DC5-0166BB394EE7}">
      <dgm:prSet/>
      <dgm:spPr/>
      <dgm:t>
        <a:bodyPr/>
        <a:lstStyle/>
        <a:p>
          <a:pPr algn="just"/>
          <a:endParaRPr lang="es-ES" sz="1600" b="1"/>
        </a:p>
      </dgm:t>
    </dgm:pt>
    <dgm:pt modelId="{24473486-9510-442A-AF50-6889885BB708}" type="sibTrans" cxnId="{592E280F-55C9-4710-9DC5-0166BB394EE7}">
      <dgm:prSet/>
      <dgm:spPr/>
      <dgm:t>
        <a:bodyPr/>
        <a:lstStyle/>
        <a:p>
          <a:pPr algn="just"/>
          <a:endParaRPr lang="es-ES" sz="1600" b="1"/>
        </a:p>
      </dgm:t>
    </dgm:pt>
    <dgm:pt modelId="{C111C946-E44B-4CEE-9BA7-43EAA1189CC5}">
      <dgm:prSet phldrT="[Texto]" custT="1"/>
      <dgm:spPr/>
      <dgm:t>
        <a:bodyPr/>
        <a:lstStyle/>
        <a:p>
          <a:pPr algn="just"/>
          <a:r>
            <a:rPr lang="es-ES" sz="1600" dirty="0"/>
            <a:t>Ajusta la capacidad de elevar el nivel de Ventas sin necesidad de incrementar Activos Fijos. Weston y </a:t>
          </a:r>
          <a:r>
            <a:rPr lang="es-ES" sz="1600" dirty="0" err="1"/>
            <a:t>Brighman</a:t>
          </a:r>
          <a:r>
            <a:rPr lang="es-ES" sz="1600" dirty="0"/>
            <a:t> Tomo II pág. 393-394.</a:t>
          </a:r>
          <a:endParaRPr lang="es-ES" sz="1600" b="0" dirty="0"/>
        </a:p>
      </dgm:t>
    </dgm:pt>
    <dgm:pt modelId="{713D8184-4A96-4FFB-9154-70B2988969DE}" type="parTrans" cxnId="{7A3CF33F-FB2B-47CD-A9F0-D41DE839187A}">
      <dgm:prSet/>
      <dgm:spPr/>
      <dgm:t>
        <a:bodyPr/>
        <a:lstStyle/>
        <a:p>
          <a:pPr algn="just"/>
          <a:endParaRPr lang="es-ES" sz="1600" b="1"/>
        </a:p>
      </dgm:t>
    </dgm:pt>
    <dgm:pt modelId="{A3C369FF-419A-4846-BEC3-6F0B519C7756}" type="sibTrans" cxnId="{7A3CF33F-FB2B-47CD-A9F0-D41DE839187A}">
      <dgm:prSet/>
      <dgm:spPr/>
      <dgm:t>
        <a:bodyPr/>
        <a:lstStyle/>
        <a:p>
          <a:pPr algn="just"/>
          <a:endParaRPr lang="es-ES" sz="1600" b="1"/>
        </a:p>
      </dgm:t>
    </dgm:pt>
    <dgm:pt modelId="{ADDF4F16-2E8F-4C3E-9032-C4193936EC2E}">
      <dgm:prSet phldrT="[Texto]" custT="1"/>
      <dgm:spPr/>
      <dgm:t>
        <a:bodyPr/>
        <a:lstStyle/>
        <a:p>
          <a:pPr algn="just"/>
          <a:r>
            <a:rPr lang="es-ES" sz="1600" b="1" dirty="0"/>
            <a:t>Regresión simple lineal</a:t>
          </a:r>
        </a:p>
      </dgm:t>
    </dgm:pt>
    <dgm:pt modelId="{754F60E0-AA81-4E42-886F-0986D4A69B83}" type="parTrans" cxnId="{737F68A7-C520-44BD-A423-6E6ACBA26AC2}">
      <dgm:prSet/>
      <dgm:spPr/>
      <dgm:t>
        <a:bodyPr/>
        <a:lstStyle/>
        <a:p>
          <a:pPr algn="just"/>
          <a:endParaRPr lang="es-ES" sz="1600" b="1"/>
        </a:p>
      </dgm:t>
    </dgm:pt>
    <dgm:pt modelId="{0E4B8752-9500-4118-876F-D96340F81B70}" type="sibTrans" cxnId="{737F68A7-C520-44BD-A423-6E6ACBA26AC2}">
      <dgm:prSet/>
      <dgm:spPr/>
      <dgm:t>
        <a:bodyPr/>
        <a:lstStyle/>
        <a:p>
          <a:pPr algn="just"/>
          <a:endParaRPr lang="es-ES" sz="1600" b="1"/>
        </a:p>
      </dgm:t>
    </dgm:pt>
    <dgm:pt modelId="{6B1E7ADE-BB0C-4B49-8B8B-09BF6DF3C43F}">
      <dgm:prSet phldrT="[Texto]" custT="1"/>
      <dgm:spPr/>
      <dgm:t>
        <a:bodyPr/>
        <a:lstStyle/>
        <a:p>
          <a:pPr algn="just"/>
          <a:r>
            <a:rPr lang="es-ES" sz="1600" dirty="0"/>
            <a:t>Método que utiliza la hoja de cálculo Excel. Weston y </a:t>
          </a:r>
          <a:r>
            <a:rPr lang="es-ES" sz="1600" dirty="0" err="1"/>
            <a:t>Brighman</a:t>
          </a:r>
          <a:r>
            <a:rPr lang="es-ES" sz="1600" dirty="0"/>
            <a:t> Tomo II pág. 395</a:t>
          </a:r>
          <a:endParaRPr lang="es-ES" sz="1600" b="0" dirty="0"/>
        </a:p>
      </dgm:t>
    </dgm:pt>
    <dgm:pt modelId="{8479094D-7E55-4E52-873B-CCAA765FEF8F}" type="parTrans" cxnId="{703FD5B3-FEC3-4A92-94D9-852E6E869EBB}">
      <dgm:prSet/>
      <dgm:spPr/>
      <dgm:t>
        <a:bodyPr/>
        <a:lstStyle/>
        <a:p>
          <a:pPr algn="just"/>
          <a:endParaRPr lang="es-ES" sz="1600" b="1"/>
        </a:p>
      </dgm:t>
    </dgm:pt>
    <dgm:pt modelId="{B18999F3-B32C-4B99-9981-56531D611CA3}" type="sibTrans" cxnId="{703FD5B3-FEC3-4A92-94D9-852E6E869EBB}">
      <dgm:prSet/>
      <dgm:spPr/>
      <dgm:t>
        <a:bodyPr/>
        <a:lstStyle/>
        <a:p>
          <a:pPr algn="just"/>
          <a:endParaRPr lang="es-ES" sz="1600" b="1"/>
        </a:p>
      </dgm:t>
    </dgm:pt>
    <dgm:pt modelId="{147EE3E4-09FE-4195-BB37-46427B82B366}">
      <dgm:prSet phldrT="[Texto]" custT="1"/>
      <dgm:spPr/>
      <dgm:t>
        <a:bodyPr/>
        <a:lstStyle/>
        <a:p>
          <a:pPr algn="just"/>
          <a:endParaRPr lang="es-ES" sz="1600" b="0" dirty="0"/>
        </a:p>
      </dgm:t>
    </dgm:pt>
    <dgm:pt modelId="{08A16CFE-C608-4538-9B9B-BC27AC1A63C2}" type="parTrans" cxnId="{8CC71233-67A6-4DC4-BE62-496EE6C14F06}">
      <dgm:prSet/>
      <dgm:spPr/>
      <dgm:t>
        <a:bodyPr/>
        <a:lstStyle/>
        <a:p>
          <a:pPr algn="just"/>
          <a:endParaRPr lang="es-ES"/>
        </a:p>
      </dgm:t>
    </dgm:pt>
    <dgm:pt modelId="{0B154FF6-930A-4A73-A0D1-0BA1ABFF4C11}" type="sibTrans" cxnId="{8CC71233-67A6-4DC4-BE62-496EE6C14F06}">
      <dgm:prSet/>
      <dgm:spPr/>
      <dgm:t>
        <a:bodyPr/>
        <a:lstStyle/>
        <a:p>
          <a:pPr algn="just"/>
          <a:endParaRPr lang="es-ES"/>
        </a:p>
      </dgm:t>
    </dgm:pt>
    <dgm:pt modelId="{243087FC-AA13-49C1-9DCD-8A85DE6EC0BF}">
      <dgm:prSet phldrT="[Texto]" custT="1"/>
      <dgm:spPr/>
      <dgm:t>
        <a:bodyPr/>
        <a:lstStyle/>
        <a:p>
          <a:pPr algn="just"/>
          <a:r>
            <a:rPr lang="es-ES" sz="1600" b="1" dirty="0"/>
            <a:t>Modelos computarizados</a:t>
          </a:r>
          <a:r>
            <a:rPr lang="es-ES" sz="1600" dirty="0"/>
            <a:t>: </a:t>
          </a:r>
          <a:endParaRPr lang="es-ES" sz="1600" b="1" dirty="0"/>
        </a:p>
        <a:p>
          <a:pPr algn="just"/>
          <a:endParaRPr lang="es-ES" sz="1600" b="1" dirty="0"/>
        </a:p>
      </dgm:t>
    </dgm:pt>
    <dgm:pt modelId="{9EFECDC7-E7BB-4385-8C99-E085F354D10C}" type="parTrans" cxnId="{611AA7BF-EB8D-4ED5-8743-186D77683A49}">
      <dgm:prSet/>
      <dgm:spPr/>
      <dgm:t>
        <a:bodyPr/>
        <a:lstStyle/>
        <a:p>
          <a:pPr algn="just"/>
          <a:endParaRPr lang="es-ES"/>
        </a:p>
      </dgm:t>
    </dgm:pt>
    <dgm:pt modelId="{F0957084-D617-48CD-91EE-6DE45FB714C1}" type="sibTrans" cxnId="{611AA7BF-EB8D-4ED5-8743-186D77683A49}">
      <dgm:prSet/>
      <dgm:spPr/>
      <dgm:t>
        <a:bodyPr/>
        <a:lstStyle/>
        <a:p>
          <a:pPr algn="just"/>
          <a:endParaRPr lang="es-ES"/>
        </a:p>
      </dgm:t>
    </dgm:pt>
    <dgm:pt modelId="{66C89F13-08E5-491F-9805-6B638AC433EC}">
      <dgm:prSet phldrT="[Texto]" custT="1"/>
      <dgm:spPr/>
      <dgm:t>
        <a:bodyPr/>
        <a:lstStyle/>
        <a:p>
          <a:pPr algn="just"/>
          <a:r>
            <a:rPr lang="es-ES" sz="1600" b="1" dirty="0"/>
            <a:t>Técnicas de ajuste para la capacidad excesiva</a:t>
          </a:r>
          <a:r>
            <a:rPr lang="es-ES" sz="1600" dirty="0"/>
            <a:t>: </a:t>
          </a:r>
          <a:endParaRPr lang="es-ES" sz="1600" b="1" dirty="0"/>
        </a:p>
      </dgm:t>
    </dgm:pt>
    <dgm:pt modelId="{838520C4-5CAA-42B4-9581-58C8161AEF90}" type="parTrans" cxnId="{27F56D94-0B98-4036-8300-90E1B1B62B0F}">
      <dgm:prSet/>
      <dgm:spPr/>
      <dgm:t>
        <a:bodyPr/>
        <a:lstStyle/>
        <a:p>
          <a:pPr algn="just"/>
          <a:endParaRPr lang="es-ES"/>
        </a:p>
      </dgm:t>
    </dgm:pt>
    <dgm:pt modelId="{6144C4AA-79D6-43A3-B87F-C1A22E5FDB7A}" type="sibTrans" cxnId="{27F56D94-0B98-4036-8300-90E1B1B62B0F}">
      <dgm:prSet/>
      <dgm:spPr/>
      <dgm:t>
        <a:bodyPr/>
        <a:lstStyle/>
        <a:p>
          <a:pPr algn="just"/>
          <a:endParaRPr lang="es-ES"/>
        </a:p>
      </dgm:t>
    </dgm:pt>
    <dgm:pt modelId="{8C6FA6BE-E73B-4B4A-8AEE-B9E6CCE8E518}" type="pres">
      <dgm:prSet presAssocID="{6A6CC4E0-9BEF-4BB5-89B9-B599EFE940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09082D9-DAF9-45F3-9F20-8D90B175DED4}" type="pres">
      <dgm:prSet presAssocID="{736C532A-1867-4A35-B77C-C6A56DF5BD94}" presName="linNode" presStyleCnt="0"/>
      <dgm:spPr/>
    </dgm:pt>
    <dgm:pt modelId="{01A3D839-E608-4D39-90A0-56556A8CCD36}" type="pres">
      <dgm:prSet presAssocID="{736C532A-1867-4A35-B77C-C6A56DF5BD94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4C5C847-64B7-4D39-BD95-E5F61D85CABE}" type="pres">
      <dgm:prSet presAssocID="{736C532A-1867-4A35-B77C-C6A56DF5BD94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54EE73-D63D-445E-99FB-515D0D1D4560}" type="pres">
      <dgm:prSet presAssocID="{324C4024-FAB1-48B2-A90C-80D730B55AE4}" presName="sp" presStyleCnt="0"/>
      <dgm:spPr/>
    </dgm:pt>
    <dgm:pt modelId="{2CBDC599-6AFD-4203-B00B-652091EA5528}" type="pres">
      <dgm:prSet presAssocID="{2F053ADD-193D-405B-BF4B-2BB714E36FDB}" presName="linNode" presStyleCnt="0"/>
      <dgm:spPr/>
    </dgm:pt>
    <dgm:pt modelId="{3822C9FF-8FF2-4C3A-8F8B-6252EAFCF2A4}" type="pres">
      <dgm:prSet presAssocID="{2F053ADD-193D-405B-BF4B-2BB714E36FDB}" presName="parentText" presStyleLbl="node1" presStyleIdx="1" presStyleCnt="5" custScaleY="10595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2660DB-B1B2-4D86-B16E-A1929D5637F6}" type="pres">
      <dgm:prSet presAssocID="{2F053ADD-193D-405B-BF4B-2BB714E36FDB}" presName="descendantText" presStyleLbl="alignAccFollowNode1" presStyleIdx="1" presStyleCnt="3" custLinFactY="100000" custLinFactNeighborX="2283" custLinFactNeighborY="1588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16BBF4-2C02-4217-BF9E-45DFE33890F3}" type="pres">
      <dgm:prSet presAssocID="{24473486-9510-442A-AF50-6889885BB708}" presName="sp" presStyleCnt="0"/>
      <dgm:spPr/>
    </dgm:pt>
    <dgm:pt modelId="{9A7B2038-B751-4B74-9BFE-ECB5202A887D}" type="pres">
      <dgm:prSet presAssocID="{ADDF4F16-2E8F-4C3E-9032-C4193936EC2E}" presName="linNode" presStyleCnt="0"/>
      <dgm:spPr/>
    </dgm:pt>
    <dgm:pt modelId="{E3D87D02-5486-41F2-845C-FB2C4F1153D9}" type="pres">
      <dgm:prSet presAssocID="{ADDF4F16-2E8F-4C3E-9032-C4193936EC2E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D36EF2-66FF-4906-94D8-DCFE96A3DF16}" type="pres">
      <dgm:prSet presAssocID="{0E4B8752-9500-4118-876F-D96340F81B70}" presName="sp" presStyleCnt="0"/>
      <dgm:spPr/>
    </dgm:pt>
    <dgm:pt modelId="{F7730F0F-C942-4E9E-8015-59859BC37D1E}" type="pres">
      <dgm:prSet presAssocID="{66C89F13-08E5-491F-9805-6B638AC433EC}" presName="linNode" presStyleCnt="0"/>
      <dgm:spPr/>
    </dgm:pt>
    <dgm:pt modelId="{0EB10668-B826-4699-BBBB-04DF63782F6C}" type="pres">
      <dgm:prSet presAssocID="{66C89F13-08E5-491F-9805-6B638AC433EC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F394B9-67CC-4AC5-B7CA-C138233E6D12}" type="pres">
      <dgm:prSet presAssocID="{6144C4AA-79D6-43A3-B87F-C1A22E5FDB7A}" presName="sp" presStyleCnt="0"/>
      <dgm:spPr/>
    </dgm:pt>
    <dgm:pt modelId="{B880AA54-EBA0-494F-854F-9ECD3413C706}" type="pres">
      <dgm:prSet presAssocID="{243087FC-AA13-49C1-9DCD-8A85DE6EC0BF}" presName="linNode" presStyleCnt="0"/>
      <dgm:spPr/>
    </dgm:pt>
    <dgm:pt modelId="{11DCB08A-8CF4-4EBD-ADA0-EDB827AB46D8}" type="pres">
      <dgm:prSet presAssocID="{243087FC-AA13-49C1-9DCD-8A85DE6EC0BF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C15FD2-27F9-4897-89B3-24E5FEB61112}" type="pres">
      <dgm:prSet presAssocID="{243087FC-AA13-49C1-9DCD-8A85DE6EC0B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E5F0216-4770-481E-94DC-98F616558324}" type="presOf" srcId="{ADDF4F16-2E8F-4C3E-9032-C4193936EC2E}" destId="{E3D87D02-5486-41F2-845C-FB2C4F1153D9}" srcOrd="0" destOrd="0" presId="urn:microsoft.com/office/officeart/2005/8/layout/vList5"/>
    <dgm:cxn modelId="{DEEF3969-E7FA-4C9E-838D-B2B6F309EEDB}" type="presOf" srcId="{736C532A-1867-4A35-B77C-C6A56DF5BD94}" destId="{01A3D839-E608-4D39-90A0-56556A8CCD36}" srcOrd="0" destOrd="0" presId="urn:microsoft.com/office/officeart/2005/8/layout/vList5"/>
    <dgm:cxn modelId="{FA4A164D-243E-4979-8DA8-65B147ED5983}" type="presOf" srcId="{6B1E7ADE-BB0C-4B49-8B8B-09BF6DF3C43F}" destId="{45C15FD2-27F9-4897-89B3-24E5FEB61112}" srcOrd="0" destOrd="0" presId="urn:microsoft.com/office/officeart/2005/8/layout/vList5"/>
    <dgm:cxn modelId="{F9927DDC-A7B8-4741-90F0-6D0DC9529D40}" type="presOf" srcId="{0BF1129E-78D5-4FF1-8F08-32B5E981F10E}" destId="{74C5C847-64B7-4D39-BD95-E5F61D85CABE}" srcOrd="0" destOrd="0" presId="urn:microsoft.com/office/officeart/2005/8/layout/vList5"/>
    <dgm:cxn modelId="{9666860D-D7CF-4BE1-A871-21CAFF632F3F}" srcId="{736C532A-1867-4A35-B77C-C6A56DF5BD94}" destId="{0BF1129E-78D5-4FF1-8F08-32B5E981F10E}" srcOrd="0" destOrd="0" parTransId="{BF3D7B68-B626-45FA-B2D2-2409CA118059}" sibTransId="{0E4E3014-F66C-4832-A18E-DAD0E54CC747}"/>
    <dgm:cxn modelId="{27F56D94-0B98-4036-8300-90E1B1B62B0F}" srcId="{6A6CC4E0-9BEF-4BB5-89B9-B599EFE940F9}" destId="{66C89F13-08E5-491F-9805-6B638AC433EC}" srcOrd="3" destOrd="0" parTransId="{838520C4-5CAA-42B4-9581-58C8161AEF90}" sibTransId="{6144C4AA-79D6-43A3-B87F-C1A22E5FDB7A}"/>
    <dgm:cxn modelId="{501E020D-FC39-4E39-8A60-CE820412A20E}" type="presOf" srcId="{243087FC-AA13-49C1-9DCD-8A85DE6EC0BF}" destId="{11DCB08A-8CF4-4EBD-ADA0-EDB827AB46D8}" srcOrd="0" destOrd="0" presId="urn:microsoft.com/office/officeart/2005/8/layout/vList5"/>
    <dgm:cxn modelId="{8CC71233-67A6-4DC4-BE62-496EE6C14F06}" srcId="{243087FC-AA13-49C1-9DCD-8A85DE6EC0BF}" destId="{147EE3E4-09FE-4195-BB37-46427B82B366}" srcOrd="1" destOrd="0" parTransId="{08A16CFE-C608-4538-9B9B-BC27AC1A63C2}" sibTransId="{0B154FF6-930A-4A73-A0D1-0BA1ABFF4C11}"/>
    <dgm:cxn modelId="{CDEBC269-95A7-474A-B1E7-76D4AC248B46}" type="presOf" srcId="{66C89F13-08E5-491F-9805-6B638AC433EC}" destId="{0EB10668-B826-4699-BBBB-04DF63782F6C}" srcOrd="0" destOrd="0" presId="urn:microsoft.com/office/officeart/2005/8/layout/vList5"/>
    <dgm:cxn modelId="{3D00FBDD-4538-4A5C-99EC-BB5A39483AF3}" type="presOf" srcId="{147EE3E4-09FE-4195-BB37-46427B82B366}" destId="{45C15FD2-27F9-4897-89B3-24E5FEB61112}" srcOrd="0" destOrd="1" presId="urn:microsoft.com/office/officeart/2005/8/layout/vList5"/>
    <dgm:cxn modelId="{7A3CF33F-FB2B-47CD-A9F0-D41DE839187A}" srcId="{2F053ADD-193D-405B-BF4B-2BB714E36FDB}" destId="{C111C946-E44B-4CEE-9BA7-43EAA1189CC5}" srcOrd="0" destOrd="0" parTransId="{713D8184-4A96-4FFB-9154-70B2988969DE}" sibTransId="{A3C369FF-419A-4846-BEC3-6F0B519C7756}"/>
    <dgm:cxn modelId="{592E280F-55C9-4710-9DC5-0166BB394EE7}" srcId="{6A6CC4E0-9BEF-4BB5-89B9-B599EFE940F9}" destId="{2F053ADD-193D-405B-BF4B-2BB714E36FDB}" srcOrd="1" destOrd="0" parTransId="{875AB90A-22D6-473B-B413-778A768982C8}" sibTransId="{24473486-9510-442A-AF50-6889885BB708}"/>
    <dgm:cxn modelId="{0AD7263A-E5D0-4E89-B973-DB513DD646BC}" type="presOf" srcId="{6A6CC4E0-9BEF-4BB5-89B9-B599EFE940F9}" destId="{8C6FA6BE-E73B-4B4A-8AEE-B9E6CCE8E518}" srcOrd="0" destOrd="0" presId="urn:microsoft.com/office/officeart/2005/8/layout/vList5"/>
    <dgm:cxn modelId="{524A8B3A-CFDF-437D-9031-EB602098079B}" type="presOf" srcId="{C111C946-E44B-4CEE-9BA7-43EAA1189CC5}" destId="{082660DB-B1B2-4D86-B16E-A1929D5637F6}" srcOrd="0" destOrd="0" presId="urn:microsoft.com/office/officeart/2005/8/layout/vList5"/>
    <dgm:cxn modelId="{611AA7BF-EB8D-4ED5-8743-186D77683A49}" srcId="{6A6CC4E0-9BEF-4BB5-89B9-B599EFE940F9}" destId="{243087FC-AA13-49C1-9DCD-8A85DE6EC0BF}" srcOrd="4" destOrd="0" parTransId="{9EFECDC7-E7BB-4385-8C99-E085F354D10C}" sibTransId="{F0957084-D617-48CD-91EE-6DE45FB714C1}"/>
    <dgm:cxn modelId="{737F68A7-C520-44BD-A423-6E6ACBA26AC2}" srcId="{6A6CC4E0-9BEF-4BB5-89B9-B599EFE940F9}" destId="{ADDF4F16-2E8F-4C3E-9032-C4193936EC2E}" srcOrd="2" destOrd="0" parTransId="{754F60E0-AA81-4E42-886F-0986D4A69B83}" sibTransId="{0E4B8752-9500-4118-876F-D96340F81B70}"/>
    <dgm:cxn modelId="{E611280D-5117-4FA0-B093-8F5DB01A8886}" srcId="{6A6CC4E0-9BEF-4BB5-89B9-B599EFE940F9}" destId="{736C532A-1867-4A35-B77C-C6A56DF5BD94}" srcOrd="0" destOrd="0" parTransId="{EE0D7EF0-E2A0-4DED-9CBC-E3326C5E9FEA}" sibTransId="{324C4024-FAB1-48B2-A90C-80D730B55AE4}"/>
    <dgm:cxn modelId="{EEA478AE-2CDA-481F-92AA-2F4421154192}" type="presOf" srcId="{2F053ADD-193D-405B-BF4B-2BB714E36FDB}" destId="{3822C9FF-8FF2-4C3A-8F8B-6252EAFCF2A4}" srcOrd="0" destOrd="0" presId="urn:microsoft.com/office/officeart/2005/8/layout/vList5"/>
    <dgm:cxn modelId="{703FD5B3-FEC3-4A92-94D9-852E6E869EBB}" srcId="{243087FC-AA13-49C1-9DCD-8A85DE6EC0BF}" destId="{6B1E7ADE-BB0C-4B49-8B8B-09BF6DF3C43F}" srcOrd="0" destOrd="0" parTransId="{8479094D-7E55-4E52-873B-CCAA765FEF8F}" sibTransId="{B18999F3-B32C-4B99-9981-56531D611CA3}"/>
    <dgm:cxn modelId="{CA4CF8F9-ED9F-40AF-ACAF-9797EC516280}" type="presParOf" srcId="{8C6FA6BE-E73B-4B4A-8AEE-B9E6CCE8E518}" destId="{909082D9-DAF9-45F3-9F20-8D90B175DED4}" srcOrd="0" destOrd="0" presId="urn:microsoft.com/office/officeart/2005/8/layout/vList5"/>
    <dgm:cxn modelId="{1D4C1C4A-FBCF-440D-80DE-73F007FF6EED}" type="presParOf" srcId="{909082D9-DAF9-45F3-9F20-8D90B175DED4}" destId="{01A3D839-E608-4D39-90A0-56556A8CCD36}" srcOrd="0" destOrd="0" presId="urn:microsoft.com/office/officeart/2005/8/layout/vList5"/>
    <dgm:cxn modelId="{66811F51-D2DC-416B-80E1-69E01EF0DF38}" type="presParOf" srcId="{909082D9-DAF9-45F3-9F20-8D90B175DED4}" destId="{74C5C847-64B7-4D39-BD95-E5F61D85CABE}" srcOrd="1" destOrd="0" presId="urn:microsoft.com/office/officeart/2005/8/layout/vList5"/>
    <dgm:cxn modelId="{145147CC-8929-4C93-85E4-1D619C2DA5F2}" type="presParOf" srcId="{8C6FA6BE-E73B-4B4A-8AEE-B9E6CCE8E518}" destId="{4B54EE73-D63D-445E-99FB-515D0D1D4560}" srcOrd="1" destOrd="0" presId="urn:microsoft.com/office/officeart/2005/8/layout/vList5"/>
    <dgm:cxn modelId="{1C40A3DC-AE73-4496-A489-F64399C9C27F}" type="presParOf" srcId="{8C6FA6BE-E73B-4B4A-8AEE-B9E6CCE8E518}" destId="{2CBDC599-6AFD-4203-B00B-652091EA5528}" srcOrd="2" destOrd="0" presId="urn:microsoft.com/office/officeart/2005/8/layout/vList5"/>
    <dgm:cxn modelId="{D51D02D3-FF67-483A-86FA-C96846FCCE30}" type="presParOf" srcId="{2CBDC599-6AFD-4203-B00B-652091EA5528}" destId="{3822C9FF-8FF2-4C3A-8F8B-6252EAFCF2A4}" srcOrd="0" destOrd="0" presId="urn:microsoft.com/office/officeart/2005/8/layout/vList5"/>
    <dgm:cxn modelId="{EE2EDFD8-E431-4CB9-8679-6E8D391B111B}" type="presParOf" srcId="{2CBDC599-6AFD-4203-B00B-652091EA5528}" destId="{082660DB-B1B2-4D86-B16E-A1929D5637F6}" srcOrd="1" destOrd="0" presId="urn:microsoft.com/office/officeart/2005/8/layout/vList5"/>
    <dgm:cxn modelId="{96E52379-12B1-4DB4-BC18-0D8424710289}" type="presParOf" srcId="{8C6FA6BE-E73B-4B4A-8AEE-B9E6CCE8E518}" destId="{0D16BBF4-2C02-4217-BF9E-45DFE33890F3}" srcOrd="3" destOrd="0" presId="urn:microsoft.com/office/officeart/2005/8/layout/vList5"/>
    <dgm:cxn modelId="{A1104212-42C3-4AF8-9F24-BD0B9BA27266}" type="presParOf" srcId="{8C6FA6BE-E73B-4B4A-8AEE-B9E6CCE8E518}" destId="{9A7B2038-B751-4B74-9BFE-ECB5202A887D}" srcOrd="4" destOrd="0" presId="urn:microsoft.com/office/officeart/2005/8/layout/vList5"/>
    <dgm:cxn modelId="{A1213802-17E5-43B7-A693-920940042A9C}" type="presParOf" srcId="{9A7B2038-B751-4B74-9BFE-ECB5202A887D}" destId="{E3D87D02-5486-41F2-845C-FB2C4F1153D9}" srcOrd="0" destOrd="0" presId="urn:microsoft.com/office/officeart/2005/8/layout/vList5"/>
    <dgm:cxn modelId="{712E664F-A5A3-4A71-9F4F-D947B869778F}" type="presParOf" srcId="{8C6FA6BE-E73B-4B4A-8AEE-B9E6CCE8E518}" destId="{C6D36EF2-66FF-4906-94D8-DCFE96A3DF16}" srcOrd="5" destOrd="0" presId="urn:microsoft.com/office/officeart/2005/8/layout/vList5"/>
    <dgm:cxn modelId="{6150A816-67B4-4B1F-99EB-055E19CE0219}" type="presParOf" srcId="{8C6FA6BE-E73B-4B4A-8AEE-B9E6CCE8E518}" destId="{F7730F0F-C942-4E9E-8015-59859BC37D1E}" srcOrd="6" destOrd="0" presId="urn:microsoft.com/office/officeart/2005/8/layout/vList5"/>
    <dgm:cxn modelId="{42DD48B3-6005-4F61-8DAD-176B4D11C1C2}" type="presParOf" srcId="{F7730F0F-C942-4E9E-8015-59859BC37D1E}" destId="{0EB10668-B826-4699-BBBB-04DF63782F6C}" srcOrd="0" destOrd="0" presId="urn:microsoft.com/office/officeart/2005/8/layout/vList5"/>
    <dgm:cxn modelId="{CCDC35C8-C84E-4E4D-867E-3731B0217158}" type="presParOf" srcId="{8C6FA6BE-E73B-4B4A-8AEE-B9E6CCE8E518}" destId="{48F394B9-67CC-4AC5-B7CA-C138233E6D12}" srcOrd="7" destOrd="0" presId="urn:microsoft.com/office/officeart/2005/8/layout/vList5"/>
    <dgm:cxn modelId="{4C890ADB-CBB9-4EDA-B6B8-B2C508EB6331}" type="presParOf" srcId="{8C6FA6BE-E73B-4B4A-8AEE-B9E6CCE8E518}" destId="{B880AA54-EBA0-494F-854F-9ECD3413C706}" srcOrd="8" destOrd="0" presId="urn:microsoft.com/office/officeart/2005/8/layout/vList5"/>
    <dgm:cxn modelId="{A5B6D54B-8EF4-46F9-97E4-D6D8A9823249}" type="presParOf" srcId="{B880AA54-EBA0-494F-854F-9ECD3413C706}" destId="{11DCB08A-8CF4-4EBD-ADA0-EDB827AB46D8}" srcOrd="0" destOrd="0" presId="urn:microsoft.com/office/officeart/2005/8/layout/vList5"/>
    <dgm:cxn modelId="{8650E7FF-3CFB-4FE5-A5DC-58EF9D60A520}" type="presParOf" srcId="{B880AA54-EBA0-494F-854F-9ECD3413C706}" destId="{45C15FD2-27F9-4897-89B3-24E5FEB6111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C51387-4711-4212-AD1D-ABEA589095E1}" type="doc">
      <dgm:prSet loTypeId="urn:microsoft.com/office/officeart/2005/8/layout/StepDown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C0BDFA7-9D56-4515-9324-DE0040559F33}">
      <dgm:prSet phldrT="[Texto]" custT="1"/>
      <dgm:spPr/>
      <dgm:t>
        <a:bodyPr/>
        <a:lstStyle/>
        <a:p>
          <a:r>
            <a:rPr lang="es-ES" sz="1800" b="1" dirty="0">
              <a:solidFill>
                <a:schemeClr val="tx2"/>
              </a:solidFill>
            </a:rPr>
            <a:t>Identificar las partidas que cambian en proporción directa a las ventas</a:t>
          </a:r>
        </a:p>
      </dgm:t>
    </dgm:pt>
    <dgm:pt modelId="{05E718D2-5C9C-4AEA-A022-75C7ABEFE6BD}" type="parTrans" cxnId="{487E3B9E-78CC-46E0-96C0-FF1BE7FB6E3B}">
      <dgm:prSet/>
      <dgm:spPr/>
      <dgm:t>
        <a:bodyPr/>
        <a:lstStyle/>
        <a:p>
          <a:endParaRPr lang="es-ES" sz="1800" b="1">
            <a:solidFill>
              <a:schemeClr val="tx2"/>
            </a:solidFill>
          </a:endParaRPr>
        </a:p>
      </dgm:t>
    </dgm:pt>
    <dgm:pt modelId="{4C316098-66B0-4992-873D-17388EA96FD5}" type="sibTrans" cxnId="{487E3B9E-78CC-46E0-96C0-FF1BE7FB6E3B}">
      <dgm:prSet/>
      <dgm:spPr/>
      <dgm:t>
        <a:bodyPr/>
        <a:lstStyle/>
        <a:p>
          <a:endParaRPr lang="es-ES" sz="1800" b="1">
            <a:solidFill>
              <a:schemeClr val="tx2"/>
            </a:solidFill>
          </a:endParaRPr>
        </a:p>
      </dgm:t>
    </dgm:pt>
    <dgm:pt modelId="{8AA27154-0525-48B2-961F-CBF4851D2ED2}">
      <dgm:prSet phldrT="[Texto]" custT="1"/>
      <dgm:spPr/>
      <dgm:t>
        <a:bodyPr/>
        <a:lstStyle/>
        <a:p>
          <a:r>
            <a:rPr lang="es-ES" sz="1800" b="1" dirty="0">
              <a:solidFill>
                <a:schemeClr val="tx2"/>
              </a:solidFill>
            </a:rPr>
            <a:t>Realizar los cálculos de esas partidas</a:t>
          </a:r>
        </a:p>
      </dgm:t>
    </dgm:pt>
    <dgm:pt modelId="{D6BCE72C-7BED-4864-A8C7-EE7480CF0CD0}" type="parTrans" cxnId="{A023987E-B696-4226-A0E1-B0939FCFE0EF}">
      <dgm:prSet/>
      <dgm:spPr/>
      <dgm:t>
        <a:bodyPr/>
        <a:lstStyle/>
        <a:p>
          <a:endParaRPr lang="es-ES" sz="1800" b="1">
            <a:solidFill>
              <a:schemeClr val="tx2"/>
            </a:solidFill>
          </a:endParaRPr>
        </a:p>
      </dgm:t>
    </dgm:pt>
    <dgm:pt modelId="{4841191C-7ACF-4B1E-B39F-992F89A66EC9}" type="sibTrans" cxnId="{A023987E-B696-4226-A0E1-B0939FCFE0EF}">
      <dgm:prSet/>
      <dgm:spPr/>
      <dgm:t>
        <a:bodyPr/>
        <a:lstStyle/>
        <a:p>
          <a:endParaRPr lang="es-ES" sz="1800" b="1">
            <a:solidFill>
              <a:schemeClr val="tx2"/>
            </a:solidFill>
          </a:endParaRPr>
        </a:p>
      </dgm:t>
    </dgm:pt>
    <dgm:pt modelId="{4D025A59-6662-45D7-ABD3-8B110A99C6C2}">
      <dgm:prSet phldrT="[Texto]" custT="1"/>
      <dgm:spPr/>
      <dgm:t>
        <a:bodyPr/>
        <a:lstStyle/>
        <a:p>
          <a:r>
            <a:rPr lang="es-ES" sz="1800" b="1" dirty="0">
              <a:solidFill>
                <a:schemeClr val="tx2"/>
              </a:solidFill>
            </a:rPr>
            <a:t>Proyectar el estado de Rendimiento, el Balance General y el valor de ajuste resultante de la diferencia entre Activo y Pasivo + Capital se colocará en la fuente de financiamiento determinada por la empresa</a:t>
          </a:r>
        </a:p>
      </dgm:t>
    </dgm:pt>
    <dgm:pt modelId="{A619F81E-02A2-443C-9E6F-37A24FA1E0BF}" type="parTrans" cxnId="{5F45AA38-C828-45BD-A00A-26A291CE2467}">
      <dgm:prSet/>
      <dgm:spPr/>
      <dgm:t>
        <a:bodyPr/>
        <a:lstStyle/>
        <a:p>
          <a:endParaRPr lang="es-ES" sz="1800" b="1">
            <a:solidFill>
              <a:schemeClr val="tx2"/>
            </a:solidFill>
          </a:endParaRPr>
        </a:p>
      </dgm:t>
    </dgm:pt>
    <dgm:pt modelId="{720D4AA2-E373-40A1-A887-7AF63159B12C}" type="sibTrans" cxnId="{5F45AA38-C828-45BD-A00A-26A291CE2467}">
      <dgm:prSet/>
      <dgm:spPr/>
      <dgm:t>
        <a:bodyPr/>
        <a:lstStyle/>
        <a:p>
          <a:endParaRPr lang="es-ES" sz="1800" b="1">
            <a:solidFill>
              <a:schemeClr val="tx2"/>
            </a:solidFill>
          </a:endParaRPr>
        </a:p>
      </dgm:t>
    </dgm:pt>
    <dgm:pt modelId="{BCBF9FE7-6505-40F3-B5B9-79E1CDCA8246}" type="pres">
      <dgm:prSet presAssocID="{61C51387-4711-4212-AD1D-ABEA589095E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FD146508-3667-4421-A23E-CF1D5502FA7E}" type="pres">
      <dgm:prSet presAssocID="{2C0BDFA7-9D56-4515-9324-DE0040559F33}" presName="composite" presStyleCnt="0"/>
      <dgm:spPr/>
    </dgm:pt>
    <dgm:pt modelId="{D0BD11CF-4174-4C8F-8B78-A57B85A39830}" type="pres">
      <dgm:prSet presAssocID="{2C0BDFA7-9D56-4515-9324-DE0040559F33}" presName="bentUpArrow1" presStyleLbl="alignImgPlace1" presStyleIdx="0" presStyleCnt="2"/>
      <dgm:spPr/>
    </dgm:pt>
    <dgm:pt modelId="{4626FFE2-B1A4-415E-8E2F-F8FCCD6F07D2}" type="pres">
      <dgm:prSet presAssocID="{2C0BDFA7-9D56-4515-9324-DE0040559F33}" presName="ParentText" presStyleLbl="node1" presStyleIdx="0" presStyleCnt="3" custScaleX="149647" custScaleY="10971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61324E-7252-4529-ABF7-F6C9A27326C8}" type="pres">
      <dgm:prSet presAssocID="{2C0BDFA7-9D56-4515-9324-DE0040559F33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1803A8FF-64FB-453F-BEFF-59A17A90FA14}" type="pres">
      <dgm:prSet presAssocID="{4C316098-66B0-4992-873D-17388EA96FD5}" presName="sibTrans" presStyleCnt="0"/>
      <dgm:spPr/>
    </dgm:pt>
    <dgm:pt modelId="{CC0B7306-110E-4752-8A22-1472262A6237}" type="pres">
      <dgm:prSet presAssocID="{8AA27154-0525-48B2-961F-CBF4851D2ED2}" presName="composite" presStyleCnt="0"/>
      <dgm:spPr/>
    </dgm:pt>
    <dgm:pt modelId="{18A13B8C-E1E3-4559-AF3F-A24F7E8EA6DB}" type="pres">
      <dgm:prSet presAssocID="{8AA27154-0525-48B2-961F-CBF4851D2ED2}" presName="bentUpArrow1" presStyleLbl="alignImgPlace1" presStyleIdx="1" presStyleCnt="2"/>
      <dgm:spPr/>
    </dgm:pt>
    <dgm:pt modelId="{7A7CCA48-A0CD-4EC3-B642-D78B1A45543C}" type="pres">
      <dgm:prSet presAssocID="{8AA27154-0525-48B2-961F-CBF4851D2ED2}" presName="ParentText" presStyleLbl="node1" presStyleIdx="1" presStyleCnt="3" custScaleX="136361" custLinFactNeighborX="96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91341E-7350-47DE-8D44-6B59D482A523}" type="pres">
      <dgm:prSet presAssocID="{8AA27154-0525-48B2-961F-CBF4851D2ED2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E5B74478-197D-4D40-897F-1A29110EDCF6}" type="pres">
      <dgm:prSet presAssocID="{4841191C-7ACF-4B1E-B39F-992F89A66EC9}" presName="sibTrans" presStyleCnt="0"/>
      <dgm:spPr/>
    </dgm:pt>
    <dgm:pt modelId="{DD8B9F8B-D90F-43BB-89F2-C517C1401058}" type="pres">
      <dgm:prSet presAssocID="{4D025A59-6662-45D7-ABD3-8B110A99C6C2}" presName="composite" presStyleCnt="0"/>
      <dgm:spPr/>
    </dgm:pt>
    <dgm:pt modelId="{BBB3AFCC-D8DC-46B2-92DF-4CB04D1EA1E2}" type="pres">
      <dgm:prSet presAssocID="{4D025A59-6662-45D7-ABD3-8B110A99C6C2}" presName="ParentText" presStyleLbl="node1" presStyleIdx="2" presStyleCnt="3" custScaleX="237929" custScaleY="189795" custLinFactNeighborX="430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F45AA38-C828-45BD-A00A-26A291CE2467}" srcId="{61C51387-4711-4212-AD1D-ABEA589095E1}" destId="{4D025A59-6662-45D7-ABD3-8B110A99C6C2}" srcOrd="2" destOrd="0" parTransId="{A619F81E-02A2-443C-9E6F-37A24FA1E0BF}" sibTransId="{720D4AA2-E373-40A1-A887-7AF63159B12C}"/>
    <dgm:cxn modelId="{9F76A741-CE25-472A-A057-C8D490C20D0D}" type="presOf" srcId="{61C51387-4711-4212-AD1D-ABEA589095E1}" destId="{BCBF9FE7-6505-40F3-B5B9-79E1CDCA8246}" srcOrd="0" destOrd="0" presId="urn:microsoft.com/office/officeart/2005/8/layout/StepDownProcess"/>
    <dgm:cxn modelId="{487E3B9E-78CC-46E0-96C0-FF1BE7FB6E3B}" srcId="{61C51387-4711-4212-AD1D-ABEA589095E1}" destId="{2C0BDFA7-9D56-4515-9324-DE0040559F33}" srcOrd="0" destOrd="0" parTransId="{05E718D2-5C9C-4AEA-A022-75C7ABEFE6BD}" sibTransId="{4C316098-66B0-4992-873D-17388EA96FD5}"/>
    <dgm:cxn modelId="{A023987E-B696-4226-A0E1-B0939FCFE0EF}" srcId="{61C51387-4711-4212-AD1D-ABEA589095E1}" destId="{8AA27154-0525-48B2-961F-CBF4851D2ED2}" srcOrd="1" destOrd="0" parTransId="{D6BCE72C-7BED-4864-A8C7-EE7480CF0CD0}" sibTransId="{4841191C-7ACF-4B1E-B39F-992F89A66EC9}"/>
    <dgm:cxn modelId="{089F1807-3328-4AA0-8391-F39707117FDC}" type="presOf" srcId="{4D025A59-6662-45D7-ABD3-8B110A99C6C2}" destId="{BBB3AFCC-D8DC-46B2-92DF-4CB04D1EA1E2}" srcOrd="0" destOrd="0" presId="urn:microsoft.com/office/officeart/2005/8/layout/StepDownProcess"/>
    <dgm:cxn modelId="{DB4E4764-B087-498F-9272-C195D89AC633}" type="presOf" srcId="{8AA27154-0525-48B2-961F-CBF4851D2ED2}" destId="{7A7CCA48-A0CD-4EC3-B642-D78B1A45543C}" srcOrd="0" destOrd="0" presId="urn:microsoft.com/office/officeart/2005/8/layout/StepDownProcess"/>
    <dgm:cxn modelId="{B7157229-608A-41EA-904E-42A93B759159}" type="presOf" srcId="{2C0BDFA7-9D56-4515-9324-DE0040559F33}" destId="{4626FFE2-B1A4-415E-8E2F-F8FCCD6F07D2}" srcOrd="0" destOrd="0" presId="urn:microsoft.com/office/officeart/2005/8/layout/StepDownProcess"/>
    <dgm:cxn modelId="{814C5778-4B60-40CA-9BAF-618E52E27152}" type="presParOf" srcId="{BCBF9FE7-6505-40F3-B5B9-79E1CDCA8246}" destId="{FD146508-3667-4421-A23E-CF1D5502FA7E}" srcOrd="0" destOrd="0" presId="urn:microsoft.com/office/officeart/2005/8/layout/StepDownProcess"/>
    <dgm:cxn modelId="{D7B9614B-F970-4AC9-948E-4A26223AE4B0}" type="presParOf" srcId="{FD146508-3667-4421-A23E-CF1D5502FA7E}" destId="{D0BD11CF-4174-4C8F-8B78-A57B85A39830}" srcOrd="0" destOrd="0" presId="urn:microsoft.com/office/officeart/2005/8/layout/StepDownProcess"/>
    <dgm:cxn modelId="{659297D9-BE5C-400B-9E0D-2F22E85C66C9}" type="presParOf" srcId="{FD146508-3667-4421-A23E-CF1D5502FA7E}" destId="{4626FFE2-B1A4-415E-8E2F-F8FCCD6F07D2}" srcOrd="1" destOrd="0" presId="urn:microsoft.com/office/officeart/2005/8/layout/StepDownProcess"/>
    <dgm:cxn modelId="{F0E03F3D-4CEF-4DE8-A30B-21DF8DA448CE}" type="presParOf" srcId="{FD146508-3667-4421-A23E-CF1D5502FA7E}" destId="{4B61324E-7252-4529-ABF7-F6C9A27326C8}" srcOrd="2" destOrd="0" presId="urn:microsoft.com/office/officeart/2005/8/layout/StepDownProcess"/>
    <dgm:cxn modelId="{248E8A5E-F00D-417F-922C-61815FED4720}" type="presParOf" srcId="{BCBF9FE7-6505-40F3-B5B9-79E1CDCA8246}" destId="{1803A8FF-64FB-453F-BEFF-59A17A90FA14}" srcOrd="1" destOrd="0" presId="urn:microsoft.com/office/officeart/2005/8/layout/StepDownProcess"/>
    <dgm:cxn modelId="{86B20B27-1132-4EF7-B482-82ECBBCF531C}" type="presParOf" srcId="{BCBF9FE7-6505-40F3-B5B9-79E1CDCA8246}" destId="{CC0B7306-110E-4752-8A22-1472262A6237}" srcOrd="2" destOrd="0" presId="urn:microsoft.com/office/officeart/2005/8/layout/StepDownProcess"/>
    <dgm:cxn modelId="{68A396A3-5D81-4C89-8627-0272C44BEC27}" type="presParOf" srcId="{CC0B7306-110E-4752-8A22-1472262A6237}" destId="{18A13B8C-E1E3-4559-AF3F-A24F7E8EA6DB}" srcOrd="0" destOrd="0" presId="urn:microsoft.com/office/officeart/2005/8/layout/StepDownProcess"/>
    <dgm:cxn modelId="{FA88508B-362B-4237-8B95-49DDA99F188D}" type="presParOf" srcId="{CC0B7306-110E-4752-8A22-1472262A6237}" destId="{7A7CCA48-A0CD-4EC3-B642-D78B1A45543C}" srcOrd="1" destOrd="0" presId="urn:microsoft.com/office/officeart/2005/8/layout/StepDownProcess"/>
    <dgm:cxn modelId="{ACDD8A6C-CAE0-4FA2-97EC-FC65EEC62652}" type="presParOf" srcId="{CC0B7306-110E-4752-8A22-1472262A6237}" destId="{8991341E-7350-47DE-8D44-6B59D482A523}" srcOrd="2" destOrd="0" presId="urn:microsoft.com/office/officeart/2005/8/layout/StepDownProcess"/>
    <dgm:cxn modelId="{43382168-394F-4875-9863-21A06E40B1AD}" type="presParOf" srcId="{BCBF9FE7-6505-40F3-B5B9-79E1CDCA8246}" destId="{E5B74478-197D-4D40-897F-1A29110EDCF6}" srcOrd="3" destOrd="0" presId="urn:microsoft.com/office/officeart/2005/8/layout/StepDownProcess"/>
    <dgm:cxn modelId="{388F1C8E-6F5F-45F9-ABB8-B84E451230AD}" type="presParOf" srcId="{BCBF9FE7-6505-40F3-B5B9-79E1CDCA8246}" destId="{DD8B9F8B-D90F-43BB-89F2-C517C1401058}" srcOrd="4" destOrd="0" presId="urn:microsoft.com/office/officeart/2005/8/layout/StepDownProcess"/>
    <dgm:cxn modelId="{491A0E53-3D98-4578-AD46-CFC30901E90B}" type="presParOf" srcId="{DD8B9F8B-D90F-43BB-89F2-C517C1401058}" destId="{BBB3AFCC-D8DC-46B2-92DF-4CB04D1EA1E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DD6D7B-8A09-43C0-B4FC-6C1201E2822D}" type="doc">
      <dgm:prSet loTypeId="urn:microsoft.com/office/officeart/2005/8/layout/hierarchy3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30F98E9-E0E1-4C67-AD82-D02BEF468A63}">
      <dgm:prSet phldrT="[Texto]"/>
      <dgm:spPr/>
      <dgm:t>
        <a:bodyPr/>
        <a:lstStyle/>
        <a:p>
          <a:pPr algn="ctr"/>
          <a:r>
            <a:rPr lang="es-ES" dirty="0"/>
            <a:t>Cuentas que varían espontáneamente en el E/R al variar las ventas </a:t>
          </a:r>
        </a:p>
      </dgm:t>
    </dgm:pt>
    <dgm:pt modelId="{34C1042F-5F47-4C6D-B229-1A6E708C9F8C}" type="parTrans" cxnId="{732D7731-DCC2-420E-ADC5-78B58E2C48D1}">
      <dgm:prSet/>
      <dgm:spPr/>
      <dgm:t>
        <a:bodyPr/>
        <a:lstStyle/>
        <a:p>
          <a:pPr algn="ctr"/>
          <a:endParaRPr lang="es-ES"/>
        </a:p>
      </dgm:t>
    </dgm:pt>
    <dgm:pt modelId="{EEDE7446-494A-49A7-AD22-697956791208}" type="sibTrans" cxnId="{732D7731-DCC2-420E-ADC5-78B58E2C48D1}">
      <dgm:prSet/>
      <dgm:spPr/>
      <dgm:t>
        <a:bodyPr/>
        <a:lstStyle/>
        <a:p>
          <a:pPr algn="ctr"/>
          <a:endParaRPr lang="es-ES"/>
        </a:p>
      </dgm:t>
    </dgm:pt>
    <dgm:pt modelId="{378DFE81-B08D-4497-B6E3-CAEC0EA7DD67}">
      <dgm:prSet phldrT="[Texto]" custT="1"/>
      <dgm:spPr/>
      <dgm:t>
        <a:bodyPr/>
        <a:lstStyle/>
        <a:p>
          <a:pPr algn="just"/>
          <a:r>
            <a:rPr lang="es-ES" sz="2600" dirty="0"/>
            <a:t>Costo de los bienes vendidos.</a:t>
          </a:r>
        </a:p>
        <a:p>
          <a:pPr algn="just"/>
          <a:r>
            <a:rPr lang="es-ES" sz="2600" dirty="0"/>
            <a:t>Gastos Operativos.</a:t>
          </a:r>
        </a:p>
        <a:p>
          <a:pPr algn="just"/>
          <a:r>
            <a:rPr lang="es-ES" sz="2600" dirty="0"/>
            <a:t>Gastos por interés.</a:t>
          </a:r>
        </a:p>
      </dgm:t>
    </dgm:pt>
    <dgm:pt modelId="{7BDDF015-D159-41D2-9B7A-B87E5C287DEB}" type="parTrans" cxnId="{597C82F4-36D4-4746-9240-0FA3AB99B1A8}">
      <dgm:prSet/>
      <dgm:spPr/>
      <dgm:t>
        <a:bodyPr/>
        <a:lstStyle/>
        <a:p>
          <a:pPr algn="ctr"/>
          <a:endParaRPr lang="es-ES"/>
        </a:p>
      </dgm:t>
    </dgm:pt>
    <dgm:pt modelId="{B8F68821-BF42-489C-9939-91DAF3811A4A}" type="sibTrans" cxnId="{597C82F4-36D4-4746-9240-0FA3AB99B1A8}">
      <dgm:prSet/>
      <dgm:spPr/>
      <dgm:t>
        <a:bodyPr/>
        <a:lstStyle/>
        <a:p>
          <a:pPr algn="ctr"/>
          <a:endParaRPr lang="es-ES"/>
        </a:p>
      </dgm:t>
    </dgm:pt>
    <dgm:pt modelId="{3394A7DA-89E1-47FF-B80D-EC1A08FD9318}">
      <dgm:prSet phldrT="[Texto]"/>
      <dgm:spPr/>
      <dgm:t>
        <a:bodyPr/>
        <a:lstStyle/>
        <a:p>
          <a:pPr algn="ctr"/>
          <a:r>
            <a:rPr lang="es-ES" dirty="0"/>
            <a:t>Cuentas que varían espontáneamente en el B/G al variar las ventas </a:t>
          </a:r>
        </a:p>
      </dgm:t>
    </dgm:pt>
    <dgm:pt modelId="{B1468EC9-2E21-40FD-9451-73E0A7A8ED5B}" type="parTrans" cxnId="{0035F643-4E7B-4824-8BCE-F29FADE93EBC}">
      <dgm:prSet/>
      <dgm:spPr/>
      <dgm:t>
        <a:bodyPr/>
        <a:lstStyle/>
        <a:p>
          <a:pPr algn="ctr"/>
          <a:endParaRPr lang="es-ES"/>
        </a:p>
      </dgm:t>
    </dgm:pt>
    <dgm:pt modelId="{75DDDF59-EB49-4579-ABEC-CB9D6081B078}" type="sibTrans" cxnId="{0035F643-4E7B-4824-8BCE-F29FADE93EBC}">
      <dgm:prSet/>
      <dgm:spPr/>
      <dgm:t>
        <a:bodyPr/>
        <a:lstStyle/>
        <a:p>
          <a:pPr algn="ctr"/>
          <a:endParaRPr lang="es-ES"/>
        </a:p>
      </dgm:t>
    </dgm:pt>
    <dgm:pt modelId="{2450DCFF-8D2F-400C-B6CF-2BE07BC3901F}">
      <dgm:prSet phldrT="[Texto]"/>
      <dgm:spPr/>
      <dgm:t>
        <a:bodyPr/>
        <a:lstStyle/>
        <a:p>
          <a:pPr algn="just"/>
          <a:r>
            <a:rPr lang="es-ES" dirty="0"/>
            <a:t>Efectivo.</a:t>
          </a:r>
        </a:p>
        <a:p>
          <a:pPr algn="just"/>
          <a:r>
            <a:rPr lang="es-ES" dirty="0"/>
            <a:t>CxC.</a:t>
          </a:r>
        </a:p>
        <a:p>
          <a:pPr algn="just"/>
          <a:r>
            <a:rPr lang="es-ES" dirty="0"/>
            <a:t>Inventarios.</a:t>
          </a:r>
        </a:p>
      </dgm:t>
    </dgm:pt>
    <dgm:pt modelId="{E16E9C5C-A536-47A3-943B-EAE871021525}" type="parTrans" cxnId="{979CD215-6E48-43F6-A5BB-BA6A576BFBC9}">
      <dgm:prSet/>
      <dgm:spPr/>
      <dgm:t>
        <a:bodyPr/>
        <a:lstStyle/>
        <a:p>
          <a:pPr algn="ctr"/>
          <a:endParaRPr lang="es-ES"/>
        </a:p>
      </dgm:t>
    </dgm:pt>
    <dgm:pt modelId="{7E79D53C-A3D7-4317-9FB8-86B12CA971D0}" type="sibTrans" cxnId="{979CD215-6E48-43F6-A5BB-BA6A576BFBC9}">
      <dgm:prSet/>
      <dgm:spPr/>
      <dgm:t>
        <a:bodyPr/>
        <a:lstStyle/>
        <a:p>
          <a:pPr algn="ctr"/>
          <a:endParaRPr lang="es-ES"/>
        </a:p>
      </dgm:t>
    </dgm:pt>
    <dgm:pt modelId="{400772FF-56A6-4A42-88BC-E02DDE630896}">
      <dgm:prSet phldrT="[Texto]"/>
      <dgm:spPr/>
      <dgm:t>
        <a:bodyPr/>
        <a:lstStyle/>
        <a:p>
          <a:pPr algn="just"/>
          <a:r>
            <a:rPr lang="es-ES" dirty="0"/>
            <a:t>CxP</a:t>
          </a:r>
        </a:p>
        <a:p>
          <a:pPr algn="just"/>
          <a:r>
            <a:rPr lang="es-ES" dirty="0"/>
            <a:t>Pasivos Acumulados</a:t>
          </a:r>
        </a:p>
      </dgm:t>
    </dgm:pt>
    <dgm:pt modelId="{BB604989-6CAB-4F9B-AC34-4677C0FE856C}" type="parTrans" cxnId="{9F09419D-8F44-447F-A86E-2A2A114301E1}">
      <dgm:prSet/>
      <dgm:spPr/>
      <dgm:t>
        <a:bodyPr/>
        <a:lstStyle/>
        <a:p>
          <a:pPr algn="ctr"/>
          <a:endParaRPr lang="es-ES"/>
        </a:p>
      </dgm:t>
    </dgm:pt>
    <dgm:pt modelId="{BFF1669E-0897-4DEB-8111-20169B6DBD52}" type="sibTrans" cxnId="{9F09419D-8F44-447F-A86E-2A2A114301E1}">
      <dgm:prSet/>
      <dgm:spPr/>
      <dgm:t>
        <a:bodyPr/>
        <a:lstStyle/>
        <a:p>
          <a:pPr algn="ctr"/>
          <a:endParaRPr lang="es-ES"/>
        </a:p>
      </dgm:t>
    </dgm:pt>
    <dgm:pt modelId="{FEDE471C-5D11-429B-A4CD-6C40DC20FBCF}" type="pres">
      <dgm:prSet presAssocID="{E0DD6D7B-8A09-43C0-B4FC-6C1201E2822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C4FA461-301D-437F-8EA5-16F9E48E4D36}" type="pres">
      <dgm:prSet presAssocID="{030F98E9-E0E1-4C67-AD82-D02BEF468A63}" presName="root" presStyleCnt="0"/>
      <dgm:spPr/>
    </dgm:pt>
    <dgm:pt modelId="{C475231D-2ED8-4A74-A5D9-E25449D9E11E}" type="pres">
      <dgm:prSet presAssocID="{030F98E9-E0E1-4C67-AD82-D02BEF468A63}" presName="rootComposite" presStyleCnt="0"/>
      <dgm:spPr/>
    </dgm:pt>
    <dgm:pt modelId="{6FA19D89-CF10-417F-899C-858532CF3D8F}" type="pres">
      <dgm:prSet presAssocID="{030F98E9-E0E1-4C67-AD82-D02BEF468A63}" presName="rootText" presStyleLbl="node1" presStyleIdx="0" presStyleCnt="2"/>
      <dgm:spPr/>
      <dgm:t>
        <a:bodyPr/>
        <a:lstStyle/>
        <a:p>
          <a:endParaRPr lang="es-ES"/>
        </a:p>
      </dgm:t>
    </dgm:pt>
    <dgm:pt modelId="{2CAAD4CE-5D0E-4D03-8AB5-4DEC8A6CD62F}" type="pres">
      <dgm:prSet presAssocID="{030F98E9-E0E1-4C67-AD82-D02BEF468A63}" presName="rootConnector" presStyleLbl="node1" presStyleIdx="0" presStyleCnt="2"/>
      <dgm:spPr/>
      <dgm:t>
        <a:bodyPr/>
        <a:lstStyle/>
        <a:p>
          <a:endParaRPr lang="es-ES"/>
        </a:p>
      </dgm:t>
    </dgm:pt>
    <dgm:pt modelId="{821CFE71-9059-41B3-A1CC-EDD21642C436}" type="pres">
      <dgm:prSet presAssocID="{030F98E9-E0E1-4C67-AD82-D02BEF468A63}" presName="childShape" presStyleCnt="0"/>
      <dgm:spPr/>
    </dgm:pt>
    <dgm:pt modelId="{3162F52C-7AFC-4302-9C14-BE621942036B}" type="pres">
      <dgm:prSet presAssocID="{7BDDF015-D159-41D2-9B7A-B87E5C287DEB}" presName="Name13" presStyleLbl="parChTrans1D2" presStyleIdx="0" presStyleCnt="3"/>
      <dgm:spPr/>
      <dgm:t>
        <a:bodyPr/>
        <a:lstStyle/>
        <a:p>
          <a:endParaRPr lang="es-ES"/>
        </a:p>
      </dgm:t>
    </dgm:pt>
    <dgm:pt modelId="{7A19BACD-7F57-4D2B-ACD1-728F28279119}" type="pres">
      <dgm:prSet presAssocID="{378DFE81-B08D-4497-B6E3-CAEC0EA7DD67}" presName="childText" presStyleLbl="bgAcc1" presStyleIdx="0" presStyleCnt="3" custScaleX="148970" custScaleY="1989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AE7E4A-C7A0-4FCF-9EE4-683C5A1E362A}" type="pres">
      <dgm:prSet presAssocID="{3394A7DA-89E1-47FF-B80D-EC1A08FD9318}" presName="root" presStyleCnt="0"/>
      <dgm:spPr/>
    </dgm:pt>
    <dgm:pt modelId="{FA3CB1CF-6159-42D8-AA3E-8127626691D9}" type="pres">
      <dgm:prSet presAssocID="{3394A7DA-89E1-47FF-B80D-EC1A08FD9318}" presName="rootComposite" presStyleCnt="0"/>
      <dgm:spPr/>
    </dgm:pt>
    <dgm:pt modelId="{47BFD760-1D33-49B2-8AA8-39FE7FB1F662}" type="pres">
      <dgm:prSet presAssocID="{3394A7DA-89E1-47FF-B80D-EC1A08FD9318}" presName="rootText" presStyleLbl="node1" presStyleIdx="1" presStyleCnt="2"/>
      <dgm:spPr/>
      <dgm:t>
        <a:bodyPr/>
        <a:lstStyle/>
        <a:p>
          <a:endParaRPr lang="es-ES"/>
        </a:p>
      </dgm:t>
    </dgm:pt>
    <dgm:pt modelId="{3E1989B2-6580-4B02-A9BD-5E1B67DACFCB}" type="pres">
      <dgm:prSet presAssocID="{3394A7DA-89E1-47FF-B80D-EC1A08FD9318}" presName="rootConnector" presStyleLbl="node1" presStyleIdx="1" presStyleCnt="2"/>
      <dgm:spPr/>
      <dgm:t>
        <a:bodyPr/>
        <a:lstStyle/>
        <a:p>
          <a:endParaRPr lang="es-ES"/>
        </a:p>
      </dgm:t>
    </dgm:pt>
    <dgm:pt modelId="{15C6B637-EBDA-4B9E-80B8-DBC2AD975037}" type="pres">
      <dgm:prSet presAssocID="{3394A7DA-89E1-47FF-B80D-EC1A08FD9318}" presName="childShape" presStyleCnt="0"/>
      <dgm:spPr/>
    </dgm:pt>
    <dgm:pt modelId="{8B8121F5-9C6F-4186-B8A5-DFCFEF23147A}" type="pres">
      <dgm:prSet presAssocID="{E16E9C5C-A536-47A3-943B-EAE871021525}" presName="Name13" presStyleLbl="parChTrans1D2" presStyleIdx="1" presStyleCnt="3"/>
      <dgm:spPr/>
      <dgm:t>
        <a:bodyPr/>
        <a:lstStyle/>
        <a:p>
          <a:endParaRPr lang="es-ES"/>
        </a:p>
      </dgm:t>
    </dgm:pt>
    <dgm:pt modelId="{17BF6509-06AD-40EA-B2C9-ABA5E07C6D19}" type="pres">
      <dgm:prSet presAssocID="{2450DCFF-8D2F-400C-B6CF-2BE07BC3901F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BF2359-BF4E-4C92-8B8A-19F315C668AB}" type="pres">
      <dgm:prSet presAssocID="{BB604989-6CAB-4F9B-AC34-4677C0FE856C}" presName="Name13" presStyleLbl="parChTrans1D2" presStyleIdx="2" presStyleCnt="3"/>
      <dgm:spPr/>
      <dgm:t>
        <a:bodyPr/>
        <a:lstStyle/>
        <a:p>
          <a:endParaRPr lang="es-ES"/>
        </a:p>
      </dgm:t>
    </dgm:pt>
    <dgm:pt modelId="{65D7F938-F256-46E7-AD05-E4190181815C}" type="pres">
      <dgm:prSet presAssocID="{400772FF-56A6-4A42-88BC-E02DDE630896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035F643-4E7B-4824-8BCE-F29FADE93EBC}" srcId="{E0DD6D7B-8A09-43C0-B4FC-6C1201E2822D}" destId="{3394A7DA-89E1-47FF-B80D-EC1A08FD9318}" srcOrd="1" destOrd="0" parTransId="{B1468EC9-2E21-40FD-9451-73E0A7A8ED5B}" sibTransId="{75DDDF59-EB49-4579-ABEC-CB9D6081B078}"/>
    <dgm:cxn modelId="{10BC7703-2523-4AC2-AE4F-95A9F66C7D00}" type="presOf" srcId="{378DFE81-B08D-4497-B6E3-CAEC0EA7DD67}" destId="{7A19BACD-7F57-4D2B-ACD1-728F28279119}" srcOrd="0" destOrd="0" presId="urn:microsoft.com/office/officeart/2005/8/layout/hierarchy3"/>
    <dgm:cxn modelId="{979CD215-6E48-43F6-A5BB-BA6A576BFBC9}" srcId="{3394A7DA-89E1-47FF-B80D-EC1A08FD9318}" destId="{2450DCFF-8D2F-400C-B6CF-2BE07BC3901F}" srcOrd="0" destOrd="0" parTransId="{E16E9C5C-A536-47A3-943B-EAE871021525}" sibTransId="{7E79D53C-A3D7-4317-9FB8-86B12CA971D0}"/>
    <dgm:cxn modelId="{AC0D7B4B-52B4-4831-A330-D3A3ED8E5F66}" type="presOf" srcId="{030F98E9-E0E1-4C67-AD82-D02BEF468A63}" destId="{6FA19D89-CF10-417F-899C-858532CF3D8F}" srcOrd="0" destOrd="0" presId="urn:microsoft.com/office/officeart/2005/8/layout/hierarchy3"/>
    <dgm:cxn modelId="{586796B1-7A82-4DBC-91DF-B097849A7989}" type="presOf" srcId="{E16E9C5C-A536-47A3-943B-EAE871021525}" destId="{8B8121F5-9C6F-4186-B8A5-DFCFEF23147A}" srcOrd="0" destOrd="0" presId="urn:microsoft.com/office/officeart/2005/8/layout/hierarchy3"/>
    <dgm:cxn modelId="{6A87A7E4-07DC-4E2B-A39B-6859D0040EC0}" type="presOf" srcId="{3394A7DA-89E1-47FF-B80D-EC1A08FD9318}" destId="{47BFD760-1D33-49B2-8AA8-39FE7FB1F662}" srcOrd="0" destOrd="0" presId="urn:microsoft.com/office/officeart/2005/8/layout/hierarchy3"/>
    <dgm:cxn modelId="{732D7731-DCC2-420E-ADC5-78B58E2C48D1}" srcId="{E0DD6D7B-8A09-43C0-B4FC-6C1201E2822D}" destId="{030F98E9-E0E1-4C67-AD82-D02BEF468A63}" srcOrd="0" destOrd="0" parTransId="{34C1042F-5F47-4C6D-B229-1A6E708C9F8C}" sibTransId="{EEDE7446-494A-49A7-AD22-697956791208}"/>
    <dgm:cxn modelId="{B8FF8128-0618-4277-A0DC-F140705EE23F}" type="presOf" srcId="{7BDDF015-D159-41D2-9B7A-B87E5C287DEB}" destId="{3162F52C-7AFC-4302-9C14-BE621942036B}" srcOrd="0" destOrd="0" presId="urn:microsoft.com/office/officeart/2005/8/layout/hierarchy3"/>
    <dgm:cxn modelId="{92E19E59-0766-4EB0-851D-6AED8822ABF6}" type="presOf" srcId="{400772FF-56A6-4A42-88BC-E02DDE630896}" destId="{65D7F938-F256-46E7-AD05-E4190181815C}" srcOrd="0" destOrd="0" presId="urn:microsoft.com/office/officeart/2005/8/layout/hierarchy3"/>
    <dgm:cxn modelId="{51951B2A-4405-4A6B-B42F-A0B910E172D5}" type="presOf" srcId="{E0DD6D7B-8A09-43C0-B4FC-6C1201E2822D}" destId="{FEDE471C-5D11-429B-A4CD-6C40DC20FBCF}" srcOrd="0" destOrd="0" presId="urn:microsoft.com/office/officeart/2005/8/layout/hierarchy3"/>
    <dgm:cxn modelId="{BE952E88-7857-45CB-8C61-586EB9806EC0}" type="presOf" srcId="{3394A7DA-89E1-47FF-B80D-EC1A08FD9318}" destId="{3E1989B2-6580-4B02-A9BD-5E1B67DACFCB}" srcOrd="1" destOrd="0" presId="urn:microsoft.com/office/officeart/2005/8/layout/hierarchy3"/>
    <dgm:cxn modelId="{597C82F4-36D4-4746-9240-0FA3AB99B1A8}" srcId="{030F98E9-E0E1-4C67-AD82-D02BEF468A63}" destId="{378DFE81-B08D-4497-B6E3-CAEC0EA7DD67}" srcOrd="0" destOrd="0" parTransId="{7BDDF015-D159-41D2-9B7A-B87E5C287DEB}" sibTransId="{B8F68821-BF42-489C-9939-91DAF3811A4A}"/>
    <dgm:cxn modelId="{734B63CB-2052-48B5-B35D-FC62468BC20D}" type="presOf" srcId="{2450DCFF-8D2F-400C-B6CF-2BE07BC3901F}" destId="{17BF6509-06AD-40EA-B2C9-ABA5E07C6D19}" srcOrd="0" destOrd="0" presId="urn:microsoft.com/office/officeart/2005/8/layout/hierarchy3"/>
    <dgm:cxn modelId="{9F09419D-8F44-447F-A86E-2A2A114301E1}" srcId="{3394A7DA-89E1-47FF-B80D-EC1A08FD9318}" destId="{400772FF-56A6-4A42-88BC-E02DDE630896}" srcOrd="1" destOrd="0" parTransId="{BB604989-6CAB-4F9B-AC34-4677C0FE856C}" sibTransId="{BFF1669E-0897-4DEB-8111-20169B6DBD52}"/>
    <dgm:cxn modelId="{53DC6F01-FAB1-435C-93C6-AB9CA35B2EB7}" type="presOf" srcId="{030F98E9-E0E1-4C67-AD82-D02BEF468A63}" destId="{2CAAD4CE-5D0E-4D03-8AB5-4DEC8A6CD62F}" srcOrd="1" destOrd="0" presId="urn:microsoft.com/office/officeart/2005/8/layout/hierarchy3"/>
    <dgm:cxn modelId="{15F73FA4-62DE-450B-97C0-65BCF2D421C6}" type="presOf" srcId="{BB604989-6CAB-4F9B-AC34-4677C0FE856C}" destId="{F9BF2359-BF4E-4C92-8B8A-19F315C668AB}" srcOrd="0" destOrd="0" presId="urn:microsoft.com/office/officeart/2005/8/layout/hierarchy3"/>
    <dgm:cxn modelId="{6CDF3C94-4EB9-464D-B565-44464472A804}" type="presParOf" srcId="{FEDE471C-5D11-429B-A4CD-6C40DC20FBCF}" destId="{EC4FA461-301D-437F-8EA5-16F9E48E4D36}" srcOrd="0" destOrd="0" presId="urn:microsoft.com/office/officeart/2005/8/layout/hierarchy3"/>
    <dgm:cxn modelId="{B83ED856-36A3-4C57-82B4-150DB1BF311A}" type="presParOf" srcId="{EC4FA461-301D-437F-8EA5-16F9E48E4D36}" destId="{C475231D-2ED8-4A74-A5D9-E25449D9E11E}" srcOrd="0" destOrd="0" presId="urn:microsoft.com/office/officeart/2005/8/layout/hierarchy3"/>
    <dgm:cxn modelId="{A6BB3357-5E9B-4DBB-9AC8-3A189CBE4B4F}" type="presParOf" srcId="{C475231D-2ED8-4A74-A5D9-E25449D9E11E}" destId="{6FA19D89-CF10-417F-899C-858532CF3D8F}" srcOrd="0" destOrd="0" presId="urn:microsoft.com/office/officeart/2005/8/layout/hierarchy3"/>
    <dgm:cxn modelId="{C63C0F75-F992-48E0-A257-3F07B8198A0F}" type="presParOf" srcId="{C475231D-2ED8-4A74-A5D9-E25449D9E11E}" destId="{2CAAD4CE-5D0E-4D03-8AB5-4DEC8A6CD62F}" srcOrd="1" destOrd="0" presId="urn:microsoft.com/office/officeart/2005/8/layout/hierarchy3"/>
    <dgm:cxn modelId="{DC3E3F7B-FAE5-464F-BDFC-F249C0806915}" type="presParOf" srcId="{EC4FA461-301D-437F-8EA5-16F9E48E4D36}" destId="{821CFE71-9059-41B3-A1CC-EDD21642C436}" srcOrd="1" destOrd="0" presId="urn:microsoft.com/office/officeart/2005/8/layout/hierarchy3"/>
    <dgm:cxn modelId="{9207A275-C304-4DF3-A12B-B4B63E709A60}" type="presParOf" srcId="{821CFE71-9059-41B3-A1CC-EDD21642C436}" destId="{3162F52C-7AFC-4302-9C14-BE621942036B}" srcOrd="0" destOrd="0" presId="urn:microsoft.com/office/officeart/2005/8/layout/hierarchy3"/>
    <dgm:cxn modelId="{D27080A7-1CB4-4E20-89F1-29F03E1B6816}" type="presParOf" srcId="{821CFE71-9059-41B3-A1CC-EDD21642C436}" destId="{7A19BACD-7F57-4D2B-ACD1-728F28279119}" srcOrd="1" destOrd="0" presId="urn:microsoft.com/office/officeart/2005/8/layout/hierarchy3"/>
    <dgm:cxn modelId="{26950EC7-F2EE-4B0D-8906-B92E71987643}" type="presParOf" srcId="{FEDE471C-5D11-429B-A4CD-6C40DC20FBCF}" destId="{6FAE7E4A-C7A0-4FCF-9EE4-683C5A1E362A}" srcOrd="1" destOrd="0" presId="urn:microsoft.com/office/officeart/2005/8/layout/hierarchy3"/>
    <dgm:cxn modelId="{DB29E46F-7296-4070-9429-9BA859FA5D17}" type="presParOf" srcId="{6FAE7E4A-C7A0-4FCF-9EE4-683C5A1E362A}" destId="{FA3CB1CF-6159-42D8-AA3E-8127626691D9}" srcOrd="0" destOrd="0" presId="urn:microsoft.com/office/officeart/2005/8/layout/hierarchy3"/>
    <dgm:cxn modelId="{8D0F4B97-5C56-4E09-B935-E94DD10A3EB1}" type="presParOf" srcId="{FA3CB1CF-6159-42D8-AA3E-8127626691D9}" destId="{47BFD760-1D33-49B2-8AA8-39FE7FB1F662}" srcOrd="0" destOrd="0" presId="urn:microsoft.com/office/officeart/2005/8/layout/hierarchy3"/>
    <dgm:cxn modelId="{EF14B68B-0FD5-4BD2-8720-2DD69CF625D1}" type="presParOf" srcId="{FA3CB1CF-6159-42D8-AA3E-8127626691D9}" destId="{3E1989B2-6580-4B02-A9BD-5E1B67DACFCB}" srcOrd="1" destOrd="0" presId="urn:microsoft.com/office/officeart/2005/8/layout/hierarchy3"/>
    <dgm:cxn modelId="{99015CBC-C810-46DE-99D8-60EFBBDE6958}" type="presParOf" srcId="{6FAE7E4A-C7A0-4FCF-9EE4-683C5A1E362A}" destId="{15C6B637-EBDA-4B9E-80B8-DBC2AD975037}" srcOrd="1" destOrd="0" presId="urn:microsoft.com/office/officeart/2005/8/layout/hierarchy3"/>
    <dgm:cxn modelId="{2CB93256-E946-47EF-B0E9-7DFFBF56C7B2}" type="presParOf" srcId="{15C6B637-EBDA-4B9E-80B8-DBC2AD975037}" destId="{8B8121F5-9C6F-4186-B8A5-DFCFEF23147A}" srcOrd="0" destOrd="0" presId="urn:microsoft.com/office/officeart/2005/8/layout/hierarchy3"/>
    <dgm:cxn modelId="{026FD0FA-D2C2-48EC-9392-38DCE926E4C8}" type="presParOf" srcId="{15C6B637-EBDA-4B9E-80B8-DBC2AD975037}" destId="{17BF6509-06AD-40EA-B2C9-ABA5E07C6D19}" srcOrd="1" destOrd="0" presId="urn:microsoft.com/office/officeart/2005/8/layout/hierarchy3"/>
    <dgm:cxn modelId="{9BAA4FC5-66B5-48C1-B603-40416AFFAD6E}" type="presParOf" srcId="{15C6B637-EBDA-4B9E-80B8-DBC2AD975037}" destId="{F9BF2359-BF4E-4C92-8B8A-19F315C668AB}" srcOrd="2" destOrd="0" presId="urn:microsoft.com/office/officeart/2005/8/layout/hierarchy3"/>
    <dgm:cxn modelId="{68527CA6-780C-4555-AD59-C247A7ABF7C2}" type="presParOf" srcId="{15C6B637-EBDA-4B9E-80B8-DBC2AD975037}" destId="{65D7F938-F256-46E7-AD05-E4190181815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42792B-D3B8-41FE-87CF-4CA451E2831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6F1062BA-98BE-49B9-BCE8-9F7AF811A602}">
      <dgm:prSet phldrT="[Texto]" custT="1"/>
      <dgm:spPr>
        <a:solidFill>
          <a:srgbClr val="FBFD95"/>
        </a:solidFill>
      </dgm:spPr>
      <dgm:t>
        <a:bodyPr/>
        <a:lstStyle/>
        <a:p>
          <a:pPr algn="just"/>
          <a:r>
            <a:rPr lang="es-ES" sz="2000" b="1" dirty="0">
              <a:solidFill>
                <a:srgbClr val="113F71"/>
              </a:solidFill>
            </a:rPr>
            <a:t>Se calculan los valores de ciertas cuentas del balance general, y el financiamiento externo de la empresa se usa como una cifra de equilibrio o “ajuste”.</a:t>
          </a:r>
        </a:p>
        <a:p>
          <a:pPr algn="just"/>
          <a:r>
            <a:rPr lang="es-ES" sz="2000" b="1" dirty="0">
              <a:solidFill>
                <a:srgbClr val="113F71"/>
              </a:solidFill>
            </a:rPr>
            <a:t>Fondos Adicionales Necesarios (FAN)= Total de Pasivos y Patrimonio – Activos Totales</a:t>
          </a:r>
        </a:p>
      </dgm:t>
    </dgm:pt>
    <dgm:pt modelId="{D9DD10F2-466F-4452-BD40-862014129814}" type="parTrans" cxnId="{AEE43F70-8069-447F-AB4E-71A431B9AB51}">
      <dgm:prSet/>
      <dgm:spPr/>
      <dgm:t>
        <a:bodyPr/>
        <a:lstStyle/>
        <a:p>
          <a:pPr algn="just"/>
          <a:endParaRPr lang="es-ES" sz="1800" b="1">
            <a:solidFill>
              <a:srgbClr val="113F71"/>
            </a:solidFill>
          </a:endParaRPr>
        </a:p>
      </dgm:t>
    </dgm:pt>
    <dgm:pt modelId="{ADE5963B-EA33-45CC-A5E0-E7CC62D1EC69}" type="sibTrans" cxnId="{AEE43F70-8069-447F-AB4E-71A431B9AB51}">
      <dgm:prSet/>
      <dgm:spPr/>
      <dgm:t>
        <a:bodyPr/>
        <a:lstStyle/>
        <a:p>
          <a:pPr algn="just"/>
          <a:endParaRPr lang="es-ES" sz="1800" b="1">
            <a:solidFill>
              <a:srgbClr val="113F71"/>
            </a:solidFill>
          </a:endParaRPr>
        </a:p>
      </dgm:t>
    </dgm:pt>
    <dgm:pt modelId="{B3D7CAFC-70C6-445C-A8E2-12950FAA2031}">
      <dgm:prSet phldrT="[Texto]" custT="1"/>
      <dgm:spPr>
        <a:solidFill>
          <a:srgbClr val="FE86E4"/>
        </a:solidFill>
      </dgm:spPr>
      <dgm:t>
        <a:bodyPr/>
        <a:lstStyle/>
        <a:p>
          <a:pPr algn="just"/>
          <a:r>
            <a:rPr lang="es-ES" sz="2000" b="1" dirty="0">
              <a:solidFill>
                <a:srgbClr val="113F71"/>
              </a:solidFill>
            </a:rPr>
            <a:t>Versión mejorada del método de porcentaje de ventas para la elaboración del Balance General Proforma.</a:t>
          </a:r>
        </a:p>
      </dgm:t>
    </dgm:pt>
    <dgm:pt modelId="{B7AFCAD7-1A92-488D-81E4-90AC00C8CB22}" type="parTrans" cxnId="{9CC20EA3-E244-4E3A-B18F-3C641D31AE80}">
      <dgm:prSet/>
      <dgm:spPr/>
      <dgm:t>
        <a:bodyPr/>
        <a:lstStyle/>
        <a:p>
          <a:pPr algn="just"/>
          <a:endParaRPr lang="es-ES" sz="1800" b="1">
            <a:solidFill>
              <a:srgbClr val="113F71"/>
            </a:solidFill>
          </a:endParaRPr>
        </a:p>
      </dgm:t>
    </dgm:pt>
    <dgm:pt modelId="{49050BC5-F657-4E7B-A76D-C09D55926F05}" type="sibTrans" cxnId="{9CC20EA3-E244-4E3A-B18F-3C641D31AE80}">
      <dgm:prSet/>
      <dgm:spPr/>
      <dgm:t>
        <a:bodyPr/>
        <a:lstStyle/>
        <a:p>
          <a:pPr algn="just"/>
          <a:endParaRPr lang="es-ES" sz="1800" b="1">
            <a:solidFill>
              <a:srgbClr val="113F71"/>
            </a:solidFill>
          </a:endParaRPr>
        </a:p>
      </dgm:t>
    </dgm:pt>
    <dgm:pt modelId="{A5BBDA1A-AC8F-4029-9CCA-70E7735B1190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es-ES" sz="2000" b="1" dirty="0">
              <a:solidFill>
                <a:srgbClr val="113F71"/>
              </a:solidFill>
            </a:rPr>
            <a:t>Requiere un poco más de información y produce mejores estimaciones que cualquier método de porcentaje de ventas.</a:t>
          </a:r>
        </a:p>
      </dgm:t>
    </dgm:pt>
    <dgm:pt modelId="{240220F2-C58B-4EAD-826E-76759AA4B16D}" type="parTrans" cxnId="{ACC85367-DD70-4D85-8717-9AC63E8C3857}">
      <dgm:prSet/>
      <dgm:spPr/>
      <dgm:t>
        <a:bodyPr/>
        <a:lstStyle/>
        <a:p>
          <a:pPr algn="just"/>
          <a:endParaRPr lang="es-ES" sz="1800" b="1">
            <a:solidFill>
              <a:srgbClr val="113F71"/>
            </a:solidFill>
          </a:endParaRPr>
        </a:p>
      </dgm:t>
    </dgm:pt>
    <dgm:pt modelId="{91ADD277-B7E5-4DF7-B718-449C53BCC17A}" type="sibTrans" cxnId="{ACC85367-DD70-4D85-8717-9AC63E8C3857}">
      <dgm:prSet/>
      <dgm:spPr/>
      <dgm:t>
        <a:bodyPr/>
        <a:lstStyle/>
        <a:p>
          <a:pPr algn="just"/>
          <a:endParaRPr lang="es-ES" sz="1800" b="1">
            <a:solidFill>
              <a:srgbClr val="113F71"/>
            </a:solidFill>
          </a:endParaRPr>
        </a:p>
      </dgm:t>
    </dgm:pt>
    <dgm:pt modelId="{8F587401-0335-430F-82AE-EACCEA26D436}" type="pres">
      <dgm:prSet presAssocID="{FB42792B-D3B8-41FE-87CF-4CA451E2831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80606EF-05BE-4DD9-8BB3-ED697F0F9913}" type="pres">
      <dgm:prSet presAssocID="{6F1062BA-98BE-49B9-BCE8-9F7AF811A602}" presName="parentLin" presStyleCnt="0"/>
      <dgm:spPr/>
    </dgm:pt>
    <dgm:pt modelId="{590378E9-CC07-4339-8B9A-404BB5E16501}" type="pres">
      <dgm:prSet presAssocID="{6F1062BA-98BE-49B9-BCE8-9F7AF811A602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78CCC66C-7675-4A62-A676-90BD9B56C8B5}" type="pres">
      <dgm:prSet presAssocID="{6F1062BA-98BE-49B9-BCE8-9F7AF811A602}" presName="parentText" presStyleLbl="node1" presStyleIdx="0" presStyleCnt="3" custScaleX="128207" custScaleY="19354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7A4000-B50D-4D19-A5C9-10800B47B57E}" type="pres">
      <dgm:prSet presAssocID="{6F1062BA-98BE-49B9-BCE8-9F7AF811A602}" presName="negativeSpace" presStyleCnt="0"/>
      <dgm:spPr/>
    </dgm:pt>
    <dgm:pt modelId="{E1CDDA2A-0139-4190-BE0A-4131C3B08C89}" type="pres">
      <dgm:prSet presAssocID="{6F1062BA-98BE-49B9-BCE8-9F7AF811A602}" presName="childText" presStyleLbl="conFgAcc1" presStyleIdx="0" presStyleCnt="3">
        <dgm:presLayoutVars>
          <dgm:bulletEnabled val="1"/>
        </dgm:presLayoutVars>
      </dgm:prSet>
      <dgm:spPr/>
    </dgm:pt>
    <dgm:pt modelId="{DDABCE53-C469-4693-8F89-1A1D75E925E7}" type="pres">
      <dgm:prSet presAssocID="{ADE5963B-EA33-45CC-A5E0-E7CC62D1EC69}" presName="spaceBetweenRectangles" presStyleCnt="0"/>
      <dgm:spPr/>
    </dgm:pt>
    <dgm:pt modelId="{DB8D057A-209B-4F6C-8383-D017055D4D33}" type="pres">
      <dgm:prSet presAssocID="{B3D7CAFC-70C6-445C-A8E2-12950FAA2031}" presName="parentLin" presStyleCnt="0"/>
      <dgm:spPr/>
    </dgm:pt>
    <dgm:pt modelId="{83E8FC38-8B71-4ADD-953B-EE5B871BC253}" type="pres">
      <dgm:prSet presAssocID="{B3D7CAFC-70C6-445C-A8E2-12950FAA203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5D6320E7-1591-4A69-BB85-09DA172DD2D4}" type="pres">
      <dgm:prSet presAssocID="{B3D7CAFC-70C6-445C-A8E2-12950FAA2031}" presName="parentText" presStyleLbl="node1" presStyleIdx="1" presStyleCnt="3" custScaleX="12939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2E8333-78F3-4FCE-9C15-BF0051CAE627}" type="pres">
      <dgm:prSet presAssocID="{B3D7CAFC-70C6-445C-A8E2-12950FAA2031}" presName="negativeSpace" presStyleCnt="0"/>
      <dgm:spPr/>
    </dgm:pt>
    <dgm:pt modelId="{F180DB04-739B-4FF6-B4C7-A711D91E1328}" type="pres">
      <dgm:prSet presAssocID="{B3D7CAFC-70C6-445C-A8E2-12950FAA2031}" presName="childText" presStyleLbl="conFgAcc1" presStyleIdx="1" presStyleCnt="3">
        <dgm:presLayoutVars>
          <dgm:bulletEnabled val="1"/>
        </dgm:presLayoutVars>
      </dgm:prSet>
      <dgm:spPr/>
    </dgm:pt>
    <dgm:pt modelId="{36FA7CAB-74A9-4696-96E9-9D124CBE6BC3}" type="pres">
      <dgm:prSet presAssocID="{49050BC5-F657-4E7B-A76D-C09D55926F05}" presName="spaceBetweenRectangles" presStyleCnt="0"/>
      <dgm:spPr/>
    </dgm:pt>
    <dgm:pt modelId="{FB0D3D01-F9A5-4A93-9CC1-BE211C3A3BA1}" type="pres">
      <dgm:prSet presAssocID="{A5BBDA1A-AC8F-4029-9CCA-70E7735B1190}" presName="parentLin" presStyleCnt="0"/>
      <dgm:spPr/>
    </dgm:pt>
    <dgm:pt modelId="{8BE63F50-7625-4C04-BD67-C81126E7BFAC}" type="pres">
      <dgm:prSet presAssocID="{A5BBDA1A-AC8F-4029-9CCA-70E7735B1190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3D917C29-F0FA-4DDD-B286-29E885E4EC1F}" type="pres">
      <dgm:prSet presAssocID="{A5BBDA1A-AC8F-4029-9CCA-70E7735B1190}" presName="parentText" presStyleLbl="node1" presStyleIdx="2" presStyleCnt="3" custScaleX="1282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F1E4EB-8085-480F-9E8B-BFB153CF4287}" type="pres">
      <dgm:prSet presAssocID="{A5BBDA1A-AC8F-4029-9CCA-70E7735B1190}" presName="negativeSpace" presStyleCnt="0"/>
      <dgm:spPr/>
    </dgm:pt>
    <dgm:pt modelId="{F22CD883-C2F9-4179-89F2-2E0060818947}" type="pres">
      <dgm:prSet presAssocID="{A5BBDA1A-AC8F-4029-9CCA-70E7735B119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A532C29-0574-4B83-8DBF-95F9D0FBB6CF}" type="presOf" srcId="{B3D7CAFC-70C6-445C-A8E2-12950FAA2031}" destId="{83E8FC38-8B71-4ADD-953B-EE5B871BC253}" srcOrd="0" destOrd="0" presId="urn:microsoft.com/office/officeart/2005/8/layout/list1"/>
    <dgm:cxn modelId="{ACC85367-DD70-4D85-8717-9AC63E8C3857}" srcId="{FB42792B-D3B8-41FE-87CF-4CA451E28317}" destId="{A5BBDA1A-AC8F-4029-9CCA-70E7735B1190}" srcOrd="2" destOrd="0" parTransId="{240220F2-C58B-4EAD-826E-76759AA4B16D}" sibTransId="{91ADD277-B7E5-4DF7-B718-449C53BCC17A}"/>
    <dgm:cxn modelId="{2382E70D-48D8-4C02-ADBB-80C7A8D86520}" type="presOf" srcId="{A5BBDA1A-AC8F-4029-9CCA-70E7735B1190}" destId="{3D917C29-F0FA-4DDD-B286-29E885E4EC1F}" srcOrd="1" destOrd="0" presId="urn:microsoft.com/office/officeart/2005/8/layout/list1"/>
    <dgm:cxn modelId="{9CC20EA3-E244-4E3A-B18F-3C641D31AE80}" srcId="{FB42792B-D3B8-41FE-87CF-4CA451E28317}" destId="{B3D7CAFC-70C6-445C-A8E2-12950FAA2031}" srcOrd="1" destOrd="0" parTransId="{B7AFCAD7-1A92-488D-81E4-90AC00C8CB22}" sibTransId="{49050BC5-F657-4E7B-A76D-C09D55926F05}"/>
    <dgm:cxn modelId="{14826CA4-AD25-4E62-B382-D85195D05A33}" type="presOf" srcId="{B3D7CAFC-70C6-445C-A8E2-12950FAA2031}" destId="{5D6320E7-1591-4A69-BB85-09DA172DD2D4}" srcOrd="1" destOrd="0" presId="urn:microsoft.com/office/officeart/2005/8/layout/list1"/>
    <dgm:cxn modelId="{0EC7A887-C24C-4B7F-BF7F-2F54B36E0B22}" type="presOf" srcId="{6F1062BA-98BE-49B9-BCE8-9F7AF811A602}" destId="{78CCC66C-7675-4A62-A676-90BD9B56C8B5}" srcOrd="1" destOrd="0" presId="urn:microsoft.com/office/officeart/2005/8/layout/list1"/>
    <dgm:cxn modelId="{F1E68E64-8806-4B88-B943-CF1B851B0E8F}" type="presOf" srcId="{6F1062BA-98BE-49B9-BCE8-9F7AF811A602}" destId="{590378E9-CC07-4339-8B9A-404BB5E16501}" srcOrd="0" destOrd="0" presId="urn:microsoft.com/office/officeart/2005/8/layout/list1"/>
    <dgm:cxn modelId="{08207919-8A02-44DF-AF4F-A76C9C34AADF}" type="presOf" srcId="{FB42792B-D3B8-41FE-87CF-4CA451E28317}" destId="{8F587401-0335-430F-82AE-EACCEA26D436}" srcOrd="0" destOrd="0" presId="urn:microsoft.com/office/officeart/2005/8/layout/list1"/>
    <dgm:cxn modelId="{AEE43F70-8069-447F-AB4E-71A431B9AB51}" srcId="{FB42792B-D3B8-41FE-87CF-4CA451E28317}" destId="{6F1062BA-98BE-49B9-BCE8-9F7AF811A602}" srcOrd="0" destOrd="0" parTransId="{D9DD10F2-466F-4452-BD40-862014129814}" sibTransId="{ADE5963B-EA33-45CC-A5E0-E7CC62D1EC69}"/>
    <dgm:cxn modelId="{D5FE7908-FBA9-4151-A184-FBCF1FB138A5}" type="presOf" srcId="{A5BBDA1A-AC8F-4029-9CCA-70E7735B1190}" destId="{8BE63F50-7625-4C04-BD67-C81126E7BFAC}" srcOrd="0" destOrd="0" presId="urn:microsoft.com/office/officeart/2005/8/layout/list1"/>
    <dgm:cxn modelId="{A9A01D32-A4D3-47B6-A6FF-4757040A10C9}" type="presParOf" srcId="{8F587401-0335-430F-82AE-EACCEA26D436}" destId="{080606EF-05BE-4DD9-8BB3-ED697F0F9913}" srcOrd="0" destOrd="0" presId="urn:microsoft.com/office/officeart/2005/8/layout/list1"/>
    <dgm:cxn modelId="{E2AD49D5-2821-4A77-A116-BD6F49248FAE}" type="presParOf" srcId="{080606EF-05BE-4DD9-8BB3-ED697F0F9913}" destId="{590378E9-CC07-4339-8B9A-404BB5E16501}" srcOrd="0" destOrd="0" presId="urn:microsoft.com/office/officeart/2005/8/layout/list1"/>
    <dgm:cxn modelId="{891CF4A2-B608-4C22-A534-BAB608A2E9F5}" type="presParOf" srcId="{080606EF-05BE-4DD9-8BB3-ED697F0F9913}" destId="{78CCC66C-7675-4A62-A676-90BD9B56C8B5}" srcOrd="1" destOrd="0" presId="urn:microsoft.com/office/officeart/2005/8/layout/list1"/>
    <dgm:cxn modelId="{4351C81A-90F8-43A5-836E-5B985B17F75E}" type="presParOf" srcId="{8F587401-0335-430F-82AE-EACCEA26D436}" destId="{A57A4000-B50D-4D19-A5C9-10800B47B57E}" srcOrd="1" destOrd="0" presId="urn:microsoft.com/office/officeart/2005/8/layout/list1"/>
    <dgm:cxn modelId="{FEC29661-AD37-4346-99FE-1111263AA648}" type="presParOf" srcId="{8F587401-0335-430F-82AE-EACCEA26D436}" destId="{E1CDDA2A-0139-4190-BE0A-4131C3B08C89}" srcOrd="2" destOrd="0" presId="urn:microsoft.com/office/officeart/2005/8/layout/list1"/>
    <dgm:cxn modelId="{9B8988E4-D80E-4FB1-AAAA-F99235D81E22}" type="presParOf" srcId="{8F587401-0335-430F-82AE-EACCEA26D436}" destId="{DDABCE53-C469-4693-8F89-1A1D75E925E7}" srcOrd="3" destOrd="0" presId="urn:microsoft.com/office/officeart/2005/8/layout/list1"/>
    <dgm:cxn modelId="{F07B5060-FDB2-424C-B1A4-735C4714DCDB}" type="presParOf" srcId="{8F587401-0335-430F-82AE-EACCEA26D436}" destId="{DB8D057A-209B-4F6C-8383-D017055D4D33}" srcOrd="4" destOrd="0" presId="urn:microsoft.com/office/officeart/2005/8/layout/list1"/>
    <dgm:cxn modelId="{E29E383E-36B8-4FA9-BDCA-193AB8C53E96}" type="presParOf" srcId="{DB8D057A-209B-4F6C-8383-D017055D4D33}" destId="{83E8FC38-8B71-4ADD-953B-EE5B871BC253}" srcOrd="0" destOrd="0" presId="urn:microsoft.com/office/officeart/2005/8/layout/list1"/>
    <dgm:cxn modelId="{11E415C8-0CA3-4835-98E7-07BCF4DDFB00}" type="presParOf" srcId="{DB8D057A-209B-4F6C-8383-D017055D4D33}" destId="{5D6320E7-1591-4A69-BB85-09DA172DD2D4}" srcOrd="1" destOrd="0" presId="urn:microsoft.com/office/officeart/2005/8/layout/list1"/>
    <dgm:cxn modelId="{711124E3-FD17-473A-B1C9-359270FB4E52}" type="presParOf" srcId="{8F587401-0335-430F-82AE-EACCEA26D436}" destId="{202E8333-78F3-4FCE-9C15-BF0051CAE627}" srcOrd="5" destOrd="0" presId="urn:microsoft.com/office/officeart/2005/8/layout/list1"/>
    <dgm:cxn modelId="{D61DC39C-EE23-4B36-A50E-338DB0DC824A}" type="presParOf" srcId="{8F587401-0335-430F-82AE-EACCEA26D436}" destId="{F180DB04-739B-4FF6-B4C7-A711D91E1328}" srcOrd="6" destOrd="0" presId="urn:microsoft.com/office/officeart/2005/8/layout/list1"/>
    <dgm:cxn modelId="{0BF73B40-4425-453D-9F29-C94238B29A6E}" type="presParOf" srcId="{8F587401-0335-430F-82AE-EACCEA26D436}" destId="{36FA7CAB-74A9-4696-96E9-9D124CBE6BC3}" srcOrd="7" destOrd="0" presId="urn:microsoft.com/office/officeart/2005/8/layout/list1"/>
    <dgm:cxn modelId="{C82AEF85-377F-440F-A7C3-D32D6B9427D0}" type="presParOf" srcId="{8F587401-0335-430F-82AE-EACCEA26D436}" destId="{FB0D3D01-F9A5-4A93-9CC1-BE211C3A3BA1}" srcOrd="8" destOrd="0" presId="urn:microsoft.com/office/officeart/2005/8/layout/list1"/>
    <dgm:cxn modelId="{A0E5544C-1AAB-4991-819B-761475D4459A}" type="presParOf" srcId="{FB0D3D01-F9A5-4A93-9CC1-BE211C3A3BA1}" destId="{8BE63F50-7625-4C04-BD67-C81126E7BFAC}" srcOrd="0" destOrd="0" presId="urn:microsoft.com/office/officeart/2005/8/layout/list1"/>
    <dgm:cxn modelId="{C1C1E6A2-456B-417D-895D-39145B834A1F}" type="presParOf" srcId="{FB0D3D01-F9A5-4A93-9CC1-BE211C3A3BA1}" destId="{3D917C29-F0FA-4DDD-B286-29E885E4EC1F}" srcOrd="1" destOrd="0" presId="urn:microsoft.com/office/officeart/2005/8/layout/list1"/>
    <dgm:cxn modelId="{16E2BC95-695B-4CAD-8223-01FCB707FAD1}" type="presParOf" srcId="{8F587401-0335-430F-82AE-EACCEA26D436}" destId="{5EF1E4EB-8085-480F-9E8B-BFB153CF4287}" srcOrd="9" destOrd="0" presId="urn:microsoft.com/office/officeart/2005/8/layout/list1"/>
    <dgm:cxn modelId="{DEDACBCC-AE17-4862-87A9-6A6F2A703E5A}" type="presParOf" srcId="{8F587401-0335-430F-82AE-EACCEA26D436}" destId="{F22CD883-C2F9-4179-89F2-2E006081894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B2B333-16E2-4190-A31B-90378CB1CD7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B1AE34D-2722-4514-9ECE-42C5212DC279}">
      <dgm:prSet phldrT="[Texto]" custT="1"/>
      <dgm:spPr/>
      <dgm:t>
        <a:bodyPr/>
        <a:lstStyle/>
        <a:p>
          <a:r>
            <a:rPr lang="es-ES" sz="2800" b="1" dirty="0"/>
            <a:t>FAN</a:t>
          </a:r>
        </a:p>
      </dgm:t>
    </dgm:pt>
    <dgm:pt modelId="{1ABA4082-26B9-4445-87FE-5607DE826EBF}" type="parTrans" cxnId="{36B114A5-F130-4591-9C18-C2D0EAB87B31}">
      <dgm:prSet/>
      <dgm:spPr/>
      <dgm:t>
        <a:bodyPr/>
        <a:lstStyle/>
        <a:p>
          <a:endParaRPr lang="es-ES" sz="2400"/>
        </a:p>
      </dgm:t>
    </dgm:pt>
    <dgm:pt modelId="{DD93F247-6049-408E-941A-F984E9D04D75}" type="sibTrans" cxnId="{36B114A5-F130-4591-9C18-C2D0EAB87B31}">
      <dgm:prSet/>
      <dgm:spPr/>
      <dgm:t>
        <a:bodyPr/>
        <a:lstStyle/>
        <a:p>
          <a:endParaRPr lang="es-ES" sz="2400"/>
        </a:p>
      </dgm:t>
    </dgm:pt>
    <dgm:pt modelId="{746EF176-72BF-4716-B13D-4EDB17D9DC32}">
      <dgm:prSet phldrT="[Texto]" custT="1"/>
      <dgm:spPr/>
      <dgm:t>
        <a:bodyPr/>
        <a:lstStyle/>
        <a:p>
          <a:r>
            <a:rPr lang="es-ES" sz="2400" dirty="0"/>
            <a:t>Documento por Pagar</a:t>
          </a:r>
        </a:p>
      </dgm:t>
    </dgm:pt>
    <dgm:pt modelId="{23B3E0EB-AE11-4E81-B43E-63611533C1F0}" type="parTrans" cxnId="{012441B4-2461-442A-90E1-A0D1A57E2B9D}">
      <dgm:prSet/>
      <dgm:spPr/>
      <dgm:t>
        <a:bodyPr/>
        <a:lstStyle/>
        <a:p>
          <a:endParaRPr lang="es-ES" sz="2400"/>
        </a:p>
      </dgm:t>
    </dgm:pt>
    <dgm:pt modelId="{B5D13B73-DC29-420E-BDE4-5C1EDFA38F92}" type="sibTrans" cxnId="{012441B4-2461-442A-90E1-A0D1A57E2B9D}">
      <dgm:prSet/>
      <dgm:spPr/>
      <dgm:t>
        <a:bodyPr/>
        <a:lstStyle/>
        <a:p>
          <a:endParaRPr lang="es-ES" sz="2400"/>
        </a:p>
      </dgm:t>
    </dgm:pt>
    <dgm:pt modelId="{B2383F58-F3DD-4FEE-8E7B-C408546A2985}">
      <dgm:prSet phldrT="[Texto]" custT="1"/>
      <dgm:spPr/>
      <dgm:t>
        <a:bodyPr/>
        <a:lstStyle/>
        <a:p>
          <a:r>
            <a:rPr lang="es-ES" sz="2400" dirty="0"/>
            <a:t>Emitiendo bonos a L/p</a:t>
          </a:r>
        </a:p>
      </dgm:t>
    </dgm:pt>
    <dgm:pt modelId="{F0BEE55D-9811-4076-AF53-4F663145E1C3}" type="parTrans" cxnId="{641EAB65-C1D4-4A6C-89F6-73479E83A3E7}">
      <dgm:prSet/>
      <dgm:spPr/>
      <dgm:t>
        <a:bodyPr/>
        <a:lstStyle/>
        <a:p>
          <a:endParaRPr lang="es-ES" sz="2400"/>
        </a:p>
      </dgm:t>
    </dgm:pt>
    <dgm:pt modelId="{4C04F942-935A-44DE-914E-1E052DCBC1AC}" type="sibTrans" cxnId="{641EAB65-C1D4-4A6C-89F6-73479E83A3E7}">
      <dgm:prSet/>
      <dgm:spPr/>
      <dgm:t>
        <a:bodyPr/>
        <a:lstStyle/>
        <a:p>
          <a:endParaRPr lang="es-ES" sz="2400"/>
        </a:p>
      </dgm:t>
    </dgm:pt>
    <dgm:pt modelId="{95D65F51-2845-45D5-AA49-10CDEF91B25E}">
      <dgm:prSet phldrT="[Texto]" custT="1"/>
      <dgm:spPr/>
      <dgm:t>
        <a:bodyPr/>
        <a:lstStyle/>
        <a:p>
          <a:r>
            <a:rPr lang="es-ES" sz="2400" dirty="0"/>
            <a:t>Vendiendo nuevas acciones comunes </a:t>
          </a:r>
        </a:p>
      </dgm:t>
    </dgm:pt>
    <dgm:pt modelId="{B1C6604D-D6C1-43B7-9547-DCCEF69316D9}" type="parTrans" cxnId="{A3DF5549-2F5E-4CF4-A585-A459C023FE48}">
      <dgm:prSet/>
      <dgm:spPr/>
      <dgm:t>
        <a:bodyPr/>
        <a:lstStyle/>
        <a:p>
          <a:endParaRPr lang="es-ES" sz="2400"/>
        </a:p>
      </dgm:t>
    </dgm:pt>
    <dgm:pt modelId="{722512D1-BE26-4FF8-89BC-1810DFC3DEFC}" type="sibTrans" cxnId="{A3DF5549-2F5E-4CF4-A585-A459C023FE48}">
      <dgm:prSet/>
      <dgm:spPr/>
      <dgm:t>
        <a:bodyPr/>
        <a:lstStyle/>
        <a:p>
          <a:endParaRPr lang="es-ES" sz="2400"/>
        </a:p>
      </dgm:t>
    </dgm:pt>
    <dgm:pt modelId="{1E8A5F26-A53A-4070-A0B0-4A81EE05764F}">
      <dgm:prSet phldrT="[Texto]" custT="1"/>
      <dgm:spPr/>
      <dgm:t>
        <a:bodyPr/>
        <a:lstStyle/>
        <a:p>
          <a:r>
            <a:rPr lang="es-ES" sz="2400" dirty="0"/>
            <a:t>Combinación de estas operaciones</a:t>
          </a:r>
        </a:p>
      </dgm:t>
    </dgm:pt>
    <dgm:pt modelId="{65F72466-FD0C-489E-B40F-753C15B60B3A}" type="parTrans" cxnId="{9BA2658C-65F2-4F13-93B3-047083FA49A5}">
      <dgm:prSet/>
      <dgm:spPr/>
      <dgm:t>
        <a:bodyPr/>
        <a:lstStyle/>
        <a:p>
          <a:endParaRPr lang="es-ES" sz="2400"/>
        </a:p>
      </dgm:t>
    </dgm:pt>
    <dgm:pt modelId="{EA7F99BC-5DD7-4785-A829-D90A17803C3D}" type="sibTrans" cxnId="{9BA2658C-65F2-4F13-93B3-047083FA49A5}">
      <dgm:prSet/>
      <dgm:spPr/>
      <dgm:t>
        <a:bodyPr/>
        <a:lstStyle/>
        <a:p>
          <a:endParaRPr lang="es-ES" sz="2400"/>
        </a:p>
      </dgm:t>
    </dgm:pt>
    <dgm:pt modelId="{2253EC7C-B036-48DA-94A9-93523A1EA098}" type="pres">
      <dgm:prSet presAssocID="{ADB2B333-16E2-4190-A31B-90378CB1CD7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471FB6B-5669-4276-9FA1-B627EFBF00DD}" type="pres">
      <dgm:prSet presAssocID="{3B1AE34D-2722-4514-9ECE-42C5212DC279}" presName="hierRoot1" presStyleCnt="0">
        <dgm:presLayoutVars>
          <dgm:hierBranch val="init"/>
        </dgm:presLayoutVars>
      </dgm:prSet>
      <dgm:spPr/>
    </dgm:pt>
    <dgm:pt modelId="{B25D0BCB-50DC-48B5-B456-4E8DCAB9AFE2}" type="pres">
      <dgm:prSet presAssocID="{3B1AE34D-2722-4514-9ECE-42C5212DC279}" presName="rootComposite1" presStyleCnt="0"/>
      <dgm:spPr/>
    </dgm:pt>
    <dgm:pt modelId="{6243F199-7B11-4195-B728-49F3B85F87BA}" type="pres">
      <dgm:prSet presAssocID="{3B1AE34D-2722-4514-9ECE-42C5212DC27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B2BA78-0577-4060-9BD4-DD189213E086}" type="pres">
      <dgm:prSet presAssocID="{3B1AE34D-2722-4514-9ECE-42C5212DC279}" presName="rootConnector1" presStyleLbl="node1" presStyleIdx="0" presStyleCnt="0"/>
      <dgm:spPr/>
      <dgm:t>
        <a:bodyPr/>
        <a:lstStyle/>
        <a:p>
          <a:endParaRPr lang="es-ES"/>
        </a:p>
      </dgm:t>
    </dgm:pt>
    <dgm:pt modelId="{2EDE70EB-9A3D-4E6D-A536-FB63D604820B}" type="pres">
      <dgm:prSet presAssocID="{3B1AE34D-2722-4514-9ECE-42C5212DC279}" presName="hierChild2" presStyleCnt="0"/>
      <dgm:spPr/>
    </dgm:pt>
    <dgm:pt modelId="{E7133C81-B86A-4270-BB0B-7D4D37ED02CE}" type="pres">
      <dgm:prSet presAssocID="{23B3E0EB-AE11-4E81-B43E-63611533C1F0}" presName="Name37" presStyleLbl="parChTrans1D2" presStyleIdx="0" presStyleCnt="4"/>
      <dgm:spPr/>
      <dgm:t>
        <a:bodyPr/>
        <a:lstStyle/>
        <a:p>
          <a:endParaRPr lang="es-ES"/>
        </a:p>
      </dgm:t>
    </dgm:pt>
    <dgm:pt modelId="{9F999032-53F4-4B93-91A2-3F654CE6C83E}" type="pres">
      <dgm:prSet presAssocID="{746EF176-72BF-4716-B13D-4EDB17D9DC32}" presName="hierRoot2" presStyleCnt="0">
        <dgm:presLayoutVars>
          <dgm:hierBranch val="init"/>
        </dgm:presLayoutVars>
      </dgm:prSet>
      <dgm:spPr/>
    </dgm:pt>
    <dgm:pt modelId="{20549BC1-FDB9-46D0-93D0-FFD218B5AFE9}" type="pres">
      <dgm:prSet presAssocID="{746EF176-72BF-4716-B13D-4EDB17D9DC32}" presName="rootComposite" presStyleCnt="0"/>
      <dgm:spPr/>
    </dgm:pt>
    <dgm:pt modelId="{B6C3A5BD-5DF4-4562-A249-516F31064C0E}" type="pres">
      <dgm:prSet presAssocID="{746EF176-72BF-4716-B13D-4EDB17D9DC32}" presName="rootText" presStyleLbl="node2" presStyleIdx="0" presStyleCnt="4" custScaleX="147447" custScaleY="1474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2F19CB7-8A76-46EA-805B-B53E4717C54A}" type="pres">
      <dgm:prSet presAssocID="{746EF176-72BF-4716-B13D-4EDB17D9DC32}" presName="rootConnector" presStyleLbl="node2" presStyleIdx="0" presStyleCnt="4"/>
      <dgm:spPr/>
      <dgm:t>
        <a:bodyPr/>
        <a:lstStyle/>
        <a:p>
          <a:endParaRPr lang="es-ES"/>
        </a:p>
      </dgm:t>
    </dgm:pt>
    <dgm:pt modelId="{EBA6047D-AA2F-4F1F-9CFA-FD2F6D73A7DB}" type="pres">
      <dgm:prSet presAssocID="{746EF176-72BF-4716-B13D-4EDB17D9DC32}" presName="hierChild4" presStyleCnt="0"/>
      <dgm:spPr/>
    </dgm:pt>
    <dgm:pt modelId="{3917DD65-3D86-4C69-863D-927CB4A5FF20}" type="pres">
      <dgm:prSet presAssocID="{746EF176-72BF-4716-B13D-4EDB17D9DC32}" presName="hierChild5" presStyleCnt="0"/>
      <dgm:spPr/>
    </dgm:pt>
    <dgm:pt modelId="{5DAAB783-1ADA-4056-B0D0-43EA479D8102}" type="pres">
      <dgm:prSet presAssocID="{F0BEE55D-9811-4076-AF53-4F663145E1C3}" presName="Name37" presStyleLbl="parChTrans1D2" presStyleIdx="1" presStyleCnt="4"/>
      <dgm:spPr/>
      <dgm:t>
        <a:bodyPr/>
        <a:lstStyle/>
        <a:p>
          <a:endParaRPr lang="es-ES"/>
        </a:p>
      </dgm:t>
    </dgm:pt>
    <dgm:pt modelId="{03947E5C-076C-448C-91DB-27D36AF3875C}" type="pres">
      <dgm:prSet presAssocID="{B2383F58-F3DD-4FEE-8E7B-C408546A2985}" presName="hierRoot2" presStyleCnt="0">
        <dgm:presLayoutVars>
          <dgm:hierBranch val="init"/>
        </dgm:presLayoutVars>
      </dgm:prSet>
      <dgm:spPr/>
    </dgm:pt>
    <dgm:pt modelId="{238DA617-3E93-4B9B-AF0B-BF15B55D172D}" type="pres">
      <dgm:prSet presAssocID="{B2383F58-F3DD-4FEE-8E7B-C408546A2985}" presName="rootComposite" presStyleCnt="0"/>
      <dgm:spPr/>
    </dgm:pt>
    <dgm:pt modelId="{A86738D3-BD97-4384-A440-D170BB4DCC89}" type="pres">
      <dgm:prSet presAssocID="{B2383F58-F3DD-4FEE-8E7B-C408546A2985}" presName="rootText" presStyleLbl="node2" presStyleIdx="1" presStyleCnt="4" custScaleX="142548" custScaleY="18068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49E7097-5BCD-4507-9241-58838AA2709A}" type="pres">
      <dgm:prSet presAssocID="{B2383F58-F3DD-4FEE-8E7B-C408546A2985}" presName="rootConnector" presStyleLbl="node2" presStyleIdx="1" presStyleCnt="4"/>
      <dgm:spPr/>
      <dgm:t>
        <a:bodyPr/>
        <a:lstStyle/>
        <a:p>
          <a:endParaRPr lang="es-ES"/>
        </a:p>
      </dgm:t>
    </dgm:pt>
    <dgm:pt modelId="{12237B4C-780B-4BCF-89EC-DF72C5D21C08}" type="pres">
      <dgm:prSet presAssocID="{B2383F58-F3DD-4FEE-8E7B-C408546A2985}" presName="hierChild4" presStyleCnt="0"/>
      <dgm:spPr/>
    </dgm:pt>
    <dgm:pt modelId="{620C1186-82D0-4635-846D-BD6011083047}" type="pres">
      <dgm:prSet presAssocID="{B2383F58-F3DD-4FEE-8E7B-C408546A2985}" presName="hierChild5" presStyleCnt="0"/>
      <dgm:spPr/>
    </dgm:pt>
    <dgm:pt modelId="{6DFFEC6D-B272-4E38-B528-CADC911E4B93}" type="pres">
      <dgm:prSet presAssocID="{B1C6604D-D6C1-43B7-9547-DCCEF69316D9}" presName="Name37" presStyleLbl="parChTrans1D2" presStyleIdx="2" presStyleCnt="4"/>
      <dgm:spPr/>
      <dgm:t>
        <a:bodyPr/>
        <a:lstStyle/>
        <a:p>
          <a:endParaRPr lang="es-ES"/>
        </a:p>
      </dgm:t>
    </dgm:pt>
    <dgm:pt modelId="{75738902-C800-4B7B-8A5D-561AE1DBEA52}" type="pres">
      <dgm:prSet presAssocID="{95D65F51-2845-45D5-AA49-10CDEF91B25E}" presName="hierRoot2" presStyleCnt="0">
        <dgm:presLayoutVars>
          <dgm:hierBranch val="init"/>
        </dgm:presLayoutVars>
      </dgm:prSet>
      <dgm:spPr/>
    </dgm:pt>
    <dgm:pt modelId="{706AC9FE-00A4-4687-98FC-238B1EA40517}" type="pres">
      <dgm:prSet presAssocID="{95D65F51-2845-45D5-AA49-10CDEF91B25E}" presName="rootComposite" presStyleCnt="0"/>
      <dgm:spPr/>
    </dgm:pt>
    <dgm:pt modelId="{591D74A6-38AC-4949-881F-ACF4E942BD69}" type="pres">
      <dgm:prSet presAssocID="{95D65F51-2845-45D5-AA49-10CDEF91B25E}" presName="rootText" presStyleLbl="node2" presStyleIdx="2" presStyleCnt="4" custScaleX="133294" custScaleY="19732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3E96C2D-9336-4D57-8B9C-5A88A2FCA718}" type="pres">
      <dgm:prSet presAssocID="{95D65F51-2845-45D5-AA49-10CDEF91B25E}" presName="rootConnector" presStyleLbl="node2" presStyleIdx="2" presStyleCnt="4"/>
      <dgm:spPr/>
      <dgm:t>
        <a:bodyPr/>
        <a:lstStyle/>
        <a:p>
          <a:endParaRPr lang="es-ES"/>
        </a:p>
      </dgm:t>
    </dgm:pt>
    <dgm:pt modelId="{54695F6A-9E87-4133-8BA9-30EEC8BA539D}" type="pres">
      <dgm:prSet presAssocID="{95D65F51-2845-45D5-AA49-10CDEF91B25E}" presName="hierChild4" presStyleCnt="0"/>
      <dgm:spPr/>
    </dgm:pt>
    <dgm:pt modelId="{A358DA87-B366-453C-A1D8-EE9F63E3D850}" type="pres">
      <dgm:prSet presAssocID="{95D65F51-2845-45D5-AA49-10CDEF91B25E}" presName="hierChild5" presStyleCnt="0"/>
      <dgm:spPr/>
    </dgm:pt>
    <dgm:pt modelId="{BFFB0C53-6C9C-48F2-88FC-4E935FBC6F38}" type="pres">
      <dgm:prSet presAssocID="{65F72466-FD0C-489E-B40F-753C15B60B3A}" presName="Name37" presStyleLbl="parChTrans1D2" presStyleIdx="3" presStyleCnt="4"/>
      <dgm:spPr/>
      <dgm:t>
        <a:bodyPr/>
        <a:lstStyle/>
        <a:p>
          <a:endParaRPr lang="es-ES"/>
        </a:p>
      </dgm:t>
    </dgm:pt>
    <dgm:pt modelId="{AFDA7806-57E7-4D97-A9BA-F3FC961175F5}" type="pres">
      <dgm:prSet presAssocID="{1E8A5F26-A53A-4070-A0B0-4A81EE05764F}" presName="hierRoot2" presStyleCnt="0">
        <dgm:presLayoutVars>
          <dgm:hierBranch val="init"/>
        </dgm:presLayoutVars>
      </dgm:prSet>
      <dgm:spPr/>
    </dgm:pt>
    <dgm:pt modelId="{B5502B66-E15A-4300-9CF4-DC1205E611ED}" type="pres">
      <dgm:prSet presAssocID="{1E8A5F26-A53A-4070-A0B0-4A81EE05764F}" presName="rootComposite" presStyleCnt="0"/>
      <dgm:spPr/>
    </dgm:pt>
    <dgm:pt modelId="{D7BE07DE-742F-4474-BDD6-3BA409EEC99F}" type="pres">
      <dgm:prSet presAssocID="{1E8A5F26-A53A-4070-A0B0-4A81EE05764F}" presName="rootText" presStyleLbl="node2" presStyleIdx="3" presStyleCnt="4" custScaleX="158456" custScaleY="21647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0DBAEFC-594E-4609-94A6-8CE09A3552F1}" type="pres">
      <dgm:prSet presAssocID="{1E8A5F26-A53A-4070-A0B0-4A81EE05764F}" presName="rootConnector" presStyleLbl="node2" presStyleIdx="3" presStyleCnt="4"/>
      <dgm:spPr/>
      <dgm:t>
        <a:bodyPr/>
        <a:lstStyle/>
        <a:p>
          <a:endParaRPr lang="es-ES"/>
        </a:p>
      </dgm:t>
    </dgm:pt>
    <dgm:pt modelId="{10760009-8114-495E-A63C-71EEB3C1A4F5}" type="pres">
      <dgm:prSet presAssocID="{1E8A5F26-A53A-4070-A0B0-4A81EE05764F}" presName="hierChild4" presStyleCnt="0"/>
      <dgm:spPr/>
    </dgm:pt>
    <dgm:pt modelId="{7B0AD17B-84F7-4D64-B76C-43907F0A3D87}" type="pres">
      <dgm:prSet presAssocID="{1E8A5F26-A53A-4070-A0B0-4A81EE05764F}" presName="hierChild5" presStyleCnt="0"/>
      <dgm:spPr/>
    </dgm:pt>
    <dgm:pt modelId="{907F35A2-29D0-40D1-A8EE-F8CFB12B3AA3}" type="pres">
      <dgm:prSet presAssocID="{3B1AE34D-2722-4514-9ECE-42C5212DC279}" presName="hierChild3" presStyleCnt="0"/>
      <dgm:spPr/>
    </dgm:pt>
  </dgm:ptLst>
  <dgm:cxnLst>
    <dgm:cxn modelId="{36B114A5-F130-4591-9C18-C2D0EAB87B31}" srcId="{ADB2B333-16E2-4190-A31B-90378CB1CD7E}" destId="{3B1AE34D-2722-4514-9ECE-42C5212DC279}" srcOrd="0" destOrd="0" parTransId="{1ABA4082-26B9-4445-87FE-5607DE826EBF}" sibTransId="{DD93F247-6049-408E-941A-F984E9D04D75}"/>
    <dgm:cxn modelId="{7C759AB4-6C6F-4F70-A75E-9FDA754A4B58}" type="presOf" srcId="{B2383F58-F3DD-4FEE-8E7B-C408546A2985}" destId="{A86738D3-BD97-4384-A440-D170BB4DCC89}" srcOrd="0" destOrd="0" presId="urn:microsoft.com/office/officeart/2005/8/layout/orgChart1"/>
    <dgm:cxn modelId="{8A7280D3-A322-482D-8772-8DAA10D30F8C}" type="presOf" srcId="{3B1AE34D-2722-4514-9ECE-42C5212DC279}" destId="{6243F199-7B11-4195-B728-49F3B85F87BA}" srcOrd="0" destOrd="0" presId="urn:microsoft.com/office/officeart/2005/8/layout/orgChart1"/>
    <dgm:cxn modelId="{C957A512-32DE-4B96-B586-2CDCA7D5E7CE}" type="presOf" srcId="{1E8A5F26-A53A-4070-A0B0-4A81EE05764F}" destId="{80DBAEFC-594E-4609-94A6-8CE09A3552F1}" srcOrd="1" destOrd="0" presId="urn:microsoft.com/office/officeart/2005/8/layout/orgChart1"/>
    <dgm:cxn modelId="{7CBCB0E6-96E9-43EB-9C15-BBBEE38011F2}" type="presOf" srcId="{1E8A5F26-A53A-4070-A0B0-4A81EE05764F}" destId="{D7BE07DE-742F-4474-BDD6-3BA409EEC99F}" srcOrd="0" destOrd="0" presId="urn:microsoft.com/office/officeart/2005/8/layout/orgChart1"/>
    <dgm:cxn modelId="{A3DF5549-2F5E-4CF4-A585-A459C023FE48}" srcId="{3B1AE34D-2722-4514-9ECE-42C5212DC279}" destId="{95D65F51-2845-45D5-AA49-10CDEF91B25E}" srcOrd="2" destOrd="0" parTransId="{B1C6604D-D6C1-43B7-9547-DCCEF69316D9}" sibTransId="{722512D1-BE26-4FF8-89BC-1810DFC3DEFC}"/>
    <dgm:cxn modelId="{A860BE7A-083D-4B83-A88C-85AA65238099}" type="presOf" srcId="{65F72466-FD0C-489E-B40F-753C15B60B3A}" destId="{BFFB0C53-6C9C-48F2-88FC-4E935FBC6F38}" srcOrd="0" destOrd="0" presId="urn:microsoft.com/office/officeart/2005/8/layout/orgChart1"/>
    <dgm:cxn modelId="{D5131E0E-24F3-40B9-9A12-08FB5568EF81}" type="presOf" srcId="{B2383F58-F3DD-4FEE-8E7B-C408546A2985}" destId="{049E7097-5BCD-4507-9241-58838AA2709A}" srcOrd="1" destOrd="0" presId="urn:microsoft.com/office/officeart/2005/8/layout/orgChart1"/>
    <dgm:cxn modelId="{012441B4-2461-442A-90E1-A0D1A57E2B9D}" srcId="{3B1AE34D-2722-4514-9ECE-42C5212DC279}" destId="{746EF176-72BF-4716-B13D-4EDB17D9DC32}" srcOrd="0" destOrd="0" parTransId="{23B3E0EB-AE11-4E81-B43E-63611533C1F0}" sibTransId="{B5D13B73-DC29-420E-BDE4-5C1EDFA38F92}"/>
    <dgm:cxn modelId="{70065A48-CA39-4EE8-AD4C-1CFA13EAE504}" type="presOf" srcId="{F0BEE55D-9811-4076-AF53-4F663145E1C3}" destId="{5DAAB783-1ADA-4056-B0D0-43EA479D8102}" srcOrd="0" destOrd="0" presId="urn:microsoft.com/office/officeart/2005/8/layout/orgChart1"/>
    <dgm:cxn modelId="{B9881DCC-26D4-490D-8B2C-42A7264A04AB}" type="presOf" srcId="{B1C6604D-D6C1-43B7-9547-DCCEF69316D9}" destId="{6DFFEC6D-B272-4E38-B528-CADC911E4B93}" srcOrd="0" destOrd="0" presId="urn:microsoft.com/office/officeart/2005/8/layout/orgChart1"/>
    <dgm:cxn modelId="{7C0F6513-EA21-421B-9DEA-0841B74DCF50}" type="presOf" srcId="{ADB2B333-16E2-4190-A31B-90378CB1CD7E}" destId="{2253EC7C-B036-48DA-94A9-93523A1EA098}" srcOrd="0" destOrd="0" presId="urn:microsoft.com/office/officeart/2005/8/layout/orgChart1"/>
    <dgm:cxn modelId="{9BA2658C-65F2-4F13-93B3-047083FA49A5}" srcId="{3B1AE34D-2722-4514-9ECE-42C5212DC279}" destId="{1E8A5F26-A53A-4070-A0B0-4A81EE05764F}" srcOrd="3" destOrd="0" parTransId="{65F72466-FD0C-489E-B40F-753C15B60B3A}" sibTransId="{EA7F99BC-5DD7-4785-A829-D90A17803C3D}"/>
    <dgm:cxn modelId="{B74C27EB-7F12-46BF-AD4E-9D4AD136BEB2}" type="presOf" srcId="{3B1AE34D-2722-4514-9ECE-42C5212DC279}" destId="{D8B2BA78-0577-4060-9BD4-DD189213E086}" srcOrd="1" destOrd="0" presId="urn:microsoft.com/office/officeart/2005/8/layout/orgChart1"/>
    <dgm:cxn modelId="{F155E6CD-5FDC-41C4-BC8C-A79BE244C138}" type="presOf" srcId="{746EF176-72BF-4716-B13D-4EDB17D9DC32}" destId="{62F19CB7-8A76-46EA-805B-B53E4717C54A}" srcOrd="1" destOrd="0" presId="urn:microsoft.com/office/officeart/2005/8/layout/orgChart1"/>
    <dgm:cxn modelId="{8D5B3219-E33D-465C-BA61-2CA7D29DE0C0}" type="presOf" srcId="{23B3E0EB-AE11-4E81-B43E-63611533C1F0}" destId="{E7133C81-B86A-4270-BB0B-7D4D37ED02CE}" srcOrd="0" destOrd="0" presId="urn:microsoft.com/office/officeart/2005/8/layout/orgChart1"/>
    <dgm:cxn modelId="{44FE6562-2859-4472-BB79-1A5D1FBC1C93}" type="presOf" srcId="{746EF176-72BF-4716-B13D-4EDB17D9DC32}" destId="{B6C3A5BD-5DF4-4562-A249-516F31064C0E}" srcOrd="0" destOrd="0" presId="urn:microsoft.com/office/officeart/2005/8/layout/orgChart1"/>
    <dgm:cxn modelId="{50E0EF14-3B3A-470D-83EF-6BF6F921163C}" type="presOf" srcId="{95D65F51-2845-45D5-AA49-10CDEF91B25E}" destId="{13E96C2D-9336-4D57-8B9C-5A88A2FCA718}" srcOrd="1" destOrd="0" presId="urn:microsoft.com/office/officeart/2005/8/layout/orgChart1"/>
    <dgm:cxn modelId="{701DAD1C-8503-40D0-8B4B-DD1BA009460B}" type="presOf" srcId="{95D65F51-2845-45D5-AA49-10CDEF91B25E}" destId="{591D74A6-38AC-4949-881F-ACF4E942BD69}" srcOrd="0" destOrd="0" presId="urn:microsoft.com/office/officeart/2005/8/layout/orgChart1"/>
    <dgm:cxn modelId="{641EAB65-C1D4-4A6C-89F6-73479E83A3E7}" srcId="{3B1AE34D-2722-4514-9ECE-42C5212DC279}" destId="{B2383F58-F3DD-4FEE-8E7B-C408546A2985}" srcOrd="1" destOrd="0" parTransId="{F0BEE55D-9811-4076-AF53-4F663145E1C3}" sibTransId="{4C04F942-935A-44DE-914E-1E052DCBC1AC}"/>
    <dgm:cxn modelId="{7DA40F0C-52FD-44AB-A3CA-0A97BCBD660C}" type="presParOf" srcId="{2253EC7C-B036-48DA-94A9-93523A1EA098}" destId="{7471FB6B-5669-4276-9FA1-B627EFBF00DD}" srcOrd="0" destOrd="0" presId="urn:microsoft.com/office/officeart/2005/8/layout/orgChart1"/>
    <dgm:cxn modelId="{DDDB1CD3-D916-4140-B599-5C800DE1F5D4}" type="presParOf" srcId="{7471FB6B-5669-4276-9FA1-B627EFBF00DD}" destId="{B25D0BCB-50DC-48B5-B456-4E8DCAB9AFE2}" srcOrd="0" destOrd="0" presId="urn:microsoft.com/office/officeart/2005/8/layout/orgChart1"/>
    <dgm:cxn modelId="{E7D6912E-6BB5-4F0A-9F46-D33587739233}" type="presParOf" srcId="{B25D0BCB-50DC-48B5-B456-4E8DCAB9AFE2}" destId="{6243F199-7B11-4195-B728-49F3B85F87BA}" srcOrd="0" destOrd="0" presId="urn:microsoft.com/office/officeart/2005/8/layout/orgChart1"/>
    <dgm:cxn modelId="{4BCA04A1-BE7B-4DE4-BE16-B4B731A02F30}" type="presParOf" srcId="{B25D0BCB-50DC-48B5-B456-4E8DCAB9AFE2}" destId="{D8B2BA78-0577-4060-9BD4-DD189213E086}" srcOrd="1" destOrd="0" presId="urn:microsoft.com/office/officeart/2005/8/layout/orgChart1"/>
    <dgm:cxn modelId="{B2E3DA82-71F9-486F-A24E-E3DF462A3A7C}" type="presParOf" srcId="{7471FB6B-5669-4276-9FA1-B627EFBF00DD}" destId="{2EDE70EB-9A3D-4E6D-A536-FB63D604820B}" srcOrd="1" destOrd="0" presId="urn:microsoft.com/office/officeart/2005/8/layout/orgChart1"/>
    <dgm:cxn modelId="{7F6B3102-EC72-4F07-B851-C1F425CCD604}" type="presParOf" srcId="{2EDE70EB-9A3D-4E6D-A536-FB63D604820B}" destId="{E7133C81-B86A-4270-BB0B-7D4D37ED02CE}" srcOrd="0" destOrd="0" presId="urn:microsoft.com/office/officeart/2005/8/layout/orgChart1"/>
    <dgm:cxn modelId="{63DA4F0B-34A9-445B-8F58-E80E646E7981}" type="presParOf" srcId="{2EDE70EB-9A3D-4E6D-A536-FB63D604820B}" destId="{9F999032-53F4-4B93-91A2-3F654CE6C83E}" srcOrd="1" destOrd="0" presId="urn:microsoft.com/office/officeart/2005/8/layout/orgChart1"/>
    <dgm:cxn modelId="{81479C1A-B291-4524-9B39-AE32D6C2E742}" type="presParOf" srcId="{9F999032-53F4-4B93-91A2-3F654CE6C83E}" destId="{20549BC1-FDB9-46D0-93D0-FFD218B5AFE9}" srcOrd="0" destOrd="0" presId="urn:microsoft.com/office/officeart/2005/8/layout/orgChart1"/>
    <dgm:cxn modelId="{E17350B4-622E-40D9-9C88-78A1CBA8B34C}" type="presParOf" srcId="{20549BC1-FDB9-46D0-93D0-FFD218B5AFE9}" destId="{B6C3A5BD-5DF4-4562-A249-516F31064C0E}" srcOrd="0" destOrd="0" presId="urn:microsoft.com/office/officeart/2005/8/layout/orgChart1"/>
    <dgm:cxn modelId="{5FA0045E-82D6-428B-820A-C171DF80F5CE}" type="presParOf" srcId="{20549BC1-FDB9-46D0-93D0-FFD218B5AFE9}" destId="{62F19CB7-8A76-46EA-805B-B53E4717C54A}" srcOrd="1" destOrd="0" presId="urn:microsoft.com/office/officeart/2005/8/layout/orgChart1"/>
    <dgm:cxn modelId="{C64C2142-24DC-418D-9E08-9441BCF0509E}" type="presParOf" srcId="{9F999032-53F4-4B93-91A2-3F654CE6C83E}" destId="{EBA6047D-AA2F-4F1F-9CFA-FD2F6D73A7DB}" srcOrd="1" destOrd="0" presId="urn:microsoft.com/office/officeart/2005/8/layout/orgChart1"/>
    <dgm:cxn modelId="{BAD7E4D4-1E96-4282-AA49-BF320CCE7990}" type="presParOf" srcId="{9F999032-53F4-4B93-91A2-3F654CE6C83E}" destId="{3917DD65-3D86-4C69-863D-927CB4A5FF20}" srcOrd="2" destOrd="0" presId="urn:microsoft.com/office/officeart/2005/8/layout/orgChart1"/>
    <dgm:cxn modelId="{6553D3E1-385E-4110-A505-B923813CB120}" type="presParOf" srcId="{2EDE70EB-9A3D-4E6D-A536-FB63D604820B}" destId="{5DAAB783-1ADA-4056-B0D0-43EA479D8102}" srcOrd="2" destOrd="0" presId="urn:microsoft.com/office/officeart/2005/8/layout/orgChart1"/>
    <dgm:cxn modelId="{20F81471-7D4B-4A3E-BAA3-2CD62C7D1D64}" type="presParOf" srcId="{2EDE70EB-9A3D-4E6D-A536-FB63D604820B}" destId="{03947E5C-076C-448C-91DB-27D36AF3875C}" srcOrd="3" destOrd="0" presId="urn:microsoft.com/office/officeart/2005/8/layout/orgChart1"/>
    <dgm:cxn modelId="{D9EB8C59-C672-4963-8B19-D04BC6F8E4E4}" type="presParOf" srcId="{03947E5C-076C-448C-91DB-27D36AF3875C}" destId="{238DA617-3E93-4B9B-AF0B-BF15B55D172D}" srcOrd="0" destOrd="0" presId="urn:microsoft.com/office/officeart/2005/8/layout/orgChart1"/>
    <dgm:cxn modelId="{0068846F-ACBB-499B-B562-5313F390BE12}" type="presParOf" srcId="{238DA617-3E93-4B9B-AF0B-BF15B55D172D}" destId="{A86738D3-BD97-4384-A440-D170BB4DCC89}" srcOrd="0" destOrd="0" presId="urn:microsoft.com/office/officeart/2005/8/layout/orgChart1"/>
    <dgm:cxn modelId="{B550B96A-94DB-4B11-BB6F-C9617007A252}" type="presParOf" srcId="{238DA617-3E93-4B9B-AF0B-BF15B55D172D}" destId="{049E7097-5BCD-4507-9241-58838AA2709A}" srcOrd="1" destOrd="0" presId="urn:microsoft.com/office/officeart/2005/8/layout/orgChart1"/>
    <dgm:cxn modelId="{80E351F4-71ED-429F-9F92-AB42E451D9B4}" type="presParOf" srcId="{03947E5C-076C-448C-91DB-27D36AF3875C}" destId="{12237B4C-780B-4BCF-89EC-DF72C5D21C08}" srcOrd="1" destOrd="0" presId="urn:microsoft.com/office/officeart/2005/8/layout/orgChart1"/>
    <dgm:cxn modelId="{AF081A20-5FA7-4506-B544-43C7D557FBA5}" type="presParOf" srcId="{03947E5C-076C-448C-91DB-27D36AF3875C}" destId="{620C1186-82D0-4635-846D-BD6011083047}" srcOrd="2" destOrd="0" presId="urn:microsoft.com/office/officeart/2005/8/layout/orgChart1"/>
    <dgm:cxn modelId="{6749D117-418E-4936-9BB3-2461E2C5F200}" type="presParOf" srcId="{2EDE70EB-9A3D-4E6D-A536-FB63D604820B}" destId="{6DFFEC6D-B272-4E38-B528-CADC911E4B93}" srcOrd="4" destOrd="0" presId="urn:microsoft.com/office/officeart/2005/8/layout/orgChart1"/>
    <dgm:cxn modelId="{3890C009-FA84-4249-99B4-B520E7281B94}" type="presParOf" srcId="{2EDE70EB-9A3D-4E6D-A536-FB63D604820B}" destId="{75738902-C800-4B7B-8A5D-561AE1DBEA52}" srcOrd="5" destOrd="0" presId="urn:microsoft.com/office/officeart/2005/8/layout/orgChart1"/>
    <dgm:cxn modelId="{FEB8A9A1-61E7-48DA-BC34-C633F592B2D1}" type="presParOf" srcId="{75738902-C800-4B7B-8A5D-561AE1DBEA52}" destId="{706AC9FE-00A4-4687-98FC-238B1EA40517}" srcOrd="0" destOrd="0" presId="urn:microsoft.com/office/officeart/2005/8/layout/orgChart1"/>
    <dgm:cxn modelId="{93204EF5-367C-4496-AE76-C53F79EFB6DF}" type="presParOf" srcId="{706AC9FE-00A4-4687-98FC-238B1EA40517}" destId="{591D74A6-38AC-4949-881F-ACF4E942BD69}" srcOrd="0" destOrd="0" presId="urn:microsoft.com/office/officeart/2005/8/layout/orgChart1"/>
    <dgm:cxn modelId="{1C32B165-6BE6-4374-8384-727496E4DED7}" type="presParOf" srcId="{706AC9FE-00A4-4687-98FC-238B1EA40517}" destId="{13E96C2D-9336-4D57-8B9C-5A88A2FCA718}" srcOrd="1" destOrd="0" presId="urn:microsoft.com/office/officeart/2005/8/layout/orgChart1"/>
    <dgm:cxn modelId="{D6BF9DFD-5D89-4CCB-8D01-DEB2B5613556}" type="presParOf" srcId="{75738902-C800-4B7B-8A5D-561AE1DBEA52}" destId="{54695F6A-9E87-4133-8BA9-30EEC8BA539D}" srcOrd="1" destOrd="0" presId="urn:microsoft.com/office/officeart/2005/8/layout/orgChart1"/>
    <dgm:cxn modelId="{E7D2F88C-F09A-4C61-B254-3750E3DAF585}" type="presParOf" srcId="{75738902-C800-4B7B-8A5D-561AE1DBEA52}" destId="{A358DA87-B366-453C-A1D8-EE9F63E3D850}" srcOrd="2" destOrd="0" presId="urn:microsoft.com/office/officeart/2005/8/layout/orgChart1"/>
    <dgm:cxn modelId="{1F966DE3-DE0D-47D9-8DCA-72F5E8D7E62D}" type="presParOf" srcId="{2EDE70EB-9A3D-4E6D-A536-FB63D604820B}" destId="{BFFB0C53-6C9C-48F2-88FC-4E935FBC6F38}" srcOrd="6" destOrd="0" presId="urn:microsoft.com/office/officeart/2005/8/layout/orgChart1"/>
    <dgm:cxn modelId="{A3400132-979F-478D-9F33-CB7644EABEDC}" type="presParOf" srcId="{2EDE70EB-9A3D-4E6D-A536-FB63D604820B}" destId="{AFDA7806-57E7-4D97-A9BA-F3FC961175F5}" srcOrd="7" destOrd="0" presId="urn:microsoft.com/office/officeart/2005/8/layout/orgChart1"/>
    <dgm:cxn modelId="{125B5445-665F-47C6-83D1-E8690FC2D7B8}" type="presParOf" srcId="{AFDA7806-57E7-4D97-A9BA-F3FC961175F5}" destId="{B5502B66-E15A-4300-9CF4-DC1205E611ED}" srcOrd="0" destOrd="0" presId="urn:microsoft.com/office/officeart/2005/8/layout/orgChart1"/>
    <dgm:cxn modelId="{35FAD56D-F8CF-4120-9300-109464C22AF3}" type="presParOf" srcId="{B5502B66-E15A-4300-9CF4-DC1205E611ED}" destId="{D7BE07DE-742F-4474-BDD6-3BA409EEC99F}" srcOrd="0" destOrd="0" presId="urn:microsoft.com/office/officeart/2005/8/layout/orgChart1"/>
    <dgm:cxn modelId="{EE7DBBD9-8FD6-47CB-A006-182FA786ED59}" type="presParOf" srcId="{B5502B66-E15A-4300-9CF4-DC1205E611ED}" destId="{80DBAEFC-594E-4609-94A6-8CE09A3552F1}" srcOrd="1" destOrd="0" presId="urn:microsoft.com/office/officeart/2005/8/layout/orgChart1"/>
    <dgm:cxn modelId="{D1707622-B833-4364-B2FA-85D8386C602A}" type="presParOf" srcId="{AFDA7806-57E7-4D97-A9BA-F3FC961175F5}" destId="{10760009-8114-495E-A63C-71EEB3C1A4F5}" srcOrd="1" destOrd="0" presId="urn:microsoft.com/office/officeart/2005/8/layout/orgChart1"/>
    <dgm:cxn modelId="{E3D24113-D82D-40CE-A98E-41FC6841F80D}" type="presParOf" srcId="{AFDA7806-57E7-4D97-A9BA-F3FC961175F5}" destId="{7B0AD17B-84F7-4D64-B76C-43907F0A3D87}" srcOrd="2" destOrd="0" presId="urn:microsoft.com/office/officeart/2005/8/layout/orgChart1"/>
    <dgm:cxn modelId="{32697130-0057-4DA9-8520-3EC828362D36}" type="presParOf" srcId="{7471FB6B-5669-4276-9FA1-B627EFBF00DD}" destId="{907F35A2-29D0-40D1-A8EE-F8CFB12B3AA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40C927-DAA7-48CC-B0FD-72126CDBE01F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2422B35-DBAF-41F8-A483-8CD518274F5F}">
      <dgm:prSet phldrT="[Texto]" custT="1"/>
      <dgm:spPr>
        <a:solidFill>
          <a:srgbClr val="FE86E4"/>
        </a:solidFill>
      </dgm:spPr>
      <dgm:t>
        <a:bodyPr/>
        <a:lstStyle/>
        <a:p>
          <a:r>
            <a:rPr lang="es-ES" sz="2800" b="1" dirty="0"/>
            <a:t>Valor positivo</a:t>
          </a:r>
        </a:p>
      </dgm:t>
    </dgm:pt>
    <dgm:pt modelId="{3FEA4B7D-F620-4CC7-AAFE-6F16595781DE}" type="parTrans" cxnId="{3D3F80EF-F868-4245-B75D-7F6EE858D2B3}">
      <dgm:prSet/>
      <dgm:spPr/>
      <dgm:t>
        <a:bodyPr/>
        <a:lstStyle/>
        <a:p>
          <a:endParaRPr lang="es-ES" sz="1800" b="1"/>
        </a:p>
      </dgm:t>
    </dgm:pt>
    <dgm:pt modelId="{8BE373D3-7980-4690-B81D-94B0DD205AA2}" type="sibTrans" cxnId="{3D3F80EF-F868-4245-B75D-7F6EE858D2B3}">
      <dgm:prSet/>
      <dgm:spPr/>
      <dgm:t>
        <a:bodyPr/>
        <a:lstStyle/>
        <a:p>
          <a:endParaRPr lang="es-ES" sz="1800" b="1"/>
        </a:p>
      </dgm:t>
    </dgm:pt>
    <dgm:pt modelId="{D05B369E-D8E7-457E-9689-6FE69DE2405D}">
      <dgm:prSet phldrT="[Texto]" custT="1"/>
      <dgm:spPr/>
      <dgm:t>
        <a:bodyPr/>
        <a:lstStyle/>
        <a:p>
          <a:pPr algn="ctr"/>
          <a:r>
            <a:rPr lang="es-ES" sz="1800" b="1" dirty="0">
              <a:solidFill>
                <a:srgbClr val="113F71"/>
              </a:solidFill>
            </a:rPr>
            <a:t>Significa que, con base en sus planes, la empresa </a:t>
          </a:r>
          <a:r>
            <a:rPr lang="es-ES" sz="1800" b="1" dirty="0">
              <a:solidFill>
                <a:srgbClr val="FF0000"/>
              </a:solidFill>
            </a:rPr>
            <a:t>NO</a:t>
          </a:r>
          <a:r>
            <a:rPr lang="es-ES" sz="1800" b="1" dirty="0">
              <a:solidFill>
                <a:srgbClr val="113F71"/>
              </a:solidFill>
            </a:rPr>
            <a:t> generará suficiente financiamiento interno para apoyar su crecimiento de activos proyectado</a:t>
          </a:r>
        </a:p>
      </dgm:t>
    </dgm:pt>
    <dgm:pt modelId="{AC5CF715-92A0-494A-8706-2D29EE22FD18}" type="parTrans" cxnId="{DEF3376C-271F-46E9-803C-7AB9B42D33C7}">
      <dgm:prSet/>
      <dgm:spPr/>
      <dgm:t>
        <a:bodyPr/>
        <a:lstStyle/>
        <a:p>
          <a:endParaRPr lang="es-ES" sz="1800" b="1"/>
        </a:p>
      </dgm:t>
    </dgm:pt>
    <dgm:pt modelId="{BEA13B8F-63F1-41F2-851B-68EBC5B16342}" type="sibTrans" cxnId="{DEF3376C-271F-46E9-803C-7AB9B42D33C7}">
      <dgm:prSet/>
      <dgm:spPr/>
      <dgm:t>
        <a:bodyPr/>
        <a:lstStyle/>
        <a:p>
          <a:endParaRPr lang="es-ES" sz="1800" b="1"/>
        </a:p>
      </dgm:t>
    </dgm:pt>
    <dgm:pt modelId="{332112F8-B7FD-452C-9CEB-529735F2350D}">
      <dgm:prSet phldrT="[Texto]" custT="1"/>
      <dgm:spPr/>
      <dgm:t>
        <a:bodyPr/>
        <a:lstStyle/>
        <a:p>
          <a:pPr algn="ctr"/>
          <a:r>
            <a:rPr lang="es-ES" sz="1800" b="1" dirty="0"/>
            <a:t>La empresa debe recaudar fondos externamente a través del financiamiento de deuda y/o capital, o reduciendo los dividendos</a:t>
          </a:r>
        </a:p>
      </dgm:t>
    </dgm:pt>
    <dgm:pt modelId="{7F9F9CD1-A659-4811-986D-15DDF939CECD}" type="parTrans" cxnId="{2223AF0F-9F1E-40DD-A6C1-3A41F6C18950}">
      <dgm:prSet/>
      <dgm:spPr/>
      <dgm:t>
        <a:bodyPr/>
        <a:lstStyle/>
        <a:p>
          <a:endParaRPr lang="es-ES" sz="1800" b="1"/>
        </a:p>
      </dgm:t>
    </dgm:pt>
    <dgm:pt modelId="{3EA31072-1A58-4F9C-82C5-E2F030134E07}" type="sibTrans" cxnId="{2223AF0F-9F1E-40DD-A6C1-3A41F6C18950}">
      <dgm:prSet/>
      <dgm:spPr/>
      <dgm:t>
        <a:bodyPr/>
        <a:lstStyle/>
        <a:p>
          <a:endParaRPr lang="es-ES" sz="1800" b="1"/>
        </a:p>
      </dgm:t>
    </dgm:pt>
    <dgm:pt modelId="{FB82CF7A-06D0-4BE7-B398-81F76D76DA4F}">
      <dgm:prSet phldrT="[Texto]" custT="1"/>
      <dgm:spPr/>
      <dgm:t>
        <a:bodyPr/>
        <a:lstStyle/>
        <a:p>
          <a:r>
            <a:rPr lang="es-ES" sz="2800" b="1" dirty="0"/>
            <a:t>Valor negativo</a:t>
          </a:r>
        </a:p>
      </dgm:t>
    </dgm:pt>
    <dgm:pt modelId="{D10FA531-8952-4F87-A2A1-77B645ABC943}" type="parTrans" cxnId="{8853C28B-CF45-45EB-943E-8CA7F27D4458}">
      <dgm:prSet/>
      <dgm:spPr/>
      <dgm:t>
        <a:bodyPr/>
        <a:lstStyle/>
        <a:p>
          <a:endParaRPr lang="es-ES" sz="1800" b="1"/>
        </a:p>
      </dgm:t>
    </dgm:pt>
    <dgm:pt modelId="{6947C588-F573-459D-AA94-C552C78E5C0D}" type="sibTrans" cxnId="{8853C28B-CF45-45EB-943E-8CA7F27D4458}">
      <dgm:prSet/>
      <dgm:spPr/>
      <dgm:t>
        <a:bodyPr/>
        <a:lstStyle/>
        <a:p>
          <a:endParaRPr lang="es-ES" sz="1800" b="1"/>
        </a:p>
      </dgm:t>
    </dgm:pt>
    <dgm:pt modelId="{0146FFF1-898A-48C4-8D9C-6945E99596A1}">
      <dgm:prSet phldrT="[Texto]" custT="1"/>
      <dgm:spPr/>
      <dgm:t>
        <a:bodyPr/>
        <a:lstStyle/>
        <a:p>
          <a:pPr algn="ctr"/>
          <a:r>
            <a:rPr lang="es-ES" sz="1800" b="1" dirty="0"/>
            <a:t>Indica que, con base en sus planes, la empresa </a:t>
          </a:r>
          <a:r>
            <a:rPr lang="es-ES" sz="1800" b="1" dirty="0">
              <a:solidFill>
                <a:srgbClr val="FF0000"/>
              </a:solidFill>
            </a:rPr>
            <a:t>GENERARÁ</a:t>
          </a:r>
          <a:r>
            <a:rPr lang="es-ES" sz="1800" b="1" dirty="0"/>
            <a:t> internamente más financiamiento del necesario para apoyar su crecimiento de activos proyectado.</a:t>
          </a:r>
        </a:p>
      </dgm:t>
    </dgm:pt>
    <dgm:pt modelId="{3A98F7CC-9873-4462-A0F9-0C8FAB4A88B1}" type="parTrans" cxnId="{33C27816-225F-4C47-9333-227FF353DC82}">
      <dgm:prSet/>
      <dgm:spPr/>
      <dgm:t>
        <a:bodyPr/>
        <a:lstStyle/>
        <a:p>
          <a:endParaRPr lang="es-ES" sz="1800" b="1"/>
        </a:p>
      </dgm:t>
    </dgm:pt>
    <dgm:pt modelId="{7D943AA0-EB65-406A-8AC7-A8EB911A2F56}" type="sibTrans" cxnId="{33C27816-225F-4C47-9333-227FF353DC82}">
      <dgm:prSet/>
      <dgm:spPr/>
      <dgm:t>
        <a:bodyPr/>
        <a:lstStyle/>
        <a:p>
          <a:endParaRPr lang="es-ES" sz="1800" b="1"/>
        </a:p>
      </dgm:t>
    </dgm:pt>
    <dgm:pt modelId="{CFDE1B28-F28C-4A0C-A6DB-8475B40D8705}">
      <dgm:prSet phldrT="[Texto]" custT="1"/>
      <dgm:spPr/>
      <dgm:t>
        <a:bodyPr/>
        <a:lstStyle/>
        <a:p>
          <a:pPr algn="ctr"/>
          <a:r>
            <a:rPr lang="es-ES" sz="1800" b="1" dirty="0"/>
            <a:t>Existen fondos disponibles para usarlos en el reembolso de deuda, la readquisición de acciones o el aumento de dividendos.</a:t>
          </a:r>
        </a:p>
      </dgm:t>
    </dgm:pt>
    <dgm:pt modelId="{DBBDEEA1-3AC3-4977-85AF-2F8AD73E37AA}" type="parTrans" cxnId="{60E4412B-EF0F-4B5D-BA70-F548EF3A90AB}">
      <dgm:prSet/>
      <dgm:spPr/>
      <dgm:t>
        <a:bodyPr/>
        <a:lstStyle/>
        <a:p>
          <a:endParaRPr lang="es-ES" sz="1800" b="1"/>
        </a:p>
      </dgm:t>
    </dgm:pt>
    <dgm:pt modelId="{5AD03D85-DAB4-415F-938B-C59CC48BAC05}" type="sibTrans" cxnId="{60E4412B-EF0F-4B5D-BA70-F548EF3A90AB}">
      <dgm:prSet/>
      <dgm:spPr/>
      <dgm:t>
        <a:bodyPr/>
        <a:lstStyle/>
        <a:p>
          <a:endParaRPr lang="es-ES" sz="1800" b="1"/>
        </a:p>
      </dgm:t>
    </dgm:pt>
    <dgm:pt modelId="{4E092D11-5075-4E77-8E2C-721F577436C9}" type="pres">
      <dgm:prSet presAssocID="{1A40C927-DAA7-48CC-B0FD-72126CDBE01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5610E14-740D-4C11-BD36-B60EBA117A20}" type="pres">
      <dgm:prSet presAssocID="{42422B35-DBAF-41F8-A483-8CD518274F5F}" presName="root" presStyleCnt="0"/>
      <dgm:spPr/>
    </dgm:pt>
    <dgm:pt modelId="{85E17D48-2C76-42FC-87B8-CADA12173CC6}" type="pres">
      <dgm:prSet presAssocID="{42422B35-DBAF-41F8-A483-8CD518274F5F}" presName="rootComposite" presStyleCnt="0"/>
      <dgm:spPr/>
    </dgm:pt>
    <dgm:pt modelId="{3992E857-3514-4CB5-B73A-2C45D22D5A26}" type="pres">
      <dgm:prSet presAssocID="{42422B35-DBAF-41F8-A483-8CD518274F5F}" presName="rootText" presStyleLbl="node1" presStyleIdx="0" presStyleCnt="2" custScaleX="126182" custScaleY="38604"/>
      <dgm:spPr/>
      <dgm:t>
        <a:bodyPr/>
        <a:lstStyle/>
        <a:p>
          <a:endParaRPr lang="es-ES"/>
        </a:p>
      </dgm:t>
    </dgm:pt>
    <dgm:pt modelId="{DA7FF260-EC83-4781-B844-F51C474D05FD}" type="pres">
      <dgm:prSet presAssocID="{42422B35-DBAF-41F8-A483-8CD518274F5F}" presName="rootConnector" presStyleLbl="node1" presStyleIdx="0" presStyleCnt="2"/>
      <dgm:spPr/>
      <dgm:t>
        <a:bodyPr/>
        <a:lstStyle/>
        <a:p>
          <a:endParaRPr lang="es-ES"/>
        </a:p>
      </dgm:t>
    </dgm:pt>
    <dgm:pt modelId="{93EE32A3-779C-4D41-AF5B-FED58AA78C3C}" type="pres">
      <dgm:prSet presAssocID="{42422B35-DBAF-41F8-A483-8CD518274F5F}" presName="childShape" presStyleCnt="0"/>
      <dgm:spPr/>
    </dgm:pt>
    <dgm:pt modelId="{C9FB8B90-290D-49DA-8B12-090E7DBC1619}" type="pres">
      <dgm:prSet presAssocID="{AC5CF715-92A0-494A-8706-2D29EE22FD18}" presName="Name13" presStyleLbl="parChTrans1D2" presStyleIdx="0" presStyleCnt="4"/>
      <dgm:spPr/>
      <dgm:t>
        <a:bodyPr/>
        <a:lstStyle/>
        <a:p>
          <a:endParaRPr lang="es-ES"/>
        </a:p>
      </dgm:t>
    </dgm:pt>
    <dgm:pt modelId="{97611F92-525C-42CF-8F7F-54F41A3FF23D}" type="pres">
      <dgm:prSet presAssocID="{D05B369E-D8E7-457E-9689-6FE69DE2405D}" presName="childText" presStyleLbl="bgAcc1" presStyleIdx="0" presStyleCnt="4" custScaleX="156022" custScaleY="1341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78107C-9506-42BF-84F2-48342F11BFDC}" type="pres">
      <dgm:prSet presAssocID="{7F9F9CD1-A659-4811-986D-15DDF939CECD}" presName="Name13" presStyleLbl="parChTrans1D2" presStyleIdx="1" presStyleCnt="4"/>
      <dgm:spPr/>
      <dgm:t>
        <a:bodyPr/>
        <a:lstStyle/>
        <a:p>
          <a:endParaRPr lang="es-ES"/>
        </a:p>
      </dgm:t>
    </dgm:pt>
    <dgm:pt modelId="{C5E6F37F-9BDB-46A0-B3A4-509B7DECBE9D}" type="pres">
      <dgm:prSet presAssocID="{332112F8-B7FD-452C-9CEB-529735F2350D}" presName="childText" presStyleLbl="bgAcc1" presStyleIdx="1" presStyleCnt="4" custScaleX="159984" custScaleY="1268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FAF625-0CDB-4045-BC7C-5A329D725E0A}" type="pres">
      <dgm:prSet presAssocID="{FB82CF7A-06D0-4BE7-B398-81F76D76DA4F}" presName="root" presStyleCnt="0"/>
      <dgm:spPr/>
    </dgm:pt>
    <dgm:pt modelId="{038A065F-642A-477D-A870-BFC8D1B1CD54}" type="pres">
      <dgm:prSet presAssocID="{FB82CF7A-06D0-4BE7-B398-81F76D76DA4F}" presName="rootComposite" presStyleCnt="0"/>
      <dgm:spPr/>
    </dgm:pt>
    <dgm:pt modelId="{C1930327-92F9-4E00-AB2D-019C04C2A2E5}" type="pres">
      <dgm:prSet presAssocID="{FB82CF7A-06D0-4BE7-B398-81F76D76DA4F}" presName="rootText" presStyleLbl="node1" presStyleIdx="1" presStyleCnt="2" custScaleX="120344" custScaleY="38604"/>
      <dgm:spPr/>
      <dgm:t>
        <a:bodyPr/>
        <a:lstStyle/>
        <a:p>
          <a:endParaRPr lang="es-ES"/>
        </a:p>
      </dgm:t>
    </dgm:pt>
    <dgm:pt modelId="{A7B8CBA5-8567-4787-870F-C771AB3424C1}" type="pres">
      <dgm:prSet presAssocID="{FB82CF7A-06D0-4BE7-B398-81F76D76DA4F}" presName="rootConnector" presStyleLbl="node1" presStyleIdx="1" presStyleCnt="2"/>
      <dgm:spPr/>
      <dgm:t>
        <a:bodyPr/>
        <a:lstStyle/>
        <a:p>
          <a:endParaRPr lang="es-ES"/>
        </a:p>
      </dgm:t>
    </dgm:pt>
    <dgm:pt modelId="{36E5E280-90CC-43B8-BC9F-6C18431C700A}" type="pres">
      <dgm:prSet presAssocID="{FB82CF7A-06D0-4BE7-B398-81F76D76DA4F}" presName="childShape" presStyleCnt="0"/>
      <dgm:spPr/>
    </dgm:pt>
    <dgm:pt modelId="{A787D121-0F50-4E62-9730-1F32457903F6}" type="pres">
      <dgm:prSet presAssocID="{3A98F7CC-9873-4462-A0F9-0C8FAB4A88B1}" presName="Name13" presStyleLbl="parChTrans1D2" presStyleIdx="2" presStyleCnt="4"/>
      <dgm:spPr/>
      <dgm:t>
        <a:bodyPr/>
        <a:lstStyle/>
        <a:p>
          <a:endParaRPr lang="es-ES"/>
        </a:p>
      </dgm:t>
    </dgm:pt>
    <dgm:pt modelId="{1B74BAFE-0736-4C94-B5F5-7B9C8DD6CEE4}" type="pres">
      <dgm:prSet presAssocID="{0146FFF1-898A-48C4-8D9C-6945E99596A1}" presName="childText" presStyleLbl="bgAcc1" presStyleIdx="2" presStyleCnt="4" custScaleX="145098" custScaleY="1445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85FCA5-B1DC-4071-9D1B-3D5DAE469D15}" type="pres">
      <dgm:prSet presAssocID="{DBBDEEA1-3AC3-4977-85AF-2F8AD73E37AA}" presName="Name13" presStyleLbl="parChTrans1D2" presStyleIdx="3" presStyleCnt="4"/>
      <dgm:spPr/>
      <dgm:t>
        <a:bodyPr/>
        <a:lstStyle/>
        <a:p>
          <a:endParaRPr lang="es-ES"/>
        </a:p>
      </dgm:t>
    </dgm:pt>
    <dgm:pt modelId="{72AB94A0-FDED-4C1B-8FE6-20DCBF2F6190}" type="pres">
      <dgm:prSet presAssocID="{CFDE1B28-F28C-4A0C-A6DB-8475B40D8705}" presName="childText" presStyleLbl="bgAcc1" presStyleIdx="3" presStyleCnt="4" custScaleX="145098" custScaleY="14092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225760-E55E-4343-BFDE-0139A0C0D23C}" type="presOf" srcId="{7F9F9CD1-A659-4811-986D-15DDF939CECD}" destId="{6D78107C-9506-42BF-84F2-48342F11BFDC}" srcOrd="0" destOrd="0" presId="urn:microsoft.com/office/officeart/2005/8/layout/hierarchy3"/>
    <dgm:cxn modelId="{2BDF0C27-2FFC-4932-91ED-1693ECE03DE7}" type="presOf" srcId="{332112F8-B7FD-452C-9CEB-529735F2350D}" destId="{C5E6F37F-9BDB-46A0-B3A4-509B7DECBE9D}" srcOrd="0" destOrd="0" presId="urn:microsoft.com/office/officeart/2005/8/layout/hierarchy3"/>
    <dgm:cxn modelId="{3D3F80EF-F868-4245-B75D-7F6EE858D2B3}" srcId="{1A40C927-DAA7-48CC-B0FD-72126CDBE01F}" destId="{42422B35-DBAF-41F8-A483-8CD518274F5F}" srcOrd="0" destOrd="0" parTransId="{3FEA4B7D-F620-4CC7-AAFE-6F16595781DE}" sibTransId="{8BE373D3-7980-4690-B81D-94B0DD205AA2}"/>
    <dgm:cxn modelId="{2223AF0F-9F1E-40DD-A6C1-3A41F6C18950}" srcId="{42422B35-DBAF-41F8-A483-8CD518274F5F}" destId="{332112F8-B7FD-452C-9CEB-529735F2350D}" srcOrd="1" destOrd="0" parTransId="{7F9F9CD1-A659-4811-986D-15DDF939CECD}" sibTransId="{3EA31072-1A58-4F9C-82C5-E2F030134E07}"/>
    <dgm:cxn modelId="{DEF3376C-271F-46E9-803C-7AB9B42D33C7}" srcId="{42422B35-DBAF-41F8-A483-8CD518274F5F}" destId="{D05B369E-D8E7-457E-9689-6FE69DE2405D}" srcOrd="0" destOrd="0" parTransId="{AC5CF715-92A0-494A-8706-2D29EE22FD18}" sibTransId="{BEA13B8F-63F1-41F2-851B-68EBC5B16342}"/>
    <dgm:cxn modelId="{6843C6C7-71F0-465E-BB48-7BE11262A65F}" type="presOf" srcId="{0146FFF1-898A-48C4-8D9C-6945E99596A1}" destId="{1B74BAFE-0736-4C94-B5F5-7B9C8DD6CEE4}" srcOrd="0" destOrd="0" presId="urn:microsoft.com/office/officeart/2005/8/layout/hierarchy3"/>
    <dgm:cxn modelId="{0190B0E3-8896-4018-9CF3-D8167AA93591}" type="presOf" srcId="{DBBDEEA1-3AC3-4977-85AF-2F8AD73E37AA}" destId="{4485FCA5-B1DC-4071-9D1B-3D5DAE469D15}" srcOrd="0" destOrd="0" presId="urn:microsoft.com/office/officeart/2005/8/layout/hierarchy3"/>
    <dgm:cxn modelId="{60E4412B-EF0F-4B5D-BA70-F548EF3A90AB}" srcId="{FB82CF7A-06D0-4BE7-B398-81F76D76DA4F}" destId="{CFDE1B28-F28C-4A0C-A6DB-8475B40D8705}" srcOrd="1" destOrd="0" parTransId="{DBBDEEA1-3AC3-4977-85AF-2F8AD73E37AA}" sibTransId="{5AD03D85-DAB4-415F-938B-C59CC48BAC05}"/>
    <dgm:cxn modelId="{3C7DD246-C87C-4AC4-8C6C-119074931CDA}" type="presOf" srcId="{CFDE1B28-F28C-4A0C-A6DB-8475B40D8705}" destId="{72AB94A0-FDED-4C1B-8FE6-20DCBF2F6190}" srcOrd="0" destOrd="0" presId="urn:microsoft.com/office/officeart/2005/8/layout/hierarchy3"/>
    <dgm:cxn modelId="{A933B974-BC95-48E7-A7E7-9FF5FCE8FE1C}" type="presOf" srcId="{FB82CF7A-06D0-4BE7-B398-81F76D76DA4F}" destId="{A7B8CBA5-8567-4787-870F-C771AB3424C1}" srcOrd="1" destOrd="0" presId="urn:microsoft.com/office/officeart/2005/8/layout/hierarchy3"/>
    <dgm:cxn modelId="{066A7100-A7B5-4B23-BEAB-215FC33759F0}" type="presOf" srcId="{42422B35-DBAF-41F8-A483-8CD518274F5F}" destId="{DA7FF260-EC83-4781-B844-F51C474D05FD}" srcOrd="1" destOrd="0" presId="urn:microsoft.com/office/officeart/2005/8/layout/hierarchy3"/>
    <dgm:cxn modelId="{33C27816-225F-4C47-9333-227FF353DC82}" srcId="{FB82CF7A-06D0-4BE7-B398-81F76D76DA4F}" destId="{0146FFF1-898A-48C4-8D9C-6945E99596A1}" srcOrd="0" destOrd="0" parTransId="{3A98F7CC-9873-4462-A0F9-0C8FAB4A88B1}" sibTransId="{7D943AA0-EB65-406A-8AC7-A8EB911A2F56}"/>
    <dgm:cxn modelId="{62EC0151-7878-41C3-B49C-F4141AC59CCC}" type="presOf" srcId="{AC5CF715-92A0-494A-8706-2D29EE22FD18}" destId="{C9FB8B90-290D-49DA-8B12-090E7DBC1619}" srcOrd="0" destOrd="0" presId="urn:microsoft.com/office/officeart/2005/8/layout/hierarchy3"/>
    <dgm:cxn modelId="{8929E3CE-3DEA-404F-AFE1-740981A0C467}" type="presOf" srcId="{3A98F7CC-9873-4462-A0F9-0C8FAB4A88B1}" destId="{A787D121-0F50-4E62-9730-1F32457903F6}" srcOrd="0" destOrd="0" presId="urn:microsoft.com/office/officeart/2005/8/layout/hierarchy3"/>
    <dgm:cxn modelId="{8853C28B-CF45-45EB-943E-8CA7F27D4458}" srcId="{1A40C927-DAA7-48CC-B0FD-72126CDBE01F}" destId="{FB82CF7A-06D0-4BE7-B398-81F76D76DA4F}" srcOrd="1" destOrd="0" parTransId="{D10FA531-8952-4F87-A2A1-77B645ABC943}" sibTransId="{6947C588-F573-459D-AA94-C552C78E5C0D}"/>
    <dgm:cxn modelId="{2BA4DD21-2AA6-485D-A218-7983CD6F8D15}" type="presOf" srcId="{FB82CF7A-06D0-4BE7-B398-81F76D76DA4F}" destId="{C1930327-92F9-4E00-AB2D-019C04C2A2E5}" srcOrd="0" destOrd="0" presId="urn:microsoft.com/office/officeart/2005/8/layout/hierarchy3"/>
    <dgm:cxn modelId="{4C6D8D0E-53B4-4C0A-B71D-0A3BE1489480}" type="presOf" srcId="{42422B35-DBAF-41F8-A483-8CD518274F5F}" destId="{3992E857-3514-4CB5-B73A-2C45D22D5A26}" srcOrd="0" destOrd="0" presId="urn:microsoft.com/office/officeart/2005/8/layout/hierarchy3"/>
    <dgm:cxn modelId="{31EAD504-DFE2-4299-9C65-66C2483DD730}" type="presOf" srcId="{1A40C927-DAA7-48CC-B0FD-72126CDBE01F}" destId="{4E092D11-5075-4E77-8E2C-721F577436C9}" srcOrd="0" destOrd="0" presId="urn:microsoft.com/office/officeart/2005/8/layout/hierarchy3"/>
    <dgm:cxn modelId="{C26D62E7-0C7A-41AD-97FA-2F19174A4BB7}" type="presOf" srcId="{D05B369E-D8E7-457E-9689-6FE69DE2405D}" destId="{97611F92-525C-42CF-8F7F-54F41A3FF23D}" srcOrd="0" destOrd="0" presId="urn:microsoft.com/office/officeart/2005/8/layout/hierarchy3"/>
    <dgm:cxn modelId="{75EF4EC1-F7D3-4AFD-8485-EA82334CB615}" type="presParOf" srcId="{4E092D11-5075-4E77-8E2C-721F577436C9}" destId="{15610E14-740D-4C11-BD36-B60EBA117A20}" srcOrd="0" destOrd="0" presId="urn:microsoft.com/office/officeart/2005/8/layout/hierarchy3"/>
    <dgm:cxn modelId="{EA29411D-FE88-4945-9889-D80B9E921B70}" type="presParOf" srcId="{15610E14-740D-4C11-BD36-B60EBA117A20}" destId="{85E17D48-2C76-42FC-87B8-CADA12173CC6}" srcOrd="0" destOrd="0" presId="urn:microsoft.com/office/officeart/2005/8/layout/hierarchy3"/>
    <dgm:cxn modelId="{EB5EBC06-1DB6-429B-A39C-EC4D34EDFCBE}" type="presParOf" srcId="{85E17D48-2C76-42FC-87B8-CADA12173CC6}" destId="{3992E857-3514-4CB5-B73A-2C45D22D5A26}" srcOrd="0" destOrd="0" presId="urn:microsoft.com/office/officeart/2005/8/layout/hierarchy3"/>
    <dgm:cxn modelId="{1D0AD11B-797D-4734-AC8B-E306BB91895C}" type="presParOf" srcId="{85E17D48-2C76-42FC-87B8-CADA12173CC6}" destId="{DA7FF260-EC83-4781-B844-F51C474D05FD}" srcOrd="1" destOrd="0" presId="urn:microsoft.com/office/officeart/2005/8/layout/hierarchy3"/>
    <dgm:cxn modelId="{3EB6F563-630F-42CE-B1E7-6EBF29BE270F}" type="presParOf" srcId="{15610E14-740D-4C11-BD36-B60EBA117A20}" destId="{93EE32A3-779C-4D41-AF5B-FED58AA78C3C}" srcOrd="1" destOrd="0" presId="urn:microsoft.com/office/officeart/2005/8/layout/hierarchy3"/>
    <dgm:cxn modelId="{A7D5749A-CE48-4D14-8068-ECB51C680EEE}" type="presParOf" srcId="{93EE32A3-779C-4D41-AF5B-FED58AA78C3C}" destId="{C9FB8B90-290D-49DA-8B12-090E7DBC1619}" srcOrd="0" destOrd="0" presId="urn:microsoft.com/office/officeart/2005/8/layout/hierarchy3"/>
    <dgm:cxn modelId="{38112305-7240-47C8-8199-B2821E158A72}" type="presParOf" srcId="{93EE32A3-779C-4D41-AF5B-FED58AA78C3C}" destId="{97611F92-525C-42CF-8F7F-54F41A3FF23D}" srcOrd="1" destOrd="0" presId="urn:microsoft.com/office/officeart/2005/8/layout/hierarchy3"/>
    <dgm:cxn modelId="{14772375-0AA9-4CB4-AC93-4D8002393549}" type="presParOf" srcId="{93EE32A3-779C-4D41-AF5B-FED58AA78C3C}" destId="{6D78107C-9506-42BF-84F2-48342F11BFDC}" srcOrd="2" destOrd="0" presId="urn:microsoft.com/office/officeart/2005/8/layout/hierarchy3"/>
    <dgm:cxn modelId="{D44EDC59-E066-433E-9948-9BACA55FA6E4}" type="presParOf" srcId="{93EE32A3-779C-4D41-AF5B-FED58AA78C3C}" destId="{C5E6F37F-9BDB-46A0-B3A4-509B7DECBE9D}" srcOrd="3" destOrd="0" presId="urn:microsoft.com/office/officeart/2005/8/layout/hierarchy3"/>
    <dgm:cxn modelId="{FEF39A72-7B0C-4798-A32E-3ECC23139ED9}" type="presParOf" srcId="{4E092D11-5075-4E77-8E2C-721F577436C9}" destId="{F3FAF625-0CDB-4045-BC7C-5A329D725E0A}" srcOrd="1" destOrd="0" presId="urn:microsoft.com/office/officeart/2005/8/layout/hierarchy3"/>
    <dgm:cxn modelId="{26E2EC45-8798-4366-9392-205AF70F89BB}" type="presParOf" srcId="{F3FAF625-0CDB-4045-BC7C-5A329D725E0A}" destId="{038A065F-642A-477D-A870-BFC8D1B1CD54}" srcOrd="0" destOrd="0" presId="urn:microsoft.com/office/officeart/2005/8/layout/hierarchy3"/>
    <dgm:cxn modelId="{83A78772-1408-429C-82A5-217B47C80B09}" type="presParOf" srcId="{038A065F-642A-477D-A870-BFC8D1B1CD54}" destId="{C1930327-92F9-4E00-AB2D-019C04C2A2E5}" srcOrd="0" destOrd="0" presId="urn:microsoft.com/office/officeart/2005/8/layout/hierarchy3"/>
    <dgm:cxn modelId="{94568262-601B-44AD-9D35-442AEB4F0223}" type="presParOf" srcId="{038A065F-642A-477D-A870-BFC8D1B1CD54}" destId="{A7B8CBA5-8567-4787-870F-C771AB3424C1}" srcOrd="1" destOrd="0" presId="urn:microsoft.com/office/officeart/2005/8/layout/hierarchy3"/>
    <dgm:cxn modelId="{0A07E8F7-9A83-497D-B3DD-2EE2C9C6F118}" type="presParOf" srcId="{F3FAF625-0CDB-4045-BC7C-5A329D725E0A}" destId="{36E5E280-90CC-43B8-BC9F-6C18431C700A}" srcOrd="1" destOrd="0" presId="urn:microsoft.com/office/officeart/2005/8/layout/hierarchy3"/>
    <dgm:cxn modelId="{44EFA574-4ED9-40E4-BD53-1FE7EA7A2A0C}" type="presParOf" srcId="{36E5E280-90CC-43B8-BC9F-6C18431C700A}" destId="{A787D121-0F50-4E62-9730-1F32457903F6}" srcOrd="0" destOrd="0" presId="urn:microsoft.com/office/officeart/2005/8/layout/hierarchy3"/>
    <dgm:cxn modelId="{CDF1A066-7DA7-4617-AE4D-360F0DB2829A}" type="presParOf" srcId="{36E5E280-90CC-43B8-BC9F-6C18431C700A}" destId="{1B74BAFE-0736-4C94-B5F5-7B9C8DD6CEE4}" srcOrd="1" destOrd="0" presId="urn:microsoft.com/office/officeart/2005/8/layout/hierarchy3"/>
    <dgm:cxn modelId="{2183F25D-D8A5-4580-A35F-EA6D3428ABE0}" type="presParOf" srcId="{36E5E280-90CC-43B8-BC9F-6C18431C700A}" destId="{4485FCA5-B1DC-4071-9D1B-3D5DAE469D15}" srcOrd="2" destOrd="0" presId="urn:microsoft.com/office/officeart/2005/8/layout/hierarchy3"/>
    <dgm:cxn modelId="{F1DFAAD9-2778-4D8B-B869-9894198CEA2A}" type="presParOf" srcId="{36E5E280-90CC-43B8-BC9F-6C18431C700A}" destId="{72AB94A0-FDED-4C1B-8FE6-20DCBF2F619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7821A-0183-4BF5-8E94-8601281BFF6D}">
      <dsp:nvSpPr>
        <dsp:cNvPr id="0" name=""/>
        <dsp:cNvSpPr/>
      </dsp:nvSpPr>
      <dsp:spPr>
        <a:xfrm rot="5400000">
          <a:off x="1913374" y="1167467"/>
          <a:ext cx="1032524" cy="11754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CB4597-D920-41D8-AB57-7A615E795DEC}">
      <dsp:nvSpPr>
        <dsp:cNvPr id="0" name=""/>
        <dsp:cNvSpPr/>
      </dsp:nvSpPr>
      <dsp:spPr>
        <a:xfrm>
          <a:off x="1639818" y="22893"/>
          <a:ext cx="1738163" cy="1216657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>
              <a:solidFill>
                <a:schemeClr val="tx2"/>
              </a:solidFill>
            </a:rPr>
            <a:t>Métodos</a:t>
          </a:r>
          <a:r>
            <a:rPr lang="es-ES" sz="1700" kern="1200" dirty="0"/>
            <a:t> </a:t>
          </a:r>
          <a:r>
            <a:rPr lang="es-ES" sz="1700" b="1" kern="1200" dirty="0">
              <a:solidFill>
                <a:schemeClr val="tx2"/>
              </a:solidFill>
            </a:rPr>
            <a:t>de planeación financiera. </a:t>
          </a:r>
        </a:p>
      </dsp:txBody>
      <dsp:txXfrm>
        <a:off x="1699221" y="82296"/>
        <a:ext cx="1619357" cy="1097851"/>
      </dsp:txXfrm>
    </dsp:sp>
    <dsp:sp modelId="{1774887C-5420-4DA0-8177-02C694B481AE}">
      <dsp:nvSpPr>
        <dsp:cNvPr id="0" name=""/>
        <dsp:cNvSpPr/>
      </dsp:nvSpPr>
      <dsp:spPr>
        <a:xfrm>
          <a:off x="3377981" y="138929"/>
          <a:ext cx="1264174" cy="98335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53EB7-5DDF-4A73-B20E-A07C93BE1B30}">
      <dsp:nvSpPr>
        <dsp:cNvPr id="0" name=""/>
        <dsp:cNvSpPr/>
      </dsp:nvSpPr>
      <dsp:spPr>
        <a:xfrm rot="5400000">
          <a:off x="3354496" y="2534175"/>
          <a:ext cx="1032524" cy="11754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8092061"/>
            <a:satOff val="-13391"/>
            <a:lumOff val="257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4AADAF1-29D3-4E36-948D-BE293A862E77}">
      <dsp:nvSpPr>
        <dsp:cNvPr id="0" name=""/>
        <dsp:cNvSpPr/>
      </dsp:nvSpPr>
      <dsp:spPr>
        <a:xfrm>
          <a:off x="3080940" y="1389601"/>
          <a:ext cx="1738163" cy="1216657"/>
        </a:xfrm>
        <a:prstGeom prst="roundRect">
          <a:avLst>
            <a:gd name="adj" fmla="val 16670"/>
          </a:avLst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>
              <a:solidFill>
                <a:schemeClr val="tx2"/>
              </a:solidFill>
            </a:rPr>
            <a:t>Planeación financiera a corto plazo.</a:t>
          </a:r>
          <a:endParaRPr lang="es-ES" sz="1700" b="1" kern="1200" dirty="0">
            <a:solidFill>
              <a:schemeClr val="tx2"/>
            </a:solidFill>
          </a:endParaRPr>
        </a:p>
      </dsp:txBody>
      <dsp:txXfrm>
        <a:off x="3140343" y="1449004"/>
        <a:ext cx="1619357" cy="1097851"/>
      </dsp:txXfrm>
    </dsp:sp>
    <dsp:sp modelId="{D9C8E1C4-5A29-44D6-87C6-41AF0B8798CD}">
      <dsp:nvSpPr>
        <dsp:cNvPr id="0" name=""/>
        <dsp:cNvSpPr/>
      </dsp:nvSpPr>
      <dsp:spPr>
        <a:xfrm>
          <a:off x="4819103" y="1505637"/>
          <a:ext cx="1264174" cy="98335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411BD-8D00-4010-8191-D1A005630EF5}">
      <dsp:nvSpPr>
        <dsp:cNvPr id="0" name=""/>
        <dsp:cNvSpPr/>
      </dsp:nvSpPr>
      <dsp:spPr>
        <a:xfrm>
          <a:off x="4522062" y="2756309"/>
          <a:ext cx="1738163" cy="1216657"/>
        </a:xfrm>
        <a:prstGeom prst="roundRect">
          <a:avLst>
            <a:gd name="adj" fmla="val 1667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>
              <a:solidFill>
                <a:schemeClr val="tx2"/>
              </a:solidFill>
            </a:rPr>
            <a:t>Proyectar los estados financieros.</a:t>
          </a:r>
        </a:p>
      </dsp:txBody>
      <dsp:txXfrm>
        <a:off x="4581465" y="2815712"/>
        <a:ext cx="1619357" cy="1097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5C847-64B7-4D39-BD95-E5F61D85CABE}">
      <dsp:nvSpPr>
        <dsp:cNvPr id="0" name=""/>
        <dsp:cNvSpPr/>
      </dsp:nvSpPr>
      <dsp:spPr>
        <a:xfrm rot="5400000">
          <a:off x="5160799" y="-2097500"/>
          <a:ext cx="842521" cy="525370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b="0" kern="1200" dirty="0"/>
            <a:t>E</a:t>
          </a:r>
          <a:r>
            <a:rPr lang="es-ES" sz="1600" kern="1200" dirty="0"/>
            <a:t>stimar cada una de las partidas que varían en proporción directa a las ventas. </a:t>
          </a:r>
          <a:r>
            <a:rPr lang="es-ES" sz="1600" kern="1200" dirty="0" err="1"/>
            <a:t>Gitman</a:t>
          </a:r>
          <a:r>
            <a:rPr lang="es-ES" sz="1600" kern="1200" dirty="0"/>
            <a:t> Tomo I pág. 151-152.</a:t>
          </a:r>
          <a:endParaRPr lang="es-ES" sz="1600" b="0" kern="1200" dirty="0"/>
        </a:p>
      </dsp:txBody>
      <dsp:txXfrm rot="-5400000">
        <a:off x="2955208" y="149219"/>
        <a:ext cx="5212575" cy="760265"/>
      </dsp:txXfrm>
    </dsp:sp>
    <dsp:sp modelId="{01A3D839-E608-4D39-90A0-56556A8CCD36}">
      <dsp:nvSpPr>
        <dsp:cNvPr id="0" name=""/>
        <dsp:cNvSpPr/>
      </dsp:nvSpPr>
      <dsp:spPr>
        <a:xfrm>
          <a:off x="0" y="2775"/>
          <a:ext cx="2955208" cy="105315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Porcentaje de ventas</a:t>
          </a:r>
        </a:p>
      </dsp:txBody>
      <dsp:txXfrm>
        <a:off x="51411" y="54186"/>
        <a:ext cx="2852386" cy="950329"/>
      </dsp:txXfrm>
    </dsp:sp>
    <dsp:sp modelId="{082660DB-B1B2-4D86-B16E-A1929D5637F6}">
      <dsp:nvSpPr>
        <dsp:cNvPr id="0" name=""/>
        <dsp:cNvSpPr/>
      </dsp:nvSpPr>
      <dsp:spPr>
        <a:xfrm rot="5400000">
          <a:off x="5163364" y="1223398"/>
          <a:ext cx="842521" cy="5248573"/>
        </a:xfrm>
        <a:prstGeom prst="round2Same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073362"/>
              <a:satOff val="-5479"/>
              <a:lumOff val="-37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Ajusta la capacidad de elevar el nivel de Ventas sin necesidad de incrementar Activos Fijos. Weston y </a:t>
          </a:r>
          <a:r>
            <a:rPr lang="es-ES" sz="1600" kern="1200" dirty="0" err="1"/>
            <a:t>Brighman</a:t>
          </a:r>
          <a:r>
            <a:rPr lang="es-ES" sz="1600" kern="1200" dirty="0"/>
            <a:t> Tomo II pág. 393-394.</a:t>
          </a:r>
          <a:endParaRPr lang="es-ES" sz="1600" b="0" kern="1200" dirty="0"/>
        </a:p>
      </dsp:txBody>
      <dsp:txXfrm rot="-5400000">
        <a:off x="2960338" y="3467552"/>
        <a:ext cx="5207445" cy="760265"/>
      </dsp:txXfrm>
    </dsp:sp>
    <dsp:sp modelId="{3822C9FF-8FF2-4C3A-8F8B-6252EAFCF2A4}">
      <dsp:nvSpPr>
        <dsp:cNvPr id="0" name=""/>
        <dsp:cNvSpPr/>
      </dsp:nvSpPr>
      <dsp:spPr>
        <a:xfrm>
          <a:off x="0" y="1108585"/>
          <a:ext cx="2952322" cy="1115825"/>
        </a:xfrm>
        <a:prstGeom prst="roundRect">
          <a:avLst/>
        </a:prstGeom>
        <a:solidFill>
          <a:schemeClr val="accent5">
            <a:hueOff val="-2193170"/>
            <a:satOff val="12385"/>
            <a:lumOff val="-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Crítico</a:t>
          </a:r>
        </a:p>
      </dsp:txBody>
      <dsp:txXfrm>
        <a:off x="54470" y="1163055"/>
        <a:ext cx="2843382" cy="1006885"/>
      </dsp:txXfrm>
    </dsp:sp>
    <dsp:sp modelId="{E3D87D02-5486-41F2-845C-FB2C4F1153D9}">
      <dsp:nvSpPr>
        <dsp:cNvPr id="0" name=""/>
        <dsp:cNvSpPr/>
      </dsp:nvSpPr>
      <dsp:spPr>
        <a:xfrm>
          <a:off x="0" y="2277068"/>
          <a:ext cx="2955208" cy="1053151"/>
        </a:xfrm>
        <a:prstGeom prst="roundRec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Regresión simple lineal</a:t>
          </a:r>
        </a:p>
      </dsp:txBody>
      <dsp:txXfrm>
        <a:off x="51411" y="2328479"/>
        <a:ext cx="2852386" cy="950329"/>
      </dsp:txXfrm>
    </dsp:sp>
    <dsp:sp modelId="{0EB10668-B826-4699-BBBB-04DF63782F6C}">
      <dsp:nvSpPr>
        <dsp:cNvPr id="0" name=""/>
        <dsp:cNvSpPr/>
      </dsp:nvSpPr>
      <dsp:spPr>
        <a:xfrm>
          <a:off x="0" y="3382877"/>
          <a:ext cx="2955208" cy="1053151"/>
        </a:xfrm>
        <a:prstGeom prst="roundRect">
          <a:avLst/>
        </a:prstGeom>
        <a:solidFill>
          <a:schemeClr val="accent5">
            <a:hueOff val="-6579509"/>
            <a:satOff val="37156"/>
            <a:lumOff val="-3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Técnicas de ajuste para la capacidad excesiva</a:t>
          </a:r>
          <a:r>
            <a:rPr lang="es-ES" sz="1600" kern="1200" dirty="0"/>
            <a:t>: </a:t>
          </a:r>
          <a:endParaRPr lang="es-ES" sz="1600" b="1" kern="1200" dirty="0"/>
        </a:p>
      </dsp:txBody>
      <dsp:txXfrm>
        <a:off x="51411" y="3434288"/>
        <a:ext cx="2852386" cy="950329"/>
      </dsp:txXfrm>
    </dsp:sp>
    <dsp:sp modelId="{45C15FD2-27F9-4897-89B3-24E5FEB61112}">
      <dsp:nvSpPr>
        <dsp:cNvPr id="0" name=""/>
        <dsp:cNvSpPr/>
      </dsp:nvSpPr>
      <dsp:spPr>
        <a:xfrm rot="5400000">
          <a:off x="5160799" y="2388411"/>
          <a:ext cx="842521" cy="5253703"/>
        </a:xfrm>
        <a:prstGeom prst="round2Same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/>
            <a:t>Método que utiliza la hoja de cálculo Excel. Weston y </a:t>
          </a:r>
          <a:r>
            <a:rPr lang="es-ES" sz="1600" kern="1200" dirty="0" err="1"/>
            <a:t>Brighman</a:t>
          </a:r>
          <a:r>
            <a:rPr lang="es-ES" sz="1600" kern="1200" dirty="0"/>
            <a:t> Tomo II pág. 395</a:t>
          </a:r>
          <a:endParaRPr lang="es-ES" sz="1600" b="0" kern="1200" dirty="0"/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b="0" kern="1200" dirty="0"/>
        </a:p>
      </dsp:txBody>
      <dsp:txXfrm rot="-5400000">
        <a:off x="2955208" y="4635130"/>
        <a:ext cx="5212575" cy="760265"/>
      </dsp:txXfrm>
    </dsp:sp>
    <dsp:sp modelId="{11DCB08A-8CF4-4EBD-ADA0-EDB827AB46D8}">
      <dsp:nvSpPr>
        <dsp:cNvPr id="0" name=""/>
        <dsp:cNvSpPr/>
      </dsp:nvSpPr>
      <dsp:spPr>
        <a:xfrm>
          <a:off x="0" y="4488687"/>
          <a:ext cx="2955208" cy="1053151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Modelos computarizados</a:t>
          </a:r>
          <a:r>
            <a:rPr lang="es-ES" sz="1600" kern="1200" dirty="0"/>
            <a:t>: </a:t>
          </a:r>
          <a:endParaRPr lang="es-ES" sz="1600" b="1" kern="1200" dirty="0"/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</dsp:txBody>
      <dsp:txXfrm>
        <a:off x="51411" y="4540098"/>
        <a:ext cx="2852386" cy="9503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D11CF-4174-4C8F-8B78-A57B85A39830}">
      <dsp:nvSpPr>
        <dsp:cNvPr id="0" name=""/>
        <dsp:cNvSpPr/>
      </dsp:nvSpPr>
      <dsp:spPr>
        <a:xfrm rot="5400000">
          <a:off x="912170" y="1274433"/>
          <a:ext cx="1074864" cy="12236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26FFE2-B1A4-415E-8E2F-F8FCCD6F07D2}">
      <dsp:nvSpPr>
        <dsp:cNvPr id="0" name=""/>
        <dsp:cNvSpPr/>
      </dsp:nvSpPr>
      <dsp:spPr>
        <a:xfrm>
          <a:off x="178230" y="21395"/>
          <a:ext cx="2707770" cy="1389605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chemeClr val="tx2"/>
              </a:solidFill>
            </a:rPr>
            <a:t>Identificar las partidas que cambian en proporción directa a las ventas</a:t>
          </a:r>
        </a:p>
      </dsp:txBody>
      <dsp:txXfrm>
        <a:off x="246077" y="89242"/>
        <a:ext cx="2572076" cy="1253911"/>
      </dsp:txXfrm>
    </dsp:sp>
    <dsp:sp modelId="{4B61324E-7252-4529-ABF7-F6C9A27326C8}">
      <dsp:nvSpPr>
        <dsp:cNvPr id="0" name=""/>
        <dsp:cNvSpPr/>
      </dsp:nvSpPr>
      <dsp:spPr>
        <a:xfrm>
          <a:off x="2436835" y="203719"/>
          <a:ext cx="1316013" cy="102368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13B8C-E1E3-4559-AF3F-A24F7E8EA6DB}">
      <dsp:nvSpPr>
        <dsp:cNvPr id="0" name=""/>
        <dsp:cNvSpPr/>
      </dsp:nvSpPr>
      <dsp:spPr>
        <a:xfrm rot="5400000">
          <a:off x="2507785" y="2697184"/>
          <a:ext cx="1074864" cy="122369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8092061"/>
            <a:satOff val="-13391"/>
            <a:lumOff val="257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A7CCA48-A0CD-4EC3-B642-D78B1A45543C}">
      <dsp:nvSpPr>
        <dsp:cNvPr id="0" name=""/>
        <dsp:cNvSpPr/>
      </dsp:nvSpPr>
      <dsp:spPr>
        <a:xfrm>
          <a:off x="2069128" y="1505676"/>
          <a:ext cx="2467368" cy="1266548"/>
        </a:xfrm>
        <a:prstGeom prst="roundRect">
          <a:avLst>
            <a:gd name="adj" fmla="val 16670"/>
          </a:avLst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chemeClr val="tx2"/>
              </a:solidFill>
            </a:rPr>
            <a:t>Realizar los cálculos de esas partidas</a:t>
          </a:r>
        </a:p>
      </dsp:txBody>
      <dsp:txXfrm>
        <a:off x="2130967" y="1567515"/>
        <a:ext cx="2343690" cy="1142870"/>
      </dsp:txXfrm>
    </dsp:sp>
    <dsp:sp modelId="{8991341E-7350-47DE-8D44-6B59D482A523}">
      <dsp:nvSpPr>
        <dsp:cNvPr id="0" name=""/>
        <dsp:cNvSpPr/>
      </dsp:nvSpPr>
      <dsp:spPr>
        <a:xfrm>
          <a:off x="4032450" y="1626470"/>
          <a:ext cx="1316013" cy="102368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3AFCC-D8DC-46B2-92DF-4CB04D1EA1E2}">
      <dsp:nvSpPr>
        <dsp:cNvPr id="0" name=""/>
        <dsp:cNvSpPr/>
      </dsp:nvSpPr>
      <dsp:spPr>
        <a:xfrm>
          <a:off x="3687705" y="2928427"/>
          <a:ext cx="4305178" cy="2403845"/>
        </a:xfrm>
        <a:prstGeom prst="roundRect">
          <a:avLst>
            <a:gd name="adj" fmla="val 1667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chemeClr val="tx2"/>
              </a:solidFill>
            </a:rPr>
            <a:t>Proyectar el estado de Rendimiento, el Balance General y el valor de ajuste resultante de la diferencia entre Activo y Pasivo + Capital se colocará en la fuente de financiamiento determinada por la empresa</a:t>
          </a:r>
        </a:p>
      </dsp:txBody>
      <dsp:txXfrm>
        <a:off x="3805072" y="3045794"/>
        <a:ext cx="4070444" cy="21691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19D89-CF10-417F-899C-858532CF3D8F}">
      <dsp:nvSpPr>
        <dsp:cNvPr id="0" name=""/>
        <dsp:cNvSpPr/>
      </dsp:nvSpPr>
      <dsp:spPr>
        <a:xfrm>
          <a:off x="247464" y="2548"/>
          <a:ext cx="3083143" cy="15415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Cuentas que varían espontáneamente en el E/R al variar las ventas </a:t>
          </a:r>
        </a:p>
      </dsp:txBody>
      <dsp:txXfrm>
        <a:off x="292615" y="47699"/>
        <a:ext cx="2992841" cy="1451269"/>
      </dsp:txXfrm>
    </dsp:sp>
    <dsp:sp modelId="{3162F52C-7AFC-4302-9C14-BE621942036B}">
      <dsp:nvSpPr>
        <dsp:cNvPr id="0" name=""/>
        <dsp:cNvSpPr/>
      </dsp:nvSpPr>
      <dsp:spPr>
        <a:xfrm>
          <a:off x="555778" y="1544120"/>
          <a:ext cx="308314" cy="19188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8863"/>
              </a:lnTo>
              <a:lnTo>
                <a:pt x="308314" y="191886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19BACD-7F57-4D2B-ACD1-728F28279119}">
      <dsp:nvSpPr>
        <dsp:cNvPr id="0" name=""/>
        <dsp:cNvSpPr/>
      </dsp:nvSpPr>
      <dsp:spPr>
        <a:xfrm>
          <a:off x="864092" y="1929513"/>
          <a:ext cx="3674367" cy="306694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Costo de los bienes vendidos.</a:t>
          </a:r>
        </a:p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Gastos Operativos.</a:t>
          </a:r>
        </a:p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Gastos por interés.</a:t>
          </a:r>
        </a:p>
      </dsp:txBody>
      <dsp:txXfrm>
        <a:off x="953920" y="2019341"/>
        <a:ext cx="3494711" cy="2887285"/>
      </dsp:txXfrm>
    </dsp:sp>
    <dsp:sp modelId="{47BFD760-1D33-49B2-8AA8-39FE7FB1F662}">
      <dsp:nvSpPr>
        <dsp:cNvPr id="0" name=""/>
        <dsp:cNvSpPr/>
      </dsp:nvSpPr>
      <dsp:spPr>
        <a:xfrm>
          <a:off x="4692617" y="2548"/>
          <a:ext cx="3083143" cy="15415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Cuentas que varían espontáneamente en el B/G al variar las ventas </a:t>
          </a:r>
        </a:p>
      </dsp:txBody>
      <dsp:txXfrm>
        <a:off x="4737768" y="47699"/>
        <a:ext cx="2992841" cy="1451269"/>
      </dsp:txXfrm>
    </dsp:sp>
    <dsp:sp modelId="{8B8121F5-9C6F-4186-B8A5-DFCFEF23147A}">
      <dsp:nvSpPr>
        <dsp:cNvPr id="0" name=""/>
        <dsp:cNvSpPr/>
      </dsp:nvSpPr>
      <dsp:spPr>
        <a:xfrm>
          <a:off x="5000931" y="1544120"/>
          <a:ext cx="308314" cy="11561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6178"/>
              </a:lnTo>
              <a:lnTo>
                <a:pt x="308314" y="115617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BF6509-06AD-40EA-B2C9-ABA5E07C6D19}">
      <dsp:nvSpPr>
        <dsp:cNvPr id="0" name=""/>
        <dsp:cNvSpPr/>
      </dsp:nvSpPr>
      <dsp:spPr>
        <a:xfrm>
          <a:off x="5309245" y="1929513"/>
          <a:ext cx="2466514" cy="154157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Efectivo.</a:t>
          </a:r>
        </a:p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CxC.</a:t>
          </a:r>
        </a:p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Inventarios.</a:t>
          </a:r>
        </a:p>
      </dsp:txBody>
      <dsp:txXfrm>
        <a:off x="5354396" y="1974664"/>
        <a:ext cx="2376212" cy="1451269"/>
      </dsp:txXfrm>
    </dsp:sp>
    <dsp:sp modelId="{F9BF2359-BF4E-4C92-8B8A-19F315C668AB}">
      <dsp:nvSpPr>
        <dsp:cNvPr id="0" name=""/>
        <dsp:cNvSpPr/>
      </dsp:nvSpPr>
      <dsp:spPr>
        <a:xfrm>
          <a:off x="5000931" y="1544120"/>
          <a:ext cx="308314" cy="3083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3143"/>
              </a:lnTo>
              <a:lnTo>
                <a:pt x="308314" y="308314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D7F938-F256-46E7-AD05-E4190181815C}">
      <dsp:nvSpPr>
        <dsp:cNvPr id="0" name=""/>
        <dsp:cNvSpPr/>
      </dsp:nvSpPr>
      <dsp:spPr>
        <a:xfrm>
          <a:off x="5309245" y="3856478"/>
          <a:ext cx="2466514" cy="154157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CxP</a:t>
          </a:r>
        </a:p>
        <a:p>
          <a:pPr lvl="0" algn="just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Pasivos Acumulados</a:t>
          </a:r>
        </a:p>
      </dsp:txBody>
      <dsp:txXfrm>
        <a:off x="5354396" y="3901629"/>
        <a:ext cx="2376212" cy="14512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DDA2A-0139-4190-BE0A-4131C3B08C89}">
      <dsp:nvSpPr>
        <dsp:cNvPr id="0" name=""/>
        <dsp:cNvSpPr/>
      </dsp:nvSpPr>
      <dsp:spPr>
        <a:xfrm>
          <a:off x="0" y="1407141"/>
          <a:ext cx="8023225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CCC66C-7675-4A62-A676-90BD9B56C8B5}">
      <dsp:nvSpPr>
        <dsp:cNvPr id="0" name=""/>
        <dsp:cNvSpPr/>
      </dsp:nvSpPr>
      <dsp:spPr>
        <a:xfrm>
          <a:off x="401161" y="8753"/>
          <a:ext cx="7200435" cy="1885467"/>
        </a:xfrm>
        <a:prstGeom prst="roundRect">
          <a:avLst/>
        </a:prstGeom>
        <a:solidFill>
          <a:srgbClr val="FBFD9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rgbClr val="113F71"/>
              </a:solidFill>
            </a:rPr>
            <a:t>Se calculan los valores de ciertas cuentas del balance general, y el financiamiento externo de la empresa se usa como una cifra de equilibrio o “ajuste”.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rgbClr val="113F71"/>
              </a:solidFill>
            </a:rPr>
            <a:t>Fondos Adicionales Necesarios (FAN)= Total de Pasivos y Patrimonio – Activos Totales</a:t>
          </a:r>
        </a:p>
      </dsp:txBody>
      <dsp:txXfrm>
        <a:off x="493202" y="100794"/>
        <a:ext cx="7016353" cy="1701385"/>
      </dsp:txXfrm>
    </dsp:sp>
    <dsp:sp modelId="{F180DB04-739B-4FF6-B4C7-A711D91E1328}">
      <dsp:nvSpPr>
        <dsp:cNvPr id="0" name=""/>
        <dsp:cNvSpPr/>
      </dsp:nvSpPr>
      <dsp:spPr>
        <a:xfrm>
          <a:off x="0" y="2904021"/>
          <a:ext cx="8023225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386339"/>
              <a:satOff val="24771"/>
              <a:lumOff val="-2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320E7-1591-4A69-BB85-09DA172DD2D4}">
      <dsp:nvSpPr>
        <dsp:cNvPr id="0" name=""/>
        <dsp:cNvSpPr/>
      </dsp:nvSpPr>
      <dsp:spPr>
        <a:xfrm>
          <a:off x="401161" y="2416941"/>
          <a:ext cx="7266875" cy="974160"/>
        </a:xfrm>
        <a:prstGeom prst="roundRect">
          <a:avLst/>
        </a:prstGeom>
        <a:solidFill>
          <a:srgbClr val="FE86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rgbClr val="113F71"/>
              </a:solidFill>
            </a:rPr>
            <a:t>Versión mejorada del método de porcentaje de ventas para la elaboración del Balance General Proforma.</a:t>
          </a:r>
        </a:p>
      </dsp:txBody>
      <dsp:txXfrm>
        <a:off x="448716" y="2464496"/>
        <a:ext cx="7171765" cy="879050"/>
      </dsp:txXfrm>
    </dsp:sp>
    <dsp:sp modelId="{F22CD883-C2F9-4179-89F2-2E0060818947}">
      <dsp:nvSpPr>
        <dsp:cNvPr id="0" name=""/>
        <dsp:cNvSpPr/>
      </dsp:nvSpPr>
      <dsp:spPr>
        <a:xfrm>
          <a:off x="0" y="4400901"/>
          <a:ext cx="8023225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917C29-F0FA-4DDD-B286-29E885E4EC1F}">
      <dsp:nvSpPr>
        <dsp:cNvPr id="0" name=""/>
        <dsp:cNvSpPr/>
      </dsp:nvSpPr>
      <dsp:spPr>
        <a:xfrm>
          <a:off x="401161" y="3913821"/>
          <a:ext cx="7200435" cy="97416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281" tIns="0" rIns="212281" bIns="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rgbClr val="113F71"/>
              </a:solidFill>
            </a:rPr>
            <a:t>Requiere un poco más de información y produce mejores estimaciones que cualquier método de porcentaje de ventas.</a:t>
          </a:r>
        </a:p>
      </dsp:txBody>
      <dsp:txXfrm>
        <a:off x="448716" y="3961376"/>
        <a:ext cx="7105325" cy="879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B0C53-6C9C-48F2-88FC-4E935FBC6F38}">
      <dsp:nvSpPr>
        <dsp:cNvPr id="0" name=""/>
        <dsp:cNvSpPr/>
      </dsp:nvSpPr>
      <dsp:spPr>
        <a:xfrm>
          <a:off x="4176464" y="1618863"/>
          <a:ext cx="3148596" cy="271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969"/>
              </a:lnTo>
              <a:lnTo>
                <a:pt x="3148596" y="135969"/>
              </a:lnTo>
              <a:lnTo>
                <a:pt x="3148596" y="271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FFEC6D-B272-4E38-B528-CADC911E4B93}">
      <dsp:nvSpPr>
        <dsp:cNvPr id="0" name=""/>
        <dsp:cNvSpPr/>
      </dsp:nvSpPr>
      <dsp:spPr>
        <a:xfrm>
          <a:off x="4176464" y="1618863"/>
          <a:ext cx="987650" cy="271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969"/>
              </a:lnTo>
              <a:lnTo>
                <a:pt x="987650" y="135969"/>
              </a:lnTo>
              <a:lnTo>
                <a:pt x="987650" y="271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AB783-1ADA-4056-B0D0-43EA479D8102}">
      <dsp:nvSpPr>
        <dsp:cNvPr id="0" name=""/>
        <dsp:cNvSpPr/>
      </dsp:nvSpPr>
      <dsp:spPr>
        <a:xfrm>
          <a:off x="3106169" y="1618863"/>
          <a:ext cx="1070294" cy="271939"/>
        </a:xfrm>
        <a:custGeom>
          <a:avLst/>
          <a:gdLst/>
          <a:ahLst/>
          <a:cxnLst/>
          <a:rect l="0" t="0" r="0" b="0"/>
          <a:pathLst>
            <a:path>
              <a:moveTo>
                <a:pt x="1070294" y="0"/>
              </a:moveTo>
              <a:lnTo>
                <a:pt x="1070294" y="135969"/>
              </a:lnTo>
              <a:lnTo>
                <a:pt x="0" y="135969"/>
              </a:lnTo>
              <a:lnTo>
                <a:pt x="0" y="271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133C81-B86A-4270-BB0B-7D4D37ED02CE}">
      <dsp:nvSpPr>
        <dsp:cNvPr id="0" name=""/>
        <dsp:cNvSpPr/>
      </dsp:nvSpPr>
      <dsp:spPr>
        <a:xfrm>
          <a:off x="956587" y="1618863"/>
          <a:ext cx="3219876" cy="271939"/>
        </a:xfrm>
        <a:custGeom>
          <a:avLst/>
          <a:gdLst/>
          <a:ahLst/>
          <a:cxnLst/>
          <a:rect l="0" t="0" r="0" b="0"/>
          <a:pathLst>
            <a:path>
              <a:moveTo>
                <a:pt x="3219876" y="0"/>
              </a:moveTo>
              <a:lnTo>
                <a:pt x="3219876" y="135969"/>
              </a:lnTo>
              <a:lnTo>
                <a:pt x="0" y="135969"/>
              </a:lnTo>
              <a:lnTo>
                <a:pt x="0" y="2719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3F199-7B11-4195-B728-49F3B85F87BA}">
      <dsp:nvSpPr>
        <dsp:cNvPr id="0" name=""/>
        <dsp:cNvSpPr/>
      </dsp:nvSpPr>
      <dsp:spPr>
        <a:xfrm>
          <a:off x="3528989" y="971389"/>
          <a:ext cx="1294948" cy="647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/>
            <a:t>FAN</a:t>
          </a:r>
        </a:p>
      </dsp:txBody>
      <dsp:txXfrm>
        <a:off x="3528989" y="971389"/>
        <a:ext cx="1294948" cy="647474"/>
      </dsp:txXfrm>
    </dsp:sp>
    <dsp:sp modelId="{B6C3A5BD-5DF4-4562-A249-516F31064C0E}">
      <dsp:nvSpPr>
        <dsp:cNvPr id="0" name=""/>
        <dsp:cNvSpPr/>
      </dsp:nvSpPr>
      <dsp:spPr>
        <a:xfrm>
          <a:off x="1905" y="1890802"/>
          <a:ext cx="1909362" cy="9544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Documento por Pagar</a:t>
          </a:r>
        </a:p>
      </dsp:txBody>
      <dsp:txXfrm>
        <a:off x="1905" y="1890802"/>
        <a:ext cx="1909362" cy="954441"/>
      </dsp:txXfrm>
    </dsp:sp>
    <dsp:sp modelId="{A86738D3-BD97-4384-A440-D170BB4DCC89}">
      <dsp:nvSpPr>
        <dsp:cNvPr id="0" name=""/>
        <dsp:cNvSpPr/>
      </dsp:nvSpPr>
      <dsp:spPr>
        <a:xfrm>
          <a:off x="2183207" y="1890802"/>
          <a:ext cx="1845923" cy="11699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Emitiendo bonos a L/p</a:t>
          </a:r>
        </a:p>
      </dsp:txBody>
      <dsp:txXfrm>
        <a:off x="2183207" y="1890802"/>
        <a:ext cx="1845923" cy="1169901"/>
      </dsp:txXfrm>
    </dsp:sp>
    <dsp:sp modelId="{591D74A6-38AC-4949-881F-ACF4E942BD69}">
      <dsp:nvSpPr>
        <dsp:cNvPr id="0" name=""/>
        <dsp:cNvSpPr/>
      </dsp:nvSpPr>
      <dsp:spPr>
        <a:xfrm>
          <a:off x="4301070" y="1890802"/>
          <a:ext cx="1726088" cy="1277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Vendiendo nuevas acciones comunes </a:t>
          </a:r>
        </a:p>
      </dsp:txBody>
      <dsp:txXfrm>
        <a:off x="4301070" y="1890802"/>
        <a:ext cx="1726088" cy="1277635"/>
      </dsp:txXfrm>
    </dsp:sp>
    <dsp:sp modelId="{D7BE07DE-742F-4474-BDD6-3BA409EEC99F}">
      <dsp:nvSpPr>
        <dsp:cNvPr id="0" name=""/>
        <dsp:cNvSpPr/>
      </dsp:nvSpPr>
      <dsp:spPr>
        <a:xfrm>
          <a:off x="6299098" y="1890802"/>
          <a:ext cx="2051923" cy="1401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Combinación de estas operaciones</a:t>
          </a:r>
        </a:p>
      </dsp:txBody>
      <dsp:txXfrm>
        <a:off x="6299098" y="1890802"/>
        <a:ext cx="2051923" cy="1401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2E857-3514-4CB5-B73A-2C45D22D5A26}">
      <dsp:nvSpPr>
        <dsp:cNvPr id="0" name=""/>
        <dsp:cNvSpPr/>
      </dsp:nvSpPr>
      <dsp:spPr>
        <a:xfrm>
          <a:off x="5258" y="144013"/>
          <a:ext cx="3545936" cy="542420"/>
        </a:xfrm>
        <a:prstGeom prst="roundRect">
          <a:avLst>
            <a:gd name="adj" fmla="val 10000"/>
          </a:avLst>
        </a:prstGeom>
        <a:solidFill>
          <a:srgbClr val="FE86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/>
            <a:t>Valor positivo</a:t>
          </a:r>
        </a:p>
      </dsp:txBody>
      <dsp:txXfrm>
        <a:off x="21145" y="159900"/>
        <a:ext cx="3514162" cy="510646"/>
      </dsp:txXfrm>
    </dsp:sp>
    <dsp:sp modelId="{C9FB8B90-290D-49DA-8B12-090E7DBC1619}">
      <dsp:nvSpPr>
        <dsp:cNvPr id="0" name=""/>
        <dsp:cNvSpPr/>
      </dsp:nvSpPr>
      <dsp:spPr>
        <a:xfrm>
          <a:off x="359852" y="686433"/>
          <a:ext cx="354593" cy="1293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3615"/>
              </a:lnTo>
              <a:lnTo>
                <a:pt x="354593" y="12936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611F92-525C-42CF-8F7F-54F41A3FF23D}">
      <dsp:nvSpPr>
        <dsp:cNvPr id="0" name=""/>
        <dsp:cNvSpPr/>
      </dsp:nvSpPr>
      <dsp:spPr>
        <a:xfrm>
          <a:off x="714445" y="1037705"/>
          <a:ext cx="3507594" cy="18846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rgbClr val="113F71"/>
              </a:solidFill>
            </a:rPr>
            <a:t>Significa que, con base en sus planes, la empresa </a:t>
          </a:r>
          <a:r>
            <a:rPr lang="es-ES" sz="1800" b="1" kern="1200" dirty="0">
              <a:solidFill>
                <a:srgbClr val="FF0000"/>
              </a:solidFill>
            </a:rPr>
            <a:t>NO</a:t>
          </a:r>
          <a:r>
            <a:rPr lang="es-ES" sz="1800" b="1" kern="1200" dirty="0">
              <a:solidFill>
                <a:srgbClr val="113F71"/>
              </a:solidFill>
            </a:rPr>
            <a:t> generará suficiente financiamiento interno para apoyar su crecimiento de activos proyectado</a:t>
          </a:r>
        </a:p>
      </dsp:txBody>
      <dsp:txXfrm>
        <a:off x="769646" y="1092906"/>
        <a:ext cx="3397192" cy="1774284"/>
      </dsp:txXfrm>
    </dsp:sp>
    <dsp:sp modelId="{6D78107C-9506-42BF-84F2-48342F11BFDC}">
      <dsp:nvSpPr>
        <dsp:cNvPr id="0" name=""/>
        <dsp:cNvSpPr/>
      </dsp:nvSpPr>
      <dsp:spPr>
        <a:xfrm>
          <a:off x="359852" y="686433"/>
          <a:ext cx="354593" cy="34785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8519"/>
              </a:lnTo>
              <a:lnTo>
                <a:pt x="354593" y="347851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E6F37F-9BDB-46A0-B3A4-509B7DECBE9D}">
      <dsp:nvSpPr>
        <dsp:cNvPr id="0" name=""/>
        <dsp:cNvSpPr/>
      </dsp:nvSpPr>
      <dsp:spPr>
        <a:xfrm>
          <a:off x="714445" y="3273664"/>
          <a:ext cx="3596665" cy="1782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24226"/>
              <a:satOff val="16514"/>
              <a:lumOff val="-1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La empresa debe recaudar fondos externamente a través del financiamiento de deuda y/o capital, o reduciendo los dividendos</a:t>
          </a:r>
        </a:p>
      </dsp:txBody>
      <dsp:txXfrm>
        <a:off x="766655" y="3325874"/>
        <a:ext cx="3492245" cy="1678158"/>
      </dsp:txXfrm>
    </dsp:sp>
    <dsp:sp modelId="{C1930327-92F9-4E00-AB2D-019C04C2A2E5}">
      <dsp:nvSpPr>
        <dsp:cNvPr id="0" name=""/>
        <dsp:cNvSpPr/>
      </dsp:nvSpPr>
      <dsp:spPr>
        <a:xfrm>
          <a:off x="4337279" y="144013"/>
          <a:ext cx="3381877" cy="542420"/>
        </a:xfrm>
        <a:prstGeom prst="roundRect">
          <a:avLst>
            <a:gd name="adj" fmla="val 1000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/>
            <a:t>Valor negativo</a:t>
          </a:r>
        </a:p>
      </dsp:txBody>
      <dsp:txXfrm>
        <a:off x="4353166" y="159900"/>
        <a:ext cx="3350103" cy="510646"/>
      </dsp:txXfrm>
    </dsp:sp>
    <dsp:sp modelId="{A787D121-0F50-4E62-9730-1F32457903F6}">
      <dsp:nvSpPr>
        <dsp:cNvPr id="0" name=""/>
        <dsp:cNvSpPr/>
      </dsp:nvSpPr>
      <dsp:spPr>
        <a:xfrm>
          <a:off x="4675467" y="686433"/>
          <a:ext cx="338187" cy="1367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7003"/>
              </a:lnTo>
              <a:lnTo>
                <a:pt x="338187" y="136700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4BAFE-0736-4C94-B5F5-7B9C8DD6CEE4}">
      <dsp:nvSpPr>
        <dsp:cNvPr id="0" name=""/>
        <dsp:cNvSpPr/>
      </dsp:nvSpPr>
      <dsp:spPr>
        <a:xfrm>
          <a:off x="5013655" y="1037705"/>
          <a:ext cx="3262007" cy="2031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48452"/>
              <a:satOff val="33028"/>
              <a:lumOff val="-28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Indica que, con base en sus planes, la empresa </a:t>
          </a:r>
          <a:r>
            <a:rPr lang="es-ES" sz="1800" b="1" kern="1200" dirty="0">
              <a:solidFill>
                <a:srgbClr val="FF0000"/>
              </a:solidFill>
            </a:rPr>
            <a:t>GENERARÁ</a:t>
          </a:r>
          <a:r>
            <a:rPr lang="es-ES" sz="1800" b="1" kern="1200" dirty="0"/>
            <a:t> internamente más financiamiento del necesario para apoyar su crecimiento de activos proyectado.</a:t>
          </a:r>
        </a:p>
      </dsp:txBody>
      <dsp:txXfrm>
        <a:off x="5073154" y="1097204"/>
        <a:ext cx="3143009" cy="1912464"/>
      </dsp:txXfrm>
    </dsp:sp>
    <dsp:sp modelId="{4485FCA5-B1DC-4071-9D1B-3D5DAE469D15}">
      <dsp:nvSpPr>
        <dsp:cNvPr id="0" name=""/>
        <dsp:cNvSpPr/>
      </dsp:nvSpPr>
      <dsp:spPr>
        <a:xfrm>
          <a:off x="4675467" y="686433"/>
          <a:ext cx="338187" cy="3724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4087"/>
              </a:lnTo>
              <a:lnTo>
                <a:pt x="338187" y="372408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B94A0-FDED-4C1B-8FE6-20DCBF2F6190}">
      <dsp:nvSpPr>
        <dsp:cNvPr id="0" name=""/>
        <dsp:cNvSpPr/>
      </dsp:nvSpPr>
      <dsp:spPr>
        <a:xfrm>
          <a:off x="5013655" y="3420439"/>
          <a:ext cx="3262007" cy="19801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8772678"/>
              <a:satOff val="49542"/>
              <a:lumOff val="-4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Existen fondos disponibles para usarlos en el reembolso de deuda, la readquisición de acciones o el aumento de dividendos.</a:t>
          </a:r>
        </a:p>
      </dsp:txBody>
      <dsp:txXfrm>
        <a:off x="5071652" y="3478436"/>
        <a:ext cx="3146013" cy="1864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1B8F3-4DFE-4EFC-89C0-EC5FB53FF7CA}" type="datetimeFigureOut">
              <a:rPr lang="es-ES" smtClean="0"/>
              <a:t>14/10/2026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867DE-593C-41B9-9ADD-56F64F750B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59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latin typeface="+mn-lt"/>
              </a:rPr>
              <a:t>SOLICITANDO FONDOS EN PRÉSTAMOS A UN BANCO BAJO LA FORMA DE :</a:t>
            </a:r>
          </a:p>
          <a:p>
            <a:r>
              <a:rPr lang="es-ES" b="1" dirty="0"/>
              <a:t>FAN = AT- PT + K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9569-0F6A-4BAA-B1D9-A310C804C33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0778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A294A8-F61F-4A28-90E4-8875F375C22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30377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19F46D-D208-4761-8252-475ACF860340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07478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720B1-E01F-43E1-979B-A955D2C5B24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72076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50E51C-EEE4-4666-9EC1-47D23532F23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404888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7F0A848-01C4-4C38-AEB3-3CAB1F60BA6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6153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F2BBF0-B65D-44BC-9D02-C5E34F055B42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4187085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7818E0-A211-4BC6-A2A4-76E262C2230A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53886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5A95CE-A7DC-4AAD-BEAB-41F76C6BED4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12161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43B605-781A-4DD0-9C0E-3243C3FDB7BB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637540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522FBB-AB4E-4DD2-BF32-75F0D94EFDE1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957763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C85747B-5CA6-416B-83CA-097D0990F69A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66471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A33B2D-1250-4CDD-AB41-0F108F199367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30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CONFERENCIA No. 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/>
              <a:t>Tema 1: </a:t>
            </a:r>
            <a:r>
              <a:rPr lang="es-ES" altLang="es-ES" sz="2400" dirty="0"/>
              <a:t>El análisis económico financiero y la planificación financiera.</a:t>
            </a:r>
          </a:p>
          <a:p>
            <a:pPr marL="0" indent="0" algn="just">
              <a:buNone/>
            </a:pPr>
            <a:endParaRPr lang="es-ES" altLang="es-ES" sz="2400" b="1" dirty="0"/>
          </a:p>
          <a:p>
            <a:pPr marL="0" indent="0" algn="just">
              <a:buNone/>
            </a:pPr>
            <a:r>
              <a:rPr lang="es-ES" altLang="es-ES" sz="2400" b="1" dirty="0"/>
              <a:t>Título: </a:t>
            </a:r>
            <a:r>
              <a:rPr lang="es-ES" dirty="0"/>
              <a:t>Los estados financieros proyectados.</a:t>
            </a:r>
          </a:p>
          <a:p>
            <a:pPr marL="0" indent="0" algn="just">
              <a:buNone/>
            </a:pPr>
            <a:endParaRPr lang="es-ES" altLang="es-ES" sz="2400" dirty="0"/>
          </a:p>
          <a:p>
            <a:pPr marL="0" indent="0" algn="just">
              <a:buNone/>
            </a:pPr>
            <a:r>
              <a:rPr lang="es-ES_tradnl" sz="2400" b="1" dirty="0"/>
              <a:t>Sumario:</a:t>
            </a:r>
            <a:endParaRPr lang="es-ES" sz="2400" dirty="0"/>
          </a:p>
          <a:p>
            <a:pPr marL="0" lvl="0" indent="0" algn="just">
              <a:buNone/>
            </a:pPr>
            <a:r>
              <a:rPr lang="es-ES" dirty="0"/>
              <a:t>1.Modelos de planeación financiera.</a:t>
            </a:r>
          </a:p>
          <a:p>
            <a:pPr marL="0" lvl="0" indent="0" algn="just">
              <a:buNone/>
            </a:pPr>
            <a:r>
              <a:rPr lang="es-ES" dirty="0"/>
              <a:t>2.Estados financieros proyectados.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583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6705600" cy="563562"/>
          </a:xfrm>
        </p:spPr>
        <p:txBody>
          <a:bodyPr anchor="t"/>
          <a:lstStyle/>
          <a:p>
            <a:r>
              <a:rPr lang="es-ES_tradnl" dirty="0"/>
              <a:t>INTRODUCCIÓN 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Rememorar los aspectos tratados en la conferencia anterior (presupuesto de efectivo). 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Seguidamente se revisará el trabajo independiente orientado en el encuentro anterior y se evaluará individualmente a cada estudiante mediante pregunta escrita</a:t>
            </a:r>
          </a:p>
        </p:txBody>
      </p:sp>
    </p:spTree>
    <p:extLst>
      <p:ext uri="{BB962C8B-B14F-4D97-AF65-F5344CB8AC3E}">
        <p14:creationId xmlns:p14="http://schemas.microsoft.com/office/powerpoint/2010/main" val="40764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0387" y="980729"/>
            <a:ext cx="8023225" cy="1584176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dirty="0"/>
              <a:t>Realizar la proyección de los estados financieros básicos  a partir de un ejemplo ilustrativo, logrando formar en nuestros estudiantes habilidades para la toma de decisiones.</a:t>
            </a:r>
            <a:endParaRPr lang="es-ES" sz="2400" b="1" dirty="0"/>
          </a:p>
          <a:p>
            <a:pPr marL="0" indent="0" algn="just">
              <a:buNone/>
            </a:pPr>
            <a:endParaRPr lang="es-ES" sz="2400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30878518"/>
              </p:ext>
            </p:extLst>
          </p:nvPr>
        </p:nvGraphicFramePr>
        <p:xfrm>
          <a:off x="632396" y="2708920"/>
          <a:ext cx="7900044" cy="3995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632395" y="5229200"/>
            <a:ext cx="14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+mn-lt"/>
              </a:rPr>
              <a:t>Acciones</a:t>
            </a:r>
          </a:p>
        </p:txBody>
      </p:sp>
    </p:spTree>
    <p:extLst>
      <p:ext uri="{BB962C8B-B14F-4D97-AF65-F5344CB8AC3E}">
        <p14:creationId xmlns:p14="http://schemas.microsoft.com/office/powerpoint/2010/main" val="23729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8768" y="122238"/>
            <a:ext cx="6705600" cy="563562"/>
          </a:xfrm>
        </p:spPr>
        <p:txBody>
          <a:bodyPr/>
          <a:lstStyle/>
          <a:p>
            <a:pPr algn="ctr"/>
            <a:r>
              <a:rPr lang="es-ES" dirty="0"/>
              <a:t>Estados Financieros Proforma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223" y="1772816"/>
            <a:ext cx="8023225" cy="4680520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El insumo básico es el pronóstico de ventas.</a:t>
            </a:r>
          </a:p>
          <a:p>
            <a:pPr marL="0" indent="0" algn="just">
              <a:buNone/>
            </a:pPr>
            <a:endParaRPr lang="es-ES" b="1" dirty="0"/>
          </a:p>
          <a:p>
            <a:pPr marL="0" indent="0" algn="just">
              <a:buNone/>
            </a:pPr>
            <a:r>
              <a:rPr lang="es-ES" b="1" dirty="0"/>
              <a:t>Se usan comúnmente para pronosticar y analizar el nivel de rentabilidad y el  desempeño financiero general de la empresa, de tal manera que pueden realizarse ajustes a las operaciones planeadas para lograr las metas financieras a corto plazo. </a:t>
            </a:r>
          </a:p>
        </p:txBody>
      </p:sp>
      <p:pic>
        <p:nvPicPr>
          <p:cNvPr id="6" name="Picture 6" descr="ARROWS7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472" y="639233"/>
            <a:ext cx="6703888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59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46873"/>
              </p:ext>
            </p:extLst>
          </p:nvPr>
        </p:nvGraphicFramePr>
        <p:xfrm>
          <a:off x="467544" y="980728"/>
          <a:ext cx="8208912" cy="554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Métodos para la planificación de los estados financieros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3469584" y="2146414"/>
            <a:ext cx="5134864" cy="1066562"/>
            <a:chOff x="2888360" y="1172666"/>
            <a:chExt cx="5134864" cy="814148"/>
          </a:xfrm>
        </p:grpSpPr>
        <p:sp>
          <p:nvSpPr>
            <p:cNvPr id="9" name="Redondear rectángulo de esquina del mismo lado 8"/>
            <p:cNvSpPr/>
            <p:nvPr/>
          </p:nvSpPr>
          <p:spPr>
            <a:xfrm rot="5400000">
              <a:off x="5048718" y="-987692"/>
              <a:ext cx="814148" cy="5134864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dondear rectángulo de esquina del mismo lado 4"/>
            <p:cNvSpPr txBox="1"/>
            <p:nvPr/>
          </p:nvSpPr>
          <p:spPr>
            <a:xfrm>
              <a:off x="2888361" y="1212408"/>
              <a:ext cx="5095121" cy="734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1600" b="0" kern="1200" dirty="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1600" b="0" kern="1200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3442913" y="3331143"/>
            <a:ext cx="5233543" cy="952964"/>
            <a:chOff x="2888360" y="1172666"/>
            <a:chExt cx="5134864" cy="814148"/>
          </a:xfrm>
        </p:grpSpPr>
        <p:sp>
          <p:nvSpPr>
            <p:cNvPr id="12" name="Redondear rectángulo de esquina del mismo lado 11"/>
            <p:cNvSpPr/>
            <p:nvPr/>
          </p:nvSpPr>
          <p:spPr>
            <a:xfrm rot="5400000">
              <a:off x="5048718" y="-987692"/>
              <a:ext cx="814148" cy="5134864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dondear rectángulo de esquina del mismo lado 4"/>
            <p:cNvSpPr txBox="1"/>
            <p:nvPr/>
          </p:nvSpPr>
          <p:spPr>
            <a:xfrm>
              <a:off x="2888361" y="1212408"/>
              <a:ext cx="5095121" cy="734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1600" b="0" kern="1200"/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s-ES" sz="1600" b="0" kern="1200" dirty="0"/>
            </a:p>
          </p:txBody>
        </p:sp>
      </p:grpSp>
      <p:sp>
        <p:nvSpPr>
          <p:cNvPr id="14" name="Rectángulo 13"/>
          <p:cNvSpPr/>
          <p:nvPr/>
        </p:nvSpPr>
        <p:spPr>
          <a:xfrm>
            <a:off x="3421770" y="3370887"/>
            <a:ext cx="48946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+mn-lt"/>
                <a:ea typeface="Calibri" panose="020F0502020204030204" pitchFamily="34" charset="0"/>
              </a:rPr>
              <a:t>Se utiliza cuando  la relación entre un cierto tipo de Activo y las Ventas es lineal a lo largo de un período de 5 años o más. Weston y </a:t>
            </a:r>
            <a:r>
              <a:rPr lang="es-ES" sz="1400" dirty="0" err="1">
                <a:latin typeface="+mn-lt"/>
                <a:ea typeface="Calibri" panose="020F0502020204030204" pitchFamily="34" charset="0"/>
              </a:rPr>
              <a:t>Brighman</a:t>
            </a:r>
            <a:r>
              <a:rPr lang="es-ES" sz="1400" dirty="0">
                <a:latin typeface="+mn-lt"/>
                <a:ea typeface="Calibri" panose="020F0502020204030204" pitchFamily="34" charset="0"/>
              </a:rPr>
              <a:t> Tomo II pág. 392-393.</a:t>
            </a:r>
            <a:endParaRPr lang="es-ES" sz="1400" dirty="0">
              <a:latin typeface="+mn-lt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491880" y="2207766"/>
            <a:ext cx="49493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+mn-lt"/>
              </a:rPr>
              <a:t>se calculan los valores de ciertas cuentas del balance general, y el financiamiento externo de la empresa se usa como una cifra de equilibrio o de “ajuste”. </a:t>
            </a:r>
          </a:p>
        </p:txBody>
      </p:sp>
    </p:spTree>
    <p:extLst>
      <p:ext uri="{BB962C8B-B14F-4D97-AF65-F5344CB8AC3E}">
        <p14:creationId xmlns:p14="http://schemas.microsoft.com/office/powerpoint/2010/main" val="194068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54184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Métodos para la planificación de los estados financieros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215" y="1124744"/>
            <a:ext cx="8023225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Porcentaje de ventas</a:t>
            </a:r>
            <a:r>
              <a:rPr lang="es-ES" dirty="0"/>
              <a:t>: Consiste en estimar cada una de las partidas que varían en proporción directa a las ventas como un estimado de los cambios en ventas.</a:t>
            </a:r>
          </a:p>
          <a:p>
            <a:pPr marL="0" indent="0" algn="just">
              <a:buNone/>
            </a:pPr>
            <a:endParaRPr lang="es-ES" dirty="0"/>
          </a:p>
          <a:p>
            <a:pPr marL="0" indent="0" algn="just">
              <a:buNone/>
            </a:pPr>
            <a:r>
              <a:rPr lang="es-ES" b="1" dirty="0"/>
              <a:t>Fórmula</a:t>
            </a:r>
            <a:r>
              <a:rPr lang="es-ES" dirty="0"/>
              <a:t>: </a:t>
            </a:r>
          </a:p>
          <a:p>
            <a:pPr marL="0" indent="0" algn="just">
              <a:buNone/>
            </a:pPr>
            <a:r>
              <a:rPr lang="es-ES" sz="2400" dirty="0"/>
              <a:t>(Partida que cambia/ventas actuales)*Ventas proyectadas.</a:t>
            </a:r>
          </a:p>
        </p:txBody>
      </p:sp>
    </p:spTree>
    <p:extLst>
      <p:ext uri="{BB962C8B-B14F-4D97-AF65-F5344CB8AC3E}">
        <p14:creationId xmlns:p14="http://schemas.microsoft.com/office/powerpoint/2010/main" val="13659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599" y="122238"/>
            <a:ext cx="7642225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Pasos para realizar el método porcentaje de ventas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035457"/>
              </p:ext>
            </p:extLst>
          </p:nvPr>
        </p:nvGraphicFramePr>
        <p:xfrm>
          <a:off x="539552" y="980728"/>
          <a:ext cx="8093273" cy="5353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334397"/>
            <a:ext cx="2895600" cy="334963"/>
          </a:xfrm>
        </p:spPr>
        <p:txBody>
          <a:bodyPr/>
          <a:lstStyle/>
          <a:p>
            <a:r>
              <a:rPr lang="es-ES" dirty="0" err="1"/>
              <a:t>Gitman</a:t>
            </a:r>
            <a:r>
              <a:rPr lang="es-ES" dirty="0"/>
              <a:t> Tomo I pág. 151-152.</a:t>
            </a:r>
          </a:p>
        </p:txBody>
      </p:sp>
    </p:spTree>
    <p:extLst>
      <p:ext uri="{BB962C8B-B14F-4D97-AF65-F5344CB8AC3E}">
        <p14:creationId xmlns:p14="http://schemas.microsoft.com/office/powerpoint/2010/main" val="953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541840" cy="563562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Método Porcentaje de ventas </a:t>
            </a:r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2396394"/>
              </p:ext>
            </p:extLst>
          </p:nvPr>
        </p:nvGraphicFramePr>
        <p:xfrm>
          <a:off x="609600" y="1052736"/>
          <a:ext cx="8023225" cy="54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892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RECORDAR QUE: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23225" cy="5544616"/>
          </a:xfrm>
          <a:ln w="57150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sz="2200" dirty="0" smtClean="0"/>
              <a:t>Es importante recalcar que los Documentos </a:t>
            </a:r>
            <a:r>
              <a:rPr lang="es-ES" sz="2200" dirty="0"/>
              <a:t>y Efectos tanto por C</a:t>
            </a:r>
            <a:r>
              <a:rPr lang="es-ES" sz="2200" dirty="0" smtClean="0"/>
              <a:t>obrar </a:t>
            </a:r>
            <a:r>
              <a:rPr lang="es-ES" sz="2200" dirty="0"/>
              <a:t>como por </a:t>
            </a:r>
            <a:r>
              <a:rPr lang="es-ES" sz="2200" dirty="0" smtClean="0"/>
              <a:t>Pagar </a:t>
            </a:r>
            <a:r>
              <a:rPr lang="es-ES" sz="2200" dirty="0"/>
              <a:t>no se proyectan de forma directa a los cambios en </a:t>
            </a:r>
            <a:r>
              <a:rPr lang="es-ES" sz="2200" dirty="0" smtClean="0"/>
              <a:t>ventas ya que son </a:t>
            </a:r>
            <a:r>
              <a:rPr lang="es-ES" sz="2200" dirty="0"/>
              <a:t>modalidades de pago que se contratan con los clientes y proveedores mediante Letras de cambio y pagaré donde se especifican los términos, condiciones, plazos de pago, tasas entre otros aspectos y no todos los utilizan.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200" dirty="0" smtClean="0"/>
              <a:t>Los </a:t>
            </a:r>
            <a:r>
              <a:rPr lang="es-ES" sz="2200" dirty="0"/>
              <a:t>intereses, a pesar de tenerse en cuenta a partir del préstamo solicitado, se proyecta en proporción directa a la </a:t>
            </a:r>
            <a:r>
              <a:rPr lang="es-ES" sz="2200" dirty="0" smtClean="0"/>
              <a:t>venta porque </a:t>
            </a:r>
            <a:r>
              <a:rPr lang="es-ES" sz="2200" dirty="0"/>
              <a:t>las partidas que ajustan la diferencia por el método del porcentaje de ventas, generan  un pago de interés y al proyectarse primero el Estado de </a:t>
            </a:r>
            <a:r>
              <a:rPr lang="es-ES" sz="2200" dirty="0" smtClean="0"/>
              <a:t>Rendimiento Financiero </a:t>
            </a:r>
            <a:r>
              <a:rPr lang="es-ES" sz="2200" dirty="0"/>
              <a:t>pues se debe proyectar como un estimado para tenerse en cuenta el posible cambio que sufrirá.</a:t>
            </a:r>
          </a:p>
          <a:p>
            <a:pPr marL="0" indent="0" algn="just">
              <a:buNone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16881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541840" cy="563562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Método Crítico 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4428537"/>
              </p:ext>
            </p:extLst>
          </p:nvPr>
        </p:nvGraphicFramePr>
        <p:xfrm>
          <a:off x="749907" y="1124744"/>
          <a:ext cx="8023225" cy="5241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124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Fórmula para Activo Fijo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052736"/>
            <a:ext cx="8023225" cy="5097239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Cuando </a:t>
            </a:r>
            <a:r>
              <a:rPr lang="es-ES" b="1" dirty="0">
                <a:solidFill>
                  <a:srgbClr val="FF0000"/>
                </a:solidFill>
              </a:rPr>
              <a:t>NO</a:t>
            </a:r>
            <a:r>
              <a:rPr lang="es-ES" b="1" dirty="0"/>
              <a:t> se trabaja a plena capacidad los AF se calculan así: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ES" dirty="0"/>
              <a:t>Ventas a toda capacidad = (Ventas reales/ Porcentaje de la capacidad) </a:t>
            </a:r>
          </a:p>
          <a:p>
            <a:pPr marL="514350" indent="-514350" algn="just">
              <a:buFont typeface="+mj-lt"/>
              <a:buAutoNum type="arabicPeriod"/>
            </a:pPr>
            <a:endParaRPr lang="es-ES" dirty="0"/>
          </a:p>
          <a:p>
            <a:pPr marL="514350" indent="-514350" algn="just">
              <a:buFont typeface="+mj-lt"/>
              <a:buAutoNum type="arabicPeriod"/>
            </a:pPr>
            <a:r>
              <a:rPr lang="es-ES" dirty="0"/>
              <a:t>Razón fijada como meta= (Activos fijos netos/ Ventas a toda capacidad) </a:t>
            </a:r>
          </a:p>
          <a:p>
            <a:pPr marL="514350" indent="-514350" algn="just">
              <a:buFont typeface="+mj-lt"/>
              <a:buAutoNum type="arabicPeriod"/>
            </a:pPr>
            <a:endParaRPr lang="es-ES" dirty="0"/>
          </a:p>
          <a:p>
            <a:pPr marL="514350" indent="-514350" algn="just">
              <a:buFont typeface="+mj-lt"/>
              <a:buAutoNum type="arabicPeriod"/>
            </a:pPr>
            <a:r>
              <a:rPr lang="es-ES" dirty="0"/>
              <a:t>Nivel de Activos Fijos = (Razón fijada como meta* Ventas proyectadas) </a:t>
            </a:r>
          </a:p>
        </p:txBody>
      </p:sp>
    </p:spTree>
    <p:extLst>
      <p:ext uri="{BB962C8B-B14F-4D97-AF65-F5344CB8AC3E}">
        <p14:creationId xmlns:p14="http://schemas.microsoft.com/office/powerpoint/2010/main" val="279899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Marcador de contenido 17"/>
          <p:cNvGraphicFramePr>
            <a:graphicFrameLocks noGrp="1"/>
          </p:cNvGraphicFramePr>
          <p:nvPr>
            <p:ph idx="1"/>
            <p:extLst/>
          </p:nvPr>
        </p:nvGraphicFramePr>
        <p:xfrm>
          <a:off x="390601" y="798632"/>
          <a:ext cx="8352928" cy="4263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ítulo 1"/>
          <p:cNvSpPr>
            <a:spLocks noGrp="1"/>
          </p:cNvSpPr>
          <p:nvPr>
            <p:ph type="title"/>
          </p:nvPr>
        </p:nvSpPr>
        <p:spPr>
          <a:xfrm>
            <a:off x="609600" y="9952"/>
            <a:ext cx="8138865" cy="754752"/>
          </a:xfrm>
        </p:spPr>
        <p:txBody>
          <a:bodyPr anchor="t"/>
          <a:lstStyle/>
          <a:p>
            <a:pPr lvl="0" algn="ctr"/>
            <a:r>
              <a:rPr lang="es-ES" sz="2400" dirty="0">
                <a:solidFill>
                  <a:srgbClr val="113F71"/>
                </a:solidFill>
              </a:rPr>
              <a:t>Fondos Adicionales Necesarios (FAN) o Financiamiento Externo Requerido </a:t>
            </a:r>
            <a:br>
              <a:rPr lang="es-ES" sz="2400" dirty="0">
                <a:solidFill>
                  <a:srgbClr val="113F71"/>
                </a:solidFill>
              </a:rPr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36858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9952"/>
            <a:ext cx="8138865" cy="754752"/>
          </a:xfrm>
        </p:spPr>
        <p:txBody>
          <a:bodyPr anchor="t"/>
          <a:lstStyle/>
          <a:p>
            <a:pPr lvl="0" algn="ctr"/>
            <a:r>
              <a:rPr lang="es-ES" sz="2400" dirty="0">
                <a:solidFill>
                  <a:srgbClr val="113F71"/>
                </a:solidFill>
              </a:rPr>
              <a:t>Fondos Adicionales Necesarios (FAN) o Financiamiento Externo Requerido </a:t>
            </a:r>
            <a:br>
              <a:rPr lang="es-ES" sz="2400" dirty="0">
                <a:solidFill>
                  <a:srgbClr val="113F71"/>
                </a:solidFill>
              </a:rPr>
            </a:br>
            <a:endParaRPr lang="es-ES" sz="2400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679620"/>
              </p:ext>
            </p:extLst>
          </p:nvPr>
        </p:nvGraphicFramePr>
        <p:xfrm>
          <a:off x="467544" y="980728"/>
          <a:ext cx="8280921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839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831752" cy="563562"/>
          </a:xfrm>
        </p:spPr>
        <p:txBody>
          <a:bodyPr anchor="t"/>
          <a:lstStyle/>
          <a:p>
            <a:r>
              <a:rPr lang="es-ES" sz="2400" dirty="0"/>
              <a:t>EJEMPLO DEMOSTRATIVO CONFERENCIA  3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776850"/>
            <a:ext cx="8023225" cy="702964"/>
          </a:xfrm>
        </p:spPr>
        <p:txBody>
          <a:bodyPr/>
          <a:lstStyle/>
          <a:p>
            <a:pPr marL="0" indent="0">
              <a:buNone/>
            </a:pPr>
            <a:r>
              <a:rPr lang="es-ES" b="1" dirty="0"/>
              <a:t>Empresa </a:t>
            </a:r>
            <a:r>
              <a:rPr lang="es-ES" b="1" dirty="0" smtClean="0"/>
              <a:t>“MIRAMAX SA” </a:t>
            </a:r>
            <a:endParaRPr lang="es-ES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99" y="2614811"/>
            <a:ext cx="2857500" cy="21431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852936"/>
            <a:ext cx="2286000" cy="1905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0" y="996494"/>
            <a:ext cx="1895475" cy="695325"/>
          </a:xfrm>
          <a:prstGeom prst="rect">
            <a:avLst/>
          </a:prstGeom>
        </p:spPr>
      </p:pic>
      <p:pic>
        <p:nvPicPr>
          <p:cNvPr id="9" name="Picture 4" descr="D:\frida25814\facultad\2015\imagenes para ppt\mbhgu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246697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14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2D89B-5645-48A3-B68D-5304AB60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0" dirty="0"/>
              <a:t>EJEMPLO DEMOSTRATIVO 1: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2AEDDE-CBE7-473F-A2D6-1131B9530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dirty="0"/>
              <a:t>A continuación, se muestran los estados financieros de la compañía MIRAMAX SA y se le ha solicitado a usted, en su condición de administrador financiero, que realice la proyección de los mismos para el próximo año, y </a:t>
            </a:r>
            <a:r>
              <a:rPr lang="es-ES" dirty="0"/>
              <a:t>evalúe su situación financiera </a:t>
            </a:r>
            <a:r>
              <a:rPr lang="es-ES" dirty="0" smtClean="0"/>
              <a:t>actual teniendo </a:t>
            </a:r>
            <a:r>
              <a:rPr lang="es-ES" dirty="0"/>
              <a:t>en cuenta los indicadores y la información que se muestra:</a:t>
            </a:r>
          </a:p>
          <a:p>
            <a:pPr marL="0" indent="0" algn="just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412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0" dirty="0"/>
              <a:t>EJEMPLO DEMOSTRATIVO 1: </a:t>
            </a:r>
            <a:endParaRPr lang="es-ES" dirty="0"/>
          </a:p>
        </p:txBody>
      </p:sp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86" y="980728"/>
            <a:ext cx="5358818" cy="403244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360" y="980728"/>
            <a:ext cx="3194684" cy="448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8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C43DB-4CEC-4FE6-9406-85AD73B0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i="0" dirty="0"/>
              <a:t>EJEMPLO DEMOSTRATIVO 1: 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9B3456-A3CA-4047-AF28-E602B8B08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34" y="1045573"/>
            <a:ext cx="8023225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dirty="0"/>
              <a:t>Además, se conoce que:</a:t>
            </a:r>
          </a:p>
          <a:p>
            <a:pPr marL="0" indent="0" algn="just">
              <a:buNone/>
            </a:pPr>
            <a:r>
              <a:rPr lang="es-ES" sz="2400" dirty="0" smtClean="0"/>
              <a:t>•La </a:t>
            </a:r>
            <a:r>
              <a:rPr lang="es-ES" sz="2400" dirty="0"/>
              <a:t>empresa  espera poder aumentar sus ventas en un 6 %.</a:t>
            </a:r>
          </a:p>
          <a:p>
            <a:pPr marL="0" indent="0" algn="just">
              <a:buNone/>
            </a:pPr>
            <a:r>
              <a:rPr lang="es-ES" sz="2400" dirty="0" smtClean="0"/>
              <a:t>•El </a:t>
            </a:r>
            <a:r>
              <a:rPr lang="es-ES" sz="2400" dirty="0"/>
              <a:t>pago de dividendo será del 60%.</a:t>
            </a:r>
          </a:p>
          <a:p>
            <a:pPr marL="0" indent="0" algn="just">
              <a:buNone/>
            </a:pPr>
            <a:r>
              <a:rPr lang="es-ES" sz="2400" dirty="0" smtClean="0"/>
              <a:t>•La </a:t>
            </a:r>
            <a:r>
              <a:rPr lang="es-ES" sz="2400" dirty="0"/>
              <a:t>empresa trabaja a plena capacidad.</a:t>
            </a:r>
          </a:p>
          <a:p>
            <a:pPr marL="0" indent="0" algn="just">
              <a:buNone/>
            </a:pPr>
            <a:r>
              <a:rPr lang="es-ES" sz="2400" dirty="0" smtClean="0"/>
              <a:t>•Se </a:t>
            </a:r>
            <a:r>
              <a:rPr lang="es-ES" sz="2400" dirty="0"/>
              <a:t>cancelan $ 20 000 de Deudas a largo plazo</a:t>
            </a:r>
          </a:p>
          <a:p>
            <a:pPr marL="0" indent="0" algn="just">
              <a:buNone/>
            </a:pPr>
            <a:r>
              <a:rPr lang="es-ES" sz="2400" dirty="0" smtClean="0"/>
              <a:t>•Las </a:t>
            </a:r>
            <a:r>
              <a:rPr lang="es-ES" sz="2400" dirty="0"/>
              <a:t>diferencias serán ajustadas mediante los Documentos por pagar con tasa de interés del 6%.</a:t>
            </a:r>
          </a:p>
          <a:p>
            <a:pPr marL="0" indent="0" algn="just">
              <a:buNone/>
            </a:pPr>
            <a:r>
              <a:rPr lang="es-ES" sz="2400" b="1" dirty="0" smtClean="0"/>
              <a:t>Indicadores</a:t>
            </a:r>
            <a:r>
              <a:rPr lang="es-ES" sz="2400" dirty="0" smtClean="0"/>
              <a:t>:</a:t>
            </a:r>
            <a:endParaRPr lang="es-ES" sz="2400" dirty="0" smtClean="0"/>
          </a:p>
          <a:p>
            <a:pPr marL="0" indent="0" algn="just">
              <a:buNone/>
            </a:pPr>
            <a:r>
              <a:rPr lang="es-ES" sz="2400" smtClean="0"/>
              <a:t>Índice </a:t>
            </a:r>
            <a:r>
              <a:rPr lang="es-ES" sz="2400" dirty="0"/>
              <a:t>de solvencia, razón de endeudamiento, ROA y ROE.</a:t>
            </a:r>
          </a:p>
          <a:p>
            <a:pPr marL="0" indent="0" algn="just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218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2560315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Esta se realizará en interacción con los estudiantes los cuales resumirán los contenidos tratados en la clase, el profesor acotará las ideas generales y establecerá la motivación para la próxima clase.</a:t>
            </a:r>
          </a:p>
        </p:txBody>
      </p:sp>
      <p:pic>
        <p:nvPicPr>
          <p:cNvPr id="4" name="Picture 5" descr="D:\frida25814\facultad\2015\imagenes para ppt\absduu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2506831" cy="201622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5" name="Picture 6" descr="D:\frida25814\facultad\2015\imagenes para ppt\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24" y="4218508"/>
            <a:ext cx="2479700" cy="204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41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Preguntas de comprobación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80728"/>
            <a:ext cx="8208912" cy="554461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1.	¿En que consiste la proyección de los estados financieros? ¿Cuántos métodos existen? Haga alusión a 2 de ellos.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2.	¿Para que es importante en la empresa dicha proyección?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3.	¿En que medida tributa el análisis económico financiero realizado a la entidad?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4.	¿Qué medida puede tomar a la empresa una vez que realiza la planificación de sus estados financieros?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5.	¿Quién es el que determina los requerimientos financieros? ¿En qué se basa su decisión?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99427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Estudio Individual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5224611"/>
          </a:xfrm>
        </p:spPr>
        <p:txBody>
          <a:bodyPr/>
          <a:lstStyle/>
          <a:p>
            <a:pPr marL="457200" lvl="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s-ES_tradnl" sz="2400" dirty="0" smtClean="0"/>
              <a:t>¿Por qué los Documentos y Efectos tanto por cobrar como por pagar no se proyectan de forma directa a los cambios en ventas?</a:t>
            </a:r>
            <a:endParaRPr lang="es-ES" sz="2400" dirty="0" smtClean="0"/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r>
              <a:rPr lang="es-ES" sz="2400" dirty="0" smtClean="0"/>
              <a:t>Ejercicio 1 “CEMART S.A</a:t>
            </a:r>
            <a:r>
              <a:rPr lang="es-ES" sz="2400" dirty="0"/>
              <a:t>”, del laboratorio pág. </a:t>
            </a:r>
            <a:r>
              <a:rPr lang="es-ES" sz="2400" dirty="0" smtClean="0"/>
              <a:t>7</a:t>
            </a:r>
            <a:endParaRPr lang="es-ES" sz="2400" dirty="0"/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endParaRPr lang="es-ES" sz="2400" dirty="0"/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endParaRPr lang="es-ES" sz="2400" dirty="0"/>
          </a:p>
          <a:p>
            <a:pPr marL="0" lvl="0" indent="0" algn="just">
              <a:spcBef>
                <a:spcPts val="1200"/>
              </a:spcBef>
              <a:buNone/>
            </a:pPr>
            <a:endParaRPr lang="es-ES" sz="2400" dirty="0"/>
          </a:p>
          <a:p>
            <a:pPr marL="457200" indent="-457200" algn="just">
              <a:spcBef>
                <a:spcPts val="1200"/>
              </a:spcBef>
              <a:buFont typeface="+mj-lt"/>
              <a:buAutoNum type="arabicPeriod"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1556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967792"/>
            <a:ext cx="8023225" cy="5557552"/>
          </a:xfrm>
        </p:spPr>
        <p:txBody>
          <a:bodyPr/>
          <a:lstStyle/>
          <a:p>
            <a:pPr algn="just"/>
            <a:r>
              <a:rPr lang="es-ES" dirty="0"/>
              <a:t>Weston J.F y </a:t>
            </a:r>
            <a:r>
              <a:rPr lang="es-ES" dirty="0" err="1"/>
              <a:t>Brigman</a:t>
            </a:r>
            <a:r>
              <a:rPr lang="es-ES" dirty="0"/>
              <a:t> E.F. </a:t>
            </a:r>
            <a:r>
              <a:rPr lang="es-ES" i="1" dirty="0"/>
              <a:t>Fundamentos de Administración Financiera</a:t>
            </a:r>
            <a:r>
              <a:rPr lang="es-ES" dirty="0"/>
              <a:t>. capítulo 7, Tomo 2, págs. 369-389.</a:t>
            </a:r>
          </a:p>
          <a:p>
            <a:pPr algn="just"/>
            <a:r>
              <a:rPr lang="es-ES" dirty="0" err="1"/>
              <a:t>Gitman</a:t>
            </a:r>
            <a:r>
              <a:rPr lang="es-ES" dirty="0"/>
              <a:t>, L. </a:t>
            </a:r>
            <a:r>
              <a:rPr lang="es-ES" i="1" dirty="0"/>
              <a:t>Fundamentos de Administración Financiera</a:t>
            </a:r>
            <a:r>
              <a:rPr lang="es-ES" dirty="0"/>
              <a:t>. capítulo 6 págs. 133-151 </a:t>
            </a:r>
          </a:p>
          <a:p>
            <a:pPr algn="just"/>
            <a:r>
              <a:rPr lang="es-ES" dirty="0"/>
              <a:t>Materiales de apoyo a  disposición en la plataforma MOODLE.</a:t>
            </a:r>
          </a:p>
        </p:txBody>
      </p:sp>
      <p:pic>
        <p:nvPicPr>
          <p:cNvPr id="7" name="Picture 6" descr="D:\frida25814\facultad\2015\imagenes para ppt\x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85184"/>
            <a:ext cx="1900064" cy="136815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8" name="Picture 8" descr="D:\frida25814\facultad\2015\imagenes para ppt\hvkv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73612"/>
            <a:ext cx="1800200" cy="1607716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83636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Motivación próxima clase: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228725"/>
            <a:ext cx="4886368" cy="2632323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En la próxima clase se realizará un ejercicio integrador con  todos los aspectos tratados en el tema.</a:t>
            </a:r>
            <a:r>
              <a:rPr lang="es-ES" b="1" dirty="0"/>
              <a:t> </a:t>
            </a:r>
            <a:endParaRPr lang="es-ES" dirty="0"/>
          </a:p>
          <a:p>
            <a:pPr algn="just"/>
            <a:endParaRPr lang="es-ES" dirty="0"/>
          </a:p>
        </p:txBody>
      </p:sp>
      <p:pic>
        <p:nvPicPr>
          <p:cNvPr id="5" name="Picture 43" descr="D:\frida25814\facultad\2015\imagenes para ppt\uhu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69" y="1264940"/>
            <a:ext cx="2892455" cy="238008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6" name="Picture 7" descr="D:\frida25814\facultad\2015\imagenes para ppt\oi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24" y="4115941"/>
            <a:ext cx="2477656" cy="212137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5" descr="D:\frida25814\facultad\2015\imagenes para ppt\x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5495969" y="4077072"/>
            <a:ext cx="2200231" cy="216024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293002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842985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580</TotalTime>
  <Words>1204</Words>
  <Application>Microsoft Office PowerPoint</Application>
  <PresentationFormat>Presentación en pantalla (4:3)</PresentationFormat>
  <Paragraphs>123</Paragraphs>
  <Slides>24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Arial</vt:lpstr>
      <vt:lpstr>Calibri</vt:lpstr>
      <vt:lpstr>Verdana</vt:lpstr>
      <vt:lpstr>Wingdings</vt:lpstr>
      <vt:lpstr>sample</vt:lpstr>
      <vt:lpstr>ADMINISTRACIÓN  FINANCIERA OPERATIVA</vt:lpstr>
      <vt:lpstr>CONFERENCIA No. 3</vt:lpstr>
      <vt:lpstr>INTRODUCCIÓN  </vt:lpstr>
      <vt:lpstr>OBJETIVO:</vt:lpstr>
      <vt:lpstr>Estados Financieros Proforma </vt:lpstr>
      <vt:lpstr>Métodos para la planificación de los estados financieros</vt:lpstr>
      <vt:lpstr>Métodos para la planificación de los estados financieros</vt:lpstr>
      <vt:lpstr>Pasos para realizar el método porcentaje de ventas</vt:lpstr>
      <vt:lpstr>Método Porcentaje de ventas </vt:lpstr>
      <vt:lpstr>RECORDAR QUE:</vt:lpstr>
      <vt:lpstr>Método Crítico  </vt:lpstr>
      <vt:lpstr>Fórmula para Activo Fijo</vt:lpstr>
      <vt:lpstr>Fondos Adicionales Necesarios (FAN) o Financiamiento Externo Requerido  </vt:lpstr>
      <vt:lpstr>Fondos Adicionales Necesarios (FAN) o Financiamiento Externo Requerido  </vt:lpstr>
      <vt:lpstr>EJEMPLO DEMOSTRATIVO CONFERENCIA  3</vt:lpstr>
      <vt:lpstr>EJEMPLO DEMOSTRATIVO 1: </vt:lpstr>
      <vt:lpstr>EJEMPLO DEMOSTRATIVO 1: </vt:lpstr>
      <vt:lpstr>EJEMPLO DEMOSTRATIVO 1: </vt:lpstr>
      <vt:lpstr>Conclusiones</vt:lpstr>
      <vt:lpstr>Preguntas de comprobación </vt:lpstr>
      <vt:lpstr>Estudio Individual</vt:lpstr>
      <vt:lpstr>Bibliografía</vt:lpstr>
      <vt:lpstr>Motivación próxima clase:</vt:lpstr>
      <vt:lpstr>ADMINISTRACIÓN  FINANCIERA OPERATIVA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OPERATIVA</dc:title>
  <dc:creator>Pavilion dv7</dc:creator>
  <cp:lastModifiedBy>Beatriz Fernandez</cp:lastModifiedBy>
  <cp:revision>54</cp:revision>
  <dcterms:created xsi:type="dcterms:W3CDTF">2019-11-08T14:29:49Z</dcterms:created>
  <dcterms:modified xsi:type="dcterms:W3CDTF">2026-10-14T05:29:50Z</dcterms:modified>
</cp:coreProperties>
</file>