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03" r:id="rId2"/>
    <p:sldId id="290" r:id="rId3"/>
    <p:sldId id="293" r:id="rId4"/>
    <p:sldId id="294" r:id="rId5"/>
    <p:sldId id="349" r:id="rId6"/>
    <p:sldId id="308" r:id="rId7"/>
    <p:sldId id="307" r:id="rId8"/>
    <p:sldId id="306" r:id="rId9"/>
    <p:sldId id="321" r:id="rId10"/>
    <p:sldId id="310" r:id="rId11"/>
    <p:sldId id="295" r:id="rId12"/>
    <p:sldId id="344" r:id="rId13"/>
    <p:sldId id="312" r:id="rId14"/>
    <p:sldId id="311" r:id="rId15"/>
    <p:sldId id="320" r:id="rId16"/>
    <p:sldId id="319" r:id="rId17"/>
    <p:sldId id="322" r:id="rId18"/>
    <p:sldId id="338" r:id="rId19"/>
    <p:sldId id="341" r:id="rId20"/>
    <p:sldId id="315" r:id="rId21"/>
    <p:sldId id="336" r:id="rId22"/>
    <p:sldId id="347" r:id="rId23"/>
    <p:sldId id="363" r:id="rId24"/>
    <p:sldId id="313" r:id="rId25"/>
    <p:sldId id="296" r:id="rId26"/>
    <p:sldId id="297" r:id="rId27"/>
    <p:sldId id="314" r:id="rId28"/>
    <p:sldId id="304" r:id="rId29"/>
    <p:sldId id="300" r:id="rId30"/>
    <p:sldId id="302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vilion dv7" initials="Pd" lastIdx="1" clrIdx="0">
    <p:extLst>
      <p:ext uri="{19B8F6BF-5375-455C-9EA6-DF929625EA0E}">
        <p15:presenceInfo xmlns:p15="http://schemas.microsoft.com/office/powerpoint/2012/main" userId="Pavilion dv7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2F1"/>
    <a:srgbClr val="5AABCC"/>
    <a:srgbClr val="C1D1D3"/>
    <a:srgbClr val="000000"/>
    <a:srgbClr val="99CC00"/>
    <a:srgbClr val="1966B3"/>
    <a:srgbClr val="DDDDDD"/>
    <a:srgbClr val="BD9E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4660" autoAdjust="0"/>
  </p:normalViewPr>
  <p:slideViewPr>
    <p:cSldViewPr>
      <p:cViewPr varScale="1">
        <p:scale>
          <a:sx n="58" d="100"/>
          <a:sy n="58" d="100"/>
        </p:scale>
        <p:origin x="16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2A083A-2CA5-4CE1-A88D-EAD99E90AD78}" type="doc">
      <dgm:prSet loTypeId="urn:microsoft.com/office/officeart/2005/8/layout/StepDownProcess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4894858-ADB2-4089-9685-FECB82200577}">
      <dgm:prSet phldrT="[Texto]" custT="1"/>
      <dgm:spPr/>
      <dgm:t>
        <a:bodyPr/>
        <a:lstStyle/>
        <a:p>
          <a:pPr algn="ctr"/>
          <a:r>
            <a:rPr lang="es-ES" sz="1800" b="1" dirty="0">
              <a:solidFill>
                <a:schemeClr val="tx2"/>
              </a:solidFill>
            </a:rPr>
            <a:t>Identificar las vías que permitan optimizar la gestión del capital de trabajo de la empresa</a:t>
          </a:r>
        </a:p>
      </dgm:t>
    </dgm:pt>
    <dgm:pt modelId="{CDB5C8F3-5CF1-403C-98CC-E2B8516CD510}" type="parTrans" cxnId="{FD84C6E0-6DD7-43DD-8180-E73BC96D223C}">
      <dgm:prSet/>
      <dgm:spPr/>
      <dgm:t>
        <a:bodyPr/>
        <a:lstStyle/>
        <a:p>
          <a:pPr algn="ctr"/>
          <a:endParaRPr lang="es-ES" sz="1600" b="1">
            <a:solidFill>
              <a:schemeClr val="tx2"/>
            </a:solidFill>
          </a:endParaRPr>
        </a:p>
      </dgm:t>
    </dgm:pt>
    <dgm:pt modelId="{28070C59-3767-4488-B962-82C19E13FAE5}" type="sibTrans" cxnId="{FD84C6E0-6DD7-43DD-8180-E73BC96D223C}">
      <dgm:prSet/>
      <dgm:spPr/>
      <dgm:t>
        <a:bodyPr/>
        <a:lstStyle/>
        <a:p>
          <a:pPr algn="ctr"/>
          <a:endParaRPr lang="es-ES" sz="1600" b="1">
            <a:solidFill>
              <a:schemeClr val="tx2"/>
            </a:solidFill>
          </a:endParaRPr>
        </a:p>
      </dgm:t>
    </dgm:pt>
    <dgm:pt modelId="{CB7E0E9A-E3F0-4158-BCCF-44702039626B}">
      <dgm:prSet phldrT="[Texto]" custT="1"/>
      <dgm:spPr/>
      <dgm:t>
        <a:bodyPr/>
        <a:lstStyle/>
        <a:p>
          <a:pPr algn="ctr"/>
          <a:r>
            <a:rPr lang="es-ES" sz="1800" b="1" dirty="0">
              <a:solidFill>
                <a:schemeClr val="tx2"/>
              </a:solidFill>
            </a:rPr>
            <a:t>Definir la estrategia adecuada de financiamiento del activo circulante.</a:t>
          </a:r>
        </a:p>
      </dgm:t>
    </dgm:pt>
    <dgm:pt modelId="{C83F78DA-7F1C-4912-9816-52D4D73065D3}" type="parTrans" cxnId="{4DBBD009-2D1B-4110-8B2E-6C2CC9D3BBD9}">
      <dgm:prSet/>
      <dgm:spPr/>
      <dgm:t>
        <a:bodyPr/>
        <a:lstStyle/>
        <a:p>
          <a:pPr algn="ctr"/>
          <a:endParaRPr lang="es-ES" sz="1600" b="1">
            <a:solidFill>
              <a:schemeClr val="tx2"/>
            </a:solidFill>
          </a:endParaRPr>
        </a:p>
      </dgm:t>
    </dgm:pt>
    <dgm:pt modelId="{8BD9BF3A-1CA3-4259-8ACC-6227EC56B7C3}" type="sibTrans" cxnId="{4DBBD009-2D1B-4110-8B2E-6C2CC9D3BBD9}">
      <dgm:prSet/>
      <dgm:spPr/>
      <dgm:t>
        <a:bodyPr/>
        <a:lstStyle/>
        <a:p>
          <a:pPr algn="ctr"/>
          <a:endParaRPr lang="es-ES" sz="1600" b="1">
            <a:solidFill>
              <a:schemeClr val="tx2"/>
            </a:solidFill>
          </a:endParaRPr>
        </a:p>
      </dgm:t>
    </dgm:pt>
    <dgm:pt modelId="{CB221564-B832-4A30-802B-1B14A00FA0FB}" type="pres">
      <dgm:prSet presAssocID="{4B2A083A-2CA5-4CE1-A88D-EAD99E90AD78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CB5495DB-0425-4A97-84DA-C0B682BA78C6}" type="pres">
      <dgm:prSet presAssocID="{74894858-ADB2-4089-9685-FECB82200577}" presName="composite" presStyleCnt="0"/>
      <dgm:spPr/>
    </dgm:pt>
    <dgm:pt modelId="{E737821A-0183-4BF5-8E94-8601281BFF6D}" type="pres">
      <dgm:prSet presAssocID="{74894858-ADB2-4089-9685-FECB82200577}" presName="bentUpArrow1" presStyleLbl="alignImgPlace1" presStyleIdx="0" presStyleCnt="1" custScaleX="64205" custLinFactNeighborX="-17968" custLinFactNeighborY="-24805"/>
      <dgm:spPr/>
    </dgm:pt>
    <dgm:pt modelId="{D3CB4597-D920-41D8-AB57-7A615E795DEC}" type="pres">
      <dgm:prSet presAssocID="{74894858-ADB2-4089-9685-FECB82200577}" presName="ParentText" presStyleLbl="node1" presStyleIdx="0" presStyleCnt="2" custScaleX="203538" custScaleY="39004" custLinFactNeighborY="1572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74887C-5420-4DA0-8177-02C694B481AE}" type="pres">
      <dgm:prSet presAssocID="{74894858-ADB2-4089-9685-FECB82200577}" presName="Child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781C8948-1EBE-4AE7-84A6-75BE77AEF4B7}" type="pres">
      <dgm:prSet presAssocID="{28070C59-3767-4488-B962-82C19E13FAE5}" presName="sibTrans" presStyleCnt="0"/>
      <dgm:spPr/>
    </dgm:pt>
    <dgm:pt modelId="{F3F57758-6CFF-42C7-8FC9-F9627D7973AE}" type="pres">
      <dgm:prSet presAssocID="{CB7E0E9A-E3F0-4158-BCCF-44702039626B}" presName="composite" presStyleCnt="0"/>
      <dgm:spPr/>
    </dgm:pt>
    <dgm:pt modelId="{F4AADAF1-29D3-4E36-948D-BE293A862E77}" type="pres">
      <dgm:prSet presAssocID="{CB7E0E9A-E3F0-4158-BCCF-44702039626B}" presName="ParentText" presStyleLbl="node1" presStyleIdx="1" presStyleCnt="2" custScaleX="141552" custScaleY="44899" custLinFactNeighborX="366" custLinFactNeighborY="2126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92DE667-9F1F-4B99-BC25-4D277FC17B09}" type="presOf" srcId="{74894858-ADB2-4089-9685-FECB82200577}" destId="{D3CB4597-D920-41D8-AB57-7A615E795DEC}" srcOrd="0" destOrd="0" presId="urn:microsoft.com/office/officeart/2005/8/layout/StepDownProcess"/>
    <dgm:cxn modelId="{FD84C6E0-6DD7-43DD-8180-E73BC96D223C}" srcId="{4B2A083A-2CA5-4CE1-A88D-EAD99E90AD78}" destId="{74894858-ADB2-4089-9685-FECB82200577}" srcOrd="0" destOrd="0" parTransId="{CDB5C8F3-5CF1-403C-98CC-E2B8516CD510}" sibTransId="{28070C59-3767-4488-B962-82C19E13FAE5}"/>
    <dgm:cxn modelId="{705DA621-5AD6-44EC-967D-EF71B1F9E07B}" type="presOf" srcId="{CB7E0E9A-E3F0-4158-BCCF-44702039626B}" destId="{F4AADAF1-29D3-4E36-948D-BE293A862E77}" srcOrd="0" destOrd="0" presId="urn:microsoft.com/office/officeart/2005/8/layout/StepDownProcess"/>
    <dgm:cxn modelId="{4DBBD009-2D1B-4110-8B2E-6C2CC9D3BBD9}" srcId="{4B2A083A-2CA5-4CE1-A88D-EAD99E90AD78}" destId="{CB7E0E9A-E3F0-4158-BCCF-44702039626B}" srcOrd="1" destOrd="0" parTransId="{C83F78DA-7F1C-4912-9816-52D4D73065D3}" sibTransId="{8BD9BF3A-1CA3-4259-8ACC-6227EC56B7C3}"/>
    <dgm:cxn modelId="{58140241-FB4A-4199-8ED5-28ABB6BF837C}" type="presOf" srcId="{4B2A083A-2CA5-4CE1-A88D-EAD99E90AD78}" destId="{CB221564-B832-4A30-802B-1B14A00FA0FB}" srcOrd="0" destOrd="0" presId="urn:microsoft.com/office/officeart/2005/8/layout/StepDownProcess"/>
    <dgm:cxn modelId="{A3053E83-8310-4A1E-A53E-204D0674F8E9}" type="presParOf" srcId="{CB221564-B832-4A30-802B-1B14A00FA0FB}" destId="{CB5495DB-0425-4A97-84DA-C0B682BA78C6}" srcOrd="0" destOrd="0" presId="urn:microsoft.com/office/officeart/2005/8/layout/StepDownProcess"/>
    <dgm:cxn modelId="{88A71D6A-3DD2-4B31-A16D-FF99E5BF59FE}" type="presParOf" srcId="{CB5495DB-0425-4A97-84DA-C0B682BA78C6}" destId="{E737821A-0183-4BF5-8E94-8601281BFF6D}" srcOrd="0" destOrd="0" presId="urn:microsoft.com/office/officeart/2005/8/layout/StepDownProcess"/>
    <dgm:cxn modelId="{43928E01-96C8-49D9-BFFC-AE273FD0CD50}" type="presParOf" srcId="{CB5495DB-0425-4A97-84DA-C0B682BA78C6}" destId="{D3CB4597-D920-41D8-AB57-7A615E795DEC}" srcOrd="1" destOrd="0" presId="urn:microsoft.com/office/officeart/2005/8/layout/StepDownProcess"/>
    <dgm:cxn modelId="{1D1C63AD-87ED-44E7-910A-3660BD98C2F6}" type="presParOf" srcId="{CB5495DB-0425-4A97-84DA-C0B682BA78C6}" destId="{1774887C-5420-4DA0-8177-02C694B481AE}" srcOrd="2" destOrd="0" presId="urn:microsoft.com/office/officeart/2005/8/layout/StepDownProcess"/>
    <dgm:cxn modelId="{B27F7D3A-79A3-47C7-9A85-D902160A2860}" type="presParOf" srcId="{CB221564-B832-4A30-802B-1B14A00FA0FB}" destId="{781C8948-1EBE-4AE7-84A6-75BE77AEF4B7}" srcOrd="1" destOrd="0" presId="urn:microsoft.com/office/officeart/2005/8/layout/StepDownProcess"/>
    <dgm:cxn modelId="{84B6A5D0-D991-4077-BB8A-EA66C72D0577}" type="presParOf" srcId="{CB221564-B832-4A30-802B-1B14A00FA0FB}" destId="{F3F57758-6CFF-42C7-8FC9-F9627D7973AE}" srcOrd="2" destOrd="0" presId="urn:microsoft.com/office/officeart/2005/8/layout/StepDownProcess"/>
    <dgm:cxn modelId="{9AC1BEC1-B132-47F2-876A-80C74911B320}" type="presParOf" srcId="{F3F57758-6CFF-42C7-8FC9-F9627D7973AE}" destId="{F4AADAF1-29D3-4E36-948D-BE293A862E77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5285B2-942D-4D3E-81E5-52A2598CB0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0A773F0-C5FC-4B15-863D-FB98ACB4A717}">
      <dgm:prSet phldrT="[Texto]"/>
      <dgm:spPr/>
      <dgm:t>
        <a:bodyPr/>
        <a:lstStyle/>
        <a:p>
          <a:pPr algn="just"/>
          <a:r>
            <a:rPr lang="es-ES" b="1" dirty="0"/>
            <a:t>Diferencia entre los activos circulantes y Pasivos circulantes de una empresa</a:t>
          </a:r>
          <a:endParaRPr lang="es-ES" dirty="0"/>
        </a:p>
      </dgm:t>
    </dgm:pt>
    <dgm:pt modelId="{01449AF6-4D6D-4434-93B8-BA90C3CC5776}" type="parTrans" cxnId="{EDFA0FF3-EEB4-4FA1-9D78-6BDBAEC871F5}">
      <dgm:prSet/>
      <dgm:spPr/>
      <dgm:t>
        <a:bodyPr/>
        <a:lstStyle/>
        <a:p>
          <a:endParaRPr lang="es-ES"/>
        </a:p>
      </dgm:t>
    </dgm:pt>
    <dgm:pt modelId="{35976F30-584E-4673-A913-1E0F585ABBE1}" type="sibTrans" cxnId="{EDFA0FF3-EEB4-4FA1-9D78-6BDBAEC871F5}">
      <dgm:prSet/>
      <dgm:spPr/>
      <dgm:t>
        <a:bodyPr/>
        <a:lstStyle/>
        <a:p>
          <a:endParaRPr lang="es-ES"/>
        </a:p>
      </dgm:t>
    </dgm:pt>
    <dgm:pt modelId="{D27D2966-9FB7-46B6-A54B-F28D657CD9E1}">
      <dgm:prSet phldrT="[Texto]" custT="1"/>
      <dgm:spPr/>
      <dgm:t>
        <a:bodyPr/>
        <a:lstStyle/>
        <a:p>
          <a:r>
            <a:rPr lang="es-ES" sz="1050" b="1" u="none" dirty="0"/>
            <a:t>Gitman, L </a:t>
          </a:r>
        </a:p>
      </dgm:t>
    </dgm:pt>
    <dgm:pt modelId="{D275450D-A21D-4786-AC33-BF506836B402}" type="parTrans" cxnId="{2D557BF7-2490-452E-A8C7-B95311E36B56}">
      <dgm:prSet/>
      <dgm:spPr/>
      <dgm:t>
        <a:bodyPr/>
        <a:lstStyle/>
        <a:p>
          <a:endParaRPr lang="es-ES"/>
        </a:p>
      </dgm:t>
    </dgm:pt>
    <dgm:pt modelId="{B0A37837-4FC4-4AD7-9B72-AFF07681FCE3}" type="sibTrans" cxnId="{2D557BF7-2490-452E-A8C7-B95311E36B56}">
      <dgm:prSet/>
      <dgm:spPr/>
      <dgm:t>
        <a:bodyPr/>
        <a:lstStyle/>
        <a:p>
          <a:endParaRPr lang="es-ES"/>
        </a:p>
      </dgm:t>
    </dgm:pt>
    <dgm:pt modelId="{98A68F9E-3A86-4D52-8AF6-E740AE06D0FE}">
      <dgm:prSet phldrT="[Texto]"/>
      <dgm:spPr/>
      <dgm:t>
        <a:bodyPr/>
        <a:lstStyle/>
        <a:p>
          <a:pPr algn="just"/>
          <a:r>
            <a:rPr lang="es-ES" b="1" dirty="0"/>
            <a:t>La inversión de una empresa en activos a corto plazo (Efectivo, Valores negociables, Cuentas por Cobrar e Inventarios)</a:t>
          </a:r>
        </a:p>
      </dgm:t>
    </dgm:pt>
    <dgm:pt modelId="{BF705FF3-0200-43C6-B284-7FE035427E25}" type="parTrans" cxnId="{A382B321-E84E-4A25-A4C6-DEF032128057}">
      <dgm:prSet/>
      <dgm:spPr/>
      <dgm:t>
        <a:bodyPr/>
        <a:lstStyle/>
        <a:p>
          <a:endParaRPr lang="es-ES"/>
        </a:p>
      </dgm:t>
    </dgm:pt>
    <dgm:pt modelId="{B1B7DABB-DE1C-49E6-A343-DB5F0374C8C8}" type="sibTrans" cxnId="{A382B321-E84E-4A25-A4C6-DEF032128057}">
      <dgm:prSet/>
      <dgm:spPr/>
      <dgm:t>
        <a:bodyPr/>
        <a:lstStyle/>
        <a:p>
          <a:endParaRPr lang="es-ES"/>
        </a:p>
      </dgm:t>
    </dgm:pt>
    <dgm:pt modelId="{F01378F6-E677-4638-920B-48FE4B0C09E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050" b="1" i="1" dirty="0">
              <a:solidFill>
                <a:srgbClr val="FF0000"/>
              </a:solidFill>
            </a:rPr>
            <a:t>Weston, F y Brighman, E</a:t>
          </a:r>
        </a:p>
      </dgm:t>
    </dgm:pt>
    <dgm:pt modelId="{24F99C8A-C2F0-47A6-B640-94538C4637C0}" type="parTrans" cxnId="{640B016A-AEC7-4806-810D-7595CB1491C9}">
      <dgm:prSet/>
      <dgm:spPr/>
      <dgm:t>
        <a:bodyPr/>
        <a:lstStyle/>
        <a:p>
          <a:endParaRPr lang="es-ES"/>
        </a:p>
      </dgm:t>
    </dgm:pt>
    <dgm:pt modelId="{7315058B-727C-46A9-A563-7E8FCF526D4C}" type="sibTrans" cxnId="{640B016A-AEC7-4806-810D-7595CB1491C9}">
      <dgm:prSet/>
      <dgm:spPr/>
      <dgm:t>
        <a:bodyPr/>
        <a:lstStyle/>
        <a:p>
          <a:endParaRPr lang="es-ES"/>
        </a:p>
      </dgm:t>
    </dgm:pt>
    <dgm:pt modelId="{FAAF7A8F-6878-4326-958D-AD21E38DD940}" type="pres">
      <dgm:prSet presAssocID="{E35285B2-942D-4D3E-81E5-52A2598CB04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E3D5486-1930-4E8C-AE3E-0C6FE9779D4D}" type="pres">
      <dgm:prSet presAssocID="{60A773F0-C5FC-4B15-863D-FB98ACB4A71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5C0195-DF7D-4F7E-BF2F-15EA8C732951}" type="pres">
      <dgm:prSet presAssocID="{60A773F0-C5FC-4B15-863D-FB98ACB4A71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35718A-1DB3-44C3-A841-913BE1E8A712}" type="pres">
      <dgm:prSet presAssocID="{98A68F9E-3A86-4D52-8AF6-E740AE06D0F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97A6399-A019-428D-AE46-53A9FFF55D0C}" type="pres">
      <dgm:prSet presAssocID="{98A68F9E-3A86-4D52-8AF6-E740AE06D0F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C2356CD-6683-408A-9B98-9F8159FE997C}" type="presOf" srcId="{D27D2966-9FB7-46B6-A54B-F28D657CD9E1}" destId="{215C0195-DF7D-4F7E-BF2F-15EA8C732951}" srcOrd="0" destOrd="0" presId="urn:microsoft.com/office/officeart/2005/8/layout/vList2"/>
    <dgm:cxn modelId="{89F0C4C4-3875-48DD-9692-30FCED942ECD}" type="presOf" srcId="{98A68F9E-3A86-4D52-8AF6-E740AE06D0FE}" destId="{CE35718A-1DB3-44C3-A841-913BE1E8A712}" srcOrd="0" destOrd="0" presId="urn:microsoft.com/office/officeart/2005/8/layout/vList2"/>
    <dgm:cxn modelId="{9966585B-4EF5-4FBA-BAC7-B6BD2F310ED5}" type="presOf" srcId="{F01378F6-E677-4638-920B-48FE4B0C09E0}" destId="{D97A6399-A019-428D-AE46-53A9FFF55D0C}" srcOrd="0" destOrd="0" presId="urn:microsoft.com/office/officeart/2005/8/layout/vList2"/>
    <dgm:cxn modelId="{2D557BF7-2490-452E-A8C7-B95311E36B56}" srcId="{60A773F0-C5FC-4B15-863D-FB98ACB4A717}" destId="{D27D2966-9FB7-46B6-A54B-F28D657CD9E1}" srcOrd="0" destOrd="0" parTransId="{D275450D-A21D-4786-AC33-BF506836B402}" sibTransId="{B0A37837-4FC4-4AD7-9B72-AFF07681FCE3}"/>
    <dgm:cxn modelId="{74DF29F5-3571-4D89-9FAD-D3260B76CEFE}" type="presOf" srcId="{E35285B2-942D-4D3E-81E5-52A2598CB046}" destId="{FAAF7A8F-6878-4326-958D-AD21E38DD940}" srcOrd="0" destOrd="0" presId="urn:microsoft.com/office/officeart/2005/8/layout/vList2"/>
    <dgm:cxn modelId="{A382B321-E84E-4A25-A4C6-DEF032128057}" srcId="{E35285B2-942D-4D3E-81E5-52A2598CB046}" destId="{98A68F9E-3A86-4D52-8AF6-E740AE06D0FE}" srcOrd="1" destOrd="0" parTransId="{BF705FF3-0200-43C6-B284-7FE035427E25}" sibTransId="{B1B7DABB-DE1C-49E6-A343-DB5F0374C8C8}"/>
    <dgm:cxn modelId="{EDFA0FF3-EEB4-4FA1-9D78-6BDBAEC871F5}" srcId="{E35285B2-942D-4D3E-81E5-52A2598CB046}" destId="{60A773F0-C5FC-4B15-863D-FB98ACB4A717}" srcOrd="0" destOrd="0" parTransId="{01449AF6-4D6D-4434-93B8-BA90C3CC5776}" sibTransId="{35976F30-584E-4673-A913-1E0F585ABBE1}"/>
    <dgm:cxn modelId="{FD0C23CB-28D4-45E3-855E-1C0F4C4EAD5E}" type="presOf" srcId="{60A773F0-C5FC-4B15-863D-FB98ACB4A717}" destId="{9E3D5486-1930-4E8C-AE3E-0C6FE9779D4D}" srcOrd="0" destOrd="0" presId="urn:microsoft.com/office/officeart/2005/8/layout/vList2"/>
    <dgm:cxn modelId="{640B016A-AEC7-4806-810D-7595CB1491C9}" srcId="{98A68F9E-3A86-4D52-8AF6-E740AE06D0FE}" destId="{F01378F6-E677-4638-920B-48FE4B0C09E0}" srcOrd="0" destOrd="0" parTransId="{24F99C8A-C2F0-47A6-B640-94538C4637C0}" sibTransId="{7315058B-727C-46A9-A563-7E8FCF526D4C}"/>
    <dgm:cxn modelId="{F0781E9A-618B-435D-A0A2-C4F8F22F545A}" type="presParOf" srcId="{FAAF7A8F-6878-4326-958D-AD21E38DD940}" destId="{9E3D5486-1930-4E8C-AE3E-0C6FE9779D4D}" srcOrd="0" destOrd="0" presId="urn:microsoft.com/office/officeart/2005/8/layout/vList2"/>
    <dgm:cxn modelId="{3FAD0507-7A5C-4496-9FA3-6BC857963D43}" type="presParOf" srcId="{FAAF7A8F-6878-4326-958D-AD21E38DD940}" destId="{215C0195-DF7D-4F7E-BF2F-15EA8C732951}" srcOrd="1" destOrd="0" presId="urn:microsoft.com/office/officeart/2005/8/layout/vList2"/>
    <dgm:cxn modelId="{0A3F9C41-0DE4-42EF-B4CA-63FB293BC30B}" type="presParOf" srcId="{FAAF7A8F-6878-4326-958D-AD21E38DD940}" destId="{CE35718A-1DB3-44C3-A841-913BE1E8A712}" srcOrd="2" destOrd="0" presId="urn:microsoft.com/office/officeart/2005/8/layout/vList2"/>
    <dgm:cxn modelId="{0D63CD79-7015-4BF6-97A0-717930A126D3}" type="presParOf" srcId="{FAAF7A8F-6878-4326-958D-AD21E38DD940}" destId="{D97A6399-A019-428D-AE46-53A9FFF55D0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26878B-6A1B-4B41-9151-B3CD4CF9FDF0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84C04B0-3FE2-4C54-A169-4619F51878E9}">
      <dgm:prSet phldrT="[Texto]" custT="1"/>
      <dgm:spPr/>
      <dgm:t>
        <a:bodyPr/>
        <a:lstStyle/>
        <a:p>
          <a:pPr algn="just"/>
          <a:r>
            <a:rPr lang="es-ES" sz="2400" b="1" dirty="0">
              <a:solidFill>
                <a:schemeClr val="tx2"/>
              </a:solidFill>
            </a:rPr>
            <a:t>Efectivo en caja y bancos.</a:t>
          </a:r>
        </a:p>
      </dgm:t>
    </dgm:pt>
    <dgm:pt modelId="{FCC45174-2C6B-482A-9D8B-5B3829A65272}" type="parTrans" cxnId="{BFF6963E-B33A-4930-A57B-19DD5E162920}">
      <dgm:prSet/>
      <dgm:spPr/>
      <dgm:t>
        <a:bodyPr/>
        <a:lstStyle/>
        <a:p>
          <a:pPr algn="just"/>
          <a:endParaRPr lang="es-ES" b="1">
            <a:solidFill>
              <a:schemeClr val="tx2"/>
            </a:solidFill>
          </a:endParaRPr>
        </a:p>
      </dgm:t>
    </dgm:pt>
    <dgm:pt modelId="{29380DD7-DB71-47F5-A489-18CFDCB5FDFE}" type="sibTrans" cxnId="{BFF6963E-B33A-4930-A57B-19DD5E162920}">
      <dgm:prSet/>
      <dgm:spPr/>
      <dgm:t>
        <a:bodyPr/>
        <a:lstStyle/>
        <a:p>
          <a:pPr algn="just"/>
          <a:endParaRPr lang="es-ES" b="1">
            <a:solidFill>
              <a:schemeClr val="tx2"/>
            </a:solidFill>
          </a:endParaRPr>
        </a:p>
      </dgm:t>
    </dgm:pt>
    <dgm:pt modelId="{48091EB6-0CF1-40B3-96EE-5BCDB0A57135}">
      <dgm:prSet phldrT="[Texto]" custT="1"/>
      <dgm:spPr/>
      <dgm:t>
        <a:bodyPr/>
        <a:lstStyle/>
        <a:p>
          <a:pPr algn="just"/>
          <a:r>
            <a:rPr lang="es-ES" sz="2400" b="1" dirty="0">
              <a:solidFill>
                <a:schemeClr val="tx2"/>
              </a:solidFill>
            </a:rPr>
            <a:t>Valores negociables. </a:t>
          </a:r>
        </a:p>
      </dgm:t>
    </dgm:pt>
    <dgm:pt modelId="{FCC58A5D-7245-4953-8FD9-74BDAB886FA7}" type="parTrans" cxnId="{1B893897-D826-41EC-A874-5183F6B8E24C}">
      <dgm:prSet/>
      <dgm:spPr/>
      <dgm:t>
        <a:bodyPr/>
        <a:lstStyle/>
        <a:p>
          <a:pPr algn="just"/>
          <a:endParaRPr lang="es-ES" b="1">
            <a:solidFill>
              <a:schemeClr val="tx2"/>
            </a:solidFill>
          </a:endParaRPr>
        </a:p>
      </dgm:t>
    </dgm:pt>
    <dgm:pt modelId="{3BAACF21-2ED4-44F1-BD05-ECD828A9F6A7}" type="sibTrans" cxnId="{1B893897-D826-41EC-A874-5183F6B8E24C}">
      <dgm:prSet/>
      <dgm:spPr/>
      <dgm:t>
        <a:bodyPr/>
        <a:lstStyle/>
        <a:p>
          <a:pPr algn="just"/>
          <a:endParaRPr lang="es-ES" b="1">
            <a:solidFill>
              <a:schemeClr val="tx2"/>
            </a:solidFill>
          </a:endParaRPr>
        </a:p>
      </dgm:t>
    </dgm:pt>
    <dgm:pt modelId="{F79681F3-766C-4875-B754-A75BF9D51F23}">
      <dgm:prSet phldrT="[Texto]" custT="1"/>
      <dgm:spPr/>
      <dgm:t>
        <a:bodyPr/>
        <a:lstStyle/>
        <a:p>
          <a:pPr algn="just"/>
          <a:r>
            <a:rPr lang="es-ES" sz="2400" b="1" dirty="0">
              <a:solidFill>
                <a:schemeClr val="tx2"/>
              </a:solidFill>
            </a:rPr>
            <a:t>Cuentas por cobrar.</a:t>
          </a:r>
        </a:p>
      </dgm:t>
    </dgm:pt>
    <dgm:pt modelId="{15D30DCE-5434-4AEC-8A6A-304F5796EF94}" type="parTrans" cxnId="{AB2DE5E0-D922-4E9D-9071-37882BBA2914}">
      <dgm:prSet/>
      <dgm:spPr/>
      <dgm:t>
        <a:bodyPr/>
        <a:lstStyle/>
        <a:p>
          <a:pPr algn="just"/>
          <a:endParaRPr lang="es-ES" b="1">
            <a:solidFill>
              <a:schemeClr val="tx2"/>
            </a:solidFill>
          </a:endParaRPr>
        </a:p>
      </dgm:t>
    </dgm:pt>
    <dgm:pt modelId="{1BA8DF96-C1FC-4302-A9C9-5741C3BE48D6}" type="sibTrans" cxnId="{AB2DE5E0-D922-4E9D-9071-37882BBA2914}">
      <dgm:prSet/>
      <dgm:spPr/>
      <dgm:t>
        <a:bodyPr/>
        <a:lstStyle/>
        <a:p>
          <a:pPr algn="just"/>
          <a:endParaRPr lang="es-ES" b="1">
            <a:solidFill>
              <a:schemeClr val="tx2"/>
            </a:solidFill>
          </a:endParaRPr>
        </a:p>
      </dgm:t>
    </dgm:pt>
    <dgm:pt modelId="{7F150036-1059-48AE-9A44-C21DE0F0E7EE}">
      <dgm:prSet phldrT="[Texto]" custT="1"/>
      <dgm:spPr/>
      <dgm:t>
        <a:bodyPr/>
        <a:lstStyle/>
        <a:p>
          <a:pPr algn="just"/>
          <a:r>
            <a:rPr lang="es-ES" sz="2400" b="1" dirty="0">
              <a:solidFill>
                <a:schemeClr val="tx2"/>
              </a:solidFill>
            </a:rPr>
            <a:t>Inventarios: Producción terminada y en proceso, mercancías para la venta, Materia primas y materiales.</a:t>
          </a:r>
        </a:p>
      </dgm:t>
    </dgm:pt>
    <dgm:pt modelId="{25C9D633-03B3-4A9E-8CEA-143AB91753A0}" type="parTrans" cxnId="{8CEDAE31-E4A2-4287-9139-0B2D755F33DB}">
      <dgm:prSet/>
      <dgm:spPr/>
      <dgm:t>
        <a:bodyPr/>
        <a:lstStyle/>
        <a:p>
          <a:endParaRPr lang="es-ES"/>
        </a:p>
      </dgm:t>
    </dgm:pt>
    <dgm:pt modelId="{3B3A750B-BBDD-4A65-932E-829AA8D52E72}" type="sibTrans" cxnId="{8CEDAE31-E4A2-4287-9139-0B2D755F33DB}">
      <dgm:prSet/>
      <dgm:spPr/>
      <dgm:t>
        <a:bodyPr/>
        <a:lstStyle/>
        <a:p>
          <a:endParaRPr lang="es-ES"/>
        </a:p>
      </dgm:t>
    </dgm:pt>
    <dgm:pt modelId="{574F9915-5E45-48D1-A5CC-AE6C68DAA91A}" type="pres">
      <dgm:prSet presAssocID="{CE26878B-6A1B-4B41-9151-B3CD4CF9FDF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21B248B-ED9D-4808-AACF-7F1F78B140FD}" type="pres">
      <dgm:prSet presAssocID="{584C04B0-3FE2-4C54-A169-4619F51878E9}" presName="parentLin" presStyleCnt="0"/>
      <dgm:spPr/>
    </dgm:pt>
    <dgm:pt modelId="{F33DD3BD-F43A-48B1-BE77-470D07ABBD12}" type="pres">
      <dgm:prSet presAssocID="{584C04B0-3FE2-4C54-A169-4619F51878E9}" presName="parentLeftMargin" presStyleLbl="node1" presStyleIdx="0" presStyleCnt="4"/>
      <dgm:spPr/>
      <dgm:t>
        <a:bodyPr/>
        <a:lstStyle/>
        <a:p>
          <a:endParaRPr lang="es-ES"/>
        </a:p>
      </dgm:t>
    </dgm:pt>
    <dgm:pt modelId="{DCCE527A-6074-497E-8D12-30ED2BD9B2B0}" type="pres">
      <dgm:prSet presAssocID="{584C04B0-3FE2-4C54-A169-4619F51878E9}" presName="parentText" presStyleLbl="node1" presStyleIdx="0" presStyleCnt="4" custScaleX="142113" custScaleY="8398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6E5068-D85E-454D-8C24-AB57227BABE6}" type="pres">
      <dgm:prSet presAssocID="{584C04B0-3FE2-4C54-A169-4619F51878E9}" presName="negativeSpace" presStyleCnt="0"/>
      <dgm:spPr/>
    </dgm:pt>
    <dgm:pt modelId="{B3446977-70F2-437D-8AAC-667F51CF9F20}" type="pres">
      <dgm:prSet presAssocID="{584C04B0-3FE2-4C54-A169-4619F51878E9}" presName="childText" presStyleLbl="conFgAcc1" presStyleIdx="0" presStyleCnt="4">
        <dgm:presLayoutVars>
          <dgm:bulletEnabled val="1"/>
        </dgm:presLayoutVars>
      </dgm:prSet>
      <dgm:spPr/>
    </dgm:pt>
    <dgm:pt modelId="{35B985FF-1F53-4687-B384-F447158FC29E}" type="pres">
      <dgm:prSet presAssocID="{29380DD7-DB71-47F5-A489-18CFDCB5FDFE}" presName="spaceBetweenRectangles" presStyleCnt="0"/>
      <dgm:spPr/>
    </dgm:pt>
    <dgm:pt modelId="{EF9D18B1-AF08-4628-A975-E8C48572AA12}" type="pres">
      <dgm:prSet presAssocID="{48091EB6-0CF1-40B3-96EE-5BCDB0A57135}" presName="parentLin" presStyleCnt="0"/>
      <dgm:spPr/>
    </dgm:pt>
    <dgm:pt modelId="{D52CD147-D854-4297-8731-78576E244636}" type="pres">
      <dgm:prSet presAssocID="{48091EB6-0CF1-40B3-96EE-5BCDB0A57135}" presName="parentLeftMargin" presStyleLbl="node1" presStyleIdx="0" presStyleCnt="4"/>
      <dgm:spPr/>
      <dgm:t>
        <a:bodyPr/>
        <a:lstStyle/>
        <a:p>
          <a:endParaRPr lang="es-ES"/>
        </a:p>
      </dgm:t>
    </dgm:pt>
    <dgm:pt modelId="{82A7204A-AFD3-4D3A-9497-46A23488347E}" type="pres">
      <dgm:prSet presAssocID="{48091EB6-0CF1-40B3-96EE-5BCDB0A57135}" presName="parentText" presStyleLbl="node1" presStyleIdx="1" presStyleCnt="4" custScaleX="138835" custScaleY="7571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06C7CB-048C-4640-8DCE-4A156E675CEE}" type="pres">
      <dgm:prSet presAssocID="{48091EB6-0CF1-40B3-96EE-5BCDB0A57135}" presName="negativeSpace" presStyleCnt="0"/>
      <dgm:spPr/>
    </dgm:pt>
    <dgm:pt modelId="{B37A1B66-2076-4D4F-8FA3-7A620F948FB5}" type="pres">
      <dgm:prSet presAssocID="{48091EB6-0CF1-40B3-96EE-5BCDB0A57135}" presName="childText" presStyleLbl="conFgAcc1" presStyleIdx="1" presStyleCnt="4" custLinFactY="-17213" custLinFactNeighborX="922" custLinFactNeighborY="-100000">
        <dgm:presLayoutVars>
          <dgm:bulletEnabled val="1"/>
        </dgm:presLayoutVars>
      </dgm:prSet>
      <dgm:spPr/>
    </dgm:pt>
    <dgm:pt modelId="{C73A7996-7BAC-40F6-9AB5-3298CBC9FFCC}" type="pres">
      <dgm:prSet presAssocID="{3BAACF21-2ED4-44F1-BD05-ECD828A9F6A7}" presName="spaceBetweenRectangles" presStyleCnt="0"/>
      <dgm:spPr/>
    </dgm:pt>
    <dgm:pt modelId="{397D3DD0-783D-4D7C-B67C-21EBA5BE71B7}" type="pres">
      <dgm:prSet presAssocID="{F79681F3-766C-4875-B754-A75BF9D51F23}" presName="parentLin" presStyleCnt="0"/>
      <dgm:spPr/>
    </dgm:pt>
    <dgm:pt modelId="{F08DAF16-D4F1-4DAB-9F52-8C1B4B56766F}" type="pres">
      <dgm:prSet presAssocID="{F79681F3-766C-4875-B754-A75BF9D51F23}" presName="parentLeftMargin" presStyleLbl="node1" presStyleIdx="1" presStyleCnt="4"/>
      <dgm:spPr/>
      <dgm:t>
        <a:bodyPr/>
        <a:lstStyle/>
        <a:p>
          <a:endParaRPr lang="es-ES"/>
        </a:p>
      </dgm:t>
    </dgm:pt>
    <dgm:pt modelId="{2F7564D2-869F-4E3F-A73D-F82AF34DD5BB}" type="pres">
      <dgm:prSet presAssocID="{F79681F3-766C-4875-B754-A75BF9D51F23}" presName="parentText" presStyleLbl="node1" presStyleIdx="2" presStyleCnt="4" custScaleX="142141" custScaleY="8490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BB1FC69-46F5-47D5-A5A5-3E150B163CCD}" type="pres">
      <dgm:prSet presAssocID="{F79681F3-766C-4875-B754-A75BF9D51F23}" presName="negativeSpace" presStyleCnt="0"/>
      <dgm:spPr/>
    </dgm:pt>
    <dgm:pt modelId="{E09B1D49-989A-4BAB-A67D-4EFE092389BD}" type="pres">
      <dgm:prSet presAssocID="{F79681F3-766C-4875-B754-A75BF9D51F23}" presName="childText" presStyleLbl="conFgAcc1" presStyleIdx="2" presStyleCnt="4">
        <dgm:presLayoutVars>
          <dgm:bulletEnabled val="1"/>
        </dgm:presLayoutVars>
      </dgm:prSet>
      <dgm:spPr/>
    </dgm:pt>
    <dgm:pt modelId="{AD3F6E8F-6C56-449E-A680-7EE80A2B7C86}" type="pres">
      <dgm:prSet presAssocID="{1BA8DF96-C1FC-4302-A9C9-5741C3BE48D6}" presName="spaceBetweenRectangles" presStyleCnt="0"/>
      <dgm:spPr/>
    </dgm:pt>
    <dgm:pt modelId="{53ED8961-3A08-4203-A71F-9D82CBD98AA1}" type="pres">
      <dgm:prSet presAssocID="{7F150036-1059-48AE-9A44-C21DE0F0E7EE}" presName="parentLin" presStyleCnt="0"/>
      <dgm:spPr/>
    </dgm:pt>
    <dgm:pt modelId="{2B5884D9-B273-4BEA-8AC2-1023DE7CF15F}" type="pres">
      <dgm:prSet presAssocID="{7F150036-1059-48AE-9A44-C21DE0F0E7EE}" presName="parentLeftMargin" presStyleLbl="node1" presStyleIdx="2" presStyleCnt="4"/>
      <dgm:spPr/>
      <dgm:t>
        <a:bodyPr/>
        <a:lstStyle/>
        <a:p>
          <a:endParaRPr lang="es-ES"/>
        </a:p>
      </dgm:t>
    </dgm:pt>
    <dgm:pt modelId="{795AF485-DAF2-4381-9D01-5A5D289F7D41}" type="pres">
      <dgm:prSet presAssocID="{7F150036-1059-48AE-9A44-C21DE0F0E7EE}" presName="parentText" presStyleLbl="node1" presStyleIdx="3" presStyleCnt="4" custScaleX="138464" custScaleY="13111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01BEEA-BE9D-41B7-A352-2A61B3076737}" type="pres">
      <dgm:prSet presAssocID="{7F150036-1059-48AE-9A44-C21DE0F0E7EE}" presName="negativeSpace" presStyleCnt="0"/>
      <dgm:spPr/>
    </dgm:pt>
    <dgm:pt modelId="{8F481D89-EAC1-4AEA-8A18-BB3912A8B526}" type="pres">
      <dgm:prSet presAssocID="{7F150036-1059-48AE-9A44-C21DE0F0E7E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73A63B8-689D-479D-8952-86268E0A5609}" type="presOf" srcId="{F79681F3-766C-4875-B754-A75BF9D51F23}" destId="{2F7564D2-869F-4E3F-A73D-F82AF34DD5BB}" srcOrd="1" destOrd="0" presId="urn:microsoft.com/office/officeart/2005/8/layout/list1"/>
    <dgm:cxn modelId="{8CEDAE31-E4A2-4287-9139-0B2D755F33DB}" srcId="{CE26878B-6A1B-4B41-9151-B3CD4CF9FDF0}" destId="{7F150036-1059-48AE-9A44-C21DE0F0E7EE}" srcOrd="3" destOrd="0" parTransId="{25C9D633-03B3-4A9E-8CEA-143AB91753A0}" sibTransId="{3B3A750B-BBDD-4A65-932E-829AA8D52E72}"/>
    <dgm:cxn modelId="{28BF0B63-0208-4426-A091-31F10C91664A}" type="presOf" srcId="{F79681F3-766C-4875-B754-A75BF9D51F23}" destId="{F08DAF16-D4F1-4DAB-9F52-8C1B4B56766F}" srcOrd="0" destOrd="0" presId="urn:microsoft.com/office/officeart/2005/8/layout/list1"/>
    <dgm:cxn modelId="{541766E9-9C0C-4C38-83E6-82842B17ABE7}" type="presOf" srcId="{7F150036-1059-48AE-9A44-C21DE0F0E7EE}" destId="{795AF485-DAF2-4381-9D01-5A5D289F7D41}" srcOrd="1" destOrd="0" presId="urn:microsoft.com/office/officeart/2005/8/layout/list1"/>
    <dgm:cxn modelId="{379AD52C-38FD-458D-B666-F2C54F67B383}" type="presOf" srcId="{584C04B0-3FE2-4C54-A169-4619F51878E9}" destId="{DCCE527A-6074-497E-8D12-30ED2BD9B2B0}" srcOrd="1" destOrd="0" presId="urn:microsoft.com/office/officeart/2005/8/layout/list1"/>
    <dgm:cxn modelId="{911D3C38-6CB2-43E0-80D6-5236FE8476FC}" type="presOf" srcId="{48091EB6-0CF1-40B3-96EE-5BCDB0A57135}" destId="{D52CD147-D854-4297-8731-78576E244636}" srcOrd="0" destOrd="0" presId="urn:microsoft.com/office/officeart/2005/8/layout/list1"/>
    <dgm:cxn modelId="{7E87DB71-8D8B-495C-BB89-3E59D7F2A147}" type="presOf" srcId="{CE26878B-6A1B-4B41-9151-B3CD4CF9FDF0}" destId="{574F9915-5E45-48D1-A5CC-AE6C68DAA91A}" srcOrd="0" destOrd="0" presId="urn:microsoft.com/office/officeart/2005/8/layout/list1"/>
    <dgm:cxn modelId="{1B893897-D826-41EC-A874-5183F6B8E24C}" srcId="{CE26878B-6A1B-4B41-9151-B3CD4CF9FDF0}" destId="{48091EB6-0CF1-40B3-96EE-5BCDB0A57135}" srcOrd="1" destOrd="0" parTransId="{FCC58A5D-7245-4953-8FD9-74BDAB886FA7}" sibTransId="{3BAACF21-2ED4-44F1-BD05-ECD828A9F6A7}"/>
    <dgm:cxn modelId="{A0D2B336-EBFD-4380-8AA4-EE42671ED76D}" type="presOf" srcId="{7F150036-1059-48AE-9A44-C21DE0F0E7EE}" destId="{2B5884D9-B273-4BEA-8AC2-1023DE7CF15F}" srcOrd="0" destOrd="0" presId="urn:microsoft.com/office/officeart/2005/8/layout/list1"/>
    <dgm:cxn modelId="{BFF6963E-B33A-4930-A57B-19DD5E162920}" srcId="{CE26878B-6A1B-4B41-9151-B3CD4CF9FDF0}" destId="{584C04B0-3FE2-4C54-A169-4619F51878E9}" srcOrd="0" destOrd="0" parTransId="{FCC45174-2C6B-482A-9D8B-5B3829A65272}" sibTransId="{29380DD7-DB71-47F5-A489-18CFDCB5FDFE}"/>
    <dgm:cxn modelId="{7F76E1AE-58CF-4F59-9183-E32DF0D77FA6}" type="presOf" srcId="{48091EB6-0CF1-40B3-96EE-5BCDB0A57135}" destId="{82A7204A-AFD3-4D3A-9497-46A23488347E}" srcOrd="1" destOrd="0" presId="urn:microsoft.com/office/officeart/2005/8/layout/list1"/>
    <dgm:cxn modelId="{AB2DE5E0-D922-4E9D-9071-37882BBA2914}" srcId="{CE26878B-6A1B-4B41-9151-B3CD4CF9FDF0}" destId="{F79681F3-766C-4875-B754-A75BF9D51F23}" srcOrd="2" destOrd="0" parTransId="{15D30DCE-5434-4AEC-8A6A-304F5796EF94}" sibTransId="{1BA8DF96-C1FC-4302-A9C9-5741C3BE48D6}"/>
    <dgm:cxn modelId="{70E746EE-DCE5-41B3-A351-36228D614A83}" type="presOf" srcId="{584C04B0-3FE2-4C54-A169-4619F51878E9}" destId="{F33DD3BD-F43A-48B1-BE77-470D07ABBD12}" srcOrd="0" destOrd="0" presId="urn:microsoft.com/office/officeart/2005/8/layout/list1"/>
    <dgm:cxn modelId="{FB3787E0-A88C-41D3-8FAA-9B324F548E58}" type="presParOf" srcId="{574F9915-5E45-48D1-A5CC-AE6C68DAA91A}" destId="{B21B248B-ED9D-4808-AACF-7F1F78B140FD}" srcOrd="0" destOrd="0" presId="urn:microsoft.com/office/officeart/2005/8/layout/list1"/>
    <dgm:cxn modelId="{093B8A7F-10A7-48D2-AA5D-16E42B5AA45A}" type="presParOf" srcId="{B21B248B-ED9D-4808-AACF-7F1F78B140FD}" destId="{F33DD3BD-F43A-48B1-BE77-470D07ABBD12}" srcOrd="0" destOrd="0" presId="urn:microsoft.com/office/officeart/2005/8/layout/list1"/>
    <dgm:cxn modelId="{EFA99FF1-CA41-44E1-B9EA-44158A9FC4C2}" type="presParOf" srcId="{B21B248B-ED9D-4808-AACF-7F1F78B140FD}" destId="{DCCE527A-6074-497E-8D12-30ED2BD9B2B0}" srcOrd="1" destOrd="0" presId="urn:microsoft.com/office/officeart/2005/8/layout/list1"/>
    <dgm:cxn modelId="{5560088D-A12D-4C3B-973E-A404A9F86132}" type="presParOf" srcId="{574F9915-5E45-48D1-A5CC-AE6C68DAA91A}" destId="{586E5068-D85E-454D-8C24-AB57227BABE6}" srcOrd="1" destOrd="0" presId="urn:microsoft.com/office/officeart/2005/8/layout/list1"/>
    <dgm:cxn modelId="{49076438-D49F-4AB7-A84F-0A1D61E9207E}" type="presParOf" srcId="{574F9915-5E45-48D1-A5CC-AE6C68DAA91A}" destId="{B3446977-70F2-437D-8AAC-667F51CF9F20}" srcOrd="2" destOrd="0" presId="urn:microsoft.com/office/officeart/2005/8/layout/list1"/>
    <dgm:cxn modelId="{F4A26120-79CA-4FC6-BC0C-FA1EEBB316AB}" type="presParOf" srcId="{574F9915-5E45-48D1-A5CC-AE6C68DAA91A}" destId="{35B985FF-1F53-4687-B384-F447158FC29E}" srcOrd="3" destOrd="0" presId="urn:microsoft.com/office/officeart/2005/8/layout/list1"/>
    <dgm:cxn modelId="{6C0D2DB2-600A-40A5-8A4F-807A54230C14}" type="presParOf" srcId="{574F9915-5E45-48D1-A5CC-AE6C68DAA91A}" destId="{EF9D18B1-AF08-4628-A975-E8C48572AA12}" srcOrd="4" destOrd="0" presId="urn:microsoft.com/office/officeart/2005/8/layout/list1"/>
    <dgm:cxn modelId="{8E394AB4-ADFB-4E85-A1D7-3FD61A844D21}" type="presParOf" srcId="{EF9D18B1-AF08-4628-A975-E8C48572AA12}" destId="{D52CD147-D854-4297-8731-78576E244636}" srcOrd="0" destOrd="0" presId="urn:microsoft.com/office/officeart/2005/8/layout/list1"/>
    <dgm:cxn modelId="{239F6C5D-BB74-4B27-999F-EFD31A62F2D9}" type="presParOf" srcId="{EF9D18B1-AF08-4628-A975-E8C48572AA12}" destId="{82A7204A-AFD3-4D3A-9497-46A23488347E}" srcOrd="1" destOrd="0" presId="urn:microsoft.com/office/officeart/2005/8/layout/list1"/>
    <dgm:cxn modelId="{03895E5C-FC9F-48CE-A0E4-7DB1D49A3331}" type="presParOf" srcId="{574F9915-5E45-48D1-A5CC-AE6C68DAA91A}" destId="{FE06C7CB-048C-4640-8DCE-4A156E675CEE}" srcOrd="5" destOrd="0" presId="urn:microsoft.com/office/officeart/2005/8/layout/list1"/>
    <dgm:cxn modelId="{6B5E6FFC-2993-4BAB-9D89-8254F6D9A026}" type="presParOf" srcId="{574F9915-5E45-48D1-A5CC-AE6C68DAA91A}" destId="{B37A1B66-2076-4D4F-8FA3-7A620F948FB5}" srcOrd="6" destOrd="0" presId="urn:microsoft.com/office/officeart/2005/8/layout/list1"/>
    <dgm:cxn modelId="{6CA46048-F1A1-40EF-8E06-E3E8368A87A2}" type="presParOf" srcId="{574F9915-5E45-48D1-A5CC-AE6C68DAA91A}" destId="{C73A7996-7BAC-40F6-9AB5-3298CBC9FFCC}" srcOrd="7" destOrd="0" presId="urn:microsoft.com/office/officeart/2005/8/layout/list1"/>
    <dgm:cxn modelId="{4FD338B0-223B-4571-9248-5076589422DC}" type="presParOf" srcId="{574F9915-5E45-48D1-A5CC-AE6C68DAA91A}" destId="{397D3DD0-783D-4D7C-B67C-21EBA5BE71B7}" srcOrd="8" destOrd="0" presId="urn:microsoft.com/office/officeart/2005/8/layout/list1"/>
    <dgm:cxn modelId="{20540906-A467-44D7-8D86-638764998E62}" type="presParOf" srcId="{397D3DD0-783D-4D7C-B67C-21EBA5BE71B7}" destId="{F08DAF16-D4F1-4DAB-9F52-8C1B4B56766F}" srcOrd="0" destOrd="0" presId="urn:microsoft.com/office/officeart/2005/8/layout/list1"/>
    <dgm:cxn modelId="{CE047965-6D1A-4992-93AE-8D000F22A2CC}" type="presParOf" srcId="{397D3DD0-783D-4D7C-B67C-21EBA5BE71B7}" destId="{2F7564D2-869F-4E3F-A73D-F82AF34DD5BB}" srcOrd="1" destOrd="0" presId="urn:microsoft.com/office/officeart/2005/8/layout/list1"/>
    <dgm:cxn modelId="{1EAF11D7-A1E2-4DCD-A102-3A4974436E00}" type="presParOf" srcId="{574F9915-5E45-48D1-A5CC-AE6C68DAA91A}" destId="{EBB1FC69-46F5-47D5-A5A5-3E150B163CCD}" srcOrd="9" destOrd="0" presId="urn:microsoft.com/office/officeart/2005/8/layout/list1"/>
    <dgm:cxn modelId="{DB7A2AC6-A195-4F75-8196-352945A01943}" type="presParOf" srcId="{574F9915-5E45-48D1-A5CC-AE6C68DAA91A}" destId="{E09B1D49-989A-4BAB-A67D-4EFE092389BD}" srcOrd="10" destOrd="0" presId="urn:microsoft.com/office/officeart/2005/8/layout/list1"/>
    <dgm:cxn modelId="{B224485D-8968-4E17-A01B-C7134C7EA1C7}" type="presParOf" srcId="{574F9915-5E45-48D1-A5CC-AE6C68DAA91A}" destId="{AD3F6E8F-6C56-449E-A680-7EE80A2B7C86}" srcOrd="11" destOrd="0" presId="urn:microsoft.com/office/officeart/2005/8/layout/list1"/>
    <dgm:cxn modelId="{7A529372-9790-4BEF-B961-C825952852E7}" type="presParOf" srcId="{574F9915-5E45-48D1-A5CC-AE6C68DAA91A}" destId="{53ED8961-3A08-4203-A71F-9D82CBD98AA1}" srcOrd="12" destOrd="0" presId="urn:microsoft.com/office/officeart/2005/8/layout/list1"/>
    <dgm:cxn modelId="{BC6C3258-B95B-400C-9253-C9D92782A5F3}" type="presParOf" srcId="{53ED8961-3A08-4203-A71F-9D82CBD98AA1}" destId="{2B5884D9-B273-4BEA-8AC2-1023DE7CF15F}" srcOrd="0" destOrd="0" presId="urn:microsoft.com/office/officeart/2005/8/layout/list1"/>
    <dgm:cxn modelId="{BE0C6B71-DFDF-41E9-A55F-3D41804B6657}" type="presParOf" srcId="{53ED8961-3A08-4203-A71F-9D82CBD98AA1}" destId="{795AF485-DAF2-4381-9D01-5A5D289F7D41}" srcOrd="1" destOrd="0" presId="urn:microsoft.com/office/officeart/2005/8/layout/list1"/>
    <dgm:cxn modelId="{5375E3C7-7063-44F4-A25A-65FF735C0C98}" type="presParOf" srcId="{574F9915-5E45-48D1-A5CC-AE6C68DAA91A}" destId="{7801BEEA-BE9D-41B7-A352-2A61B3076737}" srcOrd="13" destOrd="0" presId="urn:microsoft.com/office/officeart/2005/8/layout/list1"/>
    <dgm:cxn modelId="{461D526D-7AA0-47B7-8413-4C76FA140D99}" type="presParOf" srcId="{574F9915-5E45-48D1-A5CC-AE6C68DAA91A}" destId="{8F481D89-EAC1-4AEA-8A18-BB3912A8B52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51E3EF-930A-4128-9941-7982B822958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8962D9C-E11F-4F95-B2F3-D820DAE08A4C}">
      <dgm:prSet phldrT="[Texto]"/>
      <dgm:spPr/>
      <dgm:t>
        <a:bodyPr/>
        <a:lstStyle/>
        <a:p>
          <a:pPr algn="ctr"/>
          <a:r>
            <a:rPr lang="es-ES" b="1" u="none" dirty="0"/>
            <a:t>Enfoque agresivo</a:t>
          </a:r>
          <a:endParaRPr lang="es-ES" u="none" dirty="0"/>
        </a:p>
      </dgm:t>
    </dgm:pt>
    <dgm:pt modelId="{0413657A-362B-4FE6-A93D-0F0819B791CE}" type="parTrans" cxnId="{97FF6441-B9A4-451C-BAE0-7A1208593BB7}">
      <dgm:prSet/>
      <dgm:spPr/>
      <dgm:t>
        <a:bodyPr/>
        <a:lstStyle/>
        <a:p>
          <a:pPr algn="just"/>
          <a:endParaRPr lang="es-ES"/>
        </a:p>
      </dgm:t>
    </dgm:pt>
    <dgm:pt modelId="{5177D7DD-1ED1-4DA4-98A7-4FFF4EF684F6}" type="sibTrans" cxnId="{97FF6441-B9A4-451C-BAE0-7A1208593BB7}">
      <dgm:prSet/>
      <dgm:spPr/>
      <dgm:t>
        <a:bodyPr/>
        <a:lstStyle/>
        <a:p>
          <a:pPr algn="just"/>
          <a:endParaRPr lang="es-ES"/>
        </a:p>
      </dgm:t>
    </dgm:pt>
    <dgm:pt modelId="{BC502A47-4F10-4833-88F3-6391CB6A556D}">
      <dgm:prSet phldrT="[Texto]" custT="1"/>
      <dgm:spPr/>
      <dgm:t>
        <a:bodyPr/>
        <a:lstStyle/>
        <a:p>
          <a:pPr algn="just"/>
          <a:r>
            <a:rPr lang="es-ES" sz="2000" dirty="0"/>
            <a:t>Financia algunos activos circulantes permanentes y algunos activos fijos con deudas a corto plazo</a:t>
          </a:r>
        </a:p>
      </dgm:t>
    </dgm:pt>
    <dgm:pt modelId="{5F97837E-17FB-4CA5-8C2C-22C7BD05C658}" type="parTrans" cxnId="{11AF71EA-860E-407C-8DF4-A23E5B7DD641}">
      <dgm:prSet/>
      <dgm:spPr/>
      <dgm:t>
        <a:bodyPr/>
        <a:lstStyle/>
        <a:p>
          <a:pPr algn="just"/>
          <a:endParaRPr lang="es-ES"/>
        </a:p>
      </dgm:t>
    </dgm:pt>
    <dgm:pt modelId="{400F43C4-29F5-492B-886B-F1186F2B64BB}" type="sibTrans" cxnId="{11AF71EA-860E-407C-8DF4-A23E5B7DD641}">
      <dgm:prSet/>
      <dgm:spPr/>
      <dgm:t>
        <a:bodyPr/>
        <a:lstStyle/>
        <a:p>
          <a:pPr algn="just"/>
          <a:endParaRPr lang="es-ES"/>
        </a:p>
      </dgm:t>
    </dgm:pt>
    <dgm:pt modelId="{978821D1-20E7-4C5C-811E-BDC1C21945A3}">
      <dgm:prSet phldrT="[Texto]"/>
      <dgm:spPr/>
      <dgm:t>
        <a:bodyPr/>
        <a:lstStyle/>
        <a:p>
          <a:pPr algn="ctr"/>
          <a:r>
            <a:rPr lang="es-ES" b="1" u="none" dirty="0"/>
            <a:t>Enfoque conservador</a:t>
          </a:r>
          <a:endParaRPr lang="es-ES" u="none" dirty="0"/>
        </a:p>
      </dgm:t>
    </dgm:pt>
    <dgm:pt modelId="{834AE7D9-7C11-4936-8B04-F6367DB048F5}" type="parTrans" cxnId="{B644C66F-4410-4B34-8C07-80DF33464B92}">
      <dgm:prSet/>
      <dgm:spPr/>
      <dgm:t>
        <a:bodyPr/>
        <a:lstStyle/>
        <a:p>
          <a:pPr algn="just"/>
          <a:endParaRPr lang="es-ES"/>
        </a:p>
      </dgm:t>
    </dgm:pt>
    <dgm:pt modelId="{457611F9-5AA8-485D-B4FD-265606C97510}" type="sibTrans" cxnId="{B644C66F-4410-4B34-8C07-80DF33464B92}">
      <dgm:prSet/>
      <dgm:spPr/>
      <dgm:t>
        <a:bodyPr/>
        <a:lstStyle/>
        <a:p>
          <a:pPr algn="just"/>
          <a:endParaRPr lang="es-ES"/>
        </a:p>
      </dgm:t>
    </dgm:pt>
    <dgm:pt modelId="{A063314C-1B52-4AC5-8092-5A3450B5A3CE}">
      <dgm:prSet phldrT="[Texto]" custT="1"/>
      <dgm:spPr/>
      <dgm:t>
        <a:bodyPr/>
        <a:lstStyle/>
        <a:p>
          <a:pPr algn="just"/>
          <a:r>
            <a:rPr lang="es-ES" sz="2000" dirty="0"/>
            <a:t>Utiliza el capital de trabajo para financiar todos los activos permanentes y algunos temporales </a:t>
          </a:r>
        </a:p>
      </dgm:t>
    </dgm:pt>
    <dgm:pt modelId="{BB32F06B-CD18-4D29-AA55-2DAFC3224980}" type="parTrans" cxnId="{7612B9FF-59A4-4653-83BB-811890C55E14}">
      <dgm:prSet/>
      <dgm:spPr/>
      <dgm:t>
        <a:bodyPr/>
        <a:lstStyle/>
        <a:p>
          <a:pPr algn="just"/>
          <a:endParaRPr lang="es-ES"/>
        </a:p>
      </dgm:t>
    </dgm:pt>
    <dgm:pt modelId="{1015F00D-E237-436B-9C12-646D16CD6032}" type="sibTrans" cxnId="{7612B9FF-59A4-4653-83BB-811890C55E14}">
      <dgm:prSet/>
      <dgm:spPr/>
      <dgm:t>
        <a:bodyPr/>
        <a:lstStyle/>
        <a:p>
          <a:pPr algn="just"/>
          <a:endParaRPr lang="es-ES"/>
        </a:p>
      </dgm:t>
    </dgm:pt>
    <dgm:pt modelId="{D20CE3D4-F2AE-4583-BABB-829D61E24746}">
      <dgm:prSet phldrT="[Texto]"/>
      <dgm:spPr/>
      <dgm:t>
        <a:bodyPr/>
        <a:lstStyle/>
        <a:p>
          <a:pPr algn="ctr"/>
          <a:r>
            <a:rPr lang="es-ES" b="1" u="none" dirty="0"/>
            <a:t>Enfoque moderado</a:t>
          </a:r>
          <a:endParaRPr lang="es-ES" u="none" dirty="0"/>
        </a:p>
      </dgm:t>
    </dgm:pt>
    <dgm:pt modelId="{8437D396-3F1A-406E-99BF-146F94477AFD}" type="parTrans" cxnId="{D14E3CD1-A2EA-4002-A916-A8D26123D27C}">
      <dgm:prSet/>
      <dgm:spPr/>
      <dgm:t>
        <a:bodyPr/>
        <a:lstStyle/>
        <a:p>
          <a:pPr algn="just"/>
          <a:endParaRPr lang="es-ES"/>
        </a:p>
      </dgm:t>
    </dgm:pt>
    <dgm:pt modelId="{F449F213-9997-404F-BE70-98A3FB243490}" type="sibTrans" cxnId="{D14E3CD1-A2EA-4002-A916-A8D26123D27C}">
      <dgm:prSet/>
      <dgm:spPr/>
      <dgm:t>
        <a:bodyPr/>
        <a:lstStyle/>
        <a:p>
          <a:pPr algn="just"/>
          <a:endParaRPr lang="es-ES"/>
        </a:p>
      </dgm:t>
    </dgm:pt>
    <dgm:pt modelId="{C14B61CF-9877-4FBC-B252-3E1193CED3E3}">
      <dgm:prSet phldrT="[Texto]" custT="1"/>
      <dgm:spPr/>
      <dgm:t>
        <a:bodyPr/>
        <a:lstStyle/>
        <a:p>
          <a:pPr algn="just"/>
          <a:r>
            <a:rPr lang="es-ES" sz="1800" dirty="0"/>
            <a:t>Los activos circulantes temporales se financian con deudas a corto plazo y los activos circulantes  permanentes así como los activos fijos  se financian  con deudas a largo plazo o capital contable y deudas espontáneas. </a:t>
          </a:r>
        </a:p>
      </dgm:t>
    </dgm:pt>
    <dgm:pt modelId="{A3368579-5268-42BC-A3E7-570C3DFB8779}" type="parTrans" cxnId="{034F0A35-451F-473A-B620-348074E064A4}">
      <dgm:prSet/>
      <dgm:spPr/>
      <dgm:t>
        <a:bodyPr/>
        <a:lstStyle/>
        <a:p>
          <a:pPr algn="just"/>
          <a:endParaRPr lang="es-ES"/>
        </a:p>
      </dgm:t>
    </dgm:pt>
    <dgm:pt modelId="{428C7740-A212-451B-86E9-8ABFC2B86A9B}" type="sibTrans" cxnId="{034F0A35-451F-473A-B620-348074E064A4}">
      <dgm:prSet/>
      <dgm:spPr/>
      <dgm:t>
        <a:bodyPr/>
        <a:lstStyle/>
        <a:p>
          <a:pPr algn="just"/>
          <a:endParaRPr lang="es-ES"/>
        </a:p>
      </dgm:t>
    </dgm:pt>
    <dgm:pt modelId="{6CE36AA2-A062-4FD6-A2C4-2E4FEAB6A972}" type="pres">
      <dgm:prSet presAssocID="{5351E3EF-930A-4128-9941-7982B822958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F678556-4630-439B-8BE3-8F2FAF6A26B3}" type="pres">
      <dgm:prSet presAssocID="{38962D9C-E11F-4F95-B2F3-D820DAE08A4C}" presName="linNode" presStyleCnt="0"/>
      <dgm:spPr/>
    </dgm:pt>
    <dgm:pt modelId="{44DDD6F5-A01F-4A0E-B048-AB50CE9F2D50}" type="pres">
      <dgm:prSet presAssocID="{38962D9C-E11F-4F95-B2F3-D820DAE08A4C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0866C9-9387-49F2-9492-5D80601D1381}" type="pres">
      <dgm:prSet presAssocID="{38962D9C-E11F-4F95-B2F3-D820DAE08A4C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BC81808-382B-4B34-8E33-869D08078568}" type="pres">
      <dgm:prSet presAssocID="{5177D7DD-1ED1-4DA4-98A7-4FFF4EF684F6}" presName="sp" presStyleCnt="0"/>
      <dgm:spPr/>
    </dgm:pt>
    <dgm:pt modelId="{9CDDC83A-AF88-456A-B370-6A24B758755B}" type="pres">
      <dgm:prSet presAssocID="{978821D1-20E7-4C5C-811E-BDC1C21945A3}" presName="linNode" presStyleCnt="0"/>
      <dgm:spPr/>
    </dgm:pt>
    <dgm:pt modelId="{BAEF2AA0-E87E-4D80-A33A-47C519C27229}" type="pres">
      <dgm:prSet presAssocID="{978821D1-20E7-4C5C-811E-BDC1C21945A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73DE5D-4263-486E-B323-128F5D1AACD7}" type="pres">
      <dgm:prSet presAssocID="{978821D1-20E7-4C5C-811E-BDC1C21945A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BE6A21-3B9E-4AB5-9A7D-C94D0713F603}" type="pres">
      <dgm:prSet presAssocID="{457611F9-5AA8-485D-B4FD-265606C97510}" presName="sp" presStyleCnt="0"/>
      <dgm:spPr/>
    </dgm:pt>
    <dgm:pt modelId="{8EBF336D-628C-4D7E-870E-A2F6E7C47CF9}" type="pres">
      <dgm:prSet presAssocID="{D20CE3D4-F2AE-4583-BABB-829D61E24746}" presName="linNode" presStyleCnt="0"/>
      <dgm:spPr/>
    </dgm:pt>
    <dgm:pt modelId="{7A85A844-512D-4FCE-ABCC-5637BA12BC84}" type="pres">
      <dgm:prSet presAssocID="{D20CE3D4-F2AE-4583-BABB-829D61E2474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D6F99C-C3E3-43D2-9E19-17EA4392E0E6}" type="pres">
      <dgm:prSet presAssocID="{D20CE3D4-F2AE-4583-BABB-829D61E24746}" presName="descendantText" presStyleLbl="alignAccFollowNode1" presStyleIdx="2" presStyleCnt="3" custScaleY="1219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97DE133-4395-44D9-AE59-C4E47E1146B3}" type="presOf" srcId="{BC502A47-4F10-4833-88F3-6391CB6A556D}" destId="{5C0866C9-9387-49F2-9492-5D80601D1381}" srcOrd="0" destOrd="0" presId="urn:microsoft.com/office/officeart/2005/8/layout/vList5"/>
    <dgm:cxn modelId="{7612B9FF-59A4-4653-83BB-811890C55E14}" srcId="{978821D1-20E7-4C5C-811E-BDC1C21945A3}" destId="{A063314C-1B52-4AC5-8092-5A3450B5A3CE}" srcOrd="0" destOrd="0" parTransId="{BB32F06B-CD18-4D29-AA55-2DAFC3224980}" sibTransId="{1015F00D-E237-436B-9C12-646D16CD6032}"/>
    <dgm:cxn modelId="{11AF71EA-860E-407C-8DF4-A23E5B7DD641}" srcId="{38962D9C-E11F-4F95-B2F3-D820DAE08A4C}" destId="{BC502A47-4F10-4833-88F3-6391CB6A556D}" srcOrd="0" destOrd="0" parTransId="{5F97837E-17FB-4CA5-8C2C-22C7BD05C658}" sibTransId="{400F43C4-29F5-492B-886B-F1186F2B64BB}"/>
    <dgm:cxn modelId="{F837E076-C9CF-43C6-84F1-4DBF40DA807C}" type="presOf" srcId="{978821D1-20E7-4C5C-811E-BDC1C21945A3}" destId="{BAEF2AA0-E87E-4D80-A33A-47C519C27229}" srcOrd="0" destOrd="0" presId="urn:microsoft.com/office/officeart/2005/8/layout/vList5"/>
    <dgm:cxn modelId="{8C54A2DB-C7AB-4D93-8EE1-1ADDD2421A0F}" type="presOf" srcId="{38962D9C-E11F-4F95-B2F3-D820DAE08A4C}" destId="{44DDD6F5-A01F-4A0E-B048-AB50CE9F2D50}" srcOrd="0" destOrd="0" presId="urn:microsoft.com/office/officeart/2005/8/layout/vList5"/>
    <dgm:cxn modelId="{D14E3CD1-A2EA-4002-A916-A8D26123D27C}" srcId="{5351E3EF-930A-4128-9941-7982B822958B}" destId="{D20CE3D4-F2AE-4583-BABB-829D61E24746}" srcOrd="2" destOrd="0" parTransId="{8437D396-3F1A-406E-99BF-146F94477AFD}" sibTransId="{F449F213-9997-404F-BE70-98A3FB243490}"/>
    <dgm:cxn modelId="{97FF6441-B9A4-451C-BAE0-7A1208593BB7}" srcId="{5351E3EF-930A-4128-9941-7982B822958B}" destId="{38962D9C-E11F-4F95-B2F3-D820DAE08A4C}" srcOrd="0" destOrd="0" parTransId="{0413657A-362B-4FE6-A93D-0F0819B791CE}" sibTransId="{5177D7DD-1ED1-4DA4-98A7-4FFF4EF684F6}"/>
    <dgm:cxn modelId="{034F0A35-451F-473A-B620-348074E064A4}" srcId="{D20CE3D4-F2AE-4583-BABB-829D61E24746}" destId="{C14B61CF-9877-4FBC-B252-3E1193CED3E3}" srcOrd="0" destOrd="0" parTransId="{A3368579-5268-42BC-A3E7-570C3DFB8779}" sibTransId="{428C7740-A212-451B-86E9-8ABFC2B86A9B}"/>
    <dgm:cxn modelId="{BC2909E1-58E4-4C18-B941-E6D1C9AAADC1}" type="presOf" srcId="{D20CE3D4-F2AE-4583-BABB-829D61E24746}" destId="{7A85A844-512D-4FCE-ABCC-5637BA12BC84}" srcOrd="0" destOrd="0" presId="urn:microsoft.com/office/officeart/2005/8/layout/vList5"/>
    <dgm:cxn modelId="{4B31BB4B-1B04-4227-8D00-0F93479C301C}" type="presOf" srcId="{5351E3EF-930A-4128-9941-7982B822958B}" destId="{6CE36AA2-A062-4FD6-A2C4-2E4FEAB6A972}" srcOrd="0" destOrd="0" presId="urn:microsoft.com/office/officeart/2005/8/layout/vList5"/>
    <dgm:cxn modelId="{9F9580BE-9076-49F4-812E-9060661955EE}" type="presOf" srcId="{A063314C-1B52-4AC5-8092-5A3450B5A3CE}" destId="{9A73DE5D-4263-486E-B323-128F5D1AACD7}" srcOrd="0" destOrd="0" presId="urn:microsoft.com/office/officeart/2005/8/layout/vList5"/>
    <dgm:cxn modelId="{21B005A4-34DA-481A-8D55-D38E152A2372}" type="presOf" srcId="{C14B61CF-9877-4FBC-B252-3E1193CED3E3}" destId="{16D6F99C-C3E3-43D2-9E19-17EA4392E0E6}" srcOrd="0" destOrd="0" presId="urn:microsoft.com/office/officeart/2005/8/layout/vList5"/>
    <dgm:cxn modelId="{B644C66F-4410-4B34-8C07-80DF33464B92}" srcId="{5351E3EF-930A-4128-9941-7982B822958B}" destId="{978821D1-20E7-4C5C-811E-BDC1C21945A3}" srcOrd="1" destOrd="0" parTransId="{834AE7D9-7C11-4936-8B04-F6367DB048F5}" sibTransId="{457611F9-5AA8-485D-B4FD-265606C97510}"/>
    <dgm:cxn modelId="{7964C9CA-7F6A-41EE-801A-973C428248B1}" type="presParOf" srcId="{6CE36AA2-A062-4FD6-A2C4-2E4FEAB6A972}" destId="{9F678556-4630-439B-8BE3-8F2FAF6A26B3}" srcOrd="0" destOrd="0" presId="urn:microsoft.com/office/officeart/2005/8/layout/vList5"/>
    <dgm:cxn modelId="{C5D993F5-F4C8-4DB6-AC60-DE35F0E7792D}" type="presParOf" srcId="{9F678556-4630-439B-8BE3-8F2FAF6A26B3}" destId="{44DDD6F5-A01F-4A0E-B048-AB50CE9F2D50}" srcOrd="0" destOrd="0" presId="urn:microsoft.com/office/officeart/2005/8/layout/vList5"/>
    <dgm:cxn modelId="{C7B757A7-3164-4B0C-AAB2-A9D60C176DA3}" type="presParOf" srcId="{9F678556-4630-439B-8BE3-8F2FAF6A26B3}" destId="{5C0866C9-9387-49F2-9492-5D80601D1381}" srcOrd="1" destOrd="0" presId="urn:microsoft.com/office/officeart/2005/8/layout/vList5"/>
    <dgm:cxn modelId="{4FEF0A23-D70E-4075-88D1-C5409A61E1F5}" type="presParOf" srcId="{6CE36AA2-A062-4FD6-A2C4-2E4FEAB6A972}" destId="{DBC81808-382B-4B34-8E33-869D08078568}" srcOrd="1" destOrd="0" presId="urn:microsoft.com/office/officeart/2005/8/layout/vList5"/>
    <dgm:cxn modelId="{5BF903CF-159C-4739-BA2C-704B434AAFE6}" type="presParOf" srcId="{6CE36AA2-A062-4FD6-A2C4-2E4FEAB6A972}" destId="{9CDDC83A-AF88-456A-B370-6A24B758755B}" srcOrd="2" destOrd="0" presId="urn:microsoft.com/office/officeart/2005/8/layout/vList5"/>
    <dgm:cxn modelId="{22A9587E-6B9D-4145-88B9-E7DDA7649ED4}" type="presParOf" srcId="{9CDDC83A-AF88-456A-B370-6A24B758755B}" destId="{BAEF2AA0-E87E-4D80-A33A-47C519C27229}" srcOrd="0" destOrd="0" presId="urn:microsoft.com/office/officeart/2005/8/layout/vList5"/>
    <dgm:cxn modelId="{0EB7ECAF-3923-4D50-AE1D-1388E2F6C4DC}" type="presParOf" srcId="{9CDDC83A-AF88-456A-B370-6A24B758755B}" destId="{9A73DE5D-4263-486E-B323-128F5D1AACD7}" srcOrd="1" destOrd="0" presId="urn:microsoft.com/office/officeart/2005/8/layout/vList5"/>
    <dgm:cxn modelId="{F9861A82-E653-42EC-AF51-B9FCBB73D4B8}" type="presParOf" srcId="{6CE36AA2-A062-4FD6-A2C4-2E4FEAB6A972}" destId="{23BE6A21-3B9E-4AB5-9A7D-C94D0713F603}" srcOrd="3" destOrd="0" presId="urn:microsoft.com/office/officeart/2005/8/layout/vList5"/>
    <dgm:cxn modelId="{462A1BB2-901C-4146-B387-2461E4388C56}" type="presParOf" srcId="{6CE36AA2-A062-4FD6-A2C4-2E4FEAB6A972}" destId="{8EBF336D-628C-4D7E-870E-A2F6E7C47CF9}" srcOrd="4" destOrd="0" presId="urn:microsoft.com/office/officeart/2005/8/layout/vList5"/>
    <dgm:cxn modelId="{948E892F-0841-4BAD-B7AE-1B48C6C2596F}" type="presParOf" srcId="{8EBF336D-628C-4D7E-870E-A2F6E7C47CF9}" destId="{7A85A844-512D-4FCE-ABCC-5637BA12BC84}" srcOrd="0" destOrd="0" presId="urn:microsoft.com/office/officeart/2005/8/layout/vList5"/>
    <dgm:cxn modelId="{50EA87D2-F2BB-454B-B6C9-8D33F3064B70}" type="presParOf" srcId="{8EBF336D-628C-4D7E-870E-A2F6E7C47CF9}" destId="{16D6F99C-C3E3-43D2-9E19-17EA4392E0E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51E3EF-930A-4128-9941-7982B822958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8962D9C-E11F-4F95-B2F3-D820DAE08A4C}">
      <dgm:prSet phldrT="[Texto]"/>
      <dgm:spPr/>
      <dgm:t>
        <a:bodyPr/>
        <a:lstStyle/>
        <a:p>
          <a:pPr algn="ctr"/>
          <a:r>
            <a:rPr lang="es-ES" b="1" dirty="0"/>
            <a:t>Relajada (gato gordo)</a:t>
          </a:r>
          <a:r>
            <a:rPr lang="es-ES" dirty="0"/>
            <a:t> </a:t>
          </a:r>
          <a:endParaRPr lang="es-ES" u="none" dirty="0"/>
        </a:p>
      </dgm:t>
    </dgm:pt>
    <dgm:pt modelId="{0413657A-362B-4FE6-A93D-0F0819B791CE}" type="parTrans" cxnId="{97FF6441-B9A4-451C-BAE0-7A1208593BB7}">
      <dgm:prSet/>
      <dgm:spPr/>
      <dgm:t>
        <a:bodyPr/>
        <a:lstStyle/>
        <a:p>
          <a:pPr algn="just"/>
          <a:endParaRPr lang="es-ES"/>
        </a:p>
      </dgm:t>
    </dgm:pt>
    <dgm:pt modelId="{5177D7DD-1ED1-4DA4-98A7-4FFF4EF684F6}" type="sibTrans" cxnId="{97FF6441-B9A4-451C-BAE0-7A1208593BB7}">
      <dgm:prSet/>
      <dgm:spPr/>
      <dgm:t>
        <a:bodyPr/>
        <a:lstStyle/>
        <a:p>
          <a:pPr algn="just"/>
          <a:endParaRPr lang="es-ES"/>
        </a:p>
      </dgm:t>
    </dgm:pt>
    <dgm:pt modelId="{BC502A47-4F10-4833-88F3-6391CB6A556D}">
      <dgm:prSet phldrT="[Texto]" custT="1"/>
      <dgm:spPr/>
      <dgm:t>
        <a:bodyPr/>
        <a:lstStyle/>
        <a:p>
          <a:pPr algn="just"/>
          <a:r>
            <a:rPr lang="es-ES" sz="2400" dirty="0"/>
            <a:t>A mayor capital de trabajo, menor riesgo de ser insolvente.</a:t>
          </a:r>
        </a:p>
      </dgm:t>
    </dgm:pt>
    <dgm:pt modelId="{5F97837E-17FB-4CA5-8C2C-22C7BD05C658}" type="parTrans" cxnId="{11AF71EA-860E-407C-8DF4-A23E5B7DD641}">
      <dgm:prSet/>
      <dgm:spPr/>
      <dgm:t>
        <a:bodyPr/>
        <a:lstStyle/>
        <a:p>
          <a:pPr algn="just"/>
          <a:endParaRPr lang="es-ES"/>
        </a:p>
      </dgm:t>
    </dgm:pt>
    <dgm:pt modelId="{400F43C4-29F5-492B-886B-F1186F2B64BB}" type="sibTrans" cxnId="{11AF71EA-860E-407C-8DF4-A23E5B7DD641}">
      <dgm:prSet/>
      <dgm:spPr/>
      <dgm:t>
        <a:bodyPr/>
        <a:lstStyle/>
        <a:p>
          <a:pPr algn="just"/>
          <a:endParaRPr lang="es-ES"/>
        </a:p>
      </dgm:t>
    </dgm:pt>
    <dgm:pt modelId="{978821D1-20E7-4C5C-811E-BDC1C21945A3}">
      <dgm:prSet phldrT="[Texto]"/>
      <dgm:spPr/>
      <dgm:t>
        <a:bodyPr/>
        <a:lstStyle/>
        <a:p>
          <a:pPr algn="ctr"/>
          <a:r>
            <a:rPr lang="es-ES" b="1" dirty="0"/>
            <a:t>Restringida (apoyo mediano)</a:t>
          </a:r>
          <a:r>
            <a:rPr lang="es-ES" dirty="0"/>
            <a:t> </a:t>
          </a:r>
          <a:endParaRPr lang="es-ES" u="none" dirty="0"/>
        </a:p>
      </dgm:t>
    </dgm:pt>
    <dgm:pt modelId="{834AE7D9-7C11-4936-8B04-F6367DB048F5}" type="parTrans" cxnId="{B644C66F-4410-4B34-8C07-80DF33464B92}">
      <dgm:prSet/>
      <dgm:spPr/>
      <dgm:t>
        <a:bodyPr/>
        <a:lstStyle/>
        <a:p>
          <a:pPr algn="just"/>
          <a:endParaRPr lang="es-ES"/>
        </a:p>
      </dgm:t>
    </dgm:pt>
    <dgm:pt modelId="{457611F9-5AA8-485D-B4FD-265606C97510}" type="sibTrans" cxnId="{B644C66F-4410-4B34-8C07-80DF33464B92}">
      <dgm:prSet/>
      <dgm:spPr/>
      <dgm:t>
        <a:bodyPr/>
        <a:lstStyle/>
        <a:p>
          <a:pPr algn="just"/>
          <a:endParaRPr lang="es-ES"/>
        </a:p>
      </dgm:t>
    </dgm:pt>
    <dgm:pt modelId="{A063314C-1B52-4AC5-8092-5A3450B5A3CE}">
      <dgm:prSet phldrT="[Texto]" custT="1"/>
      <dgm:spPr/>
      <dgm:t>
        <a:bodyPr/>
        <a:lstStyle/>
        <a:p>
          <a:pPr algn="just"/>
          <a:r>
            <a:rPr lang="es-ES" sz="2400" dirty="0"/>
            <a:t>A menor capital de trabajo, mayor riesgo de ser solvente.</a:t>
          </a:r>
        </a:p>
      </dgm:t>
    </dgm:pt>
    <dgm:pt modelId="{BB32F06B-CD18-4D29-AA55-2DAFC3224980}" type="parTrans" cxnId="{7612B9FF-59A4-4653-83BB-811890C55E14}">
      <dgm:prSet/>
      <dgm:spPr/>
      <dgm:t>
        <a:bodyPr/>
        <a:lstStyle/>
        <a:p>
          <a:pPr algn="just"/>
          <a:endParaRPr lang="es-ES"/>
        </a:p>
      </dgm:t>
    </dgm:pt>
    <dgm:pt modelId="{1015F00D-E237-436B-9C12-646D16CD6032}" type="sibTrans" cxnId="{7612B9FF-59A4-4653-83BB-811890C55E14}">
      <dgm:prSet/>
      <dgm:spPr/>
      <dgm:t>
        <a:bodyPr/>
        <a:lstStyle/>
        <a:p>
          <a:pPr algn="just"/>
          <a:endParaRPr lang="es-ES"/>
        </a:p>
      </dgm:t>
    </dgm:pt>
    <dgm:pt modelId="{D20CE3D4-F2AE-4583-BABB-829D61E24746}">
      <dgm:prSet phldrT="[Texto]"/>
      <dgm:spPr/>
      <dgm:t>
        <a:bodyPr/>
        <a:lstStyle/>
        <a:p>
          <a:pPr algn="ctr"/>
          <a:r>
            <a:rPr lang="es-ES" b="1" dirty="0"/>
            <a:t>Moderada</a:t>
          </a:r>
          <a:r>
            <a:rPr lang="es-ES" dirty="0"/>
            <a:t> </a:t>
          </a:r>
          <a:endParaRPr lang="es-ES" u="none" dirty="0"/>
        </a:p>
      </dgm:t>
    </dgm:pt>
    <dgm:pt modelId="{8437D396-3F1A-406E-99BF-146F94477AFD}" type="parTrans" cxnId="{D14E3CD1-A2EA-4002-A916-A8D26123D27C}">
      <dgm:prSet/>
      <dgm:spPr/>
      <dgm:t>
        <a:bodyPr/>
        <a:lstStyle/>
        <a:p>
          <a:pPr algn="just"/>
          <a:endParaRPr lang="es-ES"/>
        </a:p>
      </dgm:t>
    </dgm:pt>
    <dgm:pt modelId="{F449F213-9997-404F-BE70-98A3FB243490}" type="sibTrans" cxnId="{D14E3CD1-A2EA-4002-A916-A8D26123D27C}">
      <dgm:prSet/>
      <dgm:spPr/>
      <dgm:t>
        <a:bodyPr/>
        <a:lstStyle/>
        <a:p>
          <a:pPr algn="just"/>
          <a:endParaRPr lang="es-ES"/>
        </a:p>
      </dgm:t>
    </dgm:pt>
    <dgm:pt modelId="{C14B61CF-9877-4FBC-B252-3E1193CED3E3}">
      <dgm:prSet phldrT="[Texto]" custT="1"/>
      <dgm:spPr/>
      <dgm:t>
        <a:bodyPr/>
        <a:lstStyle/>
        <a:p>
          <a:pPr algn="just"/>
          <a:r>
            <a:rPr lang="es-ES" sz="2400" dirty="0"/>
            <a:t>Consiste en mantener una política intermedia entre las dos mencionadas anteriormente.</a:t>
          </a:r>
        </a:p>
      </dgm:t>
    </dgm:pt>
    <dgm:pt modelId="{A3368579-5268-42BC-A3E7-570C3DFB8779}" type="parTrans" cxnId="{034F0A35-451F-473A-B620-348074E064A4}">
      <dgm:prSet/>
      <dgm:spPr/>
      <dgm:t>
        <a:bodyPr/>
        <a:lstStyle/>
        <a:p>
          <a:pPr algn="just"/>
          <a:endParaRPr lang="es-ES"/>
        </a:p>
      </dgm:t>
    </dgm:pt>
    <dgm:pt modelId="{428C7740-A212-451B-86E9-8ABFC2B86A9B}" type="sibTrans" cxnId="{034F0A35-451F-473A-B620-348074E064A4}">
      <dgm:prSet/>
      <dgm:spPr/>
      <dgm:t>
        <a:bodyPr/>
        <a:lstStyle/>
        <a:p>
          <a:pPr algn="just"/>
          <a:endParaRPr lang="es-ES"/>
        </a:p>
      </dgm:t>
    </dgm:pt>
    <dgm:pt modelId="{6CE36AA2-A062-4FD6-A2C4-2E4FEAB6A972}" type="pres">
      <dgm:prSet presAssocID="{5351E3EF-930A-4128-9941-7982B822958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F678556-4630-439B-8BE3-8F2FAF6A26B3}" type="pres">
      <dgm:prSet presAssocID="{38962D9C-E11F-4F95-B2F3-D820DAE08A4C}" presName="linNode" presStyleCnt="0"/>
      <dgm:spPr/>
    </dgm:pt>
    <dgm:pt modelId="{44DDD6F5-A01F-4A0E-B048-AB50CE9F2D50}" type="pres">
      <dgm:prSet presAssocID="{38962D9C-E11F-4F95-B2F3-D820DAE08A4C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0866C9-9387-49F2-9492-5D80601D1381}" type="pres">
      <dgm:prSet presAssocID="{38962D9C-E11F-4F95-B2F3-D820DAE08A4C}" presName="descendantText" presStyleLbl="alignAccFollowNode1" presStyleIdx="0" presStyleCnt="3" custScaleY="10514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BC81808-382B-4B34-8E33-869D08078568}" type="pres">
      <dgm:prSet presAssocID="{5177D7DD-1ED1-4DA4-98A7-4FFF4EF684F6}" presName="sp" presStyleCnt="0"/>
      <dgm:spPr/>
    </dgm:pt>
    <dgm:pt modelId="{9CDDC83A-AF88-456A-B370-6A24B758755B}" type="pres">
      <dgm:prSet presAssocID="{978821D1-20E7-4C5C-811E-BDC1C21945A3}" presName="linNode" presStyleCnt="0"/>
      <dgm:spPr/>
    </dgm:pt>
    <dgm:pt modelId="{BAEF2AA0-E87E-4D80-A33A-47C519C27229}" type="pres">
      <dgm:prSet presAssocID="{978821D1-20E7-4C5C-811E-BDC1C21945A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73DE5D-4263-486E-B323-128F5D1AACD7}" type="pres">
      <dgm:prSet presAssocID="{978821D1-20E7-4C5C-811E-BDC1C21945A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BE6A21-3B9E-4AB5-9A7D-C94D0713F603}" type="pres">
      <dgm:prSet presAssocID="{457611F9-5AA8-485D-B4FD-265606C97510}" presName="sp" presStyleCnt="0"/>
      <dgm:spPr/>
    </dgm:pt>
    <dgm:pt modelId="{8EBF336D-628C-4D7E-870E-A2F6E7C47CF9}" type="pres">
      <dgm:prSet presAssocID="{D20CE3D4-F2AE-4583-BABB-829D61E24746}" presName="linNode" presStyleCnt="0"/>
      <dgm:spPr/>
    </dgm:pt>
    <dgm:pt modelId="{7A85A844-512D-4FCE-ABCC-5637BA12BC84}" type="pres">
      <dgm:prSet presAssocID="{D20CE3D4-F2AE-4583-BABB-829D61E2474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D6F99C-C3E3-43D2-9E19-17EA4392E0E6}" type="pres">
      <dgm:prSet presAssocID="{D20CE3D4-F2AE-4583-BABB-829D61E2474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97DE133-4395-44D9-AE59-C4E47E1146B3}" type="presOf" srcId="{BC502A47-4F10-4833-88F3-6391CB6A556D}" destId="{5C0866C9-9387-49F2-9492-5D80601D1381}" srcOrd="0" destOrd="0" presId="urn:microsoft.com/office/officeart/2005/8/layout/vList5"/>
    <dgm:cxn modelId="{7612B9FF-59A4-4653-83BB-811890C55E14}" srcId="{978821D1-20E7-4C5C-811E-BDC1C21945A3}" destId="{A063314C-1B52-4AC5-8092-5A3450B5A3CE}" srcOrd="0" destOrd="0" parTransId="{BB32F06B-CD18-4D29-AA55-2DAFC3224980}" sibTransId="{1015F00D-E237-436B-9C12-646D16CD6032}"/>
    <dgm:cxn modelId="{11AF71EA-860E-407C-8DF4-A23E5B7DD641}" srcId="{38962D9C-E11F-4F95-B2F3-D820DAE08A4C}" destId="{BC502A47-4F10-4833-88F3-6391CB6A556D}" srcOrd="0" destOrd="0" parTransId="{5F97837E-17FB-4CA5-8C2C-22C7BD05C658}" sibTransId="{400F43C4-29F5-492B-886B-F1186F2B64BB}"/>
    <dgm:cxn modelId="{F837E076-C9CF-43C6-84F1-4DBF40DA807C}" type="presOf" srcId="{978821D1-20E7-4C5C-811E-BDC1C21945A3}" destId="{BAEF2AA0-E87E-4D80-A33A-47C519C27229}" srcOrd="0" destOrd="0" presId="urn:microsoft.com/office/officeart/2005/8/layout/vList5"/>
    <dgm:cxn modelId="{8C54A2DB-C7AB-4D93-8EE1-1ADDD2421A0F}" type="presOf" srcId="{38962D9C-E11F-4F95-B2F3-D820DAE08A4C}" destId="{44DDD6F5-A01F-4A0E-B048-AB50CE9F2D50}" srcOrd="0" destOrd="0" presId="urn:microsoft.com/office/officeart/2005/8/layout/vList5"/>
    <dgm:cxn modelId="{D14E3CD1-A2EA-4002-A916-A8D26123D27C}" srcId="{5351E3EF-930A-4128-9941-7982B822958B}" destId="{D20CE3D4-F2AE-4583-BABB-829D61E24746}" srcOrd="2" destOrd="0" parTransId="{8437D396-3F1A-406E-99BF-146F94477AFD}" sibTransId="{F449F213-9997-404F-BE70-98A3FB243490}"/>
    <dgm:cxn modelId="{97FF6441-B9A4-451C-BAE0-7A1208593BB7}" srcId="{5351E3EF-930A-4128-9941-7982B822958B}" destId="{38962D9C-E11F-4F95-B2F3-D820DAE08A4C}" srcOrd="0" destOrd="0" parTransId="{0413657A-362B-4FE6-A93D-0F0819B791CE}" sibTransId="{5177D7DD-1ED1-4DA4-98A7-4FFF4EF684F6}"/>
    <dgm:cxn modelId="{034F0A35-451F-473A-B620-348074E064A4}" srcId="{D20CE3D4-F2AE-4583-BABB-829D61E24746}" destId="{C14B61CF-9877-4FBC-B252-3E1193CED3E3}" srcOrd="0" destOrd="0" parTransId="{A3368579-5268-42BC-A3E7-570C3DFB8779}" sibTransId="{428C7740-A212-451B-86E9-8ABFC2B86A9B}"/>
    <dgm:cxn modelId="{BC2909E1-58E4-4C18-B941-E6D1C9AAADC1}" type="presOf" srcId="{D20CE3D4-F2AE-4583-BABB-829D61E24746}" destId="{7A85A844-512D-4FCE-ABCC-5637BA12BC84}" srcOrd="0" destOrd="0" presId="urn:microsoft.com/office/officeart/2005/8/layout/vList5"/>
    <dgm:cxn modelId="{4B31BB4B-1B04-4227-8D00-0F93479C301C}" type="presOf" srcId="{5351E3EF-930A-4128-9941-7982B822958B}" destId="{6CE36AA2-A062-4FD6-A2C4-2E4FEAB6A972}" srcOrd="0" destOrd="0" presId="urn:microsoft.com/office/officeart/2005/8/layout/vList5"/>
    <dgm:cxn modelId="{9F9580BE-9076-49F4-812E-9060661955EE}" type="presOf" srcId="{A063314C-1B52-4AC5-8092-5A3450B5A3CE}" destId="{9A73DE5D-4263-486E-B323-128F5D1AACD7}" srcOrd="0" destOrd="0" presId="urn:microsoft.com/office/officeart/2005/8/layout/vList5"/>
    <dgm:cxn modelId="{21B005A4-34DA-481A-8D55-D38E152A2372}" type="presOf" srcId="{C14B61CF-9877-4FBC-B252-3E1193CED3E3}" destId="{16D6F99C-C3E3-43D2-9E19-17EA4392E0E6}" srcOrd="0" destOrd="0" presId="urn:microsoft.com/office/officeart/2005/8/layout/vList5"/>
    <dgm:cxn modelId="{B644C66F-4410-4B34-8C07-80DF33464B92}" srcId="{5351E3EF-930A-4128-9941-7982B822958B}" destId="{978821D1-20E7-4C5C-811E-BDC1C21945A3}" srcOrd="1" destOrd="0" parTransId="{834AE7D9-7C11-4936-8B04-F6367DB048F5}" sibTransId="{457611F9-5AA8-485D-B4FD-265606C97510}"/>
    <dgm:cxn modelId="{7964C9CA-7F6A-41EE-801A-973C428248B1}" type="presParOf" srcId="{6CE36AA2-A062-4FD6-A2C4-2E4FEAB6A972}" destId="{9F678556-4630-439B-8BE3-8F2FAF6A26B3}" srcOrd="0" destOrd="0" presId="urn:microsoft.com/office/officeart/2005/8/layout/vList5"/>
    <dgm:cxn modelId="{C5D993F5-F4C8-4DB6-AC60-DE35F0E7792D}" type="presParOf" srcId="{9F678556-4630-439B-8BE3-8F2FAF6A26B3}" destId="{44DDD6F5-A01F-4A0E-B048-AB50CE9F2D50}" srcOrd="0" destOrd="0" presId="urn:microsoft.com/office/officeart/2005/8/layout/vList5"/>
    <dgm:cxn modelId="{C7B757A7-3164-4B0C-AAB2-A9D60C176DA3}" type="presParOf" srcId="{9F678556-4630-439B-8BE3-8F2FAF6A26B3}" destId="{5C0866C9-9387-49F2-9492-5D80601D1381}" srcOrd="1" destOrd="0" presId="urn:microsoft.com/office/officeart/2005/8/layout/vList5"/>
    <dgm:cxn modelId="{4FEF0A23-D70E-4075-88D1-C5409A61E1F5}" type="presParOf" srcId="{6CE36AA2-A062-4FD6-A2C4-2E4FEAB6A972}" destId="{DBC81808-382B-4B34-8E33-869D08078568}" srcOrd="1" destOrd="0" presId="urn:microsoft.com/office/officeart/2005/8/layout/vList5"/>
    <dgm:cxn modelId="{5BF903CF-159C-4739-BA2C-704B434AAFE6}" type="presParOf" srcId="{6CE36AA2-A062-4FD6-A2C4-2E4FEAB6A972}" destId="{9CDDC83A-AF88-456A-B370-6A24B758755B}" srcOrd="2" destOrd="0" presId="urn:microsoft.com/office/officeart/2005/8/layout/vList5"/>
    <dgm:cxn modelId="{22A9587E-6B9D-4145-88B9-E7DDA7649ED4}" type="presParOf" srcId="{9CDDC83A-AF88-456A-B370-6A24B758755B}" destId="{BAEF2AA0-E87E-4D80-A33A-47C519C27229}" srcOrd="0" destOrd="0" presId="urn:microsoft.com/office/officeart/2005/8/layout/vList5"/>
    <dgm:cxn modelId="{0EB7ECAF-3923-4D50-AE1D-1388E2F6C4DC}" type="presParOf" srcId="{9CDDC83A-AF88-456A-B370-6A24B758755B}" destId="{9A73DE5D-4263-486E-B323-128F5D1AACD7}" srcOrd="1" destOrd="0" presId="urn:microsoft.com/office/officeart/2005/8/layout/vList5"/>
    <dgm:cxn modelId="{F9861A82-E653-42EC-AF51-B9FCBB73D4B8}" type="presParOf" srcId="{6CE36AA2-A062-4FD6-A2C4-2E4FEAB6A972}" destId="{23BE6A21-3B9E-4AB5-9A7D-C94D0713F603}" srcOrd="3" destOrd="0" presId="urn:microsoft.com/office/officeart/2005/8/layout/vList5"/>
    <dgm:cxn modelId="{462A1BB2-901C-4146-B387-2461E4388C56}" type="presParOf" srcId="{6CE36AA2-A062-4FD6-A2C4-2E4FEAB6A972}" destId="{8EBF336D-628C-4D7E-870E-A2F6E7C47CF9}" srcOrd="4" destOrd="0" presId="urn:microsoft.com/office/officeart/2005/8/layout/vList5"/>
    <dgm:cxn modelId="{948E892F-0841-4BAD-B7AE-1B48C6C2596F}" type="presParOf" srcId="{8EBF336D-628C-4D7E-870E-A2F6E7C47CF9}" destId="{7A85A844-512D-4FCE-ABCC-5637BA12BC84}" srcOrd="0" destOrd="0" presId="urn:microsoft.com/office/officeart/2005/8/layout/vList5"/>
    <dgm:cxn modelId="{50EA87D2-F2BB-454B-B6C9-8D33F3064B70}" type="presParOf" srcId="{8EBF336D-628C-4D7E-870E-A2F6E7C47CF9}" destId="{16D6F99C-C3E3-43D2-9E19-17EA4392E0E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A81EFC-6884-459D-9A10-2E28FDE2408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5DCCE9C-4A5D-4C23-831A-8D7804C61214}">
      <dgm:prSet phldrT="[Texto]"/>
      <dgm:spPr/>
      <dgm:t>
        <a:bodyPr/>
        <a:lstStyle/>
        <a:p>
          <a:pPr algn="ctr"/>
          <a:r>
            <a:rPr lang="es-ES" b="1" dirty="0"/>
            <a:t>Rentabilidad</a:t>
          </a:r>
        </a:p>
      </dgm:t>
    </dgm:pt>
    <dgm:pt modelId="{5E0535FC-B4A9-46A7-B393-79672437E310}" type="parTrans" cxnId="{2BC42B32-1308-4779-B6F3-BA05BF57A588}">
      <dgm:prSet/>
      <dgm:spPr/>
      <dgm:t>
        <a:bodyPr/>
        <a:lstStyle/>
        <a:p>
          <a:pPr algn="just"/>
          <a:endParaRPr lang="es-ES"/>
        </a:p>
      </dgm:t>
    </dgm:pt>
    <dgm:pt modelId="{ECFD2017-1A13-4429-8244-CBAA8BC74456}" type="sibTrans" cxnId="{2BC42B32-1308-4779-B6F3-BA05BF57A588}">
      <dgm:prSet/>
      <dgm:spPr/>
      <dgm:t>
        <a:bodyPr/>
        <a:lstStyle/>
        <a:p>
          <a:pPr algn="just"/>
          <a:endParaRPr lang="es-ES"/>
        </a:p>
      </dgm:t>
    </dgm:pt>
    <dgm:pt modelId="{1F3E304C-D50E-4569-95D5-8D4F6028F0C6}">
      <dgm:prSet phldrT="[Texto]"/>
      <dgm:spPr/>
      <dgm:t>
        <a:bodyPr/>
        <a:lstStyle/>
        <a:p>
          <a:pPr algn="just"/>
          <a:r>
            <a:rPr lang="es-ES" dirty="0"/>
            <a:t>Relación entre los ingresos y los costos generados por el uso de los activos de la empresa (tanto corrientes como fijos) en actividades productivas.</a:t>
          </a:r>
        </a:p>
      </dgm:t>
    </dgm:pt>
    <dgm:pt modelId="{3B3649DC-274D-4F1D-8231-80C413A14A61}" type="parTrans" cxnId="{62EB268C-8412-43BC-966A-53A52DB37016}">
      <dgm:prSet/>
      <dgm:spPr/>
      <dgm:t>
        <a:bodyPr/>
        <a:lstStyle/>
        <a:p>
          <a:pPr algn="just"/>
          <a:endParaRPr lang="es-ES"/>
        </a:p>
      </dgm:t>
    </dgm:pt>
    <dgm:pt modelId="{D1A48614-8D4C-4242-BB52-9898C3C0E375}" type="sibTrans" cxnId="{62EB268C-8412-43BC-966A-53A52DB37016}">
      <dgm:prSet/>
      <dgm:spPr/>
      <dgm:t>
        <a:bodyPr/>
        <a:lstStyle/>
        <a:p>
          <a:pPr algn="just"/>
          <a:endParaRPr lang="es-ES"/>
        </a:p>
      </dgm:t>
    </dgm:pt>
    <dgm:pt modelId="{A6BF36FA-CFB2-4C2E-9190-6E84D1879F2D}">
      <dgm:prSet phldrT="[Texto]"/>
      <dgm:spPr/>
      <dgm:t>
        <a:bodyPr/>
        <a:lstStyle/>
        <a:p>
          <a:r>
            <a:rPr lang="es-ES" b="1" dirty="0"/>
            <a:t>Riesgo (de insolvencia</a:t>
          </a:r>
        </a:p>
        <a:p>
          <a:r>
            <a:rPr lang="es-ES" b="1" dirty="0"/>
            <a:t>técnica</a:t>
          </a:r>
        </a:p>
      </dgm:t>
    </dgm:pt>
    <dgm:pt modelId="{7CC30B82-3594-4E05-8E61-83D1751A7B61}" type="parTrans" cxnId="{51F84993-47A4-4785-9930-C9FDFF98AA0A}">
      <dgm:prSet/>
      <dgm:spPr/>
      <dgm:t>
        <a:bodyPr/>
        <a:lstStyle/>
        <a:p>
          <a:pPr algn="just"/>
          <a:endParaRPr lang="es-ES"/>
        </a:p>
      </dgm:t>
    </dgm:pt>
    <dgm:pt modelId="{EF3CDEE6-D07C-4707-8EBA-939410468E05}" type="sibTrans" cxnId="{51F84993-47A4-4785-9930-C9FDFF98AA0A}">
      <dgm:prSet/>
      <dgm:spPr/>
      <dgm:t>
        <a:bodyPr/>
        <a:lstStyle/>
        <a:p>
          <a:pPr algn="just"/>
          <a:endParaRPr lang="es-ES"/>
        </a:p>
      </dgm:t>
    </dgm:pt>
    <dgm:pt modelId="{0DDE3025-3967-4B14-AA8B-1A7FA8948659}">
      <dgm:prSet phldrT="[Texto]"/>
      <dgm:spPr/>
      <dgm:t>
        <a:bodyPr/>
        <a:lstStyle/>
        <a:p>
          <a:pPr algn="just"/>
          <a:r>
            <a:rPr lang="es-ES" dirty="0"/>
            <a:t>Probabilidad de que una empresa sea incapaz de pagar sus cuentas a medida que estas se vencen. (Es la probabilidad de no poder cubrir los costos operativos).</a:t>
          </a:r>
        </a:p>
      </dgm:t>
    </dgm:pt>
    <dgm:pt modelId="{2F59BA77-BC37-4295-98EB-85549E3611AB}" type="parTrans" cxnId="{039D0BCE-50D3-4542-8750-12738F114789}">
      <dgm:prSet/>
      <dgm:spPr/>
      <dgm:t>
        <a:bodyPr/>
        <a:lstStyle/>
        <a:p>
          <a:pPr algn="just"/>
          <a:endParaRPr lang="es-ES"/>
        </a:p>
      </dgm:t>
    </dgm:pt>
    <dgm:pt modelId="{013E4319-8084-4AF9-90C9-04A46BC67468}" type="sibTrans" cxnId="{039D0BCE-50D3-4542-8750-12738F114789}">
      <dgm:prSet/>
      <dgm:spPr/>
      <dgm:t>
        <a:bodyPr/>
        <a:lstStyle/>
        <a:p>
          <a:pPr algn="just"/>
          <a:endParaRPr lang="es-ES"/>
        </a:p>
      </dgm:t>
    </dgm:pt>
    <dgm:pt modelId="{6A19888F-4C09-4527-B3EA-7CF33BDFAB02}">
      <dgm:prSet phldrT="[Texto]"/>
      <dgm:spPr/>
      <dgm:t>
        <a:bodyPr/>
        <a:lstStyle/>
        <a:p>
          <a:pPr algn="ctr"/>
          <a:r>
            <a:rPr lang="es-ES" b="1" dirty="0"/>
            <a:t>Técnicamente insolvente</a:t>
          </a:r>
        </a:p>
      </dgm:t>
    </dgm:pt>
    <dgm:pt modelId="{3F908799-7367-4FAA-9C6D-0B0DF067CEDF}" type="parTrans" cxnId="{87336F1D-8A3D-486E-A79F-92C4794CEFED}">
      <dgm:prSet/>
      <dgm:spPr/>
      <dgm:t>
        <a:bodyPr/>
        <a:lstStyle/>
        <a:p>
          <a:pPr algn="just"/>
          <a:endParaRPr lang="es-ES"/>
        </a:p>
      </dgm:t>
    </dgm:pt>
    <dgm:pt modelId="{891832F9-283B-4E98-9DEB-039AEE159BC6}" type="sibTrans" cxnId="{87336F1D-8A3D-486E-A79F-92C4794CEFED}">
      <dgm:prSet/>
      <dgm:spPr/>
      <dgm:t>
        <a:bodyPr/>
        <a:lstStyle/>
        <a:p>
          <a:pPr algn="just"/>
          <a:endParaRPr lang="es-ES"/>
        </a:p>
      </dgm:t>
    </dgm:pt>
    <dgm:pt modelId="{8774B7F6-50CC-4D6A-9EC4-539475CC5722}">
      <dgm:prSet phldrT="[Texto]"/>
      <dgm:spPr/>
      <dgm:t>
        <a:bodyPr/>
        <a:lstStyle/>
        <a:p>
          <a:pPr algn="just"/>
          <a:r>
            <a:rPr lang="es-ES" dirty="0"/>
            <a:t>Condición que describe a una empresa que es incapaz de pagar sus deudas a medida que se vencen.</a:t>
          </a:r>
        </a:p>
      </dgm:t>
    </dgm:pt>
    <dgm:pt modelId="{87AB9B37-D597-44F3-A9DB-27D41F44ADA3}" type="parTrans" cxnId="{768587BE-5BC6-476B-9D5E-75D3BB37D7E6}">
      <dgm:prSet/>
      <dgm:spPr/>
      <dgm:t>
        <a:bodyPr/>
        <a:lstStyle/>
        <a:p>
          <a:pPr algn="just"/>
          <a:endParaRPr lang="es-ES"/>
        </a:p>
      </dgm:t>
    </dgm:pt>
    <dgm:pt modelId="{62C90AD4-0CFB-4325-B1FB-DD2413E68CEF}" type="sibTrans" cxnId="{768587BE-5BC6-476B-9D5E-75D3BB37D7E6}">
      <dgm:prSet/>
      <dgm:spPr/>
      <dgm:t>
        <a:bodyPr/>
        <a:lstStyle/>
        <a:p>
          <a:pPr algn="just"/>
          <a:endParaRPr lang="es-ES"/>
        </a:p>
      </dgm:t>
    </dgm:pt>
    <dgm:pt modelId="{AB39B19C-16B5-46E5-AEBE-9A7D24A40900}" type="pres">
      <dgm:prSet presAssocID="{E9A81EFC-6884-459D-9A10-2E28FDE240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B35AD34-CE61-4DC5-8AF2-FC872FA5483E}" type="pres">
      <dgm:prSet presAssocID="{25DCCE9C-4A5D-4C23-831A-8D7804C61214}" presName="linNode" presStyleCnt="0"/>
      <dgm:spPr/>
    </dgm:pt>
    <dgm:pt modelId="{22C4225D-F175-4646-B0CC-01CFDDE9A5D4}" type="pres">
      <dgm:prSet presAssocID="{25DCCE9C-4A5D-4C23-831A-8D7804C61214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148E3C-55B2-4CEC-8CE3-4CE5DC78875B}" type="pres">
      <dgm:prSet presAssocID="{25DCCE9C-4A5D-4C23-831A-8D7804C61214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27C00A0-178D-43F9-A873-770987C87627}" type="pres">
      <dgm:prSet presAssocID="{ECFD2017-1A13-4429-8244-CBAA8BC74456}" presName="sp" presStyleCnt="0"/>
      <dgm:spPr/>
    </dgm:pt>
    <dgm:pt modelId="{16C99A35-31F3-4A6E-BDB2-95478ABAF137}" type="pres">
      <dgm:prSet presAssocID="{A6BF36FA-CFB2-4C2E-9190-6E84D1879F2D}" presName="linNode" presStyleCnt="0"/>
      <dgm:spPr/>
    </dgm:pt>
    <dgm:pt modelId="{2A694C46-0366-48CB-8E48-815618002D3A}" type="pres">
      <dgm:prSet presAssocID="{A6BF36FA-CFB2-4C2E-9190-6E84D1879F2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239282-D246-4EB7-A849-B2ABF1DDC128}" type="pres">
      <dgm:prSet presAssocID="{A6BF36FA-CFB2-4C2E-9190-6E84D1879F2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CF7B80-17C1-40AA-967F-B0B1E2961AB0}" type="pres">
      <dgm:prSet presAssocID="{EF3CDEE6-D07C-4707-8EBA-939410468E05}" presName="sp" presStyleCnt="0"/>
      <dgm:spPr/>
    </dgm:pt>
    <dgm:pt modelId="{B53D9ECD-61AE-4EBD-BB9B-8C5849CA9257}" type="pres">
      <dgm:prSet presAssocID="{6A19888F-4C09-4527-B3EA-7CF33BDFAB02}" presName="linNode" presStyleCnt="0"/>
      <dgm:spPr/>
    </dgm:pt>
    <dgm:pt modelId="{F509B1CF-F901-4536-AD40-387059D8D7F6}" type="pres">
      <dgm:prSet presAssocID="{6A19888F-4C09-4527-B3EA-7CF33BDFAB0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4946CC-9AA8-4FBE-8BB8-B1E528386C3C}" type="pres">
      <dgm:prSet presAssocID="{6A19888F-4C09-4527-B3EA-7CF33BDFAB0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1F84993-47A4-4785-9930-C9FDFF98AA0A}" srcId="{E9A81EFC-6884-459D-9A10-2E28FDE2408F}" destId="{A6BF36FA-CFB2-4C2E-9190-6E84D1879F2D}" srcOrd="1" destOrd="0" parTransId="{7CC30B82-3594-4E05-8E61-83D1751A7B61}" sibTransId="{EF3CDEE6-D07C-4707-8EBA-939410468E05}"/>
    <dgm:cxn modelId="{B1C415CD-2E1B-47B1-BEDC-85336FF59D4E}" type="presOf" srcId="{6A19888F-4C09-4527-B3EA-7CF33BDFAB02}" destId="{F509B1CF-F901-4536-AD40-387059D8D7F6}" srcOrd="0" destOrd="0" presId="urn:microsoft.com/office/officeart/2005/8/layout/vList5"/>
    <dgm:cxn modelId="{0F9946A9-E166-4271-B244-8AFE528AF675}" type="presOf" srcId="{1F3E304C-D50E-4569-95D5-8D4F6028F0C6}" destId="{A8148E3C-55B2-4CEC-8CE3-4CE5DC78875B}" srcOrd="0" destOrd="0" presId="urn:microsoft.com/office/officeart/2005/8/layout/vList5"/>
    <dgm:cxn modelId="{62EB268C-8412-43BC-966A-53A52DB37016}" srcId="{25DCCE9C-4A5D-4C23-831A-8D7804C61214}" destId="{1F3E304C-D50E-4569-95D5-8D4F6028F0C6}" srcOrd="0" destOrd="0" parTransId="{3B3649DC-274D-4F1D-8231-80C413A14A61}" sibTransId="{D1A48614-8D4C-4242-BB52-9898C3C0E375}"/>
    <dgm:cxn modelId="{87336F1D-8A3D-486E-A79F-92C4794CEFED}" srcId="{E9A81EFC-6884-459D-9A10-2E28FDE2408F}" destId="{6A19888F-4C09-4527-B3EA-7CF33BDFAB02}" srcOrd="2" destOrd="0" parTransId="{3F908799-7367-4FAA-9C6D-0B0DF067CEDF}" sibTransId="{891832F9-283B-4E98-9DEB-039AEE159BC6}"/>
    <dgm:cxn modelId="{039D0BCE-50D3-4542-8750-12738F114789}" srcId="{A6BF36FA-CFB2-4C2E-9190-6E84D1879F2D}" destId="{0DDE3025-3967-4B14-AA8B-1A7FA8948659}" srcOrd="0" destOrd="0" parTransId="{2F59BA77-BC37-4295-98EB-85549E3611AB}" sibTransId="{013E4319-8084-4AF9-90C9-04A46BC67468}"/>
    <dgm:cxn modelId="{2BC42B32-1308-4779-B6F3-BA05BF57A588}" srcId="{E9A81EFC-6884-459D-9A10-2E28FDE2408F}" destId="{25DCCE9C-4A5D-4C23-831A-8D7804C61214}" srcOrd="0" destOrd="0" parTransId="{5E0535FC-B4A9-46A7-B393-79672437E310}" sibTransId="{ECFD2017-1A13-4429-8244-CBAA8BC74456}"/>
    <dgm:cxn modelId="{FDCF2EE7-91B3-44A3-9358-D00C19B3A139}" type="presOf" srcId="{8774B7F6-50CC-4D6A-9EC4-539475CC5722}" destId="{4E4946CC-9AA8-4FBE-8BB8-B1E528386C3C}" srcOrd="0" destOrd="0" presId="urn:microsoft.com/office/officeart/2005/8/layout/vList5"/>
    <dgm:cxn modelId="{790FE230-C4D1-4559-9D2E-D6B4F196513A}" type="presOf" srcId="{E9A81EFC-6884-459D-9A10-2E28FDE2408F}" destId="{AB39B19C-16B5-46E5-AEBE-9A7D24A40900}" srcOrd="0" destOrd="0" presId="urn:microsoft.com/office/officeart/2005/8/layout/vList5"/>
    <dgm:cxn modelId="{B4D6F2BB-424D-4021-B862-F252B46EA6A5}" type="presOf" srcId="{25DCCE9C-4A5D-4C23-831A-8D7804C61214}" destId="{22C4225D-F175-4646-B0CC-01CFDDE9A5D4}" srcOrd="0" destOrd="0" presId="urn:microsoft.com/office/officeart/2005/8/layout/vList5"/>
    <dgm:cxn modelId="{768587BE-5BC6-476B-9D5E-75D3BB37D7E6}" srcId="{6A19888F-4C09-4527-B3EA-7CF33BDFAB02}" destId="{8774B7F6-50CC-4D6A-9EC4-539475CC5722}" srcOrd="0" destOrd="0" parTransId="{87AB9B37-D597-44F3-A9DB-27D41F44ADA3}" sibTransId="{62C90AD4-0CFB-4325-B1FB-DD2413E68CEF}"/>
    <dgm:cxn modelId="{A2D53695-2CEB-494B-B567-67DC0E5EB295}" type="presOf" srcId="{A6BF36FA-CFB2-4C2E-9190-6E84D1879F2D}" destId="{2A694C46-0366-48CB-8E48-815618002D3A}" srcOrd="0" destOrd="0" presId="urn:microsoft.com/office/officeart/2005/8/layout/vList5"/>
    <dgm:cxn modelId="{96485F10-7C76-46DF-9101-8B2DDD35EF5C}" type="presOf" srcId="{0DDE3025-3967-4B14-AA8B-1A7FA8948659}" destId="{91239282-D246-4EB7-A849-B2ABF1DDC128}" srcOrd="0" destOrd="0" presId="urn:microsoft.com/office/officeart/2005/8/layout/vList5"/>
    <dgm:cxn modelId="{0087B764-BD2B-41C7-9D10-15206CFC971E}" type="presParOf" srcId="{AB39B19C-16B5-46E5-AEBE-9A7D24A40900}" destId="{EB35AD34-CE61-4DC5-8AF2-FC872FA5483E}" srcOrd="0" destOrd="0" presId="urn:microsoft.com/office/officeart/2005/8/layout/vList5"/>
    <dgm:cxn modelId="{16634937-3B80-4D31-955D-5D46B284F76F}" type="presParOf" srcId="{EB35AD34-CE61-4DC5-8AF2-FC872FA5483E}" destId="{22C4225D-F175-4646-B0CC-01CFDDE9A5D4}" srcOrd="0" destOrd="0" presId="urn:microsoft.com/office/officeart/2005/8/layout/vList5"/>
    <dgm:cxn modelId="{EEA56959-C201-4B45-BF90-8AA78C15C522}" type="presParOf" srcId="{EB35AD34-CE61-4DC5-8AF2-FC872FA5483E}" destId="{A8148E3C-55B2-4CEC-8CE3-4CE5DC78875B}" srcOrd="1" destOrd="0" presId="urn:microsoft.com/office/officeart/2005/8/layout/vList5"/>
    <dgm:cxn modelId="{ACFD1D58-4455-4081-ACB5-B943865D1DDA}" type="presParOf" srcId="{AB39B19C-16B5-46E5-AEBE-9A7D24A40900}" destId="{327C00A0-178D-43F9-A873-770987C87627}" srcOrd="1" destOrd="0" presId="urn:microsoft.com/office/officeart/2005/8/layout/vList5"/>
    <dgm:cxn modelId="{BEC48703-EF8E-4599-8D18-A2DFC285D9EE}" type="presParOf" srcId="{AB39B19C-16B5-46E5-AEBE-9A7D24A40900}" destId="{16C99A35-31F3-4A6E-BDB2-95478ABAF137}" srcOrd="2" destOrd="0" presId="urn:microsoft.com/office/officeart/2005/8/layout/vList5"/>
    <dgm:cxn modelId="{CAA2C3D1-5FDE-4F27-A802-E740C44F66DC}" type="presParOf" srcId="{16C99A35-31F3-4A6E-BDB2-95478ABAF137}" destId="{2A694C46-0366-48CB-8E48-815618002D3A}" srcOrd="0" destOrd="0" presId="urn:microsoft.com/office/officeart/2005/8/layout/vList5"/>
    <dgm:cxn modelId="{C5021C38-29D8-4529-8169-584198F95114}" type="presParOf" srcId="{16C99A35-31F3-4A6E-BDB2-95478ABAF137}" destId="{91239282-D246-4EB7-A849-B2ABF1DDC128}" srcOrd="1" destOrd="0" presId="urn:microsoft.com/office/officeart/2005/8/layout/vList5"/>
    <dgm:cxn modelId="{F04B0898-E16F-482D-BEAB-B316B2261A8E}" type="presParOf" srcId="{AB39B19C-16B5-46E5-AEBE-9A7D24A40900}" destId="{B6CF7B80-17C1-40AA-967F-B0B1E2961AB0}" srcOrd="3" destOrd="0" presId="urn:microsoft.com/office/officeart/2005/8/layout/vList5"/>
    <dgm:cxn modelId="{DA77021B-FA89-4DCA-8F2A-782FD9D4A353}" type="presParOf" srcId="{AB39B19C-16B5-46E5-AEBE-9A7D24A40900}" destId="{B53D9ECD-61AE-4EBD-BB9B-8C5849CA9257}" srcOrd="4" destOrd="0" presId="urn:microsoft.com/office/officeart/2005/8/layout/vList5"/>
    <dgm:cxn modelId="{6AC6E467-F8CB-4B9E-B627-1B0B38AFC879}" type="presParOf" srcId="{B53D9ECD-61AE-4EBD-BB9B-8C5849CA9257}" destId="{F509B1CF-F901-4536-AD40-387059D8D7F6}" srcOrd="0" destOrd="0" presId="urn:microsoft.com/office/officeart/2005/8/layout/vList5"/>
    <dgm:cxn modelId="{3BA773C4-6AA0-4AA7-B17F-C75AE6D39853}" type="presParOf" srcId="{B53D9ECD-61AE-4EBD-BB9B-8C5849CA9257}" destId="{4E4946CC-9AA8-4FBE-8BB8-B1E528386C3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8B2A26-1F39-419A-AB0E-0F005BE5557F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01FA786-1CAF-4EA0-855E-700E831237E2}">
      <dgm:prSet phldrT="[Texto]" custT="1"/>
      <dgm:spPr/>
      <dgm:t>
        <a:bodyPr/>
        <a:lstStyle/>
        <a:p>
          <a:pPr algn="ctr"/>
          <a:r>
            <a:rPr lang="es-ES" sz="3600" b="1" dirty="0"/>
            <a:t>ventajas</a:t>
          </a:r>
          <a:r>
            <a:rPr lang="es-ES" sz="2400" b="1" dirty="0"/>
            <a:t> </a:t>
          </a:r>
        </a:p>
      </dgm:t>
    </dgm:pt>
    <dgm:pt modelId="{199D6B9B-4668-4189-AC41-C78DEC15FF9B}" type="parTrans" cxnId="{1747414B-1520-4651-90F2-7EA45C2450E0}">
      <dgm:prSet/>
      <dgm:spPr/>
      <dgm:t>
        <a:bodyPr/>
        <a:lstStyle/>
        <a:p>
          <a:pPr algn="ctr"/>
          <a:endParaRPr lang="es-ES" sz="2400"/>
        </a:p>
      </dgm:t>
    </dgm:pt>
    <dgm:pt modelId="{407CD9B1-B8D6-4CD5-871C-5FF023CF6CC2}" type="sibTrans" cxnId="{1747414B-1520-4651-90F2-7EA45C2450E0}">
      <dgm:prSet/>
      <dgm:spPr/>
      <dgm:t>
        <a:bodyPr/>
        <a:lstStyle/>
        <a:p>
          <a:pPr algn="ctr"/>
          <a:endParaRPr lang="es-ES" sz="2400"/>
        </a:p>
      </dgm:t>
    </dgm:pt>
    <dgm:pt modelId="{C0743BA6-E09B-4B2D-8919-97BAFBE10030}">
      <dgm:prSet phldrT="[Texto]" custT="1"/>
      <dgm:spPr/>
      <dgm:t>
        <a:bodyPr/>
        <a:lstStyle/>
        <a:p>
          <a:pPr algn="ctr"/>
          <a:r>
            <a:rPr lang="es-ES" sz="2400" dirty="0"/>
            <a:t>La rapidez con que se obtiene</a:t>
          </a:r>
        </a:p>
      </dgm:t>
    </dgm:pt>
    <dgm:pt modelId="{ACDD4CB9-2C5F-4CA7-B8FB-4B05BFF6E8AC}" type="parTrans" cxnId="{FC335417-B551-44DE-A8C8-FAD36D6EBE34}">
      <dgm:prSet/>
      <dgm:spPr/>
      <dgm:t>
        <a:bodyPr/>
        <a:lstStyle/>
        <a:p>
          <a:pPr algn="ctr"/>
          <a:endParaRPr lang="es-ES" sz="2400"/>
        </a:p>
      </dgm:t>
    </dgm:pt>
    <dgm:pt modelId="{DA11DD45-10B5-4A07-8A8D-544832C9564C}" type="sibTrans" cxnId="{FC335417-B551-44DE-A8C8-FAD36D6EBE34}">
      <dgm:prSet/>
      <dgm:spPr/>
      <dgm:t>
        <a:bodyPr/>
        <a:lstStyle/>
        <a:p>
          <a:pPr algn="ctr"/>
          <a:endParaRPr lang="es-ES" sz="2400"/>
        </a:p>
      </dgm:t>
    </dgm:pt>
    <dgm:pt modelId="{276BC0CD-72DA-47BE-8827-F8A9F12E21B2}">
      <dgm:prSet phldrT="[Texto]" custT="1"/>
      <dgm:spPr/>
      <dgm:t>
        <a:bodyPr/>
        <a:lstStyle/>
        <a:p>
          <a:pPr algn="ctr"/>
          <a:r>
            <a:rPr lang="es-ES" sz="2400" dirty="0"/>
            <a:t>Los costos de flotación son insignificantes a c/p</a:t>
          </a:r>
        </a:p>
      </dgm:t>
    </dgm:pt>
    <dgm:pt modelId="{0B3A9FAE-6D43-4AE3-9082-0463EF44E59F}" type="parTrans" cxnId="{35DFD254-F389-42A5-A515-5303661ADF38}">
      <dgm:prSet/>
      <dgm:spPr/>
      <dgm:t>
        <a:bodyPr/>
        <a:lstStyle/>
        <a:p>
          <a:pPr algn="ctr"/>
          <a:endParaRPr lang="es-ES" sz="2400"/>
        </a:p>
      </dgm:t>
    </dgm:pt>
    <dgm:pt modelId="{EC99AC58-C94E-46BD-B40E-A3C89BB9774F}" type="sibTrans" cxnId="{35DFD254-F389-42A5-A515-5303661ADF38}">
      <dgm:prSet/>
      <dgm:spPr/>
      <dgm:t>
        <a:bodyPr/>
        <a:lstStyle/>
        <a:p>
          <a:pPr algn="ctr"/>
          <a:endParaRPr lang="es-ES" sz="2400"/>
        </a:p>
      </dgm:t>
    </dgm:pt>
    <dgm:pt modelId="{D488C013-F80D-4F1D-82BC-DB0005858E3E}">
      <dgm:prSet phldrT="[Texto]" custT="1"/>
      <dgm:spPr/>
      <dgm:t>
        <a:bodyPr/>
        <a:lstStyle/>
        <a:p>
          <a:pPr algn="ctr"/>
          <a:r>
            <a:rPr lang="es-ES" sz="3600" b="1" dirty="0"/>
            <a:t>Desventajas</a:t>
          </a:r>
          <a:r>
            <a:rPr lang="es-ES" sz="2400" dirty="0"/>
            <a:t> </a:t>
          </a:r>
        </a:p>
      </dgm:t>
    </dgm:pt>
    <dgm:pt modelId="{65014D23-4F52-447C-9055-9D196FE7BAD0}" type="parTrans" cxnId="{078FB164-AE59-4E62-83D6-EE13E5D11410}">
      <dgm:prSet/>
      <dgm:spPr/>
      <dgm:t>
        <a:bodyPr/>
        <a:lstStyle/>
        <a:p>
          <a:pPr algn="ctr"/>
          <a:endParaRPr lang="es-ES" sz="2400"/>
        </a:p>
      </dgm:t>
    </dgm:pt>
    <dgm:pt modelId="{75CAB1BF-BE28-4917-AA65-33637B1A2026}" type="sibTrans" cxnId="{078FB164-AE59-4E62-83D6-EE13E5D11410}">
      <dgm:prSet/>
      <dgm:spPr/>
      <dgm:t>
        <a:bodyPr/>
        <a:lstStyle/>
        <a:p>
          <a:pPr algn="ctr"/>
          <a:endParaRPr lang="es-ES" sz="2400"/>
        </a:p>
      </dgm:t>
    </dgm:pt>
    <dgm:pt modelId="{BE83B67C-20BA-4938-AC53-88546BD65970}">
      <dgm:prSet phldrT="[Texto]" custT="1"/>
      <dgm:spPr/>
      <dgm:t>
        <a:bodyPr/>
        <a:lstStyle/>
        <a:p>
          <a:pPr algn="ctr"/>
          <a:r>
            <a:rPr lang="es-ES" sz="2400" dirty="0"/>
            <a:t>El riesgo de impago es mayor debido al poco tiempo con que se cuenta para desembolsar la  deuda</a:t>
          </a:r>
        </a:p>
      </dgm:t>
    </dgm:pt>
    <dgm:pt modelId="{2C51E28C-9D05-4BB8-B9C5-C9AF4C492798}" type="parTrans" cxnId="{56C895C6-B0F2-44E4-B2F6-665B136E2AD1}">
      <dgm:prSet/>
      <dgm:spPr/>
      <dgm:t>
        <a:bodyPr/>
        <a:lstStyle/>
        <a:p>
          <a:pPr algn="ctr"/>
          <a:endParaRPr lang="es-ES" sz="2400"/>
        </a:p>
      </dgm:t>
    </dgm:pt>
    <dgm:pt modelId="{32F0EF20-46B8-46A5-9581-4126633815DD}" type="sibTrans" cxnId="{56C895C6-B0F2-44E4-B2F6-665B136E2AD1}">
      <dgm:prSet/>
      <dgm:spPr/>
      <dgm:t>
        <a:bodyPr/>
        <a:lstStyle/>
        <a:p>
          <a:pPr algn="ctr"/>
          <a:endParaRPr lang="es-ES" sz="2400"/>
        </a:p>
      </dgm:t>
    </dgm:pt>
    <dgm:pt modelId="{8A39229C-1866-4B55-B540-6AF5FDB20304}">
      <dgm:prSet phldrT="[Texto]" custT="1"/>
      <dgm:spPr/>
      <dgm:t>
        <a:bodyPr/>
        <a:lstStyle/>
        <a:p>
          <a:pPr algn="ctr"/>
          <a:r>
            <a:rPr lang="es-ES" sz="2400" dirty="0"/>
            <a:t>La tasa de interés es más baja.</a:t>
          </a:r>
        </a:p>
      </dgm:t>
    </dgm:pt>
    <dgm:pt modelId="{4D251FE4-A46A-4322-A23F-0C00A13D2FCD}" type="parTrans" cxnId="{618A4EBF-2D4C-4F7E-B37E-59603505B04B}">
      <dgm:prSet/>
      <dgm:spPr/>
      <dgm:t>
        <a:bodyPr/>
        <a:lstStyle/>
        <a:p>
          <a:pPr algn="ctr"/>
          <a:endParaRPr lang="es-ES" sz="2400"/>
        </a:p>
      </dgm:t>
    </dgm:pt>
    <dgm:pt modelId="{A21BF73B-B42D-43B7-8BC5-EAE6837F1CF3}" type="sibTrans" cxnId="{618A4EBF-2D4C-4F7E-B37E-59603505B04B}">
      <dgm:prSet/>
      <dgm:spPr/>
      <dgm:t>
        <a:bodyPr/>
        <a:lstStyle/>
        <a:p>
          <a:pPr algn="ctr"/>
          <a:endParaRPr lang="es-ES" sz="2400"/>
        </a:p>
      </dgm:t>
    </dgm:pt>
    <dgm:pt modelId="{482693D2-ED2D-4DB4-A31F-01BB6A8CE481}" type="pres">
      <dgm:prSet presAssocID="{F98B2A26-1F39-419A-AB0E-0F005BE5557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8BBE3BB-72A1-4508-80BD-1697BFFAD274}" type="pres">
      <dgm:prSet presAssocID="{101FA786-1CAF-4EA0-855E-700E831237E2}" presName="root" presStyleCnt="0"/>
      <dgm:spPr/>
    </dgm:pt>
    <dgm:pt modelId="{EA53C701-52FF-4688-B46E-2C6607E0D696}" type="pres">
      <dgm:prSet presAssocID="{101FA786-1CAF-4EA0-855E-700E831237E2}" presName="rootComposite" presStyleCnt="0"/>
      <dgm:spPr/>
    </dgm:pt>
    <dgm:pt modelId="{B0735B6D-3BFE-461B-A3E7-1E69F673E2A3}" type="pres">
      <dgm:prSet presAssocID="{101FA786-1CAF-4EA0-855E-700E831237E2}" presName="rootText" presStyleLbl="node1" presStyleIdx="0" presStyleCnt="2" custScaleX="130416"/>
      <dgm:spPr/>
      <dgm:t>
        <a:bodyPr/>
        <a:lstStyle/>
        <a:p>
          <a:endParaRPr lang="es-ES"/>
        </a:p>
      </dgm:t>
    </dgm:pt>
    <dgm:pt modelId="{BE025573-F707-4B5E-A9DB-CDEE82E7496A}" type="pres">
      <dgm:prSet presAssocID="{101FA786-1CAF-4EA0-855E-700E831237E2}" presName="rootConnector" presStyleLbl="node1" presStyleIdx="0" presStyleCnt="2"/>
      <dgm:spPr/>
      <dgm:t>
        <a:bodyPr/>
        <a:lstStyle/>
        <a:p>
          <a:endParaRPr lang="es-ES"/>
        </a:p>
      </dgm:t>
    </dgm:pt>
    <dgm:pt modelId="{F0B58222-2763-4DDD-BC97-CF77D9BD4D21}" type="pres">
      <dgm:prSet presAssocID="{101FA786-1CAF-4EA0-855E-700E831237E2}" presName="childShape" presStyleCnt="0"/>
      <dgm:spPr/>
    </dgm:pt>
    <dgm:pt modelId="{411E578B-B4E4-4BB5-BC33-F21E0FBCC70D}" type="pres">
      <dgm:prSet presAssocID="{ACDD4CB9-2C5F-4CA7-B8FB-4B05BFF6E8AC}" presName="Name13" presStyleLbl="parChTrans1D2" presStyleIdx="0" presStyleCnt="4"/>
      <dgm:spPr/>
      <dgm:t>
        <a:bodyPr/>
        <a:lstStyle/>
        <a:p>
          <a:endParaRPr lang="es-ES"/>
        </a:p>
      </dgm:t>
    </dgm:pt>
    <dgm:pt modelId="{D8D6220D-38C1-44A6-9CA5-7B084B3C3265}" type="pres">
      <dgm:prSet presAssocID="{C0743BA6-E09B-4B2D-8919-97BAFBE10030}" presName="childText" presStyleLbl="bgAcc1" presStyleIdx="0" presStyleCnt="4" custScaleX="1994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E99DE2-E0C7-4166-9F41-B51B6E0B9165}" type="pres">
      <dgm:prSet presAssocID="{0B3A9FAE-6D43-4AE3-9082-0463EF44E59F}" presName="Name13" presStyleLbl="parChTrans1D2" presStyleIdx="1" presStyleCnt="4"/>
      <dgm:spPr/>
      <dgm:t>
        <a:bodyPr/>
        <a:lstStyle/>
        <a:p>
          <a:endParaRPr lang="es-ES"/>
        </a:p>
      </dgm:t>
    </dgm:pt>
    <dgm:pt modelId="{C96BC910-D21D-417D-A048-DB8DBA12AF85}" type="pres">
      <dgm:prSet presAssocID="{276BC0CD-72DA-47BE-8827-F8A9F12E21B2}" presName="childText" presStyleLbl="bgAcc1" presStyleIdx="1" presStyleCnt="4" custScaleX="19940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63A49F0-724C-4833-ACF0-C3B25BEF5F29}" type="pres">
      <dgm:prSet presAssocID="{4D251FE4-A46A-4322-A23F-0C00A13D2FCD}" presName="Name13" presStyleLbl="parChTrans1D2" presStyleIdx="2" presStyleCnt="4"/>
      <dgm:spPr/>
      <dgm:t>
        <a:bodyPr/>
        <a:lstStyle/>
        <a:p>
          <a:endParaRPr lang="es-ES"/>
        </a:p>
      </dgm:t>
    </dgm:pt>
    <dgm:pt modelId="{5AB9A20F-8CC8-43F6-9B02-EAE2D9DB704B}" type="pres">
      <dgm:prSet presAssocID="{8A39229C-1866-4B55-B540-6AF5FDB20304}" presName="childText" presStyleLbl="bgAcc1" presStyleIdx="2" presStyleCnt="4" custScaleX="20554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E7A22E-7345-4927-836B-93D1F7DB4B22}" type="pres">
      <dgm:prSet presAssocID="{D488C013-F80D-4F1D-82BC-DB0005858E3E}" presName="root" presStyleCnt="0"/>
      <dgm:spPr/>
    </dgm:pt>
    <dgm:pt modelId="{7143C6CB-2385-4549-AF28-F1773CFEF8D7}" type="pres">
      <dgm:prSet presAssocID="{D488C013-F80D-4F1D-82BC-DB0005858E3E}" presName="rootComposite" presStyleCnt="0"/>
      <dgm:spPr/>
    </dgm:pt>
    <dgm:pt modelId="{937C67A2-7FC5-4527-8CF3-1174C4C24EE0}" type="pres">
      <dgm:prSet presAssocID="{D488C013-F80D-4F1D-82BC-DB0005858E3E}" presName="rootText" presStyleLbl="node1" presStyleIdx="1" presStyleCnt="2" custScaleX="179030"/>
      <dgm:spPr/>
      <dgm:t>
        <a:bodyPr/>
        <a:lstStyle/>
        <a:p>
          <a:endParaRPr lang="es-ES"/>
        </a:p>
      </dgm:t>
    </dgm:pt>
    <dgm:pt modelId="{243625F6-B836-4CBD-BB30-A55B29EFFAA2}" type="pres">
      <dgm:prSet presAssocID="{D488C013-F80D-4F1D-82BC-DB0005858E3E}" presName="rootConnector" presStyleLbl="node1" presStyleIdx="1" presStyleCnt="2"/>
      <dgm:spPr/>
      <dgm:t>
        <a:bodyPr/>
        <a:lstStyle/>
        <a:p>
          <a:endParaRPr lang="es-ES"/>
        </a:p>
      </dgm:t>
    </dgm:pt>
    <dgm:pt modelId="{5C7BEB03-1230-42DB-B26C-89382EAD1D57}" type="pres">
      <dgm:prSet presAssocID="{D488C013-F80D-4F1D-82BC-DB0005858E3E}" presName="childShape" presStyleCnt="0"/>
      <dgm:spPr/>
    </dgm:pt>
    <dgm:pt modelId="{05925133-6876-4D67-B453-D849ED44E3D8}" type="pres">
      <dgm:prSet presAssocID="{2C51E28C-9D05-4BB8-B9C5-C9AF4C492798}" presName="Name13" presStyleLbl="parChTrans1D2" presStyleIdx="3" presStyleCnt="4"/>
      <dgm:spPr/>
      <dgm:t>
        <a:bodyPr/>
        <a:lstStyle/>
        <a:p>
          <a:endParaRPr lang="es-ES"/>
        </a:p>
      </dgm:t>
    </dgm:pt>
    <dgm:pt modelId="{124F7B07-3C6A-4001-8435-BE77AA682EA7}" type="pres">
      <dgm:prSet presAssocID="{BE83B67C-20BA-4938-AC53-88546BD65970}" presName="childText" presStyleLbl="bgAcc1" presStyleIdx="3" presStyleCnt="4" custScaleX="190397" custScaleY="22782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747414B-1520-4651-90F2-7EA45C2450E0}" srcId="{F98B2A26-1F39-419A-AB0E-0F005BE5557F}" destId="{101FA786-1CAF-4EA0-855E-700E831237E2}" srcOrd="0" destOrd="0" parTransId="{199D6B9B-4668-4189-AC41-C78DEC15FF9B}" sibTransId="{407CD9B1-B8D6-4CD5-871C-5FF023CF6CC2}"/>
    <dgm:cxn modelId="{35DFD254-F389-42A5-A515-5303661ADF38}" srcId="{101FA786-1CAF-4EA0-855E-700E831237E2}" destId="{276BC0CD-72DA-47BE-8827-F8A9F12E21B2}" srcOrd="1" destOrd="0" parTransId="{0B3A9FAE-6D43-4AE3-9082-0463EF44E59F}" sibTransId="{EC99AC58-C94E-46BD-B40E-A3C89BB9774F}"/>
    <dgm:cxn modelId="{078FB164-AE59-4E62-83D6-EE13E5D11410}" srcId="{F98B2A26-1F39-419A-AB0E-0F005BE5557F}" destId="{D488C013-F80D-4F1D-82BC-DB0005858E3E}" srcOrd="1" destOrd="0" parTransId="{65014D23-4F52-447C-9055-9D196FE7BAD0}" sibTransId="{75CAB1BF-BE28-4917-AA65-33637B1A2026}"/>
    <dgm:cxn modelId="{C0124007-9AFE-4838-990B-49A3E23AB390}" type="presOf" srcId="{101FA786-1CAF-4EA0-855E-700E831237E2}" destId="{BE025573-F707-4B5E-A9DB-CDEE82E7496A}" srcOrd="1" destOrd="0" presId="urn:microsoft.com/office/officeart/2005/8/layout/hierarchy3"/>
    <dgm:cxn modelId="{E3580A47-0762-4576-8DE7-319ADBEB3BAA}" type="presOf" srcId="{F98B2A26-1F39-419A-AB0E-0F005BE5557F}" destId="{482693D2-ED2D-4DB4-A31F-01BB6A8CE481}" srcOrd="0" destOrd="0" presId="urn:microsoft.com/office/officeart/2005/8/layout/hierarchy3"/>
    <dgm:cxn modelId="{3A98B40A-8412-4ADE-9517-0543D6A27468}" type="presOf" srcId="{D488C013-F80D-4F1D-82BC-DB0005858E3E}" destId="{937C67A2-7FC5-4527-8CF3-1174C4C24EE0}" srcOrd="0" destOrd="0" presId="urn:microsoft.com/office/officeart/2005/8/layout/hierarchy3"/>
    <dgm:cxn modelId="{C7CF5324-97A3-42BD-A1B7-9FFB761DC556}" type="presOf" srcId="{8A39229C-1866-4B55-B540-6AF5FDB20304}" destId="{5AB9A20F-8CC8-43F6-9B02-EAE2D9DB704B}" srcOrd="0" destOrd="0" presId="urn:microsoft.com/office/officeart/2005/8/layout/hierarchy3"/>
    <dgm:cxn modelId="{6071044D-7B20-4CDE-B1AA-86B4D59C3760}" type="presOf" srcId="{276BC0CD-72DA-47BE-8827-F8A9F12E21B2}" destId="{C96BC910-D21D-417D-A048-DB8DBA12AF85}" srcOrd="0" destOrd="0" presId="urn:microsoft.com/office/officeart/2005/8/layout/hierarchy3"/>
    <dgm:cxn modelId="{56C895C6-B0F2-44E4-B2F6-665B136E2AD1}" srcId="{D488C013-F80D-4F1D-82BC-DB0005858E3E}" destId="{BE83B67C-20BA-4938-AC53-88546BD65970}" srcOrd="0" destOrd="0" parTransId="{2C51E28C-9D05-4BB8-B9C5-C9AF4C492798}" sibTransId="{32F0EF20-46B8-46A5-9581-4126633815DD}"/>
    <dgm:cxn modelId="{0DD901F0-63BE-4C1E-84D4-7EC49647FA97}" type="presOf" srcId="{2C51E28C-9D05-4BB8-B9C5-C9AF4C492798}" destId="{05925133-6876-4D67-B453-D849ED44E3D8}" srcOrd="0" destOrd="0" presId="urn:microsoft.com/office/officeart/2005/8/layout/hierarchy3"/>
    <dgm:cxn modelId="{FC335417-B551-44DE-A8C8-FAD36D6EBE34}" srcId="{101FA786-1CAF-4EA0-855E-700E831237E2}" destId="{C0743BA6-E09B-4B2D-8919-97BAFBE10030}" srcOrd="0" destOrd="0" parTransId="{ACDD4CB9-2C5F-4CA7-B8FB-4B05BFF6E8AC}" sibTransId="{DA11DD45-10B5-4A07-8A8D-544832C9564C}"/>
    <dgm:cxn modelId="{618A4EBF-2D4C-4F7E-B37E-59603505B04B}" srcId="{101FA786-1CAF-4EA0-855E-700E831237E2}" destId="{8A39229C-1866-4B55-B540-6AF5FDB20304}" srcOrd="2" destOrd="0" parTransId="{4D251FE4-A46A-4322-A23F-0C00A13D2FCD}" sibTransId="{A21BF73B-B42D-43B7-8BC5-EAE6837F1CF3}"/>
    <dgm:cxn modelId="{80E725F6-5972-495A-B12B-B1E11B305757}" type="presOf" srcId="{0B3A9FAE-6D43-4AE3-9082-0463EF44E59F}" destId="{E1E99DE2-E0C7-4166-9F41-B51B6E0B9165}" srcOrd="0" destOrd="0" presId="urn:microsoft.com/office/officeart/2005/8/layout/hierarchy3"/>
    <dgm:cxn modelId="{36F6F40D-50AF-466B-BE5D-3DCB4228FAF8}" type="presOf" srcId="{ACDD4CB9-2C5F-4CA7-B8FB-4B05BFF6E8AC}" destId="{411E578B-B4E4-4BB5-BC33-F21E0FBCC70D}" srcOrd="0" destOrd="0" presId="urn:microsoft.com/office/officeart/2005/8/layout/hierarchy3"/>
    <dgm:cxn modelId="{60C56CE7-5A84-4934-B5A2-809E85E40FA8}" type="presOf" srcId="{101FA786-1CAF-4EA0-855E-700E831237E2}" destId="{B0735B6D-3BFE-461B-A3E7-1E69F673E2A3}" srcOrd="0" destOrd="0" presId="urn:microsoft.com/office/officeart/2005/8/layout/hierarchy3"/>
    <dgm:cxn modelId="{4B3A3E62-0804-4DE1-8622-E8ACA7CFDF4C}" type="presOf" srcId="{D488C013-F80D-4F1D-82BC-DB0005858E3E}" destId="{243625F6-B836-4CBD-BB30-A55B29EFFAA2}" srcOrd="1" destOrd="0" presId="urn:microsoft.com/office/officeart/2005/8/layout/hierarchy3"/>
    <dgm:cxn modelId="{53DD78B9-BED8-4BAF-889C-59C33E8A9E09}" type="presOf" srcId="{C0743BA6-E09B-4B2D-8919-97BAFBE10030}" destId="{D8D6220D-38C1-44A6-9CA5-7B084B3C3265}" srcOrd="0" destOrd="0" presId="urn:microsoft.com/office/officeart/2005/8/layout/hierarchy3"/>
    <dgm:cxn modelId="{03C67ED3-C431-4A9C-B3F2-DC646A6AF5D0}" type="presOf" srcId="{BE83B67C-20BA-4938-AC53-88546BD65970}" destId="{124F7B07-3C6A-4001-8435-BE77AA682EA7}" srcOrd="0" destOrd="0" presId="urn:microsoft.com/office/officeart/2005/8/layout/hierarchy3"/>
    <dgm:cxn modelId="{87CEFCF1-51F5-44B0-8CBE-A115E1E086C8}" type="presOf" srcId="{4D251FE4-A46A-4322-A23F-0C00A13D2FCD}" destId="{263A49F0-724C-4833-ACF0-C3B25BEF5F29}" srcOrd="0" destOrd="0" presId="urn:microsoft.com/office/officeart/2005/8/layout/hierarchy3"/>
    <dgm:cxn modelId="{45155944-2CEC-4ED1-9B4C-1C390B704713}" type="presParOf" srcId="{482693D2-ED2D-4DB4-A31F-01BB6A8CE481}" destId="{98BBE3BB-72A1-4508-80BD-1697BFFAD274}" srcOrd="0" destOrd="0" presId="urn:microsoft.com/office/officeart/2005/8/layout/hierarchy3"/>
    <dgm:cxn modelId="{F5ACC035-840D-4378-B752-63DCC017C2F8}" type="presParOf" srcId="{98BBE3BB-72A1-4508-80BD-1697BFFAD274}" destId="{EA53C701-52FF-4688-B46E-2C6607E0D696}" srcOrd="0" destOrd="0" presId="urn:microsoft.com/office/officeart/2005/8/layout/hierarchy3"/>
    <dgm:cxn modelId="{032153AF-3652-4073-9D28-3418A2055991}" type="presParOf" srcId="{EA53C701-52FF-4688-B46E-2C6607E0D696}" destId="{B0735B6D-3BFE-461B-A3E7-1E69F673E2A3}" srcOrd="0" destOrd="0" presId="urn:microsoft.com/office/officeart/2005/8/layout/hierarchy3"/>
    <dgm:cxn modelId="{3FF47F80-A6C3-4545-B5E9-391928414369}" type="presParOf" srcId="{EA53C701-52FF-4688-B46E-2C6607E0D696}" destId="{BE025573-F707-4B5E-A9DB-CDEE82E7496A}" srcOrd="1" destOrd="0" presId="urn:microsoft.com/office/officeart/2005/8/layout/hierarchy3"/>
    <dgm:cxn modelId="{2FBDA260-57FB-466F-ABF8-1B4240BCB5E7}" type="presParOf" srcId="{98BBE3BB-72A1-4508-80BD-1697BFFAD274}" destId="{F0B58222-2763-4DDD-BC97-CF77D9BD4D21}" srcOrd="1" destOrd="0" presId="urn:microsoft.com/office/officeart/2005/8/layout/hierarchy3"/>
    <dgm:cxn modelId="{0514223C-E76C-49D9-87A5-84EE8A5E63BD}" type="presParOf" srcId="{F0B58222-2763-4DDD-BC97-CF77D9BD4D21}" destId="{411E578B-B4E4-4BB5-BC33-F21E0FBCC70D}" srcOrd="0" destOrd="0" presId="urn:microsoft.com/office/officeart/2005/8/layout/hierarchy3"/>
    <dgm:cxn modelId="{62CE8A66-8706-48AA-92A1-B5E2C93D6180}" type="presParOf" srcId="{F0B58222-2763-4DDD-BC97-CF77D9BD4D21}" destId="{D8D6220D-38C1-44A6-9CA5-7B084B3C3265}" srcOrd="1" destOrd="0" presId="urn:microsoft.com/office/officeart/2005/8/layout/hierarchy3"/>
    <dgm:cxn modelId="{40EA6A9B-74AA-43D4-AA3D-52E1DE642AA1}" type="presParOf" srcId="{F0B58222-2763-4DDD-BC97-CF77D9BD4D21}" destId="{E1E99DE2-E0C7-4166-9F41-B51B6E0B9165}" srcOrd="2" destOrd="0" presId="urn:microsoft.com/office/officeart/2005/8/layout/hierarchy3"/>
    <dgm:cxn modelId="{CB996BAC-C71A-4BFB-8F30-BE98A0A19A35}" type="presParOf" srcId="{F0B58222-2763-4DDD-BC97-CF77D9BD4D21}" destId="{C96BC910-D21D-417D-A048-DB8DBA12AF85}" srcOrd="3" destOrd="0" presId="urn:microsoft.com/office/officeart/2005/8/layout/hierarchy3"/>
    <dgm:cxn modelId="{90FA78D8-B5DE-465D-B447-F729163A9584}" type="presParOf" srcId="{F0B58222-2763-4DDD-BC97-CF77D9BD4D21}" destId="{263A49F0-724C-4833-ACF0-C3B25BEF5F29}" srcOrd="4" destOrd="0" presId="urn:microsoft.com/office/officeart/2005/8/layout/hierarchy3"/>
    <dgm:cxn modelId="{6B4828B0-E517-4FB4-98CB-E4D86246F441}" type="presParOf" srcId="{F0B58222-2763-4DDD-BC97-CF77D9BD4D21}" destId="{5AB9A20F-8CC8-43F6-9B02-EAE2D9DB704B}" srcOrd="5" destOrd="0" presId="urn:microsoft.com/office/officeart/2005/8/layout/hierarchy3"/>
    <dgm:cxn modelId="{FF59B676-AD9C-4E83-9423-211D53733B55}" type="presParOf" srcId="{482693D2-ED2D-4DB4-A31F-01BB6A8CE481}" destId="{25E7A22E-7345-4927-836B-93D1F7DB4B22}" srcOrd="1" destOrd="0" presId="urn:microsoft.com/office/officeart/2005/8/layout/hierarchy3"/>
    <dgm:cxn modelId="{2CBD0CF0-F1F8-4389-8CBD-27D72AD046CE}" type="presParOf" srcId="{25E7A22E-7345-4927-836B-93D1F7DB4B22}" destId="{7143C6CB-2385-4549-AF28-F1773CFEF8D7}" srcOrd="0" destOrd="0" presId="urn:microsoft.com/office/officeart/2005/8/layout/hierarchy3"/>
    <dgm:cxn modelId="{6219DEB5-5DD5-40F0-9332-B80F039F98F1}" type="presParOf" srcId="{7143C6CB-2385-4549-AF28-F1773CFEF8D7}" destId="{937C67A2-7FC5-4527-8CF3-1174C4C24EE0}" srcOrd="0" destOrd="0" presId="urn:microsoft.com/office/officeart/2005/8/layout/hierarchy3"/>
    <dgm:cxn modelId="{5FE7DE37-D352-46A1-A1BB-5F34D3EA8C5E}" type="presParOf" srcId="{7143C6CB-2385-4549-AF28-F1773CFEF8D7}" destId="{243625F6-B836-4CBD-BB30-A55B29EFFAA2}" srcOrd="1" destOrd="0" presId="urn:microsoft.com/office/officeart/2005/8/layout/hierarchy3"/>
    <dgm:cxn modelId="{79597E7D-99B2-4DBE-8C28-71770003AD00}" type="presParOf" srcId="{25E7A22E-7345-4927-836B-93D1F7DB4B22}" destId="{5C7BEB03-1230-42DB-B26C-89382EAD1D57}" srcOrd="1" destOrd="0" presId="urn:microsoft.com/office/officeart/2005/8/layout/hierarchy3"/>
    <dgm:cxn modelId="{19F7A03A-6DB1-4D8C-863E-62BE53C8E0E1}" type="presParOf" srcId="{5C7BEB03-1230-42DB-B26C-89382EAD1D57}" destId="{05925133-6876-4D67-B453-D849ED44E3D8}" srcOrd="0" destOrd="0" presId="urn:microsoft.com/office/officeart/2005/8/layout/hierarchy3"/>
    <dgm:cxn modelId="{85152405-E4D4-40A7-9041-5AFC4E2E0C49}" type="presParOf" srcId="{5C7BEB03-1230-42DB-B26C-89382EAD1D57}" destId="{124F7B07-3C6A-4001-8435-BE77AA682EA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7821A-0183-4BF5-8E94-8601281BFF6D}">
      <dsp:nvSpPr>
        <dsp:cNvPr id="0" name=""/>
        <dsp:cNvSpPr/>
      </dsp:nvSpPr>
      <dsp:spPr>
        <a:xfrm rot="5400000">
          <a:off x="1766046" y="2122381"/>
          <a:ext cx="1859721" cy="13593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3CB4597-D920-41D8-AB57-7A615E795DEC}">
      <dsp:nvSpPr>
        <dsp:cNvPr id="0" name=""/>
        <dsp:cNvSpPr/>
      </dsp:nvSpPr>
      <dsp:spPr>
        <a:xfrm>
          <a:off x="11445" y="1026289"/>
          <a:ext cx="6372116" cy="854722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chemeClr val="tx2"/>
              </a:solidFill>
            </a:rPr>
            <a:t>Identificar las vías que permitan optimizar la gestión del capital de trabajo de la empresa</a:t>
          </a:r>
        </a:p>
      </dsp:txBody>
      <dsp:txXfrm>
        <a:off x="53177" y="1068021"/>
        <a:ext cx="6288652" cy="771258"/>
      </dsp:txXfrm>
    </dsp:sp>
    <dsp:sp modelId="{1774887C-5420-4DA0-8177-02C694B481AE}">
      <dsp:nvSpPr>
        <dsp:cNvPr id="0" name=""/>
        <dsp:cNvSpPr/>
      </dsp:nvSpPr>
      <dsp:spPr>
        <a:xfrm>
          <a:off x="4762842" y="234679"/>
          <a:ext cx="2276955" cy="1771163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AADAF1-29D3-4E36-948D-BE293A862E77}">
      <dsp:nvSpPr>
        <dsp:cNvPr id="0" name=""/>
        <dsp:cNvSpPr/>
      </dsp:nvSpPr>
      <dsp:spPr>
        <a:xfrm>
          <a:off x="3396500" y="2976532"/>
          <a:ext cx="4431535" cy="983904"/>
        </a:xfrm>
        <a:prstGeom prst="roundRect">
          <a:avLst>
            <a:gd name="adj" fmla="val 16670"/>
          </a:avLst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chemeClr val="tx2"/>
              </a:solidFill>
            </a:rPr>
            <a:t>Definir la estrategia adecuada de financiamiento del activo circulante.</a:t>
          </a:r>
        </a:p>
      </dsp:txBody>
      <dsp:txXfrm>
        <a:off x="3444539" y="3024571"/>
        <a:ext cx="4335457" cy="8878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3D5486-1930-4E8C-AE3E-0C6FE9779D4D}">
      <dsp:nvSpPr>
        <dsp:cNvPr id="0" name=""/>
        <dsp:cNvSpPr/>
      </dsp:nvSpPr>
      <dsp:spPr>
        <a:xfrm>
          <a:off x="0" y="24178"/>
          <a:ext cx="8023225" cy="1972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/>
            <a:t>Diferencia entre los activos circulantes y Pasivos circulantes de una empresa</a:t>
          </a:r>
          <a:endParaRPr lang="es-ES" sz="2800" kern="1200" dirty="0"/>
        </a:p>
      </dsp:txBody>
      <dsp:txXfrm>
        <a:off x="96302" y="120480"/>
        <a:ext cx="7830621" cy="1780162"/>
      </dsp:txXfrm>
    </dsp:sp>
    <dsp:sp modelId="{215C0195-DF7D-4F7E-BF2F-15EA8C732951}">
      <dsp:nvSpPr>
        <dsp:cNvPr id="0" name=""/>
        <dsp:cNvSpPr/>
      </dsp:nvSpPr>
      <dsp:spPr>
        <a:xfrm>
          <a:off x="0" y="1996945"/>
          <a:ext cx="8023225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737" tIns="13970" rIns="78232" bIns="13970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" sz="1050" b="1" u="none" kern="1200" dirty="0"/>
            <a:t>Gitman, L </a:t>
          </a:r>
        </a:p>
      </dsp:txBody>
      <dsp:txXfrm>
        <a:off x="0" y="1996945"/>
        <a:ext cx="8023225" cy="463680"/>
      </dsp:txXfrm>
    </dsp:sp>
    <dsp:sp modelId="{CE35718A-1DB3-44C3-A841-913BE1E8A712}">
      <dsp:nvSpPr>
        <dsp:cNvPr id="0" name=""/>
        <dsp:cNvSpPr/>
      </dsp:nvSpPr>
      <dsp:spPr>
        <a:xfrm>
          <a:off x="0" y="2460625"/>
          <a:ext cx="8023225" cy="1972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/>
            <a:t>La inversión de una empresa en activos a corto plazo (Efectivo, Valores negociables, Cuentas por Cobrar e Inventarios)</a:t>
          </a:r>
        </a:p>
      </dsp:txBody>
      <dsp:txXfrm>
        <a:off x="96302" y="2556927"/>
        <a:ext cx="7830621" cy="1780162"/>
      </dsp:txXfrm>
    </dsp:sp>
    <dsp:sp modelId="{D97A6399-A019-428D-AE46-53A9FFF55D0C}">
      <dsp:nvSpPr>
        <dsp:cNvPr id="0" name=""/>
        <dsp:cNvSpPr/>
      </dsp:nvSpPr>
      <dsp:spPr>
        <a:xfrm>
          <a:off x="0" y="4433391"/>
          <a:ext cx="8023225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737" tIns="13970" rIns="78232" bIns="1397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050" b="1" i="1" kern="1200" dirty="0">
              <a:solidFill>
                <a:srgbClr val="FF0000"/>
              </a:solidFill>
            </a:rPr>
            <a:t>Weston, F y Brighman, E</a:t>
          </a:r>
        </a:p>
      </dsp:txBody>
      <dsp:txXfrm>
        <a:off x="0" y="4433391"/>
        <a:ext cx="8023225" cy="4636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46977-70F2-437D-8AAC-667F51CF9F20}">
      <dsp:nvSpPr>
        <dsp:cNvPr id="0" name=""/>
        <dsp:cNvSpPr/>
      </dsp:nvSpPr>
      <dsp:spPr>
        <a:xfrm>
          <a:off x="0" y="302886"/>
          <a:ext cx="8023225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E527A-6074-497E-8D12-30ED2BD9B2B0}">
      <dsp:nvSpPr>
        <dsp:cNvPr id="0" name=""/>
        <dsp:cNvSpPr/>
      </dsp:nvSpPr>
      <dsp:spPr>
        <a:xfrm>
          <a:off x="383923" y="11964"/>
          <a:ext cx="7638479" cy="71896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solidFill>
                <a:schemeClr val="tx2"/>
              </a:solidFill>
            </a:rPr>
            <a:t>Efectivo en caja y bancos.</a:t>
          </a:r>
        </a:p>
      </dsp:txBody>
      <dsp:txXfrm>
        <a:off x="419020" y="47061"/>
        <a:ext cx="7568285" cy="648767"/>
      </dsp:txXfrm>
    </dsp:sp>
    <dsp:sp modelId="{B37A1B66-2076-4D4F-8FA3-7A620F948FB5}">
      <dsp:nvSpPr>
        <dsp:cNvPr id="0" name=""/>
        <dsp:cNvSpPr/>
      </dsp:nvSpPr>
      <dsp:spPr>
        <a:xfrm>
          <a:off x="0" y="1128060"/>
          <a:ext cx="8023225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924226"/>
              <a:satOff val="16514"/>
              <a:lumOff val="-14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A7204A-AFD3-4D3A-9497-46A23488347E}">
      <dsp:nvSpPr>
        <dsp:cNvPr id="0" name=""/>
        <dsp:cNvSpPr/>
      </dsp:nvSpPr>
      <dsp:spPr>
        <a:xfrm>
          <a:off x="392542" y="1190286"/>
          <a:ext cx="7629810" cy="648206"/>
        </a:xfrm>
        <a:prstGeom prst="roundRect">
          <a:avLst/>
        </a:prstGeom>
        <a:solidFill>
          <a:schemeClr val="accent5">
            <a:hueOff val="-2924226"/>
            <a:satOff val="16514"/>
            <a:lumOff val="-1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solidFill>
                <a:schemeClr val="tx2"/>
              </a:solidFill>
            </a:rPr>
            <a:t>Valores negociables. </a:t>
          </a:r>
        </a:p>
      </dsp:txBody>
      <dsp:txXfrm>
        <a:off x="424185" y="1221929"/>
        <a:ext cx="7566524" cy="584920"/>
      </dsp:txXfrm>
    </dsp:sp>
    <dsp:sp modelId="{E09B1D49-989A-4BAB-A67D-4EFE092389BD}">
      <dsp:nvSpPr>
        <dsp:cNvPr id="0" name=""/>
        <dsp:cNvSpPr/>
      </dsp:nvSpPr>
      <dsp:spPr>
        <a:xfrm>
          <a:off x="0" y="2596701"/>
          <a:ext cx="8023225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848452"/>
              <a:satOff val="33028"/>
              <a:lumOff val="-28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7564D2-869F-4E3F-A73D-F82AF34DD5BB}">
      <dsp:nvSpPr>
        <dsp:cNvPr id="0" name=""/>
        <dsp:cNvSpPr/>
      </dsp:nvSpPr>
      <dsp:spPr>
        <a:xfrm>
          <a:off x="383532" y="2297852"/>
          <a:ext cx="7632188" cy="726888"/>
        </a:xfrm>
        <a:prstGeom prst="roundRect">
          <a:avLst/>
        </a:prstGeom>
        <a:solidFill>
          <a:schemeClr val="accent5">
            <a:hueOff val="-5848452"/>
            <a:satOff val="33028"/>
            <a:lumOff val="-2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solidFill>
                <a:schemeClr val="tx2"/>
              </a:solidFill>
            </a:rPr>
            <a:t>Cuentas por cobrar.</a:t>
          </a:r>
        </a:p>
      </dsp:txBody>
      <dsp:txXfrm>
        <a:off x="419016" y="2333336"/>
        <a:ext cx="7561220" cy="655920"/>
      </dsp:txXfrm>
    </dsp:sp>
    <dsp:sp modelId="{8F481D89-EAC1-4AEA-8A18-BB3912A8B526}">
      <dsp:nvSpPr>
        <dsp:cNvPr id="0" name=""/>
        <dsp:cNvSpPr/>
      </dsp:nvSpPr>
      <dsp:spPr>
        <a:xfrm>
          <a:off x="0" y="4178485"/>
          <a:ext cx="8023225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5AF485-DAF2-4381-9D01-5A5D289F7D41}">
      <dsp:nvSpPr>
        <dsp:cNvPr id="0" name=""/>
        <dsp:cNvSpPr/>
      </dsp:nvSpPr>
      <dsp:spPr>
        <a:xfrm>
          <a:off x="393326" y="3484101"/>
          <a:ext cx="7624610" cy="1122423"/>
        </a:xfrm>
        <a:prstGeom prst="round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>
              <a:solidFill>
                <a:schemeClr val="tx2"/>
              </a:solidFill>
            </a:rPr>
            <a:t>Inventarios: Producción terminada y en proceso, mercancías para la venta, Materia primas y materiales.</a:t>
          </a:r>
        </a:p>
      </dsp:txBody>
      <dsp:txXfrm>
        <a:off x="448118" y="3538893"/>
        <a:ext cx="7515026" cy="10128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866C9-9387-49F2-9492-5D80601D1381}">
      <dsp:nvSpPr>
        <dsp:cNvPr id="0" name=""/>
        <dsp:cNvSpPr/>
      </dsp:nvSpPr>
      <dsp:spPr>
        <a:xfrm rot="5400000">
          <a:off x="4782307" y="-1723024"/>
          <a:ext cx="1346970" cy="51348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Financia algunos activos circulantes permanentes y algunos activos fijos con deudas a corto plazo</a:t>
          </a:r>
        </a:p>
      </dsp:txBody>
      <dsp:txXfrm rot="-5400000">
        <a:off x="2888360" y="236677"/>
        <a:ext cx="5069110" cy="1215462"/>
      </dsp:txXfrm>
    </dsp:sp>
    <dsp:sp modelId="{44DDD6F5-A01F-4A0E-B048-AB50CE9F2D50}">
      <dsp:nvSpPr>
        <dsp:cNvPr id="0" name=""/>
        <dsp:cNvSpPr/>
      </dsp:nvSpPr>
      <dsp:spPr>
        <a:xfrm>
          <a:off x="0" y="2551"/>
          <a:ext cx="2888361" cy="16837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b="1" u="none" kern="1200" dirty="0"/>
            <a:t>Enfoque agresivo</a:t>
          </a:r>
          <a:endParaRPr lang="es-ES" sz="2700" u="none" kern="1200" dirty="0"/>
        </a:p>
      </dsp:txBody>
      <dsp:txXfrm>
        <a:off x="82192" y="84743"/>
        <a:ext cx="2723977" cy="1519328"/>
      </dsp:txXfrm>
    </dsp:sp>
    <dsp:sp modelId="{9A73DE5D-4263-486E-B323-128F5D1AACD7}">
      <dsp:nvSpPr>
        <dsp:cNvPr id="0" name=""/>
        <dsp:cNvSpPr/>
      </dsp:nvSpPr>
      <dsp:spPr>
        <a:xfrm rot="5400000">
          <a:off x="4782307" y="44873"/>
          <a:ext cx="1346970" cy="51348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/>
            <a:t>Utiliza el capital de trabajo para financiar todos los activos permanentes y algunos temporales </a:t>
          </a:r>
        </a:p>
      </dsp:txBody>
      <dsp:txXfrm rot="-5400000">
        <a:off x="2888360" y="2004574"/>
        <a:ext cx="5069110" cy="1215462"/>
      </dsp:txXfrm>
    </dsp:sp>
    <dsp:sp modelId="{BAEF2AA0-E87E-4D80-A33A-47C519C27229}">
      <dsp:nvSpPr>
        <dsp:cNvPr id="0" name=""/>
        <dsp:cNvSpPr/>
      </dsp:nvSpPr>
      <dsp:spPr>
        <a:xfrm>
          <a:off x="0" y="1770449"/>
          <a:ext cx="2888361" cy="16837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b="1" u="none" kern="1200" dirty="0"/>
            <a:t>Enfoque conservador</a:t>
          </a:r>
          <a:endParaRPr lang="es-ES" sz="2700" u="none" kern="1200" dirty="0"/>
        </a:p>
      </dsp:txBody>
      <dsp:txXfrm>
        <a:off x="82192" y="1852641"/>
        <a:ext cx="2723977" cy="1519328"/>
      </dsp:txXfrm>
    </dsp:sp>
    <dsp:sp modelId="{16D6F99C-C3E3-43D2-9E19-17EA4392E0E6}">
      <dsp:nvSpPr>
        <dsp:cNvPr id="0" name=""/>
        <dsp:cNvSpPr/>
      </dsp:nvSpPr>
      <dsp:spPr>
        <a:xfrm rot="5400000">
          <a:off x="4634646" y="1812771"/>
          <a:ext cx="1642293" cy="51348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/>
            <a:t>Los activos circulantes temporales se financian con deudas a corto plazo y los activos circulantes  permanentes así como los activos fijos  se financian  con deudas a largo plazo o capital contable y deudas espontáneas. </a:t>
          </a:r>
        </a:p>
      </dsp:txBody>
      <dsp:txXfrm rot="-5400000">
        <a:off x="2888361" y="3639226"/>
        <a:ext cx="5054694" cy="1481953"/>
      </dsp:txXfrm>
    </dsp:sp>
    <dsp:sp modelId="{7A85A844-512D-4FCE-ABCC-5637BA12BC84}">
      <dsp:nvSpPr>
        <dsp:cNvPr id="0" name=""/>
        <dsp:cNvSpPr/>
      </dsp:nvSpPr>
      <dsp:spPr>
        <a:xfrm>
          <a:off x="0" y="3538347"/>
          <a:ext cx="2888361" cy="16837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b="1" u="none" kern="1200" dirty="0"/>
            <a:t>Enfoque moderado</a:t>
          </a:r>
          <a:endParaRPr lang="es-ES" sz="2700" u="none" kern="1200" dirty="0"/>
        </a:p>
      </dsp:txBody>
      <dsp:txXfrm>
        <a:off x="82192" y="3620539"/>
        <a:ext cx="2723977" cy="15193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866C9-9387-49F2-9492-5D80601D1381}">
      <dsp:nvSpPr>
        <dsp:cNvPr id="0" name=""/>
        <dsp:cNvSpPr/>
      </dsp:nvSpPr>
      <dsp:spPr>
        <a:xfrm rot="5400000">
          <a:off x="4704262" y="-1671305"/>
          <a:ext cx="1503060" cy="51348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/>
            <a:t>A mayor capital de trabajo, menor riesgo de ser insolvente.</a:t>
          </a:r>
        </a:p>
      </dsp:txBody>
      <dsp:txXfrm rot="-5400000">
        <a:off x="2888361" y="217969"/>
        <a:ext cx="5061491" cy="1356314"/>
      </dsp:txXfrm>
    </dsp:sp>
    <dsp:sp modelId="{44DDD6F5-A01F-4A0E-B048-AB50CE9F2D50}">
      <dsp:nvSpPr>
        <dsp:cNvPr id="0" name=""/>
        <dsp:cNvSpPr/>
      </dsp:nvSpPr>
      <dsp:spPr>
        <a:xfrm>
          <a:off x="0" y="2707"/>
          <a:ext cx="2888361" cy="17868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b="1" kern="1200" dirty="0"/>
            <a:t>Relajada (gato gordo)</a:t>
          </a:r>
          <a:r>
            <a:rPr lang="es-ES" sz="2900" kern="1200" dirty="0"/>
            <a:t> </a:t>
          </a:r>
          <a:endParaRPr lang="es-ES" sz="2900" u="none" kern="1200" dirty="0"/>
        </a:p>
      </dsp:txBody>
      <dsp:txXfrm>
        <a:off x="87226" y="89933"/>
        <a:ext cx="2713909" cy="1612387"/>
      </dsp:txXfrm>
    </dsp:sp>
    <dsp:sp modelId="{9A73DE5D-4263-486E-B323-128F5D1AACD7}">
      <dsp:nvSpPr>
        <dsp:cNvPr id="0" name=""/>
        <dsp:cNvSpPr/>
      </dsp:nvSpPr>
      <dsp:spPr>
        <a:xfrm rot="5400000">
          <a:off x="4741057" y="204875"/>
          <a:ext cx="1429471" cy="51348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/>
            <a:t>A menor capital de trabajo, mayor riesgo de ser solvente.</a:t>
          </a:r>
        </a:p>
      </dsp:txBody>
      <dsp:txXfrm rot="-5400000">
        <a:off x="2888361" y="2127353"/>
        <a:ext cx="5065083" cy="1289909"/>
      </dsp:txXfrm>
    </dsp:sp>
    <dsp:sp modelId="{BAEF2AA0-E87E-4D80-A33A-47C519C27229}">
      <dsp:nvSpPr>
        <dsp:cNvPr id="0" name=""/>
        <dsp:cNvSpPr/>
      </dsp:nvSpPr>
      <dsp:spPr>
        <a:xfrm>
          <a:off x="0" y="1878888"/>
          <a:ext cx="2888361" cy="17868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b="1" kern="1200" dirty="0"/>
            <a:t>Restringida (apoyo mediano)</a:t>
          </a:r>
          <a:r>
            <a:rPr lang="es-ES" sz="2900" kern="1200" dirty="0"/>
            <a:t> </a:t>
          </a:r>
          <a:endParaRPr lang="es-ES" sz="2900" u="none" kern="1200" dirty="0"/>
        </a:p>
      </dsp:txBody>
      <dsp:txXfrm>
        <a:off x="87226" y="1966114"/>
        <a:ext cx="2713909" cy="1612387"/>
      </dsp:txXfrm>
    </dsp:sp>
    <dsp:sp modelId="{16D6F99C-C3E3-43D2-9E19-17EA4392E0E6}">
      <dsp:nvSpPr>
        <dsp:cNvPr id="0" name=""/>
        <dsp:cNvSpPr/>
      </dsp:nvSpPr>
      <dsp:spPr>
        <a:xfrm rot="5400000">
          <a:off x="4741057" y="2081057"/>
          <a:ext cx="1429471" cy="51348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/>
            <a:t>Consiste en mantener una política intermedia entre las dos mencionadas anteriormente.</a:t>
          </a:r>
        </a:p>
      </dsp:txBody>
      <dsp:txXfrm rot="-5400000">
        <a:off x="2888361" y="4003535"/>
        <a:ext cx="5065083" cy="1289909"/>
      </dsp:txXfrm>
    </dsp:sp>
    <dsp:sp modelId="{7A85A844-512D-4FCE-ABCC-5637BA12BC84}">
      <dsp:nvSpPr>
        <dsp:cNvPr id="0" name=""/>
        <dsp:cNvSpPr/>
      </dsp:nvSpPr>
      <dsp:spPr>
        <a:xfrm>
          <a:off x="0" y="3755069"/>
          <a:ext cx="2888361" cy="17868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b="1" kern="1200" dirty="0"/>
            <a:t>Moderada</a:t>
          </a:r>
          <a:r>
            <a:rPr lang="es-ES" sz="2900" kern="1200" dirty="0"/>
            <a:t> </a:t>
          </a:r>
          <a:endParaRPr lang="es-ES" sz="2900" u="none" kern="1200" dirty="0"/>
        </a:p>
      </dsp:txBody>
      <dsp:txXfrm>
        <a:off x="87226" y="3842295"/>
        <a:ext cx="2713909" cy="16123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48E3C-55B2-4CEC-8CE3-4CE5DC78875B}">
      <dsp:nvSpPr>
        <dsp:cNvPr id="0" name=""/>
        <dsp:cNvSpPr/>
      </dsp:nvSpPr>
      <dsp:spPr>
        <a:xfrm rot="5400000">
          <a:off x="4821413" y="-1772054"/>
          <a:ext cx="1268759" cy="51348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/>
            <a:t>Relación entre los ingresos y los costos generados por el uso de los activos de la empresa (tanto corrientes como fijos) en actividades productivas.</a:t>
          </a:r>
        </a:p>
      </dsp:txBody>
      <dsp:txXfrm rot="-5400000">
        <a:off x="2888361" y="222934"/>
        <a:ext cx="5072928" cy="1144887"/>
      </dsp:txXfrm>
    </dsp:sp>
    <dsp:sp modelId="{22C4225D-F175-4646-B0CC-01CFDDE9A5D4}">
      <dsp:nvSpPr>
        <dsp:cNvPr id="0" name=""/>
        <dsp:cNvSpPr/>
      </dsp:nvSpPr>
      <dsp:spPr>
        <a:xfrm>
          <a:off x="0" y="2402"/>
          <a:ext cx="2888361" cy="1585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/>
            <a:t>Rentabilidad</a:t>
          </a:r>
        </a:p>
      </dsp:txBody>
      <dsp:txXfrm>
        <a:off x="77420" y="79822"/>
        <a:ext cx="2733521" cy="1431109"/>
      </dsp:txXfrm>
    </dsp:sp>
    <dsp:sp modelId="{91239282-D246-4EB7-A849-B2ABF1DDC128}">
      <dsp:nvSpPr>
        <dsp:cNvPr id="0" name=""/>
        <dsp:cNvSpPr/>
      </dsp:nvSpPr>
      <dsp:spPr>
        <a:xfrm rot="5400000">
          <a:off x="4821413" y="-106807"/>
          <a:ext cx="1268759" cy="51348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/>
            <a:t>Probabilidad de que una empresa sea incapaz de pagar sus cuentas a medida que estas se vencen. (Es la probabilidad de no poder cubrir los costos operativos).</a:t>
          </a:r>
        </a:p>
      </dsp:txBody>
      <dsp:txXfrm rot="-5400000">
        <a:off x="2888361" y="1888181"/>
        <a:ext cx="5072928" cy="1144887"/>
      </dsp:txXfrm>
    </dsp:sp>
    <dsp:sp modelId="{2A694C46-0366-48CB-8E48-815618002D3A}">
      <dsp:nvSpPr>
        <dsp:cNvPr id="0" name=""/>
        <dsp:cNvSpPr/>
      </dsp:nvSpPr>
      <dsp:spPr>
        <a:xfrm>
          <a:off x="0" y="1667650"/>
          <a:ext cx="2888361" cy="1585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/>
            <a:t>Riesgo (de insolvencia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/>
            <a:t>técnica</a:t>
          </a:r>
        </a:p>
      </dsp:txBody>
      <dsp:txXfrm>
        <a:off x="77420" y="1745070"/>
        <a:ext cx="2733521" cy="1431109"/>
      </dsp:txXfrm>
    </dsp:sp>
    <dsp:sp modelId="{4E4946CC-9AA8-4FBE-8BB8-B1E528386C3C}">
      <dsp:nvSpPr>
        <dsp:cNvPr id="0" name=""/>
        <dsp:cNvSpPr/>
      </dsp:nvSpPr>
      <dsp:spPr>
        <a:xfrm rot="5400000">
          <a:off x="4821413" y="1558440"/>
          <a:ext cx="1268759" cy="51348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/>
            <a:t>Condición que describe a una empresa que es incapaz de pagar sus deudas a medida que se vencen.</a:t>
          </a:r>
        </a:p>
      </dsp:txBody>
      <dsp:txXfrm rot="-5400000">
        <a:off x="2888361" y="3553428"/>
        <a:ext cx="5072928" cy="1144887"/>
      </dsp:txXfrm>
    </dsp:sp>
    <dsp:sp modelId="{F509B1CF-F901-4536-AD40-387059D8D7F6}">
      <dsp:nvSpPr>
        <dsp:cNvPr id="0" name=""/>
        <dsp:cNvSpPr/>
      </dsp:nvSpPr>
      <dsp:spPr>
        <a:xfrm>
          <a:off x="0" y="3332897"/>
          <a:ext cx="2888361" cy="1585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/>
            <a:t>Técnicamente insolvente</a:t>
          </a:r>
        </a:p>
      </dsp:txBody>
      <dsp:txXfrm>
        <a:off x="77420" y="3410317"/>
        <a:ext cx="2733521" cy="14311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735B6D-3BFE-461B-A3E7-1E69F673E2A3}">
      <dsp:nvSpPr>
        <dsp:cNvPr id="0" name=""/>
        <dsp:cNvSpPr/>
      </dsp:nvSpPr>
      <dsp:spPr>
        <a:xfrm>
          <a:off x="2189" y="4485"/>
          <a:ext cx="2881568" cy="1104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b="1" kern="1200" dirty="0"/>
            <a:t>ventajas</a:t>
          </a:r>
          <a:r>
            <a:rPr lang="es-ES" sz="2400" b="1" kern="1200" dirty="0"/>
            <a:t> </a:t>
          </a:r>
        </a:p>
      </dsp:txBody>
      <dsp:txXfrm>
        <a:off x="34546" y="36842"/>
        <a:ext cx="2816854" cy="1040046"/>
      </dsp:txXfrm>
    </dsp:sp>
    <dsp:sp modelId="{411E578B-B4E4-4BB5-BC33-F21E0FBCC70D}">
      <dsp:nvSpPr>
        <dsp:cNvPr id="0" name=""/>
        <dsp:cNvSpPr/>
      </dsp:nvSpPr>
      <dsp:spPr>
        <a:xfrm>
          <a:off x="290346" y="1109246"/>
          <a:ext cx="288156" cy="8285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8570"/>
              </a:lnTo>
              <a:lnTo>
                <a:pt x="288156" y="8285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6220D-38C1-44A6-9CA5-7B084B3C3265}">
      <dsp:nvSpPr>
        <dsp:cNvPr id="0" name=""/>
        <dsp:cNvSpPr/>
      </dsp:nvSpPr>
      <dsp:spPr>
        <a:xfrm>
          <a:off x="578503" y="1385436"/>
          <a:ext cx="3524645" cy="1104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La rapidez con que se obtiene</a:t>
          </a:r>
        </a:p>
      </dsp:txBody>
      <dsp:txXfrm>
        <a:off x="610860" y="1417793"/>
        <a:ext cx="3459931" cy="1040046"/>
      </dsp:txXfrm>
    </dsp:sp>
    <dsp:sp modelId="{E1E99DE2-E0C7-4166-9F41-B51B6E0B9165}">
      <dsp:nvSpPr>
        <dsp:cNvPr id="0" name=""/>
        <dsp:cNvSpPr/>
      </dsp:nvSpPr>
      <dsp:spPr>
        <a:xfrm>
          <a:off x="290346" y="1109246"/>
          <a:ext cx="288156" cy="2209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9520"/>
              </a:lnTo>
              <a:lnTo>
                <a:pt x="288156" y="22095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6BC910-D21D-417D-A048-DB8DBA12AF85}">
      <dsp:nvSpPr>
        <dsp:cNvPr id="0" name=""/>
        <dsp:cNvSpPr/>
      </dsp:nvSpPr>
      <dsp:spPr>
        <a:xfrm>
          <a:off x="578503" y="2766387"/>
          <a:ext cx="3524663" cy="1104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Los costos de flotación son insignificantes a c/p</a:t>
          </a:r>
        </a:p>
      </dsp:txBody>
      <dsp:txXfrm>
        <a:off x="610860" y="2798744"/>
        <a:ext cx="3459949" cy="1040046"/>
      </dsp:txXfrm>
    </dsp:sp>
    <dsp:sp modelId="{263A49F0-724C-4833-ACF0-C3B25BEF5F29}">
      <dsp:nvSpPr>
        <dsp:cNvPr id="0" name=""/>
        <dsp:cNvSpPr/>
      </dsp:nvSpPr>
      <dsp:spPr>
        <a:xfrm>
          <a:off x="290346" y="1109246"/>
          <a:ext cx="288156" cy="3590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0471"/>
              </a:lnTo>
              <a:lnTo>
                <a:pt x="288156" y="35904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B9A20F-8CC8-43F6-9B02-EAE2D9DB704B}">
      <dsp:nvSpPr>
        <dsp:cNvPr id="0" name=""/>
        <dsp:cNvSpPr/>
      </dsp:nvSpPr>
      <dsp:spPr>
        <a:xfrm>
          <a:off x="578503" y="4147337"/>
          <a:ext cx="3633247" cy="1104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La tasa de interés es más baja.</a:t>
          </a:r>
        </a:p>
      </dsp:txBody>
      <dsp:txXfrm>
        <a:off x="610860" y="4179694"/>
        <a:ext cx="3568533" cy="1040046"/>
      </dsp:txXfrm>
    </dsp:sp>
    <dsp:sp modelId="{937C67A2-7FC5-4527-8CF3-1174C4C24EE0}">
      <dsp:nvSpPr>
        <dsp:cNvPr id="0" name=""/>
        <dsp:cNvSpPr/>
      </dsp:nvSpPr>
      <dsp:spPr>
        <a:xfrm>
          <a:off x="3864405" y="4485"/>
          <a:ext cx="3955705" cy="1104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b="1" kern="1200" dirty="0"/>
            <a:t>Desventajas</a:t>
          </a:r>
          <a:r>
            <a:rPr lang="es-ES" sz="2400" kern="1200" dirty="0"/>
            <a:t> </a:t>
          </a:r>
        </a:p>
      </dsp:txBody>
      <dsp:txXfrm>
        <a:off x="3896762" y="36842"/>
        <a:ext cx="3890991" cy="1040046"/>
      </dsp:txXfrm>
    </dsp:sp>
    <dsp:sp modelId="{05925133-6876-4D67-B453-D849ED44E3D8}">
      <dsp:nvSpPr>
        <dsp:cNvPr id="0" name=""/>
        <dsp:cNvSpPr/>
      </dsp:nvSpPr>
      <dsp:spPr>
        <a:xfrm>
          <a:off x="4259975" y="1109246"/>
          <a:ext cx="395570" cy="1534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4661"/>
              </a:lnTo>
              <a:lnTo>
                <a:pt x="395570" y="15346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4F7B07-3C6A-4001-8435-BE77AA682EA7}">
      <dsp:nvSpPr>
        <dsp:cNvPr id="0" name=""/>
        <dsp:cNvSpPr/>
      </dsp:nvSpPr>
      <dsp:spPr>
        <a:xfrm>
          <a:off x="4655546" y="1385436"/>
          <a:ext cx="3365489" cy="25169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El riesgo de impago es mayor debido al poco tiempo con que se cuenta para desembolsar la  deuda</a:t>
          </a:r>
        </a:p>
      </dsp:txBody>
      <dsp:txXfrm>
        <a:off x="4729265" y="1459155"/>
        <a:ext cx="3218051" cy="23695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B1F5D-5A13-465D-B8AE-3C01BFEC597B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B909D-FBAD-40F6-B875-7F4BBE8D37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3723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Capital de trabajo son simplemente los activos circulantes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B909D-FBAD-40F6-B875-7F4BBE8D378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9391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CTN: los recursos con que cuenta la empresa para cubrir sus deudas a corto plazo.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B909D-FBAD-40F6-B875-7F4BBE8D378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1812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 medida que descendemos en el lado de los activos del balance general, aumenta el riesgo relacionado con los activos.</a:t>
            </a:r>
          </a:p>
          <a:p>
            <a:r>
              <a:rPr lang="es-ES" dirty="0"/>
              <a:t>Cuanto más cerca esté un activo del efectivo, menos riesgoso será.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B909D-FBAD-40F6-B875-7F4BBE8D378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3495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Enfoque de acoplamiento </a:t>
            </a:r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vencimientos “Autoliquidación”.</a:t>
            </a:r>
          </a:p>
          <a:p>
            <a:r>
              <a:rPr lang="es-E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Enfoque conservador</a:t>
            </a:r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utiliza más financiamiento a largo plazo, menor rendimiento (mayores costos financieros) y menor riesgo (mayor plazo).</a:t>
            </a:r>
          </a:p>
          <a:p>
            <a:r>
              <a:rPr lang="es-ES" b="1" dirty="0"/>
              <a:t>Enfoque</a:t>
            </a:r>
            <a:r>
              <a:rPr lang="es-ES" dirty="0"/>
              <a:t> </a:t>
            </a:r>
            <a:r>
              <a:rPr lang="es-ES" b="1" dirty="0"/>
              <a:t>agresivo</a:t>
            </a:r>
            <a:r>
              <a:rPr lang="es-ES" dirty="0"/>
              <a:t>, utiliza más financiamiento a corto plazo, mayor rendimiento (menores costos</a:t>
            </a:r>
          </a:p>
          <a:p>
            <a:r>
              <a:rPr lang="es-ES" dirty="0"/>
              <a:t>financieros) y mayor riesgo (menor plazo).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B909D-FBAD-40F6-B875-7F4BBE8D3780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0574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Política relajada “gato gordo”, a mayor capital de trabajo, menor riesgo de ser insolvente.</a:t>
            </a:r>
          </a:p>
          <a:p>
            <a:r>
              <a:rPr lang="es-ES" dirty="0"/>
              <a:t>Política restringida, a menor capital de trabajo, mayor riesgo de ser solvente.</a:t>
            </a:r>
          </a:p>
          <a:p>
            <a:r>
              <a:rPr lang="es-ES" dirty="0"/>
              <a:t>Política moderada.(riesgo equilibrado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B909D-FBAD-40F6-B875-7F4BBE8D3780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6498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Rentabilidad: capacidad de la empresa de generar utilidades.</a:t>
            </a:r>
          </a:p>
          <a:p>
            <a:r>
              <a:rPr lang="es-ES" dirty="0"/>
              <a:t>Las utilidades de una empresa pueden aumentar por:</a:t>
            </a:r>
          </a:p>
          <a:p>
            <a:r>
              <a:rPr lang="es-ES" dirty="0"/>
              <a:t>• 1.-Incremento de los ingresos.</a:t>
            </a:r>
          </a:p>
          <a:p>
            <a:r>
              <a:rPr lang="es-ES" dirty="0"/>
              <a:t>• 2.-Reducción de los costos.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B909D-FBAD-40F6-B875-7F4BBE8D3780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4239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costos de flotación: </a:t>
            </a:r>
            <a:r>
              <a:rPr lang="es-ES" dirty="0"/>
              <a:t>Costos totales de la emisión y venta de un valor (bonos, acciones 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B909D-FBAD-40F6-B875-7F4BBE8D3780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3480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/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s-ES" altLang="es-ES" noProof="0"/>
              <a:t>Haga clic para modificar el estilo de título del patrón</a:t>
            </a:r>
            <a:endParaRPr lang="en-US" altLang="es-E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es-ES" altLang="es-ES" noProof="0"/>
              <a:t>Haga clic para editar el estilo de subtítulo del patrón</a:t>
            </a:r>
            <a:endParaRPr lang="en-US" altLang="es-ES" noProof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s-ES" sz="2800" b="1">
                <a:latin typeface="Verdana" panose="020B0604030504040204" pitchFamily="34" charset="0"/>
              </a:rPr>
              <a:t>LOGO</a:t>
            </a:r>
          </a:p>
        </p:txBody>
      </p:sp>
      <p:grpSp>
        <p:nvGrpSpPr>
          <p:cNvPr id="3103" name="Group 31"/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/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105" name="Group 33"/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09" name="Group 37"/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1" name="Oval 3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2" name="Oval 4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3" name="Group 41"/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7" name="Group 45"/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1" name="Group 49"/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5" name="Group 53"/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33" name="Group 61"/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5" name="Oval 6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6" name="Oval 6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137" name="Rectangle 65"/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1" name="Rectangle 69"/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3" name="Rectangle 71"/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4" name="Rectangle 72"/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5" name="Rectangle 73"/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6" name="Rectangle 74"/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7" name="Rectangle 75"/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9" name="Rectangle 77"/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4" name="Line 82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5" name="Line 83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8" name="Line 86"/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9" name="Line 87"/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74AAC0-B06E-4B5A-A892-9F4CB1C0A9CB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27843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C93277-11FA-4010-967A-605DEA869A5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64312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AADAF7-D46B-41C9-8509-62E99605E7C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84480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ACD072-EA79-4AF5-9117-FB174C9BC7E3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9" name="Marcador de fecha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89043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FF6EBD-A2A5-4019-BE1E-E430ECAF218A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795154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DD89E21-6298-4038-9F08-BAE9E4AD2F9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44437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CDBB993-A8BC-4FAD-A206-2B88702B4BBB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18874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143B56-4EFE-4165-8C6D-D059F52007D1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43535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73515A-C4F9-4F02-9485-51531E125A07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47740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4E3EE2-790A-442A-9764-56B84EFC971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92771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es-ES"/>
              <a:t>Haga clic en el icono para agregar una tabla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F7A75443-BACC-44E0-9755-470D6713122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374203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/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DA2AD3-DBFE-4975-8DCE-533B506B7D1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grpSp>
        <p:nvGrpSpPr>
          <p:cNvPr id="1128" name="Group 104"/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/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130" name="Group 106"/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2" name="Oval 10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3" name="Oval 10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4" name="Group 110"/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6" name="Oval 11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7" name="Oval 11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8" name="Group 114"/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0" name="Oval 11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1" name="Oval 11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2" name="Group 118"/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4" name="Oval 120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5" name="Oval 121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6" name="Group 122"/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8" name="Oval 124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9" name="Oval 125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0" name="Group 126"/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2" name="Oval 12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3" name="Oval 12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4" name="Group 130"/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6" name="Oval 13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7" name="Oval 13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8" name="Group 134"/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0" name="Oval 13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1" name="Oval 13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1162" name="Rectangle 13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 altLang="es-ES"/>
              <a:t>www.themegallery.com</a:t>
            </a:r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6" name="Line 15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7" name="Line 153"/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9" name="Line 15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1" name="Line 157"/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2" name="Line 158"/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3" name="Line 159"/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340768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OPERATIVA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052" y="2093624"/>
            <a:ext cx="2901948" cy="2456901"/>
          </a:xfrm>
          <a:prstGeom prst="rect">
            <a:avLst/>
          </a:prstGeom>
        </p:spPr>
      </p:pic>
      <p:pic>
        <p:nvPicPr>
          <p:cNvPr id="6" name="Picture 7" descr="D:\frida25814\facultad\2015\imagenes para ppt\uehfohw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32124"/>
            <a:ext cx="2664296" cy="306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478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CONFERENCIA No. 4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980728"/>
            <a:ext cx="8424936" cy="4921250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s-ES" sz="2400" b="1" dirty="0"/>
              <a:t>Tema 2: </a:t>
            </a:r>
            <a:r>
              <a:rPr lang="es-ES" altLang="es-ES" sz="2400" dirty="0"/>
              <a:t>Administración financiera del capital de trabajo.</a:t>
            </a:r>
          </a:p>
          <a:p>
            <a:pPr marL="0" indent="0" algn="just">
              <a:buNone/>
            </a:pPr>
            <a:r>
              <a:rPr lang="es-ES" altLang="es-ES" sz="2400" b="1" dirty="0"/>
              <a:t>Título: </a:t>
            </a:r>
            <a:r>
              <a:rPr lang="es-ES" altLang="es-ES" sz="2400" dirty="0"/>
              <a:t>Las decisiones financieras de inversión de la empresa en el corto plazo.</a:t>
            </a:r>
          </a:p>
          <a:p>
            <a:pPr marL="0" indent="0" algn="just">
              <a:buNone/>
            </a:pPr>
            <a:endParaRPr lang="es-ES" altLang="es-ES" sz="2400" dirty="0"/>
          </a:p>
          <a:p>
            <a:pPr marL="0" indent="0" algn="just">
              <a:buNone/>
            </a:pPr>
            <a:r>
              <a:rPr lang="es-ES_tradnl" sz="2400" b="1" dirty="0"/>
              <a:t>Sumario</a:t>
            </a:r>
            <a:r>
              <a:rPr lang="es-ES_tradnl" sz="2400" dirty="0"/>
              <a:t>:</a:t>
            </a:r>
            <a:endParaRPr lang="es-ES" sz="2400" dirty="0"/>
          </a:p>
          <a:p>
            <a:pPr lvl="0" algn="just"/>
            <a:r>
              <a:rPr lang="es-ES" dirty="0"/>
              <a:t>Capital de trabajo. Generalidades. </a:t>
            </a:r>
          </a:p>
          <a:p>
            <a:pPr lvl="0" algn="just"/>
            <a:r>
              <a:rPr lang="es-ES" dirty="0"/>
              <a:t>Políticas de inversión de capital de trabajo.</a:t>
            </a:r>
          </a:p>
          <a:p>
            <a:pPr algn="just"/>
            <a:r>
              <a:rPr lang="es-ES" dirty="0"/>
              <a:t>Políticas de financiamiento de capital de trabajo</a:t>
            </a:r>
          </a:p>
        </p:txBody>
      </p:sp>
    </p:spTree>
    <p:extLst>
      <p:ext uri="{BB962C8B-B14F-4D97-AF65-F5344CB8AC3E}">
        <p14:creationId xmlns:p14="http://schemas.microsoft.com/office/powerpoint/2010/main" val="3651069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0387" y="980729"/>
            <a:ext cx="8023225" cy="1296143"/>
          </a:xfrm>
        </p:spPr>
        <p:txBody>
          <a:bodyPr/>
          <a:lstStyle/>
          <a:p>
            <a:pPr marL="0" lvl="0" indent="0" algn="just">
              <a:buNone/>
            </a:pPr>
            <a:r>
              <a:rPr lang="es-ES" sz="2400" dirty="0"/>
              <a:t>Determinar qué política de capital de trabajo deberá realizar  la entidad a partir de un ejemplo ilustrativo, logrando formar en nuestros estudiantes habilidades para la toma de decisiones.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03627473"/>
              </p:ext>
            </p:extLst>
          </p:nvPr>
        </p:nvGraphicFramePr>
        <p:xfrm>
          <a:off x="755576" y="2276872"/>
          <a:ext cx="7828036" cy="4427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776411" y="5229200"/>
            <a:ext cx="149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+mn-lt"/>
              </a:rPr>
              <a:t>Acciones</a:t>
            </a:r>
          </a:p>
        </p:txBody>
      </p:sp>
    </p:spTree>
    <p:extLst>
      <p:ext uri="{BB962C8B-B14F-4D97-AF65-F5344CB8AC3E}">
        <p14:creationId xmlns:p14="http://schemas.microsoft.com/office/powerpoint/2010/main" val="1403762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Conceptos de Capital de Trabajo</a:t>
            </a:r>
          </a:p>
        </p:txBody>
      </p:sp>
      <p:graphicFrame>
        <p:nvGraphicFramePr>
          <p:cNvPr id="3" name="Marcador de conteni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974495"/>
              </p:ext>
            </p:extLst>
          </p:nvPr>
        </p:nvGraphicFramePr>
        <p:xfrm>
          <a:off x="609600" y="1228725"/>
          <a:ext cx="802322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7408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s-ES" dirty="0"/>
              <a:t>¿Que es el capital de trabajo?</a:t>
            </a:r>
            <a:br>
              <a:rPr lang="es-ES" dirty="0"/>
            </a:br>
            <a:endParaRPr lang="es-E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66976" y="1225550"/>
            <a:ext cx="4005024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sz="2800" b="1" dirty="0">
                <a:latin typeface="+mn-lt"/>
              </a:rPr>
              <a:t>Es la inversión de una empresa en activos y el financiamiento con pasivos de corto plazo.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68" y="4419600"/>
            <a:ext cx="3733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1700808"/>
            <a:ext cx="38195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818111" y="4134559"/>
            <a:ext cx="380201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sz="2800" b="1" dirty="0">
                <a:latin typeface="+mn-lt"/>
              </a:rPr>
              <a:t>Está formado por el total de activos circulantes y el pasivo de corto plazo.</a:t>
            </a:r>
          </a:p>
        </p:txBody>
      </p:sp>
    </p:spTree>
    <p:extLst>
      <p:ext uri="{BB962C8B-B14F-4D97-AF65-F5344CB8AC3E}">
        <p14:creationId xmlns:p14="http://schemas.microsoft.com/office/powerpoint/2010/main" val="1321718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469832" cy="563562"/>
          </a:xfrm>
        </p:spPr>
        <p:txBody>
          <a:bodyPr/>
          <a:lstStyle/>
          <a:p>
            <a:r>
              <a:rPr lang="es-ES" dirty="0"/>
              <a:t>Importancia del Capital de Trabajo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39552" y="980728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400" b="1" dirty="0">
                <a:latin typeface="+mn-lt"/>
              </a:rPr>
              <a:t>Un gerente financiero se</a:t>
            </a:r>
          </a:p>
          <a:p>
            <a:pPr algn="just"/>
            <a:r>
              <a:rPr lang="es-ES" sz="2400" b="1" dirty="0">
                <a:latin typeface="+mn-lt"/>
              </a:rPr>
              <a:t>dedica una buena parte de su tiempo a la administración del capital de trabajo, pues sabe que la </a:t>
            </a:r>
            <a:r>
              <a:rPr lang="es-ES" sz="2400" b="1" i="1" dirty="0">
                <a:solidFill>
                  <a:srgbClr val="FF0000"/>
                </a:solidFill>
                <a:latin typeface="+mn-lt"/>
              </a:rPr>
              <a:t>meta de la administración del capital de trabajo es maximizar el valor de la empresa</a:t>
            </a:r>
            <a:r>
              <a:rPr lang="es-ES" sz="2400" b="1" dirty="0">
                <a:latin typeface="+mn-lt"/>
              </a:rPr>
              <a:t>, es decir implica la administración eficiente de los activos circulantes y los pasivos de corto plazo.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412776"/>
            <a:ext cx="3456384" cy="42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45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5873" y="129134"/>
            <a:ext cx="7568556" cy="563562"/>
          </a:xfrm>
        </p:spPr>
        <p:txBody>
          <a:bodyPr/>
          <a:lstStyle/>
          <a:p>
            <a:r>
              <a:rPr lang="es-ES" dirty="0"/>
              <a:t>Otros nombres de Capital de Trabajo</a:t>
            </a:r>
          </a:p>
        </p:txBody>
      </p:sp>
      <p:sp>
        <p:nvSpPr>
          <p:cNvPr id="5" name="Hexágono 4"/>
          <p:cNvSpPr/>
          <p:nvPr/>
        </p:nvSpPr>
        <p:spPr>
          <a:xfrm>
            <a:off x="611560" y="1124744"/>
            <a:ext cx="2592288" cy="1872208"/>
          </a:xfrm>
          <a:prstGeom prst="hexagon">
            <a:avLst/>
          </a:prstGeom>
          <a:solidFill>
            <a:srgbClr val="C1D1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2"/>
                </a:solidFill>
              </a:rPr>
              <a:t>Fondo</a:t>
            </a:r>
          </a:p>
          <a:p>
            <a:pPr algn="ctr"/>
            <a:r>
              <a:rPr lang="es-ES" sz="2400" b="1" dirty="0">
                <a:solidFill>
                  <a:schemeClr val="tx2"/>
                </a:solidFill>
              </a:rPr>
              <a:t>operativo</a:t>
            </a:r>
          </a:p>
        </p:txBody>
      </p:sp>
      <p:sp>
        <p:nvSpPr>
          <p:cNvPr id="6" name="Trapecio 5"/>
          <p:cNvSpPr/>
          <p:nvPr/>
        </p:nvSpPr>
        <p:spPr>
          <a:xfrm>
            <a:off x="5544108" y="1232756"/>
            <a:ext cx="2880320" cy="1656184"/>
          </a:xfrm>
          <a:prstGeom prst="trapezoid">
            <a:avLst/>
          </a:prstGeom>
          <a:solidFill>
            <a:srgbClr val="5AAB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2"/>
                </a:solidFill>
              </a:rPr>
              <a:t>Capital en</a:t>
            </a:r>
          </a:p>
          <a:p>
            <a:pPr algn="ctr"/>
            <a:r>
              <a:rPr lang="es-ES" sz="2400" b="1" dirty="0">
                <a:solidFill>
                  <a:schemeClr val="tx2"/>
                </a:solidFill>
              </a:rPr>
              <a:t>circulación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2857016" y="3026060"/>
            <a:ext cx="3731207" cy="115212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>
                <a:solidFill>
                  <a:schemeClr val="tx2"/>
                </a:solidFill>
              </a:rPr>
              <a:t>Fondo de maniobra</a:t>
            </a:r>
          </a:p>
        </p:txBody>
      </p:sp>
      <p:sp>
        <p:nvSpPr>
          <p:cNvPr id="8" name="Flecha curvada hacia la derecha 7"/>
          <p:cNvSpPr/>
          <p:nvPr/>
        </p:nvSpPr>
        <p:spPr>
          <a:xfrm>
            <a:off x="871214" y="3861049"/>
            <a:ext cx="1468537" cy="2520280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>
            <a:off x="2555776" y="4315308"/>
            <a:ext cx="5868652" cy="2203140"/>
          </a:xfrm>
          <a:prstGeom prst="ellipse">
            <a:avLst/>
          </a:prstGeom>
          <a:solidFill>
            <a:srgbClr val="FCB2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400" b="1" dirty="0">
                <a:solidFill>
                  <a:schemeClr val="tx2"/>
                </a:solidFill>
              </a:rPr>
              <a:t>El nombre es lo de menos, si la empresa no tiene capital de trabajo, es </a:t>
            </a:r>
            <a:r>
              <a:rPr lang="es-ES" sz="2400" b="1" dirty="0">
                <a:solidFill>
                  <a:srgbClr val="FF0000"/>
                </a:solidFill>
              </a:rPr>
              <a:t>inoperante.</a:t>
            </a:r>
          </a:p>
        </p:txBody>
      </p:sp>
    </p:spTree>
    <p:extLst>
      <p:ext uri="{BB962C8B-B14F-4D97-AF65-F5344CB8AC3E}">
        <p14:creationId xmlns:p14="http://schemas.microsoft.com/office/powerpoint/2010/main" val="2423865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122238"/>
            <a:ext cx="8023224" cy="563562"/>
          </a:xfrm>
        </p:spPr>
        <p:txBody>
          <a:bodyPr/>
          <a:lstStyle/>
          <a:p>
            <a:r>
              <a:rPr lang="es-ES" dirty="0"/>
              <a:t>¿Qué es el Capital de Trabajo Neto?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983829" y="1052736"/>
            <a:ext cx="72747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+mn-lt"/>
              </a:rPr>
              <a:t>Implica la administración del activo circulante y del pasivo a corto plazo y se define como el resultado de</a:t>
            </a:r>
          </a:p>
          <a:p>
            <a:pPr algn="ctr"/>
            <a:r>
              <a:rPr lang="es-ES" sz="2400" b="1" dirty="0">
                <a:latin typeface="+mn-lt"/>
              </a:rPr>
              <a:t>la diferencia entre los activos circulantes </a:t>
            </a:r>
          </a:p>
          <a:p>
            <a:pPr algn="ctr"/>
            <a:r>
              <a:rPr lang="es-ES" sz="2400" b="1" dirty="0">
                <a:latin typeface="+mn-lt"/>
              </a:rPr>
              <a:t>y los pasivos de corto plazo.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149080"/>
            <a:ext cx="2664296" cy="238537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851920" y="4941168"/>
            <a:ext cx="144016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4167728"/>
            <a:ext cx="2895769" cy="2416248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11560" y="3597116"/>
            <a:ext cx="29049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+mn-lt"/>
              </a:rPr>
              <a:t>Activos circulantes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395050" y="3597116"/>
            <a:ext cx="3409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+mn-lt"/>
              </a:rPr>
              <a:t>Pasivos de corto plazo</a:t>
            </a:r>
          </a:p>
        </p:txBody>
      </p:sp>
    </p:spTree>
    <p:extLst>
      <p:ext uri="{BB962C8B-B14F-4D97-AF65-F5344CB8AC3E}">
        <p14:creationId xmlns:p14="http://schemas.microsoft.com/office/powerpoint/2010/main" val="1921968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Activos circulantes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6191179"/>
              </p:ext>
            </p:extLst>
          </p:nvPr>
        </p:nvGraphicFramePr>
        <p:xfrm>
          <a:off x="683568" y="908720"/>
          <a:ext cx="802322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ángulo 4"/>
          <p:cNvSpPr/>
          <p:nvPr/>
        </p:nvSpPr>
        <p:spPr>
          <a:xfrm>
            <a:off x="539553" y="5910371"/>
            <a:ext cx="8167240" cy="830997"/>
          </a:xfrm>
          <a:prstGeom prst="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chemeClr val="tx2"/>
                </a:solidFill>
                <a:latin typeface="+mn-lt"/>
              </a:rPr>
              <a:t>Característica: su fácil conversión en $, en el plazo máximo de un año.</a:t>
            </a:r>
          </a:p>
        </p:txBody>
      </p:sp>
    </p:spTree>
    <p:extLst>
      <p:ext uri="{BB962C8B-B14F-4D97-AF65-F5344CB8AC3E}">
        <p14:creationId xmlns:p14="http://schemas.microsoft.com/office/powerpoint/2010/main" val="393870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Pasivos circulantes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83568" y="5729724"/>
            <a:ext cx="7900044" cy="830997"/>
          </a:xfrm>
          <a:prstGeom prst="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chemeClr val="tx2"/>
                </a:solidFill>
                <a:latin typeface="+mn-lt"/>
              </a:rPr>
              <a:t>Característica: </a:t>
            </a:r>
            <a:r>
              <a:rPr lang="es-ES" sz="2400" b="1" dirty="0">
                <a:solidFill>
                  <a:schemeClr val="tx2"/>
                </a:solidFill>
              </a:rPr>
              <a:t>obligaciones que deben pagarse en el plazo máximo de un año.</a:t>
            </a:r>
            <a:endParaRPr lang="es-ES" sz="24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Flecha a la derecha con muesca 9"/>
          <p:cNvSpPr/>
          <p:nvPr/>
        </p:nvSpPr>
        <p:spPr>
          <a:xfrm>
            <a:off x="683568" y="1052736"/>
            <a:ext cx="1925216" cy="1080120"/>
          </a:xfrm>
          <a:prstGeom prst="notchedRightArrow">
            <a:avLst/>
          </a:prstGeom>
          <a:solidFill>
            <a:srgbClr val="FCB2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3059832" y="1268760"/>
            <a:ext cx="3472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latin typeface="+mn-lt"/>
              </a:rPr>
              <a:t>Cuentas por pagar.</a:t>
            </a:r>
          </a:p>
        </p:txBody>
      </p:sp>
      <p:sp>
        <p:nvSpPr>
          <p:cNvPr id="14" name="Flecha a la derecha con muesca 13"/>
          <p:cNvSpPr/>
          <p:nvPr/>
        </p:nvSpPr>
        <p:spPr>
          <a:xfrm>
            <a:off x="1475656" y="1965613"/>
            <a:ext cx="1925216" cy="1080120"/>
          </a:xfrm>
          <a:prstGeom prst="notchedRightArrow">
            <a:avLst/>
          </a:prstGeom>
          <a:solidFill>
            <a:srgbClr val="FCB2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 a la derecha con muesca 14"/>
          <p:cNvSpPr/>
          <p:nvPr/>
        </p:nvSpPr>
        <p:spPr>
          <a:xfrm>
            <a:off x="1835696" y="3092308"/>
            <a:ext cx="1925216" cy="1080120"/>
          </a:xfrm>
          <a:prstGeom prst="notchedRightArrow">
            <a:avLst/>
          </a:prstGeom>
          <a:solidFill>
            <a:srgbClr val="FCB2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a la derecha con muesca 15"/>
          <p:cNvSpPr/>
          <p:nvPr/>
        </p:nvSpPr>
        <p:spPr>
          <a:xfrm>
            <a:off x="2231291" y="4360579"/>
            <a:ext cx="1925216" cy="1080120"/>
          </a:xfrm>
          <a:prstGeom prst="notchedRightArrow">
            <a:avLst/>
          </a:prstGeom>
          <a:solidFill>
            <a:srgbClr val="FCB2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3830112" y="3401535"/>
            <a:ext cx="3927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latin typeface="+mn-lt"/>
              </a:rPr>
              <a:t>Impuestos por pagar.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3417880" y="2274840"/>
            <a:ext cx="5259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latin typeface="+mn-lt"/>
              </a:rPr>
              <a:t>Documentos por Pagar a c/p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283968" y="4715973"/>
            <a:ext cx="4392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latin typeface="+mn-lt"/>
              </a:rPr>
              <a:t>Créditos &lt; o = a un año.</a:t>
            </a:r>
          </a:p>
        </p:txBody>
      </p:sp>
    </p:spTree>
    <p:extLst>
      <p:ext uri="{BB962C8B-B14F-4D97-AF65-F5344CB8AC3E}">
        <p14:creationId xmlns:p14="http://schemas.microsoft.com/office/powerpoint/2010/main" val="2987989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776888" y="116632"/>
            <a:ext cx="7788201" cy="563562"/>
          </a:xfrm>
        </p:spPr>
        <p:txBody>
          <a:bodyPr/>
          <a:lstStyle/>
          <a:p>
            <a:r>
              <a:rPr lang="es-ES" dirty="0"/>
              <a:t>Administración del Capital de Trabajo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199" y="908720"/>
            <a:ext cx="5505257" cy="5712321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10" name="Rectángulo 9"/>
          <p:cNvSpPr/>
          <p:nvPr/>
        </p:nvSpPr>
        <p:spPr>
          <a:xfrm>
            <a:off x="467543" y="1167135"/>
            <a:ext cx="24482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latin typeface="+mn-lt"/>
              </a:rPr>
              <a:t>Se refiere al manejo eficiente de los activos</a:t>
            </a:r>
          </a:p>
          <a:p>
            <a:pPr algn="just"/>
            <a:r>
              <a:rPr lang="es-ES" b="1" dirty="0">
                <a:latin typeface="+mn-lt"/>
              </a:rPr>
              <a:t>circulantes y de los pasivos de corto plazo.</a:t>
            </a:r>
          </a:p>
          <a:p>
            <a:pPr algn="just"/>
            <a:endParaRPr lang="es-ES" b="1" dirty="0">
              <a:latin typeface="+mn-lt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67543" y="3685401"/>
            <a:ext cx="25922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latin typeface="+mn-lt"/>
              </a:rPr>
              <a:t>Representa el ciclo financiero o de efectivo a corto plazo de la empresa.</a:t>
            </a:r>
          </a:p>
        </p:txBody>
      </p:sp>
    </p:spTree>
    <p:extLst>
      <p:ext uri="{BB962C8B-B14F-4D97-AF65-F5344CB8AC3E}">
        <p14:creationId xmlns:p14="http://schemas.microsoft.com/office/powerpoint/2010/main" val="1577568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Políticas de capital de trabajo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83568" y="1340768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+mn-lt"/>
              </a:rPr>
              <a:t>Son decisiones básicas encaminadas al eficiente manejo de los recursos, el nivel deseado de inversión en ellos ( Activos circulantes) y la forma de cómo deberán ser financiados (Pasivos a corto plazo).</a:t>
            </a:r>
          </a:p>
        </p:txBody>
      </p:sp>
      <p:pic>
        <p:nvPicPr>
          <p:cNvPr id="4" name="Picture 4" descr="D:\frida25814\facultad\2015\imagenes para ppt\mbhgu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832736"/>
            <a:ext cx="246697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D:\frida25814\facultad\2015\imagenes para ppt\absduu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846096"/>
            <a:ext cx="2506831" cy="2016224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147877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Políticas de capital de trabajo </a:t>
            </a:r>
          </a:p>
        </p:txBody>
      </p:sp>
      <p:pic>
        <p:nvPicPr>
          <p:cNvPr id="6" name="Picture 6" descr="ARROWS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52" y="940693"/>
            <a:ext cx="6634005" cy="1264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3203848" y="940693"/>
            <a:ext cx="2159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latin typeface="+mn-lt"/>
                <a:ea typeface="Times New Roman" panose="02020603050405020304" pitchFamily="18" charset="0"/>
              </a:rPr>
              <a:t>se refieren </a:t>
            </a:r>
            <a:endParaRPr lang="es-ES" sz="2400" b="1" dirty="0">
              <a:latin typeface="+mn-lt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55576" y="2459488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+mn-lt"/>
              </a:rPr>
              <a:t>inversión y financiamiento de los activos circulantes</a:t>
            </a:r>
          </a:p>
        </p:txBody>
      </p:sp>
      <p:pic>
        <p:nvPicPr>
          <p:cNvPr id="9" name="Picture 6" descr="ARROWS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452776"/>
            <a:ext cx="4176465" cy="81306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1691680" y="4725144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+mn-lt"/>
                <a:ea typeface="Times New Roman" panose="02020603050405020304" pitchFamily="18" charset="0"/>
              </a:rPr>
              <a:t>la forma en que deberán financiarse los activos circulantes, para ello existen 3 enfoques:</a:t>
            </a:r>
            <a:endParaRPr lang="es-E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4134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122238"/>
            <a:ext cx="8023224" cy="563562"/>
          </a:xfrm>
        </p:spPr>
        <p:txBody>
          <a:bodyPr/>
          <a:lstStyle/>
          <a:p>
            <a:pPr algn="ctr"/>
            <a:r>
              <a:rPr lang="es-ES" dirty="0"/>
              <a:t>Política de financiamiento en activos circulantes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5692346"/>
              </p:ext>
            </p:extLst>
          </p:nvPr>
        </p:nvGraphicFramePr>
        <p:xfrm>
          <a:off x="609600" y="1228724"/>
          <a:ext cx="8023225" cy="5224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9992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122238"/>
            <a:ext cx="7704856" cy="563562"/>
          </a:xfrm>
        </p:spPr>
        <p:txBody>
          <a:bodyPr/>
          <a:lstStyle/>
          <a:p>
            <a:pPr algn="ctr"/>
            <a:r>
              <a:rPr lang="es-ES" dirty="0"/>
              <a:t>Política  de inversión en activos circulantes </a:t>
            </a:r>
          </a:p>
        </p:txBody>
      </p:sp>
      <p:pic>
        <p:nvPicPr>
          <p:cNvPr id="6" name="Picture 6" descr="ARROWS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52" y="940693"/>
            <a:ext cx="6634005" cy="1264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3275856" y="940693"/>
            <a:ext cx="1939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latin typeface="+mn-lt"/>
                <a:ea typeface="Times New Roman" panose="02020603050405020304" pitchFamily="18" charset="0"/>
              </a:rPr>
              <a:t>se refiere </a:t>
            </a:r>
            <a:endParaRPr lang="es-ES" sz="2400" b="1" dirty="0">
              <a:latin typeface="+mn-lt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115616" y="2636912"/>
            <a:ext cx="72728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latin typeface="+mn-lt"/>
                <a:ea typeface="Times New Roman" panose="02020603050405020304" pitchFamily="18" charset="0"/>
              </a:rPr>
              <a:t>La cantidad de activos circulantes que deben mantenerse para dar apoyo a cualquier nivel dado de ventas; existen tres políticas:</a:t>
            </a:r>
            <a:endParaRPr lang="es-ES" sz="2800" b="1" dirty="0">
              <a:latin typeface="+mn-lt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142" y="4869160"/>
            <a:ext cx="26154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55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122238"/>
            <a:ext cx="8023224" cy="563562"/>
          </a:xfrm>
        </p:spPr>
        <p:txBody>
          <a:bodyPr/>
          <a:lstStyle/>
          <a:p>
            <a:pPr algn="ctr"/>
            <a:r>
              <a:rPr lang="es-ES" dirty="0"/>
              <a:t>Política  de inversión en activos circulantes 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889121"/>
              </p:ext>
            </p:extLst>
          </p:nvPr>
        </p:nvGraphicFramePr>
        <p:xfrm>
          <a:off x="609600" y="980728"/>
          <a:ext cx="8023225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76134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Estructura del capital de trabajo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38014" y="1412776"/>
            <a:ext cx="2565834" cy="446449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Conector recto 7"/>
          <p:cNvCxnSpPr>
            <a:stCxn id="6" idx="0"/>
            <a:endCxn id="6" idx="2"/>
          </p:cNvCxnSpPr>
          <p:nvPr/>
        </p:nvCxnSpPr>
        <p:spPr>
          <a:xfrm>
            <a:off x="1920931" y="1412776"/>
            <a:ext cx="0" cy="446449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1907704" y="2852936"/>
            <a:ext cx="129614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1907704" y="3645024"/>
            <a:ext cx="1299964" cy="0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611560" y="3645024"/>
            <a:ext cx="129614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755576" y="1842246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+mn-lt"/>
              </a:rPr>
              <a:t>AC</a:t>
            </a:r>
          </a:p>
          <a:p>
            <a:pPr algn="ctr"/>
            <a:r>
              <a:rPr lang="es-ES" b="1" dirty="0">
                <a:latin typeface="+mn-lt"/>
              </a:rPr>
              <a:t>50%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051720" y="1810561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+mn-lt"/>
              </a:rPr>
              <a:t>PCP</a:t>
            </a:r>
          </a:p>
          <a:p>
            <a:pPr algn="ctr"/>
            <a:r>
              <a:rPr lang="es-ES" b="1" dirty="0">
                <a:latin typeface="+mn-lt"/>
              </a:rPr>
              <a:t>30%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596532" y="867739"/>
            <a:ext cx="3243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latin typeface="+mn-lt"/>
              </a:rPr>
              <a:t>Política relajada</a:t>
            </a:r>
          </a:p>
        </p:txBody>
      </p:sp>
      <p:sp>
        <p:nvSpPr>
          <p:cNvPr id="22" name="Flecha a la derecha con muesca 21"/>
          <p:cNvSpPr/>
          <p:nvPr/>
        </p:nvSpPr>
        <p:spPr>
          <a:xfrm>
            <a:off x="3408824" y="1558533"/>
            <a:ext cx="850868" cy="718339"/>
          </a:xfrm>
          <a:prstGeom prst="notchedRightArrow">
            <a:avLst/>
          </a:prstGeom>
          <a:solidFill>
            <a:srgbClr val="FCB2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/>
          <p:cNvSpPr/>
          <p:nvPr/>
        </p:nvSpPr>
        <p:spPr>
          <a:xfrm>
            <a:off x="4355976" y="1405225"/>
            <a:ext cx="42727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+mn-lt"/>
              </a:rPr>
              <a:t>Mantener grandes cantidades de AC.  (saldos fuertes de efectivo.</a:t>
            </a:r>
          </a:p>
        </p:txBody>
      </p:sp>
      <p:sp>
        <p:nvSpPr>
          <p:cNvPr id="26" name="Flecha a la derecha con muesca 25"/>
          <p:cNvSpPr/>
          <p:nvPr/>
        </p:nvSpPr>
        <p:spPr>
          <a:xfrm>
            <a:off x="3563888" y="5374957"/>
            <a:ext cx="1018116" cy="718339"/>
          </a:xfrm>
          <a:prstGeom prst="notchedRightArrow">
            <a:avLst/>
          </a:prstGeom>
          <a:solidFill>
            <a:srgbClr val="FCB2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 a la derecha con muesca 26"/>
          <p:cNvSpPr/>
          <p:nvPr/>
        </p:nvSpPr>
        <p:spPr>
          <a:xfrm>
            <a:off x="3457600" y="3286725"/>
            <a:ext cx="1018116" cy="718339"/>
          </a:xfrm>
          <a:prstGeom prst="notchedRightArrow">
            <a:avLst/>
          </a:prstGeom>
          <a:solidFill>
            <a:srgbClr val="FCB2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 27"/>
          <p:cNvSpPr/>
          <p:nvPr/>
        </p:nvSpPr>
        <p:spPr>
          <a:xfrm>
            <a:off x="4486765" y="2877904"/>
            <a:ext cx="42616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+mn-lt"/>
              </a:rPr>
              <a:t>las ventas son estimuladas por el uso de una política  de crédito liberal que proporciona un alto nivel de cuentas por cobrar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736330" y="5385410"/>
            <a:ext cx="38923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+mn-lt"/>
              </a:rPr>
              <a:t>Fuertes inversiones en </a:t>
            </a:r>
          </a:p>
          <a:p>
            <a:pPr algn="just"/>
            <a:r>
              <a:rPr lang="es-ES" sz="2000" b="1" dirty="0">
                <a:latin typeface="+mn-lt"/>
              </a:rPr>
              <a:t>inventarios.</a:t>
            </a:r>
          </a:p>
        </p:txBody>
      </p:sp>
    </p:spTree>
    <p:extLst>
      <p:ext uri="{BB962C8B-B14F-4D97-AF65-F5344CB8AC3E}">
        <p14:creationId xmlns:p14="http://schemas.microsoft.com/office/powerpoint/2010/main" val="1090250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Estructura del capital de trabajo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38014" y="1844824"/>
            <a:ext cx="2565834" cy="446449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Conector recto 7"/>
          <p:cNvCxnSpPr>
            <a:stCxn id="6" idx="0"/>
            <a:endCxn id="6" idx="2"/>
          </p:cNvCxnSpPr>
          <p:nvPr/>
        </p:nvCxnSpPr>
        <p:spPr>
          <a:xfrm>
            <a:off x="1920931" y="1844824"/>
            <a:ext cx="0" cy="4464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638014" y="3356992"/>
            <a:ext cx="129614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638014" y="4293096"/>
            <a:ext cx="1299964" cy="0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1907704" y="4293096"/>
            <a:ext cx="129614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755576" y="2350621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+mn-lt"/>
              </a:rPr>
              <a:t>AC</a:t>
            </a:r>
          </a:p>
          <a:p>
            <a:pPr algn="ctr"/>
            <a:r>
              <a:rPr lang="es-ES" b="1" dirty="0">
                <a:latin typeface="+mn-lt"/>
              </a:rPr>
              <a:t>30%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051720" y="2422629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+mn-lt"/>
              </a:rPr>
              <a:t>PCP</a:t>
            </a:r>
          </a:p>
          <a:p>
            <a:pPr algn="ctr"/>
            <a:r>
              <a:rPr lang="es-ES" b="1" dirty="0">
                <a:latin typeface="+mn-lt"/>
              </a:rPr>
              <a:t>50%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467544" y="920914"/>
            <a:ext cx="33872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+mn-lt"/>
              </a:rPr>
              <a:t>Política restrictiva </a:t>
            </a:r>
          </a:p>
          <a:p>
            <a:pPr algn="ctr"/>
            <a:r>
              <a:rPr lang="es-ES" sz="2000" b="1" dirty="0">
                <a:latin typeface="+mn-lt"/>
              </a:rPr>
              <a:t>(insolvencia técnica)</a:t>
            </a:r>
          </a:p>
        </p:txBody>
      </p:sp>
      <p:sp>
        <p:nvSpPr>
          <p:cNvPr id="22" name="Flecha a la derecha con muesca 21"/>
          <p:cNvSpPr/>
          <p:nvPr/>
        </p:nvSpPr>
        <p:spPr>
          <a:xfrm>
            <a:off x="3408824" y="1566908"/>
            <a:ext cx="837640" cy="540523"/>
          </a:xfrm>
          <a:prstGeom prst="notchedRightArrow">
            <a:avLst/>
          </a:prstGeom>
          <a:solidFill>
            <a:srgbClr val="FCB2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/>
          <p:cNvSpPr/>
          <p:nvPr/>
        </p:nvSpPr>
        <p:spPr>
          <a:xfrm>
            <a:off x="4475716" y="1189719"/>
            <a:ext cx="42727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+mn-lt"/>
              </a:rPr>
              <a:t>El uso de AC para soportar un determinado nivel de ventas se ve minimizado. </a:t>
            </a:r>
          </a:p>
          <a:p>
            <a:pPr algn="just"/>
            <a:r>
              <a:rPr lang="es-ES" sz="2000" b="1" dirty="0">
                <a:latin typeface="+mn-lt"/>
              </a:rPr>
              <a:t>(Mantener saldos bajos de efectivo y no realizar inversiones en valores temporales).</a:t>
            </a:r>
          </a:p>
        </p:txBody>
      </p:sp>
      <p:sp>
        <p:nvSpPr>
          <p:cNvPr id="26" name="Flecha a la derecha con muesca 25"/>
          <p:cNvSpPr/>
          <p:nvPr/>
        </p:nvSpPr>
        <p:spPr>
          <a:xfrm>
            <a:off x="3414460" y="5517232"/>
            <a:ext cx="826368" cy="504056"/>
          </a:xfrm>
          <a:prstGeom prst="notchedRightArrow">
            <a:avLst/>
          </a:prstGeom>
          <a:solidFill>
            <a:srgbClr val="FCB2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 a la derecha con muesca 26"/>
          <p:cNvSpPr/>
          <p:nvPr/>
        </p:nvSpPr>
        <p:spPr>
          <a:xfrm>
            <a:off x="3408824" y="4066024"/>
            <a:ext cx="826368" cy="502315"/>
          </a:xfrm>
          <a:prstGeom prst="notchedRightArrow">
            <a:avLst/>
          </a:prstGeom>
          <a:solidFill>
            <a:srgbClr val="FCB2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 27"/>
          <p:cNvSpPr/>
          <p:nvPr/>
        </p:nvSpPr>
        <p:spPr>
          <a:xfrm>
            <a:off x="4486765" y="3617729"/>
            <a:ext cx="42616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+mn-lt"/>
              </a:rPr>
              <a:t>Restringir crédito, lo que da como resultado un mínimo nivel de cuentas por cobrar. (Ser más selectivo).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486765" y="5365665"/>
            <a:ext cx="42616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+mn-lt"/>
              </a:rPr>
              <a:t>Hacer inversiones pequeñas en inventarios, trabajar con los mínimos.</a:t>
            </a:r>
          </a:p>
        </p:txBody>
      </p:sp>
    </p:spTree>
    <p:extLst>
      <p:ext uri="{BB962C8B-B14F-4D97-AF65-F5344CB8AC3E}">
        <p14:creationId xmlns:p14="http://schemas.microsoft.com/office/powerpoint/2010/main" val="4064858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22238"/>
            <a:ext cx="7642225" cy="563562"/>
          </a:xfrm>
        </p:spPr>
        <p:txBody>
          <a:bodyPr/>
          <a:lstStyle/>
          <a:p>
            <a:r>
              <a:rPr lang="es-ES" dirty="0"/>
              <a:t>Efecto sobre el rendimiento y riesgo</a:t>
            </a:r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985360"/>
              </p:ext>
            </p:extLst>
          </p:nvPr>
        </p:nvGraphicFramePr>
        <p:xfrm>
          <a:off x="609600" y="1228725"/>
          <a:ext cx="802322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06264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Financiamiento a corto plazo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788570"/>
              </p:ext>
            </p:extLst>
          </p:nvPr>
        </p:nvGraphicFramePr>
        <p:xfrm>
          <a:off x="611560" y="1196752"/>
          <a:ext cx="8023225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5191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GERENTE FINANCIERO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556792"/>
            <a:ext cx="3456384" cy="446449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343400" y="1097195"/>
            <a:ext cx="4224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+mn-lt"/>
              </a:rPr>
              <a:t>Entre sus funciones principales está la administración del capital de trabajo: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343400" y="3356992"/>
            <a:ext cx="42244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+mn-lt"/>
              </a:rPr>
              <a:t>Efectivo, políticas de crédito y cobranzas, niveles de inventarios así como de pasivos de corto plazo que permitan optimizar el uso de los recursos financieros.</a:t>
            </a:r>
          </a:p>
        </p:txBody>
      </p:sp>
    </p:spTree>
    <p:extLst>
      <p:ext uri="{BB962C8B-B14F-4D97-AF65-F5344CB8AC3E}">
        <p14:creationId xmlns:p14="http://schemas.microsoft.com/office/powerpoint/2010/main" val="282440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609600" y="1228725"/>
            <a:ext cx="8023225" cy="3928467"/>
          </a:xfrm>
        </p:spPr>
        <p:txBody>
          <a:bodyPr/>
          <a:lstStyle/>
          <a:p>
            <a:pPr marL="0" indent="0" algn="ctr">
              <a:buNone/>
            </a:pPr>
            <a:r>
              <a:rPr lang="es-ES" b="1" dirty="0"/>
              <a:t>“Una empresa, en el corto plazo, jamás puede comprometer su liquidez en aras de un aumento de la rentabilidad. La liquidez es como la sangre en el cuerpo humano; si no fluye por todo el cuerpo, éste acaba muriendo al poco tiempo. Eso le pasa a muchas empresas que acaban desangrándose sin saber por qué”</a:t>
            </a:r>
          </a:p>
          <a:p>
            <a:pPr marL="0" indent="0" algn="ctr">
              <a:buNone/>
            </a:pP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687349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84784"/>
            <a:ext cx="6064622" cy="422113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347864" y="1916832"/>
            <a:ext cx="4048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+mn-lt"/>
              </a:rPr>
              <a:t>Ejemplo demostrativo</a:t>
            </a:r>
          </a:p>
        </p:txBody>
      </p:sp>
    </p:spTree>
    <p:extLst>
      <p:ext uri="{BB962C8B-B14F-4D97-AF65-F5344CB8AC3E}">
        <p14:creationId xmlns:p14="http://schemas.microsoft.com/office/powerpoint/2010/main" val="1920520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demostrativo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11560" y="1196752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+mn-lt"/>
              </a:rPr>
              <a:t>La compañía de Calderas está tratando de establecer una política de inversión en activos circulantes. Los activos fijos ascienden a $ 600 000 y la empresa espera mantener su razón de deudas a activos del 50%. La tasa de interés es del 10% sobre toda la deuda. Se está considerando aplicar dos políticas, una moderada con la utilización del 50% en activos circulantes y una relajada con la utilización del 60% en activos circulantes. Las  utilidades antes de intereses e impuestos serán de $ 450 000, las ventas  tienen un valor de $ 3 000 000, la tasa fiscal será del 40%. Determine el rendimiento sobre el capital contable. ¿Qué política le recomienda? Explique</a:t>
            </a:r>
          </a:p>
        </p:txBody>
      </p:sp>
    </p:spTree>
    <p:extLst>
      <p:ext uri="{BB962C8B-B14F-4D97-AF65-F5344CB8AC3E}">
        <p14:creationId xmlns:p14="http://schemas.microsoft.com/office/powerpoint/2010/main" val="2550463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228725"/>
            <a:ext cx="8023225" cy="2560315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Esta se realizará en interacción con los estudiantes los cuales resumirán los contenidos tratados en la clase, el profesor acotará las ideas generales y establecerá la motivación para la próxima clase.</a:t>
            </a:r>
          </a:p>
        </p:txBody>
      </p:sp>
      <p:pic>
        <p:nvPicPr>
          <p:cNvPr id="4" name="Picture 31" descr="D:\frida25814\facultad\2015\imagenes para ppt\s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16" y="3789040"/>
            <a:ext cx="2238440" cy="180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D:\frida25814\facultad\2015\imagenes para ppt\nihihu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869160"/>
            <a:ext cx="27717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D:\frida25814\facultad\2015\imagenes para ppt\xbuu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0" y="3420594"/>
            <a:ext cx="1997075" cy="188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819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Preguntas de comprobación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980728"/>
            <a:ext cx="8208912" cy="5544616"/>
          </a:xfrm>
        </p:spPr>
        <p:txBody>
          <a:bodyPr/>
          <a:lstStyle/>
          <a:p>
            <a:pPr marL="514350" lvl="0" indent="-514350" algn="just">
              <a:buFont typeface="+mj-lt"/>
              <a:buAutoNum type="arabicPeriod"/>
            </a:pPr>
            <a:r>
              <a:rPr lang="es-ES" dirty="0"/>
              <a:t>¿En qué consiste la política de inversión en activos circulantes?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s-ES" dirty="0"/>
              <a:t>¿Cuántas políticas de inversión en activos circulantes usted conoce? ¿Cuál es la diferencia con las políticas de financiamiento?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s-ES" dirty="0"/>
              <a:t>¿Qué alternativa se debe seleccionar teniendo en cuenta el rendimiento sobre el capital contable?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endParaRPr lang="es-ES" sz="2400" dirty="0"/>
          </a:p>
        </p:txBody>
      </p:sp>
      <p:pic>
        <p:nvPicPr>
          <p:cNvPr id="4" name="Picture 5" descr="D:\frida25814\facultad\2015\imagenes para ppt\x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8"/>
          <a:stretch>
            <a:fillRect/>
          </a:stretch>
        </p:blipFill>
        <p:spPr bwMode="auto">
          <a:xfrm>
            <a:off x="6372200" y="4869160"/>
            <a:ext cx="2238375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496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>Estudio Individual</a:t>
            </a:r>
            <a:br>
              <a:rPr lang="es-ES" dirty="0"/>
            </a:b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647564" y="1052736"/>
            <a:ext cx="7848872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latin typeface="+mn-lt"/>
              </a:rPr>
              <a:t>RESPONDER:</a:t>
            </a: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 smtClean="0">
                <a:latin typeface="+mn-lt"/>
              </a:rPr>
              <a:t>Ejercicio </a:t>
            </a:r>
            <a:r>
              <a:rPr lang="es-ES" sz="2400" dirty="0">
                <a:latin typeface="+mn-lt"/>
              </a:rPr>
              <a:t>2 del laboratorio </a:t>
            </a:r>
            <a:r>
              <a:rPr lang="es-ES" sz="2400" b="1" dirty="0">
                <a:latin typeface="+mn-lt"/>
              </a:rPr>
              <a:t>PROVARI</a:t>
            </a:r>
            <a:r>
              <a:rPr lang="es-ES" sz="2400" dirty="0">
                <a:latin typeface="+mn-lt"/>
              </a:rPr>
              <a:t>, pág. 13</a:t>
            </a: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endParaRPr lang="es-ES" sz="2400" dirty="0">
              <a:latin typeface="+mn-lt"/>
            </a:endParaRP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latin typeface="+mn-lt"/>
              </a:rPr>
              <a:t>Ejercicio </a:t>
            </a:r>
            <a:r>
              <a:rPr lang="es-ES" sz="2400" b="1" dirty="0" smtClean="0">
                <a:latin typeface="+mn-lt"/>
              </a:rPr>
              <a:t>MODERM</a:t>
            </a:r>
            <a:r>
              <a:rPr lang="es-ES" sz="2400" dirty="0" smtClean="0">
                <a:latin typeface="+mn-lt"/>
              </a:rPr>
              <a:t> </a:t>
            </a:r>
            <a:r>
              <a:rPr lang="es-ES" sz="2400" b="1" dirty="0" smtClean="0">
                <a:latin typeface="+mn-lt"/>
              </a:rPr>
              <a:t>S.A</a:t>
            </a: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endParaRPr lang="es-ES" sz="2400" b="1" dirty="0" smtClean="0">
              <a:latin typeface="+mn-lt"/>
            </a:endParaRP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 smtClean="0">
                <a:latin typeface="+mn-lt"/>
              </a:rPr>
              <a:t>Estudiar el ejercicio </a:t>
            </a:r>
            <a:r>
              <a:rPr lang="es-ES" sz="2400" dirty="0">
                <a:latin typeface="+mn-lt"/>
              </a:rPr>
              <a:t>demostrativo </a:t>
            </a:r>
            <a:r>
              <a:rPr lang="es-ES" sz="2400" dirty="0" smtClean="0">
                <a:latin typeface="+mn-lt"/>
              </a:rPr>
              <a:t>“</a:t>
            </a:r>
            <a:r>
              <a:rPr lang="es-ES" sz="2400" b="1" dirty="0">
                <a:latin typeface="+mn-lt"/>
              </a:rPr>
              <a:t>BETALE S.A” </a:t>
            </a:r>
            <a:endParaRPr lang="es-E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7238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967792"/>
            <a:ext cx="8023225" cy="5557552"/>
          </a:xfrm>
        </p:spPr>
        <p:txBody>
          <a:bodyPr/>
          <a:lstStyle/>
          <a:p>
            <a:pPr algn="just"/>
            <a:r>
              <a:rPr lang="es-ES" dirty="0"/>
              <a:t>Weston J.F y </a:t>
            </a:r>
            <a:r>
              <a:rPr lang="es-ES" dirty="0" err="1"/>
              <a:t>Brigman</a:t>
            </a:r>
            <a:r>
              <a:rPr lang="es-ES" dirty="0"/>
              <a:t> E.F. </a:t>
            </a:r>
            <a:r>
              <a:rPr lang="es-ES" i="1" dirty="0"/>
              <a:t>Fundamentos de Administración Financiera</a:t>
            </a:r>
            <a:r>
              <a:rPr lang="es-ES" dirty="0"/>
              <a:t>. capítulo 7, Tomo 2, págs. 369-389.</a:t>
            </a:r>
          </a:p>
          <a:p>
            <a:pPr algn="just"/>
            <a:r>
              <a:rPr lang="es-ES" dirty="0" err="1"/>
              <a:t>Gitman</a:t>
            </a:r>
            <a:r>
              <a:rPr lang="es-ES" dirty="0"/>
              <a:t>, L. </a:t>
            </a:r>
            <a:r>
              <a:rPr lang="es-ES" i="1" dirty="0"/>
              <a:t>Fundamentos de Administración Financiera</a:t>
            </a:r>
            <a:r>
              <a:rPr lang="es-ES" dirty="0"/>
              <a:t>. capítulo 6 págs. 133-151 </a:t>
            </a:r>
          </a:p>
          <a:p>
            <a:pPr algn="just"/>
            <a:r>
              <a:rPr lang="es-ES" dirty="0"/>
              <a:t>Materiales de apoyo a  disposición en la plataforma MOODLE.</a:t>
            </a:r>
          </a:p>
        </p:txBody>
      </p:sp>
      <p:pic>
        <p:nvPicPr>
          <p:cNvPr id="7" name="Picture 6" descr="D:\frida25814\facultad\2015\imagenes para ppt\x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085184"/>
            <a:ext cx="1900064" cy="1368152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8" name="Picture 8" descr="D:\frida25814\facultad\2015\imagenes para ppt\hvkvy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73612"/>
            <a:ext cx="1800200" cy="1607716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948126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Motivación próxima clase: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1" y="1228725"/>
            <a:ext cx="4886368" cy="2632323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En la próxima clase se comenzarán a ejercitar todos los aspectos tratados en el tema.</a:t>
            </a:r>
          </a:p>
          <a:p>
            <a:pPr algn="just"/>
            <a:endParaRPr lang="es-ES" dirty="0"/>
          </a:p>
        </p:txBody>
      </p:sp>
      <p:pic>
        <p:nvPicPr>
          <p:cNvPr id="5" name="Picture 43" descr="D:\frida25814\facultad\2015\imagenes para ppt\uhu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69" y="1264940"/>
            <a:ext cx="2892455" cy="238008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8" name="Picture 7" descr="D:\frida25814\facultad\2015\imagenes para ppt\ihh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545" y="4403973"/>
            <a:ext cx="2466975" cy="1884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frida25814\facultad\2015\imagenes para ppt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28" y="3501008"/>
            <a:ext cx="222692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837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340768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OPERATIVA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052" y="2093624"/>
            <a:ext cx="2901948" cy="2456901"/>
          </a:xfrm>
          <a:prstGeom prst="rect">
            <a:avLst/>
          </a:prstGeom>
        </p:spPr>
      </p:pic>
      <p:pic>
        <p:nvPicPr>
          <p:cNvPr id="6" name="Picture 7" descr="D:\frida25814\facultad\2015\imagenes para ppt\uehfohw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32124"/>
            <a:ext cx="2664296" cy="306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842792"/>
      </p:ext>
    </p:extLst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</Template>
  <TotalTime>1387</TotalTime>
  <Words>1594</Words>
  <Application>Microsoft Office PowerPoint</Application>
  <PresentationFormat>Presentación en pantalla (4:3)</PresentationFormat>
  <Paragraphs>165</Paragraphs>
  <Slides>30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Arial</vt:lpstr>
      <vt:lpstr>Calibri</vt:lpstr>
      <vt:lpstr>Times New Roman</vt:lpstr>
      <vt:lpstr>Verdana</vt:lpstr>
      <vt:lpstr>Wingdings</vt:lpstr>
      <vt:lpstr>sample</vt:lpstr>
      <vt:lpstr>ADMINISTRACIÓN  FINANCIERA OPERATIVA</vt:lpstr>
      <vt:lpstr>CONFERENCIA No. 4</vt:lpstr>
      <vt:lpstr>OBJETIVO:</vt:lpstr>
      <vt:lpstr>Conceptos de Capital de Trabajo</vt:lpstr>
      <vt:lpstr>¿Que es el capital de trabajo? </vt:lpstr>
      <vt:lpstr>Importancia del Capital de Trabajo</vt:lpstr>
      <vt:lpstr>Otros nombres de Capital de Trabajo</vt:lpstr>
      <vt:lpstr>¿Qué es el Capital de Trabajo Neto?</vt:lpstr>
      <vt:lpstr>Activos circulantes</vt:lpstr>
      <vt:lpstr>Pasivos circulantes</vt:lpstr>
      <vt:lpstr>Administración del Capital de Trabajo</vt:lpstr>
      <vt:lpstr>Políticas de capital de trabajo </vt:lpstr>
      <vt:lpstr>Políticas de capital de trabajo </vt:lpstr>
      <vt:lpstr>Política de financiamiento en activos circulantes</vt:lpstr>
      <vt:lpstr>Política  de inversión en activos circulantes </vt:lpstr>
      <vt:lpstr>Política  de inversión en activos circulantes </vt:lpstr>
      <vt:lpstr>Estructura del capital de trabajo</vt:lpstr>
      <vt:lpstr>Estructura del capital de trabajo</vt:lpstr>
      <vt:lpstr>Efecto sobre el rendimiento y riesgo</vt:lpstr>
      <vt:lpstr>Financiamiento a corto plazo</vt:lpstr>
      <vt:lpstr>GERENTE FINANCIERO</vt:lpstr>
      <vt:lpstr>Presentación de PowerPoint</vt:lpstr>
      <vt:lpstr>Presentación de PowerPoint</vt:lpstr>
      <vt:lpstr>Ejemplo demostrativo</vt:lpstr>
      <vt:lpstr>Conclusiones</vt:lpstr>
      <vt:lpstr>Preguntas de comprobación </vt:lpstr>
      <vt:lpstr> Estudio Individual </vt:lpstr>
      <vt:lpstr>Bibliografía</vt:lpstr>
      <vt:lpstr>Motivación próxima clase:</vt:lpstr>
      <vt:lpstr>ADMINISTRACIÓN  FINANCIERA OPERATIVA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ADMINISTRACIÓN  FINANCIERA OPERATIVA</dc:title>
  <dc:creator>Pavilion dv7</dc:creator>
  <cp:lastModifiedBy>Beatriz Fernandez</cp:lastModifiedBy>
  <cp:revision>69</cp:revision>
  <dcterms:created xsi:type="dcterms:W3CDTF">2019-11-08T19:07:48Z</dcterms:created>
  <dcterms:modified xsi:type="dcterms:W3CDTF">2026-10-16T05:28:58Z</dcterms:modified>
</cp:coreProperties>
</file>