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9" r:id="rId2"/>
    <p:sldId id="292" r:id="rId3"/>
    <p:sldId id="293" r:id="rId4"/>
    <p:sldId id="291" r:id="rId5"/>
    <p:sldId id="315" r:id="rId6"/>
    <p:sldId id="316" r:id="rId7"/>
    <p:sldId id="290" r:id="rId8"/>
    <p:sldId id="296" r:id="rId9"/>
    <p:sldId id="317" r:id="rId10"/>
    <p:sldId id="319" r:id="rId11"/>
    <p:sldId id="295" r:id="rId12"/>
    <p:sldId id="297" r:id="rId13"/>
    <p:sldId id="320" r:id="rId14"/>
    <p:sldId id="321" r:id="rId15"/>
    <p:sldId id="322" r:id="rId16"/>
    <p:sldId id="298" r:id="rId17"/>
    <p:sldId id="299" r:id="rId18"/>
    <p:sldId id="300" r:id="rId19"/>
    <p:sldId id="301" r:id="rId20"/>
    <p:sldId id="302" r:id="rId21"/>
    <p:sldId id="303" r:id="rId22"/>
    <p:sldId id="304" r:id="rId23"/>
    <p:sldId id="305" r:id="rId24"/>
    <p:sldId id="306" r:id="rId25"/>
    <p:sldId id="307" r:id="rId26"/>
    <p:sldId id="309" r:id="rId27"/>
    <p:sldId id="310" r:id="rId28"/>
    <p:sldId id="311" r:id="rId29"/>
    <p:sldId id="312" r:id="rId30"/>
    <p:sldId id="313" r:id="rId31"/>
    <p:sldId id="314"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CC00"/>
    <a:srgbClr val="1966B3"/>
    <a:srgbClr val="DDDDDD"/>
    <a:srgbClr val="C1D1D3"/>
    <a:srgbClr val="5AABCC"/>
    <a:srgbClr val="BD9E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8" autoAdjust="0"/>
    <p:restoredTop sz="94660" autoAdjust="0"/>
  </p:normalViewPr>
  <p:slideViewPr>
    <p:cSldViewPr>
      <p:cViewPr varScale="1">
        <p:scale>
          <a:sx n="44" d="100"/>
          <a:sy n="44" d="100"/>
        </p:scale>
        <p:origin x="147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2A083A-2CA5-4CE1-A88D-EAD99E90AD78}" type="doc">
      <dgm:prSet loTypeId="urn:microsoft.com/office/officeart/2005/8/layout/StepDownProcess" loCatId="process" qsTypeId="urn:microsoft.com/office/officeart/2005/8/quickstyle/3d3" qsCatId="3D" csTypeId="urn:microsoft.com/office/officeart/2005/8/colors/colorful5" csCatId="colorful" phldr="1"/>
      <dgm:spPr/>
      <dgm:t>
        <a:bodyPr/>
        <a:lstStyle/>
        <a:p>
          <a:endParaRPr lang="es-ES"/>
        </a:p>
      </dgm:t>
    </dgm:pt>
    <dgm:pt modelId="{74894858-ADB2-4089-9685-FECB82200577}">
      <dgm:prSet phldrT="[Texto]" custT="1"/>
      <dgm:spPr/>
      <dgm:t>
        <a:bodyPr/>
        <a:lstStyle/>
        <a:p>
          <a:r>
            <a:rPr lang="es-ES" sz="1400" b="1" dirty="0">
              <a:solidFill>
                <a:schemeClr val="tx2"/>
              </a:solidFill>
            </a:rPr>
            <a:t>Determinar el ciclo de conversión del efectivo de la empresa.</a:t>
          </a:r>
        </a:p>
      </dgm:t>
    </dgm:pt>
    <dgm:pt modelId="{CDB5C8F3-5CF1-403C-98CC-E2B8516CD510}" type="parTrans" cxnId="{FD84C6E0-6DD7-43DD-8180-E73BC96D223C}">
      <dgm:prSet/>
      <dgm:spPr/>
      <dgm:t>
        <a:bodyPr/>
        <a:lstStyle/>
        <a:p>
          <a:endParaRPr lang="es-ES" b="1">
            <a:solidFill>
              <a:schemeClr val="tx2"/>
            </a:solidFill>
          </a:endParaRPr>
        </a:p>
      </dgm:t>
    </dgm:pt>
    <dgm:pt modelId="{28070C59-3767-4488-B962-82C19E13FAE5}" type="sibTrans" cxnId="{FD84C6E0-6DD7-43DD-8180-E73BC96D223C}">
      <dgm:prSet/>
      <dgm:spPr/>
      <dgm:t>
        <a:bodyPr/>
        <a:lstStyle/>
        <a:p>
          <a:endParaRPr lang="es-ES" b="1">
            <a:solidFill>
              <a:schemeClr val="tx2"/>
            </a:solidFill>
          </a:endParaRPr>
        </a:p>
      </dgm:t>
    </dgm:pt>
    <dgm:pt modelId="{CB7E0E9A-E3F0-4158-BCCF-44702039626B}">
      <dgm:prSet phldrT="[Texto]" custT="1"/>
      <dgm:spPr/>
      <dgm:t>
        <a:bodyPr/>
        <a:lstStyle/>
        <a:p>
          <a:r>
            <a:rPr lang="es-ES" sz="1400" b="1" dirty="0">
              <a:solidFill>
                <a:schemeClr val="tx2"/>
              </a:solidFill>
            </a:rPr>
            <a:t>Determinar el nivel óptimo de efectivo de la empresa.</a:t>
          </a:r>
        </a:p>
      </dgm:t>
    </dgm:pt>
    <dgm:pt modelId="{C83F78DA-7F1C-4912-9816-52D4D73065D3}" type="parTrans" cxnId="{4DBBD009-2D1B-4110-8B2E-6C2CC9D3BBD9}">
      <dgm:prSet/>
      <dgm:spPr/>
      <dgm:t>
        <a:bodyPr/>
        <a:lstStyle/>
        <a:p>
          <a:endParaRPr lang="es-ES" b="1">
            <a:solidFill>
              <a:schemeClr val="tx2"/>
            </a:solidFill>
          </a:endParaRPr>
        </a:p>
      </dgm:t>
    </dgm:pt>
    <dgm:pt modelId="{8BD9BF3A-1CA3-4259-8ACC-6227EC56B7C3}" type="sibTrans" cxnId="{4DBBD009-2D1B-4110-8B2E-6C2CC9D3BBD9}">
      <dgm:prSet/>
      <dgm:spPr/>
      <dgm:t>
        <a:bodyPr/>
        <a:lstStyle/>
        <a:p>
          <a:endParaRPr lang="es-ES" b="1">
            <a:solidFill>
              <a:schemeClr val="tx2"/>
            </a:solidFill>
          </a:endParaRPr>
        </a:p>
      </dgm:t>
    </dgm:pt>
    <dgm:pt modelId="{8201A729-FB9A-4596-A3D9-3F8A857967F8}">
      <dgm:prSet phldrT="[Texto]" custT="1"/>
      <dgm:spPr/>
      <dgm:t>
        <a:bodyPr/>
        <a:lstStyle/>
        <a:p>
          <a:r>
            <a:rPr lang="es-ES" sz="1400" b="1" dirty="0">
              <a:solidFill>
                <a:schemeClr val="tx2"/>
              </a:solidFill>
            </a:rPr>
            <a:t>Aplicar las técnicas de evaluación financiera a la gestión del inventario de la empresa.</a:t>
          </a:r>
        </a:p>
      </dgm:t>
    </dgm:pt>
    <dgm:pt modelId="{F66B88DE-D087-4DE0-AB42-6F19FF2C466C}" type="parTrans" cxnId="{796EAC26-AE95-4411-9FFF-4B20F7370DAB}">
      <dgm:prSet/>
      <dgm:spPr/>
      <dgm:t>
        <a:bodyPr/>
        <a:lstStyle/>
        <a:p>
          <a:endParaRPr lang="es-ES" b="1">
            <a:solidFill>
              <a:schemeClr val="tx2"/>
            </a:solidFill>
          </a:endParaRPr>
        </a:p>
      </dgm:t>
    </dgm:pt>
    <dgm:pt modelId="{CF73C459-4B4D-4D6F-B2A3-287DC3E05A5C}" type="sibTrans" cxnId="{796EAC26-AE95-4411-9FFF-4B20F7370DAB}">
      <dgm:prSet/>
      <dgm:spPr/>
      <dgm:t>
        <a:bodyPr/>
        <a:lstStyle/>
        <a:p>
          <a:endParaRPr lang="es-ES" b="1">
            <a:solidFill>
              <a:schemeClr val="tx2"/>
            </a:solidFill>
          </a:endParaRPr>
        </a:p>
      </dgm:t>
    </dgm:pt>
    <dgm:pt modelId="{CB221564-B832-4A30-802B-1B14A00FA0FB}" type="pres">
      <dgm:prSet presAssocID="{4B2A083A-2CA5-4CE1-A88D-EAD99E90AD78}" presName="rootnode" presStyleCnt="0">
        <dgm:presLayoutVars>
          <dgm:chMax/>
          <dgm:chPref/>
          <dgm:dir/>
          <dgm:animLvl val="lvl"/>
        </dgm:presLayoutVars>
      </dgm:prSet>
      <dgm:spPr/>
    </dgm:pt>
    <dgm:pt modelId="{CB5495DB-0425-4A97-84DA-C0B682BA78C6}" type="pres">
      <dgm:prSet presAssocID="{74894858-ADB2-4089-9685-FECB82200577}" presName="composite" presStyleCnt="0"/>
      <dgm:spPr/>
    </dgm:pt>
    <dgm:pt modelId="{E737821A-0183-4BF5-8E94-8601281BFF6D}" type="pres">
      <dgm:prSet presAssocID="{74894858-ADB2-4089-9685-FECB82200577}" presName="bentUpArrow1" presStyleLbl="alignImgPlace1" presStyleIdx="0" presStyleCnt="2" custLinFactNeighborX="-16515" custLinFactNeighborY="15311"/>
      <dgm:spPr/>
    </dgm:pt>
    <dgm:pt modelId="{D3CB4597-D920-41D8-AB57-7A615E795DEC}" type="pres">
      <dgm:prSet presAssocID="{74894858-ADB2-4089-9685-FECB82200577}" presName="ParentText" presStyleLbl="node1" presStyleIdx="0" presStyleCnt="3" custScaleX="127059" custScaleY="133449" custLinFactNeighborX="-51361">
        <dgm:presLayoutVars>
          <dgm:chMax val="1"/>
          <dgm:chPref val="1"/>
          <dgm:bulletEnabled val="1"/>
        </dgm:presLayoutVars>
      </dgm:prSet>
      <dgm:spPr/>
    </dgm:pt>
    <dgm:pt modelId="{1774887C-5420-4DA0-8177-02C694B481AE}" type="pres">
      <dgm:prSet presAssocID="{74894858-ADB2-4089-9685-FECB82200577}" presName="ChildText" presStyleLbl="revTx" presStyleIdx="0" presStyleCnt="2">
        <dgm:presLayoutVars>
          <dgm:chMax val="0"/>
          <dgm:chPref val="0"/>
          <dgm:bulletEnabled val="1"/>
        </dgm:presLayoutVars>
      </dgm:prSet>
      <dgm:spPr/>
    </dgm:pt>
    <dgm:pt modelId="{781C8948-1EBE-4AE7-84A6-75BE77AEF4B7}" type="pres">
      <dgm:prSet presAssocID="{28070C59-3767-4488-B962-82C19E13FAE5}" presName="sibTrans" presStyleCnt="0"/>
      <dgm:spPr/>
    </dgm:pt>
    <dgm:pt modelId="{F3F57758-6CFF-42C7-8FC9-F9627D7973AE}" type="pres">
      <dgm:prSet presAssocID="{CB7E0E9A-E3F0-4158-BCCF-44702039626B}" presName="composite" presStyleCnt="0"/>
      <dgm:spPr/>
    </dgm:pt>
    <dgm:pt modelId="{E8853EB7-5DDF-4A73-B20E-A07C93BE1B30}" type="pres">
      <dgm:prSet presAssocID="{CB7E0E9A-E3F0-4158-BCCF-44702039626B}" presName="bentUpArrow1" presStyleLbl="alignImgPlace1" presStyleIdx="1" presStyleCnt="2" custLinFactNeighborX="79699"/>
      <dgm:spPr/>
    </dgm:pt>
    <dgm:pt modelId="{F4AADAF1-29D3-4E36-948D-BE293A862E77}" type="pres">
      <dgm:prSet presAssocID="{CB7E0E9A-E3F0-4158-BCCF-44702039626B}" presName="ParentText" presStyleLbl="node1" presStyleIdx="1" presStyleCnt="3" custScaleX="160222" custLinFactNeighborX="-7790">
        <dgm:presLayoutVars>
          <dgm:chMax val="1"/>
          <dgm:chPref val="1"/>
          <dgm:bulletEnabled val="1"/>
        </dgm:presLayoutVars>
      </dgm:prSet>
      <dgm:spPr/>
    </dgm:pt>
    <dgm:pt modelId="{D9C8E1C4-5A29-44D6-87C6-41AF0B8798CD}" type="pres">
      <dgm:prSet presAssocID="{CB7E0E9A-E3F0-4158-BCCF-44702039626B}" presName="ChildText" presStyleLbl="revTx" presStyleIdx="1" presStyleCnt="2">
        <dgm:presLayoutVars>
          <dgm:chMax val="0"/>
          <dgm:chPref val="0"/>
          <dgm:bulletEnabled val="1"/>
        </dgm:presLayoutVars>
      </dgm:prSet>
      <dgm:spPr/>
    </dgm:pt>
    <dgm:pt modelId="{A1D093ED-DCCE-4CD9-AA48-BED7A24B0B03}" type="pres">
      <dgm:prSet presAssocID="{8BD9BF3A-1CA3-4259-8ACC-6227EC56B7C3}" presName="sibTrans" presStyleCnt="0"/>
      <dgm:spPr/>
    </dgm:pt>
    <dgm:pt modelId="{C7809BA7-DEF9-4388-A7E5-3831590ECC48}" type="pres">
      <dgm:prSet presAssocID="{8201A729-FB9A-4596-A3D9-3F8A857967F8}" presName="composite" presStyleCnt="0"/>
      <dgm:spPr/>
    </dgm:pt>
    <dgm:pt modelId="{5D7411BD-8D00-4010-8191-D1A005630EF5}" type="pres">
      <dgm:prSet presAssocID="{8201A729-FB9A-4596-A3D9-3F8A857967F8}" presName="ParentText" presStyleLbl="node1" presStyleIdx="2" presStyleCnt="3" custScaleX="143446" custScaleY="159692" custLinFactNeighborX="74561">
        <dgm:presLayoutVars>
          <dgm:chMax val="1"/>
          <dgm:chPref val="1"/>
          <dgm:bulletEnabled val="1"/>
        </dgm:presLayoutVars>
      </dgm:prSet>
      <dgm:spPr/>
    </dgm:pt>
  </dgm:ptLst>
  <dgm:cxnLst>
    <dgm:cxn modelId="{4DBBD009-2D1B-4110-8B2E-6C2CC9D3BBD9}" srcId="{4B2A083A-2CA5-4CE1-A88D-EAD99E90AD78}" destId="{CB7E0E9A-E3F0-4158-BCCF-44702039626B}" srcOrd="1" destOrd="0" parTransId="{C83F78DA-7F1C-4912-9816-52D4D73065D3}" sibTransId="{8BD9BF3A-1CA3-4259-8ACC-6227EC56B7C3}"/>
    <dgm:cxn modelId="{705DA621-5AD6-44EC-967D-EF71B1F9E07B}" type="presOf" srcId="{CB7E0E9A-E3F0-4158-BCCF-44702039626B}" destId="{F4AADAF1-29D3-4E36-948D-BE293A862E77}" srcOrd="0" destOrd="0" presId="urn:microsoft.com/office/officeart/2005/8/layout/StepDownProcess"/>
    <dgm:cxn modelId="{796EAC26-AE95-4411-9FFF-4B20F7370DAB}" srcId="{4B2A083A-2CA5-4CE1-A88D-EAD99E90AD78}" destId="{8201A729-FB9A-4596-A3D9-3F8A857967F8}" srcOrd="2" destOrd="0" parTransId="{F66B88DE-D087-4DE0-AB42-6F19FF2C466C}" sibTransId="{CF73C459-4B4D-4D6F-B2A3-287DC3E05A5C}"/>
    <dgm:cxn modelId="{58140241-FB4A-4199-8ED5-28ABB6BF837C}" type="presOf" srcId="{4B2A083A-2CA5-4CE1-A88D-EAD99E90AD78}" destId="{CB221564-B832-4A30-802B-1B14A00FA0FB}" srcOrd="0" destOrd="0" presId="urn:microsoft.com/office/officeart/2005/8/layout/StepDownProcess"/>
    <dgm:cxn modelId="{D92DE667-9F1F-4B99-BC25-4D277FC17B09}" type="presOf" srcId="{74894858-ADB2-4089-9685-FECB82200577}" destId="{D3CB4597-D920-41D8-AB57-7A615E795DEC}" srcOrd="0" destOrd="0" presId="urn:microsoft.com/office/officeart/2005/8/layout/StepDownProcess"/>
    <dgm:cxn modelId="{BACA7D5A-88B7-4F2D-919E-1ECB68737D59}" type="presOf" srcId="{8201A729-FB9A-4596-A3D9-3F8A857967F8}" destId="{5D7411BD-8D00-4010-8191-D1A005630EF5}" srcOrd="0" destOrd="0" presId="urn:microsoft.com/office/officeart/2005/8/layout/StepDownProcess"/>
    <dgm:cxn modelId="{FD84C6E0-6DD7-43DD-8180-E73BC96D223C}" srcId="{4B2A083A-2CA5-4CE1-A88D-EAD99E90AD78}" destId="{74894858-ADB2-4089-9685-FECB82200577}" srcOrd="0" destOrd="0" parTransId="{CDB5C8F3-5CF1-403C-98CC-E2B8516CD510}" sibTransId="{28070C59-3767-4488-B962-82C19E13FAE5}"/>
    <dgm:cxn modelId="{A3053E83-8310-4A1E-A53E-204D0674F8E9}" type="presParOf" srcId="{CB221564-B832-4A30-802B-1B14A00FA0FB}" destId="{CB5495DB-0425-4A97-84DA-C0B682BA78C6}" srcOrd="0" destOrd="0" presId="urn:microsoft.com/office/officeart/2005/8/layout/StepDownProcess"/>
    <dgm:cxn modelId="{88A71D6A-3DD2-4B31-A16D-FF99E5BF59FE}" type="presParOf" srcId="{CB5495DB-0425-4A97-84DA-C0B682BA78C6}" destId="{E737821A-0183-4BF5-8E94-8601281BFF6D}" srcOrd="0" destOrd="0" presId="urn:microsoft.com/office/officeart/2005/8/layout/StepDownProcess"/>
    <dgm:cxn modelId="{43928E01-96C8-49D9-BFFC-AE273FD0CD50}" type="presParOf" srcId="{CB5495DB-0425-4A97-84DA-C0B682BA78C6}" destId="{D3CB4597-D920-41D8-AB57-7A615E795DEC}" srcOrd="1" destOrd="0" presId="urn:microsoft.com/office/officeart/2005/8/layout/StepDownProcess"/>
    <dgm:cxn modelId="{1D1C63AD-87ED-44E7-910A-3660BD98C2F6}" type="presParOf" srcId="{CB5495DB-0425-4A97-84DA-C0B682BA78C6}" destId="{1774887C-5420-4DA0-8177-02C694B481AE}" srcOrd="2" destOrd="0" presId="urn:microsoft.com/office/officeart/2005/8/layout/StepDownProcess"/>
    <dgm:cxn modelId="{B27F7D3A-79A3-47C7-9A85-D902160A2860}" type="presParOf" srcId="{CB221564-B832-4A30-802B-1B14A00FA0FB}" destId="{781C8948-1EBE-4AE7-84A6-75BE77AEF4B7}" srcOrd="1" destOrd="0" presId="urn:microsoft.com/office/officeart/2005/8/layout/StepDownProcess"/>
    <dgm:cxn modelId="{84B6A5D0-D991-4077-BB8A-EA66C72D0577}" type="presParOf" srcId="{CB221564-B832-4A30-802B-1B14A00FA0FB}" destId="{F3F57758-6CFF-42C7-8FC9-F9627D7973AE}" srcOrd="2" destOrd="0" presId="urn:microsoft.com/office/officeart/2005/8/layout/StepDownProcess"/>
    <dgm:cxn modelId="{74720B7F-AF20-4856-9F40-AF1E66B1404A}" type="presParOf" srcId="{F3F57758-6CFF-42C7-8FC9-F9627D7973AE}" destId="{E8853EB7-5DDF-4A73-B20E-A07C93BE1B30}" srcOrd="0" destOrd="0" presId="urn:microsoft.com/office/officeart/2005/8/layout/StepDownProcess"/>
    <dgm:cxn modelId="{9AC1BEC1-B132-47F2-876A-80C74911B320}" type="presParOf" srcId="{F3F57758-6CFF-42C7-8FC9-F9627D7973AE}" destId="{F4AADAF1-29D3-4E36-948D-BE293A862E77}" srcOrd="1" destOrd="0" presId="urn:microsoft.com/office/officeart/2005/8/layout/StepDownProcess"/>
    <dgm:cxn modelId="{007F065D-C495-45BD-BE87-2A4BEE724D03}" type="presParOf" srcId="{F3F57758-6CFF-42C7-8FC9-F9627D7973AE}" destId="{D9C8E1C4-5A29-44D6-87C6-41AF0B8798CD}" srcOrd="2" destOrd="0" presId="urn:microsoft.com/office/officeart/2005/8/layout/StepDownProcess"/>
    <dgm:cxn modelId="{BDA81C5B-CA85-497A-AF13-A937B7289B38}" type="presParOf" srcId="{CB221564-B832-4A30-802B-1B14A00FA0FB}" destId="{A1D093ED-DCCE-4CD9-AA48-BED7A24B0B03}" srcOrd="3" destOrd="0" presId="urn:microsoft.com/office/officeart/2005/8/layout/StepDownProcess"/>
    <dgm:cxn modelId="{80CD0F36-0E27-4113-961F-AA75E666DBC1}" type="presParOf" srcId="{CB221564-B832-4A30-802B-1B14A00FA0FB}" destId="{C7809BA7-DEF9-4388-A7E5-3831590ECC48}" srcOrd="4" destOrd="0" presId="urn:microsoft.com/office/officeart/2005/8/layout/StepDownProcess"/>
    <dgm:cxn modelId="{DD725605-829A-4B4B-BD51-BD61AA5EF933}" type="presParOf" srcId="{C7809BA7-DEF9-4388-A7E5-3831590ECC48}" destId="{5D7411BD-8D00-4010-8191-D1A005630EF5}"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391025-4B9C-4B94-A03D-F4EE72DA2BB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028B8800-8838-4BD1-8645-2904F8466B70}">
      <dgm:prSet phldrT="[Texto]" custT="1"/>
      <dgm:spPr/>
      <dgm:t>
        <a:bodyPr/>
        <a:lstStyle/>
        <a:p>
          <a:r>
            <a:rPr lang="es-ES" sz="1800" u="none" dirty="0"/>
            <a:t>Transacciones</a:t>
          </a:r>
          <a:r>
            <a:rPr lang="es-ES" sz="1800" u="sng" dirty="0"/>
            <a:t> </a:t>
          </a:r>
          <a:endParaRPr lang="es-ES" sz="1800" dirty="0"/>
        </a:p>
      </dgm:t>
    </dgm:pt>
    <dgm:pt modelId="{AC4E6498-080F-41A6-89D5-C23803CFDFE0}" type="parTrans" cxnId="{8B662C79-A5DA-436E-B44F-A654D6850659}">
      <dgm:prSet/>
      <dgm:spPr/>
      <dgm:t>
        <a:bodyPr/>
        <a:lstStyle/>
        <a:p>
          <a:endParaRPr lang="es-ES" sz="1800"/>
        </a:p>
      </dgm:t>
    </dgm:pt>
    <dgm:pt modelId="{054B176D-2BA6-49C7-A0AF-F55883F99954}" type="sibTrans" cxnId="{8B662C79-A5DA-436E-B44F-A654D6850659}">
      <dgm:prSet/>
      <dgm:spPr/>
      <dgm:t>
        <a:bodyPr/>
        <a:lstStyle/>
        <a:p>
          <a:endParaRPr lang="es-ES" sz="1800"/>
        </a:p>
      </dgm:t>
    </dgm:pt>
    <dgm:pt modelId="{1C178E5D-6E7C-45D7-8468-89BD70168163}">
      <dgm:prSet phldrT="[Texto]" custT="1"/>
      <dgm:spPr/>
      <dgm:t>
        <a:bodyPr/>
        <a:lstStyle/>
        <a:p>
          <a:pPr algn="ctr"/>
          <a:r>
            <a:rPr lang="es-ES" sz="1800" dirty="0"/>
            <a:t>relacionadas con los cobros y pagos provenientes de las operaciones cotidianas</a:t>
          </a:r>
        </a:p>
      </dgm:t>
    </dgm:pt>
    <dgm:pt modelId="{42D9D36E-3346-4AE9-A099-B39579BDF616}" type="parTrans" cxnId="{F58A903B-65F4-4403-9F43-BD84A07B2131}">
      <dgm:prSet/>
      <dgm:spPr/>
      <dgm:t>
        <a:bodyPr/>
        <a:lstStyle/>
        <a:p>
          <a:endParaRPr lang="es-ES" sz="1800"/>
        </a:p>
      </dgm:t>
    </dgm:pt>
    <dgm:pt modelId="{0E76D139-8AB0-4AC8-867F-8669F713CE0B}" type="sibTrans" cxnId="{F58A903B-65F4-4403-9F43-BD84A07B2131}">
      <dgm:prSet/>
      <dgm:spPr/>
      <dgm:t>
        <a:bodyPr/>
        <a:lstStyle/>
        <a:p>
          <a:endParaRPr lang="es-ES" sz="1800"/>
        </a:p>
      </dgm:t>
    </dgm:pt>
    <dgm:pt modelId="{D82F9633-3577-4E10-A91A-D2BC6D05918B}">
      <dgm:prSet phldrT="[Texto]" custT="1"/>
      <dgm:spPr/>
      <dgm:t>
        <a:bodyPr/>
        <a:lstStyle/>
        <a:p>
          <a:r>
            <a:rPr lang="es-ES" sz="1800" u="none" dirty="0"/>
            <a:t>Saldo compensador </a:t>
          </a:r>
        </a:p>
      </dgm:t>
    </dgm:pt>
    <dgm:pt modelId="{5E5257F1-0966-4B1B-8DB4-5E5BE3A441D8}" type="parTrans" cxnId="{67646819-FCBF-4CC0-8418-EE898479AA5D}">
      <dgm:prSet/>
      <dgm:spPr/>
      <dgm:t>
        <a:bodyPr/>
        <a:lstStyle/>
        <a:p>
          <a:endParaRPr lang="es-ES" sz="1800"/>
        </a:p>
      </dgm:t>
    </dgm:pt>
    <dgm:pt modelId="{EE6D728C-A8B7-4179-8C2C-B4E9AB91760A}" type="sibTrans" cxnId="{67646819-FCBF-4CC0-8418-EE898479AA5D}">
      <dgm:prSet/>
      <dgm:spPr/>
      <dgm:t>
        <a:bodyPr/>
        <a:lstStyle/>
        <a:p>
          <a:endParaRPr lang="es-ES" sz="1800"/>
        </a:p>
      </dgm:t>
    </dgm:pt>
    <dgm:pt modelId="{401B19B2-6571-4699-AE8B-74AF6D14DA8C}">
      <dgm:prSet phldrT="[Texto]" custT="1"/>
      <dgm:spPr/>
      <dgm:t>
        <a:bodyPr/>
        <a:lstStyle/>
        <a:p>
          <a:pPr algn="ctr"/>
          <a:r>
            <a:rPr lang="es-ES" sz="1800" dirty="0"/>
            <a:t>por los servicios que el banco presta</a:t>
          </a:r>
        </a:p>
      </dgm:t>
    </dgm:pt>
    <dgm:pt modelId="{28312E34-BEAB-4D81-838C-C3859AC3A9F1}" type="parTrans" cxnId="{E0617823-C6ED-4445-BB13-C825B0DA8646}">
      <dgm:prSet/>
      <dgm:spPr/>
      <dgm:t>
        <a:bodyPr/>
        <a:lstStyle/>
        <a:p>
          <a:endParaRPr lang="es-ES" sz="1800"/>
        </a:p>
      </dgm:t>
    </dgm:pt>
    <dgm:pt modelId="{31064E29-A30F-4ED3-BAD4-22EDA9269F34}" type="sibTrans" cxnId="{E0617823-C6ED-4445-BB13-C825B0DA8646}">
      <dgm:prSet/>
      <dgm:spPr/>
      <dgm:t>
        <a:bodyPr/>
        <a:lstStyle/>
        <a:p>
          <a:endParaRPr lang="es-ES" sz="1800"/>
        </a:p>
      </dgm:t>
    </dgm:pt>
    <dgm:pt modelId="{F3B69831-7876-46BE-98D7-6E4E26E584C8}">
      <dgm:prSet phldrT="[Texto]" custT="1"/>
      <dgm:spPr/>
      <dgm:t>
        <a:bodyPr/>
        <a:lstStyle/>
        <a:p>
          <a:r>
            <a:rPr lang="es-ES" sz="1800" u="none" dirty="0"/>
            <a:t>Precaución</a:t>
          </a:r>
          <a:r>
            <a:rPr lang="es-ES" sz="1800" dirty="0"/>
            <a:t> </a:t>
          </a:r>
        </a:p>
      </dgm:t>
    </dgm:pt>
    <dgm:pt modelId="{898828CA-265F-41B5-9163-C4FB105E10D5}" type="parTrans" cxnId="{208F5201-7929-43FD-8580-79E7332F5931}">
      <dgm:prSet/>
      <dgm:spPr/>
      <dgm:t>
        <a:bodyPr/>
        <a:lstStyle/>
        <a:p>
          <a:endParaRPr lang="es-ES" sz="1800"/>
        </a:p>
      </dgm:t>
    </dgm:pt>
    <dgm:pt modelId="{695FA270-D22C-423B-A2C0-3DEEE5500DE1}" type="sibTrans" cxnId="{208F5201-7929-43FD-8580-79E7332F5931}">
      <dgm:prSet/>
      <dgm:spPr/>
      <dgm:t>
        <a:bodyPr/>
        <a:lstStyle/>
        <a:p>
          <a:endParaRPr lang="es-ES" sz="1800"/>
        </a:p>
      </dgm:t>
    </dgm:pt>
    <dgm:pt modelId="{9BFA911C-B875-43BD-A04E-3C2B31DEBA7A}">
      <dgm:prSet custT="1"/>
      <dgm:spPr/>
      <dgm:t>
        <a:bodyPr/>
        <a:lstStyle/>
        <a:p>
          <a:pPr algn="ctr"/>
          <a:r>
            <a:rPr lang="es-ES" sz="1800" dirty="0"/>
            <a:t>como reserva para cubrir  imprevistos en los flujos de entrada y salida</a:t>
          </a:r>
        </a:p>
      </dgm:t>
    </dgm:pt>
    <dgm:pt modelId="{284EB085-1350-486F-9AC8-C935D503CC62}" type="parTrans" cxnId="{55995865-9C8F-439F-8CA2-F3CBFFB7B034}">
      <dgm:prSet/>
      <dgm:spPr/>
      <dgm:t>
        <a:bodyPr/>
        <a:lstStyle/>
        <a:p>
          <a:endParaRPr lang="es-ES" sz="1800"/>
        </a:p>
      </dgm:t>
    </dgm:pt>
    <dgm:pt modelId="{92423F4D-F91F-4C17-AA56-8E355897FC37}" type="sibTrans" cxnId="{55995865-9C8F-439F-8CA2-F3CBFFB7B034}">
      <dgm:prSet/>
      <dgm:spPr/>
      <dgm:t>
        <a:bodyPr/>
        <a:lstStyle/>
        <a:p>
          <a:endParaRPr lang="es-ES" sz="1800"/>
        </a:p>
      </dgm:t>
    </dgm:pt>
    <dgm:pt modelId="{177C3A38-14AB-4619-B5B3-9A3D752A75FF}">
      <dgm:prSet phldrT="[Texto]" custT="1"/>
      <dgm:spPr/>
      <dgm:t>
        <a:bodyPr/>
        <a:lstStyle/>
        <a:p>
          <a:r>
            <a:rPr lang="es-ES" sz="1800" u="none" dirty="0"/>
            <a:t>Especulativo</a:t>
          </a:r>
          <a:r>
            <a:rPr lang="es-ES" sz="1800" dirty="0"/>
            <a:t> </a:t>
          </a:r>
        </a:p>
      </dgm:t>
    </dgm:pt>
    <dgm:pt modelId="{1C673C53-767B-4AA1-A515-560E346C29C2}" type="sibTrans" cxnId="{A4DB6929-B92A-426B-919E-4C5DA8BCB4FC}">
      <dgm:prSet/>
      <dgm:spPr/>
      <dgm:t>
        <a:bodyPr/>
        <a:lstStyle/>
        <a:p>
          <a:endParaRPr lang="es-ES" sz="1800"/>
        </a:p>
      </dgm:t>
    </dgm:pt>
    <dgm:pt modelId="{86E2D66B-7E8B-45A3-86E3-F4D1D19D4783}" type="parTrans" cxnId="{A4DB6929-B92A-426B-919E-4C5DA8BCB4FC}">
      <dgm:prSet/>
      <dgm:spPr/>
      <dgm:t>
        <a:bodyPr/>
        <a:lstStyle/>
        <a:p>
          <a:endParaRPr lang="es-ES" sz="1800"/>
        </a:p>
      </dgm:t>
    </dgm:pt>
    <dgm:pt modelId="{4B447004-1B2F-4C92-82A4-2C3C27BF713A}" type="pres">
      <dgm:prSet presAssocID="{9B391025-4B9C-4B94-A03D-F4EE72DA2BB7}" presName="Name0" presStyleCnt="0">
        <dgm:presLayoutVars>
          <dgm:dir/>
          <dgm:animLvl val="lvl"/>
          <dgm:resizeHandles val="exact"/>
        </dgm:presLayoutVars>
      </dgm:prSet>
      <dgm:spPr/>
    </dgm:pt>
    <dgm:pt modelId="{6DD40A8E-2EC1-43D7-931B-8069EA227E40}" type="pres">
      <dgm:prSet presAssocID="{028B8800-8838-4BD1-8645-2904F8466B70}" presName="composite" presStyleCnt="0"/>
      <dgm:spPr/>
    </dgm:pt>
    <dgm:pt modelId="{9567758D-FEF8-4346-B456-463F2C615A62}" type="pres">
      <dgm:prSet presAssocID="{028B8800-8838-4BD1-8645-2904F8466B70}" presName="parTx" presStyleLbl="alignNode1" presStyleIdx="0" presStyleCnt="4" custScaleX="114259">
        <dgm:presLayoutVars>
          <dgm:chMax val="0"/>
          <dgm:chPref val="0"/>
          <dgm:bulletEnabled val="1"/>
        </dgm:presLayoutVars>
      </dgm:prSet>
      <dgm:spPr/>
    </dgm:pt>
    <dgm:pt modelId="{3A98A18A-EEBA-4373-8F58-F5BC51026A9D}" type="pres">
      <dgm:prSet presAssocID="{028B8800-8838-4BD1-8645-2904F8466B70}" presName="desTx" presStyleLbl="alignAccFollowNode1" presStyleIdx="0" presStyleCnt="4" custScaleX="117487">
        <dgm:presLayoutVars>
          <dgm:bulletEnabled val="1"/>
        </dgm:presLayoutVars>
      </dgm:prSet>
      <dgm:spPr/>
    </dgm:pt>
    <dgm:pt modelId="{116BC817-683B-4ADA-8D5F-957483AA9029}" type="pres">
      <dgm:prSet presAssocID="{054B176D-2BA6-49C7-A0AF-F55883F99954}" presName="space" presStyleCnt="0"/>
      <dgm:spPr/>
    </dgm:pt>
    <dgm:pt modelId="{8675549C-C1EE-457C-8120-84B8D38726FF}" type="pres">
      <dgm:prSet presAssocID="{D82F9633-3577-4E10-A91A-D2BC6D05918B}" presName="composite" presStyleCnt="0"/>
      <dgm:spPr/>
    </dgm:pt>
    <dgm:pt modelId="{AC5D2C0F-2D21-4C61-933E-8C04F9E18D46}" type="pres">
      <dgm:prSet presAssocID="{D82F9633-3577-4E10-A91A-D2BC6D05918B}" presName="parTx" presStyleLbl="alignNode1" presStyleIdx="1" presStyleCnt="4" custScaleX="114518" custScaleY="129293">
        <dgm:presLayoutVars>
          <dgm:chMax val="0"/>
          <dgm:chPref val="0"/>
          <dgm:bulletEnabled val="1"/>
        </dgm:presLayoutVars>
      </dgm:prSet>
      <dgm:spPr/>
    </dgm:pt>
    <dgm:pt modelId="{943F9E12-CC96-4BB9-9C04-90681C93AD4E}" type="pres">
      <dgm:prSet presAssocID="{D82F9633-3577-4E10-A91A-D2BC6D05918B}" presName="desTx" presStyleLbl="alignAccFollowNode1" presStyleIdx="1" presStyleCnt="4" custScaleY="89570" custLinFactNeighborX="3755" custLinFactNeighborY="-1661">
        <dgm:presLayoutVars>
          <dgm:bulletEnabled val="1"/>
        </dgm:presLayoutVars>
      </dgm:prSet>
      <dgm:spPr/>
    </dgm:pt>
    <dgm:pt modelId="{04D0BE86-4573-4579-83AA-980E1D8D020D}" type="pres">
      <dgm:prSet presAssocID="{EE6D728C-A8B7-4179-8C2C-B4E9AB91760A}" presName="space" presStyleCnt="0"/>
      <dgm:spPr/>
    </dgm:pt>
    <dgm:pt modelId="{696C9879-E1BA-4264-8C82-B2F304CF913C}" type="pres">
      <dgm:prSet presAssocID="{F3B69831-7876-46BE-98D7-6E4E26E584C8}" presName="composite" presStyleCnt="0"/>
      <dgm:spPr/>
    </dgm:pt>
    <dgm:pt modelId="{0B004F78-5743-404C-915C-5EB1849F6DE3}" type="pres">
      <dgm:prSet presAssocID="{F3B69831-7876-46BE-98D7-6E4E26E584C8}" presName="parTx" presStyleLbl="alignNode1" presStyleIdx="2" presStyleCnt="4">
        <dgm:presLayoutVars>
          <dgm:chMax val="0"/>
          <dgm:chPref val="0"/>
          <dgm:bulletEnabled val="1"/>
        </dgm:presLayoutVars>
      </dgm:prSet>
      <dgm:spPr/>
    </dgm:pt>
    <dgm:pt modelId="{5F573018-6415-4400-AEE6-080C56B113BC}" type="pres">
      <dgm:prSet presAssocID="{F3B69831-7876-46BE-98D7-6E4E26E584C8}" presName="desTx" presStyleLbl="alignAccFollowNode1" presStyleIdx="2" presStyleCnt="4" custScaleX="107498">
        <dgm:presLayoutVars>
          <dgm:bulletEnabled val="1"/>
        </dgm:presLayoutVars>
      </dgm:prSet>
      <dgm:spPr/>
    </dgm:pt>
    <dgm:pt modelId="{A8581963-A938-4735-B19F-D830097D9CBD}" type="pres">
      <dgm:prSet presAssocID="{695FA270-D22C-423B-A2C0-3DEEE5500DE1}" presName="space" presStyleCnt="0"/>
      <dgm:spPr/>
    </dgm:pt>
    <dgm:pt modelId="{FA29B74F-C42E-484A-AEFB-243F5FA53498}" type="pres">
      <dgm:prSet presAssocID="{177C3A38-14AB-4619-B5B3-9A3D752A75FF}" presName="composite" presStyleCnt="0"/>
      <dgm:spPr/>
    </dgm:pt>
    <dgm:pt modelId="{8BE23B6F-11AB-4B49-B551-30E6F9AA7BEA}" type="pres">
      <dgm:prSet presAssocID="{177C3A38-14AB-4619-B5B3-9A3D752A75FF}" presName="parTx" presStyleLbl="alignNode1" presStyleIdx="3" presStyleCnt="4" custScaleX="102688">
        <dgm:presLayoutVars>
          <dgm:chMax val="0"/>
          <dgm:chPref val="0"/>
          <dgm:bulletEnabled val="1"/>
        </dgm:presLayoutVars>
      </dgm:prSet>
      <dgm:spPr/>
    </dgm:pt>
    <dgm:pt modelId="{0783BBD3-0899-487F-909B-0265FFAB9142}" type="pres">
      <dgm:prSet presAssocID="{177C3A38-14AB-4619-B5B3-9A3D752A75FF}" presName="desTx" presStyleLbl="alignAccFollowNode1" presStyleIdx="3" presStyleCnt="4" custScaleX="107769">
        <dgm:presLayoutVars>
          <dgm:bulletEnabled val="1"/>
        </dgm:presLayoutVars>
      </dgm:prSet>
      <dgm:spPr/>
    </dgm:pt>
  </dgm:ptLst>
  <dgm:cxnLst>
    <dgm:cxn modelId="{208F5201-7929-43FD-8580-79E7332F5931}" srcId="{9B391025-4B9C-4B94-A03D-F4EE72DA2BB7}" destId="{F3B69831-7876-46BE-98D7-6E4E26E584C8}" srcOrd="2" destOrd="0" parTransId="{898828CA-265F-41B5-9163-C4FB105E10D5}" sibTransId="{695FA270-D22C-423B-A2C0-3DEEE5500DE1}"/>
    <dgm:cxn modelId="{67646819-FCBF-4CC0-8418-EE898479AA5D}" srcId="{9B391025-4B9C-4B94-A03D-F4EE72DA2BB7}" destId="{D82F9633-3577-4E10-A91A-D2BC6D05918B}" srcOrd="1" destOrd="0" parTransId="{5E5257F1-0966-4B1B-8DB4-5E5BE3A441D8}" sibTransId="{EE6D728C-A8B7-4179-8C2C-B4E9AB91760A}"/>
    <dgm:cxn modelId="{E0617823-C6ED-4445-BB13-C825B0DA8646}" srcId="{D82F9633-3577-4E10-A91A-D2BC6D05918B}" destId="{401B19B2-6571-4699-AE8B-74AF6D14DA8C}" srcOrd="0" destOrd="0" parTransId="{28312E34-BEAB-4D81-838C-C3859AC3A9F1}" sibTransId="{31064E29-A30F-4ED3-BAD4-22EDA9269F34}"/>
    <dgm:cxn modelId="{A4DB6929-B92A-426B-919E-4C5DA8BCB4FC}" srcId="{9B391025-4B9C-4B94-A03D-F4EE72DA2BB7}" destId="{177C3A38-14AB-4619-B5B3-9A3D752A75FF}" srcOrd="3" destOrd="0" parTransId="{86E2D66B-7E8B-45A3-86E3-F4D1D19D4783}" sibTransId="{1C673C53-767B-4AA1-A515-560E346C29C2}"/>
    <dgm:cxn modelId="{F58A903B-65F4-4403-9F43-BD84A07B2131}" srcId="{028B8800-8838-4BD1-8645-2904F8466B70}" destId="{1C178E5D-6E7C-45D7-8468-89BD70168163}" srcOrd="0" destOrd="0" parTransId="{42D9D36E-3346-4AE9-A099-B39579BDF616}" sibTransId="{0E76D139-8AB0-4AC8-867F-8669F713CE0B}"/>
    <dgm:cxn modelId="{72A9C65E-9256-4034-B63E-9E6D76D75F80}" type="presOf" srcId="{F3B69831-7876-46BE-98D7-6E4E26E584C8}" destId="{0B004F78-5743-404C-915C-5EB1849F6DE3}" srcOrd="0" destOrd="0" presId="urn:microsoft.com/office/officeart/2005/8/layout/hList1"/>
    <dgm:cxn modelId="{55995865-9C8F-439F-8CA2-F3CBFFB7B034}" srcId="{F3B69831-7876-46BE-98D7-6E4E26E584C8}" destId="{9BFA911C-B875-43BD-A04E-3C2B31DEBA7A}" srcOrd="0" destOrd="0" parTransId="{284EB085-1350-486F-9AC8-C935D503CC62}" sibTransId="{92423F4D-F91F-4C17-AA56-8E355897FC37}"/>
    <dgm:cxn modelId="{870CDE6A-8F3B-4C0F-A4C7-424199AD6033}" type="presOf" srcId="{177C3A38-14AB-4619-B5B3-9A3D752A75FF}" destId="{8BE23B6F-11AB-4B49-B551-30E6F9AA7BEA}" srcOrd="0" destOrd="0" presId="urn:microsoft.com/office/officeart/2005/8/layout/hList1"/>
    <dgm:cxn modelId="{8B662C79-A5DA-436E-B44F-A654D6850659}" srcId="{9B391025-4B9C-4B94-A03D-F4EE72DA2BB7}" destId="{028B8800-8838-4BD1-8645-2904F8466B70}" srcOrd="0" destOrd="0" parTransId="{AC4E6498-080F-41A6-89D5-C23803CFDFE0}" sibTransId="{054B176D-2BA6-49C7-A0AF-F55883F99954}"/>
    <dgm:cxn modelId="{2FD7777D-EF16-42B4-A02F-6E79FE858475}" type="presOf" srcId="{9BFA911C-B875-43BD-A04E-3C2B31DEBA7A}" destId="{5F573018-6415-4400-AEE6-080C56B113BC}" srcOrd="0" destOrd="0" presId="urn:microsoft.com/office/officeart/2005/8/layout/hList1"/>
    <dgm:cxn modelId="{24AD328D-D550-4734-9BAA-AC6E1DAD3F0B}" type="presOf" srcId="{1C178E5D-6E7C-45D7-8468-89BD70168163}" destId="{3A98A18A-EEBA-4373-8F58-F5BC51026A9D}" srcOrd="0" destOrd="0" presId="urn:microsoft.com/office/officeart/2005/8/layout/hList1"/>
    <dgm:cxn modelId="{5836CBB7-06CD-4C4E-9DD9-087B48867D3E}" type="presOf" srcId="{401B19B2-6571-4699-AE8B-74AF6D14DA8C}" destId="{943F9E12-CC96-4BB9-9C04-90681C93AD4E}" srcOrd="0" destOrd="0" presId="urn:microsoft.com/office/officeart/2005/8/layout/hList1"/>
    <dgm:cxn modelId="{781139D9-7330-42E8-9D71-939F282D53A9}" type="presOf" srcId="{D82F9633-3577-4E10-A91A-D2BC6D05918B}" destId="{AC5D2C0F-2D21-4C61-933E-8C04F9E18D46}" srcOrd="0" destOrd="0" presId="urn:microsoft.com/office/officeart/2005/8/layout/hList1"/>
    <dgm:cxn modelId="{EAB9E4E0-5637-4567-9D2C-2D06EF61D3FF}" type="presOf" srcId="{9B391025-4B9C-4B94-A03D-F4EE72DA2BB7}" destId="{4B447004-1B2F-4C92-82A4-2C3C27BF713A}" srcOrd="0" destOrd="0" presId="urn:microsoft.com/office/officeart/2005/8/layout/hList1"/>
    <dgm:cxn modelId="{3C4A83FF-545A-4F70-98D8-99ED8DF44864}" type="presOf" srcId="{028B8800-8838-4BD1-8645-2904F8466B70}" destId="{9567758D-FEF8-4346-B456-463F2C615A62}" srcOrd="0" destOrd="0" presId="urn:microsoft.com/office/officeart/2005/8/layout/hList1"/>
    <dgm:cxn modelId="{298B2918-29CE-4FBA-8167-09BF61B8FBD4}" type="presParOf" srcId="{4B447004-1B2F-4C92-82A4-2C3C27BF713A}" destId="{6DD40A8E-2EC1-43D7-931B-8069EA227E40}" srcOrd="0" destOrd="0" presId="urn:microsoft.com/office/officeart/2005/8/layout/hList1"/>
    <dgm:cxn modelId="{3DCF01ED-7E17-442B-8B32-B007CD0A55F1}" type="presParOf" srcId="{6DD40A8E-2EC1-43D7-931B-8069EA227E40}" destId="{9567758D-FEF8-4346-B456-463F2C615A62}" srcOrd="0" destOrd="0" presId="urn:microsoft.com/office/officeart/2005/8/layout/hList1"/>
    <dgm:cxn modelId="{465A4E96-9C5A-4033-B75E-AC44E3B74588}" type="presParOf" srcId="{6DD40A8E-2EC1-43D7-931B-8069EA227E40}" destId="{3A98A18A-EEBA-4373-8F58-F5BC51026A9D}" srcOrd="1" destOrd="0" presId="urn:microsoft.com/office/officeart/2005/8/layout/hList1"/>
    <dgm:cxn modelId="{EE591404-735D-4024-B9E6-49CC802300FE}" type="presParOf" srcId="{4B447004-1B2F-4C92-82A4-2C3C27BF713A}" destId="{116BC817-683B-4ADA-8D5F-957483AA9029}" srcOrd="1" destOrd="0" presId="urn:microsoft.com/office/officeart/2005/8/layout/hList1"/>
    <dgm:cxn modelId="{121F8EE7-F68F-45C4-9717-02F1794AE23E}" type="presParOf" srcId="{4B447004-1B2F-4C92-82A4-2C3C27BF713A}" destId="{8675549C-C1EE-457C-8120-84B8D38726FF}" srcOrd="2" destOrd="0" presId="urn:microsoft.com/office/officeart/2005/8/layout/hList1"/>
    <dgm:cxn modelId="{FEE08F28-839E-4C5A-B222-E82A8605372B}" type="presParOf" srcId="{8675549C-C1EE-457C-8120-84B8D38726FF}" destId="{AC5D2C0F-2D21-4C61-933E-8C04F9E18D46}" srcOrd="0" destOrd="0" presId="urn:microsoft.com/office/officeart/2005/8/layout/hList1"/>
    <dgm:cxn modelId="{0ABFE93A-FD58-48D8-9334-071FE81F34A7}" type="presParOf" srcId="{8675549C-C1EE-457C-8120-84B8D38726FF}" destId="{943F9E12-CC96-4BB9-9C04-90681C93AD4E}" srcOrd="1" destOrd="0" presId="urn:microsoft.com/office/officeart/2005/8/layout/hList1"/>
    <dgm:cxn modelId="{12E6A7A3-9CD7-4F24-87D9-05DFB6D18800}" type="presParOf" srcId="{4B447004-1B2F-4C92-82A4-2C3C27BF713A}" destId="{04D0BE86-4573-4579-83AA-980E1D8D020D}" srcOrd="3" destOrd="0" presId="urn:microsoft.com/office/officeart/2005/8/layout/hList1"/>
    <dgm:cxn modelId="{2F5E2815-EC53-40B2-95D7-2ECC2B5DB253}" type="presParOf" srcId="{4B447004-1B2F-4C92-82A4-2C3C27BF713A}" destId="{696C9879-E1BA-4264-8C82-B2F304CF913C}" srcOrd="4" destOrd="0" presId="urn:microsoft.com/office/officeart/2005/8/layout/hList1"/>
    <dgm:cxn modelId="{2F7D0F1C-A43B-4203-9119-B23F79121514}" type="presParOf" srcId="{696C9879-E1BA-4264-8C82-B2F304CF913C}" destId="{0B004F78-5743-404C-915C-5EB1849F6DE3}" srcOrd="0" destOrd="0" presId="urn:microsoft.com/office/officeart/2005/8/layout/hList1"/>
    <dgm:cxn modelId="{7729FC2D-AEE7-46CC-A133-D507331B5315}" type="presParOf" srcId="{696C9879-E1BA-4264-8C82-B2F304CF913C}" destId="{5F573018-6415-4400-AEE6-080C56B113BC}" srcOrd="1" destOrd="0" presId="urn:microsoft.com/office/officeart/2005/8/layout/hList1"/>
    <dgm:cxn modelId="{BCDE4D1F-50A2-4616-9BF2-852224E95BC8}" type="presParOf" srcId="{4B447004-1B2F-4C92-82A4-2C3C27BF713A}" destId="{A8581963-A938-4735-B19F-D830097D9CBD}" srcOrd="5" destOrd="0" presId="urn:microsoft.com/office/officeart/2005/8/layout/hList1"/>
    <dgm:cxn modelId="{61B6103A-6CD5-4B11-8FDB-DB0C50173F43}" type="presParOf" srcId="{4B447004-1B2F-4C92-82A4-2C3C27BF713A}" destId="{FA29B74F-C42E-484A-AEFB-243F5FA53498}" srcOrd="6" destOrd="0" presId="urn:microsoft.com/office/officeart/2005/8/layout/hList1"/>
    <dgm:cxn modelId="{701DCD0D-8B43-462B-8A75-8B6170D493EE}" type="presParOf" srcId="{FA29B74F-C42E-484A-AEFB-243F5FA53498}" destId="{8BE23B6F-11AB-4B49-B551-30E6F9AA7BEA}" srcOrd="0" destOrd="0" presId="urn:microsoft.com/office/officeart/2005/8/layout/hList1"/>
    <dgm:cxn modelId="{4E0735A3-860D-4F12-8A58-421738BB59B1}" type="presParOf" srcId="{FA29B74F-C42E-484A-AEFB-243F5FA53498}" destId="{0783BBD3-0899-487F-909B-0265FFAB914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7821A-0183-4BF5-8E94-8601281BFF6D}">
      <dsp:nvSpPr>
        <dsp:cNvPr id="0" name=""/>
        <dsp:cNvSpPr/>
      </dsp:nvSpPr>
      <dsp:spPr>
        <a:xfrm rot="5400000">
          <a:off x="1858818" y="1284492"/>
          <a:ext cx="868524" cy="988784"/>
        </a:xfrm>
        <a:prstGeom prst="bentUpArrow">
          <a:avLst>
            <a:gd name="adj1" fmla="val 32840"/>
            <a:gd name="adj2" fmla="val 25000"/>
            <a:gd name="adj3" fmla="val 35780"/>
          </a:avLst>
        </a:prstGeom>
        <a:solidFill>
          <a:schemeClr val="accent5">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D3CB4597-D920-41D8-AB57-7A615E795DEC}">
      <dsp:nvSpPr>
        <dsp:cNvPr id="0" name=""/>
        <dsp:cNvSpPr/>
      </dsp:nvSpPr>
      <dsp:spPr>
        <a:xfrm>
          <a:off x="843255" y="17574"/>
          <a:ext cx="1857710" cy="1365732"/>
        </a:xfrm>
        <a:prstGeom prst="roundRect">
          <a:avLst>
            <a:gd name="adj" fmla="val 1667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2"/>
              </a:solidFill>
            </a:rPr>
            <a:t>Determinar el ciclo de conversión del efectivo de la empresa.</a:t>
          </a:r>
        </a:p>
      </dsp:txBody>
      <dsp:txXfrm>
        <a:off x="909937" y="84256"/>
        <a:ext cx="1724346" cy="1232368"/>
      </dsp:txXfrm>
    </dsp:sp>
    <dsp:sp modelId="{1774887C-5420-4DA0-8177-02C694B481AE}">
      <dsp:nvSpPr>
        <dsp:cNvPr id="0" name=""/>
        <dsp:cNvSpPr/>
      </dsp:nvSpPr>
      <dsp:spPr>
        <a:xfrm>
          <a:off x="3254094" y="286341"/>
          <a:ext cx="1063381" cy="827166"/>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8853EB7-5DDF-4A73-B20E-A07C93BE1B30}">
      <dsp:nvSpPr>
        <dsp:cNvPr id="0" name=""/>
        <dsp:cNvSpPr/>
      </dsp:nvSpPr>
      <dsp:spPr>
        <a:xfrm rot="5400000">
          <a:off x="4359777" y="2301142"/>
          <a:ext cx="868524" cy="988784"/>
        </a:xfrm>
        <a:prstGeom prst="bentUpArrow">
          <a:avLst>
            <a:gd name="adj1" fmla="val 32840"/>
            <a:gd name="adj2" fmla="val 25000"/>
            <a:gd name="adj3" fmla="val 35780"/>
          </a:avLst>
        </a:prstGeom>
        <a:solidFill>
          <a:schemeClr val="accent5">
            <a:tint val="50000"/>
            <a:hueOff val="-8092061"/>
            <a:satOff val="-13391"/>
            <a:lumOff val="2574"/>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4AADAF1-29D3-4E36-948D-BE293A862E77}">
      <dsp:nvSpPr>
        <dsp:cNvPr id="0" name=""/>
        <dsp:cNvSpPr/>
      </dsp:nvSpPr>
      <dsp:spPr>
        <a:xfrm>
          <a:off x="2787474" y="1338364"/>
          <a:ext cx="2342581" cy="1023411"/>
        </a:xfrm>
        <a:prstGeom prst="roundRect">
          <a:avLst>
            <a:gd name="adj" fmla="val 16670"/>
          </a:avLst>
        </a:prstGeom>
        <a:solidFill>
          <a:schemeClr val="accent5">
            <a:hueOff val="-4386339"/>
            <a:satOff val="24771"/>
            <a:lumOff val="-2117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2"/>
              </a:solidFill>
            </a:rPr>
            <a:t>Determinar el nivel óptimo de efectivo de la empresa.</a:t>
          </a:r>
        </a:p>
      </dsp:txBody>
      <dsp:txXfrm>
        <a:off x="2837442" y="1388332"/>
        <a:ext cx="2242645" cy="923475"/>
      </dsp:txXfrm>
    </dsp:sp>
    <dsp:sp modelId="{D9C8E1C4-5A29-44D6-87C6-41AF0B8798CD}">
      <dsp:nvSpPr>
        <dsp:cNvPr id="0" name=""/>
        <dsp:cNvSpPr/>
      </dsp:nvSpPr>
      <dsp:spPr>
        <a:xfrm>
          <a:off x="4803704" y="1435970"/>
          <a:ext cx="1063381" cy="827166"/>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D7411BD-8D00-4010-8191-D1A005630EF5}">
      <dsp:nvSpPr>
        <dsp:cNvPr id="0" name=""/>
        <dsp:cNvSpPr/>
      </dsp:nvSpPr>
      <dsp:spPr>
        <a:xfrm>
          <a:off x="5298689" y="2487994"/>
          <a:ext cx="2097302" cy="1634306"/>
        </a:xfrm>
        <a:prstGeom prst="roundRect">
          <a:avLst>
            <a:gd name="adj" fmla="val 16670"/>
          </a:avLst>
        </a:prstGeom>
        <a:solidFill>
          <a:schemeClr val="accent5">
            <a:hueOff val="-8772678"/>
            <a:satOff val="49542"/>
            <a:lumOff val="-4235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solidFill>
                <a:schemeClr val="tx2"/>
              </a:solidFill>
            </a:rPr>
            <a:t>Aplicar las técnicas de evaluación financiera a la gestión del inventario de la empresa.</a:t>
          </a:r>
        </a:p>
      </dsp:txBody>
      <dsp:txXfrm>
        <a:off x="5378484" y="2567789"/>
        <a:ext cx="1937712" cy="1474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7758D-FEF8-4346-B456-463F2C615A62}">
      <dsp:nvSpPr>
        <dsp:cNvPr id="0" name=""/>
        <dsp:cNvSpPr/>
      </dsp:nvSpPr>
      <dsp:spPr>
        <a:xfrm>
          <a:off x="27721" y="997155"/>
          <a:ext cx="1906457" cy="6674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u="none" kern="1200" dirty="0"/>
            <a:t>Transacciones</a:t>
          </a:r>
          <a:r>
            <a:rPr lang="es-ES" sz="1800" u="sng" kern="1200" dirty="0"/>
            <a:t> </a:t>
          </a:r>
          <a:endParaRPr lang="es-ES" sz="1800" kern="1200" dirty="0"/>
        </a:p>
      </dsp:txBody>
      <dsp:txXfrm>
        <a:off x="27721" y="997155"/>
        <a:ext cx="1906457" cy="667416"/>
      </dsp:txXfrm>
    </dsp:sp>
    <dsp:sp modelId="{3A98A18A-EEBA-4373-8F58-F5BC51026A9D}">
      <dsp:nvSpPr>
        <dsp:cNvPr id="0" name=""/>
        <dsp:cNvSpPr/>
      </dsp:nvSpPr>
      <dsp:spPr>
        <a:xfrm>
          <a:off x="790" y="1664571"/>
          <a:ext cx="1960317"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s-ES" sz="1800" kern="1200" dirty="0"/>
            <a:t>relacionadas con los cobros y pagos provenientes de las operaciones cotidianas</a:t>
          </a:r>
        </a:p>
      </dsp:txBody>
      <dsp:txXfrm>
        <a:off x="790" y="1664571"/>
        <a:ext cx="1960317" cy="2810880"/>
      </dsp:txXfrm>
    </dsp:sp>
    <dsp:sp modelId="{AC5D2C0F-2D21-4C61-933E-8C04F9E18D46}">
      <dsp:nvSpPr>
        <dsp:cNvPr id="0" name=""/>
        <dsp:cNvSpPr/>
      </dsp:nvSpPr>
      <dsp:spPr>
        <a:xfrm>
          <a:off x="2194704" y="1021572"/>
          <a:ext cx="1910778" cy="86292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u="none" kern="1200" dirty="0"/>
            <a:t>Saldo compensador </a:t>
          </a:r>
        </a:p>
      </dsp:txBody>
      <dsp:txXfrm>
        <a:off x="2194704" y="1021572"/>
        <a:ext cx="1910778" cy="862922"/>
      </dsp:txXfrm>
    </dsp:sp>
    <dsp:sp modelId="{943F9E12-CC96-4BB9-9C04-90681C93AD4E}">
      <dsp:nvSpPr>
        <dsp:cNvPr id="0" name=""/>
        <dsp:cNvSpPr/>
      </dsp:nvSpPr>
      <dsp:spPr>
        <a:xfrm>
          <a:off x="2378477" y="1886640"/>
          <a:ext cx="1668540" cy="251770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s-ES" sz="1800" kern="1200" dirty="0"/>
            <a:t>por los servicios que el banco presta</a:t>
          </a:r>
        </a:p>
      </dsp:txBody>
      <dsp:txXfrm>
        <a:off x="2378477" y="1886640"/>
        <a:ext cx="1668540" cy="2517705"/>
      </dsp:txXfrm>
    </dsp:sp>
    <dsp:sp modelId="{0B004F78-5743-404C-915C-5EB1849F6DE3}">
      <dsp:nvSpPr>
        <dsp:cNvPr id="0" name=""/>
        <dsp:cNvSpPr/>
      </dsp:nvSpPr>
      <dsp:spPr>
        <a:xfrm>
          <a:off x="4401631" y="997155"/>
          <a:ext cx="1668540" cy="6674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u="none" kern="1200" dirty="0"/>
            <a:t>Precaución</a:t>
          </a:r>
          <a:r>
            <a:rPr lang="es-ES" sz="1800" kern="1200" dirty="0"/>
            <a:t> </a:t>
          </a:r>
        </a:p>
      </dsp:txBody>
      <dsp:txXfrm>
        <a:off x="4401631" y="997155"/>
        <a:ext cx="1668540" cy="667416"/>
      </dsp:txXfrm>
    </dsp:sp>
    <dsp:sp modelId="{5F573018-6415-4400-AEE6-080C56B113BC}">
      <dsp:nvSpPr>
        <dsp:cNvPr id="0" name=""/>
        <dsp:cNvSpPr/>
      </dsp:nvSpPr>
      <dsp:spPr>
        <a:xfrm>
          <a:off x="4339078" y="1664571"/>
          <a:ext cx="1793647"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s-ES" sz="1800" kern="1200" dirty="0"/>
            <a:t>como reserva para cubrir  imprevistos en los flujos de entrada y salida</a:t>
          </a:r>
        </a:p>
      </dsp:txBody>
      <dsp:txXfrm>
        <a:off x="4339078" y="1664571"/>
        <a:ext cx="1793647" cy="2810880"/>
      </dsp:txXfrm>
    </dsp:sp>
    <dsp:sp modelId="{8BE23B6F-11AB-4B49-B551-30E6F9AA7BEA}">
      <dsp:nvSpPr>
        <dsp:cNvPr id="0" name=""/>
        <dsp:cNvSpPr/>
      </dsp:nvSpPr>
      <dsp:spPr>
        <a:xfrm>
          <a:off x="6408710" y="997155"/>
          <a:ext cx="1713390" cy="66741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u="none" kern="1200" dirty="0"/>
            <a:t>Especulativo</a:t>
          </a:r>
          <a:r>
            <a:rPr lang="es-ES" sz="1800" kern="1200" dirty="0"/>
            <a:t> </a:t>
          </a:r>
        </a:p>
      </dsp:txBody>
      <dsp:txXfrm>
        <a:off x="6408710" y="997155"/>
        <a:ext cx="1713390" cy="667416"/>
      </dsp:txXfrm>
    </dsp:sp>
    <dsp:sp modelId="{0783BBD3-0899-487F-909B-0265FFAB9142}">
      <dsp:nvSpPr>
        <dsp:cNvPr id="0" name=""/>
        <dsp:cNvSpPr/>
      </dsp:nvSpPr>
      <dsp:spPr>
        <a:xfrm>
          <a:off x="6366321" y="1664571"/>
          <a:ext cx="1798168" cy="281088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7AF25-4F1C-4734-9369-85E05388F18E}" type="datetimeFigureOut">
              <a:rPr lang="es-ES" smtClean="0"/>
              <a:t>22/10/2023</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E4D07-E44C-4DEB-B140-3A4B15068B36}" type="slidenum">
              <a:rPr lang="es-ES" smtClean="0"/>
              <a:t>‹Nº›</a:t>
            </a:fld>
            <a:endParaRPr lang="es-ES"/>
          </a:p>
        </p:txBody>
      </p:sp>
    </p:spTree>
    <p:extLst>
      <p:ext uri="{BB962C8B-B14F-4D97-AF65-F5344CB8AC3E}">
        <p14:creationId xmlns:p14="http://schemas.microsoft.com/office/powerpoint/2010/main" val="268901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altLang="es-MX" sz="1200" b="1" dirty="0">
                <a:latin typeface="Times New Roman" panose="02020603050405020304" pitchFamily="18" charset="0"/>
              </a:rPr>
              <a:t>Rotación de Efectivo: </a:t>
            </a:r>
            <a:r>
              <a:rPr lang="es-MX" altLang="es-MX" sz="1200" dirty="0">
                <a:latin typeface="Times New Roman" panose="02020603050405020304" pitchFamily="18" charset="0"/>
              </a:rPr>
              <a:t>Es el número anual de veces en que el numerario (dinero) sufre una rotación, es decir es el número anual de veces en que el efectivo es recuperado.</a:t>
            </a:r>
          </a:p>
          <a:p>
            <a:pPr marL="0" marR="0" indent="0" algn="l" defTabSz="914400" rtl="0" eaLnBrk="1" fontAlgn="auto" latinLnBrk="0" hangingPunct="1">
              <a:lnSpc>
                <a:spcPct val="100000"/>
              </a:lnSpc>
              <a:spcBef>
                <a:spcPts val="0"/>
              </a:spcBef>
              <a:spcAft>
                <a:spcPts val="0"/>
              </a:spcAft>
              <a:buClrTx/>
              <a:buSzTx/>
              <a:buFontTx/>
              <a:buNone/>
              <a:tabLst/>
              <a:defRPr/>
            </a:pPr>
            <a:endParaRPr lang="es-MX" altLang="es-MX" sz="1200" b="1" dirty="0">
              <a:latin typeface="Times New Roman" panose="02020603050405020304" pitchFamily="18" charset="0"/>
            </a:endParaRPr>
          </a:p>
          <a:p>
            <a:endParaRPr lang="es-ES" dirty="0"/>
          </a:p>
        </p:txBody>
      </p:sp>
      <p:sp>
        <p:nvSpPr>
          <p:cNvPr id="4" name="Marcador de número de diapositiva 3"/>
          <p:cNvSpPr>
            <a:spLocks noGrp="1"/>
          </p:cNvSpPr>
          <p:nvPr>
            <p:ph type="sldNum" sz="quarter" idx="10"/>
          </p:nvPr>
        </p:nvSpPr>
        <p:spPr/>
        <p:txBody>
          <a:bodyPr/>
          <a:lstStyle/>
          <a:p>
            <a:fld id="{1C7E4D07-E44C-4DEB-B140-3A4B15068B36}" type="slidenum">
              <a:rPr lang="es-ES" smtClean="0"/>
              <a:t>4</a:t>
            </a:fld>
            <a:endParaRPr lang="es-ES"/>
          </a:p>
        </p:txBody>
      </p:sp>
    </p:spTree>
    <p:extLst>
      <p:ext uri="{BB962C8B-B14F-4D97-AF65-F5344CB8AC3E}">
        <p14:creationId xmlns:p14="http://schemas.microsoft.com/office/powerpoint/2010/main" val="2627453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a:t>Ciclo de caja; cantidad de tiempo</a:t>
            </a:r>
            <a:r>
              <a:rPr lang="es-ES" baseline="0" dirty="0"/>
              <a:t> que transcurre a partir del momento en que la empresa hace una erogación para la compra de materias primas hasta el momento en que se cobra por concepto de la venta del producto terminado después de haber transformado esas MP </a:t>
            </a:r>
            <a:endParaRPr lang="es-ES" dirty="0"/>
          </a:p>
          <a:p>
            <a:pPr marL="0" marR="0" indent="0" algn="l" defTabSz="914400" rtl="0" eaLnBrk="1" fontAlgn="auto" latinLnBrk="0" hangingPunct="1">
              <a:lnSpc>
                <a:spcPct val="100000"/>
              </a:lnSpc>
              <a:spcBef>
                <a:spcPts val="0"/>
              </a:spcBef>
              <a:spcAft>
                <a:spcPts val="0"/>
              </a:spcAft>
              <a:buClrTx/>
              <a:buSzTx/>
              <a:buFontTx/>
              <a:buNone/>
              <a:tabLst/>
              <a:defRPr/>
            </a:pPr>
            <a:r>
              <a:rPr lang="es-MX" altLang="es-MX" sz="1200" b="1" dirty="0">
                <a:latin typeface="Times New Roman" panose="02020603050405020304" pitchFamily="18" charset="0"/>
              </a:rPr>
              <a:t>Rotación de Efectivo: </a:t>
            </a:r>
            <a:r>
              <a:rPr lang="es-MX" altLang="es-MX" sz="1200" dirty="0">
                <a:latin typeface="Times New Roman" panose="02020603050405020304" pitchFamily="18" charset="0"/>
              </a:rPr>
              <a:t>Es el número anual de veces en que el numerario (dinero) sufre una rotación, es decir es el número anual de veces en que el efectivo es recuperado.</a:t>
            </a:r>
            <a:endParaRPr lang="es-MX" altLang="es-MX" sz="1200" b="1" dirty="0">
              <a:latin typeface="Times New Roman" panose="02020603050405020304" pitchFamily="18" charset="0"/>
            </a:endParaRPr>
          </a:p>
          <a:p>
            <a:endParaRPr lang="es-ES" baseline="0" dirty="0"/>
          </a:p>
          <a:p>
            <a:r>
              <a:rPr lang="es-ES" baseline="0" dirty="0"/>
              <a:t>Disminuye CCE implica liberar más dinero por lo tanto se rentabiliza el dinero que libero y aumentan las ganancias al liberar el dinero</a:t>
            </a:r>
            <a:endParaRPr lang="es-ES" dirty="0"/>
          </a:p>
          <a:p>
            <a:endParaRPr lang="es-ES" dirty="0"/>
          </a:p>
        </p:txBody>
      </p:sp>
      <p:sp>
        <p:nvSpPr>
          <p:cNvPr id="4" name="Marcador de número de diapositiva 3"/>
          <p:cNvSpPr>
            <a:spLocks noGrp="1"/>
          </p:cNvSpPr>
          <p:nvPr>
            <p:ph type="sldNum" sz="quarter" idx="10"/>
          </p:nvPr>
        </p:nvSpPr>
        <p:spPr/>
        <p:txBody>
          <a:bodyPr/>
          <a:lstStyle/>
          <a:p>
            <a:fld id="{1C7E4D07-E44C-4DEB-B140-3A4B15068B36}" type="slidenum">
              <a:rPr lang="es-ES" smtClean="0"/>
              <a:t>6</a:t>
            </a:fld>
            <a:endParaRPr lang="es-ES"/>
          </a:p>
        </p:txBody>
      </p:sp>
    </p:spTree>
    <p:extLst>
      <p:ext uri="{BB962C8B-B14F-4D97-AF65-F5344CB8AC3E}">
        <p14:creationId xmlns:p14="http://schemas.microsoft.com/office/powerpoint/2010/main" val="242647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altLang="es-MX" sz="1200" dirty="0">
                <a:latin typeface="Times New Roman" panose="02020603050405020304" pitchFamily="18" charset="0"/>
              </a:rPr>
              <a:t>El efectivo mínimo para operaciones  es la cantidad mínima de dinero que se requiere para que la empresa realice sus operaciones, y le permita a  la empresa generar un margen de seguridad para realizar pagos no previstos</a:t>
            </a:r>
            <a:endParaRPr lang="es-ES" dirty="0"/>
          </a:p>
        </p:txBody>
      </p:sp>
      <p:sp>
        <p:nvSpPr>
          <p:cNvPr id="4" name="Marcador de número de diapositiva 3"/>
          <p:cNvSpPr>
            <a:spLocks noGrp="1"/>
          </p:cNvSpPr>
          <p:nvPr>
            <p:ph type="sldNum" sz="quarter" idx="10"/>
          </p:nvPr>
        </p:nvSpPr>
        <p:spPr/>
        <p:txBody>
          <a:bodyPr/>
          <a:lstStyle/>
          <a:p>
            <a:fld id="{1C7E4D07-E44C-4DEB-B140-3A4B15068B36}" type="slidenum">
              <a:rPr lang="es-ES" smtClean="0"/>
              <a:t>8</a:t>
            </a:fld>
            <a:endParaRPr lang="es-ES"/>
          </a:p>
        </p:txBody>
      </p:sp>
    </p:spTree>
    <p:extLst>
      <p:ext uri="{BB962C8B-B14F-4D97-AF65-F5344CB8AC3E}">
        <p14:creationId xmlns:p14="http://schemas.microsoft.com/office/powerpoint/2010/main" val="207791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61E1B33C-94BA-40CA-9E38-46808F607F30}" type="slidenum">
              <a:rPr lang="es-ES" smtClean="0"/>
              <a:t>11</a:t>
            </a:fld>
            <a:endParaRPr lang="es-ES"/>
          </a:p>
        </p:txBody>
      </p:sp>
    </p:spTree>
    <p:extLst>
      <p:ext uri="{BB962C8B-B14F-4D97-AF65-F5344CB8AC3E}">
        <p14:creationId xmlns:p14="http://schemas.microsoft.com/office/powerpoint/2010/main" val="3289514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También se puede determinar el Saldo óptimo de efectivo (SOE) teniendo en cuenta la cuantía  de efectivo desembolsada en el año dividida entre el ciclo de caja (estudiado en el encuentro 6). SOE = Desembolsos anuales / Rotación de caja.</a:t>
            </a:r>
          </a:p>
        </p:txBody>
      </p:sp>
      <p:sp>
        <p:nvSpPr>
          <p:cNvPr id="4" name="Marcador de número de diapositiva 3"/>
          <p:cNvSpPr>
            <a:spLocks noGrp="1"/>
          </p:cNvSpPr>
          <p:nvPr>
            <p:ph type="sldNum" sz="quarter" idx="10"/>
          </p:nvPr>
        </p:nvSpPr>
        <p:spPr/>
        <p:txBody>
          <a:bodyPr/>
          <a:lstStyle/>
          <a:p>
            <a:fld id="{1C7E4D07-E44C-4DEB-B140-3A4B15068B36}" type="slidenum">
              <a:rPr lang="es-ES" smtClean="0"/>
              <a:t>19</a:t>
            </a:fld>
            <a:endParaRPr lang="es-ES"/>
          </a:p>
        </p:txBody>
      </p:sp>
    </p:spTree>
    <p:extLst>
      <p:ext uri="{BB962C8B-B14F-4D97-AF65-F5344CB8AC3E}">
        <p14:creationId xmlns:p14="http://schemas.microsoft.com/office/powerpoint/2010/main" val="1383934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editar el estilo de subtítulo del patrón</a:t>
            </a:r>
            <a:endParaRPr lang="en-US" altLang="es-ES" noProof="0"/>
          </a:p>
        </p:txBody>
      </p:sp>
      <p:sp>
        <p:nvSpPr>
          <p:cNvPr id="3086" name="Text Box 14"/>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p:cNvGrpSpPr>
            <a:grpSpLocks/>
          </p:cNvGrpSpPr>
          <p:nvPr/>
        </p:nvGrpSpPr>
        <p:grpSpPr bwMode="auto">
          <a:xfrm rot="421294">
            <a:off x="971550" y="692150"/>
            <a:ext cx="1871663" cy="1944688"/>
            <a:chOff x="521" y="482"/>
            <a:chExt cx="1134" cy="1142"/>
          </a:xfrm>
        </p:grpSpPr>
        <p:sp>
          <p:nvSpPr>
            <p:cNvPr id="3104" name="Oval 32"/>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p:cNvGrpSpPr>
              <a:grpSpLocks/>
            </p:cNvGrpSpPr>
            <p:nvPr userDrawn="1"/>
          </p:nvGrpSpPr>
          <p:grpSpPr bwMode="auto">
            <a:xfrm rot="56277">
              <a:off x="1311" y="1224"/>
              <a:ext cx="266" cy="218"/>
              <a:chOff x="3452" y="878"/>
              <a:chExt cx="402" cy="342"/>
            </a:xfrm>
          </p:grpSpPr>
          <p:sp>
            <p:nvSpPr>
              <p:cNvPr id="3106" name="Oval 3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p:cNvGrpSpPr>
              <a:grpSpLocks/>
            </p:cNvGrpSpPr>
            <p:nvPr userDrawn="1"/>
          </p:nvGrpSpPr>
          <p:grpSpPr bwMode="auto">
            <a:xfrm rot="-23983151">
              <a:off x="1390" y="942"/>
              <a:ext cx="265" cy="219"/>
              <a:chOff x="3452" y="878"/>
              <a:chExt cx="402" cy="342"/>
            </a:xfrm>
          </p:grpSpPr>
          <p:sp>
            <p:nvSpPr>
              <p:cNvPr id="3110" name="Oval 3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p:cNvGrpSpPr>
              <a:grpSpLocks/>
            </p:cNvGrpSpPr>
            <p:nvPr userDrawn="1"/>
          </p:nvGrpSpPr>
          <p:grpSpPr bwMode="auto">
            <a:xfrm rot="-4925197">
              <a:off x="1293" y="630"/>
              <a:ext cx="257" cy="226"/>
              <a:chOff x="3452" y="878"/>
              <a:chExt cx="402" cy="342"/>
            </a:xfrm>
          </p:grpSpPr>
          <p:sp>
            <p:nvSpPr>
              <p:cNvPr id="3114" name="Oval 4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p:cNvGrpSpPr>
              <a:grpSpLocks/>
            </p:cNvGrpSpPr>
            <p:nvPr userDrawn="1"/>
          </p:nvGrpSpPr>
          <p:grpSpPr bwMode="auto">
            <a:xfrm rot="3149186">
              <a:off x="985" y="1383"/>
              <a:ext cx="257" cy="226"/>
              <a:chOff x="3452" y="878"/>
              <a:chExt cx="402" cy="342"/>
            </a:xfrm>
          </p:grpSpPr>
          <p:sp>
            <p:nvSpPr>
              <p:cNvPr id="3118" name="Oval 46"/>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p:cNvGrpSpPr>
              <a:grpSpLocks/>
            </p:cNvGrpSpPr>
            <p:nvPr userDrawn="1"/>
          </p:nvGrpSpPr>
          <p:grpSpPr bwMode="auto">
            <a:xfrm rot="-29276986">
              <a:off x="966" y="498"/>
              <a:ext cx="257" cy="226"/>
              <a:chOff x="3452" y="878"/>
              <a:chExt cx="402" cy="342"/>
            </a:xfrm>
          </p:grpSpPr>
          <p:sp>
            <p:nvSpPr>
              <p:cNvPr id="3122" name="Oval 50"/>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p:cNvGrpSpPr>
              <a:grpSpLocks/>
            </p:cNvGrpSpPr>
            <p:nvPr userDrawn="1"/>
          </p:nvGrpSpPr>
          <p:grpSpPr bwMode="auto">
            <a:xfrm rot="-10348150">
              <a:off x="628" y="649"/>
              <a:ext cx="266" cy="219"/>
              <a:chOff x="3452" y="878"/>
              <a:chExt cx="402" cy="342"/>
            </a:xfrm>
          </p:grpSpPr>
          <p:sp>
            <p:nvSpPr>
              <p:cNvPr id="3126" name="Oval 54"/>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p:cNvGrpSpPr>
              <a:grpSpLocks/>
            </p:cNvGrpSpPr>
            <p:nvPr userDrawn="1"/>
          </p:nvGrpSpPr>
          <p:grpSpPr bwMode="auto">
            <a:xfrm rot="-34593241">
              <a:off x="521" y="973"/>
              <a:ext cx="265" cy="218"/>
              <a:chOff x="3452" y="878"/>
              <a:chExt cx="402" cy="342"/>
            </a:xfrm>
          </p:grpSpPr>
          <p:sp>
            <p:nvSpPr>
              <p:cNvPr id="3130" name="Oval 58"/>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p:cNvGrpSpPr>
              <a:grpSpLocks/>
            </p:cNvGrpSpPr>
            <p:nvPr userDrawn="1"/>
          </p:nvGrpSpPr>
          <p:grpSpPr bwMode="auto">
            <a:xfrm rot="-15320246">
              <a:off x="654" y="1263"/>
              <a:ext cx="257" cy="226"/>
              <a:chOff x="3452" y="878"/>
              <a:chExt cx="402" cy="342"/>
            </a:xfrm>
          </p:grpSpPr>
          <p:sp>
            <p:nvSpPr>
              <p:cNvPr id="3134" name="Oval 62"/>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8F372157-6921-4012-9C5F-6D8FDCE56D62}"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995962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el estilo de texto del patrón</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3B2794DB-DC2D-4EB4-9909-BC3B8AB5DDDF}"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37451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09600" y="1228725"/>
            <a:ext cx="3935413"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97413" y="1228725"/>
            <a:ext cx="3935412" cy="492125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CE6CD96F-85CA-4B2D-9F8F-201B89D0C856}"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961437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p:cNvSpPr>
            <a:spLocks noGrp="1"/>
          </p:cNvSpPr>
          <p:nvPr>
            <p:ph type="sldNum" sz="quarter" idx="11"/>
          </p:nvPr>
        </p:nvSpPr>
        <p:spPr/>
        <p:txBody>
          <a:bodyPr/>
          <a:lstStyle>
            <a:lvl1pPr>
              <a:defRPr/>
            </a:lvl1pPr>
          </a:lstStyle>
          <a:p>
            <a:fld id="{5FEC9096-A11F-459A-87B6-482C6F9D99A4}" type="slidenum">
              <a:rPr lang="en-US" altLang="es-ES"/>
              <a:pPr/>
              <a:t>‹Nº›</a:t>
            </a:fld>
            <a:endParaRPr lang="en-US" altLang="es-ES"/>
          </a:p>
        </p:txBody>
      </p:sp>
      <p:sp>
        <p:nvSpPr>
          <p:cNvPr id="9" name="Marcador de fecha 8"/>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59578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p:cNvSpPr>
            <a:spLocks noGrp="1"/>
          </p:cNvSpPr>
          <p:nvPr>
            <p:ph type="sldNum" sz="quarter" idx="11"/>
          </p:nvPr>
        </p:nvSpPr>
        <p:spPr/>
        <p:txBody>
          <a:bodyPr/>
          <a:lstStyle>
            <a:lvl1pPr>
              <a:defRPr/>
            </a:lvl1pPr>
          </a:lstStyle>
          <a:p>
            <a:fld id="{19716F7E-1E18-4830-A135-14F02FDD2169}" type="slidenum">
              <a:rPr lang="en-US" altLang="es-ES"/>
              <a:pPr/>
              <a:t>‹Nº›</a:t>
            </a:fld>
            <a:endParaRPr lang="en-US" altLang="es-ES"/>
          </a:p>
        </p:txBody>
      </p:sp>
      <p:sp>
        <p:nvSpPr>
          <p:cNvPr id="5" name="Marcador de fecha 4"/>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671385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p:cNvSpPr>
            <a:spLocks noGrp="1"/>
          </p:cNvSpPr>
          <p:nvPr>
            <p:ph type="sldNum" sz="quarter" idx="11"/>
          </p:nvPr>
        </p:nvSpPr>
        <p:spPr/>
        <p:txBody>
          <a:bodyPr/>
          <a:lstStyle>
            <a:lvl1pPr>
              <a:defRPr/>
            </a:lvl1pPr>
          </a:lstStyle>
          <a:p>
            <a:fld id="{8FB565BB-F638-4401-8D4A-6D20DF20F754}" type="slidenum">
              <a:rPr lang="en-US" altLang="es-ES"/>
              <a:pPr/>
              <a:t>‹Nº›</a:t>
            </a:fld>
            <a:endParaRPr lang="en-US" altLang="es-ES"/>
          </a:p>
        </p:txBody>
      </p:sp>
      <p:sp>
        <p:nvSpPr>
          <p:cNvPr id="4" name="Marcador de fecha 3"/>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03896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5D3C1FB5-F6AA-47E3-ACE8-405EDD737397}"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80666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pie de página 4"/>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p:cNvSpPr>
            <a:spLocks noGrp="1"/>
          </p:cNvSpPr>
          <p:nvPr>
            <p:ph type="sldNum" sz="quarter" idx="11"/>
          </p:nvPr>
        </p:nvSpPr>
        <p:spPr/>
        <p:txBody>
          <a:bodyPr/>
          <a:lstStyle>
            <a:lvl1pPr>
              <a:defRPr/>
            </a:lvl1pPr>
          </a:lstStyle>
          <a:p>
            <a:fld id="{B802589C-3F4A-4696-BD2E-C15568BBE266}" type="slidenum">
              <a:rPr lang="en-US" altLang="es-ES"/>
              <a:pPr/>
              <a:t>‹Nº›</a:t>
            </a:fld>
            <a:endParaRPr lang="en-US" altLang="es-ES"/>
          </a:p>
        </p:txBody>
      </p:sp>
      <p:sp>
        <p:nvSpPr>
          <p:cNvPr id="7" name="Marcador de fecha 6"/>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853593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389DEE40-BA4B-4315-B101-4938CB0B9F67}"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8703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09600" y="122238"/>
            <a:ext cx="5865813" cy="602773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p:txBody>
          <a:bodyPr/>
          <a:lstStyle>
            <a:lvl1pPr>
              <a:defRPr/>
            </a:lvl1pPr>
          </a:lstStyle>
          <a:p>
            <a:fld id="{E21D1F9A-27D8-40E5-9459-5B0D2EBE8F22}" type="slidenum">
              <a:rPr lang="en-US" altLang="es-ES"/>
              <a:pPr/>
              <a:t>‹Nº›</a:t>
            </a:fld>
            <a:endParaRPr lang="en-US" altLang="es-ES"/>
          </a:p>
        </p:txBody>
      </p:sp>
      <p:sp>
        <p:nvSpPr>
          <p:cNvPr id="6" name="Marcador de fecha 5"/>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595062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p:cNvSpPr>
            <a:spLocks noGrp="1"/>
          </p:cNvSpPr>
          <p:nvPr>
            <p:ph type="sldNum" sz="quarter" idx="11"/>
          </p:nvPr>
        </p:nvSpPr>
        <p:spPr>
          <a:xfrm>
            <a:off x="3429000" y="6338888"/>
            <a:ext cx="2133600" cy="244475"/>
          </a:xfrm>
        </p:spPr>
        <p:txBody>
          <a:bodyPr/>
          <a:lstStyle>
            <a:lvl1pPr>
              <a:defRPr/>
            </a:lvl1pPr>
          </a:lstStyle>
          <a:p>
            <a:fld id="{B20146AA-A328-4B55-84D9-0D5396F45AEA}" type="slidenum">
              <a:rPr lang="en-US" altLang="es-ES"/>
              <a:pPr/>
              <a:t>‹Nº›</a:t>
            </a:fld>
            <a:endParaRPr lang="en-US" altLang="es-ES"/>
          </a:p>
        </p:txBody>
      </p:sp>
      <p:sp>
        <p:nvSpPr>
          <p:cNvPr id="6" name="Marcador de fecha 5"/>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2620910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729617A-6F61-4DA5-B42C-D71E508547D9}" type="slidenum">
              <a:rPr lang="en-US" altLang="es-ES"/>
              <a:pPr/>
              <a:t>‹Nº›</a:t>
            </a:fld>
            <a:endParaRPr lang="en-US" altLang="es-ES"/>
          </a:p>
        </p:txBody>
      </p:sp>
      <p:sp>
        <p:nvSpPr>
          <p:cNvPr id="1052" name="Rectangle 28"/>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p:cNvGrpSpPr>
            <a:grpSpLocks/>
          </p:cNvGrpSpPr>
          <p:nvPr/>
        </p:nvGrpSpPr>
        <p:grpSpPr bwMode="auto">
          <a:xfrm>
            <a:off x="8002588" y="69850"/>
            <a:ext cx="657225" cy="636588"/>
            <a:chOff x="5041" y="44"/>
            <a:chExt cx="414" cy="401"/>
          </a:xfrm>
        </p:grpSpPr>
        <p:sp>
          <p:nvSpPr>
            <p:cNvPr id="1129" name="Oval 105"/>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p:cNvGrpSpPr>
              <a:grpSpLocks/>
            </p:cNvGrpSpPr>
            <p:nvPr userDrawn="1"/>
          </p:nvGrpSpPr>
          <p:grpSpPr bwMode="auto">
            <a:xfrm rot="334874">
              <a:off x="5321" y="313"/>
              <a:ext cx="98" cy="75"/>
              <a:chOff x="3452" y="878"/>
              <a:chExt cx="402" cy="342"/>
            </a:xfrm>
          </p:grpSpPr>
          <p:sp>
            <p:nvSpPr>
              <p:cNvPr id="1131" name="Oval 10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p:cNvGrpSpPr>
              <a:grpSpLocks/>
            </p:cNvGrpSpPr>
            <p:nvPr userDrawn="1"/>
          </p:nvGrpSpPr>
          <p:grpSpPr bwMode="auto">
            <a:xfrm rot="-23704554">
              <a:off x="5358" y="218"/>
              <a:ext cx="97" cy="75"/>
              <a:chOff x="3452" y="878"/>
              <a:chExt cx="402" cy="342"/>
            </a:xfrm>
          </p:grpSpPr>
          <p:sp>
            <p:nvSpPr>
              <p:cNvPr id="1135" name="Oval 11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p:cNvGrpSpPr>
              <a:grpSpLocks/>
            </p:cNvGrpSpPr>
            <p:nvPr userDrawn="1"/>
          </p:nvGrpSpPr>
          <p:grpSpPr bwMode="auto">
            <a:xfrm rot="-4646600">
              <a:off x="5335" y="107"/>
              <a:ext cx="88" cy="82"/>
              <a:chOff x="3452" y="878"/>
              <a:chExt cx="402" cy="342"/>
            </a:xfrm>
          </p:grpSpPr>
          <p:sp>
            <p:nvSpPr>
              <p:cNvPr id="1139" name="Oval 11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p:cNvGrpSpPr>
              <a:grpSpLocks/>
            </p:cNvGrpSpPr>
            <p:nvPr userDrawn="1"/>
          </p:nvGrpSpPr>
          <p:grpSpPr bwMode="auto">
            <a:xfrm rot="2913403">
              <a:off x="5210" y="359"/>
              <a:ext cx="88" cy="83"/>
              <a:chOff x="3452" y="878"/>
              <a:chExt cx="402" cy="342"/>
            </a:xfrm>
          </p:grpSpPr>
          <p:sp>
            <p:nvSpPr>
              <p:cNvPr id="1143" name="Oval 119"/>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p:cNvGrpSpPr>
              <a:grpSpLocks/>
            </p:cNvGrpSpPr>
            <p:nvPr userDrawn="1"/>
          </p:nvGrpSpPr>
          <p:grpSpPr bwMode="auto">
            <a:xfrm rot="-29488389">
              <a:off x="5212" y="46"/>
              <a:ext cx="88" cy="83"/>
              <a:chOff x="3452" y="878"/>
              <a:chExt cx="402" cy="342"/>
            </a:xfrm>
          </p:grpSpPr>
          <p:sp>
            <p:nvSpPr>
              <p:cNvPr id="1147" name="Oval 123"/>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p:cNvGrpSpPr>
              <a:grpSpLocks/>
            </p:cNvGrpSpPr>
            <p:nvPr userDrawn="1"/>
          </p:nvGrpSpPr>
          <p:grpSpPr bwMode="auto">
            <a:xfrm rot="-10069553">
              <a:off x="5089" y="95"/>
              <a:ext cx="97" cy="76"/>
              <a:chOff x="3452" y="878"/>
              <a:chExt cx="402" cy="342"/>
            </a:xfrm>
          </p:grpSpPr>
          <p:sp>
            <p:nvSpPr>
              <p:cNvPr id="1151" name="Oval 127"/>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p:cNvGrpSpPr>
              <a:grpSpLocks/>
            </p:cNvGrpSpPr>
            <p:nvPr userDrawn="1"/>
          </p:nvGrpSpPr>
          <p:grpSpPr bwMode="auto">
            <a:xfrm rot="-34314642">
              <a:off x="5041" y="204"/>
              <a:ext cx="97" cy="75"/>
              <a:chOff x="3452" y="878"/>
              <a:chExt cx="402" cy="342"/>
            </a:xfrm>
          </p:grpSpPr>
          <p:sp>
            <p:nvSpPr>
              <p:cNvPr id="1155" name="Oval 131"/>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p:cNvGrpSpPr>
              <a:grpSpLocks/>
            </p:cNvGrpSpPr>
            <p:nvPr userDrawn="1"/>
          </p:nvGrpSpPr>
          <p:grpSpPr bwMode="auto">
            <a:xfrm rot="-15041649">
              <a:off x="5085" y="304"/>
              <a:ext cx="88" cy="82"/>
              <a:chOff x="3452" y="878"/>
              <a:chExt cx="402" cy="342"/>
            </a:xfrm>
          </p:grpSpPr>
          <p:sp>
            <p:nvSpPr>
              <p:cNvPr id="1159" name="Oval 135"/>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52600" y="1340768"/>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OPERATIVA</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 name="Imagen 2"/>
          <p:cNvPicPr>
            <a:picLocks noChangeAspect="1"/>
          </p:cNvPicPr>
          <p:nvPr/>
        </p:nvPicPr>
        <p:blipFill>
          <a:blip r:embed="rId2"/>
          <a:stretch>
            <a:fillRect/>
          </a:stretch>
        </p:blipFill>
        <p:spPr>
          <a:xfrm>
            <a:off x="6242052" y="2093624"/>
            <a:ext cx="2901948" cy="2456901"/>
          </a:xfrm>
          <a:prstGeom prst="rect">
            <a:avLst/>
          </a:prstGeom>
        </p:spPr>
      </p:pic>
      <p:pic>
        <p:nvPicPr>
          <p:cNvPr id="6" name="Picture 7" descr="D:\frida25814\facultad\2015\imagenes para ppt\uehfohw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032124"/>
            <a:ext cx="2664296" cy="306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874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CONFERENCIA No. 5</a:t>
            </a:r>
          </a:p>
        </p:txBody>
      </p:sp>
      <p:sp>
        <p:nvSpPr>
          <p:cNvPr id="3" name="Marcador de contenido 2"/>
          <p:cNvSpPr>
            <a:spLocks noGrp="1"/>
          </p:cNvSpPr>
          <p:nvPr>
            <p:ph idx="1"/>
          </p:nvPr>
        </p:nvSpPr>
        <p:spPr>
          <a:xfrm>
            <a:off x="395536" y="980728"/>
            <a:ext cx="8424936" cy="4921250"/>
          </a:xfrm>
        </p:spPr>
        <p:txBody>
          <a:bodyPr/>
          <a:lstStyle/>
          <a:p>
            <a:pPr marL="0" indent="0" algn="just">
              <a:buNone/>
            </a:pPr>
            <a:r>
              <a:rPr lang="es-ES" altLang="es-ES" sz="2400" b="1" dirty="0"/>
              <a:t>Tema 2: </a:t>
            </a:r>
            <a:r>
              <a:rPr lang="es-ES" altLang="es-ES" sz="2400" dirty="0"/>
              <a:t>Administración financiera del capital de trabajo.</a:t>
            </a:r>
          </a:p>
          <a:p>
            <a:pPr marL="0" indent="0" algn="just">
              <a:buNone/>
            </a:pPr>
            <a:r>
              <a:rPr lang="es-ES" altLang="es-ES" sz="2400" b="1" dirty="0"/>
              <a:t>Título: </a:t>
            </a:r>
            <a:r>
              <a:rPr lang="es-ES" altLang="es-ES" sz="2400" dirty="0"/>
              <a:t>La administración del Efectivo, los Valores negociables y los Inventarios.</a:t>
            </a:r>
          </a:p>
          <a:p>
            <a:pPr marL="0" indent="0" algn="just">
              <a:buNone/>
            </a:pPr>
            <a:endParaRPr lang="es-ES" altLang="es-ES" sz="2400" dirty="0"/>
          </a:p>
          <a:p>
            <a:pPr marL="0" indent="0" algn="just">
              <a:buNone/>
            </a:pPr>
            <a:r>
              <a:rPr lang="es-ES_tradnl" sz="2400" b="1" dirty="0"/>
              <a:t>Sumario</a:t>
            </a:r>
            <a:r>
              <a:rPr lang="es-ES_tradnl" sz="2400" dirty="0"/>
              <a:t>:</a:t>
            </a:r>
            <a:endParaRPr lang="es-ES" sz="2400" dirty="0"/>
          </a:p>
          <a:p>
            <a:pPr lvl="0" algn="just"/>
            <a:r>
              <a:rPr lang="es-ES" sz="2400" dirty="0"/>
              <a:t>Ciclo operativo y de conversión del efectivo.</a:t>
            </a:r>
          </a:p>
          <a:p>
            <a:pPr lvl="0" algn="just"/>
            <a:r>
              <a:rPr lang="es-ES" sz="2400" dirty="0"/>
              <a:t>Administración del Efectivo y los Valores negociables.</a:t>
            </a:r>
          </a:p>
          <a:p>
            <a:pPr algn="just"/>
            <a:r>
              <a:rPr lang="es-ES" sz="2400" dirty="0"/>
              <a:t>Administración del Inventario.</a:t>
            </a:r>
          </a:p>
        </p:txBody>
      </p:sp>
    </p:spTree>
    <p:extLst>
      <p:ext uri="{BB962C8B-B14F-4D97-AF65-F5344CB8AC3E}">
        <p14:creationId xmlns:p14="http://schemas.microsoft.com/office/powerpoint/2010/main" val="141137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OBJETIVO:</a:t>
            </a:r>
          </a:p>
        </p:txBody>
      </p:sp>
      <p:sp>
        <p:nvSpPr>
          <p:cNvPr id="3" name="Marcador de contenido 2"/>
          <p:cNvSpPr>
            <a:spLocks noGrp="1"/>
          </p:cNvSpPr>
          <p:nvPr>
            <p:ph idx="1"/>
          </p:nvPr>
        </p:nvSpPr>
        <p:spPr>
          <a:xfrm>
            <a:off x="560387" y="980729"/>
            <a:ext cx="8023225" cy="1584176"/>
          </a:xfrm>
        </p:spPr>
        <p:txBody>
          <a:bodyPr/>
          <a:lstStyle/>
          <a:p>
            <a:pPr marL="0" indent="0" algn="just">
              <a:buNone/>
            </a:pPr>
            <a:r>
              <a:rPr lang="es-ES" sz="2400" dirty="0"/>
              <a:t>Determinar la cantidad óptima de efectivo e inventarios a utilizar en la empresa a partir de un ejemplo ilustrativo, logrando formar en nuestros estudiantes habilidades para la toma de decisiones</a:t>
            </a:r>
          </a:p>
        </p:txBody>
      </p:sp>
      <p:graphicFrame>
        <p:nvGraphicFramePr>
          <p:cNvPr id="5" name="Diagrama 4"/>
          <p:cNvGraphicFramePr/>
          <p:nvPr>
            <p:extLst>
              <p:ext uri="{D42A27DB-BD31-4B8C-83A1-F6EECF244321}">
                <p14:modId xmlns:p14="http://schemas.microsoft.com/office/powerpoint/2010/main" val="747814356"/>
              </p:ext>
            </p:extLst>
          </p:nvPr>
        </p:nvGraphicFramePr>
        <p:xfrm>
          <a:off x="632396" y="2564906"/>
          <a:ext cx="7900044" cy="4139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632395" y="5229200"/>
            <a:ext cx="1491333" cy="400110"/>
          </a:xfrm>
          <a:prstGeom prst="rect">
            <a:avLst/>
          </a:prstGeom>
          <a:noFill/>
        </p:spPr>
        <p:txBody>
          <a:bodyPr wrap="square" rtlCol="0">
            <a:spAutoFit/>
          </a:bodyPr>
          <a:lstStyle/>
          <a:p>
            <a:r>
              <a:rPr lang="es-ES" sz="2000" b="1" dirty="0">
                <a:latin typeface="+mn-lt"/>
              </a:rPr>
              <a:t>Acciones</a:t>
            </a:r>
          </a:p>
        </p:txBody>
      </p:sp>
    </p:spTree>
    <p:extLst>
      <p:ext uri="{BB962C8B-B14F-4D97-AF65-F5344CB8AC3E}">
        <p14:creationId xmlns:p14="http://schemas.microsoft.com/office/powerpoint/2010/main" val="1677054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CICLO DE CAJA O CCE</a:t>
            </a:r>
          </a:p>
        </p:txBody>
      </p:sp>
      <p:sp>
        <p:nvSpPr>
          <p:cNvPr id="4" name="Marcador de contenido 3"/>
          <p:cNvSpPr>
            <a:spLocks noGrp="1"/>
          </p:cNvSpPr>
          <p:nvPr>
            <p:ph idx="1"/>
          </p:nvPr>
        </p:nvSpPr>
        <p:spPr>
          <a:xfrm>
            <a:off x="609600" y="1228725"/>
            <a:ext cx="8023225" cy="4504531"/>
          </a:xfrm>
        </p:spPr>
        <p:txBody>
          <a:bodyPr/>
          <a:lstStyle/>
          <a:p>
            <a:pPr algn="just"/>
            <a:r>
              <a:rPr lang="es-ES" b="1" dirty="0"/>
              <a:t>Ciclo operativo (CO) </a:t>
            </a:r>
            <a:r>
              <a:rPr lang="es-ES" dirty="0"/>
              <a:t>es el período que media desde que se compra la materia prima hasta que se cobra la venta del producto realizado.</a:t>
            </a:r>
          </a:p>
          <a:p>
            <a:pPr algn="just"/>
            <a:r>
              <a:rPr lang="es-ES" b="1" dirty="0"/>
              <a:t>Ciclo de caja (Ciclo de conversión del efectivo):</a:t>
            </a:r>
            <a:r>
              <a:rPr lang="es-ES" dirty="0"/>
              <a:t> Es el plazo de tiempo que media desde que se  paga la materia prima comprada hasta que se cobra  por la venta final del producto realizado.</a:t>
            </a:r>
          </a:p>
          <a:p>
            <a:pPr algn="just"/>
            <a:endParaRPr lang="es-ES" dirty="0"/>
          </a:p>
        </p:txBody>
      </p:sp>
    </p:spTree>
    <p:extLst>
      <p:ext uri="{BB962C8B-B14F-4D97-AF65-F5344CB8AC3E}">
        <p14:creationId xmlns:p14="http://schemas.microsoft.com/office/powerpoint/2010/main" val="52192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611560" y="2564904"/>
            <a:ext cx="7992888" cy="19442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p:cNvSpPr>
            <a:spLocks noGrp="1"/>
          </p:cNvSpPr>
          <p:nvPr>
            <p:ph type="title"/>
          </p:nvPr>
        </p:nvSpPr>
        <p:spPr/>
        <p:txBody>
          <a:bodyPr/>
          <a:lstStyle/>
          <a:p>
            <a:r>
              <a:rPr lang="es-ES" dirty="0"/>
              <a:t>Ejemplo</a:t>
            </a:r>
          </a:p>
        </p:txBody>
      </p:sp>
      <p:sp>
        <p:nvSpPr>
          <p:cNvPr id="7" name="Marcador de contenido 6"/>
          <p:cNvSpPr>
            <a:spLocks noGrp="1"/>
          </p:cNvSpPr>
          <p:nvPr>
            <p:ph idx="1"/>
          </p:nvPr>
        </p:nvSpPr>
        <p:spPr>
          <a:xfrm>
            <a:off x="611560" y="980728"/>
            <a:ext cx="8023225" cy="5544616"/>
          </a:xfrm>
        </p:spPr>
        <p:txBody>
          <a:bodyPr/>
          <a:lstStyle/>
          <a:p>
            <a:pPr marL="0" indent="0" algn="just">
              <a:buNone/>
            </a:pPr>
            <a:r>
              <a:rPr lang="es-ES" sz="2000" dirty="0"/>
              <a:t>La compañía KLN compra normalmente toda su materia prima a crédito y vende toda su mercancía a crédito. Los proveedores le otorgan 30 días de crédito a la empresa. La empresa otorga 60 días de crédito a sus clientes.</a:t>
            </a:r>
          </a:p>
          <a:p>
            <a:pPr marL="0" indent="0" algn="just">
              <a:buNone/>
            </a:pPr>
            <a:endParaRPr lang="es-ES" sz="2000" dirty="0"/>
          </a:p>
          <a:p>
            <a:pPr marL="0" indent="0" algn="just">
              <a:buNone/>
            </a:pPr>
            <a:r>
              <a:rPr lang="es-ES" sz="2000" dirty="0"/>
              <a:t>Al realizarse los cálculos de la empresa se determinó que se necesitan 35 días para pagar las Cuentas pendientes  y 70 días para cobrar a sus clientes. También se determinó que la rotación de inventarios es de 85 días. Esto significa que la edad promedio del inventario de la empresa es de 85 días.</a:t>
            </a:r>
          </a:p>
          <a:p>
            <a:pPr marL="0" indent="0" algn="just">
              <a:buNone/>
            </a:pPr>
            <a:endParaRPr lang="es-ES" sz="2000" dirty="0"/>
          </a:p>
          <a:p>
            <a:pPr marL="0" indent="0" algn="just">
              <a:buNone/>
            </a:pPr>
            <a:r>
              <a:rPr lang="es-ES" sz="2000" dirty="0"/>
              <a:t>La compañía gasta aproximadamente $12,000,000.00 anuales en desembolsos operacionales.</a:t>
            </a:r>
          </a:p>
          <a:p>
            <a:pPr marL="0" indent="0" algn="just">
              <a:buNone/>
            </a:pPr>
            <a:endParaRPr lang="es-ES" sz="2000" dirty="0"/>
          </a:p>
          <a:p>
            <a:pPr marL="0" indent="0" algn="just">
              <a:buNone/>
            </a:pPr>
            <a:r>
              <a:rPr lang="es-ES" sz="2000" dirty="0"/>
              <a:t>El costo de oportunidad de mantener el efectivo en caja  es del 10%</a:t>
            </a:r>
          </a:p>
          <a:p>
            <a:pPr marL="0" indent="0" algn="just">
              <a:buNone/>
            </a:pPr>
            <a:endParaRPr lang="es-ES" sz="2000" dirty="0"/>
          </a:p>
        </p:txBody>
      </p:sp>
    </p:spTree>
    <p:extLst>
      <p:ext uri="{BB962C8B-B14F-4D97-AF65-F5344CB8AC3E}">
        <p14:creationId xmlns:p14="http://schemas.microsoft.com/office/powerpoint/2010/main" val="526593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9" name="Line 5"/>
          <p:cNvSpPr>
            <a:spLocks noChangeShapeType="1"/>
          </p:cNvSpPr>
          <p:nvPr/>
        </p:nvSpPr>
        <p:spPr bwMode="auto">
          <a:xfrm>
            <a:off x="8244408" y="3355950"/>
            <a:ext cx="0" cy="187325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sp>
        <p:nvSpPr>
          <p:cNvPr id="210950" name="Line 6"/>
          <p:cNvSpPr>
            <a:spLocks noChangeShapeType="1"/>
          </p:cNvSpPr>
          <p:nvPr/>
        </p:nvSpPr>
        <p:spPr bwMode="auto">
          <a:xfrm>
            <a:off x="2195736" y="4579342"/>
            <a:ext cx="0" cy="57785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sp>
        <p:nvSpPr>
          <p:cNvPr id="210952" name="AutoShape 8"/>
          <p:cNvSpPr>
            <a:spLocks/>
          </p:cNvSpPr>
          <p:nvPr/>
        </p:nvSpPr>
        <p:spPr bwMode="auto">
          <a:xfrm rot="16200000">
            <a:off x="6551861" y="1160661"/>
            <a:ext cx="144462" cy="3240088"/>
          </a:xfrm>
          <a:prstGeom prst="rightBrace">
            <a:avLst>
              <a:gd name="adj1" fmla="val 186905"/>
              <a:gd name="adj2" fmla="val 50023"/>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MX" altLang="es-MX" sz="1800"/>
          </a:p>
        </p:txBody>
      </p:sp>
      <p:sp>
        <p:nvSpPr>
          <p:cNvPr id="210954" name="AutoShape 10"/>
          <p:cNvSpPr>
            <a:spLocks/>
          </p:cNvSpPr>
          <p:nvPr/>
        </p:nvSpPr>
        <p:spPr bwMode="auto">
          <a:xfrm rot="5400000" flipV="1">
            <a:off x="1439565" y="2600548"/>
            <a:ext cx="144463" cy="1368425"/>
          </a:xfrm>
          <a:prstGeom prst="rightBrace">
            <a:avLst>
              <a:gd name="adj1" fmla="val 78937"/>
              <a:gd name="adj2" fmla="val 50023"/>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MX" altLang="es-MX" sz="1800"/>
          </a:p>
        </p:txBody>
      </p:sp>
      <p:sp>
        <p:nvSpPr>
          <p:cNvPr id="210955" name="Line 11"/>
          <p:cNvSpPr>
            <a:spLocks noChangeShapeType="1"/>
          </p:cNvSpPr>
          <p:nvPr/>
        </p:nvSpPr>
        <p:spPr bwMode="auto">
          <a:xfrm>
            <a:off x="2195736" y="3068960"/>
            <a:ext cx="0"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10969" name="Text Box 25"/>
          <p:cNvSpPr txBox="1">
            <a:spLocks noChangeArrowheads="1"/>
          </p:cNvSpPr>
          <p:nvPr/>
        </p:nvSpPr>
        <p:spPr bwMode="auto">
          <a:xfrm>
            <a:off x="660889" y="5692689"/>
            <a:ext cx="348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0</a:t>
            </a:r>
          </a:p>
        </p:txBody>
      </p:sp>
      <p:sp>
        <p:nvSpPr>
          <p:cNvPr id="210970" name="Text Box 26"/>
          <p:cNvSpPr txBox="1">
            <a:spLocks noChangeArrowheads="1"/>
          </p:cNvSpPr>
          <p:nvPr/>
        </p:nvSpPr>
        <p:spPr bwMode="auto">
          <a:xfrm>
            <a:off x="4716016" y="2996952"/>
            <a:ext cx="511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85</a:t>
            </a:r>
          </a:p>
        </p:txBody>
      </p:sp>
      <p:grpSp>
        <p:nvGrpSpPr>
          <p:cNvPr id="3" name="Grupo 2"/>
          <p:cNvGrpSpPr/>
          <p:nvPr/>
        </p:nvGrpSpPr>
        <p:grpSpPr>
          <a:xfrm>
            <a:off x="451096" y="1101957"/>
            <a:ext cx="8153737" cy="4871815"/>
            <a:chOff x="648506" y="1628800"/>
            <a:chExt cx="8153737" cy="4871815"/>
          </a:xfrm>
        </p:grpSpPr>
        <p:sp>
          <p:nvSpPr>
            <p:cNvPr id="210946" name="Line 2"/>
            <p:cNvSpPr>
              <a:spLocks noChangeShapeType="1"/>
            </p:cNvSpPr>
            <p:nvPr/>
          </p:nvSpPr>
          <p:spPr bwMode="auto">
            <a:xfrm>
              <a:off x="992188" y="3600450"/>
              <a:ext cx="741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210947" name="Line 3"/>
            <p:cNvSpPr>
              <a:spLocks noChangeShapeType="1"/>
            </p:cNvSpPr>
            <p:nvPr/>
          </p:nvSpPr>
          <p:spPr bwMode="auto">
            <a:xfrm>
              <a:off x="992188" y="2232025"/>
              <a:ext cx="0" cy="41036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sp>
          <p:nvSpPr>
            <p:cNvPr id="210948" name="Line 4"/>
            <p:cNvSpPr>
              <a:spLocks noChangeShapeType="1"/>
            </p:cNvSpPr>
            <p:nvPr/>
          </p:nvSpPr>
          <p:spPr bwMode="auto">
            <a:xfrm>
              <a:off x="5168900" y="2232025"/>
              <a:ext cx="0" cy="13684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s-ES"/>
            </a:p>
          </p:txBody>
        </p:sp>
        <p:sp>
          <p:nvSpPr>
            <p:cNvPr id="210951" name="AutoShape 7"/>
            <p:cNvSpPr>
              <a:spLocks/>
            </p:cNvSpPr>
            <p:nvPr/>
          </p:nvSpPr>
          <p:spPr bwMode="auto">
            <a:xfrm rot="16200000">
              <a:off x="3044826" y="1260475"/>
              <a:ext cx="144462" cy="4103687"/>
            </a:xfrm>
            <a:prstGeom prst="rightBrace">
              <a:avLst>
                <a:gd name="adj1" fmla="val 236722"/>
                <a:gd name="adj2" fmla="val 50023"/>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MX" altLang="es-MX" sz="1800"/>
            </a:p>
          </p:txBody>
        </p:sp>
        <p:sp>
          <p:nvSpPr>
            <p:cNvPr id="210953" name="AutoShape 9"/>
            <p:cNvSpPr>
              <a:spLocks/>
            </p:cNvSpPr>
            <p:nvPr/>
          </p:nvSpPr>
          <p:spPr bwMode="auto">
            <a:xfrm rot="5400000" flipV="1">
              <a:off x="5345399" y="2448719"/>
              <a:ext cx="144463" cy="6048375"/>
            </a:xfrm>
            <a:prstGeom prst="rightBrace">
              <a:avLst>
                <a:gd name="adj1" fmla="val 348900"/>
                <a:gd name="adj2" fmla="val 50023"/>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endParaRPr lang="es-MX" altLang="es-MX" sz="1800"/>
            </a:p>
          </p:txBody>
        </p:sp>
        <p:sp>
          <p:nvSpPr>
            <p:cNvPr id="210956" name="Line 12"/>
            <p:cNvSpPr>
              <a:spLocks noChangeShapeType="1"/>
            </p:cNvSpPr>
            <p:nvPr/>
          </p:nvSpPr>
          <p:spPr bwMode="auto">
            <a:xfrm>
              <a:off x="992188" y="6119813"/>
              <a:ext cx="71913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10957" name="Line 13"/>
            <p:cNvSpPr>
              <a:spLocks noChangeShapeType="1"/>
            </p:cNvSpPr>
            <p:nvPr/>
          </p:nvSpPr>
          <p:spPr bwMode="auto">
            <a:xfrm flipV="1">
              <a:off x="8408988" y="2447925"/>
              <a:ext cx="0" cy="11525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10958" name="Text Box 14"/>
            <p:cNvSpPr txBox="1">
              <a:spLocks noChangeArrowheads="1"/>
            </p:cNvSpPr>
            <p:nvPr/>
          </p:nvSpPr>
          <p:spPr bwMode="auto">
            <a:xfrm>
              <a:off x="899592" y="1628800"/>
              <a:ext cx="17813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just" eaLnBrk="1" hangingPunct="1">
                <a:spcBef>
                  <a:spcPct val="50000"/>
                </a:spcBef>
                <a:buClrTx/>
                <a:buSzTx/>
                <a:buFontTx/>
                <a:buNone/>
              </a:pPr>
              <a:r>
                <a:rPr lang="es-MX" altLang="es-MX" sz="1400" b="1" dirty="0">
                  <a:latin typeface="+mn-lt"/>
                </a:rPr>
                <a:t>Compra de la materia prima.</a:t>
              </a:r>
            </a:p>
          </p:txBody>
        </p:sp>
        <p:sp>
          <p:nvSpPr>
            <p:cNvPr id="210959" name="Text Box 15"/>
            <p:cNvSpPr txBox="1">
              <a:spLocks noChangeArrowheads="1"/>
            </p:cNvSpPr>
            <p:nvPr/>
          </p:nvSpPr>
          <p:spPr bwMode="auto">
            <a:xfrm>
              <a:off x="4139952" y="1714500"/>
              <a:ext cx="20674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MX" altLang="es-MX" sz="1400" b="1" dirty="0">
                  <a:latin typeface="+mn-lt"/>
                </a:rPr>
                <a:t>Ventas de bienes terminados.</a:t>
              </a:r>
            </a:p>
          </p:txBody>
        </p:sp>
        <p:sp>
          <p:nvSpPr>
            <p:cNvPr id="210960" name="Text Box 16"/>
            <p:cNvSpPr txBox="1">
              <a:spLocks noChangeArrowheads="1"/>
            </p:cNvSpPr>
            <p:nvPr/>
          </p:nvSpPr>
          <p:spPr bwMode="auto">
            <a:xfrm>
              <a:off x="2071688" y="2564904"/>
              <a:ext cx="22320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MX" altLang="es-MX" sz="1400" b="1" dirty="0">
                  <a:latin typeface="+mn-lt"/>
                </a:rPr>
                <a:t>Edad Promedio del Inventario (PPI) (85 días)</a:t>
              </a:r>
            </a:p>
          </p:txBody>
        </p:sp>
        <p:sp>
          <p:nvSpPr>
            <p:cNvPr id="210961" name="Text Box 17"/>
            <p:cNvSpPr txBox="1">
              <a:spLocks noChangeArrowheads="1"/>
            </p:cNvSpPr>
            <p:nvPr/>
          </p:nvSpPr>
          <p:spPr bwMode="auto">
            <a:xfrm>
              <a:off x="648506" y="3883835"/>
              <a:ext cx="196450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MX" altLang="es-MX" sz="1300" b="1" dirty="0">
                  <a:latin typeface="+mn-lt"/>
                </a:rPr>
                <a:t>Periodo de pago Promedio (PPCP) (35 días)</a:t>
              </a:r>
            </a:p>
          </p:txBody>
        </p:sp>
        <p:sp>
          <p:nvSpPr>
            <p:cNvPr id="210962" name="Text Box 18"/>
            <p:cNvSpPr txBox="1">
              <a:spLocks noChangeArrowheads="1"/>
            </p:cNvSpPr>
            <p:nvPr/>
          </p:nvSpPr>
          <p:spPr bwMode="auto">
            <a:xfrm>
              <a:off x="1385913" y="4675923"/>
              <a:ext cx="1995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50000"/>
                </a:spcBef>
                <a:buClrTx/>
                <a:buSzTx/>
                <a:buFontTx/>
                <a:buNone/>
              </a:pPr>
              <a:r>
                <a:rPr lang="es-MX" altLang="es-MX" sz="1400" b="1" dirty="0">
                  <a:latin typeface="+mn-lt"/>
                </a:rPr>
                <a:t>Pago de  Cuentas Pendientes</a:t>
              </a:r>
            </a:p>
          </p:txBody>
        </p:sp>
        <p:sp>
          <p:nvSpPr>
            <p:cNvPr id="210963" name="Text Box 19"/>
            <p:cNvSpPr txBox="1">
              <a:spLocks noChangeArrowheads="1"/>
            </p:cNvSpPr>
            <p:nvPr/>
          </p:nvSpPr>
          <p:spPr bwMode="auto">
            <a:xfrm>
              <a:off x="1568450" y="6192838"/>
              <a:ext cx="15937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400" b="1" dirty="0">
                  <a:latin typeface="+mn-lt"/>
                </a:rPr>
                <a:t>Tiempo (días)</a:t>
              </a:r>
            </a:p>
          </p:txBody>
        </p:sp>
        <p:sp>
          <p:nvSpPr>
            <p:cNvPr id="210964" name="Text Box 20"/>
            <p:cNvSpPr txBox="1">
              <a:spLocks noChangeArrowheads="1"/>
            </p:cNvSpPr>
            <p:nvPr/>
          </p:nvSpPr>
          <p:spPr bwMode="auto">
            <a:xfrm>
              <a:off x="1397625" y="5616575"/>
              <a:ext cx="1972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s-MX" altLang="es-MX" sz="1400" b="1" dirty="0">
                  <a:latin typeface="+mn-lt"/>
                </a:rPr>
                <a:t>Salida de Efectivo</a:t>
              </a:r>
            </a:p>
          </p:txBody>
        </p:sp>
        <p:sp>
          <p:nvSpPr>
            <p:cNvPr id="210965" name="Text Box 21"/>
            <p:cNvSpPr txBox="1">
              <a:spLocks noChangeArrowheads="1"/>
            </p:cNvSpPr>
            <p:nvPr/>
          </p:nvSpPr>
          <p:spPr bwMode="auto">
            <a:xfrm>
              <a:off x="3296838" y="5543550"/>
              <a:ext cx="41537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s-MX" altLang="es-MX" sz="1400" b="1" dirty="0">
                  <a:latin typeface="+mn-lt"/>
                </a:rPr>
                <a:t>Ciclo de Conversión de efectivo  (CCE)</a:t>
              </a:r>
            </a:p>
            <a:p>
              <a:pPr algn="ctr" eaLnBrk="1" hangingPunct="1">
                <a:spcBef>
                  <a:spcPct val="0"/>
                </a:spcBef>
                <a:buClrTx/>
                <a:buSzTx/>
                <a:buFontTx/>
                <a:buNone/>
              </a:pPr>
              <a:r>
                <a:rPr lang="es-MX" altLang="es-MX" sz="1400" b="1" dirty="0">
                  <a:latin typeface="+mn-lt"/>
                </a:rPr>
                <a:t>120 días (155-35)</a:t>
              </a:r>
            </a:p>
          </p:txBody>
        </p:sp>
        <p:sp>
          <p:nvSpPr>
            <p:cNvPr id="210966" name="Text Box 22"/>
            <p:cNvSpPr txBox="1">
              <a:spLocks noChangeArrowheads="1"/>
            </p:cNvSpPr>
            <p:nvPr/>
          </p:nvSpPr>
          <p:spPr bwMode="auto">
            <a:xfrm>
              <a:off x="5299904" y="2590800"/>
              <a:ext cx="29145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s-MX" altLang="es-MX" sz="1400" b="1" dirty="0">
                  <a:latin typeface="+mn-lt"/>
                </a:rPr>
                <a:t>Periodo de Cobranza</a:t>
              </a:r>
            </a:p>
            <a:p>
              <a:pPr algn="ctr" eaLnBrk="1" hangingPunct="1">
                <a:spcBef>
                  <a:spcPct val="0"/>
                </a:spcBef>
                <a:buClrTx/>
                <a:buSzTx/>
                <a:buFontTx/>
                <a:buNone/>
              </a:pPr>
              <a:r>
                <a:rPr lang="es-MX" altLang="es-MX" sz="1400" b="1" dirty="0">
                  <a:latin typeface="+mn-lt"/>
                </a:rPr>
                <a:t>Promedio (PPCP) (70 días)</a:t>
              </a:r>
            </a:p>
          </p:txBody>
        </p:sp>
        <p:sp>
          <p:nvSpPr>
            <p:cNvPr id="210967" name="Text Box 23"/>
            <p:cNvSpPr txBox="1">
              <a:spLocks noChangeArrowheads="1"/>
            </p:cNvSpPr>
            <p:nvPr/>
          </p:nvSpPr>
          <p:spPr bwMode="auto">
            <a:xfrm>
              <a:off x="7524328" y="5675313"/>
              <a:ext cx="12779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algn="ctr" eaLnBrk="1" hangingPunct="1">
                <a:spcBef>
                  <a:spcPct val="0"/>
                </a:spcBef>
                <a:buClrTx/>
                <a:buSzTx/>
                <a:buFontTx/>
                <a:buNone/>
              </a:pPr>
              <a:r>
                <a:rPr lang="es-MX" altLang="es-MX" sz="1400" b="1" dirty="0">
                  <a:latin typeface="+mn-lt"/>
                </a:rPr>
                <a:t>Entrada de</a:t>
              </a:r>
            </a:p>
            <a:p>
              <a:pPr algn="ctr" eaLnBrk="1" hangingPunct="1">
                <a:spcBef>
                  <a:spcPct val="0"/>
                </a:spcBef>
                <a:buClrTx/>
                <a:buSzTx/>
                <a:buFontTx/>
                <a:buNone/>
              </a:pPr>
              <a:r>
                <a:rPr lang="es-MX" altLang="es-MX" sz="1400" b="1" dirty="0">
                  <a:latin typeface="+mn-lt"/>
                </a:rPr>
                <a:t> Efectivo</a:t>
              </a:r>
            </a:p>
          </p:txBody>
        </p:sp>
        <p:sp>
          <p:nvSpPr>
            <p:cNvPr id="210968" name="Text Box 24"/>
            <p:cNvSpPr txBox="1">
              <a:spLocks noChangeArrowheads="1"/>
            </p:cNvSpPr>
            <p:nvPr/>
          </p:nvSpPr>
          <p:spPr bwMode="auto">
            <a:xfrm>
              <a:off x="684213" y="3405188"/>
              <a:ext cx="348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a:latin typeface="+mn-lt"/>
                </a:rPr>
                <a:t>0</a:t>
              </a:r>
            </a:p>
          </p:txBody>
        </p:sp>
        <p:sp>
          <p:nvSpPr>
            <p:cNvPr id="210971" name="Text Box 27"/>
            <p:cNvSpPr txBox="1">
              <a:spLocks noChangeArrowheads="1"/>
            </p:cNvSpPr>
            <p:nvPr/>
          </p:nvSpPr>
          <p:spPr bwMode="auto">
            <a:xfrm>
              <a:off x="8120063" y="3549650"/>
              <a:ext cx="675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a:latin typeface="+mn-lt"/>
                </a:rPr>
                <a:t>155</a:t>
              </a:r>
            </a:p>
          </p:txBody>
        </p:sp>
      </p:grpSp>
      <p:sp>
        <p:nvSpPr>
          <p:cNvPr id="210972" name="Text Box 28"/>
          <p:cNvSpPr txBox="1">
            <a:spLocks noChangeArrowheads="1"/>
          </p:cNvSpPr>
          <p:nvPr/>
        </p:nvSpPr>
        <p:spPr bwMode="auto">
          <a:xfrm>
            <a:off x="2195736" y="2996952"/>
            <a:ext cx="511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35</a:t>
            </a:r>
          </a:p>
        </p:txBody>
      </p:sp>
      <p:sp>
        <p:nvSpPr>
          <p:cNvPr id="30" name="Título 1"/>
          <p:cNvSpPr txBox="1">
            <a:spLocks/>
          </p:cNvSpPr>
          <p:nvPr/>
        </p:nvSpPr>
        <p:spPr>
          <a:xfrm>
            <a:off x="990600" y="122238"/>
            <a:ext cx="6893768" cy="642466"/>
          </a:xfrm>
          <a:prstGeom prst="rect">
            <a:avLst/>
          </a:prstGeom>
        </p:spPr>
        <p:txBody>
          <a:bodyPr anchor="t">
            <a:normAutofit fontScale="90000"/>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
              <a:t>Ciclo de conversión de efectivo (CCE)</a:t>
            </a:r>
            <a:endParaRPr lang="es-ES" dirty="0"/>
          </a:p>
        </p:txBody>
      </p:sp>
      <p:sp>
        <p:nvSpPr>
          <p:cNvPr id="2" name="Rectángulo 1"/>
          <p:cNvSpPr/>
          <p:nvPr/>
        </p:nvSpPr>
        <p:spPr>
          <a:xfrm>
            <a:off x="3419872" y="5837725"/>
            <a:ext cx="4030270"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spcBef>
                <a:spcPts val="0"/>
              </a:spcBef>
            </a:pPr>
            <a:r>
              <a:rPr lang="es-ES_tradnl" altLang="es-ES" sz="1400" b="1" dirty="0">
                <a:solidFill>
                  <a:srgbClr val="FF0000"/>
                </a:solidFill>
                <a:latin typeface="+mn-lt"/>
              </a:rPr>
              <a:t>Mientras más pequeño, Mejor, menos dinero  inmovilizamos)</a:t>
            </a:r>
          </a:p>
        </p:txBody>
      </p:sp>
    </p:spTree>
    <p:extLst>
      <p:ext uri="{BB962C8B-B14F-4D97-AF65-F5344CB8AC3E}">
        <p14:creationId xmlns:p14="http://schemas.microsoft.com/office/powerpoint/2010/main" val="62028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90599" y="122238"/>
            <a:ext cx="7642225" cy="563562"/>
          </a:xfrm>
        </p:spPr>
        <p:txBody>
          <a:bodyPr/>
          <a:lstStyle/>
          <a:p>
            <a:r>
              <a:rPr lang="es-MX" dirty="0"/>
              <a:t>Ciclo de conversión del efectivo o CC</a:t>
            </a:r>
            <a:endParaRPr lang="es-ES" dirty="0"/>
          </a:p>
        </p:txBody>
      </p:sp>
      <p:sp>
        <p:nvSpPr>
          <p:cNvPr id="4" name="Marcador de contenido 3"/>
          <p:cNvSpPr>
            <a:spLocks noGrp="1"/>
          </p:cNvSpPr>
          <p:nvPr>
            <p:ph idx="1"/>
          </p:nvPr>
        </p:nvSpPr>
        <p:spPr>
          <a:xfrm>
            <a:off x="581431" y="980728"/>
            <a:ext cx="8023225" cy="5616624"/>
          </a:xfrm>
        </p:spPr>
        <p:txBody>
          <a:bodyPr/>
          <a:lstStyle/>
          <a:p>
            <a:pPr marL="0" indent="0" algn="just">
              <a:buNone/>
            </a:pPr>
            <a:r>
              <a:rPr lang="es-ES" b="1" dirty="0"/>
              <a:t>Ecuación el Ciclo de conversión de efectivo:</a:t>
            </a:r>
            <a:endParaRPr lang="en-US" b="1" dirty="0"/>
          </a:p>
          <a:p>
            <a:pPr marL="0" indent="0" algn="just">
              <a:buNone/>
            </a:pPr>
            <a:r>
              <a:rPr lang="en-US" b="1" dirty="0"/>
              <a:t>CO = PPI + PPCC</a:t>
            </a:r>
            <a:endParaRPr lang="es-ES" b="1" dirty="0"/>
          </a:p>
          <a:p>
            <a:pPr marL="0" indent="0" algn="just">
              <a:buNone/>
            </a:pPr>
            <a:r>
              <a:rPr lang="en-US" b="1" dirty="0">
                <a:solidFill>
                  <a:srgbClr val="FF0000"/>
                </a:solidFill>
              </a:rPr>
              <a:t>CC o CCE = PPI + PPCC – PPCP  </a:t>
            </a:r>
            <a:r>
              <a:rPr lang="es-MX" altLang="es-ES" b="1" dirty="0"/>
              <a:t>(días) </a:t>
            </a:r>
            <a:endParaRPr lang="es-ES" b="1" dirty="0">
              <a:solidFill>
                <a:srgbClr val="FF0000"/>
              </a:solidFill>
            </a:endParaRPr>
          </a:p>
          <a:p>
            <a:pPr marL="0" indent="0" algn="just">
              <a:buNone/>
            </a:pPr>
            <a:r>
              <a:rPr lang="en-US" dirty="0"/>
              <a:t> </a:t>
            </a:r>
            <a:endParaRPr lang="es-ES" dirty="0"/>
          </a:p>
          <a:p>
            <a:pPr marL="0" indent="0" algn="just">
              <a:buNone/>
            </a:pPr>
            <a:r>
              <a:rPr lang="es-ES" b="1" dirty="0"/>
              <a:t>Donde</a:t>
            </a:r>
            <a:r>
              <a:rPr lang="es-ES" dirty="0"/>
              <a:t>:</a:t>
            </a:r>
          </a:p>
          <a:p>
            <a:pPr marL="0" indent="0" algn="just">
              <a:buNone/>
            </a:pPr>
            <a:r>
              <a:rPr lang="es-ES" b="1" dirty="0"/>
              <a:t>PPI</a:t>
            </a:r>
            <a:r>
              <a:rPr lang="es-ES" dirty="0"/>
              <a:t> = Plazo promedio de inventario.</a:t>
            </a:r>
          </a:p>
          <a:p>
            <a:pPr marL="0" indent="0" algn="just">
              <a:buNone/>
            </a:pPr>
            <a:r>
              <a:rPr lang="es-ES" b="1" dirty="0"/>
              <a:t>PPCC</a:t>
            </a:r>
            <a:r>
              <a:rPr lang="es-ES" dirty="0"/>
              <a:t> = Plazo promedio de Cuentas por cobrar.</a:t>
            </a:r>
          </a:p>
          <a:p>
            <a:pPr marL="0" indent="0" algn="just">
              <a:buNone/>
            </a:pPr>
            <a:r>
              <a:rPr lang="es-ES" b="1" dirty="0"/>
              <a:t>PPCP</a:t>
            </a:r>
            <a:r>
              <a:rPr lang="es-ES" dirty="0"/>
              <a:t> = Plazo promedio de Cuentas por pagar.</a:t>
            </a:r>
          </a:p>
          <a:p>
            <a:pPr marL="0" indent="0" algn="just">
              <a:buNone/>
            </a:pPr>
            <a:endParaRPr lang="es-ES" dirty="0"/>
          </a:p>
          <a:p>
            <a:pPr marL="0" indent="0" algn="just">
              <a:buNone/>
            </a:pPr>
            <a:endParaRPr lang="es-ES" dirty="0"/>
          </a:p>
        </p:txBody>
      </p:sp>
    </p:spTree>
    <p:extLst>
      <p:ext uri="{BB962C8B-B14F-4D97-AF65-F5344CB8AC3E}">
        <p14:creationId xmlns:p14="http://schemas.microsoft.com/office/powerpoint/2010/main" val="280445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pPr algn="ctr"/>
            <a:r>
              <a:rPr lang="es-ES" dirty="0"/>
              <a:t>Efectivo Mínimo en Operaciones (EMO) o saldo óptimo de efectivo (SOE)</a:t>
            </a:r>
          </a:p>
        </p:txBody>
      </p:sp>
      <p:sp>
        <p:nvSpPr>
          <p:cNvPr id="3" name="Marcador de contenido 2"/>
          <p:cNvSpPr>
            <a:spLocks noGrp="1"/>
          </p:cNvSpPr>
          <p:nvPr>
            <p:ph idx="1"/>
          </p:nvPr>
        </p:nvSpPr>
        <p:spPr>
          <a:xfrm>
            <a:off x="609600" y="980728"/>
            <a:ext cx="8023225" cy="4921250"/>
          </a:xfrm>
        </p:spPr>
        <p:txBody>
          <a:bodyPr/>
          <a:lstStyle/>
          <a:p>
            <a:pPr marL="0" indent="0" algn="just">
              <a:buNone/>
            </a:pPr>
            <a:r>
              <a:rPr lang="es-ES" sz="2200" b="1" dirty="0"/>
              <a:t>El efectivo mínimo para operaciones  es la cantidad mínima de dinero que se requiere para que la empresa realice sus operaciones, y le permita a  la empresa generar un margen de seguridad para realizar pagos no previstos</a:t>
            </a:r>
          </a:p>
          <a:p>
            <a:pPr marL="0" indent="0" algn="just">
              <a:buNone/>
            </a:pPr>
            <a:endParaRPr lang="es-ES" sz="2200" b="1" dirty="0"/>
          </a:p>
          <a:p>
            <a:pPr marL="0" indent="0" algn="just">
              <a:buNone/>
            </a:pPr>
            <a:r>
              <a:rPr lang="es-ES" sz="2200" b="1" dirty="0"/>
              <a:t>Fórmula</a:t>
            </a:r>
            <a:r>
              <a:rPr lang="es-ES" sz="2200" dirty="0"/>
              <a:t>:</a:t>
            </a:r>
          </a:p>
          <a:p>
            <a:pPr marL="0" indent="0" algn="just">
              <a:buNone/>
            </a:pPr>
            <a:r>
              <a:rPr lang="es-ES" sz="2200" b="1" dirty="0"/>
              <a:t>EMO</a:t>
            </a:r>
            <a:r>
              <a:rPr lang="es-ES" sz="2200" dirty="0"/>
              <a:t> = Desembolsos Anuales totales / Rotación de caja </a:t>
            </a:r>
          </a:p>
          <a:p>
            <a:pPr marL="0" indent="0" algn="just">
              <a:buNone/>
            </a:pPr>
            <a:r>
              <a:rPr lang="es-ES" sz="2200" b="1" dirty="0"/>
              <a:t>Rotación de caja </a:t>
            </a:r>
            <a:r>
              <a:rPr lang="es-ES" sz="2200" dirty="0"/>
              <a:t>= 360/ciclo de caja</a:t>
            </a:r>
          </a:p>
          <a:p>
            <a:pPr marL="0" indent="0" algn="just">
              <a:buNone/>
            </a:pPr>
            <a:endParaRPr lang="es-ES" sz="2200" dirty="0"/>
          </a:p>
          <a:p>
            <a:pPr marL="0" indent="0" algn="just">
              <a:buNone/>
            </a:pPr>
            <a:r>
              <a:rPr lang="es-ES" sz="2200" dirty="0"/>
              <a:t>La estrategia de la empresa radica en disminuir el ciclo de caja ya que significaría la  disminución del comprometimiento del uso del efectivo durante un tiempo determinado.</a:t>
            </a:r>
          </a:p>
        </p:txBody>
      </p:sp>
    </p:spTree>
    <p:extLst>
      <p:ext uri="{BB962C8B-B14F-4D97-AF65-F5344CB8AC3E}">
        <p14:creationId xmlns:p14="http://schemas.microsoft.com/office/powerpoint/2010/main" val="3387443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5"/>
          <p:cNvSpPr txBox="1">
            <a:spLocks noChangeArrowheads="1"/>
          </p:cNvSpPr>
          <p:nvPr/>
        </p:nvSpPr>
        <p:spPr bwMode="auto">
          <a:xfrm>
            <a:off x="755576" y="1173956"/>
            <a:ext cx="746614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lnSpc>
                <a:spcPct val="150000"/>
              </a:lnSpc>
              <a:spcBef>
                <a:spcPct val="0"/>
              </a:spcBef>
              <a:buClrTx/>
              <a:buSzTx/>
              <a:buFontTx/>
              <a:buBlip>
                <a:blip r:embed="rId2"/>
              </a:buBlip>
            </a:pPr>
            <a:r>
              <a:rPr lang="es-MX" altLang="es-MX" sz="2400" b="1" dirty="0">
                <a:latin typeface="+mn-lt"/>
              </a:rPr>
              <a:t>Edad Promedio del Inventario = 85 días</a:t>
            </a:r>
          </a:p>
          <a:p>
            <a:pPr eaLnBrk="1" hangingPunct="1">
              <a:lnSpc>
                <a:spcPct val="150000"/>
              </a:lnSpc>
              <a:spcBef>
                <a:spcPct val="0"/>
              </a:spcBef>
              <a:buClrTx/>
              <a:buSzTx/>
              <a:buFontTx/>
              <a:buBlip>
                <a:blip r:embed="rId2"/>
              </a:buBlip>
            </a:pPr>
            <a:r>
              <a:rPr lang="es-MX" altLang="es-MX" sz="2400" b="1" dirty="0">
                <a:latin typeface="+mn-lt"/>
              </a:rPr>
              <a:t>Periodo de Cobranza Promedio = 70 días</a:t>
            </a:r>
          </a:p>
          <a:p>
            <a:pPr eaLnBrk="1" hangingPunct="1">
              <a:lnSpc>
                <a:spcPct val="150000"/>
              </a:lnSpc>
              <a:spcBef>
                <a:spcPct val="0"/>
              </a:spcBef>
              <a:buClrTx/>
              <a:buSzTx/>
              <a:buFontTx/>
              <a:buBlip>
                <a:blip r:embed="rId2"/>
              </a:buBlip>
            </a:pPr>
            <a:r>
              <a:rPr lang="es-MX" altLang="es-MX" sz="2400" b="1" dirty="0">
                <a:latin typeface="+mn-lt"/>
              </a:rPr>
              <a:t>Periodo de Pago Promedio = 35 días</a:t>
            </a:r>
          </a:p>
        </p:txBody>
      </p:sp>
      <p:grpSp>
        <p:nvGrpSpPr>
          <p:cNvPr id="2" name="Grupo 1"/>
          <p:cNvGrpSpPr/>
          <p:nvPr/>
        </p:nvGrpSpPr>
        <p:grpSpPr>
          <a:xfrm>
            <a:off x="810931" y="3416438"/>
            <a:ext cx="7599723" cy="1290340"/>
            <a:chOff x="1042988" y="3536950"/>
            <a:chExt cx="7599723" cy="1290340"/>
          </a:xfrm>
        </p:grpSpPr>
        <p:sp>
          <p:nvSpPr>
            <p:cNvPr id="212994" name="Text Box 2"/>
            <p:cNvSpPr txBox="1">
              <a:spLocks noChangeArrowheads="1"/>
            </p:cNvSpPr>
            <p:nvPr/>
          </p:nvSpPr>
          <p:spPr bwMode="auto">
            <a:xfrm>
              <a:off x="1042988" y="3536950"/>
              <a:ext cx="42082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2400" dirty="0">
                  <a:latin typeface="+mn-lt"/>
                </a:rPr>
                <a:t>CCE = PPI + PPCP – PPCP</a:t>
              </a:r>
            </a:p>
          </p:txBody>
        </p:sp>
        <p:sp>
          <p:nvSpPr>
            <p:cNvPr id="212995" name="Text Box 3"/>
            <p:cNvSpPr txBox="1">
              <a:spLocks noChangeArrowheads="1"/>
            </p:cNvSpPr>
            <p:nvPr/>
          </p:nvSpPr>
          <p:spPr bwMode="auto">
            <a:xfrm>
              <a:off x="1042988" y="3933825"/>
              <a:ext cx="3278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2400" dirty="0">
                  <a:latin typeface="+mn-lt"/>
                </a:rPr>
                <a:t>CCE = 85 + 70 - 35</a:t>
              </a:r>
            </a:p>
          </p:txBody>
        </p:sp>
        <p:sp>
          <p:nvSpPr>
            <p:cNvPr id="212996" name="Text Box 4"/>
            <p:cNvSpPr txBox="1">
              <a:spLocks noChangeArrowheads="1"/>
            </p:cNvSpPr>
            <p:nvPr/>
          </p:nvSpPr>
          <p:spPr bwMode="auto">
            <a:xfrm>
              <a:off x="1042988" y="4322763"/>
              <a:ext cx="27045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2400" dirty="0">
                  <a:latin typeface="+mn-lt"/>
                </a:rPr>
                <a:t>CCE  = 120 días</a:t>
              </a:r>
            </a:p>
          </p:txBody>
        </p:sp>
        <p:sp>
          <p:nvSpPr>
            <p:cNvPr id="212998" name="Text Box 6"/>
            <p:cNvSpPr txBox="1">
              <a:spLocks noChangeArrowheads="1"/>
            </p:cNvSpPr>
            <p:nvPr/>
          </p:nvSpPr>
          <p:spPr bwMode="auto">
            <a:xfrm>
              <a:off x="6011863" y="3581400"/>
              <a:ext cx="26308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2400" dirty="0">
                  <a:latin typeface="+mn-lt"/>
                </a:rPr>
                <a:t>RE = 360 / CCE</a:t>
              </a:r>
            </a:p>
          </p:txBody>
        </p:sp>
        <p:sp>
          <p:nvSpPr>
            <p:cNvPr id="212999" name="Text Box 7"/>
            <p:cNvSpPr txBox="1">
              <a:spLocks noChangeArrowheads="1"/>
            </p:cNvSpPr>
            <p:nvPr/>
          </p:nvSpPr>
          <p:spPr bwMode="auto">
            <a:xfrm>
              <a:off x="6011863" y="3968750"/>
              <a:ext cx="2593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2400">
                  <a:latin typeface="+mn-lt"/>
                </a:rPr>
                <a:t>RE = 360 / 120</a:t>
              </a:r>
            </a:p>
          </p:txBody>
        </p:sp>
        <p:sp>
          <p:nvSpPr>
            <p:cNvPr id="213000" name="Text Box 8"/>
            <p:cNvSpPr txBox="1">
              <a:spLocks noChangeArrowheads="1"/>
            </p:cNvSpPr>
            <p:nvPr/>
          </p:nvSpPr>
          <p:spPr bwMode="auto">
            <a:xfrm>
              <a:off x="6021388" y="4365625"/>
              <a:ext cx="2342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2400">
                  <a:latin typeface="+mn-lt"/>
                </a:rPr>
                <a:t>RE =  3 veces</a:t>
              </a:r>
            </a:p>
          </p:txBody>
        </p:sp>
      </p:grpSp>
      <p:sp>
        <p:nvSpPr>
          <p:cNvPr id="14" name="Título 1"/>
          <p:cNvSpPr txBox="1">
            <a:spLocks/>
          </p:cNvSpPr>
          <p:nvPr/>
        </p:nvSpPr>
        <p:spPr>
          <a:xfrm>
            <a:off x="609601" y="122238"/>
            <a:ext cx="8023224" cy="563562"/>
          </a:xfrm>
          <a:prstGeom prst="rect">
            <a:avLst/>
          </a:prstGeom>
        </p:spPr>
        <p:txBody>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ES" dirty="0"/>
              <a:t>Ciclo de Conversión de Efectivo</a:t>
            </a:r>
          </a:p>
        </p:txBody>
      </p:sp>
    </p:spTree>
    <p:extLst>
      <p:ext uri="{BB962C8B-B14F-4D97-AF65-F5344CB8AC3E}">
        <p14:creationId xmlns:p14="http://schemas.microsoft.com/office/powerpoint/2010/main" val="1404895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532606" y="1132841"/>
            <a:ext cx="563211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lnSpc>
                <a:spcPct val="150000"/>
              </a:lnSpc>
              <a:spcBef>
                <a:spcPct val="0"/>
              </a:spcBef>
              <a:buClrTx/>
              <a:buSzTx/>
              <a:buFontTx/>
              <a:buBlip>
                <a:blip r:embed="rId2"/>
              </a:buBlip>
            </a:pPr>
            <a:r>
              <a:rPr lang="es-MX" altLang="es-MX" sz="2000" dirty="0">
                <a:latin typeface="+mn-lt"/>
              </a:rPr>
              <a:t>Edad Promedio del Inventario = 85 días</a:t>
            </a:r>
          </a:p>
          <a:p>
            <a:pPr eaLnBrk="1" hangingPunct="1">
              <a:lnSpc>
                <a:spcPct val="150000"/>
              </a:lnSpc>
              <a:spcBef>
                <a:spcPct val="0"/>
              </a:spcBef>
              <a:buClrTx/>
              <a:buSzTx/>
              <a:buFontTx/>
              <a:buBlip>
                <a:blip r:embed="rId2"/>
              </a:buBlip>
            </a:pPr>
            <a:r>
              <a:rPr lang="es-MX" altLang="es-MX" sz="2000" dirty="0">
                <a:latin typeface="+mn-lt"/>
              </a:rPr>
              <a:t>Periodo de Cobranza Promedio = 70 días</a:t>
            </a:r>
          </a:p>
          <a:p>
            <a:pPr eaLnBrk="1" hangingPunct="1">
              <a:lnSpc>
                <a:spcPct val="150000"/>
              </a:lnSpc>
              <a:spcBef>
                <a:spcPct val="0"/>
              </a:spcBef>
              <a:buClrTx/>
              <a:buSzTx/>
              <a:buFontTx/>
              <a:buBlip>
                <a:blip r:embed="rId2"/>
              </a:buBlip>
            </a:pPr>
            <a:r>
              <a:rPr lang="es-MX" altLang="es-MX" sz="2000" dirty="0">
                <a:latin typeface="+mn-lt"/>
              </a:rPr>
              <a:t>Periodo de Pago Promedio = 35 días</a:t>
            </a:r>
          </a:p>
        </p:txBody>
      </p:sp>
      <p:sp>
        <p:nvSpPr>
          <p:cNvPr id="216078" name="Text Box 14"/>
          <p:cNvSpPr txBox="1">
            <a:spLocks noChangeArrowheads="1"/>
          </p:cNvSpPr>
          <p:nvPr/>
        </p:nvSpPr>
        <p:spPr bwMode="auto">
          <a:xfrm>
            <a:off x="540206" y="2557353"/>
            <a:ext cx="59077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lnSpc>
                <a:spcPct val="150000"/>
              </a:lnSpc>
              <a:spcBef>
                <a:spcPct val="0"/>
              </a:spcBef>
              <a:buClrTx/>
              <a:buSzTx/>
              <a:buFontTx/>
              <a:buBlip>
                <a:blip r:embed="rId2"/>
              </a:buBlip>
            </a:pPr>
            <a:r>
              <a:rPr lang="es-MX" altLang="es-MX" sz="2000" dirty="0">
                <a:latin typeface="+mn-lt"/>
              </a:rPr>
              <a:t>Desembolsos Operacionales= $12,000,000</a:t>
            </a:r>
          </a:p>
          <a:p>
            <a:pPr eaLnBrk="1" hangingPunct="1">
              <a:lnSpc>
                <a:spcPct val="150000"/>
              </a:lnSpc>
              <a:spcBef>
                <a:spcPct val="0"/>
              </a:spcBef>
              <a:buClrTx/>
              <a:buSzTx/>
              <a:buFontTx/>
              <a:buBlip>
                <a:blip r:embed="rId2"/>
              </a:buBlip>
            </a:pPr>
            <a:r>
              <a:rPr lang="es-MX" altLang="es-MX" sz="2000" dirty="0">
                <a:latin typeface="+mn-lt"/>
              </a:rPr>
              <a:t>Costo de Oportunidad = 10%</a:t>
            </a:r>
          </a:p>
        </p:txBody>
      </p:sp>
      <p:grpSp>
        <p:nvGrpSpPr>
          <p:cNvPr id="2" name="Grupo 1"/>
          <p:cNvGrpSpPr/>
          <p:nvPr/>
        </p:nvGrpSpPr>
        <p:grpSpPr>
          <a:xfrm>
            <a:off x="683568" y="4367290"/>
            <a:ext cx="7920880" cy="1226582"/>
            <a:chOff x="323850" y="3536950"/>
            <a:chExt cx="8615966" cy="1226582"/>
          </a:xfrm>
        </p:grpSpPr>
        <p:sp>
          <p:nvSpPr>
            <p:cNvPr id="49154" name="Text Box 2"/>
            <p:cNvSpPr txBox="1">
              <a:spLocks noChangeArrowheads="1"/>
            </p:cNvSpPr>
            <p:nvPr/>
          </p:nvSpPr>
          <p:spPr bwMode="auto">
            <a:xfrm>
              <a:off x="323850" y="3536950"/>
              <a:ext cx="34894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PPI + PPCP – PPCP</a:t>
              </a:r>
            </a:p>
          </p:txBody>
        </p:sp>
        <p:sp>
          <p:nvSpPr>
            <p:cNvPr id="49155" name="Text Box 3"/>
            <p:cNvSpPr txBox="1">
              <a:spLocks noChangeArrowheads="1"/>
            </p:cNvSpPr>
            <p:nvPr/>
          </p:nvSpPr>
          <p:spPr bwMode="auto">
            <a:xfrm>
              <a:off x="323850" y="3933825"/>
              <a:ext cx="2732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85 + 70 - 35</a:t>
              </a:r>
            </a:p>
          </p:txBody>
        </p:sp>
        <p:sp>
          <p:nvSpPr>
            <p:cNvPr id="49156" name="Text Box 4"/>
            <p:cNvSpPr txBox="1">
              <a:spLocks noChangeArrowheads="1"/>
            </p:cNvSpPr>
            <p:nvPr/>
          </p:nvSpPr>
          <p:spPr bwMode="auto">
            <a:xfrm>
              <a:off x="323850" y="4322763"/>
              <a:ext cx="2172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120 días</a:t>
              </a:r>
            </a:p>
          </p:txBody>
        </p:sp>
        <p:sp>
          <p:nvSpPr>
            <p:cNvPr id="49158" name="Text Box 6"/>
            <p:cNvSpPr txBox="1">
              <a:spLocks noChangeArrowheads="1"/>
            </p:cNvSpPr>
            <p:nvPr/>
          </p:nvSpPr>
          <p:spPr bwMode="auto">
            <a:xfrm>
              <a:off x="3851275" y="3581400"/>
              <a:ext cx="2200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RE = 360 / CCE</a:t>
              </a:r>
            </a:p>
          </p:txBody>
        </p:sp>
        <p:sp>
          <p:nvSpPr>
            <p:cNvPr id="49159" name="Text Box 7"/>
            <p:cNvSpPr txBox="1">
              <a:spLocks noChangeArrowheads="1"/>
            </p:cNvSpPr>
            <p:nvPr/>
          </p:nvSpPr>
          <p:spPr bwMode="auto">
            <a:xfrm>
              <a:off x="3851275" y="3968750"/>
              <a:ext cx="1996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360 / 120</a:t>
              </a:r>
            </a:p>
          </p:txBody>
        </p:sp>
        <p:sp>
          <p:nvSpPr>
            <p:cNvPr id="49160" name="Text Box 8"/>
            <p:cNvSpPr txBox="1">
              <a:spLocks noChangeArrowheads="1"/>
            </p:cNvSpPr>
            <p:nvPr/>
          </p:nvSpPr>
          <p:spPr bwMode="auto">
            <a:xfrm>
              <a:off x="3860800" y="4365625"/>
              <a:ext cx="1804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RE =  3 veces</a:t>
              </a:r>
            </a:p>
          </p:txBody>
        </p:sp>
        <p:sp>
          <p:nvSpPr>
            <p:cNvPr id="216079" name="Text Box 15"/>
            <p:cNvSpPr txBox="1">
              <a:spLocks noChangeArrowheads="1"/>
            </p:cNvSpPr>
            <p:nvPr/>
          </p:nvSpPr>
          <p:spPr bwMode="auto">
            <a:xfrm>
              <a:off x="6119813" y="3587750"/>
              <a:ext cx="20907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DTA / RE</a:t>
              </a:r>
            </a:p>
          </p:txBody>
        </p:sp>
        <p:sp>
          <p:nvSpPr>
            <p:cNvPr id="216080" name="Text Box 16"/>
            <p:cNvSpPr txBox="1">
              <a:spLocks noChangeArrowheads="1"/>
            </p:cNvSpPr>
            <p:nvPr/>
          </p:nvSpPr>
          <p:spPr bwMode="auto">
            <a:xfrm>
              <a:off x="6119813" y="3962400"/>
              <a:ext cx="2820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12,000,000 / 3</a:t>
              </a:r>
            </a:p>
          </p:txBody>
        </p:sp>
        <p:sp>
          <p:nvSpPr>
            <p:cNvPr id="216081" name="Text Box 17"/>
            <p:cNvSpPr txBox="1">
              <a:spLocks noChangeArrowheads="1"/>
            </p:cNvSpPr>
            <p:nvPr/>
          </p:nvSpPr>
          <p:spPr bwMode="auto">
            <a:xfrm>
              <a:off x="6119813" y="4394200"/>
              <a:ext cx="24048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$4,000,000</a:t>
              </a:r>
            </a:p>
          </p:txBody>
        </p:sp>
      </p:grpSp>
      <p:sp>
        <p:nvSpPr>
          <p:cNvPr id="20" name="Título 1"/>
          <p:cNvSpPr txBox="1">
            <a:spLocks/>
          </p:cNvSpPr>
          <p:nvPr/>
        </p:nvSpPr>
        <p:spPr>
          <a:xfrm>
            <a:off x="990600" y="122238"/>
            <a:ext cx="6705600" cy="563562"/>
          </a:xfrm>
          <a:prstGeom prst="rect">
            <a:avLst/>
          </a:prstGeom>
        </p:spPr>
        <p:txBody>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r>
              <a:rPr lang="es-ES" dirty="0"/>
              <a:t>Ciclo de Conversión de Efectivo </a:t>
            </a:r>
          </a:p>
        </p:txBody>
      </p:sp>
    </p:spTree>
    <p:extLst>
      <p:ext uri="{BB962C8B-B14F-4D97-AF65-F5344CB8AC3E}">
        <p14:creationId xmlns:p14="http://schemas.microsoft.com/office/powerpoint/2010/main" val="898641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a:spLocks noGrp="1"/>
          </p:cNvSpPr>
          <p:nvPr>
            <p:ph type="title"/>
          </p:nvPr>
        </p:nvSpPr>
        <p:spPr/>
        <p:txBody>
          <a:bodyPr anchor="t">
            <a:normAutofit/>
          </a:bodyPr>
          <a:lstStyle/>
          <a:p>
            <a:r>
              <a:rPr lang="es-ES" dirty="0"/>
              <a:t>CICLO DE CAJA O CCE</a:t>
            </a:r>
          </a:p>
        </p:txBody>
      </p:sp>
      <p:sp>
        <p:nvSpPr>
          <p:cNvPr id="8" name="Rectángulo 7"/>
          <p:cNvSpPr/>
          <p:nvPr/>
        </p:nvSpPr>
        <p:spPr>
          <a:xfrm>
            <a:off x="516908" y="1058887"/>
            <a:ext cx="8041468" cy="461665"/>
          </a:xfrm>
          <a:prstGeom prst="rect">
            <a:avLst/>
          </a:prstGeom>
        </p:spPr>
        <p:txBody>
          <a:bodyPr wrap="square">
            <a:spAutoFit/>
          </a:bodyPr>
          <a:lstStyle/>
          <a:p>
            <a:r>
              <a:rPr lang="es-MX" altLang="es-ES" sz="2400" b="1" dirty="0">
                <a:latin typeface="+mn-lt"/>
              </a:rPr>
              <a:t>TRES FORMAS DE DISMINUIR CICLO DE CAJA</a:t>
            </a:r>
            <a:endParaRPr lang="es-ES" sz="2400" dirty="0"/>
          </a:p>
        </p:txBody>
      </p:sp>
      <p:grpSp>
        <p:nvGrpSpPr>
          <p:cNvPr id="3" name="Grupo 2"/>
          <p:cNvGrpSpPr/>
          <p:nvPr/>
        </p:nvGrpSpPr>
        <p:grpSpPr>
          <a:xfrm>
            <a:off x="677554" y="1781025"/>
            <a:ext cx="7720176" cy="2130152"/>
            <a:chOff x="838200" y="3429000"/>
            <a:chExt cx="7720176" cy="2130152"/>
          </a:xfrm>
        </p:grpSpPr>
        <p:sp>
          <p:nvSpPr>
            <p:cNvPr id="10" name="AutoShape 7"/>
            <p:cNvSpPr>
              <a:spLocks noChangeArrowheads="1"/>
            </p:cNvSpPr>
            <p:nvPr/>
          </p:nvSpPr>
          <p:spPr bwMode="auto">
            <a:xfrm>
              <a:off x="838200" y="3501008"/>
              <a:ext cx="304800" cy="381000"/>
            </a:xfrm>
            <a:prstGeom prst="flowChartMerge">
              <a:avLst/>
            </a:prstGeom>
            <a:solidFill>
              <a:schemeClr val="tx1"/>
            </a:solidFill>
            <a:ln w="381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1" name="Rectangle 3"/>
            <p:cNvSpPr>
              <a:spLocks noChangeArrowheads="1"/>
            </p:cNvSpPr>
            <p:nvPr/>
          </p:nvSpPr>
          <p:spPr bwMode="auto">
            <a:xfrm>
              <a:off x="1297632" y="3429000"/>
              <a:ext cx="700816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s-MX" altLang="es-ES" sz="2400" b="1" dirty="0">
                  <a:latin typeface="+mn-lt"/>
                </a:rPr>
                <a:t>Ciclo inventario sin afectar la actividad</a:t>
              </a:r>
            </a:p>
          </p:txBody>
        </p:sp>
        <p:sp>
          <p:nvSpPr>
            <p:cNvPr id="12" name="AutoShape 8"/>
            <p:cNvSpPr>
              <a:spLocks noChangeArrowheads="1"/>
            </p:cNvSpPr>
            <p:nvPr/>
          </p:nvSpPr>
          <p:spPr bwMode="auto">
            <a:xfrm>
              <a:off x="866056" y="4149080"/>
              <a:ext cx="304800" cy="381000"/>
            </a:xfrm>
            <a:prstGeom prst="flowChartMerge">
              <a:avLst/>
            </a:prstGeom>
            <a:solidFill>
              <a:schemeClr val="tx1"/>
            </a:solidFill>
            <a:ln w="381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3" name="Rectángulo 12"/>
            <p:cNvSpPr/>
            <p:nvPr/>
          </p:nvSpPr>
          <p:spPr>
            <a:xfrm>
              <a:off x="1297632" y="4149080"/>
              <a:ext cx="5404043" cy="461665"/>
            </a:xfrm>
            <a:prstGeom prst="rect">
              <a:avLst/>
            </a:prstGeom>
          </p:spPr>
          <p:txBody>
            <a:bodyPr wrap="none">
              <a:spAutoFit/>
            </a:bodyPr>
            <a:lstStyle/>
            <a:p>
              <a:r>
                <a:rPr lang="es-ES" sz="2400" b="1" dirty="0">
                  <a:latin typeface="+mn-lt"/>
                </a:rPr>
                <a:t>Ciclo cobro sin perder clientes</a:t>
              </a:r>
            </a:p>
          </p:txBody>
        </p:sp>
        <p:sp>
          <p:nvSpPr>
            <p:cNvPr id="14" name="AutoShape 6"/>
            <p:cNvSpPr>
              <a:spLocks noChangeArrowheads="1"/>
            </p:cNvSpPr>
            <p:nvPr/>
          </p:nvSpPr>
          <p:spPr bwMode="auto">
            <a:xfrm>
              <a:off x="838200" y="4941168"/>
              <a:ext cx="304800" cy="381000"/>
            </a:xfrm>
            <a:prstGeom prst="flowChartExtract">
              <a:avLst/>
            </a:prstGeom>
            <a:solidFill>
              <a:schemeClr val="tx1"/>
            </a:solidFill>
            <a:ln w="381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ES" altLang="es-ES"/>
            </a:p>
          </p:txBody>
        </p:sp>
        <p:sp>
          <p:nvSpPr>
            <p:cNvPr id="15" name="Text Box 5"/>
            <p:cNvSpPr txBox="1">
              <a:spLocks noChangeArrowheads="1"/>
            </p:cNvSpPr>
            <p:nvPr/>
          </p:nvSpPr>
          <p:spPr bwMode="auto">
            <a:xfrm>
              <a:off x="1319376" y="4797152"/>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s-MX" altLang="es-ES" sz="2400" b="1" dirty="0">
                  <a:latin typeface="+mn-lt"/>
                </a:rPr>
                <a:t>Ciclo de pago sin perder imagen con los proveedores</a:t>
              </a:r>
            </a:p>
          </p:txBody>
        </p:sp>
      </p:grpSp>
      <p:sp>
        <p:nvSpPr>
          <p:cNvPr id="16" name="Text Box 5"/>
          <p:cNvSpPr txBox="1">
            <a:spLocks noChangeArrowheads="1"/>
          </p:cNvSpPr>
          <p:nvPr/>
        </p:nvSpPr>
        <p:spPr bwMode="auto">
          <a:xfrm>
            <a:off x="1459026" y="4434139"/>
            <a:ext cx="5082003" cy="762000"/>
          </a:xfrm>
          <a:prstGeom prst="rect">
            <a:avLst/>
          </a:prstGeom>
          <a:ln/>
        </p:spPr>
        <p:style>
          <a:lnRef idx="2">
            <a:schemeClr val="accent1"/>
          </a:lnRef>
          <a:fillRef idx="1">
            <a:schemeClr val="lt1"/>
          </a:fillRef>
          <a:effectRef idx="0">
            <a:schemeClr val="accent1"/>
          </a:effectRef>
          <a:fontRef idx="minor">
            <a:schemeClr val="dk1"/>
          </a:fontRef>
        </p:style>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s-MX" altLang="es-ES" sz="2800" b="1" dirty="0">
                <a:latin typeface="+mn-lt"/>
              </a:rPr>
              <a:t>¿CÓMO SE LOGRA? </a:t>
            </a:r>
          </a:p>
        </p:txBody>
      </p:sp>
      <p:pic>
        <p:nvPicPr>
          <p:cNvPr id="2" name="Imagen 1"/>
          <p:cNvPicPr>
            <a:picLocks noChangeAspect="1"/>
          </p:cNvPicPr>
          <p:nvPr/>
        </p:nvPicPr>
        <p:blipFill>
          <a:blip r:embed="rId3"/>
          <a:stretch>
            <a:fillRect/>
          </a:stretch>
        </p:blipFill>
        <p:spPr>
          <a:xfrm>
            <a:off x="6826533" y="4745929"/>
            <a:ext cx="1820539" cy="1818361"/>
          </a:xfrm>
          <a:prstGeom prst="rect">
            <a:avLst/>
          </a:prstGeom>
        </p:spPr>
      </p:pic>
    </p:spTree>
    <p:extLst>
      <p:ext uri="{BB962C8B-B14F-4D97-AF65-F5344CB8AC3E}">
        <p14:creationId xmlns:p14="http://schemas.microsoft.com/office/powerpoint/2010/main" val="4250445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552" y="1052736"/>
            <a:ext cx="8136904" cy="5688632"/>
          </a:xfrm>
        </p:spPr>
        <p:txBody>
          <a:bodyPr/>
          <a:lstStyle/>
          <a:p>
            <a:pPr algn="just">
              <a:spcBef>
                <a:spcPts val="0"/>
              </a:spcBef>
              <a:spcAft>
                <a:spcPts val="1200"/>
              </a:spcAft>
            </a:pPr>
            <a:r>
              <a:rPr lang="es-ES" sz="2400" b="1" dirty="0"/>
              <a:t>Rotar el inventario tan rápidamente como sea posible, evitando así agotamiento de existencias que puedan ocasionar el cierre de la línea de producción o una pérdida de venta</a:t>
            </a:r>
          </a:p>
          <a:p>
            <a:pPr algn="just">
              <a:spcBef>
                <a:spcPts val="0"/>
              </a:spcBef>
              <a:spcAft>
                <a:spcPts val="1200"/>
              </a:spcAft>
            </a:pPr>
            <a:r>
              <a:rPr lang="es-ES" sz="2400" b="1" dirty="0"/>
              <a:t>Cobrar las Cuentas por Cobrar tan rápidamente como sea posible, sin perder ventas futuras por el echo de emplear técnicas de cobranzas de alta presión.</a:t>
            </a:r>
          </a:p>
          <a:p>
            <a:pPr algn="just">
              <a:spcBef>
                <a:spcPts val="0"/>
              </a:spcBef>
              <a:spcAft>
                <a:spcPts val="1200"/>
              </a:spcAft>
            </a:pPr>
            <a:r>
              <a:rPr lang="es-ES" sz="2400" b="1" dirty="0"/>
              <a:t>Cancelar la Cuentas por Pagar tan tarde como sea posible, sin deteriorar su reputación crediticia, pero aprovechar cualquier descuento favorable por pronto pago.</a:t>
            </a:r>
          </a:p>
        </p:txBody>
      </p:sp>
      <p:sp>
        <p:nvSpPr>
          <p:cNvPr id="6" name="Título 1"/>
          <p:cNvSpPr>
            <a:spLocks noGrp="1"/>
          </p:cNvSpPr>
          <p:nvPr>
            <p:ph type="title"/>
          </p:nvPr>
        </p:nvSpPr>
        <p:spPr/>
        <p:txBody>
          <a:bodyPr anchor="t">
            <a:normAutofit/>
          </a:bodyPr>
          <a:lstStyle/>
          <a:p>
            <a:pPr algn="just"/>
            <a:r>
              <a:rPr lang="es-MX" altLang="es-ES" dirty="0"/>
              <a:t>¿CÓMO SE LOGRA? </a:t>
            </a:r>
          </a:p>
        </p:txBody>
      </p:sp>
    </p:spTree>
    <p:extLst>
      <p:ext uri="{BB962C8B-B14F-4D97-AF65-F5344CB8AC3E}">
        <p14:creationId xmlns:p14="http://schemas.microsoft.com/office/powerpoint/2010/main" val="7818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502286" y="1016000"/>
            <a:ext cx="565389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s-MX" altLang="es-MX" sz="2000" b="1" dirty="0">
                <a:latin typeface="+mn-lt"/>
              </a:rPr>
              <a:t>Retraso de las Cuentas por Pagar</a:t>
            </a:r>
          </a:p>
        </p:txBody>
      </p:sp>
      <p:grpSp>
        <p:nvGrpSpPr>
          <p:cNvPr id="2" name="Group 20"/>
          <p:cNvGrpSpPr>
            <a:grpSpLocks/>
          </p:cNvGrpSpPr>
          <p:nvPr/>
        </p:nvGrpSpPr>
        <p:grpSpPr bwMode="auto">
          <a:xfrm>
            <a:off x="4562649" y="2450462"/>
            <a:ext cx="431800" cy="325437"/>
            <a:chOff x="2041" y="2047"/>
            <a:chExt cx="272" cy="205"/>
          </a:xfrm>
        </p:grpSpPr>
        <p:sp>
          <p:nvSpPr>
            <p:cNvPr id="51225" name="Line 21"/>
            <p:cNvSpPr>
              <a:spLocks noChangeShapeType="1"/>
            </p:cNvSpPr>
            <p:nvPr/>
          </p:nvSpPr>
          <p:spPr bwMode="auto">
            <a:xfrm>
              <a:off x="2041" y="2070"/>
              <a:ext cx="272" cy="15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1226" name="Line 22"/>
            <p:cNvSpPr>
              <a:spLocks noChangeShapeType="1"/>
            </p:cNvSpPr>
            <p:nvPr/>
          </p:nvSpPr>
          <p:spPr bwMode="auto">
            <a:xfrm flipH="1">
              <a:off x="2086" y="2047"/>
              <a:ext cx="205" cy="20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ES"/>
            </a:p>
          </p:txBody>
        </p:sp>
      </p:grpSp>
      <p:sp>
        <p:nvSpPr>
          <p:cNvPr id="218135" name="Text Box 23"/>
          <p:cNvSpPr txBox="1">
            <a:spLocks noChangeArrowheads="1"/>
          </p:cNvSpPr>
          <p:nvPr/>
        </p:nvSpPr>
        <p:spPr bwMode="auto">
          <a:xfrm>
            <a:off x="5508104" y="2488313"/>
            <a:ext cx="1298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 45 días</a:t>
            </a:r>
          </a:p>
        </p:txBody>
      </p:sp>
      <p:sp>
        <p:nvSpPr>
          <p:cNvPr id="51207" name="Text Box 7"/>
          <p:cNvSpPr txBox="1">
            <a:spLocks noChangeArrowheads="1"/>
          </p:cNvSpPr>
          <p:nvPr/>
        </p:nvSpPr>
        <p:spPr bwMode="auto">
          <a:xfrm>
            <a:off x="502286" y="1409595"/>
            <a:ext cx="6867643"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lnSpc>
                <a:spcPct val="150000"/>
              </a:lnSpc>
              <a:spcBef>
                <a:spcPct val="0"/>
              </a:spcBef>
              <a:buClrTx/>
              <a:buSzTx/>
              <a:buFontTx/>
              <a:buBlip>
                <a:blip r:embed="rId2"/>
              </a:buBlip>
            </a:pPr>
            <a:r>
              <a:rPr lang="es-MX" altLang="es-MX" sz="2000" dirty="0">
                <a:latin typeface="+mn-lt"/>
              </a:rPr>
              <a:t>Edad Promedio del Inventario = 85 días</a:t>
            </a:r>
          </a:p>
          <a:p>
            <a:pPr eaLnBrk="1" hangingPunct="1">
              <a:lnSpc>
                <a:spcPct val="150000"/>
              </a:lnSpc>
              <a:spcBef>
                <a:spcPct val="0"/>
              </a:spcBef>
              <a:buClrTx/>
              <a:buSzTx/>
              <a:buFontTx/>
              <a:buBlip>
                <a:blip r:embed="rId2"/>
              </a:buBlip>
            </a:pPr>
            <a:r>
              <a:rPr lang="es-MX" altLang="es-MX" sz="2000" dirty="0">
                <a:latin typeface="+mn-lt"/>
              </a:rPr>
              <a:t>Periodo de Cobranza Promedio = 70 días</a:t>
            </a:r>
          </a:p>
          <a:p>
            <a:pPr eaLnBrk="1" hangingPunct="1">
              <a:lnSpc>
                <a:spcPct val="150000"/>
              </a:lnSpc>
              <a:spcBef>
                <a:spcPct val="0"/>
              </a:spcBef>
              <a:buClrTx/>
              <a:buSzTx/>
              <a:buFontTx/>
              <a:buBlip>
                <a:blip r:embed="rId2"/>
              </a:buBlip>
            </a:pPr>
            <a:r>
              <a:rPr lang="es-MX" altLang="es-MX" sz="2000" dirty="0">
                <a:latin typeface="+mn-lt"/>
              </a:rPr>
              <a:t>Periodo de Pago Promedio = 35 días</a:t>
            </a:r>
          </a:p>
          <a:p>
            <a:pPr eaLnBrk="1" hangingPunct="1">
              <a:lnSpc>
                <a:spcPct val="150000"/>
              </a:lnSpc>
              <a:spcBef>
                <a:spcPct val="0"/>
              </a:spcBef>
              <a:buClrTx/>
              <a:buSzTx/>
              <a:buFontTx/>
              <a:buBlip>
                <a:blip r:embed="rId2"/>
              </a:buBlip>
            </a:pPr>
            <a:r>
              <a:rPr lang="es-MX" altLang="es-MX" sz="2000" dirty="0">
                <a:latin typeface="+mn-lt"/>
              </a:rPr>
              <a:t>Desembolsos Operacionales= $12,000,000</a:t>
            </a:r>
          </a:p>
          <a:p>
            <a:pPr eaLnBrk="1" hangingPunct="1">
              <a:lnSpc>
                <a:spcPct val="150000"/>
              </a:lnSpc>
              <a:spcBef>
                <a:spcPct val="0"/>
              </a:spcBef>
              <a:buClrTx/>
              <a:buSzTx/>
              <a:buFontTx/>
              <a:buBlip>
                <a:blip r:embed="rId2"/>
              </a:buBlip>
            </a:pPr>
            <a:r>
              <a:rPr lang="es-MX" altLang="es-MX" sz="2000" dirty="0">
                <a:latin typeface="+mn-lt"/>
              </a:rPr>
              <a:t>Costo de Oportunidad = 10%</a:t>
            </a:r>
          </a:p>
        </p:txBody>
      </p:sp>
      <p:grpSp>
        <p:nvGrpSpPr>
          <p:cNvPr id="4" name="Grupo 3"/>
          <p:cNvGrpSpPr/>
          <p:nvPr/>
        </p:nvGrpSpPr>
        <p:grpSpPr>
          <a:xfrm>
            <a:off x="539552" y="4221088"/>
            <a:ext cx="8094187" cy="2016224"/>
            <a:chOff x="455613" y="4578728"/>
            <a:chExt cx="8846797" cy="1628219"/>
          </a:xfrm>
        </p:grpSpPr>
        <p:sp>
          <p:nvSpPr>
            <p:cNvPr id="218116" name="Text Box 4"/>
            <p:cNvSpPr txBox="1">
              <a:spLocks noChangeArrowheads="1"/>
            </p:cNvSpPr>
            <p:nvPr/>
          </p:nvSpPr>
          <p:spPr bwMode="auto">
            <a:xfrm>
              <a:off x="455613" y="4980365"/>
              <a:ext cx="3506207" cy="29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PPI + PPCP – PPCP</a:t>
              </a:r>
            </a:p>
          </p:txBody>
        </p:sp>
        <p:sp>
          <p:nvSpPr>
            <p:cNvPr id="218117" name="Text Box 5"/>
            <p:cNvSpPr txBox="1">
              <a:spLocks noChangeArrowheads="1"/>
            </p:cNvSpPr>
            <p:nvPr/>
          </p:nvSpPr>
          <p:spPr bwMode="auto">
            <a:xfrm>
              <a:off x="455613" y="5377240"/>
              <a:ext cx="2745817" cy="29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85 + 70 - 45</a:t>
              </a:r>
            </a:p>
          </p:txBody>
        </p:sp>
        <p:sp>
          <p:nvSpPr>
            <p:cNvPr id="218118" name="Text Box 6"/>
            <p:cNvSpPr txBox="1">
              <a:spLocks noChangeArrowheads="1"/>
            </p:cNvSpPr>
            <p:nvPr/>
          </p:nvSpPr>
          <p:spPr bwMode="auto">
            <a:xfrm>
              <a:off x="455613" y="5766178"/>
              <a:ext cx="2183409" cy="29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110 días</a:t>
              </a:r>
            </a:p>
          </p:txBody>
        </p:sp>
        <p:sp>
          <p:nvSpPr>
            <p:cNvPr id="218120" name="Text Box 8"/>
            <p:cNvSpPr txBox="1">
              <a:spLocks noChangeArrowheads="1"/>
            </p:cNvSpPr>
            <p:nvPr/>
          </p:nvSpPr>
          <p:spPr bwMode="auto">
            <a:xfrm>
              <a:off x="3983038" y="5024815"/>
              <a:ext cx="2211442" cy="29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RE = 360 / CCE</a:t>
              </a:r>
            </a:p>
          </p:txBody>
        </p:sp>
        <p:sp>
          <p:nvSpPr>
            <p:cNvPr id="218121" name="Text Box 9"/>
            <p:cNvSpPr txBox="1">
              <a:spLocks noChangeArrowheads="1"/>
            </p:cNvSpPr>
            <p:nvPr/>
          </p:nvSpPr>
          <p:spPr bwMode="auto">
            <a:xfrm>
              <a:off x="3983038" y="5412165"/>
              <a:ext cx="19960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360 / 110</a:t>
              </a:r>
            </a:p>
          </p:txBody>
        </p:sp>
        <p:sp>
          <p:nvSpPr>
            <p:cNvPr id="218122" name="Text Box 10"/>
            <p:cNvSpPr txBox="1">
              <a:spLocks noChangeArrowheads="1"/>
            </p:cNvSpPr>
            <p:nvPr/>
          </p:nvSpPr>
          <p:spPr bwMode="auto">
            <a:xfrm>
              <a:off x="3992563" y="5809040"/>
              <a:ext cx="2035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3.2 veces</a:t>
              </a:r>
            </a:p>
          </p:txBody>
        </p:sp>
        <p:sp>
          <p:nvSpPr>
            <p:cNvPr id="218127" name="Text Box 15"/>
            <p:cNvSpPr txBox="1">
              <a:spLocks noChangeArrowheads="1"/>
            </p:cNvSpPr>
            <p:nvPr/>
          </p:nvSpPr>
          <p:spPr bwMode="auto">
            <a:xfrm>
              <a:off x="6251575" y="5031165"/>
              <a:ext cx="20907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DTA / RE</a:t>
              </a:r>
            </a:p>
          </p:txBody>
        </p:sp>
        <p:sp>
          <p:nvSpPr>
            <p:cNvPr id="218128" name="Text Box 16"/>
            <p:cNvSpPr txBox="1">
              <a:spLocks noChangeArrowheads="1"/>
            </p:cNvSpPr>
            <p:nvPr/>
          </p:nvSpPr>
          <p:spPr bwMode="auto">
            <a:xfrm>
              <a:off x="6251575" y="5405815"/>
              <a:ext cx="30508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12,000,000 / 3.2</a:t>
              </a:r>
            </a:p>
          </p:txBody>
        </p:sp>
        <p:sp>
          <p:nvSpPr>
            <p:cNvPr id="218129" name="Text Box 17"/>
            <p:cNvSpPr txBox="1">
              <a:spLocks noChangeArrowheads="1"/>
            </p:cNvSpPr>
            <p:nvPr/>
          </p:nvSpPr>
          <p:spPr bwMode="auto">
            <a:xfrm>
              <a:off x="6251575" y="5837615"/>
              <a:ext cx="24048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$3,750,000</a:t>
              </a:r>
            </a:p>
          </p:txBody>
        </p:sp>
        <p:sp>
          <p:nvSpPr>
            <p:cNvPr id="51222" name="Text Box 24"/>
            <p:cNvSpPr txBox="1">
              <a:spLocks noChangeArrowheads="1"/>
            </p:cNvSpPr>
            <p:nvPr/>
          </p:nvSpPr>
          <p:spPr bwMode="auto">
            <a:xfrm>
              <a:off x="503237" y="4578728"/>
              <a:ext cx="2330581" cy="29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CCE = 120 días</a:t>
              </a:r>
            </a:p>
          </p:txBody>
        </p:sp>
        <p:sp>
          <p:nvSpPr>
            <p:cNvPr id="51223" name="Text Box 25"/>
            <p:cNvSpPr txBox="1">
              <a:spLocks noChangeArrowheads="1"/>
            </p:cNvSpPr>
            <p:nvPr/>
          </p:nvSpPr>
          <p:spPr bwMode="auto">
            <a:xfrm>
              <a:off x="3979863" y="4615240"/>
              <a:ext cx="1931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RE =  3 veces</a:t>
              </a:r>
            </a:p>
          </p:txBody>
        </p:sp>
        <p:sp>
          <p:nvSpPr>
            <p:cNvPr id="51224" name="Text Box 26"/>
            <p:cNvSpPr txBox="1">
              <a:spLocks noChangeArrowheads="1"/>
            </p:cNvSpPr>
            <p:nvPr/>
          </p:nvSpPr>
          <p:spPr bwMode="auto">
            <a:xfrm>
              <a:off x="6245225" y="4578728"/>
              <a:ext cx="2587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EMO = $4,000,000</a:t>
              </a:r>
            </a:p>
          </p:txBody>
        </p:sp>
      </p:grpSp>
      <p:sp>
        <p:nvSpPr>
          <p:cNvPr id="27" name="Título 1"/>
          <p:cNvSpPr txBox="1">
            <a:spLocks/>
          </p:cNvSpPr>
          <p:nvPr/>
        </p:nvSpPr>
        <p:spPr>
          <a:xfrm>
            <a:off x="584677" y="0"/>
            <a:ext cx="8094186" cy="563562"/>
          </a:xfrm>
          <a:prstGeom prst="rect">
            <a:avLst/>
          </a:prstGeom>
        </p:spPr>
        <p:txBody>
          <a:bodyPr anchor="t">
            <a:noAutofit/>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MX" altLang="es-ES" sz="2600" dirty="0"/>
              <a:t>Estrategias de administración de efectivo</a:t>
            </a:r>
          </a:p>
        </p:txBody>
      </p:sp>
    </p:spTree>
    <p:extLst>
      <p:ext uri="{BB962C8B-B14F-4D97-AF65-F5344CB8AC3E}">
        <p14:creationId xmlns:p14="http://schemas.microsoft.com/office/powerpoint/2010/main" val="2185339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3"/>
          <p:cNvSpPr txBox="1">
            <a:spLocks noChangeArrowheads="1"/>
          </p:cNvSpPr>
          <p:nvPr/>
        </p:nvSpPr>
        <p:spPr bwMode="auto">
          <a:xfrm>
            <a:off x="584677" y="1053305"/>
            <a:ext cx="81992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s-MX" altLang="es-MX" sz="2000" b="1" dirty="0">
                <a:latin typeface="+mn-lt"/>
              </a:rPr>
              <a:t>Administración Eficiente de Inventario-Producción</a:t>
            </a:r>
          </a:p>
        </p:txBody>
      </p:sp>
      <p:sp>
        <p:nvSpPr>
          <p:cNvPr id="52231" name="Text Box 7"/>
          <p:cNvSpPr txBox="1">
            <a:spLocks noChangeArrowheads="1"/>
          </p:cNvSpPr>
          <p:nvPr/>
        </p:nvSpPr>
        <p:spPr bwMode="auto">
          <a:xfrm>
            <a:off x="609442" y="1512967"/>
            <a:ext cx="6626854"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lnSpc>
                <a:spcPct val="150000"/>
              </a:lnSpc>
              <a:spcBef>
                <a:spcPct val="0"/>
              </a:spcBef>
              <a:buClrTx/>
              <a:buSzTx/>
              <a:buFontTx/>
              <a:buBlip>
                <a:blip r:embed="rId2"/>
              </a:buBlip>
            </a:pPr>
            <a:r>
              <a:rPr lang="es-MX" altLang="es-MX" sz="1800" dirty="0">
                <a:latin typeface="+mn-lt"/>
              </a:rPr>
              <a:t>Edad Promedio del Inventario = 85 días</a:t>
            </a:r>
          </a:p>
          <a:p>
            <a:pPr eaLnBrk="1" hangingPunct="1">
              <a:lnSpc>
                <a:spcPct val="150000"/>
              </a:lnSpc>
              <a:spcBef>
                <a:spcPct val="0"/>
              </a:spcBef>
              <a:buClrTx/>
              <a:buSzTx/>
              <a:buFontTx/>
              <a:buBlip>
                <a:blip r:embed="rId2"/>
              </a:buBlip>
            </a:pPr>
            <a:r>
              <a:rPr lang="es-MX" altLang="es-MX" sz="1800" dirty="0">
                <a:latin typeface="+mn-lt"/>
              </a:rPr>
              <a:t>Periodo de Cobranza Promedio = 70 días</a:t>
            </a:r>
          </a:p>
          <a:p>
            <a:pPr eaLnBrk="1" hangingPunct="1">
              <a:lnSpc>
                <a:spcPct val="150000"/>
              </a:lnSpc>
              <a:spcBef>
                <a:spcPct val="0"/>
              </a:spcBef>
              <a:buClrTx/>
              <a:buSzTx/>
              <a:buFontTx/>
              <a:buBlip>
                <a:blip r:embed="rId2"/>
              </a:buBlip>
            </a:pPr>
            <a:r>
              <a:rPr lang="es-MX" altLang="es-MX" sz="1800" dirty="0">
                <a:latin typeface="+mn-lt"/>
              </a:rPr>
              <a:t>Periodo de Pago Promedio = 35 días</a:t>
            </a:r>
          </a:p>
          <a:p>
            <a:pPr eaLnBrk="1" hangingPunct="1">
              <a:lnSpc>
                <a:spcPct val="150000"/>
              </a:lnSpc>
              <a:spcBef>
                <a:spcPct val="0"/>
              </a:spcBef>
              <a:buClrTx/>
              <a:buSzTx/>
              <a:buFontTx/>
              <a:buBlip>
                <a:blip r:embed="rId2"/>
              </a:buBlip>
            </a:pPr>
            <a:r>
              <a:rPr lang="es-MX" altLang="es-MX" sz="1800" dirty="0">
                <a:latin typeface="+mn-lt"/>
              </a:rPr>
              <a:t>Desembolsos Operacionales= $12,000,000</a:t>
            </a:r>
          </a:p>
          <a:p>
            <a:pPr eaLnBrk="1" hangingPunct="1">
              <a:lnSpc>
                <a:spcPct val="150000"/>
              </a:lnSpc>
              <a:spcBef>
                <a:spcPct val="0"/>
              </a:spcBef>
              <a:buClrTx/>
              <a:buSzTx/>
              <a:buFontTx/>
              <a:buBlip>
                <a:blip r:embed="rId2"/>
              </a:buBlip>
            </a:pPr>
            <a:r>
              <a:rPr lang="es-MX" altLang="es-MX" sz="1800" dirty="0">
                <a:latin typeface="+mn-lt"/>
              </a:rPr>
              <a:t>Costo de Oportunidad = 10%</a:t>
            </a:r>
          </a:p>
        </p:txBody>
      </p:sp>
      <p:grpSp>
        <p:nvGrpSpPr>
          <p:cNvPr id="2" name="Group 20"/>
          <p:cNvGrpSpPr>
            <a:grpSpLocks/>
          </p:cNvGrpSpPr>
          <p:nvPr/>
        </p:nvGrpSpPr>
        <p:grpSpPr bwMode="auto">
          <a:xfrm>
            <a:off x="4631770" y="1617662"/>
            <a:ext cx="431800" cy="325437"/>
            <a:chOff x="2041" y="2047"/>
            <a:chExt cx="272" cy="205"/>
          </a:xfrm>
        </p:grpSpPr>
        <p:sp>
          <p:nvSpPr>
            <p:cNvPr id="52249" name="Line 21"/>
            <p:cNvSpPr>
              <a:spLocks noChangeShapeType="1"/>
            </p:cNvSpPr>
            <p:nvPr/>
          </p:nvSpPr>
          <p:spPr bwMode="auto">
            <a:xfrm>
              <a:off x="2041" y="2070"/>
              <a:ext cx="272" cy="15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2250" name="Line 22"/>
            <p:cNvSpPr>
              <a:spLocks noChangeShapeType="1"/>
            </p:cNvSpPr>
            <p:nvPr/>
          </p:nvSpPr>
          <p:spPr bwMode="auto">
            <a:xfrm flipH="1">
              <a:off x="2086" y="2047"/>
              <a:ext cx="205" cy="20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ES"/>
            </a:p>
          </p:txBody>
        </p:sp>
      </p:grpSp>
      <p:sp>
        <p:nvSpPr>
          <p:cNvPr id="219159" name="Text Box 23"/>
          <p:cNvSpPr txBox="1">
            <a:spLocks noChangeArrowheads="1"/>
          </p:cNvSpPr>
          <p:nvPr/>
        </p:nvSpPr>
        <p:spPr bwMode="auto">
          <a:xfrm>
            <a:off x="5436096" y="1619508"/>
            <a:ext cx="1298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 70 días</a:t>
            </a:r>
          </a:p>
        </p:txBody>
      </p:sp>
      <p:grpSp>
        <p:nvGrpSpPr>
          <p:cNvPr id="3" name="Grupo 2"/>
          <p:cNvGrpSpPr/>
          <p:nvPr/>
        </p:nvGrpSpPr>
        <p:grpSpPr>
          <a:xfrm>
            <a:off x="462509" y="3927128"/>
            <a:ext cx="8321462" cy="1628219"/>
            <a:chOff x="455613" y="4538663"/>
            <a:chExt cx="8875542" cy="1628219"/>
          </a:xfrm>
        </p:grpSpPr>
        <p:sp>
          <p:nvSpPr>
            <p:cNvPr id="219140" name="Text Box 4"/>
            <p:cNvSpPr txBox="1">
              <a:spLocks noChangeArrowheads="1"/>
            </p:cNvSpPr>
            <p:nvPr/>
          </p:nvSpPr>
          <p:spPr bwMode="auto">
            <a:xfrm>
              <a:off x="455613" y="4940300"/>
              <a:ext cx="3421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PPI + PPCP – PPCP</a:t>
              </a:r>
            </a:p>
          </p:txBody>
        </p:sp>
        <p:sp>
          <p:nvSpPr>
            <p:cNvPr id="219141" name="Text Box 5"/>
            <p:cNvSpPr txBox="1">
              <a:spLocks noChangeArrowheads="1"/>
            </p:cNvSpPr>
            <p:nvPr/>
          </p:nvSpPr>
          <p:spPr bwMode="auto">
            <a:xfrm>
              <a:off x="455613" y="5337175"/>
              <a:ext cx="267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70 + 70 - 35</a:t>
              </a:r>
            </a:p>
          </p:txBody>
        </p:sp>
        <p:sp>
          <p:nvSpPr>
            <p:cNvPr id="219142" name="Text Box 6"/>
            <p:cNvSpPr txBox="1">
              <a:spLocks noChangeArrowheads="1"/>
            </p:cNvSpPr>
            <p:nvPr/>
          </p:nvSpPr>
          <p:spPr bwMode="auto">
            <a:xfrm>
              <a:off x="455613" y="5726113"/>
              <a:ext cx="2130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105 días</a:t>
              </a:r>
            </a:p>
          </p:txBody>
        </p:sp>
        <p:sp>
          <p:nvSpPr>
            <p:cNvPr id="219144" name="Text Box 8"/>
            <p:cNvSpPr txBox="1">
              <a:spLocks noChangeArrowheads="1"/>
            </p:cNvSpPr>
            <p:nvPr/>
          </p:nvSpPr>
          <p:spPr bwMode="auto">
            <a:xfrm>
              <a:off x="3983038" y="4984750"/>
              <a:ext cx="2002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360 / CC</a:t>
              </a:r>
            </a:p>
          </p:txBody>
        </p:sp>
        <p:sp>
          <p:nvSpPr>
            <p:cNvPr id="219145" name="Text Box 9"/>
            <p:cNvSpPr txBox="1">
              <a:spLocks noChangeArrowheads="1"/>
            </p:cNvSpPr>
            <p:nvPr/>
          </p:nvSpPr>
          <p:spPr bwMode="auto">
            <a:xfrm>
              <a:off x="3983038" y="5372100"/>
              <a:ext cx="2128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360 / 105</a:t>
              </a:r>
            </a:p>
          </p:txBody>
        </p:sp>
        <p:sp>
          <p:nvSpPr>
            <p:cNvPr id="219146" name="Text Box 10"/>
            <p:cNvSpPr txBox="1">
              <a:spLocks noChangeArrowheads="1"/>
            </p:cNvSpPr>
            <p:nvPr/>
          </p:nvSpPr>
          <p:spPr bwMode="auto">
            <a:xfrm>
              <a:off x="3992563" y="5768975"/>
              <a:ext cx="2171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3.4 veces</a:t>
              </a:r>
            </a:p>
          </p:txBody>
        </p:sp>
        <p:sp>
          <p:nvSpPr>
            <p:cNvPr id="219151" name="Text Box 15"/>
            <p:cNvSpPr txBox="1">
              <a:spLocks noChangeArrowheads="1"/>
            </p:cNvSpPr>
            <p:nvPr/>
          </p:nvSpPr>
          <p:spPr bwMode="auto">
            <a:xfrm>
              <a:off x="6251575" y="4991100"/>
              <a:ext cx="22299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DTA / RE</a:t>
              </a:r>
            </a:p>
          </p:txBody>
        </p:sp>
        <p:sp>
          <p:nvSpPr>
            <p:cNvPr id="219152" name="Text Box 16"/>
            <p:cNvSpPr txBox="1">
              <a:spLocks noChangeArrowheads="1"/>
            </p:cNvSpPr>
            <p:nvPr/>
          </p:nvSpPr>
          <p:spPr bwMode="auto">
            <a:xfrm>
              <a:off x="6251575" y="5365750"/>
              <a:ext cx="30795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EMO = 12,000,000/3.4</a:t>
              </a:r>
            </a:p>
          </p:txBody>
        </p:sp>
        <p:sp>
          <p:nvSpPr>
            <p:cNvPr id="219153" name="Text Box 17"/>
            <p:cNvSpPr txBox="1">
              <a:spLocks noChangeArrowheads="1"/>
            </p:cNvSpPr>
            <p:nvPr/>
          </p:nvSpPr>
          <p:spPr bwMode="auto">
            <a:xfrm>
              <a:off x="6251575" y="5797550"/>
              <a:ext cx="2968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$3,529,411.76</a:t>
              </a:r>
            </a:p>
          </p:txBody>
        </p:sp>
        <p:sp>
          <p:nvSpPr>
            <p:cNvPr id="52246" name="Text Box 24"/>
            <p:cNvSpPr txBox="1">
              <a:spLocks noChangeArrowheads="1"/>
            </p:cNvSpPr>
            <p:nvPr/>
          </p:nvSpPr>
          <p:spPr bwMode="auto">
            <a:xfrm>
              <a:off x="503238" y="4538663"/>
              <a:ext cx="22742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CCE = 120 días</a:t>
              </a:r>
            </a:p>
          </p:txBody>
        </p:sp>
        <p:sp>
          <p:nvSpPr>
            <p:cNvPr id="52247" name="Text Box 25"/>
            <p:cNvSpPr txBox="1">
              <a:spLocks noChangeArrowheads="1"/>
            </p:cNvSpPr>
            <p:nvPr/>
          </p:nvSpPr>
          <p:spPr bwMode="auto">
            <a:xfrm>
              <a:off x="3979863" y="4575175"/>
              <a:ext cx="2060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a:latin typeface="+mn-lt"/>
                </a:rPr>
                <a:t>RE =  3 veces</a:t>
              </a:r>
            </a:p>
          </p:txBody>
        </p:sp>
        <p:sp>
          <p:nvSpPr>
            <p:cNvPr id="52248" name="Text Box 26"/>
            <p:cNvSpPr txBox="1">
              <a:spLocks noChangeArrowheads="1"/>
            </p:cNvSpPr>
            <p:nvPr/>
          </p:nvSpPr>
          <p:spPr bwMode="auto">
            <a:xfrm>
              <a:off x="6245225" y="4538663"/>
              <a:ext cx="2759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a:latin typeface="+mn-lt"/>
                </a:rPr>
                <a:t>EMO = $4,000,000</a:t>
              </a:r>
            </a:p>
          </p:txBody>
        </p:sp>
      </p:grpSp>
      <p:sp>
        <p:nvSpPr>
          <p:cNvPr id="27" name="Título 1"/>
          <p:cNvSpPr txBox="1">
            <a:spLocks/>
          </p:cNvSpPr>
          <p:nvPr/>
        </p:nvSpPr>
        <p:spPr>
          <a:xfrm>
            <a:off x="584677" y="0"/>
            <a:ext cx="8094186" cy="563562"/>
          </a:xfrm>
          <a:prstGeom prst="rect">
            <a:avLst/>
          </a:prstGeom>
        </p:spPr>
        <p:txBody>
          <a:bodyPr anchor="t">
            <a:noAutofit/>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MX" altLang="es-ES" sz="2600" dirty="0"/>
              <a:t>Estrategias de administración de efectivo</a:t>
            </a:r>
          </a:p>
        </p:txBody>
      </p:sp>
    </p:spTree>
    <p:extLst>
      <p:ext uri="{BB962C8B-B14F-4D97-AF65-F5344CB8AC3E}">
        <p14:creationId xmlns:p14="http://schemas.microsoft.com/office/powerpoint/2010/main" val="116979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506413" y="1038373"/>
            <a:ext cx="7588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s-MX" altLang="es-MX" sz="2000" b="1" dirty="0">
                <a:latin typeface="+mn-lt"/>
              </a:rPr>
              <a:t>Aceleración de la Cobranza de Cuentas</a:t>
            </a:r>
          </a:p>
        </p:txBody>
      </p:sp>
      <p:sp>
        <p:nvSpPr>
          <p:cNvPr id="53255" name="Text Box 7"/>
          <p:cNvSpPr txBox="1">
            <a:spLocks noChangeArrowheads="1"/>
          </p:cNvSpPr>
          <p:nvPr/>
        </p:nvSpPr>
        <p:spPr bwMode="auto">
          <a:xfrm>
            <a:off x="569118" y="1585913"/>
            <a:ext cx="6019105"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lnSpc>
                <a:spcPct val="150000"/>
              </a:lnSpc>
              <a:spcBef>
                <a:spcPct val="0"/>
              </a:spcBef>
              <a:buClrTx/>
              <a:buSzTx/>
              <a:buFontTx/>
              <a:buBlip>
                <a:blip r:embed="rId2"/>
              </a:buBlip>
            </a:pPr>
            <a:r>
              <a:rPr lang="es-MX" altLang="es-MX" sz="1800" dirty="0">
                <a:latin typeface="+mn-lt"/>
              </a:rPr>
              <a:t>Edad Promedio del Inventario = 85 días</a:t>
            </a:r>
          </a:p>
          <a:p>
            <a:pPr eaLnBrk="1" hangingPunct="1">
              <a:lnSpc>
                <a:spcPct val="150000"/>
              </a:lnSpc>
              <a:spcBef>
                <a:spcPct val="0"/>
              </a:spcBef>
              <a:buClrTx/>
              <a:buSzTx/>
              <a:buFontTx/>
              <a:buBlip>
                <a:blip r:embed="rId2"/>
              </a:buBlip>
            </a:pPr>
            <a:r>
              <a:rPr lang="es-MX" altLang="es-MX" sz="1800" dirty="0">
                <a:latin typeface="+mn-lt"/>
              </a:rPr>
              <a:t>Periodo de Cobranza Promedio = 70 días</a:t>
            </a:r>
          </a:p>
          <a:p>
            <a:pPr eaLnBrk="1" hangingPunct="1">
              <a:lnSpc>
                <a:spcPct val="150000"/>
              </a:lnSpc>
              <a:spcBef>
                <a:spcPct val="0"/>
              </a:spcBef>
              <a:buClrTx/>
              <a:buSzTx/>
              <a:buFontTx/>
              <a:buBlip>
                <a:blip r:embed="rId2"/>
              </a:buBlip>
            </a:pPr>
            <a:r>
              <a:rPr lang="es-MX" altLang="es-MX" sz="1800" dirty="0">
                <a:latin typeface="+mn-lt"/>
              </a:rPr>
              <a:t>Periodo de Pago Promedio = 35 días</a:t>
            </a:r>
          </a:p>
          <a:p>
            <a:pPr eaLnBrk="1" hangingPunct="1">
              <a:lnSpc>
                <a:spcPct val="150000"/>
              </a:lnSpc>
              <a:spcBef>
                <a:spcPct val="0"/>
              </a:spcBef>
              <a:buClrTx/>
              <a:buSzTx/>
              <a:buFontTx/>
              <a:buBlip>
                <a:blip r:embed="rId2"/>
              </a:buBlip>
            </a:pPr>
            <a:r>
              <a:rPr lang="es-MX" altLang="es-MX" sz="1800" dirty="0">
                <a:latin typeface="+mn-lt"/>
              </a:rPr>
              <a:t>Desembolsos Operacionales= $12,000,000</a:t>
            </a:r>
          </a:p>
          <a:p>
            <a:pPr eaLnBrk="1" hangingPunct="1">
              <a:lnSpc>
                <a:spcPct val="150000"/>
              </a:lnSpc>
              <a:spcBef>
                <a:spcPct val="0"/>
              </a:spcBef>
              <a:buClrTx/>
              <a:buSzTx/>
              <a:buFontTx/>
              <a:buBlip>
                <a:blip r:embed="rId2"/>
              </a:buBlip>
            </a:pPr>
            <a:r>
              <a:rPr lang="es-MX" altLang="es-MX" sz="1800" dirty="0">
                <a:latin typeface="+mn-lt"/>
              </a:rPr>
              <a:t>Costo de Oportunidad = 10%</a:t>
            </a:r>
          </a:p>
        </p:txBody>
      </p:sp>
      <p:grpSp>
        <p:nvGrpSpPr>
          <p:cNvPr id="2" name="Group 20"/>
          <p:cNvGrpSpPr>
            <a:grpSpLocks/>
          </p:cNvGrpSpPr>
          <p:nvPr/>
        </p:nvGrpSpPr>
        <p:grpSpPr bwMode="auto">
          <a:xfrm>
            <a:off x="4721225" y="2095201"/>
            <a:ext cx="431800" cy="325438"/>
            <a:chOff x="2041" y="2047"/>
            <a:chExt cx="272" cy="205"/>
          </a:xfrm>
        </p:grpSpPr>
        <p:sp>
          <p:nvSpPr>
            <p:cNvPr id="53273" name="Line 21"/>
            <p:cNvSpPr>
              <a:spLocks noChangeShapeType="1"/>
            </p:cNvSpPr>
            <p:nvPr/>
          </p:nvSpPr>
          <p:spPr bwMode="auto">
            <a:xfrm>
              <a:off x="2041" y="2070"/>
              <a:ext cx="272" cy="157"/>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53274" name="Line 22"/>
            <p:cNvSpPr>
              <a:spLocks noChangeShapeType="1"/>
            </p:cNvSpPr>
            <p:nvPr/>
          </p:nvSpPr>
          <p:spPr bwMode="auto">
            <a:xfrm flipH="1">
              <a:off x="2086" y="2047"/>
              <a:ext cx="205" cy="20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es-ES"/>
            </a:p>
          </p:txBody>
        </p:sp>
      </p:grpSp>
      <p:sp>
        <p:nvSpPr>
          <p:cNvPr id="220183" name="Text Box 23"/>
          <p:cNvSpPr txBox="1">
            <a:spLocks noChangeArrowheads="1"/>
          </p:cNvSpPr>
          <p:nvPr/>
        </p:nvSpPr>
        <p:spPr bwMode="auto">
          <a:xfrm>
            <a:off x="5577503" y="2051774"/>
            <a:ext cx="1298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 50 días</a:t>
            </a:r>
          </a:p>
        </p:txBody>
      </p:sp>
      <p:grpSp>
        <p:nvGrpSpPr>
          <p:cNvPr id="3" name="Grupo 2"/>
          <p:cNvGrpSpPr/>
          <p:nvPr/>
        </p:nvGrpSpPr>
        <p:grpSpPr>
          <a:xfrm>
            <a:off x="467544" y="4171028"/>
            <a:ext cx="8211319" cy="1628219"/>
            <a:chOff x="455613" y="4538663"/>
            <a:chExt cx="8905017" cy="1628219"/>
          </a:xfrm>
        </p:grpSpPr>
        <p:sp>
          <p:nvSpPr>
            <p:cNvPr id="220164" name="Text Box 4"/>
            <p:cNvSpPr txBox="1">
              <a:spLocks noChangeArrowheads="1"/>
            </p:cNvSpPr>
            <p:nvPr/>
          </p:nvSpPr>
          <p:spPr bwMode="auto">
            <a:xfrm>
              <a:off x="455613" y="4940300"/>
              <a:ext cx="34789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PPI + PPCP – PPCP</a:t>
              </a:r>
            </a:p>
          </p:txBody>
        </p:sp>
        <p:sp>
          <p:nvSpPr>
            <p:cNvPr id="220165" name="Text Box 5"/>
            <p:cNvSpPr txBox="1">
              <a:spLocks noChangeArrowheads="1"/>
            </p:cNvSpPr>
            <p:nvPr/>
          </p:nvSpPr>
          <p:spPr bwMode="auto">
            <a:xfrm>
              <a:off x="455613" y="5337175"/>
              <a:ext cx="2724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85 + 50 - 35</a:t>
              </a:r>
            </a:p>
          </p:txBody>
        </p:sp>
        <p:sp>
          <p:nvSpPr>
            <p:cNvPr id="220166" name="Text Box 6"/>
            <p:cNvSpPr txBox="1">
              <a:spLocks noChangeArrowheads="1"/>
            </p:cNvSpPr>
            <p:nvPr/>
          </p:nvSpPr>
          <p:spPr bwMode="auto">
            <a:xfrm>
              <a:off x="455613" y="5726113"/>
              <a:ext cx="2166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dirty="0">
                  <a:latin typeface="+mn-lt"/>
                </a:rPr>
                <a:t>CCE = 100 días</a:t>
              </a:r>
            </a:p>
          </p:txBody>
        </p:sp>
        <p:sp>
          <p:nvSpPr>
            <p:cNvPr id="220168" name="Text Box 8"/>
            <p:cNvSpPr txBox="1">
              <a:spLocks noChangeArrowheads="1"/>
            </p:cNvSpPr>
            <p:nvPr/>
          </p:nvSpPr>
          <p:spPr bwMode="auto">
            <a:xfrm>
              <a:off x="3983038" y="4984750"/>
              <a:ext cx="2078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360 / CCC</a:t>
              </a:r>
            </a:p>
          </p:txBody>
        </p:sp>
        <p:sp>
          <p:nvSpPr>
            <p:cNvPr id="220169" name="Text Box 9"/>
            <p:cNvSpPr txBox="1">
              <a:spLocks noChangeArrowheads="1"/>
            </p:cNvSpPr>
            <p:nvPr/>
          </p:nvSpPr>
          <p:spPr bwMode="auto">
            <a:xfrm>
              <a:off x="3983038" y="5372100"/>
              <a:ext cx="2034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360 / 100</a:t>
              </a:r>
            </a:p>
          </p:txBody>
        </p:sp>
        <p:sp>
          <p:nvSpPr>
            <p:cNvPr id="220170" name="Text Box 10"/>
            <p:cNvSpPr txBox="1">
              <a:spLocks noChangeArrowheads="1"/>
            </p:cNvSpPr>
            <p:nvPr/>
          </p:nvSpPr>
          <p:spPr bwMode="auto">
            <a:xfrm>
              <a:off x="3992563" y="5768975"/>
              <a:ext cx="2074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RE =  3.6 veces</a:t>
              </a:r>
            </a:p>
          </p:txBody>
        </p:sp>
        <p:sp>
          <p:nvSpPr>
            <p:cNvPr id="220175" name="Text Box 15"/>
            <p:cNvSpPr txBox="1">
              <a:spLocks noChangeArrowheads="1"/>
            </p:cNvSpPr>
            <p:nvPr/>
          </p:nvSpPr>
          <p:spPr bwMode="auto">
            <a:xfrm>
              <a:off x="6251575" y="4991100"/>
              <a:ext cx="2130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DTA / RE</a:t>
              </a:r>
            </a:p>
          </p:txBody>
        </p:sp>
        <p:sp>
          <p:nvSpPr>
            <p:cNvPr id="220176" name="Text Box 16"/>
            <p:cNvSpPr txBox="1">
              <a:spLocks noChangeArrowheads="1"/>
            </p:cNvSpPr>
            <p:nvPr/>
          </p:nvSpPr>
          <p:spPr bwMode="auto">
            <a:xfrm>
              <a:off x="6251575" y="5365750"/>
              <a:ext cx="3109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12,000,000 / 3.6</a:t>
              </a:r>
            </a:p>
          </p:txBody>
        </p:sp>
        <p:sp>
          <p:nvSpPr>
            <p:cNvPr id="220177" name="Text Box 17"/>
            <p:cNvSpPr txBox="1">
              <a:spLocks noChangeArrowheads="1"/>
            </p:cNvSpPr>
            <p:nvPr/>
          </p:nvSpPr>
          <p:spPr bwMode="auto">
            <a:xfrm>
              <a:off x="6251575" y="5797550"/>
              <a:ext cx="28362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a:latin typeface="+mn-lt"/>
                </a:rPr>
                <a:t>EMO = $3,333,333.33</a:t>
              </a:r>
            </a:p>
          </p:txBody>
        </p:sp>
        <p:sp>
          <p:nvSpPr>
            <p:cNvPr id="53270" name="Text Box 24"/>
            <p:cNvSpPr txBox="1">
              <a:spLocks noChangeArrowheads="1"/>
            </p:cNvSpPr>
            <p:nvPr/>
          </p:nvSpPr>
          <p:spPr bwMode="auto">
            <a:xfrm>
              <a:off x="503238" y="4538663"/>
              <a:ext cx="2312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dirty="0">
                  <a:latin typeface="+mn-lt"/>
                </a:rPr>
                <a:t>CCE = 120 días</a:t>
              </a:r>
            </a:p>
          </p:txBody>
        </p:sp>
        <p:sp>
          <p:nvSpPr>
            <p:cNvPr id="53271" name="Text Box 25"/>
            <p:cNvSpPr txBox="1">
              <a:spLocks noChangeArrowheads="1"/>
            </p:cNvSpPr>
            <p:nvPr/>
          </p:nvSpPr>
          <p:spPr bwMode="auto">
            <a:xfrm>
              <a:off x="3979863" y="4575175"/>
              <a:ext cx="1968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a:latin typeface="+mn-lt"/>
                </a:rPr>
                <a:t>RE =  3 veces</a:t>
              </a:r>
            </a:p>
          </p:txBody>
        </p:sp>
        <p:sp>
          <p:nvSpPr>
            <p:cNvPr id="53272" name="Text Box 26"/>
            <p:cNvSpPr txBox="1">
              <a:spLocks noChangeArrowheads="1"/>
            </p:cNvSpPr>
            <p:nvPr/>
          </p:nvSpPr>
          <p:spPr bwMode="auto">
            <a:xfrm>
              <a:off x="6245225" y="4538663"/>
              <a:ext cx="26369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SzPct val="80000"/>
                <a:buFont typeface="Wingdings" panose="05000000000000000000" pitchFamily="2" charset="2"/>
                <a:buChar char="Ø"/>
                <a:defRPr sz="3200">
                  <a:solidFill>
                    <a:schemeClr val="tx1"/>
                  </a:solidFill>
                  <a:latin typeface="Arial" panose="020B0604020202020204" pitchFamily="34" charset="0"/>
                </a:defRPr>
              </a:lvl1pPr>
              <a:lvl2pPr marL="742950" indent="-285750" eaLnBrk="0" hangingPunct="0">
                <a:spcBef>
                  <a:spcPct val="20000"/>
                </a:spcBef>
                <a:buClr>
                  <a:schemeClr val="tx2"/>
                </a:buClr>
                <a:buSzPct val="50000"/>
                <a:buFont typeface="Wingdings" panose="05000000000000000000" pitchFamily="2" charset="2"/>
                <a:buChar char="l"/>
                <a:defRPr sz="2800">
                  <a:solidFill>
                    <a:schemeClr val="tx1"/>
                  </a:solidFill>
                  <a:latin typeface="Arial" panose="020B0604020202020204" pitchFamily="34" charset="0"/>
                </a:defRPr>
              </a:lvl2pPr>
              <a:lvl3pPr marL="1143000" indent="-228600" eaLnBrk="0" hangingPunct="0">
                <a:spcBef>
                  <a:spcPct val="20000"/>
                </a:spcBef>
                <a:buClr>
                  <a:schemeClr val="accent2"/>
                </a:buClr>
                <a:buChar char="•"/>
                <a:defRPr sz="2400">
                  <a:solidFill>
                    <a:schemeClr val="tx1"/>
                  </a:solidFill>
                  <a:latin typeface="Arial" panose="020B0604020202020204" pitchFamily="34" charset="0"/>
                </a:defRPr>
              </a:lvl3pPr>
              <a:lvl4pPr marL="1600200" indent="-228600" eaLnBrk="0" hangingPunct="0">
                <a:spcBef>
                  <a:spcPct val="20000"/>
                </a:spcBef>
                <a:buClr>
                  <a:schemeClr val="folHlink"/>
                </a:buClr>
                <a:buSzPct val="50000"/>
                <a:buFont typeface="Wingdings" panose="05000000000000000000" pitchFamily="2" charset="2"/>
                <a:buChar char="l"/>
                <a:defRPr sz="2000">
                  <a:solidFill>
                    <a:schemeClr val="tx1"/>
                  </a:solidFill>
                  <a:latin typeface="Arial" panose="020B0604020202020204" pitchFamily="34" charset="0"/>
                </a:defRPr>
              </a:lvl4pPr>
              <a:lvl5pPr marL="2057400" indent="-228600" eaLnBrk="0" hangingPunct="0">
                <a:spcBef>
                  <a:spcPct val="20000"/>
                </a:spcBef>
                <a:buClr>
                  <a:schemeClr val="hlink"/>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anose="020B0604020202020204" pitchFamily="34" charset="0"/>
                </a:defRPr>
              </a:lvl9pPr>
            </a:lstStyle>
            <a:p>
              <a:pPr eaLnBrk="1" hangingPunct="1">
                <a:spcBef>
                  <a:spcPct val="0"/>
                </a:spcBef>
                <a:buClrTx/>
                <a:buSzTx/>
                <a:buFontTx/>
                <a:buNone/>
              </a:pPr>
              <a:r>
                <a:rPr lang="es-MX" altLang="es-MX" sz="1800" b="1">
                  <a:latin typeface="+mn-lt"/>
                </a:rPr>
                <a:t>EMO = $4,000,000</a:t>
              </a:r>
            </a:p>
          </p:txBody>
        </p:sp>
      </p:grpSp>
      <p:sp>
        <p:nvSpPr>
          <p:cNvPr id="27" name="Título 1"/>
          <p:cNvSpPr txBox="1">
            <a:spLocks/>
          </p:cNvSpPr>
          <p:nvPr/>
        </p:nvSpPr>
        <p:spPr>
          <a:xfrm>
            <a:off x="584677" y="0"/>
            <a:ext cx="8094186" cy="563562"/>
          </a:xfrm>
          <a:prstGeom prst="rect">
            <a:avLst/>
          </a:prstGeom>
        </p:spPr>
        <p:txBody>
          <a:bodyPr anchor="t">
            <a:noAutofit/>
          </a:bodyPr>
          <a:lst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a:lstStyle>
          <a:p>
            <a:pPr algn="ctr"/>
            <a:r>
              <a:rPr lang="es-MX" altLang="es-ES" sz="2600" dirty="0"/>
              <a:t>Estrategias de administración de efectivo</a:t>
            </a:r>
          </a:p>
        </p:txBody>
      </p:sp>
    </p:spTree>
    <p:extLst>
      <p:ext uri="{BB962C8B-B14F-4D97-AF65-F5344CB8AC3E}">
        <p14:creationId xmlns:p14="http://schemas.microsoft.com/office/powerpoint/2010/main" val="939288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pPr algn="ctr"/>
            <a:r>
              <a:rPr lang="es-ES" dirty="0"/>
              <a:t>Razones que fundamentan el mantenimiento del efectivo </a:t>
            </a:r>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920982421"/>
              </p:ext>
            </p:extLst>
          </p:nvPr>
        </p:nvGraphicFramePr>
        <p:xfrm>
          <a:off x="467544" y="980728"/>
          <a:ext cx="8165281" cy="5472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p:cNvSpPr/>
          <p:nvPr/>
        </p:nvSpPr>
        <p:spPr>
          <a:xfrm>
            <a:off x="6732240" y="2825366"/>
            <a:ext cx="1900585" cy="2031325"/>
          </a:xfrm>
          <a:prstGeom prst="rect">
            <a:avLst/>
          </a:prstGeom>
        </p:spPr>
        <p:txBody>
          <a:bodyPr wrap="square">
            <a:spAutoFit/>
          </a:bodyPr>
          <a:lstStyle/>
          <a:p>
            <a:pPr marL="285750" indent="-285750" algn="ctr">
              <a:buFont typeface="Arial" panose="020B0604020202020204" pitchFamily="34" charset="0"/>
              <a:buChar char="•"/>
            </a:pPr>
            <a:r>
              <a:rPr lang="es-ES" dirty="0">
                <a:latin typeface="+mn-lt"/>
                <a:ea typeface="Times New Roman" panose="02020603050405020304" pitchFamily="18" charset="0"/>
              </a:rPr>
              <a:t>para aprovechar cualquier oportunidad de compra que pudiera surgir</a:t>
            </a:r>
            <a:endParaRPr lang="es-ES" dirty="0">
              <a:latin typeface="+mn-lt"/>
            </a:endParaRPr>
          </a:p>
        </p:txBody>
      </p:sp>
    </p:spTree>
    <p:extLst>
      <p:ext uri="{BB962C8B-B14F-4D97-AF65-F5344CB8AC3E}">
        <p14:creationId xmlns:p14="http://schemas.microsoft.com/office/powerpoint/2010/main" val="2025869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22238"/>
            <a:ext cx="8023224" cy="563562"/>
          </a:xfrm>
        </p:spPr>
        <p:txBody>
          <a:bodyPr/>
          <a:lstStyle/>
          <a:p>
            <a:pPr algn="ctr"/>
            <a:r>
              <a:rPr lang="es-ES" dirty="0"/>
              <a:t>Ventajas que tiene para la empresa mantener efectivo</a:t>
            </a:r>
          </a:p>
        </p:txBody>
      </p:sp>
      <p:sp>
        <p:nvSpPr>
          <p:cNvPr id="3" name="Marcador de contenido 2"/>
          <p:cNvSpPr>
            <a:spLocks noGrp="1"/>
          </p:cNvSpPr>
          <p:nvPr>
            <p:ph idx="1"/>
          </p:nvPr>
        </p:nvSpPr>
        <p:spPr>
          <a:xfrm>
            <a:off x="609601" y="1052736"/>
            <a:ext cx="8023224" cy="5472608"/>
          </a:xfrm>
        </p:spPr>
        <p:txBody>
          <a:bodyPr/>
          <a:lstStyle/>
          <a:p>
            <a:pPr lvl="0" algn="just">
              <a:spcBef>
                <a:spcPts val="0"/>
              </a:spcBef>
              <a:spcAft>
                <a:spcPts val="2400"/>
              </a:spcAft>
            </a:pPr>
            <a:r>
              <a:rPr lang="es-ES" dirty="0"/>
              <a:t>Para aprovechar descuentos en compra.</a:t>
            </a:r>
          </a:p>
          <a:p>
            <a:pPr lvl="0" algn="just">
              <a:spcBef>
                <a:spcPts val="0"/>
              </a:spcBef>
              <a:spcAft>
                <a:spcPts val="2400"/>
              </a:spcAft>
            </a:pPr>
            <a:r>
              <a:rPr lang="es-ES" dirty="0"/>
              <a:t>Ayuda a conservar su reputación crediticia frente a sus proveedores.</a:t>
            </a:r>
          </a:p>
          <a:p>
            <a:pPr lvl="0" algn="just">
              <a:spcBef>
                <a:spcPts val="0"/>
              </a:spcBef>
              <a:spcAft>
                <a:spcPts val="2400"/>
              </a:spcAft>
            </a:pPr>
            <a:r>
              <a:rPr lang="es-ES" dirty="0"/>
              <a:t>Aprovechar ofertas especiales de negocio o la posibilidad de  adquirir otra empresa.</a:t>
            </a:r>
          </a:p>
          <a:p>
            <a:pPr lvl="0" algn="just">
              <a:spcBef>
                <a:spcPts val="0"/>
              </a:spcBef>
              <a:spcAft>
                <a:spcPts val="2400"/>
              </a:spcAft>
            </a:pPr>
            <a:r>
              <a:rPr lang="es-ES" dirty="0"/>
              <a:t>Satisfacer emergencias tales como  incendios, campañas de mercadotecnia, superar recesiones estacionales  o crisis de materias primas.</a:t>
            </a:r>
          </a:p>
          <a:p>
            <a:pPr algn="just">
              <a:spcBef>
                <a:spcPts val="0"/>
              </a:spcBef>
              <a:spcAft>
                <a:spcPts val="2400"/>
              </a:spcAft>
            </a:pPr>
            <a:endParaRPr lang="es-ES" dirty="0"/>
          </a:p>
        </p:txBody>
      </p:sp>
    </p:spTree>
    <p:extLst>
      <p:ext uri="{BB962C8B-B14F-4D97-AF65-F5344CB8AC3E}">
        <p14:creationId xmlns:p14="http://schemas.microsoft.com/office/powerpoint/2010/main" val="2117789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Valor negociable </a:t>
            </a:r>
          </a:p>
        </p:txBody>
      </p:sp>
      <p:sp>
        <p:nvSpPr>
          <p:cNvPr id="3" name="Marcador de contenido 2"/>
          <p:cNvSpPr>
            <a:spLocks noGrp="1"/>
          </p:cNvSpPr>
          <p:nvPr>
            <p:ph idx="1"/>
          </p:nvPr>
        </p:nvSpPr>
        <p:spPr>
          <a:xfrm>
            <a:off x="609600" y="1228725"/>
            <a:ext cx="8023225" cy="3568427"/>
          </a:xfrm>
        </p:spPr>
        <p:txBody>
          <a:bodyPr/>
          <a:lstStyle/>
          <a:p>
            <a:pPr marL="0" indent="0" algn="just">
              <a:buNone/>
            </a:pPr>
            <a:r>
              <a:rPr lang="es-ES" dirty="0"/>
              <a:t>Certificados donde la empresa deposita efectivo  que posee en exceso, ellos pueden venderse fácilmente en poco tiempo y a un precio cercano a sus valores cotizados en el mercado. La seguridad es la principal consideración a tener en cuenta al seleccionar una cartera de valores negociables</a:t>
            </a:r>
          </a:p>
        </p:txBody>
      </p:sp>
      <p:sp>
        <p:nvSpPr>
          <p:cNvPr id="6" name="Rectángulo 5"/>
          <p:cNvSpPr/>
          <p:nvPr/>
        </p:nvSpPr>
        <p:spPr>
          <a:xfrm>
            <a:off x="467545" y="5085184"/>
            <a:ext cx="8165280" cy="1384995"/>
          </a:xfrm>
          <a:prstGeom prst="rect">
            <a:avLst/>
          </a:prstGeom>
        </p:spPr>
        <p:txBody>
          <a:bodyPr wrap="square">
            <a:spAutoFit/>
          </a:bodyPr>
          <a:lstStyle/>
          <a:p>
            <a:pPr algn="just">
              <a:spcAft>
                <a:spcPts val="0"/>
              </a:spcAft>
            </a:pPr>
            <a:r>
              <a:rPr lang="es-ES" sz="2800" dirty="0">
                <a:latin typeface="+mn-lt"/>
                <a:ea typeface="Calibri" panose="020F0502020204030204" pitchFamily="34" charset="0"/>
                <a:cs typeface="Times New Roman" panose="02020603050405020304" pitchFamily="18" charset="0"/>
              </a:rPr>
              <a:t>Algunos tipos de valores negociables son:</a:t>
            </a:r>
          </a:p>
          <a:p>
            <a:pPr marL="457200" indent="-457200" algn="just">
              <a:spcAft>
                <a:spcPts val="0"/>
              </a:spcAft>
              <a:buFont typeface="Arial" panose="020B0604020202020204" pitchFamily="34" charset="0"/>
              <a:buChar char="•"/>
            </a:pPr>
            <a:r>
              <a:rPr lang="es-ES" sz="2800" dirty="0">
                <a:latin typeface="+mn-lt"/>
                <a:ea typeface="Calibri" panose="020F0502020204030204" pitchFamily="34" charset="0"/>
                <a:cs typeface="Times New Roman" panose="02020603050405020304" pitchFamily="18" charset="0"/>
              </a:rPr>
              <a:t>Certificados de tesorería.</a:t>
            </a:r>
          </a:p>
          <a:p>
            <a:pPr marL="457200" indent="-457200" algn="just">
              <a:spcAft>
                <a:spcPts val="0"/>
              </a:spcAft>
              <a:buFont typeface="Arial" panose="020B0604020202020204" pitchFamily="34" charset="0"/>
              <a:buChar char="•"/>
            </a:pPr>
            <a:r>
              <a:rPr lang="es-ES" sz="2800" dirty="0">
                <a:latin typeface="+mn-lt"/>
                <a:ea typeface="Calibri" panose="020F0502020204030204" pitchFamily="34" charset="0"/>
                <a:cs typeface="Times New Roman" panose="02020603050405020304" pitchFamily="18" charset="0"/>
              </a:rPr>
              <a:t>Papel comercial.</a:t>
            </a:r>
            <a:endParaRPr lang="es-ES" sz="28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0133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Modelo </a:t>
            </a:r>
            <a:r>
              <a:rPr lang="es-ES" dirty="0" err="1"/>
              <a:t>Baumol</a:t>
            </a:r>
            <a:r>
              <a:rPr lang="es-ES" dirty="0"/>
              <a:t> </a:t>
            </a:r>
          </a:p>
        </p:txBody>
      </p:sp>
      <p:sp>
        <p:nvSpPr>
          <p:cNvPr id="3" name="Marcador de contenido 2"/>
          <p:cNvSpPr>
            <a:spLocks noGrp="1"/>
          </p:cNvSpPr>
          <p:nvPr>
            <p:ph idx="1"/>
          </p:nvPr>
        </p:nvSpPr>
        <p:spPr/>
        <p:txBody>
          <a:bodyPr/>
          <a:lstStyle/>
          <a:p>
            <a:pPr marL="0" indent="0" algn="just">
              <a:buNone/>
            </a:pPr>
            <a:r>
              <a:rPr lang="es-ES" dirty="0"/>
              <a:t>La transferencia óptima de efectivo se obtiene:</a:t>
            </a:r>
          </a:p>
          <a:p>
            <a:pPr marL="0" indent="0" algn="just">
              <a:buNone/>
            </a:pPr>
            <a:endParaRPr lang="es-ES" dirty="0"/>
          </a:p>
          <a:p>
            <a:pPr marL="0" indent="0" algn="just">
              <a:buNone/>
            </a:pPr>
            <a:r>
              <a:rPr lang="es-ES" dirty="0"/>
              <a:t>C* = √ (2*F*T)/k</a:t>
            </a:r>
          </a:p>
          <a:p>
            <a:pPr marL="0" indent="0" algn="just">
              <a:buNone/>
            </a:pPr>
            <a:r>
              <a:rPr lang="es-ES" dirty="0"/>
              <a:t> </a:t>
            </a:r>
          </a:p>
          <a:p>
            <a:pPr marL="0" indent="0" algn="just">
              <a:buNone/>
            </a:pPr>
            <a:r>
              <a:rPr lang="es-ES" dirty="0"/>
              <a:t>Donde:</a:t>
            </a:r>
          </a:p>
          <a:p>
            <a:pPr marL="0" indent="0" algn="just">
              <a:buNone/>
            </a:pPr>
            <a:r>
              <a:rPr lang="es-ES" sz="2000" b="1" dirty="0"/>
              <a:t>F</a:t>
            </a:r>
            <a:r>
              <a:rPr lang="es-ES" dirty="0"/>
              <a:t>: </a:t>
            </a:r>
            <a:r>
              <a:rPr lang="es-ES" sz="2000" dirty="0"/>
              <a:t>costos fijos que resultarían de hacer una operación con valores o de la obtención de un préstamo.</a:t>
            </a:r>
          </a:p>
          <a:p>
            <a:pPr marL="0" indent="0" algn="just">
              <a:buNone/>
            </a:pPr>
            <a:r>
              <a:rPr lang="es-ES" sz="2000" b="1" dirty="0"/>
              <a:t>T</a:t>
            </a:r>
            <a:r>
              <a:rPr lang="es-ES" sz="2000" dirty="0"/>
              <a:t>: monto total del efectivo neto que se necesitará para las transacciones durante todo el periodo (generalmente un año).</a:t>
            </a:r>
          </a:p>
          <a:p>
            <a:pPr marL="0" indent="0" algn="just">
              <a:buNone/>
            </a:pPr>
            <a:r>
              <a:rPr lang="es-ES" sz="2000" b="1" dirty="0"/>
              <a:t>K</a:t>
            </a:r>
            <a:r>
              <a:rPr lang="es-ES" sz="2000" dirty="0"/>
              <a:t>: costo de oportunidad de mantener efectivo.</a:t>
            </a:r>
          </a:p>
        </p:txBody>
      </p:sp>
      <p:cxnSp>
        <p:nvCxnSpPr>
          <p:cNvPr id="7" name="Conector recto 6"/>
          <p:cNvCxnSpPr/>
          <p:nvPr/>
        </p:nvCxnSpPr>
        <p:spPr>
          <a:xfrm>
            <a:off x="1979712" y="2780928"/>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4139952" y="2780928"/>
            <a:ext cx="0" cy="2880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877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Inventario </a:t>
            </a:r>
          </a:p>
        </p:txBody>
      </p:sp>
      <p:sp>
        <p:nvSpPr>
          <p:cNvPr id="3" name="Marcador de contenido 2"/>
          <p:cNvSpPr>
            <a:spLocks noGrp="1"/>
          </p:cNvSpPr>
          <p:nvPr>
            <p:ph idx="1"/>
          </p:nvPr>
        </p:nvSpPr>
        <p:spPr>
          <a:xfrm>
            <a:off x="611560" y="1124744"/>
            <a:ext cx="8023225" cy="4921250"/>
          </a:xfrm>
        </p:spPr>
        <p:txBody>
          <a:bodyPr/>
          <a:lstStyle/>
          <a:p>
            <a:pPr marL="0" indent="0">
              <a:buNone/>
            </a:pPr>
            <a:r>
              <a:rPr lang="es-ES" sz="3200" b="1" dirty="0"/>
              <a:t>Tipos de inventario</a:t>
            </a:r>
          </a:p>
          <a:p>
            <a:pPr marL="0" indent="0">
              <a:buNone/>
            </a:pPr>
            <a:endParaRPr lang="es-ES" sz="3200" b="1" dirty="0"/>
          </a:p>
          <a:p>
            <a:pPr>
              <a:spcBef>
                <a:spcPts val="0"/>
              </a:spcBef>
              <a:spcAft>
                <a:spcPts val="3000"/>
              </a:spcAft>
            </a:pPr>
            <a:r>
              <a:rPr lang="es-ES" dirty="0"/>
              <a:t>Materias primas</a:t>
            </a:r>
          </a:p>
          <a:p>
            <a:pPr>
              <a:spcBef>
                <a:spcPts val="0"/>
              </a:spcBef>
              <a:spcAft>
                <a:spcPts val="3000"/>
              </a:spcAft>
            </a:pPr>
            <a:r>
              <a:rPr lang="es-ES" dirty="0"/>
              <a:t>Piezas y repuestos</a:t>
            </a:r>
          </a:p>
          <a:p>
            <a:pPr>
              <a:spcBef>
                <a:spcPts val="0"/>
              </a:spcBef>
              <a:spcAft>
                <a:spcPts val="3000"/>
              </a:spcAft>
            </a:pPr>
            <a:r>
              <a:rPr lang="es-ES" dirty="0"/>
              <a:t>Envases y embalajes</a:t>
            </a:r>
          </a:p>
          <a:p>
            <a:pPr>
              <a:spcBef>
                <a:spcPts val="0"/>
              </a:spcBef>
              <a:spcAft>
                <a:spcPts val="3000"/>
              </a:spcAft>
            </a:pPr>
            <a:r>
              <a:rPr lang="es-ES" dirty="0"/>
              <a:t>Producción en proceso</a:t>
            </a:r>
          </a:p>
          <a:p>
            <a:pPr>
              <a:spcBef>
                <a:spcPts val="0"/>
              </a:spcBef>
              <a:spcAft>
                <a:spcPts val="3000"/>
              </a:spcAft>
            </a:pPr>
            <a:r>
              <a:rPr lang="es-ES" dirty="0"/>
              <a:t>Producción terminada </a:t>
            </a:r>
          </a:p>
        </p:txBody>
      </p:sp>
    </p:spTree>
    <p:extLst>
      <p:ext uri="{BB962C8B-B14F-4D97-AF65-F5344CB8AC3E}">
        <p14:creationId xmlns:p14="http://schemas.microsoft.com/office/powerpoint/2010/main" val="1005231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Administración del inventario</a:t>
            </a:r>
          </a:p>
        </p:txBody>
      </p:sp>
      <p:sp>
        <p:nvSpPr>
          <p:cNvPr id="3" name="Marcador de contenido 2"/>
          <p:cNvSpPr>
            <a:spLocks noGrp="1"/>
          </p:cNvSpPr>
          <p:nvPr>
            <p:ph idx="1"/>
          </p:nvPr>
        </p:nvSpPr>
        <p:spPr/>
        <p:txBody>
          <a:bodyPr/>
          <a:lstStyle/>
          <a:p>
            <a:pPr marL="0" indent="0" algn="just">
              <a:buNone/>
            </a:pPr>
            <a:r>
              <a:rPr lang="es-ES" dirty="0"/>
              <a:t>El primer paso consiste en identificar todos los costos implícitos en la compra y en el mantenimiento del inventario.</a:t>
            </a:r>
          </a:p>
          <a:p>
            <a:pPr marL="0" indent="0" algn="just">
              <a:buNone/>
            </a:pPr>
            <a:endParaRPr lang="es-ES" dirty="0"/>
          </a:p>
          <a:p>
            <a:pPr marL="0" indent="0" algn="just">
              <a:buNone/>
            </a:pPr>
            <a:r>
              <a:rPr lang="es-ES" dirty="0"/>
              <a:t>Nos centraremos en los costos de mantenimiento y los de pedido, embarque y recepción. </a:t>
            </a:r>
          </a:p>
        </p:txBody>
      </p:sp>
    </p:spTree>
    <p:extLst>
      <p:ext uri="{BB962C8B-B14F-4D97-AF65-F5344CB8AC3E}">
        <p14:creationId xmlns:p14="http://schemas.microsoft.com/office/powerpoint/2010/main" val="1538452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Administración del inventario</a:t>
            </a:r>
          </a:p>
        </p:txBody>
      </p:sp>
      <p:sp>
        <p:nvSpPr>
          <p:cNvPr id="7" name="Rectángulo 6"/>
          <p:cNvSpPr/>
          <p:nvPr/>
        </p:nvSpPr>
        <p:spPr>
          <a:xfrm>
            <a:off x="539552" y="1052736"/>
            <a:ext cx="7488832" cy="1631216"/>
          </a:xfrm>
          <a:prstGeom prst="rect">
            <a:avLst/>
          </a:prstGeom>
        </p:spPr>
        <p:txBody>
          <a:bodyPr wrap="square">
            <a:spAutoFit/>
          </a:bodyPr>
          <a:lstStyle/>
          <a:p>
            <a:r>
              <a:rPr lang="es-ES" sz="2000" dirty="0">
                <a:latin typeface="+mn-lt"/>
              </a:rPr>
              <a:t>Costos total de mantenimiento (TCC):  </a:t>
            </a:r>
            <a:r>
              <a:rPr lang="es-ES" sz="2000" b="1" dirty="0">
                <a:latin typeface="+mn-lt"/>
              </a:rPr>
              <a:t>TCC = C * P * A      donde</a:t>
            </a:r>
            <a:r>
              <a:rPr lang="es-ES" sz="2000" dirty="0">
                <a:latin typeface="+mn-lt"/>
              </a:rPr>
              <a:t>:</a:t>
            </a:r>
          </a:p>
          <a:p>
            <a:r>
              <a:rPr lang="es-ES" sz="2000" dirty="0">
                <a:latin typeface="+mn-lt"/>
              </a:rPr>
              <a:t>C = Costo porcentual de mantenimiento del inventario</a:t>
            </a:r>
          </a:p>
          <a:p>
            <a:r>
              <a:rPr lang="es-ES" sz="2000" dirty="0">
                <a:latin typeface="+mn-lt"/>
              </a:rPr>
              <a:t>P = Precio de compra por unidad.</a:t>
            </a:r>
          </a:p>
          <a:p>
            <a:r>
              <a:rPr lang="es-ES" sz="2000" dirty="0">
                <a:latin typeface="+mn-lt"/>
              </a:rPr>
              <a:t>A = Inventario promedio</a:t>
            </a:r>
          </a:p>
        </p:txBody>
      </p:sp>
      <p:sp>
        <p:nvSpPr>
          <p:cNvPr id="8" name="Rectángulo 7"/>
          <p:cNvSpPr/>
          <p:nvPr/>
        </p:nvSpPr>
        <p:spPr>
          <a:xfrm>
            <a:off x="539552" y="2884816"/>
            <a:ext cx="8136904" cy="1323439"/>
          </a:xfrm>
          <a:prstGeom prst="rect">
            <a:avLst/>
          </a:prstGeom>
        </p:spPr>
        <p:txBody>
          <a:bodyPr wrap="square">
            <a:spAutoFit/>
          </a:bodyPr>
          <a:lstStyle/>
          <a:p>
            <a:pPr algn="just">
              <a:spcAft>
                <a:spcPts val="0"/>
              </a:spcAft>
            </a:pPr>
            <a:r>
              <a:rPr lang="es-ES" sz="2000" dirty="0">
                <a:latin typeface="+mn-lt"/>
                <a:ea typeface="Calibri" panose="020F0502020204030204" pitchFamily="34" charset="0"/>
                <a:cs typeface="Times New Roman" panose="02020603050405020304" pitchFamily="18" charset="0"/>
              </a:rPr>
              <a:t>Costo total de ordenamiento (TOC):</a:t>
            </a:r>
            <a:r>
              <a:rPr lang="es-ES" sz="2000" b="1" dirty="0">
                <a:latin typeface="+mn-lt"/>
                <a:ea typeface="Calibri" panose="020F0502020204030204" pitchFamily="34" charset="0"/>
                <a:cs typeface="Times New Roman" panose="02020603050405020304" pitchFamily="18" charset="0"/>
              </a:rPr>
              <a:t>TOC= F*N </a:t>
            </a:r>
            <a:r>
              <a:rPr lang="es-ES" sz="2000" dirty="0">
                <a:latin typeface="+mn-lt"/>
                <a:ea typeface="Calibri" panose="020F0502020204030204" pitchFamily="34" charset="0"/>
                <a:cs typeface="Times New Roman" panose="02020603050405020304" pitchFamily="18" charset="0"/>
              </a:rPr>
              <a:t>ó </a:t>
            </a:r>
            <a:r>
              <a:rPr lang="es-ES" sz="2000" b="1" dirty="0">
                <a:latin typeface="+mn-lt"/>
                <a:ea typeface="Calibri" panose="020F0502020204030204" pitchFamily="34" charset="0"/>
                <a:cs typeface="Times New Roman" panose="02020603050405020304" pitchFamily="18" charset="0"/>
              </a:rPr>
              <a:t>F*(S/2 A)  </a:t>
            </a:r>
          </a:p>
          <a:p>
            <a:pPr algn="just">
              <a:spcAft>
                <a:spcPts val="0"/>
              </a:spcAft>
            </a:pPr>
            <a:r>
              <a:rPr lang="es-ES" sz="2000" b="1" dirty="0">
                <a:latin typeface="+mn-lt"/>
                <a:ea typeface="Calibri" panose="020F0502020204030204" pitchFamily="34" charset="0"/>
                <a:cs typeface="Times New Roman" panose="02020603050405020304" pitchFamily="18" charset="0"/>
              </a:rPr>
              <a:t> dónde</a:t>
            </a:r>
            <a:r>
              <a:rPr lang="es-ES" sz="2000" dirty="0">
                <a:latin typeface="+mn-lt"/>
                <a:ea typeface="Calibri" panose="020F0502020204030204" pitchFamily="34" charset="0"/>
                <a:cs typeface="Times New Roman" panose="02020603050405020304" pitchFamily="18" charset="0"/>
              </a:rPr>
              <a:t>:</a:t>
            </a:r>
            <a:endParaRPr lang="es-ES" sz="2000" dirty="0">
              <a:effectLst/>
              <a:latin typeface="+mn-lt"/>
              <a:ea typeface="Calibri" panose="020F0502020204030204" pitchFamily="34" charset="0"/>
              <a:cs typeface="Times New Roman" panose="02020603050405020304" pitchFamily="18" charset="0"/>
            </a:endParaRPr>
          </a:p>
          <a:p>
            <a:pPr algn="just">
              <a:spcAft>
                <a:spcPts val="0"/>
              </a:spcAft>
            </a:pPr>
            <a:r>
              <a:rPr lang="es-ES" sz="2000" dirty="0">
                <a:latin typeface="+mn-lt"/>
                <a:ea typeface="Calibri" panose="020F0502020204030204" pitchFamily="34" charset="0"/>
                <a:cs typeface="Times New Roman" panose="02020603050405020304" pitchFamily="18" charset="0"/>
              </a:rPr>
              <a:t>F = Costos fijos de colocar y recibir una orden</a:t>
            </a:r>
            <a:endParaRPr lang="es-ES" sz="2000" dirty="0">
              <a:effectLst/>
              <a:latin typeface="+mn-lt"/>
              <a:ea typeface="Calibri" panose="020F0502020204030204" pitchFamily="34" charset="0"/>
              <a:cs typeface="Times New Roman" panose="02020603050405020304" pitchFamily="18" charset="0"/>
            </a:endParaRPr>
          </a:p>
          <a:p>
            <a:pPr algn="just">
              <a:spcAft>
                <a:spcPts val="0"/>
              </a:spcAft>
            </a:pPr>
            <a:r>
              <a:rPr lang="es-ES" sz="2000" dirty="0">
                <a:latin typeface="+mn-lt"/>
                <a:ea typeface="Calibri" panose="020F0502020204030204" pitchFamily="34" charset="0"/>
                <a:cs typeface="Times New Roman" panose="02020603050405020304" pitchFamily="18" charset="0"/>
              </a:rPr>
              <a:t>N = Número de órdenes colocadas en el año</a:t>
            </a:r>
            <a:endParaRPr lang="es-ES" sz="2000" dirty="0">
              <a:effectLst/>
              <a:latin typeface="+mn-lt"/>
              <a:ea typeface="Calibri" panose="020F0502020204030204" pitchFamily="34" charset="0"/>
              <a:cs typeface="Times New Roman" panose="02020603050405020304" pitchFamily="18" charset="0"/>
            </a:endParaRPr>
          </a:p>
        </p:txBody>
      </p:sp>
      <p:sp>
        <p:nvSpPr>
          <p:cNvPr id="9" name="Rectángulo 8"/>
          <p:cNvSpPr/>
          <p:nvPr/>
        </p:nvSpPr>
        <p:spPr>
          <a:xfrm>
            <a:off x="539552" y="4869160"/>
            <a:ext cx="7920880" cy="707886"/>
          </a:xfrm>
          <a:prstGeom prst="rect">
            <a:avLst/>
          </a:prstGeom>
        </p:spPr>
        <p:txBody>
          <a:bodyPr wrap="square">
            <a:spAutoFit/>
          </a:bodyPr>
          <a:lstStyle/>
          <a:p>
            <a:pPr algn="just">
              <a:spcAft>
                <a:spcPts val="0"/>
              </a:spcAft>
            </a:pPr>
            <a:r>
              <a:rPr lang="es-ES" sz="2000" dirty="0">
                <a:latin typeface="+mn-lt"/>
                <a:ea typeface="Calibri" panose="020F0502020204030204" pitchFamily="34" charset="0"/>
                <a:cs typeface="Times New Roman" panose="02020603050405020304" pitchFamily="18" charset="0"/>
              </a:rPr>
              <a:t>Costos</a:t>
            </a:r>
            <a:r>
              <a:rPr lang="pt-BR" sz="2000" dirty="0">
                <a:latin typeface="+mn-lt"/>
                <a:ea typeface="Calibri" panose="020F0502020204030204" pitchFamily="34" charset="0"/>
                <a:cs typeface="Times New Roman" panose="02020603050405020304" pitchFamily="18" charset="0"/>
              </a:rPr>
              <a:t> </a:t>
            </a:r>
            <a:r>
              <a:rPr lang="es-ES" sz="2000" dirty="0">
                <a:latin typeface="+mn-lt"/>
                <a:ea typeface="Calibri" panose="020F0502020204030204" pitchFamily="34" charset="0"/>
                <a:cs typeface="Times New Roman" panose="02020603050405020304" pitchFamily="18" charset="0"/>
              </a:rPr>
              <a:t>totales</a:t>
            </a:r>
            <a:r>
              <a:rPr lang="pt-BR" sz="2000" dirty="0">
                <a:latin typeface="+mn-lt"/>
                <a:ea typeface="Calibri" panose="020F0502020204030204" pitchFamily="34" charset="0"/>
                <a:cs typeface="Times New Roman" panose="02020603050405020304" pitchFamily="18" charset="0"/>
              </a:rPr>
              <a:t> de inventario (TIC): </a:t>
            </a:r>
            <a:r>
              <a:rPr lang="pt-BR" sz="2000" b="1" dirty="0">
                <a:latin typeface="+mn-lt"/>
                <a:ea typeface="Calibri" panose="020F0502020204030204" pitchFamily="34" charset="0"/>
                <a:cs typeface="Times New Roman" panose="02020603050405020304" pitchFamily="18" charset="0"/>
              </a:rPr>
              <a:t>TIC= TCC+ TOC</a:t>
            </a:r>
            <a:endParaRPr lang="pt-BR" sz="2000" dirty="0">
              <a:latin typeface="+mn-lt"/>
              <a:ea typeface="Calibri" panose="020F0502020204030204" pitchFamily="34" charset="0"/>
              <a:cs typeface="Times New Roman" panose="02020603050405020304" pitchFamily="18" charset="0"/>
            </a:endParaRPr>
          </a:p>
          <a:p>
            <a:pPr algn="just">
              <a:spcAft>
                <a:spcPts val="0"/>
              </a:spcAft>
            </a:pPr>
            <a:r>
              <a:rPr lang="pt-BR" sz="2000" b="1" dirty="0">
                <a:latin typeface="+mn-lt"/>
                <a:ea typeface="Calibri" panose="020F0502020204030204" pitchFamily="34" charset="0"/>
                <a:cs typeface="Times New Roman" panose="02020603050405020304" pitchFamily="18" charset="0"/>
              </a:rPr>
              <a:t>TIC= (C * P * A) + (F * N</a:t>
            </a:r>
            <a:r>
              <a:rPr lang="pt-BR" sz="2000" dirty="0">
                <a:latin typeface="+mn-lt"/>
                <a:ea typeface="Calibri" panose="020F0502020204030204" pitchFamily="34" charset="0"/>
                <a:cs typeface="Times New Roman" panose="02020603050405020304" pitchFamily="18" charset="0"/>
              </a:rPr>
              <a:t> </a:t>
            </a:r>
            <a:r>
              <a:rPr lang="pt-BR" sz="2000" b="1" dirty="0">
                <a:latin typeface="+mn-lt"/>
                <a:ea typeface="Calibri" panose="020F0502020204030204" pitchFamily="34" charset="0"/>
                <a:cs typeface="Times New Roman" panose="02020603050405020304" pitchFamily="18" charset="0"/>
              </a:rPr>
              <a:t>)  ó  (C*P*(Q/2) + F*(S/Q)</a:t>
            </a:r>
            <a:endParaRPr lang="es-ES" sz="20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7965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Administración del inventario</a:t>
            </a:r>
          </a:p>
        </p:txBody>
      </p:sp>
      <p:sp>
        <p:nvSpPr>
          <p:cNvPr id="6" name="Rectángulo 5"/>
          <p:cNvSpPr/>
          <p:nvPr/>
        </p:nvSpPr>
        <p:spPr>
          <a:xfrm>
            <a:off x="457200" y="908720"/>
            <a:ext cx="8064896" cy="1477328"/>
          </a:xfrm>
          <a:prstGeom prst="rect">
            <a:avLst/>
          </a:prstGeom>
        </p:spPr>
        <p:txBody>
          <a:bodyPr wrap="square">
            <a:spAutoFit/>
          </a:bodyPr>
          <a:lstStyle/>
          <a:p>
            <a:pPr algn="just"/>
            <a:r>
              <a:rPr lang="es-ES" dirty="0">
                <a:latin typeface="+mn-lt"/>
              </a:rPr>
              <a:t>El modelo de la cantidad económica de la orden (EOQ) se puede obtener:</a:t>
            </a:r>
          </a:p>
          <a:p>
            <a:endParaRPr lang="es-ES" dirty="0">
              <a:latin typeface="+mn-lt"/>
            </a:endParaRPr>
          </a:p>
          <a:p>
            <a:r>
              <a:rPr lang="es-ES" b="1" dirty="0">
                <a:latin typeface="+mn-lt"/>
              </a:rPr>
              <a:t>EOQ = √ (2*F*S)/(C*P)</a:t>
            </a:r>
            <a:endParaRPr lang="es-ES" dirty="0">
              <a:latin typeface="+mn-lt"/>
            </a:endParaRPr>
          </a:p>
          <a:p>
            <a:endParaRPr lang="es-ES" dirty="0">
              <a:latin typeface="+mn-lt"/>
            </a:endParaRPr>
          </a:p>
        </p:txBody>
      </p:sp>
      <p:cxnSp>
        <p:nvCxnSpPr>
          <p:cNvPr id="8" name="Conector recto 7"/>
          <p:cNvCxnSpPr/>
          <p:nvPr/>
        </p:nvCxnSpPr>
        <p:spPr>
          <a:xfrm>
            <a:off x="1619672" y="1772816"/>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3851920" y="1772816"/>
            <a:ext cx="0"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ángulo 14"/>
          <p:cNvSpPr/>
          <p:nvPr/>
        </p:nvSpPr>
        <p:spPr>
          <a:xfrm>
            <a:off x="457200" y="2276872"/>
            <a:ext cx="8219256" cy="1985159"/>
          </a:xfrm>
          <a:prstGeom prst="rect">
            <a:avLst/>
          </a:prstGeom>
        </p:spPr>
        <p:txBody>
          <a:bodyPr wrap="square">
            <a:spAutoFit/>
          </a:bodyPr>
          <a:lstStyle/>
          <a:p>
            <a:pPr algn="just">
              <a:spcAft>
                <a:spcPts val="600"/>
              </a:spcAft>
            </a:pPr>
            <a:r>
              <a:rPr lang="es-ES" b="1" i="0" u="none" strike="noStrike" baseline="0" dirty="0">
                <a:latin typeface="+mn-lt"/>
              </a:rPr>
              <a:t>EOQ</a:t>
            </a:r>
            <a:r>
              <a:rPr lang="es-ES" b="0" i="0" u="none" strike="noStrike" baseline="0" dirty="0">
                <a:latin typeface="+mn-lt"/>
              </a:rPr>
              <a:t> </a:t>
            </a:r>
            <a:r>
              <a:rPr lang="es-ES" dirty="0">
                <a:latin typeface="+mn-lt"/>
              </a:rPr>
              <a:t>= </a:t>
            </a:r>
            <a:r>
              <a:rPr lang="es-ES" b="0" i="0" u="none" strike="noStrike" baseline="0" dirty="0">
                <a:latin typeface="+mn-lt"/>
              </a:rPr>
              <a:t>cantidad económica de la orden, o a la cantidad óptima que deberá ordenarse cada vez que se coloque una orden.</a:t>
            </a:r>
          </a:p>
          <a:p>
            <a:pPr algn="just">
              <a:spcAft>
                <a:spcPts val="600"/>
              </a:spcAft>
            </a:pPr>
            <a:r>
              <a:rPr lang="es-ES" b="1" i="0" u="none" strike="noStrike" baseline="0" dirty="0">
                <a:latin typeface="+mn-lt"/>
              </a:rPr>
              <a:t>F</a:t>
            </a:r>
            <a:r>
              <a:rPr lang="es-ES" b="0" i="0" u="none" strike="noStrike" baseline="0" dirty="0">
                <a:latin typeface="+mn-lt"/>
              </a:rPr>
              <a:t> </a:t>
            </a:r>
            <a:r>
              <a:rPr lang="es-ES" dirty="0">
                <a:latin typeface="+mn-lt"/>
              </a:rPr>
              <a:t>= </a:t>
            </a:r>
            <a:r>
              <a:rPr lang="es-ES" b="0" i="0" u="none" strike="noStrike" baseline="0" dirty="0">
                <a:latin typeface="+mn-lt"/>
              </a:rPr>
              <a:t>costos fijos de colocar y recibir una orden.</a:t>
            </a:r>
          </a:p>
          <a:p>
            <a:pPr algn="just">
              <a:spcAft>
                <a:spcPts val="600"/>
              </a:spcAft>
            </a:pPr>
            <a:r>
              <a:rPr lang="es-ES" b="1" i="0" u="none" strike="noStrike" baseline="0" dirty="0">
                <a:latin typeface="+mn-lt"/>
              </a:rPr>
              <a:t>S</a:t>
            </a:r>
            <a:r>
              <a:rPr lang="es-ES" b="0" i="0" u="none" strike="noStrike" baseline="0" dirty="0">
                <a:latin typeface="+mn-lt"/>
              </a:rPr>
              <a:t> </a:t>
            </a:r>
            <a:r>
              <a:rPr lang="es-ES" dirty="0">
                <a:latin typeface="+mn-lt"/>
              </a:rPr>
              <a:t>= </a:t>
            </a:r>
            <a:r>
              <a:rPr lang="es-ES" b="0" i="0" u="none" strike="noStrike" baseline="0" dirty="0">
                <a:latin typeface="+mn-lt"/>
              </a:rPr>
              <a:t>ventas anuales en unidades.</a:t>
            </a:r>
          </a:p>
          <a:p>
            <a:pPr algn="just">
              <a:spcAft>
                <a:spcPts val="600"/>
              </a:spcAft>
            </a:pPr>
            <a:r>
              <a:rPr lang="es-ES" b="1" i="0" u="none" strike="noStrike" baseline="0" dirty="0">
                <a:latin typeface="+mn-lt"/>
              </a:rPr>
              <a:t>C</a:t>
            </a:r>
            <a:r>
              <a:rPr lang="es-ES" b="0" i="0" u="none" strike="noStrike" baseline="0" dirty="0">
                <a:latin typeface="+mn-lt"/>
              </a:rPr>
              <a:t> </a:t>
            </a:r>
            <a:r>
              <a:rPr lang="es-ES" dirty="0">
                <a:latin typeface="+mn-lt"/>
              </a:rPr>
              <a:t>= </a:t>
            </a:r>
            <a:r>
              <a:rPr lang="es-ES" b="0" i="0" u="none" strike="noStrike" baseline="0" dirty="0">
                <a:latin typeface="+mn-lt"/>
              </a:rPr>
              <a:t>costos anuales de mantenimiento expresados como un porcentaje del valor promedio del inventario.</a:t>
            </a:r>
            <a:endParaRPr lang="es-ES" dirty="0">
              <a:latin typeface="+mn-lt"/>
            </a:endParaRPr>
          </a:p>
        </p:txBody>
      </p:sp>
      <p:sp>
        <p:nvSpPr>
          <p:cNvPr id="17" name="Rectángulo 16"/>
          <p:cNvSpPr/>
          <p:nvPr/>
        </p:nvSpPr>
        <p:spPr>
          <a:xfrm>
            <a:off x="457200" y="4437112"/>
            <a:ext cx="8064896" cy="1200329"/>
          </a:xfrm>
          <a:prstGeom prst="rect">
            <a:avLst/>
          </a:prstGeom>
        </p:spPr>
        <p:txBody>
          <a:bodyPr wrap="square">
            <a:spAutoFit/>
          </a:bodyPr>
          <a:lstStyle/>
          <a:p>
            <a:pPr algn="just">
              <a:spcAft>
                <a:spcPts val="0"/>
              </a:spcAft>
            </a:pPr>
            <a:r>
              <a:rPr lang="es-ES" b="1" dirty="0">
                <a:latin typeface="+mn-lt"/>
                <a:ea typeface="Calibri" panose="020F0502020204030204" pitchFamily="34" charset="0"/>
                <a:cs typeface="Times New Roman" panose="02020603050405020304" pitchFamily="18" charset="0"/>
              </a:rPr>
              <a:t>El punto de reorden se obtiene mediante la siguiente fórmula:</a:t>
            </a:r>
            <a:endParaRPr lang="es-ES" sz="1400" b="1" dirty="0">
              <a:effectLst/>
              <a:latin typeface="+mn-lt"/>
              <a:ea typeface="Calibri" panose="020F0502020204030204" pitchFamily="34" charset="0"/>
              <a:cs typeface="Times New Roman" panose="02020603050405020304" pitchFamily="18" charset="0"/>
            </a:endParaRPr>
          </a:p>
          <a:p>
            <a:pPr algn="just">
              <a:spcAft>
                <a:spcPts val="0"/>
              </a:spcAft>
            </a:pPr>
            <a:r>
              <a:rPr lang="es-ES" dirty="0">
                <a:latin typeface="+mn-lt"/>
                <a:ea typeface="Calibri" panose="020F0502020204030204" pitchFamily="34" charset="0"/>
                <a:cs typeface="Times New Roman" panose="02020603050405020304" pitchFamily="18" charset="0"/>
              </a:rPr>
              <a:t>Punto de reorden = Plazo de tiempo en semanas * Consumo semanal – Mercancías en tránsito + inventario de seguridad</a:t>
            </a:r>
            <a:endParaRPr lang="es-ES" sz="1400" dirty="0">
              <a:effectLs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880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Ejemplo demostrativo</a:t>
            </a:r>
          </a:p>
        </p:txBody>
      </p:sp>
      <p:sp>
        <p:nvSpPr>
          <p:cNvPr id="8" name="Rectángulo 7"/>
          <p:cNvSpPr/>
          <p:nvPr/>
        </p:nvSpPr>
        <p:spPr>
          <a:xfrm>
            <a:off x="539552" y="1052736"/>
            <a:ext cx="8064896" cy="5078313"/>
          </a:xfrm>
          <a:prstGeom prst="rect">
            <a:avLst/>
          </a:prstGeom>
        </p:spPr>
        <p:txBody>
          <a:bodyPr wrap="square">
            <a:spAutoFit/>
          </a:bodyPr>
          <a:lstStyle/>
          <a:p>
            <a:pPr algn="just">
              <a:spcAft>
                <a:spcPts val="1200"/>
              </a:spcAft>
            </a:pPr>
            <a:r>
              <a:rPr lang="es-ES" dirty="0">
                <a:latin typeface="+mn-lt"/>
              </a:rPr>
              <a:t>La compañía  RTC  tiene ventas a crédito por $ 10 000 000,  compras a crédito por $ 8 000 000, el inventario promedio es de $ 2 000 000, las cuentas por cobrar anuales  tienen un valor de $ 660 000, las cuentas por pagar anuales ascienden a $ 580 000,  tiene una producción diaria de 3 computadoras, un precio de costo  unitario de $ 200 000 y los desembolsos anuales ascienden a $ 10 200 000. También se conoce que está en un proceso de perfeccionamiento y desea conocer los niveles óptimos de efectivo e inventario que debe mantener para lograr una gestión eficiente de su capital de trabajo. Para ello conoce que deberá realizar transacciones de efectivo por valor de      $ 1 200 000 en el próximo año con un costo fijo por transacción de $ 130 y la tasa de rendimiento es del 10%. También conoce que el producto que más influye en sus inventarios  son los vigilantes del cual se venden 145 000 unidades anuales con un costo porcentual de mantenimiento del inventario del 30%, el precio de costo es de $ 250 por unidad, el costo fijo por cada una de ellas es de $ 96 y transcurren 2 semanas entre una entrega y la orden.</a:t>
            </a:r>
          </a:p>
        </p:txBody>
      </p:sp>
    </p:spTree>
    <p:extLst>
      <p:ext uri="{BB962C8B-B14F-4D97-AF65-F5344CB8AC3E}">
        <p14:creationId xmlns:p14="http://schemas.microsoft.com/office/powerpoint/2010/main" val="4158982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Ejemplo demostrativo</a:t>
            </a:r>
          </a:p>
        </p:txBody>
      </p:sp>
      <p:sp>
        <p:nvSpPr>
          <p:cNvPr id="3" name="Marcador de contenido 2"/>
          <p:cNvSpPr>
            <a:spLocks noGrp="1"/>
          </p:cNvSpPr>
          <p:nvPr>
            <p:ph idx="1"/>
          </p:nvPr>
        </p:nvSpPr>
        <p:spPr>
          <a:xfrm>
            <a:off x="539552" y="1052736"/>
            <a:ext cx="8023225" cy="5472608"/>
          </a:xfrm>
        </p:spPr>
        <p:txBody>
          <a:bodyPr/>
          <a:lstStyle/>
          <a:p>
            <a:pPr marL="514350" indent="-514350" algn="just">
              <a:spcBef>
                <a:spcPts val="0"/>
              </a:spcBef>
              <a:spcAft>
                <a:spcPts val="1800"/>
              </a:spcAft>
              <a:buFont typeface="+mj-lt"/>
              <a:buAutoNum type="alphaLcParenR"/>
            </a:pPr>
            <a:r>
              <a:rPr lang="es-ES" sz="2400" dirty="0"/>
              <a:t>Determine el ciclo de conversión de efectivo.</a:t>
            </a:r>
          </a:p>
          <a:p>
            <a:pPr marL="514350" indent="-514350" algn="just">
              <a:spcBef>
                <a:spcPts val="0"/>
              </a:spcBef>
              <a:spcAft>
                <a:spcPts val="1800"/>
              </a:spcAft>
              <a:buFont typeface="+mj-lt"/>
              <a:buAutoNum type="alphaLcParenR"/>
            </a:pPr>
            <a:r>
              <a:rPr lang="es-ES" sz="2400" dirty="0"/>
              <a:t>¿Cuál será el saldo óptimo de efectivo que deberá tener la compañía?</a:t>
            </a:r>
          </a:p>
          <a:p>
            <a:pPr marL="514350" indent="-514350" algn="just">
              <a:spcBef>
                <a:spcPts val="0"/>
              </a:spcBef>
              <a:spcAft>
                <a:spcPts val="1800"/>
              </a:spcAft>
              <a:buFont typeface="+mj-lt"/>
              <a:buAutoNum type="alphaLcParenR"/>
            </a:pPr>
            <a:r>
              <a:rPr lang="es-ES" sz="2400" dirty="0"/>
              <a:t>¿Cuáles serían sus necesidades de financiamiento? Si la empresa aumenta el plazo de pagos en 10 días ¿Cómo sería su resultado para la entidad?</a:t>
            </a:r>
          </a:p>
          <a:p>
            <a:pPr marL="514350" indent="-514350" algn="just">
              <a:spcBef>
                <a:spcPts val="0"/>
              </a:spcBef>
              <a:spcAft>
                <a:spcPts val="1800"/>
              </a:spcAft>
              <a:buFont typeface="+mj-lt"/>
              <a:buAutoNum type="alphaLcParenR"/>
            </a:pPr>
            <a:r>
              <a:rPr lang="es-ES" sz="2400" dirty="0"/>
              <a:t> Determine  el saldo óptimo de efectivo utilizando el modelo </a:t>
            </a:r>
            <a:r>
              <a:rPr lang="es-ES" sz="2400" dirty="0" err="1"/>
              <a:t>Baumol</a:t>
            </a:r>
            <a:r>
              <a:rPr lang="es-ES" sz="2400" dirty="0"/>
              <a:t>, el lote óptimo de inventario por el modelo EOQ y el punto en que la empresa debe colocar la nueva orden.</a:t>
            </a:r>
          </a:p>
          <a:p>
            <a:pPr marL="514350" indent="-514350" algn="just">
              <a:spcBef>
                <a:spcPts val="0"/>
              </a:spcBef>
              <a:spcAft>
                <a:spcPts val="1800"/>
              </a:spcAft>
              <a:buFont typeface="+mj-lt"/>
              <a:buAutoNum type="alphaLcParenR"/>
            </a:pPr>
            <a:endParaRPr lang="es-ES" sz="2400" dirty="0"/>
          </a:p>
          <a:p>
            <a:pPr marL="514350" indent="-514350" algn="just">
              <a:spcBef>
                <a:spcPts val="0"/>
              </a:spcBef>
              <a:spcAft>
                <a:spcPts val="1800"/>
              </a:spcAft>
              <a:buFont typeface="+mj-lt"/>
              <a:buAutoNum type="alphaLcParenR"/>
            </a:pPr>
            <a:endParaRPr lang="es-ES" sz="2400" dirty="0"/>
          </a:p>
        </p:txBody>
      </p:sp>
    </p:spTree>
    <p:extLst>
      <p:ext uri="{BB962C8B-B14F-4D97-AF65-F5344CB8AC3E}">
        <p14:creationId xmlns:p14="http://schemas.microsoft.com/office/powerpoint/2010/main" val="865528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Conclusiones</a:t>
            </a:r>
          </a:p>
        </p:txBody>
      </p:sp>
      <p:sp>
        <p:nvSpPr>
          <p:cNvPr id="3" name="Marcador de contenido 2"/>
          <p:cNvSpPr>
            <a:spLocks noGrp="1"/>
          </p:cNvSpPr>
          <p:nvPr>
            <p:ph idx="1"/>
          </p:nvPr>
        </p:nvSpPr>
        <p:spPr>
          <a:xfrm>
            <a:off x="609600" y="1228725"/>
            <a:ext cx="8023225" cy="2560315"/>
          </a:xfrm>
        </p:spPr>
        <p:txBody>
          <a:bodyPr/>
          <a:lstStyle/>
          <a:p>
            <a:pPr marL="0" indent="0" algn="just">
              <a:buNone/>
            </a:pPr>
            <a:r>
              <a:rPr lang="es-ES" dirty="0"/>
              <a:t>Esta se realizará en interacción con los estudiantes los cuales resumirán los contenidos tratados en la clase, el profesor acotará las ideas generales y establecerá la motivación para la próxima clase.</a:t>
            </a:r>
          </a:p>
        </p:txBody>
      </p:sp>
      <p:pic>
        <p:nvPicPr>
          <p:cNvPr id="4" name="Picture 5" descr="D:\frida25814\facultad\2015\imagenes para ppt\absduug.jpg"/>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005064"/>
            <a:ext cx="2506831" cy="2016224"/>
          </a:xfrm>
          <a:prstGeom prst="rect">
            <a:avLst/>
          </a:prstGeom>
          <a:noFill/>
          <a:ln>
            <a:noFill/>
          </a:ln>
          <a:extLst/>
        </p:spPr>
      </p:pic>
      <p:pic>
        <p:nvPicPr>
          <p:cNvPr id="5" name="Picture 6" descr="D:\frida25814\facultad\2015\imagenes para ppt\x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124" y="4218508"/>
            <a:ext cx="2479700" cy="204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7965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Preguntas de comprobación </a:t>
            </a:r>
          </a:p>
        </p:txBody>
      </p:sp>
      <p:sp>
        <p:nvSpPr>
          <p:cNvPr id="3" name="Marcador de contenido 2"/>
          <p:cNvSpPr>
            <a:spLocks noGrp="1"/>
          </p:cNvSpPr>
          <p:nvPr>
            <p:ph idx="1"/>
          </p:nvPr>
        </p:nvSpPr>
        <p:spPr>
          <a:xfrm>
            <a:off x="539552" y="1124744"/>
            <a:ext cx="8208912" cy="4320480"/>
          </a:xfrm>
        </p:spPr>
        <p:txBody>
          <a:bodyPr/>
          <a:lstStyle/>
          <a:p>
            <a:pPr marL="457200" indent="-457200" algn="just">
              <a:spcBef>
                <a:spcPts val="0"/>
              </a:spcBef>
              <a:spcAft>
                <a:spcPts val="1200"/>
              </a:spcAft>
              <a:buFont typeface="+mj-lt"/>
              <a:buAutoNum type="arabicPeriod"/>
            </a:pPr>
            <a:r>
              <a:rPr lang="es-ES" sz="2400" dirty="0"/>
              <a:t>¿Por qué es importante la reducción del ciclo de caja de una empresa?</a:t>
            </a:r>
          </a:p>
          <a:p>
            <a:pPr marL="457200" indent="-457200" algn="just">
              <a:spcBef>
                <a:spcPts val="0"/>
              </a:spcBef>
              <a:spcAft>
                <a:spcPts val="1200"/>
              </a:spcAft>
              <a:buFont typeface="+mj-lt"/>
              <a:buAutoNum type="arabicPeriod"/>
            </a:pPr>
            <a:r>
              <a:rPr lang="es-ES" sz="2400" dirty="0"/>
              <a:t>¿Qué efectos tendría para la empresa un manejo incorrecto del efectivo?</a:t>
            </a:r>
          </a:p>
          <a:p>
            <a:pPr marL="457200" indent="-457200" algn="just">
              <a:spcBef>
                <a:spcPts val="0"/>
              </a:spcBef>
              <a:spcAft>
                <a:spcPts val="1200"/>
              </a:spcAft>
              <a:buFont typeface="+mj-lt"/>
              <a:buAutoNum type="arabicPeriod"/>
            </a:pPr>
            <a:r>
              <a:rPr lang="es-ES" sz="2400" dirty="0"/>
              <a:t>¿En qué consiste la administración del inventario? ¿Qué costos intervienen en el mismo?</a:t>
            </a:r>
          </a:p>
          <a:p>
            <a:pPr marL="457200" indent="-457200" algn="just">
              <a:spcBef>
                <a:spcPts val="0"/>
              </a:spcBef>
              <a:spcAft>
                <a:spcPts val="1200"/>
              </a:spcAft>
              <a:buFont typeface="+mj-lt"/>
              <a:buAutoNum type="arabicPeriod"/>
            </a:pPr>
            <a:r>
              <a:rPr lang="es-ES" sz="2400" dirty="0"/>
              <a:t>¿Cuál es la importancia de conocer el punto de reorden?</a:t>
            </a:r>
          </a:p>
          <a:p>
            <a:pPr marL="0" indent="0" algn="just">
              <a:spcBef>
                <a:spcPts val="0"/>
              </a:spcBef>
              <a:spcAft>
                <a:spcPts val="1200"/>
              </a:spcAft>
              <a:buNone/>
            </a:pPr>
            <a:endParaRPr lang="es-ES" sz="2400" dirty="0"/>
          </a:p>
          <a:p>
            <a:pPr marL="457200" indent="-457200" algn="just">
              <a:spcBef>
                <a:spcPts val="0"/>
              </a:spcBef>
              <a:spcAft>
                <a:spcPts val="1200"/>
              </a:spcAft>
              <a:buFont typeface="+mj-lt"/>
              <a:buAutoNum type="arabicPeriod"/>
            </a:pPr>
            <a:endParaRPr lang="es-ES" sz="2400" dirty="0"/>
          </a:p>
        </p:txBody>
      </p:sp>
    </p:spTree>
    <p:extLst>
      <p:ext uri="{BB962C8B-B14F-4D97-AF65-F5344CB8AC3E}">
        <p14:creationId xmlns:p14="http://schemas.microsoft.com/office/powerpoint/2010/main" val="3789760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Estudio Individual</a:t>
            </a:r>
          </a:p>
        </p:txBody>
      </p:sp>
      <p:sp>
        <p:nvSpPr>
          <p:cNvPr id="3" name="Marcador de contenido 2"/>
          <p:cNvSpPr>
            <a:spLocks noGrp="1"/>
          </p:cNvSpPr>
          <p:nvPr>
            <p:ph idx="1"/>
          </p:nvPr>
        </p:nvSpPr>
        <p:spPr>
          <a:xfrm>
            <a:off x="609600" y="1228725"/>
            <a:ext cx="8023225" cy="4000475"/>
          </a:xfrm>
        </p:spPr>
        <p:txBody>
          <a:bodyPr/>
          <a:lstStyle/>
          <a:p>
            <a:pPr marL="457200" lvl="0" indent="-457200" algn="just">
              <a:spcBef>
                <a:spcPts val="1200"/>
              </a:spcBef>
              <a:buFont typeface="+mj-lt"/>
              <a:buAutoNum type="arabicPeriod"/>
            </a:pPr>
            <a:r>
              <a:rPr lang="es-ES" sz="2400" dirty="0"/>
              <a:t>Estrategias para la reducción del ciclo de caja. “Fundamentos de Administración Financiera”  Weston J.F y </a:t>
            </a:r>
            <a:r>
              <a:rPr lang="es-ES" sz="2400" dirty="0" err="1"/>
              <a:t>Brigman</a:t>
            </a:r>
            <a:r>
              <a:rPr lang="es-ES" sz="2400" dirty="0"/>
              <a:t> E.F.; capítulo 9 tomo I      pág. 461 y 462.</a:t>
            </a:r>
          </a:p>
          <a:p>
            <a:pPr marL="457200" indent="-457200" algn="just">
              <a:spcBef>
                <a:spcPts val="1200"/>
              </a:spcBef>
              <a:buFont typeface="+mj-lt"/>
              <a:buAutoNum type="arabicPeriod"/>
            </a:pPr>
            <a:r>
              <a:rPr lang="es-ES" sz="2400" dirty="0"/>
              <a:t>Ejercicio 1 del laboratorio “</a:t>
            </a:r>
            <a:r>
              <a:rPr lang="es-ES" sz="2400" b="1" dirty="0"/>
              <a:t>Botes del Caribe”</a:t>
            </a:r>
            <a:r>
              <a:rPr lang="es-ES" sz="2400" dirty="0"/>
              <a:t>, pág. 20</a:t>
            </a:r>
          </a:p>
          <a:p>
            <a:pPr marL="457200" indent="-457200" algn="just">
              <a:spcBef>
                <a:spcPts val="1200"/>
              </a:spcBef>
              <a:buFont typeface="+mj-lt"/>
              <a:buAutoNum type="arabicPeriod"/>
            </a:pPr>
            <a:r>
              <a:rPr lang="es-ES" sz="2400" dirty="0"/>
              <a:t>Ejercicio 9 del laboratorio “</a:t>
            </a:r>
            <a:r>
              <a:rPr lang="es-ES" sz="2400" b="1" dirty="0"/>
              <a:t>Flejes Metálicos”</a:t>
            </a:r>
            <a:r>
              <a:rPr lang="es-ES" sz="2400" dirty="0"/>
              <a:t>, pág. 22</a:t>
            </a:r>
          </a:p>
          <a:p>
            <a:pPr marL="457200" indent="-457200" algn="just">
              <a:spcBef>
                <a:spcPts val="1200"/>
              </a:spcBef>
              <a:buFont typeface="+mj-lt"/>
              <a:buAutoNum type="arabicPeriod"/>
            </a:pPr>
            <a:endParaRPr lang="es-ES" sz="2400" dirty="0"/>
          </a:p>
        </p:txBody>
      </p:sp>
      <p:pic>
        <p:nvPicPr>
          <p:cNvPr id="5" name="Picture 7" descr="D:\frida25814\facultad\2015\imagenes para ppt\gligf.jpg"/>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980037"/>
            <a:ext cx="2198985" cy="1584176"/>
          </a:xfrm>
          <a:prstGeom prst="rect">
            <a:avLst/>
          </a:prstGeom>
          <a:noFill/>
          <a:ln>
            <a:noFill/>
          </a:ln>
          <a:extLst/>
        </p:spPr>
      </p:pic>
    </p:spTree>
    <p:extLst>
      <p:ext uri="{BB962C8B-B14F-4D97-AF65-F5344CB8AC3E}">
        <p14:creationId xmlns:p14="http://schemas.microsoft.com/office/powerpoint/2010/main" val="3978315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Bibliografía</a:t>
            </a:r>
          </a:p>
        </p:txBody>
      </p:sp>
      <p:sp>
        <p:nvSpPr>
          <p:cNvPr id="3" name="Marcador de contenido 2"/>
          <p:cNvSpPr>
            <a:spLocks noGrp="1"/>
          </p:cNvSpPr>
          <p:nvPr>
            <p:ph idx="1"/>
          </p:nvPr>
        </p:nvSpPr>
        <p:spPr>
          <a:xfrm>
            <a:off x="539552" y="967792"/>
            <a:ext cx="8023225" cy="5557552"/>
          </a:xfrm>
        </p:spPr>
        <p:txBody>
          <a:bodyPr/>
          <a:lstStyle/>
          <a:p>
            <a:pPr algn="just"/>
            <a:r>
              <a:rPr lang="es-ES" dirty="0"/>
              <a:t>Weston J.F y </a:t>
            </a:r>
            <a:r>
              <a:rPr lang="es-ES" dirty="0" err="1"/>
              <a:t>Brigman</a:t>
            </a:r>
            <a:r>
              <a:rPr lang="es-ES" dirty="0"/>
              <a:t> E.F. </a:t>
            </a:r>
            <a:r>
              <a:rPr lang="es-ES" i="1" dirty="0"/>
              <a:t>Fundamentos de Administración Financiera</a:t>
            </a:r>
            <a:r>
              <a:rPr lang="es-ES" dirty="0"/>
              <a:t>. capítulo 7, Tomo 2, págs. 369-389.</a:t>
            </a:r>
          </a:p>
          <a:p>
            <a:pPr algn="just"/>
            <a:r>
              <a:rPr lang="es-ES" dirty="0" err="1"/>
              <a:t>Gitman</a:t>
            </a:r>
            <a:r>
              <a:rPr lang="es-ES" dirty="0"/>
              <a:t>, L. </a:t>
            </a:r>
            <a:r>
              <a:rPr lang="es-ES" i="1" dirty="0"/>
              <a:t>Fundamentos de Administración Financiera</a:t>
            </a:r>
            <a:r>
              <a:rPr lang="es-ES" dirty="0"/>
              <a:t>. capítulo 6 págs. 133-151 </a:t>
            </a:r>
          </a:p>
          <a:p>
            <a:pPr algn="just"/>
            <a:r>
              <a:rPr lang="es-ES" dirty="0"/>
              <a:t>Materiales de apoyo a  disposición en la plataforma MOODLE.</a:t>
            </a:r>
          </a:p>
        </p:txBody>
      </p:sp>
      <p:pic>
        <p:nvPicPr>
          <p:cNvPr id="7" name="Picture 6" descr="D:\frida25814\facultad\2015\imagenes para ppt\x7.jpg"/>
          <p:cNvPicPr/>
          <p:nvPr/>
        </p:nvPicPr>
        <p:blipFill>
          <a:blip r:embed="rId2">
            <a:extLst>
              <a:ext uri="{28A0092B-C50C-407E-A947-70E740481C1C}">
                <a14:useLocalDpi xmlns:a14="http://schemas.microsoft.com/office/drawing/2010/main" val="0"/>
              </a:ext>
            </a:extLst>
          </a:blip>
          <a:srcRect/>
          <a:stretch>
            <a:fillRect/>
          </a:stretch>
        </p:blipFill>
        <p:spPr bwMode="auto">
          <a:xfrm>
            <a:off x="683568" y="5085184"/>
            <a:ext cx="1900064" cy="1368152"/>
          </a:xfrm>
          <a:prstGeom prst="rect">
            <a:avLst/>
          </a:prstGeom>
          <a:noFill/>
          <a:ln>
            <a:noFill/>
          </a:ln>
          <a:extLst/>
        </p:spPr>
      </p:pic>
      <p:pic>
        <p:nvPicPr>
          <p:cNvPr id="8" name="Picture 8" descr="D:\frida25814\facultad\2015\imagenes para ppt\hvkvy.jpg"/>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773612"/>
            <a:ext cx="1800200" cy="1607716"/>
          </a:xfrm>
          <a:prstGeom prst="rect">
            <a:avLst/>
          </a:prstGeom>
          <a:noFill/>
          <a:ln>
            <a:noFill/>
          </a:ln>
          <a:extLst/>
        </p:spPr>
      </p:pic>
    </p:spTree>
    <p:extLst>
      <p:ext uri="{BB962C8B-B14F-4D97-AF65-F5344CB8AC3E}">
        <p14:creationId xmlns:p14="http://schemas.microsoft.com/office/powerpoint/2010/main" val="29330770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Motivación próxima clase:</a:t>
            </a:r>
          </a:p>
        </p:txBody>
      </p:sp>
      <p:sp>
        <p:nvSpPr>
          <p:cNvPr id="3" name="Marcador de contenido 2"/>
          <p:cNvSpPr>
            <a:spLocks noGrp="1"/>
          </p:cNvSpPr>
          <p:nvPr>
            <p:ph idx="1"/>
          </p:nvPr>
        </p:nvSpPr>
        <p:spPr>
          <a:xfrm>
            <a:off x="609601" y="1228725"/>
            <a:ext cx="4886368" cy="2632323"/>
          </a:xfrm>
        </p:spPr>
        <p:txBody>
          <a:bodyPr/>
          <a:lstStyle/>
          <a:p>
            <a:pPr marL="0" indent="0" algn="just">
              <a:buNone/>
            </a:pPr>
            <a:r>
              <a:rPr lang="es-ES" dirty="0"/>
              <a:t>En la próxima clase se comenzarán a estudiar  las técnicas para la administración de las Cuentas por cobrar.</a:t>
            </a:r>
          </a:p>
        </p:txBody>
      </p:sp>
      <p:pic>
        <p:nvPicPr>
          <p:cNvPr id="5" name="Picture 43" descr="D:\frida25814\facultad\2015\imagenes para ppt\uhuh.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95969" y="1264940"/>
            <a:ext cx="2892455" cy="2380084"/>
          </a:xfrm>
          <a:prstGeom prst="rect">
            <a:avLst/>
          </a:prstGeom>
          <a:noFill/>
          <a:ln>
            <a:noFill/>
          </a:ln>
          <a:extLst/>
        </p:spPr>
      </p:pic>
      <p:pic>
        <p:nvPicPr>
          <p:cNvPr id="6" name="Picture 7" descr="D:\frida25814\facultad\2015\imagenes para ppt\oi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4224" y="4115941"/>
            <a:ext cx="2477656" cy="2121371"/>
          </a:xfrm>
          <a:prstGeom prst="rect">
            <a:avLst/>
          </a:prstGeom>
          <a:noFill/>
          <a:ln>
            <a:noFill/>
          </a:ln>
          <a:extLst/>
        </p:spPr>
      </p:pic>
      <p:pic>
        <p:nvPicPr>
          <p:cNvPr id="7" name="Picture 5" descr="D:\frida25814\facultad\2015\imagenes para ppt\x3.jpg"/>
          <p:cNvPicPr/>
          <p:nvPr/>
        </p:nvPicPr>
        <p:blipFill>
          <a:blip r:embed="rId4">
            <a:extLst>
              <a:ext uri="{28A0092B-C50C-407E-A947-70E740481C1C}">
                <a14:useLocalDpi xmlns:a14="http://schemas.microsoft.com/office/drawing/2010/main" val="0"/>
              </a:ext>
            </a:extLst>
          </a:blip>
          <a:srcRect b="20428"/>
          <a:stretch>
            <a:fillRect/>
          </a:stretch>
        </p:blipFill>
        <p:spPr bwMode="auto">
          <a:xfrm>
            <a:off x="5495969" y="4077072"/>
            <a:ext cx="2200231" cy="2160240"/>
          </a:xfrm>
          <a:prstGeom prst="rect">
            <a:avLst/>
          </a:prstGeom>
          <a:noFill/>
          <a:ln>
            <a:noFill/>
          </a:ln>
          <a:extLst/>
        </p:spPr>
      </p:pic>
    </p:spTree>
    <p:extLst>
      <p:ext uri="{BB962C8B-B14F-4D97-AF65-F5344CB8AC3E}">
        <p14:creationId xmlns:p14="http://schemas.microsoft.com/office/powerpoint/2010/main" val="3013216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52600" y="1340768"/>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OPERATIVA</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3" name="Imagen 2"/>
          <p:cNvPicPr>
            <a:picLocks noChangeAspect="1"/>
          </p:cNvPicPr>
          <p:nvPr/>
        </p:nvPicPr>
        <p:blipFill>
          <a:blip r:embed="rId2"/>
          <a:stretch>
            <a:fillRect/>
          </a:stretch>
        </p:blipFill>
        <p:spPr>
          <a:xfrm>
            <a:off x="6242052" y="2093624"/>
            <a:ext cx="2901948" cy="2456901"/>
          </a:xfrm>
          <a:prstGeom prst="rect">
            <a:avLst/>
          </a:prstGeom>
        </p:spPr>
      </p:pic>
      <p:pic>
        <p:nvPicPr>
          <p:cNvPr id="6" name="Picture 7" descr="D:\frida25814\facultad\2015\imagenes para ppt\uehfohw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032124"/>
            <a:ext cx="2664296" cy="306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8954772"/>
      </p:ext>
    </p:extLst>
  </p:cSld>
  <p:clrMapOvr>
    <a:masterClrMapping/>
  </p:clrMapOvr>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Template>
  <TotalTime>267</TotalTime>
  <Words>2446</Words>
  <Application>Microsoft Office PowerPoint</Application>
  <PresentationFormat>Presentación en pantalla (4:3)</PresentationFormat>
  <Paragraphs>258</Paragraphs>
  <Slides>31</Slides>
  <Notes>5</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Calibri</vt:lpstr>
      <vt:lpstr>Times New Roman</vt:lpstr>
      <vt:lpstr>Verdana</vt:lpstr>
      <vt:lpstr>Wingdings</vt:lpstr>
      <vt:lpstr>sample</vt:lpstr>
      <vt:lpstr>ADMINISTRACIÓN  FINANCIERA OPERATIVA</vt:lpstr>
      <vt:lpstr>CONFERENCIA No. 5</vt:lpstr>
      <vt:lpstr>OBJETIVO:</vt:lpstr>
      <vt:lpstr>CICLO DE CAJA O CCE</vt:lpstr>
      <vt:lpstr>Ejemplo</vt:lpstr>
      <vt:lpstr>Presentación de PowerPoint</vt:lpstr>
      <vt:lpstr>Ciclo de conversión del efectivo o CC</vt:lpstr>
      <vt:lpstr>Efectivo Mínimo en Operaciones (EMO) o saldo óptimo de efectivo (SOE)</vt:lpstr>
      <vt:lpstr>Presentación de PowerPoint</vt:lpstr>
      <vt:lpstr>Presentación de PowerPoint</vt:lpstr>
      <vt:lpstr>CICLO DE CAJA O CCE</vt:lpstr>
      <vt:lpstr>¿CÓMO SE LOGRA? </vt:lpstr>
      <vt:lpstr>Presentación de PowerPoint</vt:lpstr>
      <vt:lpstr>Presentación de PowerPoint</vt:lpstr>
      <vt:lpstr>Presentación de PowerPoint</vt:lpstr>
      <vt:lpstr>Razones que fundamentan el mantenimiento del efectivo </vt:lpstr>
      <vt:lpstr>Ventajas que tiene para la empresa mantener efectivo</vt:lpstr>
      <vt:lpstr>Valor negociable </vt:lpstr>
      <vt:lpstr>Modelo Baumol </vt:lpstr>
      <vt:lpstr>Inventario </vt:lpstr>
      <vt:lpstr>Administración del inventario</vt:lpstr>
      <vt:lpstr>Administración del inventario</vt:lpstr>
      <vt:lpstr>Administración del inventario</vt:lpstr>
      <vt:lpstr>Ejemplo demostrativo</vt:lpstr>
      <vt:lpstr>Ejemplo demostrativo</vt:lpstr>
      <vt:lpstr>Conclusiones</vt:lpstr>
      <vt:lpstr>Preguntas de comprobación </vt:lpstr>
      <vt:lpstr>Estudio Individual</vt:lpstr>
      <vt:lpstr>Bibliografía</vt:lpstr>
      <vt:lpstr>Motivación próxima clase:</vt:lpstr>
      <vt:lpstr>ADMINISTRACIÓN  FINANCIERA OPERATIVA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OPERATIVA</dc:title>
  <dc:creator>Pavilion dv7</dc:creator>
  <cp:lastModifiedBy>BETTY</cp:lastModifiedBy>
  <cp:revision>33</cp:revision>
  <dcterms:created xsi:type="dcterms:W3CDTF">2020-03-01T01:31:37Z</dcterms:created>
  <dcterms:modified xsi:type="dcterms:W3CDTF">2023-10-22T20:23:50Z</dcterms:modified>
</cp:coreProperties>
</file>