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89" r:id="rId2"/>
    <p:sldId id="290" r:id="rId3"/>
    <p:sldId id="292" r:id="rId4"/>
    <p:sldId id="294" r:id="rId5"/>
    <p:sldId id="293" r:id="rId6"/>
    <p:sldId id="295" r:id="rId7"/>
    <p:sldId id="296" r:id="rId8"/>
    <p:sldId id="297" r:id="rId9"/>
    <p:sldId id="298" r:id="rId10"/>
    <p:sldId id="310" r:id="rId11"/>
    <p:sldId id="311" r:id="rId12"/>
    <p:sldId id="312" r:id="rId13"/>
    <p:sldId id="300" r:id="rId14"/>
    <p:sldId id="313" r:id="rId15"/>
    <p:sldId id="314" r:id="rId16"/>
    <p:sldId id="315" r:id="rId17"/>
    <p:sldId id="320" r:id="rId18"/>
    <p:sldId id="336" r:id="rId19"/>
    <p:sldId id="335" r:id="rId20"/>
    <p:sldId id="331" r:id="rId21"/>
    <p:sldId id="333" r:id="rId22"/>
    <p:sldId id="334" r:id="rId23"/>
    <p:sldId id="318" r:id="rId24"/>
    <p:sldId id="322" r:id="rId25"/>
    <p:sldId id="323" r:id="rId26"/>
    <p:sldId id="324" r:id="rId27"/>
    <p:sldId id="325" r:id="rId28"/>
    <p:sldId id="326" r:id="rId29"/>
    <p:sldId id="327"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99CC00"/>
    <a:srgbClr val="1966B3"/>
    <a:srgbClr val="DDDDDD"/>
    <a:srgbClr val="C1D1D3"/>
    <a:srgbClr val="5AABCC"/>
    <a:srgbClr val="BD9E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8" autoAdjust="0"/>
    <p:restoredTop sz="94660" autoAdjust="0"/>
  </p:normalViewPr>
  <p:slideViewPr>
    <p:cSldViewPr>
      <p:cViewPr varScale="1">
        <p:scale>
          <a:sx n="44" d="100"/>
          <a:sy n="44" d="100"/>
        </p:scale>
        <p:origin x="1478"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2A083A-2CA5-4CE1-A88D-EAD99E90AD78}" type="doc">
      <dgm:prSet loTypeId="urn:microsoft.com/office/officeart/2005/8/layout/StepDownProcess" loCatId="process" qsTypeId="urn:microsoft.com/office/officeart/2005/8/quickstyle/3d3" qsCatId="3D" csTypeId="urn:microsoft.com/office/officeart/2005/8/colors/colorful5" csCatId="colorful" phldr="1"/>
      <dgm:spPr/>
      <dgm:t>
        <a:bodyPr/>
        <a:lstStyle/>
        <a:p>
          <a:endParaRPr lang="es-ES"/>
        </a:p>
      </dgm:t>
    </dgm:pt>
    <dgm:pt modelId="{74894858-ADB2-4089-9685-FECB82200577}">
      <dgm:prSet phldrT="[Texto]" custT="1"/>
      <dgm:spPr/>
      <dgm:t>
        <a:bodyPr/>
        <a:lstStyle/>
        <a:p>
          <a:pPr algn="ctr"/>
          <a:r>
            <a:rPr lang="es-ES" sz="1800" b="1" dirty="0">
              <a:solidFill>
                <a:schemeClr val="tx2"/>
              </a:solidFill>
            </a:rPr>
            <a:t>Gestión de crédito: Condiciones de venta, instrumentos de crédito comercial, análisis de crédito, decisiones sobre el crédito. </a:t>
          </a:r>
        </a:p>
      </dgm:t>
    </dgm:pt>
    <dgm:pt modelId="{CDB5C8F3-5CF1-403C-98CC-E2B8516CD510}" type="parTrans" cxnId="{FD84C6E0-6DD7-43DD-8180-E73BC96D223C}">
      <dgm:prSet/>
      <dgm:spPr/>
      <dgm:t>
        <a:bodyPr/>
        <a:lstStyle/>
        <a:p>
          <a:pPr algn="ctr"/>
          <a:endParaRPr lang="es-ES" sz="1600" b="1">
            <a:solidFill>
              <a:schemeClr val="tx2"/>
            </a:solidFill>
          </a:endParaRPr>
        </a:p>
      </dgm:t>
    </dgm:pt>
    <dgm:pt modelId="{28070C59-3767-4488-B962-82C19E13FAE5}" type="sibTrans" cxnId="{FD84C6E0-6DD7-43DD-8180-E73BC96D223C}">
      <dgm:prSet/>
      <dgm:spPr/>
      <dgm:t>
        <a:bodyPr/>
        <a:lstStyle/>
        <a:p>
          <a:pPr algn="ctr"/>
          <a:endParaRPr lang="es-ES" sz="1600" b="1">
            <a:solidFill>
              <a:schemeClr val="tx2"/>
            </a:solidFill>
          </a:endParaRPr>
        </a:p>
      </dgm:t>
    </dgm:pt>
    <dgm:pt modelId="{CB7E0E9A-E3F0-4158-BCCF-44702039626B}">
      <dgm:prSet phldrT="[Texto]" custT="1"/>
      <dgm:spPr/>
      <dgm:t>
        <a:bodyPr/>
        <a:lstStyle/>
        <a:p>
          <a:pPr algn="ctr"/>
          <a:r>
            <a:rPr lang="es-ES" sz="1800" b="1" dirty="0">
              <a:solidFill>
                <a:schemeClr val="tx2"/>
              </a:solidFill>
            </a:rPr>
            <a:t>Política de cobro en la empresa.</a:t>
          </a:r>
        </a:p>
      </dgm:t>
    </dgm:pt>
    <dgm:pt modelId="{C83F78DA-7F1C-4912-9816-52D4D73065D3}" type="parTrans" cxnId="{4DBBD009-2D1B-4110-8B2E-6C2CC9D3BBD9}">
      <dgm:prSet/>
      <dgm:spPr/>
      <dgm:t>
        <a:bodyPr/>
        <a:lstStyle/>
        <a:p>
          <a:pPr algn="ctr"/>
          <a:endParaRPr lang="es-ES" sz="1600" b="1">
            <a:solidFill>
              <a:schemeClr val="tx2"/>
            </a:solidFill>
          </a:endParaRPr>
        </a:p>
      </dgm:t>
    </dgm:pt>
    <dgm:pt modelId="{8BD9BF3A-1CA3-4259-8ACC-6227EC56B7C3}" type="sibTrans" cxnId="{4DBBD009-2D1B-4110-8B2E-6C2CC9D3BBD9}">
      <dgm:prSet/>
      <dgm:spPr/>
      <dgm:t>
        <a:bodyPr/>
        <a:lstStyle/>
        <a:p>
          <a:pPr algn="ctr"/>
          <a:endParaRPr lang="es-ES" sz="1600" b="1">
            <a:solidFill>
              <a:schemeClr val="tx2"/>
            </a:solidFill>
          </a:endParaRPr>
        </a:p>
      </dgm:t>
    </dgm:pt>
    <dgm:pt modelId="{CB221564-B832-4A30-802B-1B14A00FA0FB}" type="pres">
      <dgm:prSet presAssocID="{4B2A083A-2CA5-4CE1-A88D-EAD99E90AD78}" presName="rootnode" presStyleCnt="0">
        <dgm:presLayoutVars>
          <dgm:chMax/>
          <dgm:chPref/>
          <dgm:dir/>
          <dgm:animLvl val="lvl"/>
        </dgm:presLayoutVars>
      </dgm:prSet>
      <dgm:spPr/>
    </dgm:pt>
    <dgm:pt modelId="{CB5495DB-0425-4A97-84DA-C0B682BA78C6}" type="pres">
      <dgm:prSet presAssocID="{74894858-ADB2-4089-9685-FECB82200577}" presName="composite" presStyleCnt="0"/>
      <dgm:spPr/>
    </dgm:pt>
    <dgm:pt modelId="{E737821A-0183-4BF5-8E94-8601281BFF6D}" type="pres">
      <dgm:prSet presAssocID="{74894858-ADB2-4089-9685-FECB82200577}" presName="bentUpArrow1" presStyleLbl="alignImgPlace1" presStyleIdx="0" presStyleCnt="1" custScaleX="64205" custLinFactNeighborX="-17968" custLinFactNeighborY="-24805"/>
      <dgm:spPr/>
    </dgm:pt>
    <dgm:pt modelId="{D3CB4597-D920-41D8-AB57-7A615E795DEC}" type="pres">
      <dgm:prSet presAssocID="{74894858-ADB2-4089-9685-FECB82200577}" presName="ParentText" presStyleLbl="node1" presStyleIdx="0" presStyleCnt="2" custScaleX="203538" custScaleY="39004" custLinFactNeighborY="15729">
        <dgm:presLayoutVars>
          <dgm:chMax val="1"/>
          <dgm:chPref val="1"/>
          <dgm:bulletEnabled val="1"/>
        </dgm:presLayoutVars>
      </dgm:prSet>
      <dgm:spPr/>
    </dgm:pt>
    <dgm:pt modelId="{1774887C-5420-4DA0-8177-02C694B481AE}" type="pres">
      <dgm:prSet presAssocID="{74894858-ADB2-4089-9685-FECB82200577}" presName="ChildText" presStyleLbl="revTx" presStyleIdx="0" presStyleCnt="1">
        <dgm:presLayoutVars>
          <dgm:chMax val="0"/>
          <dgm:chPref val="0"/>
          <dgm:bulletEnabled val="1"/>
        </dgm:presLayoutVars>
      </dgm:prSet>
      <dgm:spPr/>
    </dgm:pt>
    <dgm:pt modelId="{781C8948-1EBE-4AE7-84A6-75BE77AEF4B7}" type="pres">
      <dgm:prSet presAssocID="{28070C59-3767-4488-B962-82C19E13FAE5}" presName="sibTrans" presStyleCnt="0"/>
      <dgm:spPr/>
    </dgm:pt>
    <dgm:pt modelId="{F3F57758-6CFF-42C7-8FC9-F9627D7973AE}" type="pres">
      <dgm:prSet presAssocID="{CB7E0E9A-E3F0-4158-BCCF-44702039626B}" presName="composite" presStyleCnt="0"/>
      <dgm:spPr/>
    </dgm:pt>
    <dgm:pt modelId="{F4AADAF1-29D3-4E36-948D-BE293A862E77}" type="pres">
      <dgm:prSet presAssocID="{CB7E0E9A-E3F0-4158-BCCF-44702039626B}" presName="ParentText" presStyleLbl="node1" presStyleIdx="1" presStyleCnt="2" custScaleX="141552" custScaleY="44899" custLinFactNeighborX="366" custLinFactNeighborY="21261">
        <dgm:presLayoutVars>
          <dgm:chMax val="1"/>
          <dgm:chPref val="1"/>
          <dgm:bulletEnabled val="1"/>
        </dgm:presLayoutVars>
      </dgm:prSet>
      <dgm:spPr/>
    </dgm:pt>
  </dgm:ptLst>
  <dgm:cxnLst>
    <dgm:cxn modelId="{4DBBD009-2D1B-4110-8B2E-6C2CC9D3BBD9}" srcId="{4B2A083A-2CA5-4CE1-A88D-EAD99E90AD78}" destId="{CB7E0E9A-E3F0-4158-BCCF-44702039626B}" srcOrd="1" destOrd="0" parTransId="{C83F78DA-7F1C-4912-9816-52D4D73065D3}" sibTransId="{8BD9BF3A-1CA3-4259-8ACC-6227EC56B7C3}"/>
    <dgm:cxn modelId="{705DA621-5AD6-44EC-967D-EF71B1F9E07B}" type="presOf" srcId="{CB7E0E9A-E3F0-4158-BCCF-44702039626B}" destId="{F4AADAF1-29D3-4E36-948D-BE293A862E77}" srcOrd="0" destOrd="0" presId="urn:microsoft.com/office/officeart/2005/8/layout/StepDownProcess"/>
    <dgm:cxn modelId="{58140241-FB4A-4199-8ED5-28ABB6BF837C}" type="presOf" srcId="{4B2A083A-2CA5-4CE1-A88D-EAD99E90AD78}" destId="{CB221564-B832-4A30-802B-1B14A00FA0FB}" srcOrd="0" destOrd="0" presId="urn:microsoft.com/office/officeart/2005/8/layout/StepDownProcess"/>
    <dgm:cxn modelId="{D92DE667-9F1F-4B99-BC25-4D277FC17B09}" type="presOf" srcId="{74894858-ADB2-4089-9685-FECB82200577}" destId="{D3CB4597-D920-41D8-AB57-7A615E795DEC}" srcOrd="0" destOrd="0" presId="urn:microsoft.com/office/officeart/2005/8/layout/StepDownProcess"/>
    <dgm:cxn modelId="{FD84C6E0-6DD7-43DD-8180-E73BC96D223C}" srcId="{4B2A083A-2CA5-4CE1-A88D-EAD99E90AD78}" destId="{74894858-ADB2-4089-9685-FECB82200577}" srcOrd="0" destOrd="0" parTransId="{CDB5C8F3-5CF1-403C-98CC-E2B8516CD510}" sibTransId="{28070C59-3767-4488-B962-82C19E13FAE5}"/>
    <dgm:cxn modelId="{A3053E83-8310-4A1E-A53E-204D0674F8E9}" type="presParOf" srcId="{CB221564-B832-4A30-802B-1B14A00FA0FB}" destId="{CB5495DB-0425-4A97-84DA-C0B682BA78C6}" srcOrd="0" destOrd="0" presId="urn:microsoft.com/office/officeart/2005/8/layout/StepDownProcess"/>
    <dgm:cxn modelId="{88A71D6A-3DD2-4B31-A16D-FF99E5BF59FE}" type="presParOf" srcId="{CB5495DB-0425-4A97-84DA-C0B682BA78C6}" destId="{E737821A-0183-4BF5-8E94-8601281BFF6D}" srcOrd="0" destOrd="0" presId="urn:microsoft.com/office/officeart/2005/8/layout/StepDownProcess"/>
    <dgm:cxn modelId="{43928E01-96C8-49D9-BFFC-AE273FD0CD50}" type="presParOf" srcId="{CB5495DB-0425-4A97-84DA-C0B682BA78C6}" destId="{D3CB4597-D920-41D8-AB57-7A615E795DEC}" srcOrd="1" destOrd="0" presId="urn:microsoft.com/office/officeart/2005/8/layout/StepDownProcess"/>
    <dgm:cxn modelId="{1D1C63AD-87ED-44E7-910A-3660BD98C2F6}" type="presParOf" srcId="{CB5495DB-0425-4A97-84DA-C0B682BA78C6}" destId="{1774887C-5420-4DA0-8177-02C694B481AE}" srcOrd="2" destOrd="0" presId="urn:microsoft.com/office/officeart/2005/8/layout/StepDownProcess"/>
    <dgm:cxn modelId="{B27F7D3A-79A3-47C7-9A85-D902160A2860}" type="presParOf" srcId="{CB221564-B832-4A30-802B-1B14A00FA0FB}" destId="{781C8948-1EBE-4AE7-84A6-75BE77AEF4B7}" srcOrd="1" destOrd="0" presId="urn:microsoft.com/office/officeart/2005/8/layout/StepDownProcess"/>
    <dgm:cxn modelId="{84B6A5D0-D991-4077-BB8A-EA66C72D0577}" type="presParOf" srcId="{CB221564-B832-4A30-802B-1B14A00FA0FB}" destId="{F3F57758-6CFF-42C7-8FC9-F9627D7973AE}" srcOrd="2" destOrd="0" presId="urn:microsoft.com/office/officeart/2005/8/layout/StepDownProcess"/>
    <dgm:cxn modelId="{9AC1BEC1-B132-47F2-876A-80C74911B320}" type="presParOf" srcId="{F3F57758-6CFF-42C7-8FC9-F9627D7973AE}" destId="{F4AADAF1-29D3-4E36-948D-BE293A862E77}"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E74EB2-ECD9-443D-852C-47216F5D007A}"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s-ES"/>
        </a:p>
      </dgm:t>
    </dgm:pt>
    <dgm:pt modelId="{8538F333-5624-4488-A1E0-65D490C08C14}">
      <dgm:prSet phldrT="[Texto]" custT="1"/>
      <dgm:spPr/>
      <dgm:t>
        <a:bodyPr/>
        <a:lstStyle/>
        <a:p>
          <a:pPr algn="just"/>
          <a:r>
            <a:rPr lang="es-ES" sz="2000" dirty="0"/>
            <a:t>Las Cuentas por cobrar representan el crédito que concede una empresa a sus clientes  con una cuenta abierta, aunque a veces pudiera verse que se ofrecen condiciones de crédito más favorables para atraer a ciertos clientes. Estas ventas a crédito, normalmente incluyen condiciones de crédito que establecen el pago dentro de un número determinado de días. </a:t>
          </a:r>
        </a:p>
      </dgm:t>
    </dgm:pt>
    <dgm:pt modelId="{BBC63F5A-8FB5-459D-8C20-F4E79CCCB0CD}" type="parTrans" cxnId="{B07EF096-D0C7-46D3-B8ED-88533F72A15D}">
      <dgm:prSet/>
      <dgm:spPr/>
      <dgm:t>
        <a:bodyPr/>
        <a:lstStyle/>
        <a:p>
          <a:endParaRPr lang="es-ES" sz="2000"/>
        </a:p>
      </dgm:t>
    </dgm:pt>
    <dgm:pt modelId="{1DD617AB-58F9-4B4A-B9E9-E72ED696DA6C}" type="sibTrans" cxnId="{B07EF096-D0C7-46D3-B8ED-88533F72A15D}">
      <dgm:prSet/>
      <dgm:spPr/>
      <dgm:t>
        <a:bodyPr/>
        <a:lstStyle/>
        <a:p>
          <a:endParaRPr lang="es-ES" sz="2000"/>
        </a:p>
      </dgm:t>
    </dgm:pt>
    <dgm:pt modelId="{E4739FC3-D887-4F80-A125-B73DE2D37409}">
      <dgm:prSet phldrT="[Texto]" custT="1"/>
      <dgm:spPr/>
      <dgm:t>
        <a:bodyPr/>
        <a:lstStyle/>
        <a:p>
          <a:pPr algn="just"/>
          <a:r>
            <a:rPr lang="es-ES" sz="2000" dirty="0"/>
            <a:t>Como que las Cuentas por cobrar representan una inversión cuantiosa en muchas empresas, la administración eficiente de estas cuentas puede representar ahorros considerables, por lo que el objetivo general de su correcta administrar va mas allá de cobrarlas con prontitud sino también prestarse atención a las alternativas costo-beneficio que se presentan en los diferentes campos de la administración de las Cuentas por cobrar. </a:t>
          </a:r>
        </a:p>
      </dgm:t>
    </dgm:pt>
    <dgm:pt modelId="{7C8271DB-894B-41B4-8B3E-24B78E4E10DD}" type="parTrans" cxnId="{E0B4EC50-22B5-4FCA-9E48-BC4980186ABE}">
      <dgm:prSet/>
      <dgm:spPr/>
      <dgm:t>
        <a:bodyPr/>
        <a:lstStyle/>
        <a:p>
          <a:endParaRPr lang="es-ES" sz="2000"/>
        </a:p>
      </dgm:t>
    </dgm:pt>
    <dgm:pt modelId="{4BCDB675-B984-43AC-BBED-79E389E05281}" type="sibTrans" cxnId="{E0B4EC50-22B5-4FCA-9E48-BC4980186ABE}">
      <dgm:prSet/>
      <dgm:spPr/>
      <dgm:t>
        <a:bodyPr/>
        <a:lstStyle/>
        <a:p>
          <a:endParaRPr lang="es-ES" sz="2000"/>
        </a:p>
      </dgm:t>
    </dgm:pt>
    <dgm:pt modelId="{D07FA5F6-3A7C-4BEE-90D8-927CA807C2D9}" type="pres">
      <dgm:prSet presAssocID="{F5E74EB2-ECD9-443D-852C-47216F5D007A}" presName="diagram" presStyleCnt="0">
        <dgm:presLayoutVars>
          <dgm:chPref val="1"/>
          <dgm:dir/>
          <dgm:animOne val="branch"/>
          <dgm:animLvl val="lvl"/>
          <dgm:resizeHandles/>
        </dgm:presLayoutVars>
      </dgm:prSet>
      <dgm:spPr/>
    </dgm:pt>
    <dgm:pt modelId="{F3B25AC5-5201-48D5-B33C-9D91F1D96E63}" type="pres">
      <dgm:prSet presAssocID="{8538F333-5624-4488-A1E0-65D490C08C14}" presName="root" presStyleCnt="0"/>
      <dgm:spPr/>
    </dgm:pt>
    <dgm:pt modelId="{5015FEFF-6430-4216-8523-6928561AE4E2}" type="pres">
      <dgm:prSet presAssocID="{8538F333-5624-4488-A1E0-65D490C08C14}" presName="rootComposite" presStyleCnt="0"/>
      <dgm:spPr/>
    </dgm:pt>
    <dgm:pt modelId="{E09091B9-EF60-4EF3-A02A-32DF65DBB9D9}" type="pres">
      <dgm:prSet presAssocID="{8538F333-5624-4488-A1E0-65D490C08C14}" presName="rootText" presStyleLbl="node1" presStyleIdx="0" presStyleCnt="1" custScaleX="158383" custScaleY="110462"/>
      <dgm:spPr/>
    </dgm:pt>
    <dgm:pt modelId="{F97FABC3-253D-47DB-B7AE-A74BF0EC0B5B}" type="pres">
      <dgm:prSet presAssocID="{8538F333-5624-4488-A1E0-65D490C08C14}" presName="rootConnector" presStyleLbl="node1" presStyleIdx="0" presStyleCnt="1"/>
      <dgm:spPr/>
    </dgm:pt>
    <dgm:pt modelId="{8CF7375C-F582-4B1E-BF9F-49F06CA59FF0}" type="pres">
      <dgm:prSet presAssocID="{8538F333-5624-4488-A1E0-65D490C08C14}" presName="childShape" presStyleCnt="0"/>
      <dgm:spPr/>
    </dgm:pt>
    <dgm:pt modelId="{BC1D5B48-4BE1-40A0-816A-FCBD4E46AF64}" type="pres">
      <dgm:prSet presAssocID="{7C8271DB-894B-41B4-8B3E-24B78E4E10DD}" presName="Name13" presStyleLbl="parChTrans1D2" presStyleIdx="0" presStyleCnt="1"/>
      <dgm:spPr/>
    </dgm:pt>
    <dgm:pt modelId="{BFEC339F-F3CA-482A-AD63-014E74BA9DD4}" type="pres">
      <dgm:prSet presAssocID="{E4739FC3-D887-4F80-A125-B73DE2D37409}" presName="childText" presStyleLbl="bgAcc1" presStyleIdx="0" presStyleCnt="1" custScaleX="208508" custScaleY="142322">
        <dgm:presLayoutVars>
          <dgm:bulletEnabled val="1"/>
        </dgm:presLayoutVars>
      </dgm:prSet>
      <dgm:spPr/>
    </dgm:pt>
  </dgm:ptLst>
  <dgm:cxnLst>
    <dgm:cxn modelId="{20F42832-E682-4C6B-88C8-E9F5263DECBA}" type="presOf" srcId="{F5E74EB2-ECD9-443D-852C-47216F5D007A}" destId="{D07FA5F6-3A7C-4BEE-90D8-927CA807C2D9}" srcOrd="0" destOrd="0" presId="urn:microsoft.com/office/officeart/2005/8/layout/hierarchy3"/>
    <dgm:cxn modelId="{356C8F4F-613F-4AD7-B2D7-7B5018491674}" type="presOf" srcId="{8538F333-5624-4488-A1E0-65D490C08C14}" destId="{E09091B9-EF60-4EF3-A02A-32DF65DBB9D9}" srcOrd="0" destOrd="0" presId="urn:microsoft.com/office/officeart/2005/8/layout/hierarchy3"/>
    <dgm:cxn modelId="{E0B4EC50-22B5-4FCA-9E48-BC4980186ABE}" srcId="{8538F333-5624-4488-A1E0-65D490C08C14}" destId="{E4739FC3-D887-4F80-A125-B73DE2D37409}" srcOrd="0" destOrd="0" parTransId="{7C8271DB-894B-41B4-8B3E-24B78E4E10DD}" sibTransId="{4BCDB675-B984-43AC-BBED-79E389E05281}"/>
    <dgm:cxn modelId="{1E942184-495D-4ED6-A7D7-7F387D97522D}" type="presOf" srcId="{8538F333-5624-4488-A1E0-65D490C08C14}" destId="{F97FABC3-253D-47DB-B7AE-A74BF0EC0B5B}" srcOrd="1" destOrd="0" presId="urn:microsoft.com/office/officeart/2005/8/layout/hierarchy3"/>
    <dgm:cxn modelId="{B07EF096-D0C7-46D3-B8ED-88533F72A15D}" srcId="{F5E74EB2-ECD9-443D-852C-47216F5D007A}" destId="{8538F333-5624-4488-A1E0-65D490C08C14}" srcOrd="0" destOrd="0" parTransId="{BBC63F5A-8FB5-459D-8C20-F4E79CCCB0CD}" sibTransId="{1DD617AB-58F9-4B4A-B9E9-E72ED696DA6C}"/>
    <dgm:cxn modelId="{2709B098-3B72-4C75-887C-41E6973DC132}" type="presOf" srcId="{E4739FC3-D887-4F80-A125-B73DE2D37409}" destId="{BFEC339F-F3CA-482A-AD63-014E74BA9DD4}" srcOrd="0" destOrd="0" presId="urn:microsoft.com/office/officeart/2005/8/layout/hierarchy3"/>
    <dgm:cxn modelId="{3DD1C3DA-9521-4384-B35A-2BE1F5481DFA}" type="presOf" srcId="{7C8271DB-894B-41B4-8B3E-24B78E4E10DD}" destId="{BC1D5B48-4BE1-40A0-816A-FCBD4E46AF64}" srcOrd="0" destOrd="0" presId="urn:microsoft.com/office/officeart/2005/8/layout/hierarchy3"/>
    <dgm:cxn modelId="{EA3DB4DC-D7F6-464A-A8C1-C4F6E29457CA}" type="presParOf" srcId="{D07FA5F6-3A7C-4BEE-90D8-927CA807C2D9}" destId="{F3B25AC5-5201-48D5-B33C-9D91F1D96E63}" srcOrd="0" destOrd="0" presId="urn:microsoft.com/office/officeart/2005/8/layout/hierarchy3"/>
    <dgm:cxn modelId="{AB12C6F6-C1B1-45FA-90E3-A1DF7B95B4BB}" type="presParOf" srcId="{F3B25AC5-5201-48D5-B33C-9D91F1D96E63}" destId="{5015FEFF-6430-4216-8523-6928561AE4E2}" srcOrd="0" destOrd="0" presId="urn:microsoft.com/office/officeart/2005/8/layout/hierarchy3"/>
    <dgm:cxn modelId="{C159760E-FEE3-4116-9CC8-8DC9ED182836}" type="presParOf" srcId="{5015FEFF-6430-4216-8523-6928561AE4E2}" destId="{E09091B9-EF60-4EF3-A02A-32DF65DBB9D9}" srcOrd="0" destOrd="0" presId="urn:microsoft.com/office/officeart/2005/8/layout/hierarchy3"/>
    <dgm:cxn modelId="{4092BE78-8C27-4417-8BBE-40C838FCABFB}" type="presParOf" srcId="{5015FEFF-6430-4216-8523-6928561AE4E2}" destId="{F97FABC3-253D-47DB-B7AE-A74BF0EC0B5B}" srcOrd="1" destOrd="0" presId="urn:microsoft.com/office/officeart/2005/8/layout/hierarchy3"/>
    <dgm:cxn modelId="{24361492-AFFC-4C34-8717-2AA42621F78C}" type="presParOf" srcId="{F3B25AC5-5201-48D5-B33C-9D91F1D96E63}" destId="{8CF7375C-F582-4B1E-BF9F-49F06CA59FF0}" srcOrd="1" destOrd="0" presId="urn:microsoft.com/office/officeart/2005/8/layout/hierarchy3"/>
    <dgm:cxn modelId="{C1A2629D-4BC9-4EB5-BAB4-48824738A7D0}" type="presParOf" srcId="{8CF7375C-F582-4B1E-BF9F-49F06CA59FF0}" destId="{BC1D5B48-4BE1-40A0-816A-FCBD4E46AF64}" srcOrd="0" destOrd="0" presId="urn:microsoft.com/office/officeart/2005/8/layout/hierarchy3"/>
    <dgm:cxn modelId="{5DA5A7A0-FFFB-4AAC-B25B-A7DC0E01334F}" type="presParOf" srcId="{8CF7375C-F582-4B1E-BF9F-49F06CA59FF0}" destId="{BFEC339F-F3CA-482A-AD63-014E74BA9DD4}"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BBD3AA-B108-48D8-AE45-55B07F3E166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186D322A-1AB4-4658-8B7B-30621EB680DA}">
      <dgm:prSet phldrT="[Texto]" custT="1"/>
      <dgm:spPr/>
      <dgm:t>
        <a:bodyPr/>
        <a:lstStyle/>
        <a:p>
          <a:r>
            <a:rPr lang="es-ES" sz="2400" b="1" i="1" u="none" dirty="0"/>
            <a:t>POLÍTICAS DE CRÉDITO</a:t>
          </a:r>
          <a:endParaRPr lang="es-ES" sz="2400" u="none" dirty="0"/>
        </a:p>
      </dgm:t>
    </dgm:pt>
    <dgm:pt modelId="{5EF435D8-76D5-456C-9927-6E93227F7B6C}" type="parTrans" cxnId="{4F74B629-F40C-4663-8D25-5E6BF213DBA8}">
      <dgm:prSet/>
      <dgm:spPr/>
      <dgm:t>
        <a:bodyPr/>
        <a:lstStyle/>
        <a:p>
          <a:endParaRPr lang="es-ES" sz="2400"/>
        </a:p>
      </dgm:t>
    </dgm:pt>
    <dgm:pt modelId="{38E9A2A5-56CF-46FD-8149-D7D8F86D21E6}" type="sibTrans" cxnId="{4F74B629-F40C-4663-8D25-5E6BF213DBA8}">
      <dgm:prSet/>
      <dgm:spPr/>
      <dgm:t>
        <a:bodyPr/>
        <a:lstStyle/>
        <a:p>
          <a:endParaRPr lang="es-ES" sz="2400"/>
        </a:p>
      </dgm:t>
    </dgm:pt>
    <dgm:pt modelId="{6710855D-8B4E-4006-B52A-7FD0F10554C5}">
      <dgm:prSet phldrT="[Texto]" custT="1"/>
      <dgm:spPr/>
      <dgm:t>
        <a:bodyPr/>
        <a:lstStyle/>
        <a:p>
          <a:r>
            <a:rPr lang="es-ES" sz="2400" b="1" i="1" u="none" dirty="0"/>
            <a:t>CONDICIONES DE CRÉDITO </a:t>
          </a:r>
          <a:endParaRPr lang="es-ES" sz="2400" u="none" dirty="0"/>
        </a:p>
      </dgm:t>
    </dgm:pt>
    <dgm:pt modelId="{A5D7AE81-D3C2-407B-A143-F570E2D41D84}" type="parTrans" cxnId="{C40CE8A5-1177-4ECE-B418-8B33765DC72F}">
      <dgm:prSet/>
      <dgm:spPr/>
      <dgm:t>
        <a:bodyPr/>
        <a:lstStyle/>
        <a:p>
          <a:endParaRPr lang="es-ES" sz="2400"/>
        </a:p>
      </dgm:t>
    </dgm:pt>
    <dgm:pt modelId="{700A0EF2-BE41-4F6A-829B-A27C071D1F95}" type="sibTrans" cxnId="{C40CE8A5-1177-4ECE-B418-8B33765DC72F}">
      <dgm:prSet/>
      <dgm:spPr/>
      <dgm:t>
        <a:bodyPr/>
        <a:lstStyle/>
        <a:p>
          <a:endParaRPr lang="es-ES" sz="2400"/>
        </a:p>
      </dgm:t>
    </dgm:pt>
    <dgm:pt modelId="{474B6306-454D-47FB-B6E2-4E684C68FDA7}">
      <dgm:prSet phldrT="[Texto]" custT="1"/>
      <dgm:spPr/>
      <dgm:t>
        <a:bodyPr/>
        <a:lstStyle/>
        <a:p>
          <a:r>
            <a:rPr lang="es-ES" sz="2400" b="1" i="1" u="none" dirty="0"/>
            <a:t>POLÍTICAS DE COBROS</a:t>
          </a:r>
          <a:endParaRPr lang="es-ES" sz="2400" u="none" dirty="0"/>
        </a:p>
      </dgm:t>
    </dgm:pt>
    <dgm:pt modelId="{577C0653-BB1D-4CB4-A733-E50AD509AD8E}" type="parTrans" cxnId="{34B06997-F489-456C-8B74-A4B5FC0DB092}">
      <dgm:prSet/>
      <dgm:spPr/>
      <dgm:t>
        <a:bodyPr/>
        <a:lstStyle/>
        <a:p>
          <a:endParaRPr lang="es-ES" sz="2400"/>
        </a:p>
      </dgm:t>
    </dgm:pt>
    <dgm:pt modelId="{10C0A6D0-F511-4CC3-9001-62E8B68AEE69}" type="sibTrans" cxnId="{34B06997-F489-456C-8B74-A4B5FC0DB092}">
      <dgm:prSet/>
      <dgm:spPr/>
      <dgm:t>
        <a:bodyPr/>
        <a:lstStyle/>
        <a:p>
          <a:endParaRPr lang="es-ES" sz="2400"/>
        </a:p>
      </dgm:t>
    </dgm:pt>
    <dgm:pt modelId="{DA0D3A6B-CF0B-4220-9AAC-C33CA6316353}" type="pres">
      <dgm:prSet presAssocID="{8DBBD3AA-B108-48D8-AE45-55B07F3E166E}" presName="linear" presStyleCnt="0">
        <dgm:presLayoutVars>
          <dgm:dir/>
          <dgm:animLvl val="lvl"/>
          <dgm:resizeHandles val="exact"/>
        </dgm:presLayoutVars>
      </dgm:prSet>
      <dgm:spPr/>
    </dgm:pt>
    <dgm:pt modelId="{25CC353A-1981-47A2-9C3B-1CEE7F548947}" type="pres">
      <dgm:prSet presAssocID="{186D322A-1AB4-4658-8B7B-30621EB680DA}" presName="parentLin" presStyleCnt="0"/>
      <dgm:spPr/>
    </dgm:pt>
    <dgm:pt modelId="{9D19C4EC-5D9D-4A67-89CE-3C2F4F04EBC2}" type="pres">
      <dgm:prSet presAssocID="{186D322A-1AB4-4658-8B7B-30621EB680DA}" presName="parentLeftMargin" presStyleLbl="node1" presStyleIdx="0" presStyleCnt="3"/>
      <dgm:spPr/>
    </dgm:pt>
    <dgm:pt modelId="{85311BEE-6064-41CD-B374-A6B5743A2975}" type="pres">
      <dgm:prSet presAssocID="{186D322A-1AB4-4658-8B7B-30621EB680DA}" presName="parentText" presStyleLbl="node1" presStyleIdx="0" presStyleCnt="3">
        <dgm:presLayoutVars>
          <dgm:chMax val="0"/>
          <dgm:bulletEnabled val="1"/>
        </dgm:presLayoutVars>
      </dgm:prSet>
      <dgm:spPr/>
    </dgm:pt>
    <dgm:pt modelId="{CF60E4D3-EEA1-4E48-8B4F-E8502F926017}" type="pres">
      <dgm:prSet presAssocID="{186D322A-1AB4-4658-8B7B-30621EB680DA}" presName="negativeSpace" presStyleCnt="0"/>
      <dgm:spPr/>
    </dgm:pt>
    <dgm:pt modelId="{DBF94D2D-ABD3-42B5-BCAF-96F2F44CEB7F}" type="pres">
      <dgm:prSet presAssocID="{186D322A-1AB4-4658-8B7B-30621EB680DA}" presName="childText" presStyleLbl="conFgAcc1" presStyleIdx="0" presStyleCnt="3">
        <dgm:presLayoutVars>
          <dgm:bulletEnabled val="1"/>
        </dgm:presLayoutVars>
      </dgm:prSet>
      <dgm:spPr/>
    </dgm:pt>
    <dgm:pt modelId="{4FBF93D2-4FF0-4A93-B099-4CB9B1A62FDD}" type="pres">
      <dgm:prSet presAssocID="{38E9A2A5-56CF-46FD-8149-D7D8F86D21E6}" presName="spaceBetweenRectangles" presStyleCnt="0"/>
      <dgm:spPr/>
    </dgm:pt>
    <dgm:pt modelId="{F294ED7E-7ED2-44FD-82AE-F4EE9814E581}" type="pres">
      <dgm:prSet presAssocID="{6710855D-8B4E-4006-B52A-7FD0F10554C5}" presName="parentLin" presStyleCnt="0"/>
      <dgm:spPr/>
    </dgm:pt>
    <dgm:pt modelId="{35DBB243-0285-46E5-9ABF-256AE48FE464}" type="pres">
      <dgm:prSet presAssocID="{6710855D-8B4E-4006-B52A-7FD0F10554C5}" presName="parentLeftMargin" presStyleLbl="node1" presStyleIdx="0" presStyleCnt="3"/>
      <dgm:spPr/>
    </dgm:pt>
    <dgm:pt modelId="{EB850062-A901-4ADB-A52E-DF41CA06D2B7}" type="pres">
      <dgm:prSet presAssocID="{6710855D-8B4E-4006-B52A-7FD0F10554C5}" presName="parentText" presStyleLbl="node1" presStyleIdx="1" presStyleCnt="3">
        <dgm:presLayoutVars>
          <dgm:chMax val="0"/>
          <dgm:bulletEnabled val="1"/>
        </dgm:presLayoutVars>
      </dgm:prSet>
      <dgm:spPr/>
    </dgm:pt>
    <dgm:pt modelId="{A181E63C-9F84-4178-816C-956921E811FB}" type="pres">
      <dgm:prSet presAssocID="{6710855D-8B4E-4006-B52A-7FD0F10554C5}" presName="negativeSpace" presStyleCnt="0"/>
      <dgm:spPr/>
    </dgm:pt>
    <dgm:pt modelId="{24884610-92D3-4793-98E0-95010218DE8F}" type="pres">
      <dgm:prSet presAssocID="{6710855D-8B4E-4006-B52A-7FD0F10554C5}" presName="childText" presStyleLbl="conFgAcc1" presStyleIdx="1" presStyleCnt="3">
        <dgm:presLayoutVars>
          <dgm:bulletEnabled val="1"/>
        </dgm:presLayoutVars>
      </dgm:prSet>
      <dgm:spPr/>
    </dgm:pt>
    <dgm:pt modelId="{5B293703-FF5B-44B1-A21C-08733D483314}" type="pres">
      <dgm:prSet presAssocID="{700A0EF2-BE41-4F6A-829B-A27C071D1F95}" presName="spaceBetweenRectangles" presStyleCnt="0"/>
      <dgm:spPr/>
    </dgm:pt>
    <dgm:pt modelId="{F928B9BD-8243-4565-BB5B-94E28598D205}" type="pres">
      <dgm:prSet presAssocID="{474B6306-454D-47FB-B6E2-4E684C68FDA7}" presName="parentLin" presStyleCnt="0"/>
      <dgm:spPr/>
    </dgm:pt>
    <dgm:pt modelId="{45607DAA-95C0-4BEF-8771-EEC1D58509EE}" type="pres">
      <dgm:prSet presAssocID="{474B6306-454D-47FB-B6E2-4E684C68FDA7}" presName="parentLeftMargin" presStyleLbl="node1" presStyleIdx="1" presStyleCnt="3"/>
      <dgm:spPr/>
    </dgm:pt>
    <dgm:pt modelId="{1A365F8E-0DEF-447D-9B20-02923FE877E8}" type="pres">
      <dgm:prSet presAssocID="{474B6306-454D-47FB-B6E2-4E684C68FDA7}" presName="parentText" presStyleLbl="node1" presStyleIdx="2" presStyleCnt="3">
        <dgm:presLayoutVars>
          <dgm:chMax val="0"/>
          <dgm:bulletEnabled val="1"/>
        </dgm:presLayoutVars>
      </dgm:prSet>
      <dgm:spPr/>
    </dgm:pt>
    <dgm:pt modelId="{41AAFA0E-B6E5-4A68-947C-8B6A84E59BE9}" type="pres">
      <dgm:prSet presAssocID="{474B6306-454D-47FB-B6E2-4E684C68FDA7}" presName="negativeSpace" presStyleCnt="0"/>
      <dgm:spPr/>
    </dgm:pt>
    <dgm:pt modelId="{EB233E80-9C52-4CAF-BB8E-46CCFADAE6F0}" type="pres">
      <dgm:prSet presAssocID="{474B6306-454D-47FB-B6E2-4E684C68FDA7}" presName="childText" presStyleLbl="conFgAcc1" presStyleIdx="2" presStyleCnt="3">
        <dgm:presLayoutVars>
          <dgm:bulletEnabled val="1"/>
        </dgm:presLayoutVars>
      </dgm:prSet>
      <dgm:spPr/>
    </dgm:pt>
  </dgm:ptLst>
  <dgm:cxnLst>
    <dgm:cxn modelId="{576A0827-7927-4B76-9332-8B510378B801}" type="presOf" srcId="{474B6306-454D-47FB-B6E2-4E684C68FDA7}" destId="{45607DAA-95C0-4BEF-8771-EEC1D58509EE}" srcOrd="0" destOrd="0" presId="urn:microsoft.com/office/officeart/2005/8/layout/list1"/>
    <dgm:cxn modelId="{4F74B629-F40C-4663-8D25-5E6BF213DBA8}" srcId="{8DBBD3AA-B108-48D8-AE45-55B07F3E166E}" destId="{186D322A-1AB4-4658-8B7B-30621EB680DA}" srcOrd="0" destOrd="0" parTransId="{5EF435D8-76D5-456C-9927-6E93227F7B6C}" sibTransId="{38E9A2A5-56CF-46FD-8149-D7D8F86D21E6}"/>
    <dgm:cxn modelId="{EBC3766F-CC89-4393-8A3A-C52D84EFEF6F}" type="presOf" srcId="{6710855D-8B4E-4006-B52A-7FD0F10554C5}" destId="{EB850062-A901-4ADB-A52E-DF41CA06D2B7}" srcOrd="1" destOrd="0" presId="urn:microsoft.com/office/officeart/2005/8/layout/list1"/>
    <dgm:cxn modelId="{04E22C86-A2AE-4EEC-BB2A-495D5B0DA3BE}" type="presOf" srcId="{186D322A-1AB4-4658-8B7B-30621EB680DA}" destId="{85311BEE-6064-41CD-B374-A6B5743A2975}" srcOrd="1" destOrd="0" presId="urn:microsoft.com/office/officeart/2005/8/layout/list1"/>
    <dgm:cxn modelId="{34B06997-F489-456C-8B74-A4B5FC0DB092}" srcId="{8DBBD3AA-B108-48D8-AE45-55B07F3E166E}" destId="{474B6306-454D-47FB-B6E2-4E684C68FDA7}" srcOrd="2" destOrd="0" parTransId="{577C0653-BB1D-4CB4-A733-E50AD509AD8E}" sibTransId="{10C0A6D0-F511-4CC3-9001-62E8B68AEE69}"/>
    <dgm:cxn modelId="{214182A0-EC9D-419B-867E-E5BD42D64A77}" type="presOf" srcId="{186D322A-1AB4-4658-8B7B-30621EB680DA}" destId="{9D19C4EC-5D9D-4A67-89CE-3C2F4F04EBC2}" srcOrd="0" destOrd="0" presId="urn:microsoft.com/office/officeart/2005/8/layout/list1"/>
    <dgm:cxn modelId="{C40CE8A5-1177-4ECE-B418-8B33765DC72F}" srcId="{8DBBD3AA-B108-48D8-AE45-55B07F3E166E}" destId="{6710855D-8B4E-4006-B52A-7FD0F10554C5}" srcOrd="1" destOrd="0" parTransId="{A5D7AE81-D3C2-407B-A143-F570E2D41D84}" sibTransId="{700A0EF2-BE41-4F6A-829B-A27C071D1F95}"/>
    <dgm:cxn modelId="{755A93D9-0021-43C5-AFC7-D24FCF941A97}" type="presOf" srcId="{6710855D-8B4E-4006-B52A-7FD0F10554C5}" destId="{35DBB243-0285-46E5-9ABF-256AE48FE464}" srcOrd="0" destOrd="0" presId="urn:microsoft.com/office/officeart/2005/8/layout/list1"/>
    <dgm:cxn modelId="{1D6FFFE3-E3E5-49E0-845D-6F6237E97CF9}" type="presOf" srcId="{474B6306-454D-47FB-B6E2-4E684C68FDA7}" destId="{1A365F8E-0DEF-447D-9B20-02923FE877E8}" srcOrd="1" destOrd="0" presId="urn:microsoft.com/office/officeart/2005/8/layout/list1"/>
    <dgm:cxn modelId="{C93220F1-A2FE-47B7-B48A-83F83C29F51D}" type="presOf" srcId="{8DBBD3AA-B108-48D8-AE45-55B07F3E166E}" destId="{DA0D3A6B-CF0B-4220-9AAC-C33CA6316353}" srcOrd="0" destOrd="0" presId="urn:microsoft.com/office/officeart/2005/8/layout/list1"/>
    <dgm:cxn modelId="{652EDCED-5A20-4FC5-B72B-256956A6EF58}" type="presParOf" srcId="{DA0D3A6B-CF0B-4220-9AAC-C33CA6316353}" destId="{25CC353A-1981-47A2-9C3B-1CEE7F548947}" srcOrd="0" destOrd="0" presId="urn:microsoft.com/office/officeart/2005/8/layout/list1"/>
    <dgm:cxn modelId="{63E56322-A051-4250-B98A-7EF0F2CB8F2D}" type="presParOf" srcId="{25CC353A-1981-47A2-9C3B-1CEE7F548947}" destId="{9D19C4EC-5D9D-4A67-89CE-3C2F4F04EBC2}" srcOrd="0" destOrd="0" presId="urn:microsoft.com/office/officeart/2005/8/layout/list1"/>
    <dgm:cxn modelId="{DF275C82-0210-42FA-8611-AB5630454C43}" type="presParOf" srcId="{25CC353A-1981-47A2-9C3B-1CEE7F548947}" destId="{85311BEE-6064-41CD-B374-A6B5743A2975}" srcOrd="1" destOrd="0" presId="urn:microsoft.com/office/officeart/2005/8/layout/list1"/>
    <dgm:cxn modelId="{1442C1B1-D2B4-432E-B80D-2EDB5DA70C62}" type="presParOf" srcId="{DA0D3A6B-CF0B-4220-9AAC-C33CA6316353}" destId="{CF60E4D3-EEA1-4E48-8B4F-E8502F926017}" srcOrd="1" destOrd="0" presId="urn:microsoft.com/office/officeart/2005/8/layout/list1"/>
    <dgm:cxn modelId="{67219F59-C5CB-43BA-ACE9-DB258A09F26A}" type="presParOf" srcId="{DA0D3A6B-CF0B-4220-9AAC-C33CA6316353}" destId="{DBF94D2D-ABD3-42B5-BCAF-96F2F44CEB7F}" srcOrd="2" destOrd="0" presId="urn:microsoft.com/office/officeart/2005/8/layout/list1"/>
    <dgm:cxn modelId="{E14D316F-AD2A-4608-9F30-113405B19BD8}" type="presParOf" srcId="{DA0D3A6B-CF0B-4220-9AAC-C33CA6316353}" destId="{4FBF93D2-4FF0-4A93-B099-4CB9B1A62FDD}" srcOrd="3" destOrd="0" presId="urn:microsoft.com/office/officeart/2005/8/layout/list1"/>
    <dgm:cxn modelId="{AFAF9995-AC11-48BC-884D-ECB037F9345E}" type="presParOf" srcId="{DA0D3A6B-CF0B-4220-9AAC-C33CA6316353}" destId="{F294ED7E-7ED2-44FD-82AE-F4EE9814E581}" srcOrd="4" destOrd="0" presId="urn:microsoft.com/office/officeart/2005/8/layout/list1"/>
    <dgm:cxn modelId="{BA696893-E215-4968-80E9-BE28FB94EDD5}" type="presParOf" srcId="{F294ED7E-7ED2-44FD-82AE-F4EE9814E581}" destId="{35DBB243-0285-46E5-9ABF-256AE48FE464}" srcOrd="0" destOrd="0" presId="urn:microsoft.com/office/officeart/2005/8/layout/list1"/>
    <dgm:cxn modelId="{03F0A24B-65D9-48EB-9EED-E995297BC275}" type="presParOf" srcId="{F294ED7E-7ED2-44FD-82AE-F4EE9814E581}" destId="{EB850062-A901-4ADB-A52E-DF41CA06D2B7}" srcOrd="1" destOrd="0" presId="urn:microsoft.com/office/officeart/2005/8/layout/list1"/>
    <dgm:cxn modelId="{D36D2261-B42E-4E56-ABB0-A4CA4586E350}" type="presParOf" srcId="{DA0D3A6B-CF0B-4220-9AAC-C33CA6316353}" destId="{A181E63C-9F84-4178-816C-956921E811FB}" srcOrd="5" destOrd="0" presId="urn:microsoft.com/office/officeart/2005/8/layout/list1"/>
    <dgm:cxn modelId="{847F21CA-08DC-4ED5-BC5E-D08B6E0B4C41}" type="presParOf" srcId="{DA0D3A6B-CF0B-4220-9AAC-C33CA6316353}" destId="{24884610-92D3-4793-98E0-95010218DE8F}" srcOrd="6" destOrd="0" presId="urn:microsoft.com/office/officeart/2005/8/layout/list1"/>
    <dgm:cxn modelId="{76B86E8F-EE1F-4A8D-AF7E-38E203936D24}" type="presParOf" srcId="{DA0D3A6B-CF0B-4220-9AAC-C33CA6316353}" destId="{5B293703-FF5B-44B1-A21C-08733D483314}" srcOrd="7" destOrd="0" presId="urn:microsoft.com/office/officeart/2005/8/layout/list1"/>
    <dgm:cxn modelId="{9B60D9DE-0C1B-44F7-B3D6-8461C1174603}" type="presParOf" srcId="{DA0D3A6B-CF0B-4220-9AAC-C33CA6316353}" destId="{F928B9BD-8243-4565-BB5B-94E28598D205}" srcOrd="8" destOrd="0" presId="urn:microsoft.com/office/officeart/2005/8/layout/list1"/>
    <dgm:cxn modelId="{48A4705E-8DC6-4062-AE0C-6FBC7B5AC664}" type="presParOf" srcId="{F928B9BD-8243-4565-BB5B-94E28598D205}" destId="{45607DAA-95C0-4BEF-8771-EEC1D58509EE}" srcOrd="0" destOrd="0" presId="urn:microsoft.com/office/officeart/2005/8/layout/list1"/>
    <dgm:cxn modelId="{010D52C6-6280-48BB-971C-769D8711E931}" type="presParOf" srcId="{F928B9BD-8243-4565-BB5B-94E28598D205}" destId="{1A365F8E-0DEF-447D-9B20-02923FE877E8}" srcOrd="1" destOrd="0" presId="urn:microsoft.com/office/officeart/2005/8/layout/list1"/>
    <dgm:cxn modelId="{0DE9CB2C-A207-4D61-856D-B0AF72D913F3}" type="presParOf" srcId="{DA0D3A6B-CF0B-4220-9AAC-C33CA6316353}" destId="{41AAFA0E-B6E5-4A68-947C-8B6A84E59BE9}" srcOrd="9" destOrd="0" presId="urn:microsoft.com/office/officeart/2005/8/layout/list1"/>
    <dgm:cxn modelId="{3F46860D-4B62-49A5-BEB6-9BA581E8F1F9}" type="presParOf" srcId="{DA0D3A6B-CF0B-4220-9AAC-C33CA6316353}" destId="{EB233E80-9C52-4CAF-BB8E-46CCFADAE6F0}"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6F506AE-327C-42CA-BA55-E1801C266322}" type="doc">
      <dgm:prSet loTypeId="urn:microsoft.com/office/officeart/2005/8/layout/StepDownProcess" loCatId="process" qsTypeId="urn:microsoft.com/office/officeart/2005/8/quickstyle/simple1" qsCatId="simple" csTypeId="urn:microsoft.com/office/officeart/2005/8/colors/colorful5" csCatId="colorful" phldr="1"/>
      <dgm:spPr/>
      <dgm:t>
        <a:bodyPr/>
        <a:lstStyle/>
        <a:p>
          <a:endParaRPr lang="es-ES"/>
        </a:p>
      </dgm:t>
    </dgm:pt>
    <dgm:pt modelId="{AAE97711-E94C-4985-8460-F6818A28BB45}">
      <dgm:prSet phldrT="[Texto]"/>
      <dgm:spPr>
        <a:solidFill>
          <a:srgbClr val="7030A0"/>
        </a:solidFill>
      </dgm:spPr>
      <dgm:t>
        <a:bodyPr/>
        <a:lstStyle/>
        <a:p>
          <a:r>
            <a:rPr lang="es-ES" b="1" u="none" dirty="0"/>
            <a:t>Obtener información de crédito</a:t>
          </a:r>
        </a:p>
      </dgm:t>
    </dgm:pt>
    <dgm:pt modelId="{7DE804F1-B596-469E-8824-BD8D83F1E7F5}" type="parTrans" cxnId="{AE523D43-D02B-40FB-9BD9-4B06B93A3C40}">
      <dgm:prSet/>
      <dgm:spPr/>
      <dgm:t>
        <a:bodyPr/>
        <a:lstStyle/>
        <a:p>
          <a:endParaRPr lang="es-ES" u="sng"/>
        </a:p>
      </dgm:t>
    </dgm:pt>
    <dgm:pt modelId="{09BF6F07-DC53-414F-ADC2-2CE9268AB86E}" type="sibTrans" cxnId="{AE523D43-D02B-40FB-9BD9-4B06B93A3C40}">
      <dgm:prSet/>
      <dgm:spPr/>
      <dgm:t>
        <a:bodyPr/>
        <a:lstStyle/>
        <a:p>
          <a:endParaRPr lang="es-ES" u="sng"/>
        </a:p>
      </dgm:t>
    </dgm:pt>
    <dgm:pt modelId="{5BDAFBCE-8639-46A3-BD69-1660791186E5}">
      <dgm:prSet phldrT="[Texto]"/>
      <dgm:spPr/>
      <dgm:t>
        <a:bodyPr/>
        <a:lstStyle/>
        <a:p>
          <a:r>
            <a:rPr lang="es-ES" dirty="0"/>
            <a:t>Podrá utilizar los estados financieros, verificación bancaria, entre otros</a:t>
          </a:r>
          <a:endParaRPr lang="es-ES" u="sng" dirty="0"/>
        </a:p>
      </dgm:t>
    </dgm:pt>
    <dgm:pt modelId="{38802AAB-669B-4EAD-884C-9B561010D612}" type="parTrans" cxnId="{B1CBE623-F5E9-493A-98C7-A5D703FE7DA1}">
      <dgm:prSet/>
      <dgm:spPr/>
      <dgm:t>
        <a:bodyPr/>
        <a:lstStyle/>
        <a:p>
          <a:endParaRPr lang="es-ES" u="sng"/>
        </a:p>
      </dgm:t>
    </dgm:pt>
    <dgm:pt modelId="{374C7197-9094-4E00-B4D4-224438379F8D}" type="sibTrans" cxnId="{B1CBE623-F5E9-493A-98C7-A5D703FE7DA1}">
      <dgm:prSet/>
      <dgm:spPr/>
      <dgm:t>
        <a:bodyPr/>
        <a:lstStyle/>
        <a:p>
          <a:endParaRPr lang="es-ES" u="sng"/>
        </a:p>
      </dgm:t>
    </dgm:pt>
    <dgm:pt modelId="{0EFD1FAC-96BC-4D14-B67E-7191D2F1CBF6}">
      <dgm:prSet phldrT="[Texto]"/>
      <dgm:spPr/>
      <dgm:t>
        <a:bodyPr/>
        <a:lstStyle/>
        <a:p>
          <a:r>
            <a:rPr lang="es-ES" b="1" u="none" dirty="0"/>
            <a:t>Análisis de la información de crédito</a:t>
          </a:r>
        </a:p>
      </dgm:t>
    </dgm:pt>
    <dgm:pt modelId="{B96CC6B9-A1E8-48FC-A3CA-AF5CECB336CE}" type="parTrans" cxnId="{7D5FAD8B-9511-4FAA-8D6A-7FB326720690}">
      <dgm:prSet/>
      <dgm:spPr/>
      <dgm:t>
        <a:bodyPr/>
        <a:lstStyle/>
        <a:p>
          <a:endParaRPr lang="es-ES" u="sng"/>
        </a:p>
      </dgm:t>
    </dgm:pt>
    <dgm:pt modelId="{96821E81-7EC6-4A3D-BD85-561BAC6E7A25}" type="sibTrans" cxnId="{7D5FAD8B-9511-4FAA-8D6A-7FB326720690}">
      <dgm:prSet/>
      <dgm:spPr/>
      <dgm:t>
        <a:bodyPr/>
        <a:lstStyle/>
        <a:p>
          <a:endParaRPr lang="es-ES" u="sng"/>
        </a:p>
      </dgm:t>
    </dgm:pt>
    <dgm:pt modelId="{B54C33D2-B7F2-42CB-8B68-7E72F8053F83}">
      <dgm:prSet phldrT="[Texto]"/>
      <dgm:spPr/>
      <dgm:t>
        <a:bodyPr/>
        <a:lstStyle/>
        <a:p>
          <a:pPr algn="just"/>
          <a:r>
            <a:rPr lang="es-ES" dirty="0"/>
            <a:t>Determinar su plazo de pagos, administración financiera del solicitante, las normas históricas de  la empresa a cualquier cifra cuantitativa que se haya establecido.</a:t>
          </a:r>
          <a:endParaRPr lang="es-ES" u="sng" dirty="0"/>
        </a:p>
      </dgm:t>
    </dgm:pt>
    <dgm:pt modelId="{898406F1-E188-43CD-A908-5A349253948D}" type="parTrans" cxnId="{1ACA1F4E-BC57-4B33-810E-C8B5706D9D85}">
      <dgm:prSet/>
      <dgm:spPr/>
      <dgm:t>
        <a:bodyPr/>
        <a:lstStyle/>
        <a:p>
          <a:endParaRPr lang="es-ES" u="sng"/>
        </a:p>
      </dgm:t>
    </dgm:pt>
    <dgm:pt modelId="{E7758EAF-0A37-4A36-B9D3-67DF041E30E8}" type="sibTrans" cxnId="{1ACA1F4E-BC57-4B33-810E-C8B5706D9D85}">
      <dgm:prSet/>
      <dgm:spPr/>
      <dgm:t>
        <a:bodyPr/>
        <a:lstStyle/>
        <a:p>
          <a:endParaRPr lang="es-ES" u="sng"/>
        </a:p>
      </dgm:t>
    </dgm:pt>
    <dgm:pt modelId="{95BBF092-46D7-428F-AA64-DA0D4EC6EF39}" type="pres">
      <dgm:prSet presAssocID="{D6F506AE-327C-42CA-BA55-E1801C266322}" presName="rootnode" presStyleCnt="0">
        <dgm:presLayoutVars>
          <dgm:chMax/>
          <dgm:chPref/>
          <dgm:dir/>
          <dgm:animLvl val="lvl"/>
        </dgm:presLayoutVars>
      </dgm:prSet>
      <dgm:spPr/>
    </dgm:pt>
    <dgm:pt modelId="{1C3A4C78-28EC-4734-946E-6D1740328ECC}" type="pres">
      <dgm:prSet presAssocID="{AAE97711-E94C-4985-8460-F6818A28BB45}" presName="composite" presStyleCnt="0"/>
      <dgm:spPr/>
    </dgm:pt>
    <dgm:pt modelId="{D9C563D3-989A-4CA3-BE72-C79AC82B4757}" type="pres">
      <dgm:prSet presAssocID="{AAE97711-E94C-4985-8460-F6818A28BB45}" presName="bentUpArrow1" presStyleLbl="alignImgPlace1" presStyleIdx="0" presStyleCnt="1" custLinFactNeighborX="253" custLinFactNeighborY="-40679"/>
      <dgm:spPr/>
    </dgm:pt>
    <dgm:pt modelId="{22E6A8EE-510D-4A89-B866-BB7212FCA437}" type="pres">
      <dgm:prSet presAssocID="{AAE97711-E94C-4985-8460-F6818A28BB45}" presName="ParentText" presStyleLbl="node1" presStyleIdx="0" presStyleCnt="2" custLinFactNeighborX="-127" custLinFactNeighborY="-34318">
        <dgm:presLayoutVars>
          <dgm:chMax val="1"/>
          <dgm:chPref val="1"/>
          <dgm:bulletEnabled val="1"/>
        </dgm:presLayoutVars>
      </dgm:prSet>
      <dgm:spPr/>
    </dgm:pt>
    <dgm:pt modelId="{17816399-2958-40C4-B7FE-7BB9C3E45313}" type="pres">
      <dgm:prSet presAssocID="{AAE97711-E94C-4985-8460-F6818A28BB45}" presName="ChildText" presStyleLbl="revTx" presStyleIdx="0" presStyleCnt="2" custScaleX="303832" custLinFactX="2775" custLinFactNeighborX="100000" custLinFactNeighborY="-39516">
        <dgm:presLayoutVars>
          <dgm:chMax val="0"/>
          <dgm:chPref val="0"/>
          <dgm:bulletEnabled val="1"/>
        </dgm:presLayoutVars>
      </dgm:prSet>
      <dgm:spPr/>
    </dgm:pt>
    <dgm:pt modelId="{F1536053-F19B-40A0-BD98-EC46FA6045E6}" type="pres">
      <dgm:prSet presAssocID="{09BF6F07-DC53-414F-ADC2-2CE9268AB86E}" presName="sibTrans" presStyleCnt="0"/>
      <dgm:spPr/>
    </dgm:pt>
    <dgm:pt modelId="{35CB36B7-C582-4B5E-8E22-9B193D8FA076}" type="pres">
      <dgm:prSet presAssocID="{0EFD1FAC-96BC-4D14-B67E-7191D2F1CBF6}" presName="composite" presStyleCnt="0"/>
      <dgm:spPr/>
    </dgm:pt>
    <dgm:pt modelId="{158BDD12-93A8-48AD-84FA-10DE3E3195C8}" type="pres">
      <dgm:prSet presAssocID="{0EFD1FAC-96BC-4D14-B67E-7191D2F1CBF6}" presName="ParentText" presStyleLbl="node1" presStyleIdx="1" presStyleCnt="2" custLinFactNeighborX="-37921" custLinFactNeighborY="-847">
        <dgm:presLayoutVars>
          <dgm:chMax val="1"/>
          <dgm:chPref val="1"/>
          <dgm:bulletEnabled val="1"/>
        </dgm:presLayoutVars>
      </dgm:prSet>
      <dgm:spPr/>
    </dgm:pt>
    <dgm:pt modelId="{6A505F47-1E5A-4295-8460-23B5B82D5DE2}" type="pres">
      <dgm:prSet presAssocID="{0EFD1FAC-96BC-4D14-B67E-7191D2F1CBF6}" presName="FinalChildText" presStyleLbl="revTx" presStyleIdx="1" presStyleCnt="2" custScaleX="205690" custLinFactNeighborX="-1429" custLinFactNeighborY="8390">
        <dgm:presLayoutVars>
          <dgm:chMax val="0"/>
          <dgm:chPref val="0"/>
          <dgm:bulletEnabled val="1"/>
        </dgm:presLayoutVars>
      </dgm:prSet>
      <dgm:spPr/>
    </dgm:pt>
  </dgm:ptLst>
  <dgm:cxnLst>
    <dgm:cxn modelId="{09E1B102-7D73-425B-AF33-822DB08D1BE1}" type="presOf" srcId="{AAE97711-E94C-4985-8460-F6818A28BB45}" destId="{22E6A8EE-510D-4A89-B866-BB7212FCA437}" srcOrd="0" destOrd="0" presId="urn:microsoft.com/office/officeart/2005/8/layout/StepDownProcess"/>
    <dgm:cxn modelId="{A529F205-1E5C-4047-9184-827124BB2B91}" type="presOf" srcId="{B54C33D2-B7F2-42CB-8B68-7E72F8053F83}" destId="{6A505F47-1E5A-4295-8460-23B5B82D5DE2}" srcOrd="0" destOrd="0" presId="urn:microsoft.com/office/officeart/2005/8/layout/StepDownProcess"/>
    <dgm:cxn modelId="{B1CBE623-F5E9-493A-98C7-A5D703FE7DA1}" srcId="{AAE97711-E94C-4985-8460-F6818A28BB45}" destId="{5BDAFBCE-8639-46A3-BD69-1660791186E5}" srcOrd="0" destOrd="0" parTransId="{38802AAB-669B-4EAD-884C-9B561010D612}" sibTransId="{374C7197-9094-4E00-B4D4-224438379F8D}"/>
    <dgm:cxn modelId="{AE523D43-D02B-40FB-9BD9-4B06B93A3C40}" srcId="{D6F506AE-327C-42CA-BA55-E1801C266322}" destId="{AAE97711-E94C-4985-8460-F6818A28BB45}" srcOrd="0" destOrd="0" parTransId="{7DE804F1-B596-469E-8824-BD8D83F1E7F5}" sibTransId="{09BF6F07-DC53-414F-ADC2-2CE9268AB86E}"/>
    <dgm:cxn modelId="{1ACA1F4E-BC57-4B33-810E-C8B5706D9D85}" srcId="{0EFD1FAC-96BC-4D14-B67E-7191D2F1CBF6}" destId="{B54C33D2-B7F2-42CB-8B68-7E72F8053F83}" srcOrd="0" destOrd="0" parTransId="{898406F1-E188-43CD-A908-5A349253948D}" sibTransId="{E7758EAF-0A37-4A36-B9D3-67DF041E30E8}"/>
    <dgm:cxn modelId="{3CD3F46E-7ABA-4A0D-A745-F854E5AE1E33}" type="presOf" srcId="{5BDAFBCE-8639-46A3-BD69-1660791186E5}" destId="{17816399-2958-40C4-B7FE-7BB9C3E45313}" srcOrd="0" destOrd="0" presId="urn:microsoft.com/office/officeart/2005/8/layout/StepDownProcess"/>
    <dgm:cxn modelId="{7D5FAD8B-9511-4FAA-8D6A-7FB326720690}" srcId="{D6F506AE-327C-42CA-BA55-E1801C266322}" destId="{0EFD1FAC-96BC-4D14-B67E-7191D2F1CBF6}" srcOrd="1" destOrd="0" parTransId="{B96CC6B9-A1E8-48FC-A3CA-AF5CECB336CE}" sibTransId="{96821E81-7EC6-4A3D-BD85-561BAC6E7A25}"/>
    <dgm:cxn modelId="{CD2A2193-EAAA-46E4-8E37-65F9BCE3A1B0}" type="presOf" srcId="{D6F506AE-327C-42CA-BA55-E1801C266322}" destId="{95BBF092-46D7-428F-AA64-DA0D4EC6EF39}" srcOrd="0" destOrd="0" presId="urn:microsoft.com/office/officeart/2005/8/layout/StepDownProcess"/>
    <dgm:cxn modelId="{00209EE8-F6B1-4948-AFB1-30A4CF037A06}" type="presOf" srcId="{0EFD1FAC-96BC-4D14-B67E-7191D2F1CBF6}" destId="{158BDD12-93A8-48AD-84FA-10DE3E3195C8}" srcOrd="0" destOrd="0" presId="urn:microsoft.com/office/officeart/2005/8/layout/StepDownProcess"/>
    <dgm:cxn modelId="{D263968A-033E-4ACA-945F-8D1ECC5068AB}" type="presParOf" srcId="{95BBF092-46D7-428F-AA64-DA0D4EC6EF39}" destId="{1C3A4C78-28EC-4734-946E-6D1740328ECC}" srcOrd="0" destOrd="0" presId="urn:microsoft.com/office/officeart/2005/8/layout/StepDownProcess"/>
    <dgm:cxn modelId="{575CAF70-1AB7-4039-A22A-F0EA52D0703D}" type="presParOf" srcId="{1C3A4C78-28EC-4734-946E-6D1740328ECC}" destId="{D9C563D3-989A-4CA3-BE72-C79AC82B4757}" srcOrd="0" destOrd="0" presId="urn:microsoft.com/office/officeart/2005/8/layout/StepDownProcess"/>
    <dgm:cxn modelId="{B5A6FC3F-BF22-4EEA-8509-864AA284CDF2}" type="presParOf" srcId="{1C3A4C78-28EC-4734-946E-6D1740328ECC}" destId="{22E6A8EE-510D-4A89-B866-BB7212FCA437}" srcOrd="1" destOrd="0" presId="urn:microsoft.com/office/officeart/2005/8/layout/StepDownProcess"/>
    <dgm:cxn modelId="{4921FEBF-F1BE-4B7B-A271-4DE86C4F6362}" type="presParOf" srcId="{1C3A4C78-28EC-4734-946E-6D1740328ECC}" destId="{17816399-2958-40C4-B7FE-7BB9C3E45313}" srcOrd="2" destOrd="0" presId="urn:microsoft.com/office/officeart/2005/8/layout/StepDownProcess"/>
    <dgm:cxn modelId="{9471A064-3F72-45ED-B66E-3B87B183E699}" type="presParOf" srcId="{95BBF092-46D7-428F-AA64-DA0D4EC6EF39}" destId="{F1536053-F19B-40A0-BD98-EC46FA6045E6}" srcOrd="1" destOrd="0" presId="urn:microsoft.com/office/officeart/2005/8/layout/StepDownProcess"/>
    <dgm:cxn modelId="{16F0177F-4007-404A-A66A-7226883C8AE9}" type="presParOf" srcId="{95BBF092-46D7-428F-AA64-DA0D4EC6EF39}" destId="{35CB36B7-C582-4B5E-8E22-9B193D8FA076}" srcOrd="2" destOrd="0" presId="urn:microsoft.com/office/officeart/2005/8/layout/StepDownProcess"/>
    <dgm:cxn modelId="{7F44886B-B378-4ECE-BAA5-A8E7383FB0BB}" type="presParOf" srcId="{35CB36B7-C582-4B5E-8E22-9B193D8FA076}" destId="{158BDD12-93A8-48AD-84FA-10DE3E3195C8}" srcOrd="0" destOrd="0" presId="urn:microsoft.com/office/officeart/2005/8/layout/StepDownProcess"/>
    <dgm:cxn modelId="{21112272-C48C-4C7D-AF84-563ACCD4452F}" type="presParOf" srcId="{35CB36B7-C582-4B5E-8E22-9B193D8FA076}" destId="{6A505F47-1E5A-4295-8460-23B5B82D5DE2}"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5E42AFA-6D85-48D5-95CE-DC3885556868}"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s-ES"/>
        </a:p>
      </dgm:t>
    </dgm:pt>
    <dgm:pt modelId="{9AE80B39-BA5F-4106-BCB1-6D09B0D39485}">
      <dgm:prSet phldrT="[Texto]"/>
      <dgm:spPr/>
      <dgm:t>
        <a:bodyPr/>
        <a:lstStyle/>
        <a:p>
          <a:r>
            <a:rPr lang="es-ES" b="1" u="none" dirty="0"/>
            <a:t>Descuentos por pronto pago</a:t>
          </a:r>
          <a:endParaRPr lang="es-ES" u="none" dirty="0"/>
        </a:p>
      </dgm:t>
    </dgm:pt>
    <dgm:pt modelId="{B149F3E4-71A1-472A-A295-45CBC16A2939}" type="parTrans" cxnId="{C4714115-5557-4B02-BE16-B8FE549C6364}">
      <dgm:prSet/>
      <dgm:spPr/>
      <dgm:t>
        <a:bodyPr/>
        <a:lstStyle/>
        <a:p>
          <a:endParaRPr lang="es-ES" u="none"/>
        </a:p>
      </dgm:t>
    </dgm:pt>
    <dgm:pt modelId="{BB948246-C234-45A7-8214-264921674108}" type="sibTrans" cxnId="{C4714115-5557-4B02-BE16-B8FE549C6364}">
      <dgm:prSet/>
      <dgm:spPr/>
      <dgm:t>
        <a:bodyPr/>
        <a:lstStyle/>
        <a:p>
          <a:endParaRPr lang="es-ES" u="none"/>
        </a:p>
      </dgm:t>
    </dgm:pt>
    <dgm:pt modelId="{7CF2532B-9B39-447D-BE4A-E90FA8A7C446}">
      <dgm:prSet phldrT="[Texto]"/>
      <dgm:spPr/>
      <dgm:t>
        <a:bodyPr/>
        <a:lstStyle/>
        <a:p>
          <a:pPr algn="just"/>
          <a:r>
            <a:rPr lang="es-ES" dirty="0"/>
            <a:t>Porciento que se le rebaja al valor total de la venta si paga de manera anticipada en el plazo que se convenie con el cliente</a:t>
          </a:r>
          <a:endParaRPr lang="es-ES" u="none" dirty="0"/>
        </a:p>
      </dgm:t>
    </dgm:pt>
    <dgm:pt modelId="{2EA74B43-302D-433A-998F-FDCC21A318FB}" type="parTrans" cxnId="{D8F5414F-8B69-40EE-ADF1-6B2114085D7B}">
      <dgm:prSet/>
      <dgm:spPr/>
      <dgm:t>
        <a:bodyPr/>
        <a:lstStyle/>
        <a:p>
          <a:endParaRPr lang="es-ES" u="none"/>
        </a:p>
      </dgm:t>
    </dgm:pt>
    <dgm:pt modelId="{365EF6A3-E617-4007-BE6F-F4CE2DE6C5E3}" type="sibTrans" cxnId="{D8F5414F-8B69-40EE-ADF1-6B2114085D7B}">
      <dgm:prSet/>
      <dgm:spPr/>
      <dgm:t>
        <a:bodyPr/>
        <a:lstStyle/>
        <a:p>
          <a:endParaRPr lang="es-ES" u="none"/>
        </a:p>
      </dgm:t>
    </dgm:pt>
    <dgm:pt modelId="{8BA1C07D-0E48-42E4-8F2F-C7218DAAD98F}">
      <dgm:prSet phldrT="[Texto]"/>
      <dgm:spPr/>
      <dgm:t>
        <a:bodyPr/>
        <a:lstStyle/>
        <a:p>
          <a:r>
            <a:rPr lang="es-ES" b="1" u="none" dirty="0"/>
            <a:t>Período de descuento por pronto pago</a:t>
          </a:r>
          <a:endParaRPr lang="es-ES" u="none" dirty="0"/>
        </a:p>
      </dgm:t>
    </dgm:pt>
    <dgm:pt modelId="{81C8F5F8-7E5E-4FD1-822E-2B2EE5EFE728}" type="parTrans" cxnId="{F87331E7-959F-452B-874D-C8F73876E832}">
      <dgm:prSet/>
      <dgm:spPr/>
      <dgm:t>
        <a:bodyPr/>
        <a:lstStyle/>
        <a:p>
          <a:endParaRPr lang="es-ES" u="none"/>
        </a:p>
      </dgm:t>
    </dgm:pt>
    <dgm:pt modelId="{30B0C3C2-5F11-446B-B5C7-DC841A7AD078}" type="sibTrans" cxnId="{F87331E7-959F-452B-874D-C8F73876E832}">
      <dgm:prSet/>
      <dgm:spPr/>
      <dgm:t>
        <a:bodyPr/>
        <a:lstStyle/>
        <a:p>
          <a:endParaRPr lang="es-ES" u="none"/>
        </a:p>
      </dgm:t>
    </dgm:pt>
    <dgm:pt modelId="{106ECC04-FB52-4AE2-8669-9AF775D63CFD}">
      <dgm:prSet phldrT="[Texto]"/>
      <dgm:spPr/>
      <dgm:t>
        <a:bodyPr/>
        <a:lstStyle/>
        <a:p>
          <a:pPr algn="just"/>
          <a:r>
            <a:rPr lang="es-ES" dirty="0"/>
            <a:t>Plazo de tiempo que se estipula para pagar el descuento</a:t>
          </a:r>
          <a:endParaRPr lang="es-ES" u="none" dirty="0"/>
        </a:p>
      </dgm:t>
    </dgm:pt>
    <dgm:pt modelId="{074DDBA4-711C-45E7-A439-8E95B8BB279A}" type="parTrans" cxnId="{56248969-902A-40BF-89D6-3C9F7A96B215}">
      <dgm:prSet/>
      <dgm:spPr/>
      <dgm:t>
        <a:bodyPr/>
        <a:lstStyle/>
        <a:p>
          <a:endParaRPr lang="es-ES" u="none"/>
        </a:p>
      </dgm:t>
    </dgm:pt>
    <dgm:pt modelId="{41E8421F-614A-4BC3-8030-9838131DBED5}" type="sibTrans" cxnId="{56248969-902A-40BF-89D6-3C9F7A96B215}">
      <dgm:prSet/>
      <dgm:spPr/>
      <dgm:t>
        <a:bodyPr/>
        <a:lstStyle/>
        <a:p>
          <a:endParaRPr lang="es-ES" u="none"/>
        </a:p>
      </dgm:t>
    </dgm:pt>
    <dgm:pt modelId="{B84BFE8F-610E-46FD-88E2-DFDA6B2B877F}">
      <dgm:prSet phldrT="[Texto]"/>
      <dgm:spPr/>
      <dgm:t>
        <a:bodyPr/>
        <a:lstStyle/>
        <a:p>
          <a:r>
            <a:rPr lang="es-ES" b="1" u="none" dirty="0"/>
            <a:t>Período de crédito</a:t>
          </a:r>
          <a:endParaRPr lang="es-ES" u="none" dirty="0"/>
        </a:p>
      </dgm:t>
    </dgm:pt>
    <dgm:pt modelId="{B34E5B47-BA8B-4B92-B56F-19CD0B8092C0}" type="parTrans" cxnId="{8BD02408-B7BA-47C2-B2B3-425D004B78D6}">
      <dgm:prSet/>
      <dgm:spPr/>
      <dgm:t>
        <a:bodyPr/>
        <a:lstStyle/>
        <a:p>
          <a:endParaRPr lang="es-ES" u="none"/>
        </a:p>
      </dgm:t>
    </dgm:pt>
    <dgm:pt modelId="{E1AABCC4-E2A0-4198-B21B-9E234C606A35}" type="sibTrans" cxnId="{8BD02408-B7BA-47C2-B2B3-425D004B78D6}">
      <dgm:prSet/>
      <dgm:spPr/>
      <dgm:t>
        <a:bodyPr/>
        <a:lstStyle/>
        <a:p>
          <a:endParaRPr lang="es-ES" u="none"/>
        </a:p>
      </dgm:t>
    </dgm:pt>
    <dgm:pt modelId="{F1C414C6-B7FA-4FC3-9273-1B1529C4CDB1}">
      <dgm:prSet phldrT="[Texto]"/>
      <dgm:spPr/>
      <dgm:t>
        <a:bodyPr/>
        <a:lstStyle/>
        <a:p>
          <a:pPr algn="just"/>
          <a:r>
            <a:rPr lang="es-ES" dirty="0"/>
            <a:t>Plazo de tiempo que tiene establecido y contratado con cada cliente para cobrar la venta realizada</a:t>
          </a:r>
          <a:endParaRPr lang="es-ES" u="none" dirty="0"/>
        </a:p>
      </dgm:t>
    </dgm:pt>
    <dgm:pt modelId="{18776788-9545-48C3-B844-6C104A8E3A65}" type="parTrans" cxnId="{4E6B1294-3F57-4FF0-A271-2E31EA081F3A}">
      <dgm:prSet/>
      <dgm:spPr/>
      <dgm:t>
        <a:bodyPr/>
        <a:lstStyle/>
        <a:p>
          <a:endParaRPr lang="es-ES" u="none"/>
        </a:p>
      </dgm:t>
    </dgm:pt>
    <dgm:pt modelId="{CE15B545-0D8B-4FD8-972B-96BE89AB0C7E}" type="sibTrans" cxnId="{4E6B1294-3F57-4FF0-A271-2E31EA081F3A}">
      <dgm:prSet/>
      <dgm:spPr/>
      <dgm:t>
        <a:bodyPr/>
        <a:lstStyle/>
        <a:p>
          <a:endParaRPr lang="es-ES" u="none"/>
        </a:p>
      </dgm:t>
    </dgm:pt>
    <dgm:pt modelId="{366428F7-383D-48F5-9F66-EF4F801438C1}" type="pres">
      <dgm:prSet presAssocID="{05E42AFA-6D85-48D5-95CE-DC3885556868}" presName="Name0" presStyleCnt="0">
        <dgm:presLayoutVars>
          <dgm:dir/>
          <dgm:animLvl val="lvl"/>
          <dgm:resizeHandles val="exact"/>
        </dgm:presLayoutVars>
      </dgm:prSet>
      <dgm:spPr/>
    </dgm:pt>
    <dgm:pt modelId="{B5B2A4BB-53FE-4495-BC08-B06FAA3D12A8}" type="pres">
      <dgm:prSet presAssocID="{9AE80B39-BA5F-4106-BCB1-6D09B0D39485}" presName="linNode" presStyleCnt="0"/>
      <dgm:spPr/>
    </dgm:pt>
    <dgm:pt modelId="{F4962FE0-3F8B-4BFD-9A82-5CED0FFEFB29}" type="pres">
      <dgm:prSet presAssocID="{9AE80B39-BA5F-4106-BCB1-6D09B0D39485}" presName="parentText" presStyleLbl="node1" presStyleIdx="0" presStyleCnt="3">
        <dgm:presLayoutVars>
          <dgm:chMax val="1"/>
          <dgm:bulletEnabled val="1"/>
        </dgm:presLayoutVars>
      </dgm:prSet>
      <dgm:spPr/>
    </dgm:pt>
    <dgm:pt modelId="{2C853894-7D12-47D1-B23D-2042EBE62986}" type="pres">
      <dgm:prSet presAssocID="{9AE80B39-BA5F-4106-BCB1-6D09B0D39485}" presName="descendantText" presStyleLbl="alignAccFollowNode1" presStyleIdx="0" presStyleCnt="3">
        <dgm:presLayoutVars>
          <dgm:bulletEnabled val="1"/>
        </dgm:presLayoutVars>
      </dgm:prSet>
      <dgm:spPr/>
    </dgm:pt>
    <dgm:pt modelId="{F2F39721-5A29-46F7-B0FF-03CFBB722C0C}" type="pres">
      <dgm:prSet presAssocID="{BB948246-C234-45A7-8214-264921674108}" presName="sp" presStyleCnt="0"/>
      <dgm:spPr/>
    </dgm:pt>
    <dgm:pt modelId="{A27CC7D6-723C-4A5F-B2F7-EA716A73DDAA}" type="pres">
      <dgm:prSet presAssocID="{8BA1C07D-0E48-42E4-8F2F-C7218DAAD98F}" presName="linNode" presStyleCnt="0"/>
      <dgm:spPr/>
    </dgm:pt>
    <dgm:pt modelId="{C77D498D-F19C-4A8A-80D8-E3326A0FD036}" type="pres">
      <dgm:prSet presAssocID="{8BA1C07D-0E48-42E4-8F2F-C7218DAAD98F}" presName="parentText" presStyleLbl="node1" presStyleIdx="1" presStyleCnt="3">
        <dgm:presLayoutVars>
          <dgm:chMax val="1"/>
          <dgm:bulletEnabled val="1"/>
        </dgm:presLayoutVars>
      </dgm:prSet>
      <dgm:spPr/>
    </dgm:pt>
    <dgm:pt modelId="{E70BA381-9FAE-4F66-A940-16D056910B1E}" type="pres">
      <dgm:prSet presAssocID="{8BA1C07D-0E48-42E4-8F2F-C7218DAAD98F}" presName="descendantText" presStyleLbl="alignAccFollowNode1" presStyleIdx="1" presStyleCnt="3">
        <dgm:presLayoutVars>
          <dgm:bulletEnabled val="1"/>
        </dgm:presLayoutVars>
      </dgm:prSet>
      <dgm:spPr/>
    </dgm:pt>
    <dgm:pt modelId="{82CF79B3-F0A6-4CE0-AAEB-3A1745285693}" type="pres">
      <dgm:prSet presAssocID="{30B0C3C2-5F11-446B-B5C7-DC841A7AD078}" presName="sp" presStyleCnt="0"/>
      <dgm:spPr/>
    </dgm:pt>
    <dgm:pt modelId="{CE2844E8-DF6D-45F7-9CB6-FE821B348140}" type="pres">
      <dgm:prSet presAssocID="{B84BFE8F-610E-46FD-88E2-DFDA6B2B877F}" presName="linNode" presStyleCnt="0"/>
      <dgm:spPr/>
    </dgm:pt>
    <dgm:pt modelId="{2628D2A7-E524-4212-86CE-9AAD585A9CC1}" type="pres">
      <dgm:prSet presAssocID="{B84BFE8F-610E-46FD-88E2-DFDA6B2B877F}" presName="parentText" presStyleLbl="node1" presStyleIdx="2" presStyleCnt="3">
        <dgm:presLayoutVars>
          <dgm:chMax val="1"/>
          <dgm:bulletEnabled val="1"/>
        </dgm:presLayoutVars>
      </dgm:prSet>
      <dgm:spPr/>
    </dgm:pt>
    <dgm:pt modelId="{CA23624A-1398-43CD-B31D-84D0B56D2999}" type="pres">
      <dgm:prSet presAssocID="{B84BFE8F-610E-46FD-88E2-DFDA6B2B877F}" presName="descendantText" presStyleLbl="alignAccFollowNode1" presStyleIdx="2" presStyleCnt="3">
        <dgm:presLayoutVars>
          <dgm:bulletEnabled val="1"/>
        </dgm:presLayoutVars>
      </dgm:prSet>
      <dgm:spPr/>
    </dgm:pt>
  </dgm:ptLst>
  <dgm:cxnLst>
    <dgm:cxn modelId="{8BD02408-B7BA-47C2-B2B3-425D004B78D6}" srcId="{05E42AFA-6D85-48D5-95CE-DC3885556868}" destId="{B84BFE8F-610E-46FD-88E2-DFDA6B2B877F}" srcOrd="2" destOrd="0" parTransId="{B34E5B47-BA8B-4B92-B56F-19CD0B8092C0}" sibTransId="{E1AABCC4-E2A0-4198-B21B-9E234C606A35}"/>
    <dgm:cxn modelId="{0D062209-7EB5-4F26-94D1-ACA9935DEC2A}" type="presOf" srcId="{7CF2532B-9B39-447D-BE4A-E90FA8A7C446}" destId="{2C853894-7D12-47D1-B23D-2042EBE62986}" srcOrd="0" destOrd="0" presId="urn:microsoft.com/office/officeart/2005/8/layout/vList5"/>
    <dgm:cxn modelId="{C4714115-5557-4B02-BE16-B8FE549C6364}" srcId="{05E42AFA-6D85-48D5-95CE-DC3885556868}" destId="{9AE80B39-BA5F-4106-BCB1-6D09B0D39485}" srcOrd="0" destOrd="0" parTransId="{B149F3E4-71A1-472A-A295-45CBC16A2939}" sibTransId="{BB948246-C234-45A7-8214-264921674108}"/>
    <dgm:cxn modelId="{B04C0130-1D0A-41D9-A856-9E58D87268FA}" type="presOf" srcId="{F1C414C6-B7FA-4FC3-9273-1B1529C4CDB1}" destId="{CA23624A-1398-43CD-B31D-84D0B56D2999}" srcOrd="0" destOrd="0" presId="urn:microsoft.com/office/officeart/2005/8/layout/vList5"/>
    <dgm:cxn modelId="{D80EFD38-0E25-4F03-87B5-E62C004F3E5E}" type="presOf" srcId="{B84BFE8F-610E-46FD-88E2-DFDA6B2B877F}" destId="{2628D2A7-E524-4212-86CE-9AAD585A9CC1}" srcOrd="0" destOrd="0" presId="urn:microsoft.com/office/officeart/2005/8/layout/vList5"/>
    <dgm:cxn modelId="{94291947-8E31-4FD5-B91A-FF2FB6E0424D}" type="presOf" srcId="{9AE80B39-BA5F-4106-BCB1-6D09B0D39485}" destId="{F4962FE0-3F8B-4BFD-9A82-5CED0FFEFB29}" srcOrd="0" destOrd="0" presId="urn:microsoft.com/office/officeart/2005/8/layout/vList5"/>
    <dgm:cxn modelId="{56248969-902A-40BF-89D6-3C9F7A96B215}" srcId="{8BA1C07D-0E48-42E4-8F2F-C7218DAAD98F}" destId="{106ECC04-FB52-4AE2-8669-9AF775D63CFD}" srcOrd="0" destOrd="0" parTransId="{074DDBA4-711C-45E7-A439-8E95B8BB279A}" sibTransId="{41E8421F-614A-4BC3-8030-9838131DBED5}"/>
    <dgm:cxn modelId="{D8F5414F-8B69-40EE-ADF1-6B2114085D7B}" srcId="{9AE80B39-BA5F-4106-BCB1-6D09B0D39485}" destId="{7CF2532B-9B39-447D-BE4A-E90FA8A7C446}" srcOrd="0" destOrd="0" parTransId="{2EA74B43-302D-433A-998F-FDCC21A318FB}" sibTransId="{365EF6A3-E617-4007-BE6F-F4CE2DE6C5E3}"/>
    <dgm:cxn modelId="{6199A678-9537-470F-B41C-7A9D0842B493}" type="presOf" srcId="{8BA1C07D-0E48-42E4-8F2F-C7218DAAD98F}" destId="{C77D498D-F19C-4A8A-80D8-E3326A0FD036}" srcOrd="0" destOrd="0" presId="urn:microsoft.com/office/officeart/2005/8/layout/vList5"/>
    <dgm:cxn modelId="{4E6B1294-3F57-4FF0-A271-2E31EA081F3A}" srcId="{B84BFE8F-610E-46FD-88E2-DFDA6B2B877F}" destId="{F1C414C6-B7FA-4FC3-9273-1B1529C4CDB1}" srcOrd="0" destOrd="0" parTransId="{18776788-9545-48C3-B844-6C104A8E3A65}" sibTransId="{CE15B545-0D8B-4FD8-972B-96BE89AB0C7E}"/>
    <dgm:cxn modelId="{DF15B7B0-DAFE-4971-B1C0-6C4BEECD596A}" type="presOf" srcId="{05E42AFA-6D85-48D5-95CE-DC3885556868}" destId="{366428F7-383D-48F5-9F66-EF4F801438C1}" srcOrd="0" destOrd="0" presId="urn:microsoft.com/office/officeart/2005/8/layout/vList5"/>
    <dgm:cxn modelId="{C775DEDA-3FD2-4166-BDBA-8279761B5B16}" type="presOf" srcId="{106ECC04-FB52-4AE2-8669-9AF775D63CFD}" destId="{E70BA381-9FAE-4F66-A940-16D056910B1E}" srcOrd="0" destOrd="0" presId="urn:microsoft.com/office/officeart/2005/8/layout/vList5"/>
    <dgm:cxn modelId="{F87331E7-959F-452B-874D-C8F73876E832}" srcId="{05E42AFA-6D85-48D5-95CE-DC3885556868}" destId="{8BA1C07D-0E48-42E4-8F2F-C7218DAAD98F}" srcOrd="1" destOrd="0" parTransId="{81C8F5F8-7E5E-4FD1-822E-2B2EE5EFE728}" sibTransId="{30B0C3C2-5F11-446B-B5C7-DC841A7AD078}"/>
    <dgm:cxn modelId="{915A5A89-8291-4D8D-BE5A-789125280E82}" type="presParOf" srcId="{366428F7-383D-48F5-9F66-EF4F801438C1}" destId="{B5B2A4BB-53FE-4495-BC08-B06FAA3D12A8}" srcOrd="0" destOrd="0" presId="urn:microsoft.com/office/officeart/2005/8/layout/vList5"/>
    <dgm:cxn modelId="{067F7A6A-86EC-470A-9DD5-7FB1ADC769FB}" type="presParOf" srcId="{B5B2A4BB-53FE-4495-BC08-B06FAA3D12A8}" destId="{F4962FE0-3F8B-4BFD-9A82-5CED0FFEFB29}" srcOrd="0" destOrd="0" presId="urn:microsoft.com/office/officeart/2005/8/layout/vList5"/>
    <dgm:cxn modelId="{34D57672-404C-48A6-8582-B96D315CAA83}" type="presParOf" srcId="{B5B2A4BB-53FE-4495-BC08-B06FAA3D12A8}" destId="{2C853894-7D12-47D1-B23D-2042EBE62986}" srcOrd="1" destOrd="0" presId="urn:microsoft.com/office/officeart/2005/8/layout/vList5"/>
    <dgm:cxn modelId="{654298FA-C0F6-40F7-A983-02F46EE4077E}" type="presParOf" srcId="{366428F7-383D-48F5-9F66-EF4F801438C1}" destId="{F2F39721-5A29-46F7-B0FF-03CFBB722C0C}" srcOrd="1" destOrd="0" presId="urn:microsoft.com/office/officeart/2005/8/layout/vList5"/>
    <dgm:cxn modelId="{6F21E134-1F8F-4FA6-A88A-98034F968ED6}" type="presParOf" srcId="{366428F7-383D-48F5-9F66-EF4F801438C1}" destId="{A27CC7D6-723C-4A5F-B2F7-EA716A73DDAA}" srcOrd="2" destOrd="0" presId="urn:microsoft.com/office/officeart/2005/8/layout/vList5"/>
    <dgm:cxn modelId="{899257AC-52A1-496B-AD75-3DC9B9FC83E5}" type="presParOf" srcId="{A27CC7D6-723C-4A5F-B2F7-EA716A73DDAA}" destId="{C77D498D-F19C-4A8A-80D8-E3326A0FD036}" srcOrd="0" destOrd="0" presId="urn:microsoft.com/office/officeart/2005/8/layout/vList5"/>
    <dgm:cxn modelId="{ED375D38-287E-4E00-83B0-80AC2FD95716}" type="presParOf" srcId="{A27CC7D6-723C-4A5F-B2F7-EA716A73DDAA}" destId="{E70BA381-9FAE-4F66-A940-16D056910B1E}" srcOrd="1" destOrd="0" presId="urn:microsoft.com/office/officeart/2005/8/layout/vList5"/>
    <dgm:cxn modelId="{6B2BC69D-AC06-4C5E-B44F-D0C37351A4AE}" type="presParOf" srcId="{366428F7-383D-48F5-9F66-EF4F801438C1}" destId="{82CF79B3-F0A6-4CE0-AAEB-3A1745285693}" srcOrd="3" destOrd="0" presId="urn:microsoft.com/office/officeart/2005/8/layout/vList5"/>
    <dgm:cxn modelId="{22A770E2-4259-4324-840C-14AEA36491AF}" type="presParOf" srcId="{366428F7-383D-48F5-9F66-EF4F801438C1}" destId="{CE2844E8-DF6D-45F7-9CB6-FE821B348140}" srcOrd="4" destOrd="0" presId="urn:microsoft.com/office/officeart/2005/8/layout/vList5"/>
    <dgm:cxn modelId="{660078EB-7AFA-4327-B058-5527309C4E52}" type="presParOf" srcId="{CE2844E8-DF6D-45F7-9CB6-FE821B348140}" destId="{2628D2A7-E524-4212-86CE-9AAD585A9CC1}" srcOrd="0" destOrd="0" presId="urn:microsoft.com/office/officeart/2005/8/layout/vList5"/>
    <dgm:cxn modelId="{6D143E81-B337-45AA-B925-3BD61E83D664}" type="presParOf" srcId="{CE2844E8-DF6D-45F7-9CB6-FE821B348140}" destId="{CA23624A-1398-43CD-B31D-84D0B56D299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093466A-D717-47C6-807E-A03A2EABDF5A}"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es-ES"/>
        </a:p>
      </dgm:t>
    </dgm:pt>
    <dgm:pt modelId="{AE99D2A2-1CDA-4936-81A6-9CE9F8E24617}">
      <dgm:prSet phldrT="[Texto]" custT="1"/>
      <dgm:spPr>
        <a:solidFill>
          <a:srgbClr val="7030A0"/>
        </a:solidFill>
      </dgm:spPr>
      <dgm:t>
        <a:bodyPr/>
        <a:lstStyle/>
        <a:p>
          <a:pPr algn="just"/>
          <a:r>
            <a:rPr lang="es-ES" sz="2400" b="1" dirty="0"/>
            <a:t>Incumplimientos en las fechas de pago que ha permitido: La formación de la cadena de impagos</a:t>
          </a:r>
        </a:p>
      </dgm:t>
    </dgm:pt>
    <dgm:pt modelId="{6FAAD786-6B6F-400E-97A6-6255AB8A1539}" type="parTrans" cxnId="{BB627744-C829-4FDF-8B57-5B63218D07A8}">
      <dgm:prSet/>
      <dgm:spPr/>
      <dgm:t>
        <a:bodyPr/>
        <a:lstStyle/>
        <a:p>
          <a:pPr algn="just"/>
          <a:endParaRPr lang="es-ES" sz="2400"/>
        </a:p>
      </dgm:t>
    </dgm:pt>
    <dgm:pt modelId="{B2E591C0-C22F-4F8D-A1E8-D2C9D594C939}" type="sibTrans" cxnId="{BB627744-C829-4FDF-8B57-5B63218D07A8}">
      <dgm:prSet custT="1"/>
      <dgm:spPr/>
      <dgm:t>
        <a:bodyPr/>
        <a:lstStyle/>
        <a:p>
          <a:pPr algn="just"/>
          <a:endParaRPr lang="es-ES" sz="2400"/>
        </a:p>
      </dgm:t>
    </dgm:pt>
    <dgm:pt modelId="{E059701B-C99B-4612-B928-054394D87EC0}">
      <dgm:prSet phldrT="[Texto]" custT="1"/>
      <dgm:spPr>
        <a:solidFill>
          <a:srgbClr val="00B0F0"/>
        </a:solidFill>
      </dgm:spPr>
      <dgm:t>
        <a:bodyPr/>
        <a:lstStyle/>
        <a:p>
          <a:pPr algn="just"/>
          <a:r>
            <a:rPr lang="es-ES" sz="2400" b="1" dirty="0"/>
            <a:t>Desorden financiero </a:t>
          </a:r>
        </a:p>
      </dgm:t>
    </dgm:pt>
    <dgm:pt modelId="{6570CFCE-BF71-4B98-B94B-8C819F8A6060}" type="parTrans" cxnId="{B937587C-134E-4311-BFCC-C9FC3D1C8567}">
      <dgm:prSet/>
      <dgm:spPr/>
      <dgm:t>
        <a:bodyPr/>
        <a:lstStyle/>
        <a:p>
          <a:pPr algn="just"/>
          <a:endParaRPr lang="es-ES" sz="2400"/>
        </a:p>
      </dgm:t>
    </dgm:pt>
    <dgm:pt modelId="{C80A182F-7854-4B0F-8BB1-468E23C1C604}" type="sibTrans" cxnId="{B937587C-134E-4311-BFCC-C9FC3D1C8567}">
      <dgm:prSet custT="1"/>
      <dgm:spPr/>
      <dgm:t>
        <a:bodyPr/>
        <a:lstStyle/>
        <a:p>
          <a:pPr algn="just"/>
          <a:endParaRPr lang="es-ES" sz="2400"/>
        </a:p>
      </dgm:t>
    </dgm:pt>
    <dgm:pt modelId="{2A21040E-6CEC-4AA6-AD22-0FE799B0F99F}">
      <dgm:prSet phldrT="[Texto]" custT="1"/>
      <dgm:spPr/>
      <dgm:t>
        <a:bodyPr/>
        <a:lstStyle/>
        <a:p>
          <a:pPr algn="just"/>
          <a:r>
            <a:rPr lang="es-ES" sz="2400" b="1" dirty="0"/>
            <a:t>Incompetencia crediticia</a:t>
          </a:r>
        </a:p>
      </dgm:t>
    </dgm:pt>
    <dgm:pt modelId="{47DF505F-1C7A-4C51-97BD-EDBE8A7254E8}" type="parTrans" cxnId="{5E91F6D4-0E17-4CA2-88EA-0D1796690D0C}">
      <dgm:prSet/>
      <dgm:spPr/>
      <dgm:t>
        <a:bodyPr/>
        <a:lstStyle/>
        <a:p>
          <a:pPr algn="just"/>
          <a:endParaRPr lang="es-ES" sz="2400"/>
        </a:p>
      </dgm:t>
    </dgm:pt>
    <dgm:pt modelId="{ACEA1BCB-339B-42F1-90E6-DEBBA293FFCF}" type="sibTrans" cxnId="{5E91F6D4-0E17-4CA2-88EA-0D1796690D0C}">
      <dgm:prSet/>
      <dgm:spPr/>
      <dgm:t>
        <a:bodyPr/>
        <a:lstStyle/>
        <a:p>
          <a:pPr algn="just"/>
          <a:endParaRPr lang="es-ES" sz="2400"/>
        </a:p>
      </dgm:t>
    </dgm:pt>
    <dgm:pt modelId="{7E885A66-AD44-4F06-BA9E-4EB3803A9DF0}" type="pres">
      <dgm:prSet presAssocID="{A093466A-D717-47C6-807E-A03A2EABDF5A}" presName="outerComposite" presStyleCnt="0">
        <dgm:presLayoutVars>
          <dgm:chMax val="5"/>
          <dgm:dir/>
          <dgm:resizeHandles val="exact"/>
        </dgm:presLayoutVars>
      </dgm:prSet>
      <dgm:spPr/>
    </dgm:pt>
    <dgm:pt modelId="{C1D7AD58-DA0F-4B83-99DB-96F44FE85626}" type="pres">
      <dgm:prSet presAssocID="{A093466A-D717-47C6-807E-A03A2EABDF5A}" presName="dummyMaxCanvas" presStyleCnt="0">
        <dgm:presLayoutVars/>
      </dgm:prSet>
      <dgm:spPr/>
    </dgm:pt>
    <dgm:pt modelId="{9A56B1E8-F117-4148-86BB-66165C3F0318}" type="pres">
      <dgm:prSet presAssocID="{A093466A-D717-47C6-807E-A03A2EABDF5A}" presName="ThreeNodes_1" presStyleLbl="node1" presStyleIdx="0" presStyleCnt="3">
        <dgm:presLayoutVars>
          <dgm:bulletEnabled val="1"/>
        </dgm:presLayoutVars>
      </dgm:prSet>
      <dgm:spPr/>
    </dgm:pt>
    <dgm:pt modelId="{1D40947C-EE00-4B23-84E0-C40FFE772597}" type="pres">
      <dgm:prSet presAssocID="{A093466A-D717-47C6-807E-A03A2EABDF5A}" presName="ThreeNodes_2" presStyleLbl="node1" presStyleIdx="1" presStyleCnt="3">
        <dgm:presLayoutVars>
          <dgm:bulletEnabled val="1"/>
        </dgm:presLayoutVars>
      </dgm:prSet>
      <dgm:spPr/>
    </dgm:pt>
    <dgm:pt modelId="{AEC427D4-E2BF-4C2A-B1B3-1DC640DFF77A}" type="pres">
      <dgm:prSet presAssocID="{A093466A-D717-47C6-807E-A03A2EABDF5A}" presName="ThreeNodes_3" presStyleLbl="node1" presStyleIdx="2" presStyleCnt="3">
        <dgm:presLayoutVars>
          <dgm:bulletEnabled val="1"/>
        </dgm:presLayoutVars>
      </dgm:prSet>
      <dgm:spPr/>
    </dgm:pt>
    <dgm:pt modelId="{9F14B314-4EC2-4274-AA81-8D4E16AA5950}" type="pres">
      <dgm:prSet presAssocID="{A093466A-D717-47C6-807E-A03A2EABDF5A}" presName="ThreeConn_1-2" presStyleLbl="fgAccFollowNode1" presStyleIdx="0" presStyleCnt="2">
        <dgm:presLayoutVars>
          <dgm:bulletEnabled val="1"/>
        </dgm:presLayoutVars>
      </dgm:prSet>
      <dgm:spPr/>
    </dgm:pt>
    <dgm:pt modelId="{E69EC2D9-776C-49C6-990B-5987D6378C97}" type="pres">
      <dgm:prSet presAssocID="{A093466A-D717-47C6-807E-A03A2EABDF5A}" presName="ThreeConn_2-3" presStyleLbl="fgAccFollowNode1" presStyleIdx="1" presStyleCnt="2">
        <dgm:presLayoutVars>
          <dgm:bulletEnabled val="1"/>
        </dgm:presLayoutVars>
      </dgm:prSet>
      <dgm:spPr/>
    </dgm:pt>
    <dgm:pt modelId="{31C38776-468C-4F33-AA39-639AA74184B2}" type="pres">
      <dgm:prSet presAssocID="{A093466A-D717-47C6-807E-A03A2EABDF5A}" presName="ThreeNodes_1_text" presStyleLbl="node1" presStyleIdx="2" presStyleCnt="3">
        <dgm:presLayoutVars>
          <dgm:bulletEnabled val="1"/>
        </dgm:presLayoutVars>
      </dgm:prSet>
      <dgm:spPr/>
    </dgm:pt>
    <dgm:pt modelId="{96EA3462-0D1C-48D3-9B01-7597AF481DE4}" type="pres">
      <dgm:prSet presAssocID="{A093466A-D717-47C6-807E-A03A2EABDF5A}" presName="ThreeNodes_2_text" presStyleLbl="node1" presStyleIdx="2" presStyleCnt="3">
        <dgm:presLayoutVars>
          <dgm:bulletEnabled val="1"/>
        </dgm:presLayoutVars>
      </dgm:prSet>
      <dgm:spPr/>
    </dgm:pt>
    <dgm:pt modelId="{313183FD-425F-4547-8C16-CD610AFC05FD}" type="pres">
      <dgm:prSet presAssocID="{A093466A-D717-47C6-807E-A03A2EABDF5A}" presName="ThreeNodes_3_text" presStyleLbl="node1" presStyleIdx="2" presStyleCnt="3">
        <dgm:presLayoutVars>
          <dgm:bulletEnabled val="1"/>
        </dgm:presLayoutVars>
      </dgm:prSet>
      <dgm:spPr/>
    </dgm:pt>
  </dgm:ptLst>
  <dgm:cxnLst>
    <dgm:cxn modelId="{41597A06-B89E-4F8E-8517-8256F8A3FC39}" type="presOf" srcId="{C80A182F-7854-4B0F-8BB1-468E23C1C604}" destId="{E69EC2D9-776C-49C6-990B-5987D6378C97}" srcOrd="0" destOrd="0" presId="urn:microsoft.com/office/officeart/2005/8/layout/vProcess5"/>
    <dgm:cxn modelId="{A2D6C80F-A04E-457C-96BE-70B7E54AF94A}" type="presOf" srcId="{E059701B-C99B-4612-B928-054394D87EC0}" destId="{96EA3462-0D1C-48D3-9B01-7597AF481DE4}" srcOrd="1" destOrd="0" presId="urn:microsoft.com/office/officeart/2005/8/layout/vProcess5"/>
    <dgm:cxn modelId="{3471C225-9E80-46FE-A8FF-AC8F4FBD7005}" type="presOf" srcId="{B2E591C0-C22F-4F8D-A1E8-D2C9D594C939}" destId="{9F14B314-4EC2-4274-AA81-8D4E16AA5950}" srcOrd="0" destOrd="0" presId="urn:microsoft.com/office/officeart/2005/8/layout/vProcess5"/>
    <dgm:cxn modelId="{66ADB529-13C7-42D3-974D-67658FCD9B60}" type="presOf" srcId="{AE99D2A2-1CDA-4936-81A6-9CE9F8E24617}" destId="{31C38776-468C-4F33-AA39-639AA74184B2}" srcOrd="1" destOrd="0" presId="urn:microsoft.com/office/officeart/2005/8/layout/vProcess5"/>
    <dgm:cxn modelId="{B8741130-7C7D-4C03-B0D3-9E7533C3378F}" type="presOf" srcId="{2A21040E-6CEC-4AA6-AD22-0FE799B0F99F}" destId="{AEC427D4-E2BF-4C2A-B1B3-1DC640DFF77A}" srcOrd="0" destOrd="0" presId="urn:microsoft.com/office/officeart/2005/8/layout/vProcess5"/>
    <dgm:cxn modelId="{CE1C093D-C87E-4C38-9602-453848BFD742}" type="presOf" srcId="{AE99D2A2-1CDA-4936-81A6-9CE9F8E24617}" destId="{9A56B1E8-F117-4148-86BB-66165C3F0318}" srcOrd="0" destOrd="0" presId="urn:microsoft.com/office/officeart/2005/8/layout/vProcess5"/>
    <dgm:cxn modelId="{BB627744-C829-4FDF-8B57-5B63218D07A8}" srcId="{A093466A-D717-47C6-807E-A03A2EABDF5A}" destId="{AE99D2A2-1CDA-4936-81A6-9CE9F8E24617}" srcOrd="0" destOrd="0" parTransId="{6FAAD786-6B6F-400E-97A6-6255AB8A1539}" sibTransId="{B2E591C0-C22F-4F8D-A1E8-D2C9D594C939}"/>
    <dgm:cxn modelId="{872BBC77-DA21-40CC-9A6D-6B4D9935BD53}" type="presOf" srcId="{A093466A-D717-47C6-807E-A03A2EABDF5A}" destId="{7E885A66-AD44-4F06-BA9E-4EB3803A9DF0}" srcOrd="0" destOrd="0" presId="urn:microsoft.com/office/officeart/2005/8/layout/vProcess5"/>
    <dgm:cxn modelId="{B937587C-134E-4311-BFCC-C9FC3D1C8567}" srcId="{A093466A-D717-47C6-807E-A03A2EABDF5A}" destId="{E059701B-C99B-4612-B928-054394D87EC0}" srcOrd="1" destOrd="0" parTransId="{6570CFCE-BF71-4B98-B94B-8C819F8A6060}" sibTransId="{C80A182F-7854-4B0F-8BB1-468E23C1C604}"/>
    <dgm:cxn modelId="{04B4EB81-E5A4-4558-9FF7-52F23239B39E}" type="presOf" srcId="{E059701B-C99B-4612-B928-054394D87EC0}" destId="{1D40947C-EE00-4B23-84E0-C40FFE772597}" srcOrd="0" destOrd="0" presId="urn:microsoft.com/office/officeart/2005/8/layout/vProcess5"/>
    <dgm:cxn modelId="{5E91F6D4-0E17-4CA2-88EA-0D1796690D0C}" srcId="{A093466A-D717-47C6-807E-A03A2EABDF5A}" destId="{2A21040E-6CEC-4AA6-AD22-0FE799B0F99F}" srcOrd="2" destOrd="0" parTransId="{47DF505F-1C7A-4C51-97BD-EDBE8A7254E8}" sibTransId="{ACEA1BCB-339B-42F1-90E6-DEBBA293FFCF}"/>
    <dgm:cxn modelId="{97978AE6-DC79-43A0-A356-D8DAB599D87E}" type="presOf" srcId="{2A21040E-6CEC-4AA6-AD22-0FE799B0F99F}" destId="{313183FD-425F-4547-8C16-CD610AFC05FD}" srcOrd="1" destOrd="0" presId="urn:microsoft.com/office/officeart/2005/8/layout/vProcess5"/>
    <dgm:cxn modelId="{7124A5C4-762D-4EFF-BFEB-77E5B75A6DF9}" type="presParOf" srcId="{7E885A66-AD44-4F06-BA9E-4EB3803A9DF0}" destId="{C1D7AD58-DA0F-4B83-99DB-96F44FE85626}" srcOrd="0" destOrd="0" presId="urn:microsoft.com/office/officeart/2005/8/layout/vProcess5"/>
    <dgm:cxn modelId="{DD46DDCA-620D-4EC6-80B3-204B0E9F6B7A}" type="presParOf" srcId="{7E885A66-AD44-4F06-BA9E-4EB3803A9DF0}" destId="{9A56B1E8-F117-4148-86BB-66165C3F0318}" srcOrd="1" destOrd="0" presId="urn:microsoft.com/office/officeart/2005/8/layout/vProcess5"/>
    <dgm:cxn modelId="{20E00686-6B19-41E7-8CFA-B6AB0D8CFC34}" type="presParOf" srcId="{7E885A66-AD44-4F06-BA9E-4EB3803A9DF0}" destId="{1D40947C-EE00-4B23-84E0-C40FFE772597}" srcOrd="2" destOrd="0" presId="urn:microsoft.com/office/officeart/2005/8/layout/vProcess5"/>
    <dgm:cxn modelId="{54E85FDD-FFD5-4F09-88DA-5B05E19430CC}" type="presParOf" srcId="{7E885A66-AD44-4F06-BA9E-4EB3803A9DF0}" destId="{AEC427D4-E2BF-4C2A-B1B3-1DC640DFF77A}" srcOrd="3" destOrd="0" presId="urn:microsoft.com/office/officeart/2005/8/layout/vProcess5"/>
    <dgm:cxn modelId="{46832D17-2829-4140-A949-F89345DCAA04}" type="presParOf" srcId="{7E885A66-AD44-4F06-BA9E-4EB3803A9DF0}" destId="{9F14B314-4EC2-4274-AA81-8D4E16AA5950}" srcOrd="4" destOrd="0" presId="urn:microsoft.com/office/officeart/2005/8/layout/vProcess5"/>
    <dgm:cxn modelId="{E5FC1792-A1FA-49A0-A0AD-C19E8A8683B2}" type="presParOf" srcId="{7E885A66-AD44-4F06-BA9E-4EB3803A9DF0}" destId="{E69EC2D9-776C-49C6-990B-5987D6378C97}" srcOrd="5" destOrd="0" presId="urn:microsoft.com/office/officeart/2005/8/layout/vProcess5"/>
    <dgm:cxn modelId="{7D523E1D-4EF4-489B-9D4F-DFB9129FDD77}" type="presParOf" srcId="{7E885A66-AD44-4F06-BA9E-4EB3803A9DF0}" destId="{31C38776-468C-4F33-AA39-639AA74184B2}" srcOrd="6" destOrd="0" presId="urn:microsoft.com/office/officeart/2005/8/layout/vProcess5"/>
    <dgm:cxn modelId="{90ECF0CB-604F-4B57-94D5-A2E02B5182AA}" type="presParOf" srcId="{7E885A66-AD44-4F06-BA9E-4EB3803A9DF0}" destId="{96EA3462-0D1C-48D3-9B01-7597AF481DE4}" srcOrd="7" destOrd="0" presId="urn:microsoft.com/office/officeart/2005/8/layout/vProcess5"/>
    <dgm:cxn modelId="{F4205667-0E63-48FC-9632-107426DE3AF8}" type="presParOf" srcId="{7E885A66-AD44-4F06-BA9E-4EB3803A9DF0}" destId="{313183FD-425F-4547-8C16-CD610AFC05FD}" srcOrd="8" destOrd="0" presId="urn:microsoft.com/office/officeart/2005/8/layout/vProcess5"/>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37821A-0183-4BF5-8E94-8601281BFF6D}">
      <dsp:nvSpPr>
        <dsp:cNvPr id="0" name=""/>
        <dsp:cNvSpPr/>
      </dsp:nvSpPr>
      <dsp:spPr>
        <a:xfrm rot="5400000">
          <a:off x="1746574" y="2063761"/>
          <a:ext cx="1857905" cy="1358038"/>
        </a:xfrm>
        <a:prstGeom prst="bentUpArrow">
          <a:avLst>
            <a:gd name="adj1" fmla="val 32840"/>
            <a:gd name="adj2" fmla="val 25000"/>
            <a:gd name="adj3" fmla="val 35780"/>
          </a:avLst>
        </a:prstGeom>
        <a:solidFill>
          <a:schemeClr val="accent5">
            <a:tint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D3CB4597-D920-41D8-AB57-7A615E795DEC}">
      <dsp:nvSpPr>
        <dsp:cNvPr id="0" name=""/>
        <dsp:cNvSpPr/>
      </dsp:nvSpPr>
      <dsp:spPr>
        <a:xfrm>
          <a:off x="15256" y="1098545"/>
          <a:ext cx="6365894" cy="853888"/>
        </a:xfrm>
        <a:prstGeom prst="roundRect">
          <a:avLst>
            <a:gd name="adj" fmla="val 16670"/>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chemeClr val="tx2"/>
              </a:solidFill>
            </a:rPr>
            <a:t>Gestión de crédito: Condiciones de venta, instrumentos de crédito comercial, análisis de crédito, decisiones sobre el crédito. </a:t>
          </a:r>
        </a:p>
      </dsp:txBody>
      <dsp:txXfrm>
        <a:off x="56947" y="1140236"/>
        <a:ext cx="6282512" cy="770506"/>
      </dsp:txXfrm>
    </dsp:sp>
    <dsp:sp modelId="{1774887C-5420-4DA0-8177-02C694B481AE}">
      <dsp:nvSpPr>
        <dsp:cNvPr id="0" name=""/>
        <dsp:cNvSpPr/>
      </dsp:nvSpPr>
      <dsp:spPr>
        <a:xfrm>
          <a:off x="4762013" y="295321"/>
          <a:ext cx="2274732" cy="1769433"/>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F4AADAF1-29D3-4E36-948D-BE293A862E77}">
      <dsp:nvSpPr>
        <dsp:cNvPr id="0" name=""/>
        <dsp:cNvSpPr/>
      </dsp:nvSpPr>
      <dsp:spPr>
        <a:xfrm>
          <a:off x="3397018" y="3011211"/>
          <a:ext cx="4427207" cy="982943"/>
        </a:xfrm>
        <a:prstGeom prst="roundRect">
          <a:avLst>
            <a:gd name="adj" fmla="val 16670"/>
          </a:avLst>
        </a:prstGeom>
        <a:solidFill>
          <a:schemeClr val="accent5">
            <a:hueOff val="-8772678"/>
            <a:satOff val="49542"/>
            <a:lumOff val="-4235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chemeClr val="tx2"/>
              </a:solidFill>
            </a:rPr>
            <a:t>Política de cobro en la empresa.</a:t>
          </a:r>
        </a:p>
      </dsp:txBody>
      <dsp:txXfrm>
        <a:off x="3445010" y="3059203"/>
        <a:ext cx="4331223" cy="8869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9091B9-EF60-4EF3-A02A-32DF65DBB9D9}">
      <dsp:nvSpPr>
        <dsp:cNvPr id="0" name=""/>
        <dsp:cNvSpPr/>
      </dsp:nvSpPr>
      <dsp:spPr>
        <a:xfrm>
          <a:off x="100385" y="39"/>
          <a:ext cx="6240501" cy="217617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just" defTabSz="889000">
            <a:lnSpc>
              <a:spcPct val="90000"/>
            </a:lnSpc>
            <a:spcBef>
              <a:spcPct val="0"/>
            </a:spcBef>
            <a:spcAft>
              <a:spcPct val="35000"/>
            </a:spcAft>
            <a:buNone/>
          </a:pPr>
          <a:r>
            <a:rPr lang="es-ES" sz="2000" kern="1200" dirty="0"/>
            <a:t>Las Cuentas por cobrar representan el crédito que concede una empresa a sus clientes  con una cuenta abierta, aunque a veces pudiera verse que se ofrecen condiciones de crédito más favorables para atraer a ciertos clientes. Estas ventas a crédito, normalmente incluyen condiciones de crédito que establecen el pago dentro de un número determinado de días. </a:t>
          </a:r>
        </a:p>
      </dsp:txBody>
      <dsp:txXfrm>
        <a:off x="164123" y="63777"/>
        <a:ext cx="6113025" cy="2048698"/>
      </dsp:txXfrm>
    </dsp:sp>
    <dsp:sp modelId="{BC1D5B48-4BE1-40A0-816A-FCBD4E46AF64}">
      <dsp:nvSpPr>
        <dsp:cNvPr id="0" name=""/>
        <dsp:cNvSpPr/>
      </dsp:nvSpPr>
      <dsp:spPr>
        <a:xfrm>
          <a:off x="724435" y="2176214"/>
          <a:ext cx="624050" cy="1894435"/>
        </a:xfrm>
        <a:custGeom>
          <a:avLst/>
          <a:gdLst/>
          <a:ahLst/>
          <a:cxnLst/>
          <a:rect l="0" t="0" r="0" b="0"/>
          <a:pathLst>
            <a:path>
              <a:moveTo>
                <a:pt x="0" y="0"/>
              </a:moveTo>
              <a:lnTo>
                <a:pt x="0" y="1894435"/>
              </a:lnTo>
              <a:lnTo>
                <a:pt x="624050" y="189443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EC339F-F3CA-482A-AD63-014E74BA9DD4}">
      <dsp:nvSpPr>
        <dsp:cNvPr id="0" name=""/>
        <dsp:cNvSpPr/>
      </dsp:nvSpPr>
      <dsp:spPr>
        <a:xfrm>
          <a:off x="1348485" y="2668730"/>
          <a:ext cx="6572394" cy="280383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just" defTabSz="889000">
            <a:lnSpc>
              <a:spcPct val="90000"/>
            </a:lnSpc>
            <a:spcBef>
              <a:spcPct val="0"/>
            </a:spcBef>
            <a:spcAft>
              <a:spcPct val="35000"/>
            </a:spcAft>
            <a:buNone/>
          </a:pPr>
          <a:r>
            <a:rPr lang="es-ES" sz="2000" kern="1200" dirty="0"/>
            <a:t>Como que las Cuentas por cobrar representan una inversión cuantiosa en muchas empresas, la administración eficiente de estas cuentas puede representar ahorros considerables, por lo que el objetivo general de su correcta administrar va mas allá de cobrarlas con prontitud sino también prestarse atención a las alternativas costo-beneficio que se presentan en los diferentes campos de la administración de las Cuentas por cobrar. </a:t>
          </a:r>
        </a:p>
      </dsp:txBody>
      <dsp:txXfrm>
        <a:off x="1430607" y="2750852"/>
        <a:ext cx="6408150" cy="26395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F94D2D-ABD3-42B5-BCAF-96F2F44CEB7F}">
      <dsp:nvSpPr>
        <dsp:cNvPr id="0" name=""/>
        <dsp:cNvSpPr/>
      </dsp:nvSpPr>
      <dsp:spPr>
        <a:xfrm>
          <a:off x="0" y="575999"/>
          <a:ext cx="8021265" cy="98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5311BEE-6064-41CD-B374-A6B5743A2975}">
      <dsp:nvSpPr>
        <dsp:cNvPr id="0" name=""/>
        <dsp:cNvSpPr/>
      </dsp:nvSpPr>
      <dsp:spPr>
        <a:xfrm>
          <a:off x="401063" y="359"/>
          <a:ext cx="5614885" cy="1151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2229" tIns="0" rIns="212229" bIns="0" numCol="1" spcCol="1270" anchor="ctr" anchorCtr="0">
          <a:noAutofit/>
        </a:bodyPr>
        <a:lstStyle/>
        <a:p>
          <a:pPr marL="0" lvl="0" indent="0" algn="l" defTabSz="1066800">
            <a:lnSpc>
              <a:spcPct val="90000"/>
            </a:lnSpc>
            <a:spcBef>
              <a:spcPct val="0"/>
            </a:spcBef>
            <a:spcAft>
              <a:spcPct val="35000"/>
            </a:spcAft>
            <a:buNone/>
          </a:pPr>
          <a:r>
            <a:rPr lang="es-ES" sz="2400" b="1" i="1" u="none" kern="1200" dirty="0"/>
            <a:t>POLÍTICAS DE CRÉDITO</a:t>
          </a:r>
          <a:endParaRPr lang="es-ES" sz="2400" u="none" kern="1200" dirty="0"/>
        </a:p>
      </dsp:txBody>
      <dsp:txXfrm>
        <a:off x="457264" y="56560"/>
        <a:ext cx="5502483" cy="1038878"/>
      </dsp:txXfrm>
    </dsp:sp>
    <dsp:sp modelId="{24884610-92D3-4793-98E0-95010218DE8F}">
      <dsp:nvSpPr>
        <dsp:cNvPr id="0" name=""/>
        <dsp:cNvSpPr/>
      </dsp:nvSpPr>
      <dsp:spPr>
        <a:xfrm>
          <a:off x="0" y="2345039"/>
          <a:ext cx="8021265" cy="98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B850062-A901-4ADB-A52E-DF41CA06D2B7}">
      <dsp:nvSpPr>
        <dsp:cNvPr id="0" name=""/>
        <dsp:cNvSpPr/>
      </dsp:nvSpPr>
      <dsp:spPr>
        <a:xfrm>
          <a:off x="401063" y="1769399"/>
          <a:ext cx="5614885" cy="1151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2229" tIns="0" rIns="212229" bIns="0" numCol="1" spcCol="1270" anchor="ctr" anchorCtr="0">
          <a:noAutofit/>
        </a:bodyPr>
        <a:lstStyle/>
        <a:p>
          <a:pPr marL="0" lvl="0" indent="0" algn="l" defTabSz="1066800">
            <a:lnSpc>
              <a:spcPct val="90000"/>
            </a:lnSpc>
            <a:spcBef>
              <a:spcPct val="0"/>
            </a:spcBef>
            <a:spcAft>
              <a:spcPct val="35000"/>
            </a:spcAft>
            <a:buNone/>
          </a:pPr>
          <a:r>
            <a:rPr lang="es-ES" sz="2400" b="1" i="1" u="none" kern="1200" dirty="0"/>
            <a:t>CONDICIONES DE CRÉDITO </a:t>
          </a:r>
          <a:endParaRPr lang="es-ES" sz="2400" u="none" kern="1200" dirty="0"/>
        </a:p>
      </dsp:txBody>
      <dsp:txXfrm>
        <a:off x="457264" y="1825600"/>
        <a:ext cx="5502483" cy="1038878"/>
      </dsp:txXfrm>
    </dsp:sp>
    <dsp:sp modelId="{EB233E80-9C52-4CAF-BB8E-46CCFADAE6F0}">
      <dsp:nvSpPr>
        <dsp:cNvPr id="0" name=""/>
        <dsp:cNvSpPr/>
      </dsp:nvSpPr>
      <dsp:spPr>
        <a:xfrm>
          <a:off x="0" y="4114079"/>
          <a:ext cx="8021265" cy="98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A365F8E-0DEF-447D-9B20-02923FE877E8}">
      <dsp:nvSpPr>
        <dsp:cNvPr id="0" name=""/>
        <dsp:cNvSpPr/>
      </dsp:nvSpPr>
      <dsp:spPr>
        <a:xfrm>
          <a:off x="401063" y="3538439"/>
          <a:ext cx="5614885" cy="1151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2229" tIns="0" rIns="212229" bIns="0" numCol="1" spcCol="1270" anchor="ctr" anchorCtr="0">
          <a:noAutofit/>
        </a:bodyPr>
        <a:lstStyle/>
        <a:p>
          <a:pPr marL="0" lvl="0" indent="0" algn="l" defTabSz="1066800">
            <a:lnSpc>
              <a:spcPct val="90000"/>
            </a:lnSpc>
            <a:spcBef>
              <a:spcPct val="0"/>
            </a:spcBef>
            <a:spcAft>
              <a:spcPct val="35000"/>
            </a:spcAft>
            <a:buNone/>
          </a:pPr>
          <a:r>
            <a:rPr lang="es-ES" sz="2400" b="1" i="1" u="none" kern="1200" dirty="0"/>
            <a:t>POLÍTICAS DE COBROS</a:t>
          </a:r>
          <a:endParaRPr lang="es-ES" sz="2400" u="none" kern="1200" dirty="0"/>
        </a:p>
      </dsp:txBody>
      <dsp:txXfrm>
        <a:off x="457264" y="3594640"/>
        <a:ext cx="5502483" cy="10388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C563D3-989A-4CA3-BE72-C79AC82B4757}">
      <dsp:nvSpPr>
        <dsp:cNvPr id="0" name=""/>
        <dsp:cNvSpPr/>
      </dsp:nvSpPr>
      <dsp:spPr>
        <a:xfrm rot="5400000">
          <a:off x="395422" y="1743640"/>
          <a:ext cx="1465555" cy="1668483"/>
        </a:xfrm>
        <a:prstGeom prst="bentUpArrow">
          <a:avLst>
            <a:gd name="adj1" fmla="val 32840"/>
            <a:gd name="adj2" fmla="val 25000"/>
            <a:gd name="adj3" fmla="val 35780"/>
          </a:avLst>
        </a:prstGeom>
        <a:solidFill>
          <a:schemeClr val="accent5">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2E6A8EE-510D-4A89-B866-BB7212FCA437}">
      <dsp:nvSpPr>
        <dsp:cNvPr id="0" name=""/>
        <dsp:cNvSpPr/>
      </dsp:nvSpPr>
      <dsp:spPr>
        <a:xfrm>
          <a:off x="0" y="122574"/>
          <a:ext cx="2467133" cy="1726913"/>
        </a:xfrm>
        <a:prstGeom prst="roundRect">
          <a:avLst>
            <a:gd name="adj" fmla="val 1667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b="1" u="none" kern="1200" dirty="0"/>
            <a:t>Obtener información de crédito</a:t>
          </a:r>
        </a:p>
      </dsp:txBody>
      <dsp:txXfrm>
        <a:off x="84316" y="206890"/>
        <a:ext cx="2298501" cy="1558281"/>
      </dsp:txXfrm>
    </dsp:sp>
    <dsp:sp modelId="{17816399-2958-40C4-B7FE-7BB9C3E45313}">
      <dsp:nvSpPr>
        <dsp:cNvPr id="0" name=""/>
        <dsp:cNvSpPr/>
      </dsp:nvSpPr>
      <dsp:spPr>
        <a:xfrm>
          <a:off x="2485464" y="328365"/>
          <a:ext cx="5451832" cy="1395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171450" lvl="1" indent="-171450" algn="l" defTabSz="844550">
            <a:lnSpc>
              <a:spcPct val="90000"/>
            </a:lnSpc>
            <a:spcBef>
              <a:spcPct val="0"/>
            </a:spcBef>
            <a:spcAft>
              <a:spcPct val="15000"/>
            </a:spcAft>
            <a:buChar char="•"/>
          </a:pPr>
          <a:r>
            <a:rPr lang="es-ES" sz="1900" kern="1200" dirty="0"/>
            <a:t>Podrá utilizar los estados financieros, verificación bancaria, entre otros</a:t>
          </a:r>
          <a:endParaRPr lang="es-ES" sz="1900" u="sng" kern="1200" dirty="0"/>
        </a:p>
      </dsp:txBody>
      <dsp:txXfrm>
        <a:off x="2485464" y="328365"/>
        <a:ext cx="5451832" cy="1395767"/>
      </dsp:txXfrm>
    </dsp:sp>
    <dsp:sp modelId="{158BDD12-93A8-48AD-84FA-10DE3E3195C8}">
      <dsp:nvSpPr>
        <dsp:cNvPr id="0" name=""/>
        <dsp:cNvSpPr/>
      </dsp:nvSpPr>
      <dsp:spPr>
        <a:xfrm>
          <a:off x="1990665" y="2640482"/>
          <a:ext cx="2467133" cy="1726913"/>
        </a:xfrm>
        <a:prstGeom prst="roundRect">
          <a:avLst>
            <a:gd name="adj" fmla="val 16670"/>
          </a:avLst>
        </a:prstGeom>
        <a:solidFill>
          <a:schemeClr val="accent5">
            <a:hueOff val="-8772678"/>
            <a:satOff val="49542"/>
            <a:lumOff val="-4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b="1" u="none" kern="1200" dirty="0"/>
            <a:t>Análisis de la información de crédito</a:t>
          </a:r>
        </a:p>
      </dsp:txBody>
      <dsp:txXfrm>
        <a:off x="2074981" y="2724798"/>
        <a:ext cx="2298501" cy="1558281"/>
      </dsp:txXfrm>
    </dsp:sp>
    <dsp:sp modelId="{6A505F47-1E5A-4295-8460-23B5B82D5DE2}">
      <dsp:nvSpPr>
        <dsp:cNvPr id="0" name=""/>
        <dsp:cNvSpPr/>
      </dsp:nvSpPr>
      <dsp:spPr>
        <a:xfrm>
          <a:off x="4419490" y="2936915"/>
          <a:ext cx="3690814" cy="1395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ctr" anchorCtr="0">
          <a:noAutofit/>
        </a:bodyPr>
        <a:lstStyle/>
        <a:p>
          <a:pPr marL="114300" lvl="1" indent="-114300" algn="just" defTabSz="666750">
            <a:lnSpc>
              <a:spcPct val="90000"/>
            </a:lnSpc>
            <a:spcBef>
              <a:spcPct val="0"/>
            </a:spcBef>
            <a:spcAft>
              <a:spcPct val="15000"/>
            </a:spcAft>
            <a:buChar char="•"/>
          </a:pPr>
          <a:r>
            <a:rPr lang="es-ES" sz="1500" kern="1200" dirty="0"/>
            <a:t>Determinar su plazo de pagos, administración financiera del solicitante, las normas históricas de  la empresa a cualquier cifra cuantitativa que se haya establecido.</a:t>
          </a:r>
          <a:endParaRPr lang="es-ES" sz="1500" u="sng" kern="1200" dirty="0"/>
        </a:p>
      </dsp:txBody>
      <dsp:txXfrm>
        <a:off x="4419490" y="2936915"/>
        <a:ext cx="3690814" cy="13957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853894-7D12-47D1-B23D-2042EBE62986}">
      <dsp:nvSpPr>
        <dsp:cNvPr id="0" name=""/>
        <dsp:cNvSpPr/>
      </dsp:nvSpPr>
      <dsp:spPr>
        <a:xfrm rot="5400000">
          <a:off x="4821413" y="-1772054"/>
          <a:ext cx="1268759" cy="513486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just" defTabSz="844550">
            <a:lnSpc>
              <a:spcPct val="90000"/>
            </a:lnSpc>
            <a:spcBef>
              <a:spcPct val="0"/>
            </a:spcBef>
            <a:spcAft>
              <a:spcPct val="15000"/>
            </a:spcAft>
            <a:buChar char="•"/>
          </a:pPr>
          <a:r>
            <a:rPr lang="es-ES" sz="1900" kern="1200" dirty="0"/>
            <a:t>Porciento que se le rebaja al valor total de la venta si paga de manera anticipada en el plazo que se convenie con el cliente</a:t>
          </a:r>
          <a:endParaRPr lang="es-ES" sz="1900" u="none" kern="1200" dirty="0"/>
        </a:p>
      </dsp:txBody>
      <dsp:txXfrm rot="-5400000">
        <a:off x="2888361" y="222934"/>
        <a:ext cx="5072928" cy="1144887"/>
      </dsp:txXfrm>
    </dsp:sp>
    <dsp:sp modelId="{F4962FE0-3F8B-4BFD-9A82-5CED0FFEFB29}">
      <dsp:nvSpPr>
        <dsp:cNvPr id="0" name=""/>
        <dsp:cNvSpPr/>
      </dsp:nvSpPr>
      <dsp:spPr>
        <a:xfrm>
          <a:off x="0" y="2402"/>
          <a:ext cx="2888361" cy="15859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s-ES" sz="2500" b="1" u="none" kern="1200" dirty="0"/>
            <a:t>Descuentos por pronto pago</a:t>
          </a:r>
          <a:endParaRPr lang="es-ES" sz="2500" u="none" kern="1200" dirty="0"/>
        </a:p>
      </dsp:txBody>
      <dsp:txXfrm>
        <a:off x="77420" y="79822"/>
        <a:ext cx="2733521" cy="1431109"/>
      </dsp:txXfrm>
    </dsp:sp>
    <dsp:sp modelId="{E70BA381-9FAE-4F66-A940-16D056910B1E}">
      <dsp:nvSpPr>
        <dsp:cNvPr id="0" name=""/>
        <dsp:cNvSpPr/>
      </dsp:nvSpPr>
      <dsp:spPr>
        <a:xfrm rot="5400000">
          <a:off x="4821413" y="-106807"/>
          <a:ext cx="1268759" cy="513486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just" defTabSz="844550">
            <a:lnSpc>
              <a:spcPct val="90000"/>
            </a:lnSpc>
            <a:spcBef>
              <a:spcPct val="0"/>
            </a:spcBef>
            <a:spcAft>
              <a:spcPct val="15000"/>
            </a:spcAft>
            <a:buChar char="•"/>
          </a:pPr>
          <a:r>
            <a:rPr lang="es-ES" sz="1900" kern="1200" dirty="0"/>
            <a:t>Plazo de tiempo que se estipula para pagar el descuento</a:t>
          </a:r>
          <a:endParaRPr lang="es-ES" sz="1900" u="none" kern="1200" dirty="0"/>
        </a:p>
      </dsp:txBody>
      <dsp:txXfrm rot="-5400000">
        <a:off x="2888361" y="1888181"/>
        <a:ext cx="5072928" cy="1144887"/>
      </dsp:txXfrm>
    </dsp:sp>
    <dsp:sp modelId="{C77D498D-F19C-4A8A-80D8-E3326A0FD036}">
      <dsp:nvSpPr>
        <dsp:cNvPr id="0" name=""/>
        <dsp:cNvSpPr/>
      </dsp:nvSpPr>
      <dsp:spPr>
        <a:xfrm>
          <a:off x="0" y="1667650"/>
          <a:ext cx="2888361" cy="15859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s-ES" sz="2500" b="1" u="none" kern="1200" dirty="0"/>
            <a:t>Período de descuento por pronto pago</a:t>
          </a:r>
          <a:endParaRPr lang="es-ES" sz="2500" u="none" kern="1200" dirty="0"/>
        </a:p>
      </dsp:txBody>
      <dsp:txXfrm>
        <a:off x="77420" y="1745070"/>
        <a:ext cx="2733521" cy="1431109"/>
      </dsp:txXfrm>
    </dsp:sp>
    <dsp:sp modelId="{CA23624A-1398-43CD-B31D-84D0B56D2999}">
      <dsp:nvSpPr>
        <dsp:cNvPr id="0" name=""/>
        <dsp:cNvSpPr/>
      </dsp:nvSpPr>
      <dsp:spPr>
        <a:xfrm rot="5400000">
          <a:off x="4821413" y="1558440"/>
          <a:ext cx="1268759" cy="513486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just" defTabSz="844550">
            <a:lnSpc>
              <a:spcPct val="90000"/>
            </a:lnSpc>
            <a:spcBef>
              <a:spcPct val="0"/>
            </a:spcBef>
            <a:spcAft>
              <a:spcPct val="15000"/>
            </a:spcAft>
            <a:buChar char="•"/>
          </a:pPr>
          <a:r>
            <a:rPr lang="es-ES" sz="1900" kern="1200" dirty="0"/>
            <a:t>Plazo de tiempo que tiene establecido y contratado con cada cliente para cobrar la venta realizada</a:t>
          </a:r>
          <a:endParaRPr lang="es-ES" sz="1900" u="none" kern="1200" dirty="0"/>
        </a:p>
      </dsp:txBody>
      <dsp:txXfrm rot="-5400000">
        <a:off x="2888361" y="3553428"/>
        <a:ext cx="5072928" cy="1144887"/>
      </dsp:txXfrm>
    </dsp:sp>
    <dsp:sp modelId="{2628D2A7-E524-4212-86CE-9AAD585A9CC1}">
      <dsp:nvSpPr>
        <dsp:cNvPr id="0" name=""/>
        <dsp:cNvSpPr/>
      </dsp:nvSpPr>
      <dsp:spPr>
        <a:xfrm>
          <a:off x="0" y="3332897"/>
          <a:ext cx="2888361" cy="15859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s-ES" sz="2500" b="1" u="none" kern="1200" dirty="0"/>
            <a:t>Período de crédito</a:t>
          </a:r>
          <a:endParaRPr lang="es-ES" sz="2500" u="none" kern="1200" dirty="0"/>
        </a:p>
      </dsp:txBody>
      <dsp:txXfrm>
        <a:off x="77420" y="3410317"/>
        <a:ext cx="2733521" cy="143110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56B1E8-F117-4148-86BB-66165C3F0318}">
      <dsp:nvSpPr>
        <dsp:cNvPr id="0" name=""/>
        <dsp:cNvSpPr/>
      </dsp:nvSpPr>
      <dsp:spPr>
        <a:xfrm>
          <a:off x="0" y="0"/>
          <a:ext cx="6819740" cy="1550774"/>
        </a:xfrm>
        <a:prstGeom prst="roundRect">
          <a:avLst>
            <a:gd name="adj" fmla="val 1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s-ES" sz="2400" b="1" kern="1200" dirty="0"/>
            <a:t>Incumplimientos en las fechas de pago que ha permitido: La formación de la cadena de impagos</a:t>
          </a:r>
        </a:p>
      </dsp:txBody>
      <dsp:txXfrm>
        <a:off x="45421" y="45421"/>
        <a:ext cx="5146333" cy="1459932"/>
      </dsp:txXfrm>
    </dsp:sp>
    <dsp:sp modelId="{1D40947C-EE00-4B23-84E0-C40FFE772597}">
      <dsp:nvSpPr>
        <dsp:cNvPr id="0" name=""/>
        <dsp:cNvSpPr/>
      </dsp:nvSpPr>
      <dsp:spPr>
        <a:xfrm>
          <a:off x="601741" y="1809236"/>
          <a:ext cx="6819740" cy="1550774"/>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s-ES" sz="2400" b="1" kern="1200" dirty="0"/>
            <a:t>Desorden financiero </a:t>
          </a:r>
        </a:p>
      </dsp:txBody>
      <dsp:txXfrm>
        <a:off x="647162" y="1854657"/>
        <a:ext cx="5119153" cy="1459932"/>
      </dsp:txXfrm>
    </dsp:sp>
    <dsp:sp modelId="{AEC427D4-E2BF-4C2A-B1B3-1DC640DFF77A}">
      <dsp:nvSpPr>
        <dsp:cNvPr id="0" name=""/>
        <dsp:cNvSpPr/>
      </dsp:nvSpPr>
      <dsp:spPr>
        <a:xfrm>
          <a:off x="1203483" y="3618472"/>
          <a:ext cx="6819740" cy="1550774"/>
        </a:xfrm>
        <a:prstGeom prst="roundRect">
          <a:avLst>
            <a:gd name="adj" fmla="val 10000"/>
          </a:avLst>
        </a:prstGeom>
        <a:solidFill>
          <a:schemeClr val="accent5">
            <a:hueOff val="-8772678"/>
            <a:satOff val="49542"/>
            <a:lumOff val="-4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s-ES" sz="2400" b="1" kern="1200" dirty="0"/>
            <a:t>Incompetencia crediticia</a:t>
          </a:r>
        </a:p>
      </dsp:txBody>
      <dsp:txXfrm>
        <a:off x="1248904" y="3663893"/>
        <a:ext cx="5119153" cy="1459932"/>
      </dsp:txXfrm>
    </dsp:sp>
    <dsp:sp modelId="{9F14B314-4EC2-4274-AA81-8D4E16AA5950}">
      <dsp:nvSpPr>
        <dsp:cNvPr id="0" name=""/>
        <dsp:cNvSpPr/>
      </dsp:nvSpPr>
      <dsp:spPr>
        <a:xfrm>
          <a:off x="5811737" y="1176003"/>
          <a:ext cx="1008003" cy="1008003"/>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just" defTabSz="1066800">
            <a:lnSpc>
              <a:spcPct val="90000"/>
            </a:lnSpc>
            <a:spcBef>
              <a:spcPct val="0"/>
            </a:spcBef>
            <a:spcAft>
              <a:spcPct val="35000"/>
            </a:spcAft>
            <a:buNone/>
          </a:pPr>
          <a:endParaRPr lang="es-ES" sz="2400" kern="1200"/>
        </a:p>
      </dsp:txBody>
      <dsp:txXfrm>
        <a:off x="6038538" y="1176003"/>
        <a:ext cx="554401" cy="758522"/>
      </dsp:txXfrm>
    </dsp:sp>
    <dsp:sp modelId="{E69EC2D9-776C-49C6-990B-5987D6378C97}">
      <dsp:nvSpPr>
        <dsp:cNvPr id="0" name=""/>
        <dsp:cNvSpPr/>
      </dsp:nvSpPr>
      <dsp:spPr>
        <a:xfrm>
          <a:off x="6413479" y="2974901"/>
          <a:ext cx="1008003" cy="1008003"/>
        </a:xfrm>
        <a:prstGeom prst="downArrow">
          <a:avLst>
            <a:gd name="adj1" fmla="val 55000"/>
            <a:gd name="adj2" fmla="val 45000"/>
          </a:avLst>
        </a:prstGeom>
        <a:solidFill>
          <a:schemeClr val="accent5">
            <a:tint val="40000"/>
            <a:alpha val="90000"/>
            <a:hueOff val="-8146725"/>
            <a:satOff val="-10958"/>
            <a:lumOff val="-7405"/>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just" defTabSz="1066800">
            <a:lnSpc>
              <a:spcPct val="90000"/>
            </a:lnSpc>
            <a:spcBef>
              <a:spcPct val="0"/>
            </a:spcBef>
            <a:spcAft>
              <a:spcPct val="35000"/>
            </a:spcAft>
            <a:buNone/>
          </a:pPr>
          <a:endParaRPr lang="es-ES" sz="2400" kern="1200"/>
        </a:p>
      </dsp:txBody>
      <dsp:txXfrm>
        <a:off x="6640280" y="2974901"/>
        <a:ext cx="554401" cy="758522"/>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7F21D2-EE8E-4FFF-B0D1-C48676F2E44C}" type="datetimeFigureOut">
              <a:rPr lang="es-ES" smtClean="0"/>
              <a:t>29/10/2023</a:t>
            </a:fld>
            <a:endParaRPr lang="es-ES"/>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731FD8-EDF9-4A82-A018-DA98F1C71059}" type="slidenum">
              <a:rPr lang="es-ES" smtClean="0"/>
              <a:t>‹Nº›</a:t>
            </a:fld>
            <a:endParaRPr lang="es-ES"/>
          </a:p>
        </p:txBody>
      </p:sp>
    </p:spTree>
    <p:extLst>
      <p:ext uri="{BB962C8B-B14F-4D97-AF65-F5344CB8AC3E}">
        <p14:creationId xmlns:p14="http://schemas.microsoft.com/office/powerpoint/2010/main" val="2316085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609600" indent="-609600" algn="l" eaLnBrk="1" hangingPunct="1">
              <a:defRPr/>
            </a:pPr>
            <a:r>
              <a:rPr lang="es-MX" sz="1200" dirty="0"/>
              <a:t>Las cuentas por cobrar de un productor normalmente representan: el 37% de sus activos circulantes y el 16% de sus activos totales</a:t>
            </a:r>
          </a:p>
          <a:p>
            <a:endParaRPr lang="es-ES" dirty="0"/>
          </a:p>
        </p:txBody>
      </p:sp>
      <p:sp>
        <p:nvSpPr>
          <p:cNvPr id="4" name="Marcador de número de diapositiva 3"/>
          <p:cNvSpPr>
            <a:spLocks noGrp="1"/>
          </p:cNvSpPr>
          <p:nvPr>
            <p:ph type="sldNum" sz="quarter" idx="10"/>
          </p:nvPr>
        </p:nvSpPr>
        <p:spPr/>
        <p:txBody>
          <a:bodyPr/>
          <a:lstStyle/>
          <a:p>
            <a:fld id="{C7731FD8-EDF9-4A82-A018-DA98F1C71059}" type="slidenum">
              <a:rPr lang="es-ES" smtClean="0"/>
              <a:t>4</a:t>
            </a:fld>
            <a:endParaRPr lang="es-ES"/>
          </a:p>
        </p:txBody>
      </p:sp>
    </p:spTree>
    <p:extLst>
      <p:ext uri="{BB962C8B-B14F-4D97-AF65-F5344CB8AC3E}">
        <p14:creationId xmlns:p14="http://schemas.microsoft.com/office/powerpoint/2010/main" val="3167604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bwMode="grayWhite">
      <p:bgPr>
        <a:solidFill>
          <a:schemeClr val="bg1"/>
        </a:solidFill>
        <a:effectLst/>
      </p:bgPr>
    </p:bg>
    <p:spTree>
      <p:nvGrpSpPr>
        <p:cNvPr id="1" name=""/>
        <p:cNvGrpSpPr/>
        <p:nvPr/>
      </p:nvGrpSpPr>
      <p:grpSpPr>
        <a:xfrm>
          <a:off x="0" y="0"/>
          <a:ext cx="0" cy="0"/>
          <a:chOff x="0" y="0"/>
          <a:chExt cx="0" cy="0"/>
        </a:xfrm>
      </p:grpSpPr>
      <p:sp>
        <p:nvSpPr>
          <p:cNvPr id="3150" name="Rectangle 78"/>
          <p:cNvSpPr>
            <a:spLocks noChangeArrowheads="1"/>
          </p:cNvSpPr>
          <p:nvPr/>
        </p:nvSpPr>
        <p:spPr bwMode="gray">
          <a:xfrm rot="5400000">
            <a:off x="7904162" y="1163638"/>
            <a:ext cx="2098675" cy="381000"/>
          </a:xfrm>
          <a:prstGeom prst="rect">
            <a:avLst/>
          </a:prstGeom>
          <a:gradFill rotWithShape="1">
            <a:gsLst>
              <a:gs pos="0">
                <a:schemeClr val="bg2"/>
              </a:gs>
              <a:gs pos="100000">
                <a:schemeClr val="bg2">
                  <a:gamma/>
                  <a:tint val="54510"/>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074" name="Rectangle 2"/>
          <p:cNvSpPr>
            <a:spLocks noGrp="1" noChangeArrowheads="1"/>
          </p:cNvSpPr>
          <p:nvPr>
            <p:ph type="ctrTitle"/>
          </p:nvPr>
        </p:nvSpPr>
        <p:spPr>
          <a:xfrm>
            <a:off x="1752600" y="2057400"/>
            <a:ext cx="5791200" cy="1698625"/>
          </a:xfrm>
        </p:spPr>
        <p:txBody>
          <a:bodyPr/>
          <a:lstStyle>
            <a:lvl1pPr algn="ctr">
              <a:defRPr sz="3600"/>
            </a:lvl1pPr>
          </a:lstStyle>
          <a:p>
            <a:pPr lvl="0"/>
            <a:r>
              <a:rPr lang="es-ES" altLang="es-ES" noProof="0"/>
              <a:t>Haga clic para modificar el estilo de título del patrón</a:t>
            </a:r>
            <a:endParaRPr lang="en-US" altLang="es-ES" noProof="0"/>
          </a:p>
        </p:txBody>
      </p:sp>
      <p:sp>
        <p:nvSpPr>
          <p:cNvPr id="3075" name="Rectangle 3"/>
          <p:cNvSpPr>
            <a:spLocks noGrp="1" noChangeArrowheads="1"/>
          </p:cNvSpPr>
          <p:nvPr>
            <p:ph type="subTitle" idx="1"/>
          </p:nvPr>
        </p:nvSpPr>
        <p:spPr>
          <a:xfrm>
            <a:off x="1752600" y="3990975"/>
            <a:ext cx="5791200" cy="457200"/>
          </a:xfrm>
        </p:spPr>
        <p:txBody>
          <a:bodyPr/>
          <a:lstStyle>
            <a:lvl1pPr marL="0" indent="0" algn="ctr">
              <a:buFont typeface="Wingdings" panose="05000000000000000000" pitchFamily="2" charset="2"/>
              <a:buNone/>
              <a:defRPr sz="1800" b="1"/>
            </a:lvl1pPr>
          </a:lstStyle>
          <a:p>
            <a:pPr lvl="0"/>
            <a:r>
              <a:rPr lang="es-ES" altLang="es-ES" noProof="0"/>
              <a:t>Haga clic para editar el estilo de subtítulo del patrón</a:t>
            </a:r>
            <a:endParaRPr lang="en-US" altLang="es-ES" noProof="0"/>
          </a:p>
        </p:txBody>
      </p:sp>
      <p:sp>
        <p:nvSpPr>
          <p:cNvPr id="3086" name="Text Box 14"/>
          <p:cNvSpPr txBox="1">
            <a:spLocks noChangeArrowheads="1"/>
          </p:cNvSpPr>
          <p:nvPr/>
        </p:nvSpPr>
        <p:spPr bwMode="gray">
          <a:xfrm>
            <a:off x="3886200" y="5715000"/>
            <a:ext cx="16129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800" b="1">
                <a:latin typeface="Verdana" panose="020B0604030504040204" pitchFamily="34" charset="0"/>
              </a:rPr>
              <a:t>LOGO</a:t>
            </a:r>
          </a:p>
        </p:txBody>
      </p:sp>
      <p:grpSp>
        <p:nvGrpSpPr>
          <p:cNvPr id="3103" name="Group 31"/>
          <p:cNvGrpSpPr>
            <a:grpSpLocks/>
          </p:cNvGrpSpPr>
          <p:nvPr/>
        </p:nvGrpSpPr>
        <p:grpSpPr bwMode="auto">
          <a:xfrm rot="421294">
            <a:off x="971550" y="692150"/>
            <a:ext cx="1871663" cy="1944688"/>
            <a:chOff x="521" y="482"/>
            <a:chExt cx="1134" cy="1142"/>
          </a:xfrm>
        </p:grpSpPr>
        <p:sp>
          <p:nvSpPr>
            <p:cNvPr id="3104" name="Oval 32"/>
            <p:cNvSpPr>
              <a:spLocks noChangeArrowheads="1"/>
            </p:cNvSpPr>
            <p:nvPr userDrawn="1"/>
          </p:nvSpPr>
          <p:spPr bwMode="gray">
            <a:xfrm rot="-128649">
              <a:off x="851" y="811"/>
              <a:ext cx="479" cy="494"/>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nvGrpSpPr>
            <p:cNvPr id="3105" name="Group 33"/>
            <p:cNvGrpSpPr>
              <a:grpSpLocks/>
            </p:cNvGrpSpPr>
            <p:nvPr userDrawn="1"/>
          </p:nvGrpSpPr>
          <p:grpSpPr bwMode="auto">
            <a:xfrm rot="56277">
              <a:off x="1311" y="1224"/>
              <a:ext cx="266" cy="218"/>
              <a:chOff x="3452" y="878"/>
              <a:chExt cx="402" cy="342"/>
            </a:xfrm>
          </p:grpSpPr>
          <p:sp>
            <p:nvSpPr>
              <p:cNvPr id="3106" name="Oval 34"/>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07" name="Oval 35"/>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08" name="Oval 36"/>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09" name="Group 37"/>
            <p:cNvGrpSpPr>
              <a:grpSpLocks/>
            </p:cNvGrpSpPr>
            <p:nvPr userDrawn="1"/>
          </p:nvGrpSpPr>
          <p:grpSpPr bwMode="auto">
            <a:xfrm rot="-23983151">
              <a:off x="1390" y="942"/>
              <a:ext cx="265" cy="219"/>
              <a:chOff x="3452" y="878"/>
              <a:chExt cx="402" cy="342"/>
            </a:xfrm>
          </p:grpSpPr>
          <p:sp>
            <p:nvSpPr>
              <p:cNvPr id="3110" name="Oval 38"/>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1" name="Oval 39"/>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2" name="Oval 40"/>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13" name="Group 41"/>
            <p:cNvGrpSpPr>
              <a:grpSpLocks/>
            </p:cNvGrpSpPr>
            <p:nvPr userDrawn="1"/>
          </p:nvGrpSpPr>
          <p:grpSpPr bwMode="auto">
            <a:xfrm rot="-4925197">
              <a:off x="1293" y="630"/>
              <a:ext cx="257" cy="226"/>
              <a:chOff x="3452" y="878"/>
              <a:chExt cx="402" cy="342"/>
            </a:xfrm>
          </p:grpSpPr>
          <p:sp>
            <p:nvSpPr>
              <p:cNvPr id="3114" name="Oval 42"/>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5" name="Oval 43"/>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6" name="Oval 44"/>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17" name="Group 45"/>
            <p:cNvGrpSpPr>
              <a:grpSpLocks/>
            </p:cNvGrpSpPr>
            <p:nvPr userDrawn="1"/>
          </p:nvGrpSpPr>
          <p:grpSpPr bwMode="auto">
            <a:xfrm rot="3149186">
              <a:off x="985" y="1383"/>
              <a:ext cx="257" cy="226"/>
              <a:chOff x="3452" y="878"/>
              <a:chExt cx="402" cy="342"/>
            </a:xfrm>
          </p:grpSpPr>
          <p:sp>
            <p:nvSpPr>
              <p:cNvPr id="3118" name="Oval 46"/>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9" name="Oval 47"/>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0" name="Oval 48"/>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21" name="Group 49"/>
            <p:cNvGrpSpPr>
              <a:grpSpLocks/>
            </p:cNvGrpSpPr>
            <p:nvPr userDrawn="1"/>
          </p:nvGrpSpPr>
          <p:grpSpPr bwMode="auto">
            <a:xfrm rot="-29276986">
              <a:off x="966" y="498"/>
              <a:ext cx="257" cy="226"/>
              <a:chOff x="3452" y="878"/>
              <a:chExt cx="402" cy="342"/>
            </a:xfrm>
          </p:grpSpPr>
          <p:sp>
            <p:nvSpPr>
              <p:cNvPr id="3122" name="Oval 50"/>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3" name="Oval 51"/>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4" name="Oval 52"/>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25" name="Group 53"/>
            <p:cNvGrpSpPr>
              <a:grpSpLocks/>
            </p:cNvGrpSpPr>
            <p:nvPr userDrawn="1"/>
          </p:nvGrpSpPr>
          <p:grpSpPr bwMode="auto">
            <a:xfrm rot="-10348150">
              <a:off x="628" y="649"/>
              <a:ext cx="266" cy="219"/>
              <a:chOff x="3452" y="878"/>
              <a:chExt cx="402" cy="342"/>
            </a:xfrm>
          </p:grpSpPr>
          <p:sp>
            <p:nvSpPr>
              <p:cNvPr id="3126" name="Oval 54"/>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7" name="Oval 55"/>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8" name="Oval 56"/>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29" name="Group 57"/>
            <p:cNvGrpSpPr>
              <a:grpSpLocks/>
            </p:cNvGrpSpPr>
            <p:nvPr userDrawn="1"/>
          </p:nvGrpSpPr>
          <p:grpSpPr bwMode="auto">
            <a:xfrm rot="-34593241">
              <a:off x="521" y="973"/>
              <a:ext cx="265" cy="218"/>
              <a:chOff x="3452" y="878"/>
              <a:chExt cx="402" cy="342"/>
            </a:xfrm>
          </p:grpSpPr>
          <p:sp>
            <p:nvSpPr>
              <p:cNvPr id="3130" name="Oval 58"/>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1" name="Oval 59"/>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2" name="Oval 60"/>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33" name="Group 61"/>
            <p:cNvGrpSpPr>
              <a:grpSpLocks/>
            </p:cNvGrpSpPr>
            <p:nvPr userDrawn="1"/>
          </p:nvGrpSpPr>
          <p:grpSpPr bwMode="auto">
            <a:xfrm rot="-15320246">
              <a:off x="654" y="1263"/>
              <a:ext cx="257" cy="226"/>
              <a:chOff x="3452" y="878"/>
              <a:chExt cx="402" cy="342"/>
            </a:xfrm>
          </p:grpSpPr>
          <p:sp>
            <p:nvSpPr>
              <p:cNvPr id="3134" name="Oval 62"/>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5" name="Oval 63"/>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6" name="Oval 64"/>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sp>
        <p:nvSpPr>
          <p:cNvPr id="3137" name="Rectangle 65"/>
          <p:cNvSpPr>
            <a:spLocks noChangeArrowheads="1"/>
          </p:cNvSpPr>
          <p:nvPr/>
        </p:nvSpPr>
        <p:spPr bwMode="gray">
          <a:xfrm>
            <a:off x="457200" y="0"/>
            <a:ext cx="7620000" cy="304800"/>
          </a:xfrm>
          <a:prstGeom prst="rect">
            <a:avLst/>
          </a:prstGeom>
          <a:gradFill rotWithShape="1">
            <a:gsLst>
              <a:gs pos="0">
                <a:schemeClr val="folHlink"/>
              </a:gs>
              <a:gs pos="100000">
                <a:schemeClr val="folHlink">
                  <a:gamma/>
                  <a:tint val="24314"/>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38" name="Rectangle 66"/>
          <p:cNvSpPr>
            <a:spLocks noChangeArrowheads="1"/>
          </p:cNvSpPr>
          <p:nvPr/>
        </p:nvSpPr>
        <p:spPr bwMode="gray">
          <a:xfrm>
            <a:off x="6664325" y="-7938"/>
            <a:ext cx="2098675" cy="312738"/>
          </a:xfrm>
          <a:prstGeom prst="rect">
            <a:avLst/>
          </a:prstGeom>
          <a:gradFill rotWithShape="1">
            <a:gsLst>
              <a:gs pos="0">
                <a:schemeClr val="hlink"/>
              </a:gs>
              <a:gs pos="100000">
                <a:schemeClr val="hlink">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0" name="Rectangle 68"/>
          <p:cNvSpPr>
            <a:spLocks noChangeArrowheads="1"/>
          </p:cNvSpPr>
          <p:nvPr/>
        </p:nvSpPr>
        <p:spPr bwMode="gray">
          <a:xfrm rot="10800000">
            <a:off x="2549525" y="6553200"/>
            <a:ext cx="6230938" cy="317500"/>
          </a:xfrm>
          <a:prstGeom prst="rect">
            <a:avLst/>
          </a:prstGeom>
          <a:gradFill rotWithShape="1">
            <a:gsLst>
              <a:gs pos="0">
                <a:schemeClr val="hlink"/>
              </a:gs>
              <a:gs pos="100000">
                <a:schemeClr val="hlink">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1" name="Rectangle 69"/>
          <p:cNvSpPr>
            <a:spLocks noChangeArrowheads="1"/>
          </p:cNvSpPr>
          <p:nvPr/>
        </p:nvSpPr>
        <p:spPr bwMode="gray">
          <a:xfrm>
            <a:off x="8763000" y="-7938"/>
            <a:ext cx="381000" cy="314326"/>
          </a:xfrm>
          <a:prstGeom prst="rect">
            <a:avLst/>
          </a:prstGeom>
          <a:gradFill rotWithShape="1">
            <a:gsLst>
              <a:gs pos="0">
                <a:schemeClr val="accent1"/>
              </a:gs>
              <a:gs pos="100000">
                <a:schemeClr val="accent1">
                  <a:gamma/>
                  <a:tint val="24314"/>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2" name="Rectangle 70"/>
          <p:cNvSpPr>
            <a:spLocks noChangeArrowheads="1"/>
          </p:cNvSpPr>
          <p:nvPr/>
        </p:nvSpPr>
        <p:spPr bwMode="gray">
          <a:xfrm>
            <a:off x="457200" y="6554788"/>
            <a:ext cx="2098675" cy="317500"/>
          </a:xfrm>
          <a:prstGeom prst="rect">
            <a:avLst/>
          </a:prstGeom>
          <a:gradFill rotWithShape="1">
            <a:gsLst>
              <a:gs pos="0">
                <a:schemeClr val="bg2">
                  <a:gamma/>
                  <a:tint val="36471"/>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3" name="Rectangle 71"/>
          <p:cNvSpPr>
            <a:spLocks noChangeArrowheads="1"/>
          </p:cNvSpPr>
          <p:nvPr/>
        </p:nvSpPr>
        <p:spPr bwMode="gray">
          <a:xfrm>
            <a:off x="0" y="6553200"/>
            <a:ext cx="457200" cy="319088"/>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4" name="Rectangle 72"/>
          <p:cNvSpPr>
            <a:spLocks noChangeArrowheads="1"/>
          </p:cNvSpPr>
          <p:nvPr/>
        </p:nvSpPr>
        <p:spPr bwMode="gray">
          <a:xfrm>
            <a:off x="0" y="0"/>
            <a:ext cx="457200" cy="3048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5" name="Rectangle 73"/>
          <p:cNvSpPr>
            <a:spLocks noChangeArrowheads="1"/>
          </p:cNvSpPr>
          <p:nvPr/>
        </p:nvSpPr>
        <p:spPr bwMode="gray">
          <a:xfrm rot="5400000">
            <a:off x="-2213769" y="2510631"/>
            <a:ext cx="4876800" cy="465138"/>
          </a:xfrm>
          <a:prstGeom prst="rect">
            <a:avLst/>
          </a:prstGeom>
          <a:gradFill rotWithShape="1">
            <a:gsLst>
              <a:gs pos="0">
                <a:schemeClr val="hlink"/>
              </a:gs>
              <a:gs pos="100000">
                <a:schemeClr val="hlink">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6" name="Rectangle 74"/>
          <p:cNvSpPr>
            <a:spLocks noChangeArrowheads="1"/>
          </p:cNvSpPr>
          <p:nvPr/>
        </p:nvSpPr>
        <p:spPr bwMode="gray">
          <a:xfrm rot="5400000">
            <a:off x="-575469" y="5520531"/>
            <a:ext cx="1600200" cy="465138"/>
          </a:xfrm>
          <a:prstGeom prst="rect">
            <a:avLst/>
          </a:prstGeom>
          <a:gradFill rotWithShape="1">
            <a:gsLst>
              <a:gs pos="0">
                <a:schemeClr val="accent2">
                  <a:gamma/>
                  <a:tint val="57647"/>
                  <a:invGamma/>
                </a:schemeClr>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7" name="Rectangle 75"/>
          <p:cNvSpPr>
            <a:spLocks noChangeArrowheads="1"/>
          </p:cNvSpPr>
          <p:nvPr/>
        </p:nvSpPr>
        <p:spPr bwMode="ltGray">
          <a:xfrm>
            <a:off x="8769350" y="6538913"/>
            <a:ext cx="374650" cy="327025"/>
          </a:xfrm>
          <a:prstGeom prst="rect">
            <a:avLst/>
          </a:prstGeom>
          <a:gradFill rotWithShape="1">
            <a:gsLst>
              <a:gs pos="0">
                <a:schemeClr val="bg1"/>
              </a:gs>
              <a:gs pos="100000">
                <a:schemeClr val="bg1">
                  <a:gamma/>
                  <a:shade val="78824"/>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8" name="Rectangle 76"/>
          <p:cNvSpPr>
            <a:spLocks noChangeArrowheads="1"/>
          </p:cNvSpPr>
          <p:nvPr/>
        </p:nvSpPr>
        <p:spPr bwMode="gray">
          <a:xfrm rot="5400000">
            <a:off x="6557962" y="3967163"/>
            <a:ext cx="4791075" cy="381000"/>
          </a:xfrm>
          <a:prstGeom prst="rect">
            <a:avLst/>
          </a:prstGeom>
          <a:gradFill rotWithShape="1">
            <a:gsLst>
              <a:gs pos="0">
                <a:schemeClr val="accent2">
                  <a:gamma/>
                  <a:tint val="57647"/>
                  <a:invGamma/>
                </a:schemeClr>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9" name="Rectangle 77"/>
          <p:cNvSpPr>
            <a:spLocks noChangeArrowheads="1"/>
          </p:cNvSpPr>
          <p:nvPr/>
        </p:nvSpPr>
        <p:spPr bwMode="gray">
          <a:xfrm>
            <a:off x="8763000" y="1752600"/>
            <a:ext cx="381000" cy="152400"/>
          </a:xfrm>
          <a:prstGeom prst="rect">
            <a:avLst/>
          </a:prstGeom>
          <a:gradFill rotWithShape="1">
            <a:gsLst>
              <a:gs pos="0">
                <a:schemeClr val="folHlink"/>
              </a:gs>
              <a:gs pos="100000">
                <a:schemeClr val="folHlink">
                  <a:gamma/>
                  <a:tint val="72549"/>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52" name="Line 80"/>
          <p:cNvSpPr>
            <a:spLocks noChangeShapeType="1"/>
          </p:cNvSpPr>
          <p:nvPr/>
        </p:nvSpPr>
        <p:spPr bwMode="auto">
          <a:xfrm>
            <a:off x="0" y="3048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3" name="Line 81"/>
          <p:cNvSpPr>
            <a:spLocks noChangeShapeType="1"/>
          </p:cNvSpPr>
          <p:nvPr/>
        </p:nvSpPr>
        <p:spPr bwMode="auto">
          <a:xfrm>
            <a:off x="0" y="65532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4" name="Line 82"/>
          <p:cNvSpPr>
            <a:spLocks noChangeShapeType="1"/>
          </p:cNvSpPr>
          <p:nvPr/>
        </p:nvSpPr>
        <p:spPr bwMode="auto">
          <a:xfrm>
            <a:off x="4572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5" name="Line 83"/>
          <p:cNvSpPr>
            <a:spLocks noChangeShapeType="1"/>
          </p:cNvSpPr>
          <p:nvPr/>
        </p:nvSpPr>
        <p:spPr bwMode="auto">
          <a:xfrm>
            <a:off x="87630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6" name="Line 84"/>
          <p:cNvSpPr>
            <a:spLocks noChangeShapeType="1"/>
          </p:cNvSpPr>
          <p:nvPr/>
        </p:nvSpPr>
        <p:spPr bwMode="auto">
          <a:xfrm flipH="1">
            <a:off x="0" y="4953000"/>
            <a:ext cx="457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7" name="Line 85"/>
          <p:cNvSpPr>
            <a:spLocks noChangeShapeType="1"/>
          </p:cNvSpPr>
          <p:nvPr/>
        </p:nvSpPr>
        <p:spPr bwMode="auto">
          <a:xfrm>
            <a:off x="8763000" y="17526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8" name="Line 86"/>
          <p:cNvSpPr>
            <a:spLocks noChangeShapeType="1"/>
          </p:cNvSpPr>
          <p:nvPr/>
        </p:nvSpPr>
        <p:spPr bwMode="auto">
          <a:xfrm>
            <a:off x="8763000" y="19050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9" name="Line 87"/>
          <p:cNvSpPr>
            <a:spLocks noChangeShapeType="1"/>
          </p:cNvSpPr>
          <p:nvPr/>
        </p:nvSpPr>
        <p:spPr bwMode="auto">
          <a:xfrm>
            <a:off x="2543175" y="6553200"/>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60" name="Line 88"/>
          <p:cNvSpPr>
            <a:spLocks noChangeShapeType="1"/>
          </p:cNvSpPr>
          <p:nvPr/>
        </p:nvSpPr>
        <p:spPr bwMode="auto">
          <a:xfrm flipV="1">
            <a:off x="6672263" y="0"/>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ie de página 3"/>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p:txBody>
          <a:bodyPr/>
          <a:lstStyle>
            <a:lvl1pPr>
              <a:defRPr/>
            </a:lvl1pPr>
          </a:lstStyle>
          <a:p>
            <a:fld id="{6734EF38-49EC-4DB2-A273-1C710DEF4E15}" type="slidenum">
              <a:rPr lang="en-US" altLang="es-ES"/>
              <a:pPr/>
              <a:t>‹Nº›</a:t>
            </a:fld>
            <a:endParaRPr lang="en-US" altLang="es-ES"/>
          </a:p>
        </p:txBody>
      </p:sp>
      <p:sp>
        <p:nvSpPr>
          <p:cNvPr id="6" name="Marcador de fecha 5"/>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3866496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Editar el estilo de texto del patrón</a:t>
            </a:r>
          </a:p>
        </p:txBody>
      </p:sp>
      <p:sp>
        <p:nvSpPr>
          <p:cNvPr id="4" name="Marcador de pie de página 3"/>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p:txBody>
          <a:bodyPr/>
          <a:lstStyle>
            <a:lvl1pPr>
              <a:defRPr/>
            </a:lvl1pPr>
          </a:lstStyle>
          <a:p>
            <a:fld id="{1A10E866-66D5-44A2-8D1D-C508BBE22B49}" type="slidenum">
              <a:rPr lang="en-US" altLang="es-ES"/>
              <a:pPr/>
              <a:t>‹Nº›</a:t>
            </a:fld>
            <a:endParaRPr lang="en-US" altLang="es-ES"/>
          </a:p>
        </p:txBody>
      </p:sp>
      <p:sp>
        <p:nvSpPr>
          <p:cNvPr id="6" name="Marcador de fecha 5"/>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700435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609600" y="1228725"/>
            <a:ext cx="3935413" cy="492125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97413" y="1228725"/>
            <a:ext cx="3935412" cy="492125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pie de página 4"/>
          <p:cNvSpPr>
            <a:spLocks noGrp="1"/>
          </p:cNvSpPr>
          <p:nvPr>
            <p:ph type="ftr" sz="quarter" idx="10"/>
          </p:nvPr>
        </p:nvSpPr>
        <p:spPr/>
        <p:txBody>
          <a:bodyPr/>
          <a:lstStyle>
            <a:lvl1pPr>
              <a:defRPr/>
            </a:lvl1pPr>
          </a:lstStyle>
          <a:p>
            <a:r>
              <a:rPr lang="en-US" altLang="es-ES"/>
              <a:t>Company  Logo</a:t>
            </a:r>
          </a:p>
        </p:txBody>
      </p:sp>
      <p:sp>
        <p:nvSpPr>
          <p:cNvPr id="6" name="Marcador de número de diapositiva 5"/>
          <p:cNvSpPr>
            <a:spLocks noGrp="1"/>
          </p:cNvSpPr>
          <p:nvPr>
            <p:ph type="sldNum" sz="quarter" idx="11"/>
          </p:nvPr>
        </p:nvSpPr>
        <p:spPr/>
        <p:txBody>
          <a:bodyPr/>
          <a:lstStyle>
            <a:lvl1pPr>
              <a:defRPr/>
            </a:lvl1pPr>
          </a:lstStyle>
          <a:p>
            <a:fld id="{38C5A50A-A7A4-41C4-9BBB-9828F12E85A4}" type="slidenum">
              <a:rPr lang="en-US" altLang="es-ES"/>
              <a:pPr/>
              <a:t>‹Nº›</a:t>
            </a:fld>
            <a:endParaRPr lang="en-US" altLang="es-ES"/>
          </a:p>
        </p:txBody>
      </p:sp>
      <p:sp>
        <p:nvSpPr>
          <p:cNvPr id="7" name="Marcador de fecha 6"/>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3508624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pie de página 6"/>
          <p:cNvSpPr>
            <a:spLocks noGrp="1"/>
          </p:cNvSpPr>
          <p:nvPr>
            <p:ph type="ftr" sz="quarter" idx="10"/>
          </p:nvPr>
        </p:nvSpPr>
        <p:spPr/>
        <p:txBody>
          <a:bodyPr/>
          <a:lstStyle>
            <a:lvl1pPr>
              <a:defRPr/>
            </a:lvl1pPr>
          </a:lstStyle>
          <a:p>
            <a:r>
              <a:rPr lang="en-US" altLang="es-ES"/>
              <a:t>Company  Logo</a:t>
            </a:r>
          </a:p>
        </p:txBody>
      </p:sp>
      <p:sp>
        <p:nvSpPr>
          <p:cNvPr id="8" name="Marcador de número de diapositiva 7"/>
          <p:cNvSpPr>
            <a:spLocks noGrp="1"/>
          </p:cNvSpPr>
          <p:nvPr>
            <p:ph type="sldNum" sz="quarter" idx="11"/>
          </p:nvPr>
        </p:nvSpPr>
        <p:spPr/>
        <p:txBody>
          <a:bodyPr/>
          <a:lstStyle>
            <a:lvl1pPr>
              <a:defRPr/>
            </a:lvl1pPr>
          </a:lstStyle>
          <a:p>
            <a:fld id="{AFA3FEDB-1611-4EEF-A23C-0EEFDAA71398}" type="slidenum">
              <a:rPr lang="en-US" altLang="es-ES"/>
              <a:pPr/>
              <a:t>‹Nº›</a:t>
            </a:fld>
            <a:endParaRPr lang="en-US" altLang="es-ES"/>
          </a:p>
        </p:txBody>
      </p:sp>
      <p:sp>
        <p:nvSpPr>
          <p:cNvPr id="9" name="Marcador de fecha 8"/>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3966966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pie de página 2"/>
          <p:cNvSpPr>
            <a:spLocks noGrp="1"/>
          </p:cNvSpPr>
          <p:nvPr>
            <p:ph type="ftr" sz="quarter" idx="10"/>
          </p:nvPr>
        </p:nvSpPr>
        <p:spPr/>
        <p:txBody>
          <a:bodyPr/>
          <a:lstStyle>
            <a:lvl1pPr>
              <a:defRPr/>
            </a:lvl1pPr>
          </a:lstStyle>
          <a:p>
            <a:r>
              <a:rPr lang="en-US" altLang="es-ES"/>
              <a:t>Company  Logo</a:t>
            </a:r>
          </a:p>
        </p:txBody>
      </p:sp>
      <p:sp>
        <p:nvSpPr>
          <p:cNvPr id="4" name="Marcador de número de diapositiva 3"/>
          <p:cNvSpPr>
            <a:spLocks noGrp="1"/>
          </p:cNvSpPr>
          <p:nvPr>
            <p:ph type="sldNum" sz="quarter" idx="11"/>
          </p:nvPr>
        </p:nvSpPr>
        <p:spPr/>
        <p:txBody>
          <a:bodyPr/>
          <a:lstStyle>
            <a:lvl1pPr>
              <a:defRPr/>
            </a:lvl1pPr>
          </a:lstStyle>
          <a:p>
            <a:fld id="{A4110522-5393-4E38-A6C4-79F2410CF1F5}" type="slidenum">
              <a:rPr lang="en-US" altLang="es-ES"/>
              <a:pPr/>
              <a:t>‹Nº›</a:t>
            </a:fld>
            <a:endParaRPr lang="en-US" altLang="es-ES"/>
          </a:p>
        </p:txBody>
      </p:sp>
      <p:sp>
        <p:nvSpPr>
          <p:cNvPr id="5" name="Marcador de fecha 4"/>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1348487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pie de página 1"/>
          <p:cNvSpPr>
            <a:spLocks noGrp="1"/>
          </p:cNvSpPr>
          <p:nvPr>
            <p:ph type="ftr" sz="quarter" idx="10"/>
          </p:nvPr>
        </p:nvSpPr>
        <p:spPr/>
        <p:txBody>
          <a:bodyPr/>
          <a:lstStyle>
            <a:lvl1pPr>
              <a:defRPr/>
            </a:lvl1pPr>
          </a:lstStyle>
          <a:p>
            <a:r>
              <a:rPr lang="en-US" altLang="es-ES"/>
              <a:t>Company  Logo</a:t>
            </a:r>
          </a:p>
        </p:txBody>
      </p:sp>
      <p:sp>
        <p:nvSpPr>
          <p:cNvPr id="3" name="Marcador de número de diapositiva 2"/>
          <p:cNvSpPr>
            <a:spLocks noGrp="1"/>
          </p:cNvSpPr>
          <p:nvPr>
            <p:ph type="sldNum" sz="quarter" idx="11"/>
          </p:nvPr>
        </p:nvSpPr>
        <p:spPr/>
        <p:txBody>
          <a:bodyPr/>
          <a:lstStyle>
            <a:lvl1pPr>
              <a:defRPr/>
            </a:lvl1pPr>
          </a:lstStyle>
          <a:p>
            <a:fld id="{86F44B9A-6A2B-4EBB-B699-3132FA2F9C27}" type="slidenum">
              <a:rPr lang="en-US" altLang="es-ES"/>
              <a:pPr/>
              <a:t>‹Nº›</a:t>
            </a:fld>
            <a:endParaRPr lang="en-US" altLang="es-ES"/>
          </a:p>
        </p:txBody>
      </p:sp>
      <p:sp>
        <p:nvSpPr>
          <p:cNvPr id="4" name="Marcador de fecha 3"/>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2820247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pie de página 4"/>
          <p:cNvSpPr>
            <a:spLocks noGrp="1"/>
          </p:cNvSpPr>
          <p:nvPr>
            <p:ph type="ftr" sz="quarter" idx="10"/>
          </p:nvPr>
        </p:nvSpPr>
        <p:spPr/>
        <p:txBody>
          <a:bodyPr/>
          <a:lstStyle>
            <a:lvl1pPr>
              <a:defRPr/>
            </a:lvl1pPr>
          </a:lstStyle>
          <a:p>
            <a:r>
              <a:rPr lang="en-US" altLang="es-ES"/>
              <a:t>Company  Logo</a:t>
            </a:r>
          </a:p>
        </p:txBody>
      </p:sp>
      <p:sp>
        <p:nvSpPr>
          <p:cNvPr id="6" name="Marcador de número de diapositiva 5"/>
          <p:cNvSpPr>
            <a:spLocks noGrp="1"/>
          </p:cNvSpPr>
          <p:nvPr>
            <p:ph type="sldNum" sz="quarter" idx="11"/>
          </p:nvPr>
        </p:nvSpPr>
        <p:spPr/>
        <p:txBody>
          <a:bodyPr/>
          <a:lstStyle>
            <a:lvl1pPr>
              <a:defRPr/>
            </a:lvl1pPr>
          </a:lstStyle>
          <a:p>
            <a:fld id="{59FFCFDD-324E-414B-81B7-FE75744AF356}" type="slidenum">
              <a:rPr lang="en-US" altLang="es-ES"/>
              <a:pPr/>
              <a:t>‹Nº›</a:t>
            </a:fld>
            <a:endParaRPr lang="en-US" altLang="es-ES"/>
          </a:p>
        </p:txBody>
      </p:sp>
      <p:sp>
        <p:nvSpPr>
          <p:cNvPr id="7" name="Marcador de fecha 6"/>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2626552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pie de página 4"/>
          <p:cNvSpPr>
            <a:spLocks noGrp="1"/>
          </p:cNvSpPr>
          <p:nvPr>
            <p:ph type="ftr" sz="quarter" idx="10"/>
          </p:nvPr>
        </p:nvSpPr>
        <p:spPr/>
        <p:txBody>
          <a:bodyPr/>
          <a:lstStyle>
            <a:lvl1pPr>
              <a:defRPr/>
            </a:lvl1pPr>
          </a:lstStyle>
          <a:p>
            <a:r>
              <a:rPr lang="en-US" altLang="es-ES"/>
              <a:t>Company  Logo</a:t>
            </a:r>
          </a:p>
        </p:txBody>
      </p:sp>
      <p:sp>
        <p:nvSpPr>
          <p:cNvPr id="6" name="Marcador de número de diapositiva 5"/>
          <p:cNvSpPr>
            <a:spLocks noGrp="1"/>
          </p:cNvSpPr>
          <p:nvPr>
            <p:ph type="sldNum" sz="quarter" idx="11"/>
          </p:nvPr>
        </p:nvSpPr>
        <p:spPr/>
        <p:txBody>
          <a:bodyPr/>
          <a:lstStyle>
            <a:lvl1pPr>
              <a:defRPr/>
            </a:lvl1pPr>
          </a:lstStyle>
          <a:p>
            <a:fld id="{0C51B985-0A9E-416D-B3A2-DDCC23BE00B5}" type="slidenum">
              <a:rPr lang="en-US" altLang="es-ES"/>
              <a:pPr/>
              <a:t>‹Nº›</a:t>
            </a:fld>
            <a:endParaRPr lang="en-US" altLang="es-ES"/>
          </a:p>
        </p:txBody>
      </p:sp>
      <p:sp>
        <p:nvSpPr>
          <p:cNvPr id="7" name="Marcador de fecha 6"/>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2502900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ie de página 3"/>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p:txBody>
          <a:bodyPr/>
          <a:lstStyle>
            <a:lvl1pPr>
              <a:defRPr/>
            </a:lvl1pPr>
          </a:lstStyle>
          <a:p>
            <a:fld id="{A878A938-B3B8-4C63-8837-46FCF5614B7D}" type="slidenum">
              <a:rPr lang="en-US" altLang="es-ES"/>
              <a:pPr/>
              <a:t>‹Nº›</a:t>
            </a:fld>
            <a:endParaRPr lang="en-US" altLang="es-ES"/>
          </a:p>
        </p:txBody>
      </p:sp>
      <p:sp>
        <p:nvSpPr>
          <p:cNvPr id="6" name="Marcador de fecha 5"/>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2708645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7813" y="122238"/>
            <a:ext cx="2005012" cy="6027737"/>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609600" y="122238"/>
            <a:ext cx="5865813" cy="6027737"/>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ie de página 3"/>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p:txBody>
          <a:bodyPr/>
          <a:lstStyle>
            <a:lvl1pPr>
              <a:defRPr/>
            </a:lvl1pPr>
          </a:lstStyle>
          <a:p>
            <a:fld id="{81190F47-9FCE-453A-AA83-4E7895255B08}" type="slidenum">
              <a:rPr lang="en-US" altLang="es-ES"/>
              <a:pPr/>
              <a:t>‹Nº›</a:t>
            </a:fld>
            <a:endParaRPr lang="en-US" altLang="es-ES"/>
          </a:p>
        </p:txBody>
      </p:sp>
      <p:sp>
        <p:nvSpPr>
          <p:cNvPr id="6" name="Marcador de fecha 5"/>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1549349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Título 1"/>
          <p:cNvSpPr>
            <a:spLocks noGrp="1"/>
          </p:cNvSpPr>
          <p:nvPr>
            <p:ph type="title"/>
          </p:nvPr>
        </p:nvSpPr>
        <p:spPr>
          <a:xfrm>
            <a:off x="990600" y="122238"/>
            <a:ext cx="6705600" cy="563562"/>
          </a:xfrm>
        </p:spPr>
        <p:txBody>
          <a:bodyPr/>
          <a:lstStyle/>
          <a:p>
            <a:r>
              <a:rPr lang="es-ES"/>
              <a:t>Haga clic para modificar el estilo de título del patrón</a:t>
            </a:r>
          </a:p>
        </p:txBody>
      </p:sp>
      <p:sp>
        <p:nvSpPr>
          <p:cNvPr id="3" name="Marcador de tabla 2"/>
          <p:cNvSpPr>
            <a:spLocks noGrp="1"/>
          </p:cNvSpPr>
          <p:nvPr>
            <p:ph type="tbl" idx="1"/>
          </p:nvPr>
        </p:nvSpPr>
        <p:spPr>
          <a:xfrm>
            <a:off x="609600" y="1228725"/>
            <a:ext cx="8023225" cy="4921250"/>
          </a:xfrm>
        </p:spPr>
        <p:txBody>
          <a:bodyPr/>
          <a:lstStyle/>
          <a:p>
            <a:r>
              <a:rPr lang="es-ES"/>
              <a:t>Haga clic en el icono para agregar una tabla</a:t>
            </a:r>
          </a:p>
        </p:txBody>
      </p:sp>
      <p:sp>
        <p:nvSpPr>
          <p:cNvPr id="4" name="Marcador de pie de página 3"/>
          <p:cNvSpPr>
            <a:spLocks noGrp="1"/>
          </p:cNvSpPr>
          <p:nvPr>
            <p:ph type="ftr" sz="quarter" idx="10"/>
          </p:nvPr>
        </p:nvSpPr>
        <p:spPr>
          <a:xfrm>
            <a:off x="5791200" y="6248400"/>
            <a:ext cx="2895600" cy="334963"/>
          </a:xfrm>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a:xfrm>
            <a:off x="3429000" y="6338888"/>
            <a:ext cx="2133600" cy="244475"/>
          </a:xfrm>
        </p:spPr>
        <p:txBody>
          <a:bodyPr/>
          <a:lstStyle>
            <a:lvl1pPr>
              <a:defRPr/>
            </a:lvl1pPr>
          </a:lstStyle>
          <a:p>
            <a:fld id="{ADEE291D-3CB3-4878-A914-5D78312A4908}" type="slidenum">
              <a:rPr lang="en-US" altLang="es-ES"/>
              <a:pPr/>
              <a:t>‹Nº›</a:t>
            </a:fld>
            <a:endParaRPr lang="en-US" altLang="es-ES"/>
          </a:p>
        </p:txBody>
      </p:sp>
      <p:sp>
        <p:nvSpPr>
          <p:cNvPr id="6" name="Marcador de fecha 5"/>
          <p:cNvSpPr>
            <a:spLocks noGrp="1"/>
          </p:cNvSpPr>
          <p:nvPr>
            <p:ph type="dt" sz="half" idx="12"/>
          </p:nvPr>
        </p:nvSpPr>
        <p:spPr>
          <a:xfrm>
            <a:off x="457200" y="6324600"/>
            <a:ext cx="2133600" cy="244475"/>
          </a:xfrm>
        </p:spPr>
        <p:txBody>
          <a:bodyPr/>
          <a:lstStyle>
            <a:lvl1pPr>
              <a:defRPr/>
            </a:lvl1pPr>
          </a:lstStyle>
          <a:p>
            <a:r>
              <a:rPr lang="en-US" altLang="es-ES"/>
              <a:t>www.themegallery.com</a:t>
            </a:r>
          </a:p>
        </p:txBody>
      </p:sp>
    </p:spTree>
    <p:extLst>
      <p:ext uri="{BB962C8B-B14F-4D97-AF65-F5344CB8AC3E}">
        <p14:creationId xmlns:p14="http://schemas.microsoft.com/office/powerpoint/2010/main" val="2484521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3" name="Rectangle 69"/>
          <p:cNvSpPr>
            <a:spLocks noChangeArrowheads="1"/>
          </p:cNvSpPr>
          <p:nvPr/>
        </p:nvSpPr>
        <p:spPr bwMode="gray">
          <a:xfrm>
            <a:off x="457200" y="0"/>
            <a:ext cx="8477250" cy="768350"/>
          </a:xfrm>
          <a:prstGeom prst="rect">
            <a:avLst/>
          </a:prstGeom>
          <a:gradFill rotWithShape="1">
            <a:gsLst>
              <a:gs pos="0">
                <a:schemeClr val="bg2">
                  <a:gamma/>
                  <a:tint val="0"/>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27" name="Rectangle 3"/>
          <p:cNvSpPr>
            <a:spLocks noGrp="1" noChangeArrowheads="1"/>
          </p:cNvSpPr>
          <p:nvPr>
            <p:ph type="body" idx="1"/>
          </p:nvPr>
        </p:nvSpPr>
        <p:spPr bwMode="gray">
          <a:xfrm>
            <a:off x="609600" y="1228725"/>
            <a:ext cx="8023225" cy="492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ES"/>
              <a:t>Editar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029" name="Rectangle 5"/>
          <p:cNvSpPr>
            <a:spLocks noGrp="1" noChangeArrowheads="1"/>
          </p:cNvSpPr>
          <p:nvPr>
            <p:ph type="ftr" sz="quarter" idx="3"/>
          </p:nvPr>
        </p:nvSpPr>
        <p:spPr bwMode="gray">
          <a:xfrm>
            <a:off x="5791200" y="6248400"/>
            <a:ext cx="2895600"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atin typeface="+mn-lt"/>
              </a:defRPr>
            </a:lvl1pPr>
          </a:lstStyle>
          <a:p>
            <a:r>
              <a:rPr lang="en-US" altLang="es-ES"/>
              <a:t>Company  Logo</a:t>
            </a:r>
          </a:p>
        </p:txBody>
      </p:sp>
      <p:sp>
        <p:nvSpPr>
          <p:cNvPr id="1030" name="Rectangle 6"/>
          <p:cNvSpPr>
            <a:spLocks noGrp="1" noChangeArrowheads="1"/>
          </p:cNvSpPr>
          <p:nvPr>
            <p:ph type="sldNum" sz="quarter" idx="4"/>
          </p:nvPr>
        </p:nvSpPr>
        <p:spPr bwMode="gray">
          <a:xfrm>
            <a:off x="3429000" y="6338888"/>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DD0DD0A1-6AA0-4B1F-AED6-0C561B96D278}" type="slidenum">
              <a:rPr lang="en-US" altLang="es-ES"/>
              <a:pPr/>
              <a:t>‹Nº›</a:t>
            </a:fld>
            <a:endParaRPr lang="en-US" altLang="es-ES"/>
          </a:p>
        </p:txBody>
      </p:sp>
      <p:sp>
        <p:nvSpPr>
          <p:cNvPr id="1052" name="Rectangle 28"/>
          <p:cNvSpPr>
            <a:spLocks noChangeArrowheads="1"/>
          </p:cNvSpPr>
          <p:nvPr/>
        </p:nvSpPr>
        <p:spPr bwMode="gray">
          <a:xfrm>
            <a:off x="0" y="0"/>
            <a:ext cx="457200" cy="76835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54" name="Rectangle 30"/>
          <p:cNvSpPr>
            <a:spLocks noChangeArrowheads="1"/>
          </p:cNvSpPr>
          <p:nvPr/>
        </p:nvSpPr>
        <p:spPr bwMode="gray">
          <a:xfrm>
            <a:off x="0" y="762000"/>
            <a:ext cx="457200" cy="1524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56" name="Rectangle 32"/>
          <p:cNvSpPr>
            <a:spLocks noChangeArrowheads="1"/>
          </p:cNvSpPr>
          <p:nvPr/>
        </p:nvSpPr>
        <p:spPr bwMode="gray">
          <a:xfrm>
            <a:off x="0" y="914400"/>
            <a:ext cx="457200" cy="4191000"/>
          </a:xfrm>
          <a:prstGeom prst="rect">
            <a:avLst/>
          </a:prstGeom>
          <a:gradFill rotWithShape="1">
            <a:gsLst>
              <a:gs pos="0">
                <a:schemeClr val="bg2"/>
              </a:gs>
              <a:gs pos="100000">
                <a:schemeClr val="bg2">
                  <a:gamma/>
                  <a:tint val="42353"/>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73" name="Rectangle 49"/>
          <p:cNvSpPr>
            <a:spLocks noChangeArrowheads="1"/>
          </p:cNvSpPr>
          <p:nvPr/>
        </p:nvSpPr>
        <p:spPr bwMode="gray">
          <a:xfrm>
            <a:off x="0" y="5105400"/>
            <a:ext cx="457200" cy="1544638"/>
          </a:xfrm>
          <a:prstGeom prst="rect">
            <a:avLst/>
          </a:prstGeom>
          <a:gradFill rotWithShape="1">
            <a:gsLst>
              <a:gs pos="0">
                <a:schemeClr val="accent2">
                  <a:gamma/>
                  <a:tint val="42353"/>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79" name="Rectangle 55"/>
          <p:cNvSpPr>
            <a:spLocks noChangeArrowheads="1"/>
          </p:cNvSpPr>
          <p:nvPr/>
        </p:nvSpPr>
        <p:spPr bwMode="gray">
          <a:xfrm>
            <a:off x="0" y="6656388"/>
            <a:ext cx="457200" cy="20955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0" name="Rectangle 56"/>
          <p:cNvSpPr>
            <a:spLocks noChangeArrowheads="1"/>
          </p:cNvSpPr>
          <p:nvPr/>
        </p:nvSpPr>
        <p:spPr bwMode="gray">
          <a:xfrm>
            <a:off x="457200" y="6650038"/>
            <a:ext cx="1304925" cy="215900"/>
          </a:xfrm>
          <a:prstGeom prst="rect">
            <a:avLst/>
          </a:prstGeom>
          <a:gradFill rotWithShape="1">
            <a:gsLst>
              <a:gs pos="0">
                <a:schemeClr val="bg2">
                  <a:gamma/>
                  <a:tint val="0"/>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4" name="Rectangle 60"/>
          <p:cNvSpPr>
            <a:spLocks noChangeArrowheads="1"/>
          </p:cNvSpPr>
          <p:nvPr/>
        </p:nvSpPr>
        <p:spPr bwMode="gray">
          <a:xfrm>
            <a:off x="1752600" y="6650038"/>
            <a:ext cx="7391400" cy="215900"/>
          </a:xfrm>
          <a:prstGeom prst="rect">
            <a:avLst/>
          </a:prstGeom>
          <a:gradFill rotWithShape="1">
            <a:gsLst>
              <a:gs pos="0">
                <a:schemeClr val="folHlink">
                  <a:gamma/>
                  <a:tint val="54510"/>
                  <a:invGamma/>
                </a:schemeClr>
              </a:gs>
              <a:gs pos="100000">
                <a:schemeClr val="folHlink"/>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5" name="Rectangle 61"/>
          <p:cNvSpPr>
            <a:spLocks noChangeArrowheads="1"/>
          </p:cNvSpPr>
          <p:nvPr/>
        </p:nvSpPr>
        <p:spPr bwMode="gray">
          <a:xfrm>
            <a:off x="8777288" y="6656388"/>
            <a:ext cx="366712" cy="209550"/>
          </a:xfrm>
          <a:prstGeom prst="rect">
            <a:avLst/>
          </a:prstGeom>
          <a:gradFill rotWithShape="1">
            <a:gsLst>
              <a:gs pos="0">
                <a:schemeClr val="bg1"/>
              </a:gs>
              <a:gs pos="100000">
                <a:schemeClr val="bg1">
                  <a:gamma/>
                  <a:shade val="84706"/>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7" name="Rectangle 63"/>
          <p:cNvSpPr>
            <a:spLocks noChangeArrowheads="1"/>
          </p:cNvSpPr>
          <p:nvPr/>
        </p:nvSpPr>
        <p:spPr bwMode="gray">
          <a:xfrm>
            <a:off x="8769350" y="6019800"/>
            <a:ext cx="374650" cy="642938"/>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9" name="Rectangle 65"/>
          <p:cNvSpPr>
            <a:spLocks noChangeArrowheads="1"/>
          </p:cNvSpPr>
          <p:nvPr/>
        </p:nvSpPr>
        <p:spPr bwMode="gray">
          <a:xfrm>
            <a:off x="8763000" y="914400"/>
            <a:ext cx="381000" cy="5105400"/>
          </a:xfrm>
          <a:prstGeom prst="rect">
            <a:avLst/>
          </a:prstGeom>
          <a:gradFill rotWithShape="1">
            <a:gsLst>
              <a:gs pos="0">
                <a:schemeClr val="hlink"/>
              </a:gs>
              <a:gs pos="100000">
                <a:schemeClr val="hlink">
                  <a:gamma/>
                  <a:tint val="51373"/>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90" name="Rectangle 66"/>
          <p:cNvSpPr>
            <a:spLocks noChangeArrowheads="1"/>
          </p:cNvSpPr>
          <p:nvPr/>
        </p:nvSpPr>
        <p:spPr bwMode="gray">
          <a:xfrm>
            <a:off x="8763000" y="762000"/>
            <a:ext cx="381000" cy="1524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91" name="Rectangle 67"/>
          <p:cNvSpPr>
            <a:spLocks noChangeArrowheads="1"/>
          </p:cNvSpPr>
          <p:nvPr/>
        </p:nvSpPr>
        <p:spPr bwMode="gray">
          <a:xfrm>
            <a:off x="8770938" y="0"/>
            <a:ext cx="373062" cy="762000"/>
          </a:xfrm>
          <a:prstGeom prst="rect">
            <a:avLst/>
          </a:prstGeom>
          <a:gradFill rotWithShape="1">
            <a:gsLst>
              <a:gs pos="0">
                <a:schemeClr val="accent2"/>
              </a:gs>
              <a:gs pos="100000">
                <a:schemeClr val="accent2">
                  <a:gamma/>
                  <a:tint val="0"/>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92" name="Rectangle 68"/>
          <p:cNvSpPr>
            <a:spLocks noChangeArrowheads="1"/>
          </p:cNvSpPr>
          <p:nvPr/>
        </p:nvSpPr>
        <p:spPr bwMode="gray">
          <a:xfrm>
            <a:off x="457200" y="762000"/>
            <a:ext cx="8315325" cy="152400"/>
          </a:xfrm>
          <a:prstGeom prst="rect">
            <a:avLst/>
          </a:prstGeom>
          <a:gradFill rotWithShape="1">
            <a:gsLst>
              <a:gs pos="0">
                <a:schemeClr val="accent1"/>
              </a:gs>
              <a:gs pos="100000">
                <a:schemeClr val="accent1">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26" name="Rectangle 2"/>
          <p:cNvSpPr>
            <a:spLocks noGrp="1" noChangeArrowheads="1"/>
          </p:cNvSpPr>
          <p:nvPr>
            <p:ph type="title"/>
          </p:nvPr>
        </p:nvSpPr>
        <p:spPr bwMode="gray">
          <a:xfrm>
            <a:off x="990600" y="122238"/>
            <a:ext cx="6705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ES"/>
              <a:t>Haga clic para modificar el estilo de título del patrón</a:t>
            </a:r>
            <a:endParaRPr lang="en-US" altLang="es-ES"/>
          </a:p>
        </p:txBody>
      </p:sp>
      <p:grpSp>
        <p:nvGrpSpPr>
          <p:cNvPr id="1128" name="Group 104"/>
          <p:cNvGrpSpPr>
            <a:grpSpLocks/>
          </p:cNvGrpSpPr>
          <p:nvPr/>
        </p:nvGrpSpPr>
        <p:grpSpPr bwMode="auto">
          <a:xfrm>
            <a:off x="8002588" y="69850"/>
            <a:ext cx="657225" cy="636588"/>
            <a:chOff x="5041" y="44"/>
            <a:chExt cx="414" cy="401"/>
          </a:xfrm>
        </p:grpSpPr>
        <p:sp>
          <p:nvSpPr>
            <p:cNvPr id="1129" name="Oval 105"/>
            <p:cNvSpPr>
              <a:spLocks noChangeArrowheads="1"/>
            </p:cNvSpPr>
            <p:nvPr userDrawn="1"/>
          </p:nvSpPr>
          <p:spPr bwMode="gray">
            <a:xfrm rot="149948">
              <a:off x="5161" y="161"/>
              <a:ext cx="175" cy="170"/>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nvGrpSpPr>
            <p:cNvPr id="1130" name="Group 106"/>
            <p:cNvGrpSpPr>
              <a:grpSpLocks/>
            </p:cNvGrpSpPr>
            <p:nvPr userDrawn="1"/>
          </p:nvGrpSpPr>
          <p:grpSpPr bwMode="auto">
            <a:xfrm rot="334874">
              <a:off x="5321" y="313"/>
              <a:ext cx="98" cy="75"/>
              <a:chOff x="3452" y="878"/>
              <a:chExt cx="402" cy="342"/>
            </a:xfrm>
          </p:grpSpPr>
          <p:sp>
            <p:nvSpPr>
              <p:cNvPr id="1131" name="Oval 107"/>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2" name="Oval 108"/>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3" name="Oval 109"/>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34" name="Group 110"/>
            <p:cNvGrpSpPr>
              <a:grpSpLocks/>
            </p:cNvGrpSpPr>
            <p:nvPr userDrawn="1"/>
          </p:nvGrpSpPr>
          <p:grpSpPr bwMode="auto">
            <a:xfrm rot="-23704554">
              <a:off x="5358" y="218"/>
              <a:ext cx="97" cy="75"/>
              <a:chOff x="3452" y="878"/>
              <a:chExt cx="402" cy="342"/>
            </a:xfrm>
          </p:grpSpPr>
          <p:sp>
            <p:nvSpPr>
              <p:cNvPr id="1135" name="Oval 111"/>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6" name="Oval 112"/>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7" name="Oval 113"/>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38" name="Group 114"/>
            <p:cNvGrpSpPr>
              <a:grpSpLocks/>
            </p:cNvGrpSpPr>
            <p:nvPr userDrawn="1"/>
          </p:nvGrpSpPr>
          <p:grpSpPr bwMode="auto">
            <a:xfrm rot="-4646600">
              <a:off x="5335" y="107"/>
              <a:ext cx="88" cy="82"/>
              <a:chOff x="3452" y="878"/>
              <a:chExt cx="402" cy="342"/>
            </a:xfrm>
          </p:grpSpPr>
          <p:sp>
            <p:nvSpPr>
              <p:cNvPr id="1139" name="Oval 115"/>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0" name="Oval 116"/>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1" name="Oval 117"/>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42" name="Group 118"/>
            <p:cNvGrpSpPr>
              <a:grpSpLocks/>
            </p:cNvGrpSpPr>
            <p:nvPr userDrawn="1"/>
          </p:nvGrpSpPr>
          <p:grpSpPr bwMode="auto">
            <a:xfrm rot="2913403">
              <a:off x="5210" y="359"/>
              <a:ext cx="88" cy="83"/>
              <a:chOff x="3452" y="878"/>
              <a:chExt cx="402" cy="342"/>
            </a:xfrm>
          </p:grpSpPr>
          <p:sp>
            <p:nvSpPr>
              <p:cNvPr id="1143" name="Oval 119"/>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4" name="Oval 120"/>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5" name="Oval 121"/>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46" name="Group 122"/>
            <p:cNvGrpSpPr>
              <a:grpSpLocks/>
            </p:cNvGrpSpPr>
            <p:nvPr userDrawn="1"/>
          </p:nvGrpSpPr>
          <p:grpSpPr bwMode="auto">
            <a:xfrm rot="-29488389">
              <a:off x="5212" y="46"/>
              <a:ext cx="88" cy="83"/>
              <a:chOff x="3452" y="878"/>
              <a:chExt cx="402" cy="342"/>
            </a:xfrm>
          </p:grpSpPr>
          <p:sp>
            <p:nvSpPr>
              <p:cNvPr id="1147" name="Oval 123"/>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8" name="Oval 124"/>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9" name="Oval 125"/>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50" name="Group 126"/>
            <p:cNvGrpSpPr>
              <a:grpSpLocks/>
            </p:cNvGrpSpPr>
            <p:nvPr userDrawn="1"/>
          </p:nvGrpSpPr>
          <p:grpSpPr bwMode="auto">
            <a:xfrm rot="-10069553">
              <a:off x="5089" y="95"/>
              <a:ext cx="97" cy="76"/>
              <a:chOff x="3452" y="878"/>
              <a:chExt cx="402" cy="342"/>
            </a:xfrm>
          </p:grpSpPr>
          <p:sp>
            <p:nvSpPr>
              <p:cNvPr id="1151" name="Oval 127"/>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2" name="Oval 128"/>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3" name="Oval 129"/>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54" name="Group 130"/>
            <p:cNvGrpSpPr>
              <a:grpSpLocks/>
            </p:cNvGrpSpPr>
            <p:nvPr userDrawn="1"/>
          </p:nvGrpSpPr>
          <p:grpSpPr bwMode="auto">
            <a:xfrm rot="-34314642">
              <a:off x="5041" y="204"/>
              <a:ext cx="97" cy="75"/>
              <a:chOff x="3452" y="878"/>
              <a:chExt cx="402" cy="342"/>
            </a:xfrm>
          </p:grpSpPr>
          <p:sp>
            <p:nvSpPr>
              <p:cNvPr id="1155" name="Oval 131"/>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6" name="Oval 132"/>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7" name="Oval 133"/>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58" name="Group 134"/>
            <p:cNvGrpSpPr>
              <a:grpSpLocks/>
            </p:cNvGrpSpPr>
            <p:nvPr userDrawn="1"/>
          </p:nvGrpSpPr>
          <p:grpSpPr bwMode="auto">
            <a:xfrm rot="-15041649">
              <a:off x="5085" y="304"/>
              <a:ext cx="88" cy="82"/>
              <a:chOff x="3452" y="878"/>
              <a:chExt cx="402" cy="342"/>
            </a:xfrm>
          </p:grpSpPr>
          <p:sp>
            <p:nvSpPr>
              <p:cNvPr id="1159" name="Oval 135"/>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60" name="Oval 136"/>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61" name="Oval 137"/>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sp>
        <p:nvSpPr>
          <p:cNvPr id="1162" name="Rectangle 138"/>
          <p:cNvSpPr>
            <a:spLocks noGrp="1" noChangeArrowheads="1"/>
          </p:cNvSpPr>
          <p:nvPr>
            <p:ph type="dt" sz="half" idx="2"/>
          </p:nvPr>
        </p:nvSpPr>
        <p:spPr bwMode="gray">
          <a:xfrm>
            <a:off x="457200" y="6324600"/>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1">
                <a:latin typeface="+mn-lt"/>
              </a:defRPr>
            </a:lvl1pPr>
          </a:lstStyle>
          <a:p>
            <a:r>
              <a:rPr lang="en-US" altLang="es-ES"/>
              <a:t>www.themegallery.com</a:t>
            </a:r>
          </a:p>
        </p:txBody>
      </p:sp>
      <p:sp>
        <p:nvSpPr>
          <p:cNvPr id="1175" name="Line 151"/>
          <p:cNvSpPr>
            <a:spLocks noChangeShapeType="1"/>
          </p:cNvSpPr>
          <p:nvPr/>
        </p:nvSpPr>
        <p:spPr bwMode="auto">
          <a:xfrm>
            <a:off x="0" y="762000"/>
            <a:ext cx="9144000" cy="0"/>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6" name="Line 152"/>
          <p:cNvSpPr>
            <a:spLocks noChangeShapeType="1"/>
          </p:cNvSpPr>
          <p:nvPr/>
        </p:nvSpPr>
        <p:spPr bwMode="auto">
          <a:xfrm>
            <a:off x="0" y="9144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7" name="Line 153"/>
          <p:cNvSpPr>
            <a:spLocks noChangeShapeType="1"/>
          </p:cNvSpPr>
          <p:nvPr/>
        </p:nvSpPr>
        <p:spPr bwMode="auto">
          <a:xfrm>
            <a:off x="0" y="664845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8" name="Line 154"/>
          <p:cNvSpPr>
            <a:spLocks noChangeShapeType="1"/>
          </p:cNvSpPr>
          <p:nvPr/>
        </p:nvSpPr>
        <p:spPr bwMode="auto">
          <a:xfrm>
            <a:off x="4572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9" name="Line 155"/>
          <p:cNvSpPr>
            <a:spLocks noChangeShapeType="1"/>
          </p:cNvSpPr>
          <p:nvPr/>
        </p:nvSpPr>
        <p:spPr bwMode="auto">
          <a:xfrm>
            <a:off x="87630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81" name="Line 157"/>
          <p:cNvSpPr>
            <a:spLocks noChangeShapeType="1"/>
          </p:cNvSpPr>
          <p:nvPr/>
        </p:nvSpPr>
        <p:spPr bwMode="auto">
          <a:xfrm flipH="1">
            <a:off x="0" y="5105400"/>
            <a:ext cx="457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82" name="Line 158"/>
          <p:cNvSpPr>
            <a:spLocks noChangeShapeType="1"/>
          </p:cNvSpPr>
          <p:nvPr/>
        </p:nvSpPr>
        <p:spPr bwMode="auto">
          <a:xfrm>
            <a:off x="1752600" y="6648450"/>
            <a:ext cx="0" cy="2095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83" name="Line 159"/>
          <p:cNvSpPr>
            <a:spLocks noChangeShapeType="1"/>
          </p:cNvSpPr>
          <p:nvPr/>
        </p:nvSpPr>
        <p:spPr bwMode="auto">
          <a:xfrm>
            <a:off x="8763000" y="60198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p:txStyles>
    <p:title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p:titleStyle>
    <p:body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52600" y="1340768"/>
            <a:ext cx="5791200" cy="2415257"/>
          </a:xfrm>
        </p:spPr>
        <p:txBody>
          <a:bodyPr/>
          <a:lstStyle/>
          <a:p>
            <a:pPr>
              <a:lnSpc>
                <a:spcPct val="150000"/>
              </a:lnSpc>
            </a:pPr>
            <a:r>
              <a:rPr lang="en-US" altLang="es-ES" sz="3200" dirty="0"/>
              <a:t>ADMINISTRACIÓN </a:t>
            </a:r>
            <a:br>
              <a:rPr lang="en-US" altLang="es-ES" sz="3200" dirty="0"/>
            </a:br>
            <a:r>
              <a:rPr lang="en-US" altLang="es-ES" sz="3200" dirty="0"/>
              <a:t>FINANCIERA OPERATIVA</a:t>
            </a:r>
          </a:p>
        </p:txBody>
      </p:sp>
      <p:sp>
        <p:nvSpPr>
          <p:cNvPr id="2051" name="Rectangle 3"/>
          <p:cNvSpPr>
            <a:spLocks noGrp="1" noChangeArrowheads="1"/>
          </p:cNvSpPr>
          <p:nvPr>
            <p:ph type="subTitle" idx="1"/>
          </p:nvPr>
        </p:nvSpPr>
        <p:spPr>
          <a:xfrm>
            <a:off x="1752600" y="4844008"/>
            <a:ext cx="6563816" cy="457200"/>
          </a:xfrm>
        </p:spPr>
        <p:txBody>
          <a:bodyPr/>
          <a:lstStyle/>
          <a:p>
            <a:r>
              <a:rPr lang="en-US" altLang="es-ES" sz="1600" dirty="0"/>
              <a:t>MSc. Beatriz </a:t>
            </a:r>
            <a:r>
              <a:rPr lang="es-ES" altLang="es-ES" sz="1600" dirty="0"/>
              <a:t>Fernández</a:t>
            </a:r>
            <a:r>
              <a:rPr lang="en-US" altLang="es-ES" sz="1600" dirty="0"/>
              <a:t> Pérez</a:t>
            </a:r>
          </a:p>
        </p:txBody>
      </p:sp>
      <p:sp>
        <p:nvSpPr>
          <p:cNvPr id="2" name="Rectángulo 1"/>
          <p:cNvSpPr/>
          <p:nvPr/>
        </p:nvSpPr>
        <p:spPr>
          <a:xfrm>
            <a:off x="3995936" y="5517232"/>
            <a:ext cx="1440160"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3" name="Imagen 2"/>
          <p:cNvPicPr>
            <a:picLocks noChangeAspect="1"/>
          </p:cNvPicPr>
          <p:nvPr/>
        </p:nvPicPr>
        <p:blipFill>
          <a:blip r:embed="rId2"/>
          <a:stretch>
            <a:fillRect/>
          </a:stretch>
        </p:blipFill>
        <p:spPr>
          <a:xfrm>
            <a:off x="6242052" y="2093624"/>
            <a:ext cx="2901948" cy="2456901"/>
          </a:xfrm>
          <a:prstGeom prst="rect">
            <a:avLst/>
          </a:prstGeom>
        </p:spPr>
      </p:pic>
      <p:pic>
        <p:nvPicPr>
          <p:cNvPr id="6" name="Picture 7" descr="D:\frida25814\facultad\2015\imagenes para ppt\uehfohw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3032124"/>
            <a:ext cx="2664296" cy="306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14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CONFERENCIA No. 6</a:t>
            </a:r>
          </a:p>
        </p:txBody>
      </p:sp>
      <p:sp>
        <p:nvSpPr>
          <p:cNvPr id="3" name="Marcador de contenido 2"/>
          <p:cNvSpPr>
            <a:spLocks noGrp="1"/>
          </p:cNvSpPr>
          <p:nvPr>
            <p:ph idx="1"/>
          </p:nvPr>
        </p:nvSpPr>
        <p:spPr>
          <a:xfrm>
            <a:off x="395536" y="980728"/>
            <a:ext cx="8424936" cy="4921250"/>
          </a:xfrm>
        </p:spPr>
        <p:txBody>
          <a:bodyPr/>
          <a:lstStyle/>
          <a:p>
            <a:pPr marL="0" indent="0" algn="just">
              <a:buNone/>
            </a:pPr>
            <a:r>
              <a:rPr lang="es-ES" altLang="es-ES" sz="2400" b="1" dirty="0"/>
              <a:t>Tema 2: </a:t>
            </a:r>
            <a:r>
              <a:rPr lang="es-ES" altLang="es-ES" sz="2400" dirty="0"/>
              <a:t>Administración financiera del capital de trabajo.</a:t>
            </a:r>
          </a:p>
          <a:p>
            <a:pPr marL="0" indent="0" algn="just">
              <a:buNone/>
            </a:pPr>
            <a:endParaRPr lang="es-ES" altLang="es-ES" sz="2400" dirty="0"/>
          </a:p>
          <a:p>
            <a:pPr marL="0" indent="0" algn="just">
              <a:buNone/>
            </a:pPr>
            <a:r>
              <a:rPr lang="es-ES" altLang="es-ES" sz="2400" b="1" dirty="0"/>
              <a:t>Título: </a:t>
            </a:r>
            <a:r>
              <a:rPr lang="es-ES" altLang="es-ES" sz="2400" dirty="0"/>
              <a:t>La administración de las Cuentas por cobrar. </a:t>
            </a:r>
          </a:p>
          <a:p>
            <a:pPr marL="0" indent="0" algn="just">
              <a:buNone/>
            </a:pPr>
            <a:endParaRPr lang="es-ES" altLang="es-ES" sz="2400" dirty="0"/>
          </a:p>
          <a:p>
            <a:pPr marL="0" indent="0" algn="just">
              <a:buNone/>
            </a:pPr>
            <a:r>
              <a:rPr lang="es-ES_tradnl" sz="2400" b="1" dirty="0"/>
              <a:t>Sumario</a:t>
            </a:r>
            <a:r>
              <a:rPr lang="es-ES_tradnl" sz="2400" dirty="0"/>
              <a:t>:</a:t>
            </a:r>
            <a:endParaRPr lang="es-ES" sz="2400" dirty="0"/>
          </a:p>
          <a:p>
            <a:pPr lvl="0" algn="just"/>
            <a:r>
              <a:rPr lang="es-ES" sz="2400" dirty="0"/>
              <a:t>Gestión de crédito. </a:t>
            </a:r>
          </a:p>
          <a:p>
            <a:pPr lvl="0" algn="just"/>
            <a:r>
              <a:rPr lang="es-ES" sz="2400" dirty="0"/>
              <a:t>Decisiones sobre el crédito y política de cobro. </a:t>
            </a:r>
          </a:p>
          <a:p>
            <a:pPr lvl="0" algn="just"/>
            <a:r>
              <a:rPr lang="es-ES" sz="2400" dirty="0"/>
              <a:t>Reporte de antigüedad de las cuentas por cobrar.</a:t>
            </a:r>
          </a:p>
        </p:txBody>
      </p:sp>
    </p:spTree>
    <p:extLst>
      <p:ext uri="{BB962C8B-B14F-4D97-AF65-F5344CB8AC3E}">
        <p14:creationId xmlns:p14="http://schemas.microsoft.com/office/powerpoint/2010/main" val="2936390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OBJETIVO:</a:t>
            </a:r>
          </a:p>
        </p:txBody>
      </p:sp>
      <p:sp>
        <p:nvSpPr>
          <p:cNvPr id="3" name="Marcador de contenido 2"/>
          <p:cNvSpPr>
            <a:spLocks noGrp="1"/>
          </p:cNvSpPr>
          <p:nvPr>
            <p:ph idx="1"/>
          </p:nvPr>
        </p:nvSpPr>
        <p:spPr>
          <a:xfrm>
            <a:off x="560387" y="980729"/>
            <a:ext cx="8023225" cy="1800199"/>
          </a:xfrm>
        </p:spPr>
        <p:txBody>
          <a:bodyPr/>
          <a:lstStyle/>
          <a:p>
            <a:pPr marL="0" lvl="0" indent="0" algn="just">
              <a:buNone/>
            </a:pPr>
            <a:r>
              <a:rPr lang="es-ES" sz="2400" dirty="0"/>
              <a:t>Determinar el efecto de los cambios en la política de crédito en la empresa a partir de un ejemplo ilustrativo, logrando formar en nuestros estudiantes habilidades para la toma de decisiones.</a:t>
            </a:r>
          </a:p>
        </p:txBody>
      </p:sp>
      <p:graphicFrame>
        <p:nvGraphicFramePr>
          <p:cNvPr id="5" name="Diagrama 4"/>
          <p:cNvGraphicFramePr/>
          <p:nvPr>
            <p:extLst>
              <p:ext uri="{D42A27DB-BD31-4B8C-83A1-F6EECF244321}">
                <p14:modId xmlns:p14="http://schemas.microsoft.com/office/powerpoint/2010/main" val="4077699244"/>
              </p:ext>
            </p:extLst>
          </p:nvPr>
        </p:nvGraphicFramePr>
        <p:xfrm>
          <a:off x="755576" y="2276872"/>
          <a:ext cx="7828036" cy="44279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p:cNvSpPr txBox="1"/>
          <p:nvPr/>
        </p:nvSpPr>
        <p:spPr>
          <a:xfrm>
            <a:off x="776411" y="5229200"/>
            <a:ext cx="1491333" cy="400110"/>
          </a:xfrm>
          <a:prstGeom prst="rect">
            <a:avLst/>
          </a:prstGeom>
          <a:noFill/>
        </p:spPr>
        <p:txBody>
          <a:bodyPr wrap="square" rtlCol="0">
            <a:spAutoFit/>
          </a:bodyPr>
          <a:lstStyle/>
          <a:p>
            <a:r>
              <a:rPr lang="es-ES" sz="2000" b="1" dirty="0">
                <a:latin typeface="+mn-lt"/>
              </a:rPr>
              <a:t>Acciones</a:t>
            </a:r>
          </a:p>
        </p:txBody>
      </p:sp>
    </p:spTree>
    <p:extLst>
      <p:ext uri="{BB962C8B-B14F-4D97-AF65-F5344CB8AC3E}">
        <p14:creationId xmlns:p14="http://schemas.microsoft.com/office/powerpoint/2010/main" val="1887348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Cuentas por Cobrar </a:t>
            </a:r>
          </a:p>
        </p:txBody>
      </p:sp>
      <p:graphicFrame>
        <p:nvGraphicFramePr>
          <p:cNvPr id="6" name="Marcador de contenido 5"/>
          <p:cNvGraphicFramePr>
            <a:graphicFrameLocks noGrp="1"/>
          </p:cNvGraphicFramePr>
          <p:nvPr>
            <p:ph idx="1"/>
            <p:extLst>
              <p:ext uri="{D42A27DB-BD31-4B8C-83A1-F6EECF244321}">
                <p14:modId xmlns:p14="http://schemas.microsoft.com/office/powerpoint/2010/main" val="2812389711"/>
              </p:ext>
            </p:extLst>
          </p:nvPr>
        </p:nvGraphicFramePr>
        <p:xfrm>
          <a:off x="611560" y="980728"/>
          <a:ext cx="8021265" cy="54726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0662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90600" y="122238"/>
            <a:ext cx="7037784" cy="563562"/>
          </a:xfrm>
        </p:spPr>
        <p:txBody>
          <a:bodyPr/>
          <a:lstStyle/>
          <a:p>
            <a:pPr algn="ctr"/>
            <a:r>
              <a:rPr lang="es-ES" dirty="0"/>
              <a:t>Campos de la administración de las Cuentas por Cobrar </a:t>
            </a:r>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3878482984"/>
              </p:ext>
            </p:extLst>
          </p:nvPr>
        </p:nvGraphicFramePr>
        <p:xfrm>
          <a:off x="611560" y="1052736"/>
          <a:ext cx="8021265" cy="50972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45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POLÍTICA DE CRÉDITO</a:t>
            </a:r>
          </a:p>
        </p:txBody>
      </p:sp>
      <p:grpSp>
        <p:nvGrpSpPr>
          <p:cNvPr id="24" name="Grupo 23"/>
          <p:cNvGrpSpPr/>
          <p:nvPr/>
        </p:nvGrpSpPr>
        <p:grpSpPr>
          <a:xfrm>
            <a:off x="251520" y="908720"/>
            <a:ext cx="8424936" cy="5616624"/>
            <a:chOff x="251520" y="908720"/>
            <a:chExt cx="8424936" cy="5616624"/>
          </a:xfrm>
        </p:grpSpPr>
        <p:grpSp>
          <p:nvGrpSpPr>
            <p:cNvPr id="18" name="Grupo 17"/>
            <p:cNvGrpSpPr/>
            <p:nvPr/>
          </p:nvGrpSpPr>
          <p:grpSpPr>
            <a:xfrm>
              <a:off x="251520" y="908720"/>
              <a:ext cx="8424935" cy="5616624"/>
              <a:chOff x="251520" y="983315"/>
              <a:chExt cx="8424935" cy="5164071"/>
            </a:xfrm>
          </p:grpSpPr>
          <p:sp>
            <p:nvSpPr>
              <p:cNvPr id="11" name="Forma libre 10"/>
              <p:cNvSpPr/>
              <p:nvPr/>
            </p:nvSpPr>
            <p:spPr>
              <a:xfrm>
                <a:off x="3284496" y="1107752"/>
                <a:ext cx="5391959" cy="995483"/>
              </a:xfrm>
              <a:custGeom>
                <a:avLst/>
                <a:gdLst>
                  <a:gd name="connsiteX0" fmla="*/ 165917 w 995483"/>
                  <a:gd name="connsiteY0" fmla="*/ 0 h 5391959"/>
                  <a:gd name="connsiteX1" fmla="*/ 829566 w 995483"/>
                  <a:gd name="connsiteY1" fmla="*/ 0 h 5391959"/>
                  <a:gd name="connsiteX2" fmla="*/ 995483 w 995483"/>
                  <a:gd name="connsiteY2" fmla="*/ 165917 h 5391959"/>
                  <a:gd name="connsiteX3" fmla="*/ 995483 w 995483"/>
                  <a:gd name="connsiteY3" fmla="*/ 5391959 h 5391959"/>
                  <a:gd name="connsiteX4" fmla="*/ 995483 w 995483"/>
                  <a:gd name="connsiteY4" fmla="*/ 5391959 h 5391959"/>
                  <a:gd name="connsiteX5" fmla="*/ 0 w 995483"/>
                  <a:gd name="connsiteY5" fmla="*/ 5391959 h 5391959"/>
                  <a:gd name="connsiteX6" fmla="*/ 0 w 995483"/>
                  <a:gd name="connsiteY6" fmla="*/ 5391959 h 5391959"/>
                  <a:gd name="connsiteX7" fmla="*/ 0 w 995483"/>
                  <a:gd name="connsiteY7" fmla="*/ 165917 h 5391959"/>
                  <a:gd name="connsiteX8" fmla="*/ 165917 w 995483"/>
                  <a:gd name="connsiteY8" fmla="*/ 0 h 5391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5483" h="5391959">
                    <a:moveTo>
                      <a:pt x="995483" y="898679"/>
                    </a:moveTo>
                    <a:lnTo>
                      <a:pt x="995483" y="4493280"/>
                    </a:lnTo>
                    <a:cubicBezTo>
                      <a:pt x="995483" y="4989603"/>
                      <a:pt x="981768" y="5391956"/>
                      <a:pt x="964851" y="5391956"/>
                    </a:cubicBezTo>
                    <a:lnTo>
                      <a:pt x="0" y="5391956"/>
                    </a:lnTo>
                    <a:lnTo>
                      <a:pt x="0" y="5391956"/>
                    </a:lnTo>
                    <a:lnTo>
                      <a:pt x="0" y="3"/>
                    </a:lnTo>
                    <a:lnTo>
                      <a:pt x="0" y="3"/>
                    </a:lnTo>
                    <a:lnTo>
                      <a:pt x="964851" y="3"/>
                    </a:lnTo>
                    <a:cubicBezTo>
                      <a:pt x="981768" y="3"/>
                      <a:pt x="995483" y="402356"/>
                      <a:pt x="995483" y="898679"/>
                    </a:cubicBez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8581" tIns="82884" rIns="117174" bIns="82886" numCol="1" spcCol="1270" anchor="ctr" anchorCtr="0">
                <a:noAutofit/>
              </a:bodyPr>
              <a:lstStyle/>
              <a:p>
                <a:pPr marL="0" lvl="1" algn="just" defTabSz="622300">
                  <a:lnSpc>
                    <a:spcPct val="90000"/>
                  </a:lnSpc>
                  <a:spcBef>
                    <a:spcPct val="0"/>
                  </a:spcBef>
                  <a:spcAft>
                    <a:spcPct val="15000"/>
                  </a:spcAft>
                </a:pPr>
                <a:r>
                  <a:rPr lang="es-ES" sz="1400" kern="1200" dirty="0"/>
                  <a:t>Definen el criterio mínimo para conceder crédito a un cliente. Dentro de las principales variables se encuentran los </a:t>
                </a:r>
                <a:r>
                  <a:rPr lang="es-ES" sz="1400" b="1" i="1" u="sng" kern="1200" dirty="0"/>
                  <a:t>gastos de oficina</a:t>
                </a:r>
                <a:r>
                  <a:rPr lang="es-ES" sz="1400" kern="1200" dirty="0"/>
                  <a:t> que dependen de los gastos en que se incurren para gestionar la cobranza de las cuentas.</a:t>
                </a:r>
              </a:p>
            </p:txBody>
          </p:sp>
          <p:sp>
            <p:nvSpPr>
              <p:cNvPr id="12" name="Forma libre 11"/>
              <p:cNvSpPr/>
              <p:nvPr/>
            </p:nvSpPr>
            <p:spPr>
              <a:xfrm>
                <a:off x="251520" y="983315"/>
                <a:ext cx="3032976" cy="1244354"/>
              </a:xfrm>
              <a:custGeom>
                <a:avLst/>
                <a:gdLst>
                  <a:gd name="connsiteX0" fmla="*/ 0 w 3032976"/>
                  <a:gd name="connsiteY0" fmla="*/ 207396 h 1244354"/>
                  <a:gd name="connsiteX1" fmla="*/ 207396 w 3032976"/>
                  <a:gd name="connsiteY1" fmla="*/ 0 h 1244354"/>
                  <a:gd name="connsiteX2" fmla="*/ 2825580 w 3032976"/>
                  <a:gd name="connsiteY2" fmla="*/ 0 h 1244354"/>
                  <a:gd name="connsiteX3" fmla="*/ 3032976 w 3032976"/>
                  <a:gd name="connsiteY3" fmla="*/ 207396 h 1244354"/>
                  <a:gd name="connsiteX4" fmla="*/ 3032976 w 3032976"/>
                  <a:gd name="connsiteY4" fmla="*/ 1036958 h 1244354"/>
                  <a:gd name="connsiteX5" fmla="*/ 2825580 w 3032976"/>
                  <a:gd name="connsiteY5" fmla="*/ 1244354 h 1244354"/>
                  <a:gd name="connsiteX6" fmla="*/ 207396 w 3032976"/>
                  <a:gd name="connsiteY6" fmla="*/ 1244354 h 1244354"/>
                  <a:gd name="connsiteX7" fmla="*/ 0 w 3032976"/>
                  <a:gd name="connsiteY7" fmla="*/ 1036958 h 1244354"/>
                  <a:gd name="connsiteX8" fmla="*/ 0 w 3032976"/>
                  <a:gd name="connsiteY8" fmla="*/ 207396 h 1244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32976" h="1244354">
                    <a:moveTo>
                      <a:pt x="0" y="207396"/>
                    </a:moveTo>
                    <a:cubicBezTo>
                      <a:pt x="0" y="92854"/>
                      <a:pt x="92854" y="0"/>
                      <a:pt x="207396" y="0"/>
                    </a:cubicBezTo>
                    <a:lnTo>
                      <a:pt x="2825580" y="0"/>
                    </a:lnTo>
                    <a:cubicBezTo>
                      <a:pt x="2940122" y="0"/>
                      <a:pt x="3032976" y="92854"/>
                      <a:pt x="3032976" y="207396"/>
                    </a:cubicBezTo>
                    <a:lnTo>
                      <a:pt x="3032976" y="1036958"/>
                    </a:lnTo>
                    <a:cubicBezTo>
                      <a:pt x="3032976" y="1151500"/>
                      <a:pt x="2940122" y="1244354"/>
                      <a:pt x="2825580" y="1244354"/>
                    </a:cubicBezTo>
                    <a:lnTo>
                      <a:pt x="207396" y="1244354"/>
                    </a:lnTo>
                    <a:cubicBezTo>
                      <a:pt x="92854" y="1244354"/>
                      <a:pt x="0" y="1151500"/>
                      <a:pt x="0" y="1036958"/>
                    </a:cubicBezTo>
                    <a:lnTo>
                      <a:pt x="0" y="20739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2184" tIns="106464" rIns="152184" bIns="106464" numCol="1" spcCol="1270" anchor="ctr" anchorCtr="0">
                <a:noAutofit/>
              </a:bodyPr>
              <a:lstStyle/>
              <a:p>
                <a:pPr lvl="0" algn="ctr" defTabSz="1066800">
                  <a:lnSpc>
                    <a:spcPct val="90000"/>
                  </a:lnSpc>
                  <a:spcBef>
                    <a:spcPct val="0"/>
                  </a:spcBef>
                  <a:spcAft>
                    <a:spcPct val="35000"/>
                  </a:spcAft>
                </a:pPr>
                <a:r>
                  <a:rPr lang="es-ES" sz="2400" b="1" kern="1200" dirty="0"/>
                  <a:t>1. Estándares de crédito:</a:t>
                </a:r>
                <a:r>
                  <a:rPr lang="es-ES" sz="2400" kern="1200" dirty="0"/>
                  <a:t> </a:t>
                </a:r>
              </a:p>
            </p:txBody>
          </p:sp>
          <p:sp>
            <p:nvSpPr>
              <p:cNvPr id="13" name="Forma libre 12"/>
              <p:cNvSpPr/>
              <p:nvPr/>
            </p:nvSpPr>
            <p:spPr>
              <a:xfrm>
                <a:off x="3284496" y="2414324"/>
                <a:ext cx="5391959" cy="995483"/>
              </a:xfrm>
              <a:custGeom>
                <a:avLst/>
                <a:gdLst>
                  <a:gd name="connsiteX0" fmla="*/ 165917 w 995483"/>
                  <a:gd name="connsiteY0" fmla="*/ 0 h 5391959"/>
                  <a:gd name="connsiteX1" fmla="*/ 829566 w 995483"/>
                  <a:gd name="connsiteY1" fmla="*/ 0 h 5391959"/>
                  <a:gd name="connsiteX2" fmla="*/ 995483 w 995483"/>
                  <a:gd name="connsiteY2" fmla="*/ 165917 h 5391959"/>
                  <a:gd name="connsiteX3" fmla="*/ 995483 w 995483"/>
                  <a:gd name="connsiteY3" fmla="*/ 5391959 h 5391959"/>
                  <a:gd name="connsiteX4" fmla="*/ 995483 w 995483"/>
                  <a:gd name="connsiteY4" fmla="*/ 5391959 h 5391959"/>
                  <a:gd name="connsiteX5" fmla="*/ 0 w 995483"/>
                  <a:gd name="connsiteY5" fmla="*/ 5391959 h 5391959"/>
                  <a:gd name="connsiteX6" fmla="*/ 0 w 995483"/>
                  <a:gd name="connsiteY6" fmla="*/ 5391959 h 5391959"/>
                  <a:gd name="connsiteX7" fmla="*/ 0 w 995483"/>
                  <a:gd name="connsiteY7" fmla="*/ 165917 h 5391959"/>
                  <a:gd name="connsiteX8" fmla="*/ 165917 w 995483"/>
                  <a:gd name="connsiteY8" fmla="*/ 0 h 5391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5483" h="5391959">
                    <a:moveTo>
                      <a:pt x="995483" y="898679"/>
                    </a:moveTo>
                    <a:lnTo>
                      <a:pt x="995483" y="4493280"/>
                    </a:lnTo>
                    <a:cubicBezTo>
                      <a:pt x="995483" y="4989603"/>
                      <a:pt x="981768" y="5391956"/>
                      <a:pt x="964851" y="5391956"/>
                    </a:cubicBezTo>
                    <a:lnTo>
                      <a:pt x="0" y="5391956"/>
                    </a:lnTo>
                    <a:lnTo>
                      <a:pt x="0" y="5391956"/>
                    </a:lnTo>
                    <a:lnTo>
                      <a:pt x="0" y="3"/>
                    </a:lnTo>
                    <a:lnTo>
                      <a:pt x="0" y="3"/>
                    </a:lnTo>
                    <a:lnTo>
                      <a:pt x="964851" y="3"/>
                    </a:lnTo>
                    <a:cubicBezTo>
                      <a:pt x="981768" y="3"/>
                      <a:pt x="995483" y="402356"/>
                      <a:pt x="995483" y="898679"/>
                    </a:cubicBez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8581" tIns="82884" rIns="117174" bIns="82886" numCol="1" spcCol="1270" anchor="ctr" anchorCtr="0">
                <a:noAutofit/>
              </a:bodyPr>
              <a:lstStyle/>
              <a:p>
                <a:pPr marL="0" lvl="1" algn="just" defTabSz="800100">
                  <a:lnSpc>
                    <a:spcPct val="90000"/>
                  </a:lnSpc>
                  <a:spcBef>
                    <a:spcPct val="0"/>
                  </a:spcBef>
                  <a:spcAft>
                    <a:spcPct val="15000"/>
                  </a:spcAft>
                </a:pPr>
                <a:r>
                  <a:rPr lang="es-ES" sz="1800" kern="1200" dirty="0"/>
                  <a:t>Ya que mientras mayor sea el monto de Cuentas por cobrar que maneje la empresa más difícil se le hace poder controlarlas.</a:t>
                </a:r>
              </a:p>
            </p:txBody>
          </p:sp>
          <p:sp>
            <p:nvSpPr>
              <p:cNvPr id="14" name="Forma libre 13"/>
              <p:cNvSpPr/>
              <p:nvPr/>
            </p:nvSpPr>
            <p:spPr>
              <a:xfrm>
                <a:off x="251520" y="2289887"/>
                <a:ext cx="3032976" cy="1244354"/>
              </a:xfrm>
              <a:custGeom>
                <a:avLst/>
                <a:gdLst>
                  <a:gd name="connsiteX0" fmla="*/ 0 w 3032976"/>
                  <a:gd name="connsiteY0" fmla="*/ 207396 h 1244354"/>
                  <a:gd name="connsiteX1" fmla="*/ 207396 w 3032976"/>
                  <a:gd name="connsiteY1" fmla="*/ 0 h 1244354"/>
                  <a:gd name="connsiteX2" fmla="*/ 2825580 w 3032976"/>
                  <a:gd name="connsiteY2" fmla="*/ 0 h 1244354"/>
                  <a:gd name="connsiteX3" fmla="*/ 3032976 w 3032976"/>
                  <a:gd name="connsiteY3" fmla="*/ 207396 h 1244354"/>
                  <a:gd name="connsiteX4" fmla="*/ 3032976 w 3032976"/>
                  <a:gd name="connsiteY4" fmla="*/ 1036958 h 1244354"/>
                  <a:gd name="connsiteX5" fmla="*/ 2825580 w 3032976"/>
                  <a:gd name="connsiteY5" fmla="*/ 1244354 h 1244354"/>
                  <a:gd name="connsiteX6" fmla="*/ 207396 w 3032976"/>
                  <a:gd name="connsiteY6" fmla="*/ 1244354 h 1244354"/>
                  <a:gd name="connsiteX7" fmla="*/ 0 w 3032976"/>
                  <a:gd name="connsiteY7" fmla="*/ 1036958 h 1244354"/>
                  <a:gd name="connsiteX8" fmla="*/ 0 w 3032976"/>
                  <a:gd name="connsiteY8" fmla="*/ 207396 h 1244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32976" h="1244354">
                    <a:moveTo>
                      <a:pt x="0" y="207396"/>
                    </a:moveTo>
                    <a:cubicBezTo>
                      <a:pt x="0" y="92854"/>
                      <a:pt x="92854" y="0"/>
                      <a:pt x="207396" y="0"/>
                    </a:cubicBezTo>
                    <a:lnTo>
                      <a:pt x="2825580" y="0"/>
                    </a:lnTo>
                    <a:cubicBezTo>
                      <a:pt x="2940122" y="0"/>
                      <a:pt x="3032976" y="92854"/>
                      <a:pt x="3032976" y="207396"/>
                    </a:cubicBezTo>
                    <a:lnTo>
                      <a:pt x="3032976" y="1036958"/>
                    </a:lnTo>
                    <a:cubicBezTo>
                      <a:pt x="3032976" y="1151500"/>
                      <a:pt x="2940122" y="1244354"/>
                      <a:pt x="2825580" y="1244354"/>
                    </a:cubicBezTo>
                    <a:lnTo>
                      <a:pt x="207396" y="1244354"/>
                    </a:lnTo>
                    <a:cubicBezTo>
                      <a:pt x="92854" y="1244354"/>
                      <a:pt x="0" y="1151500"/>
                      <a:pt x="0" y="1036958"/>
                    </a:cubicBezTo>
                    <a:lnTo>
                      <a:pt x="0" y="20739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2184" tIns="106464" rIns="152184" bIns="106464" numCol="1" spcCol="1270" anchor="ctr" anchorCtr="0">
                <a:noAutofit/>
              </a:bodyPr>
              <a:lstStyle/>
              <a:p>
                <a:pPr lvl="0" algn="ctr" defTabSz="1066800">
                  <a:lnSpc>
                    <a:spcPct val="90000"/>
                  </a:lnSpc>
                  <a:spcBef>
                    <a:spcPct val="0"/>
                  </a:spcBef>
                  <a:spcAft>
                    <a:spcPct val="35000"/>
                  </a:spcAft>
                </a:pPr>
                <a:r>
                  <a:rPr lang="es-ES" sz="2400" b="1" i="1" u="none" kern="1200" dirty="0"/>
                  <a:t>Inversión en Cuentas por cobrar</a:t>
                </a:r>
                <a:r>
                  <a:rPr lang="es-ES" sz="2400" u="none" kern="1200" dirty="0"/>
                  <a:t> </a:t>
                </a:r>
              </a:p>
            </p:txBody>
          </p:sp>
          <p:sp>
            <p:nvSpPr>
              <p:cNvPr id="15" name="Forma libre 14"/>
              <p:cNvSpPr/>
              <p:nvPr/>
            </p:nvSpPr>
            <p:spPr>
              <a:xfrm>
                <a:off x="251520" y="3596460"/>
                <a:ext cx="3032976" cy="1244354"/>
              </a:xfrm>
              <a:custGeom>
                <a:avLst/>
                <a:gdLst>
                  <a:gd name="connsiteX0" fmla="*/ 0 w 3032976"/>
                  <a:gd name="connsiteY0" fmla="*/ 207396 h 1244354"/>
                  <a:gd name="connsiteX1" fmla="*/ 207396 w 3032976"/>
                  <a:gd name="connsiteY1" fmla="*/ 0 h 1244354"/>
                  <a:gd name="connsiteX2" fmla="*/ 2825580 w 3032976"/>
                  <a:gd name="connsiteY2" fmla="*/ 0 h 1244354"/>
                  <a:gd name="connsiteX3" fmla="*/ 3032976 w 3032976"/>
                  <a:gd name="connsiteY3" fmla="*/ 207396 h 1244354"/>
                  <a:gd name="connsiteX4" fmla="*/ 3032976 w 3032976"/>
                  <a:gd name="connsiteY4" fmla="*/ 1036958 h 1244354"/>
                  <a:gd name="connsiteX5" fmla="*/ 2825580 w 3032976"/>
                  <a:gd name="connsiteY5" fmla="*/ 1244354 h 1244354"/>
                  <a:gd name="connsiteX6" fmla="*/ 207396 w 3032976"/>
                  <a:gd name="connsiteY6" fmla="*/ 1244354 h 1244354"/>
                  <a:gd name="connsiteX7" fmla="*/ 0 w 3032976"/>
                  <a:gd name="connsiteY7" fmla="*/ 1036958 h 1244354"/>
                  <a:gd name="connsiteX8" fmla="*/ 0 w 3032976"/>
                  <a:gd name="connsiteY8" fmla="*/ 207396 h 1244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32976" h="1244354">
                    <a:moveTo>
                      <a:pt x="0" y="207396"/>
                    </a:moveTo>
                    <a:cubicBezTo>
                      <a:pt x="0" y="92854"/>
                      <a:pt x="92854" y="0"/>
                      <a:pt x="207396" y="0"/>
                    </a:cubicBezTo>
                    <a:lnTo>
                      <a:pt x="2825580" y="0"/>
                    </a:lnTo>
                    <a:cubicBezTo>
                      <a:pt x="2940122" y="0"/>
                      <a:pt x="3032976" y="92854"/>
                      <a:pt x="3032976" y="207396"/>
                    </a:cubicBezTo>
                    <a:lnTo>
                      <a:pt x="3032976" y="1036958"/>
                    </a:lnTo>
                    <a:cubicBezTo>
                      <a:pt x="3032976" y="1151500"/>
                      <a:pt x="2940122" y="1244354"/>
                      <a:pt x="2825580" y="1244354"/>
                    </a:cubicBezTo>
                    <a:lnTo>
                      <a:pt x="207396" y="1244354"/>
                    </a:lnTo>
                    <a:cubicBezTo>
                      <a:pt x="92854" y="1244354"/>
                      <a:pt x="0" y="1151500"/>
                      <a:pt x="0" y="1036958"/>
                    </a:cubicBezTo>
                    <a:lnTo>
                      <a:pt x="0" y="20739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2184" tIns="106464" rIns="152184" bIns="106464" numCol="1" spcCol="1270" anchor="ctr" anchorCtr="0">
                <a:noAutofit/>
              </a:bodyPr>
              <a:lstStyle/>
              <a:p>
                <a:pPr lvl="0" algn="ctr" defTabSz="1066800">
                  <a:lnSpc>
                    <a:spcPct val="90000"/>
                  </a:lnSpc>
                  <a:spcBef>
                    <a:spcPct val="0"/>
                  </a:spcBef>
                  <a:spcAft>
                    <a:spcPct val="35000"/>
                  </a:spcAft>
                </a:pPr>
                <a:r>
                  <a:rPr lang="es-ES" sz="2400" b="1" i="1" u="none" kern="1200" dirty="0"/>
                  <a:t>Volumen en ventas</a:t>
                </a:r>
                <a:endParaRPr lang="es-ES" sz="2400" u="none" kern="1200" dirty="0"/>
              </a:p>
            </p:txBody>
          </p:sp>
          <p:sp>
            <p:nvSpPr>
              <p:cNvPr id="16" name="Forma libre 15"/>
              <p:cNvSpPr/>
              <p:nvPr/>
            </p:nvSpPr>
            <p:spPr>
              <a:xfrm>
                <a:off x="3284496" y="5027468"/>
                <a:ext cx="5391959" cy="1119918"/>
              </a:xfrm>
              <a:custGeom>
                <a:avLst/>
                <a:gdLst>
                  <a:gd name="connsiteX0" fmla="*/ 165917 w 995483"/>
                  <a:gd name="connsiteY0" fmla="*/ 0 h 5391959"/>
                  <a:gd name="connsiteX1" fmla="*/ 829566 w 995483"/>
                  <a:gd name="connsiteY1" fmla="*/ 0 h 5391959"/>
                  <a:gd name="connsiteX2" fmla="*/ 995483 w 995483"/>
                  <a:gd name="connsiteY2" fmla="*/ 165917 h 5391959"/>
                  <a:gd name="connsiteX3" fmla="*/ 995483 w 995483"/>
                  <a:gd name="connsiteY3" fmla="*/ 5391959 h 5391959"/>
                  <a:gd name="connsiteX4" fmla="*/ 995483 w 995483"/>
                  <a:gd name="connsiteY4" fmla="*/ 5391959 h 5391959"/>
                  <a:gd name="connsiteX5" fmla="*/ 0 w 995483"/>
                  <a:gd name="connsiteY5" fmla="*/ 5391959 h 5391959"/>
                  <a:gd name="connsiteX6" fmla="*/ 0 w 995483"/>
                  <a:gd name="connsiteY6" fmla="*/ 5391959 h 5391959"/>
                  <a:gd name="connsiteX7" fmla="*/ 0 w 995483"/>
                  <a:gd name="connsiteY7" fmla="*/ 165917 h 5391959"/>
                  <a:gd name="connsiteX8" fmla="*/ 165917 w 995483"/>
                  <a:gd name="connsiteY8" fmla="*/ 0 h 5391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5483" h="5391959">
                    <a:moveTo>
                      <a:pt x="995483" y="898679"/>
                    </a:moveTo>
                    <a:lnTo>
                      <a:pt x="995483" y="4493280"/>
                    </a:lnTo>
                    <a:cubicBezTo>
                      <a:pt x="995483" y="4989603"/>
                      <a:pt x="981768" y="5391956"/>
                      <a:pt x="964851" y="5391956"/>
                    </a:cubicBezTo>
                    <a:lnTo>
                      <a:pt x="0" y="5391956"/>
                    </a:lnTo>
                    <a:lnTo>
                      <a:pt x="0" y="5391956"/>
                    </a:lnTo>
                    <a:lnTo>
                      <a:pt x="0" y="3"/>
                    </a:lnTo>
                    <a:lnTo>
                      <a:pt x="0" y="3"/>
                    </a:lnTo>
                    <a:lnTo>
                      <a:pt x="964851" y="3"/>
                    </a:lnTo>
                    <a:cubicBezTo>
                      <a:pt x="981768" y="3"/>
                      <a:pt x="995483" y="402356"/>
                      <a:pt x="995483" y="898679"/>
                    </a:cubicBez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8581" tIns="82885" rIns="117174" bIns="82885" numCol="1" spcCol="1270" anchor="ctr" anchorCtr="0">
                <a:noAutofit/>
              </a:bodyPr>
              <a:lstStyle/>
              <a:p>
                <a:pPr marL="171450" lvl="1" indent="-171450" algn="l" defTabSz="800100">
                  <a:lnSpc>
                    <a:spcPct val="90000"/>
                  </a:lnSpc>
                  <a:spcBef>
                    <a:spcPct val="0"/>
                  </a:spcBef>
                  <a:spcAft>
                    <a:spcPct val="15000"/>
                  </a:spcAft>
                  <a:buChar char="••"/>
                </a:pPr>
                <a:endParaRPr lang="es-ES" sz="1800" kern="1200"/>
              </a:p>
              <a:p>
                <a:pPr marL="171450" lvl="1" indent="-171450" algn="l" defTabSz="800100">
                  <a:lnSpc>
                    <a:spcPct val="90000"/>
                  </a:lnSpc>
                  <a:spcBef>
                    <a:spcPct val="0"/>
                  </a:spcBef>
                  <a:spcAft>
                    <a:spcPct val="15000"/>
                  </a:spcAft>
                  <a:buChar char="••"/>
                </a:pPr>
                <a:endParaRPr lang="es-ES" sz="1800" kern="1200" dirty="0"/>
              </a:p>
            </p:txBody>
          </p:sp>
          <p:sp>
            <p:nvSpPr>
              <p:cNvPr id="17" name="Forma libre 16"/>
              <p:cNvSpPr/>
              <p:nvPr/>
            </p:nvSpPr>
            <p:spPr>
              <a:xfrm>
                <a:off x="251520" y="4903032"/>
                <a:ext cx="3032976" cy="1244354"/>
              </a:xfrm>
              <a:custGeom>
                <a:avLst/>
                <a:gdLst>
                  <a:gd name="connsiteX0" fmla="*/ 0 w 3032976"/>
                  <a:gd name="connsiteY0" fmla="*/ 207396 h 1244354"/>
                  <a:gd name="connsiteX1" fmla="*/ 207396 w 3032976"/>
                  <a:gd name="connsiteY1" fmla="*/ 0 h 1244354"/>
                  <a:gd name="connsiteX2" fmla="*/ 2825580 w 3032976"/>
                  <a:gd name="connsiteY2" fmla="*/ 0 h 1244354"/>
                  <a:gd name="connsiteX3" fmla="*/ 3032976 w 3032976"/>
                  <a:gd name="connsiteY3" fmla="*/ 207396 h 1244354"/>
                  <a:gd name="connsiteX4" fmla="*/ 3032976 w 3032976"/>
                  <a:gd name="connsiteY4" fmla="*/ 1036958 h 1244354"/>
                  <a:gd name="connsiteX5" fmla="*/ 2825580 w 3032976"/>
                  <a:gd name="connsiteY5" fmla="*/ 1244354 h 1244354"/>
                  <a:gd name="connsiteX6" fmla="*/ 207396 w 3032976"/>
                  <a:gd name="connsiteY6" fmla="*/ 1244354 h 1244354"/>
                  <a:gd name="connsiteX7" fmla="*/ 0 w 3032976"/>
                  <a:gd name="connsiteY7" fmla="*/ 1036958 h 1244354"/>
                  <a:gd name="connsiteX8" fmla="*/ 0 w 3032976"/>
                  <a:gd name="connsiteY8" fmla="*/ 207396 h 1244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32976" h="1244354">
                    <a:moveTo>
                      <a:pt x="0" y="207396"/>
                    </a:moveTo>
                    <a:cubicBezTo>
                      <a:pt x="0" y="92854"/>
                      <a:pt x="92854" y="0"/>
                      <a:pt x="207396" y="0"/>
                    </a:cubicBezTo>
                    <a:lnTo>
                      <a:pt x="2825580" y="0"/>
                    </a:lnTo>
                    <a:cubicBezTo>
                      <a:pt x="2940122" y="0"/>
                      <a:pt x="3032976" y="92854"/>
                      <a:pt x="3032976" y="207396"/>
                    </a:cubicBezTo>
                    <a:lnTo>
                      <a:pt x="3032976" y="1036958"/>
                    </a:lnTo>
                    <a:cubicBezTo>
                      <a:pt x="3032976" y="1151500"/>
                      <a:pt x="2940122" y="1244354"/>
                      <a:pt x="2825580" y="1244354"/>
                    </a:cubicBezTo>
                    <a:lnTo>
                      <a:pt x="207396" y="1244354"/>
                    </a:lnTo>
                    <a:cubicBezTo>
                      <a:pt x="92854" y="1244354"/>
                      <a:pt x="0" y="1151500"/>
                      <a:pt x="0" y="1036958"/>
                    </a:cubicBezTo>
                    <a:lnTo>
                      <a:pt x="0" y="20739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2184" tIns="106464" rIns="152184" bIns="106464" numCol="1" spcCol="1270" anchor="ctr" anchorCtr="0">
                <a:noAutofit/>
              </a:bodyPr>
              <a:lstStyle/>
              <a:p>
                <a:pPr lvl="0" algn="ctr" defTabSz="1066800">
                  <a:lnSpc>
                    <a:spcPct val="90000"/>
                  </a:lnSpc>
                  <a:spcBef>
                    <a:spcPct val="0"/>
                  </a:spcBef>
                  <a:spcAft>
                    <a:spcPct val="35000"/>
                  </a:spcAft>
                </a:pPr>
                <a:endParaRPr lang="es-ES" sz="2400" kern="1200" dirty="0"/>
              </a:p>
            </p:txBody>
          </p:sp>
        </p:grpSp>
        <p:sp>
          <p:nvSpPr>
            <p:cNvPr id="9" name="Rectángulo 8"/>
            <p:cNvSpPr/>
            <p:nvPr/>
          </p:nvSpPr>
          <p:spPr>
            <a:xfrm>
              <a:off x="3275856" y="3882006"/>
              <a:ext cx="5400600" cy="9233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es-ES" dirty="0">
                  <a:latin typeface="+mn-lt"/>
                  <a:ea typeface="Times New Roman" panose="02020603050405020304" pitchFamily="18" charset="0"/>
                </a:rPr>
                <a:t>Significa que a medida que estos estándares se hacen más flexibles pues se espera un aumento en ventas y viceversa</a:t>
              </a:r>
              <a:endParaRPr lang="es-ES" dirty="0">
                <a:latin typeface="+mn-lt"/>
              </a:endParaRPr>
            </a:p>
          </p:txBody>
        </p:sp>
      </p:grpSp>
      <p:grpSp>
        <p:nvGrpSpPr>
          <p:cNvPr id="25" name="Grupo 24"/>
          <p:cNvGrpSpPr/>
          <p:nvPr/>
        </p:nvGrpSpPr>
        <p:grpSpPr>
          <a:xfrm>
            <a:off x="241648" y="5235409"/>
            <a:ext cx="8444679" cy="1217927"/>
            <a:chOff x="241648" y="5235409"/>
            <a:chExt cx="8444679" cy="1217927"/>
          </a:xfrm>
        </p:grpSpPr>
        <p:sp>
          <p:nvSpPr>
            <p:cNvPr id="21" name="Rectángulo 20"/>
            <p:cNvSpPr/>
            <p:nvPr/>
          </p:nvSpPr>
          <p:spPr>
            <a:xfrm>
              <a:off x="241648" y="5235409"/>
              <a:ext cx="3032976" cy="1200329"/>
            </a:xfrm>
            <a:prstGeom prst="rect">
              <a:avLst/>
            </a:prstGeom>
          </p:spPr>
          <p:txBody>
            <a:bodyPr wrap="square">
              <a:spAutoFit/>
            </a:bodyPr>
            <a:lstStyle/>
            <a:p>
              <a:pPr algn="ctr"/>
              <a:r>
                <a:rPr lang="es-ES" sz="2400" b="1" dirty="0">
                  <a:solidFill>
                    <a:schemeClr val="bg1"/>
                  </a:solidFill>
                  <a:latin typeface="+mn-lt"/>
                </a:rPr>
                <a:t>Estimación en Cuentas malas o incobrables </a:t>
              </a:r>
            </a:p>
          </p:txBody>
        </p:sp>
        <p:sp>
          <p:nvSpPr>
            <p:cNvPr id="23" name="Rectángulo 22"/>
            <p:cNvSpPr/>
            <p:nvPr/>
          </p:nvSpPr>
          <p:spPr>
            <a:xfrm>
              <a:off x="3294368" y="5253007"/>
              <a:ext cx="5391959" cy="1200329"/>
            </a:xfrm>
            <a:prstGeom prst="rect">
              <a:avLst/>
            </a:prstGeom>
          </p:spPr>
          <p:txBody>
            <a:bodyPr wrap="square">
              <a:spAutoFit/>
            </a:bodyPr>
            <a:lstStyle/>
            <a:p>
              <a:pPr algn="just"/>
              <a:r>
                <a:rPr lang="es-ES" dirty="0"/>
                <a:t>Ya que el riesgo de que una cuenta  se convierta en incobrable a medida que se  estos estándares se hagan más flexibles aumenta y disminuye en la medida en que se haga más riguroso.</a:t>
              </a:r>
            </a:p>
          </p:txBody>
        </p:sp>
      </p:grpSp>
    </p:spTree>
    <p:extLst>
      <p:ext uri="{BB962C8B-B14F-4D97-AF65-F5344CB8AC3E}">
        <p14:creationId xmlns:p14="http://schemas.microsoft.com/office/powerpoint/2010/main" val="2208556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POLÍTICA DE CRÉDITO </a:t>
            </a:r>
          </a:p>
        </p:txBody>
      </p:sp>
      <p:sp>
        <p:nvSpPr>
          <p:cNvPr id="3" name="Marcador de contenido 2"/>
          <p:cNvSpPr>
            <a:spLocks noGrp="1"/>
          </p:cNvSpPr>
          <p:nvPr>
            <p:ph idx="1"/>
          </p:nvPr>
        </p:nvSpPr>
        <p:spPr>
          <a:xfrm>
            <a:off x="609600" y="1228725"/>
            <a:ext cx="8023225" cy="2776339"/>
          </a:xfrm>
        </p:spPr>
        <p:txBody>
          <a:bodyPr/>
          <a:lstStyle/>
          <a:p>
            <a:pPr marL="0" indent="0" algn="just">
              <a:buNone/>
            </a:pPr>
            <a:r>
              <a:rPr lang="es-ES" dirty="0"/>
              <a:t>2.	Análisis del crédito: Procedimientos para evaluar a  los solicitantes del crédito determinando los méritos del cliente para el crédito, el monto  por el cual podrá responder estableciendo una línea de crédito</a:t>
            </a:r>
          </a:p>
        </p:txBody>
      </p:sp>
      <p:sp>
        <p:nvSpPr>
          <p:cNvPr id="7" name="Rectángulo 6"/>
          <p:cNvSpPr/>
          <p:nvPr/>
        </p:nvSpPr>
        <p:spPr>
          <a:xfrm>
            <a:off x="638944" y="4547989"/>
            <a:ext cx="4320413" cy="523220"/>
          </a:xfrm>
          <a:prstGeom prst="rect">
            <a:avLst/>
          </a:prstGeom>
        </p:spPr>
        <p:txBody>
          <a:bodyPr wrap="none">
            <a:spAutoFit/>
          </a:bodyPr>
          <a:lstStyle/>
          <a:p>
            <a:r>
              <a:rPr lang="es-ES" sz="2800" dirty="0">
                <a:latin typeface="+mn-lt"/>
                <a:ea typeface="Times New Roman" panose="02020603050405020304" pitchFamily="18" charset="0"/>
              </a:rPr>
              <a:t>Los pasos básicos son:</a:t>
            </a:r>
            <a:endParaRPr lang="es-ES" sz="2800" dirty="0">
              <a:latin typeface="+mn-lt"/>
            </a:endParaRPr>
          </a:p>
        </p:txBody>
      </p:sp>
    </p:spTree>
    <p:extLst>
      <p:ext uri="{BB962C8B-B14F-4D97-AF65-F5344CB8AC3E}">
        <p14:creationId xmlns:p14="http://schemas.microsoft.com/office/powerpoint/2010/main" val="869850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a:ea typeface="Times New Roman" panose="02020603050405020304" pitchFamily="18" charset="0"/>
              </a:rPr>
              <a:t>Pasos básicos para el </a:t>
            </a:r>
            <a:r>
              <a:rPr lang="es-ES" dirty="0"/>
              <a:t>Análisis del crédito</a:t>
            </a:r>
          </a:p>
        </p:txBody>
      </p:sp>
      <p:graphicFrame>
        <p:nvGraphicFramePr>
          <p:cNvPr id="6" name="Marcador de contenido 5"/>
          <p:cNvGraphicFramePr>
            <a:graphicFrameLocks noGrp="1"/>
          </p:cNvGraphicFramePr>
          <p:nvPr>
            <p:ph idx="1"/>
            <p:extLst>
              <p:ext uri="{D42A27DB-BD31-4B8C-83A1-F6EECF244321}">
                <p14:modId xmlns:p14="http://schemas.microsoft.com/office/powerpoint/2010/main" val="3187353217"/>
              </p:ext>
            </p:extLst>
          </p:nvPr>
        </p:nvGraphicFramePr>
        <p:xfrm>
          <a:off x="609600" y="1052736"/>
          <a:ext cx="8138864" cy="50972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28266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CONDICIONES DE CRÉDITO</a:t>
            </a:r>
          </a:p>
        </p:txBody>
      </p:sp>
      <p:sp>
        <p:nvSpPr>
          <p:cNvPr id="3" name="Marcador de contenido 2"/>
          <p:cNvSpPr>
            <a:spLocks noGrp="1"/>
          </p:cNvSpPr>
          <p:nvPr>
            <p:ph idx="1"/>
          </p:nvPr>
        </p:nvSpPr>
        <p:spPr/>
        <p:txBody>
          <a:bodyPr/>
          <a:lstStyle/>
          <a:p>
            <a:pPr marL="0" indent="0" algn="just">
              <a:buNone/>
            </a:pPr>
            <a:r>
              <a:rPr lang="es-ES" dirty="0"/>
              <a:t>Especifican los términos de pago estipulados para todos los clientes  a los que se le concedió crédito. </a:t>
            </a:r>
          </a:p>
          <a:p>
            <a:pPr marL="0" indent="0" algn="just">
              <a:buNone/>
            </a:pPr>
            <a:endParaRPr lang="es-ES" dirty="0"/>
          </a:p>
          <a:p>
            <a:pPr marL="0" indent="0" algn="just">
              <a:buNone/>
            </a:pPr>
            <a:r>
              <a:rPr lang="es-ES" dirty="0"/>
              <a:t>Ello cubre tres aspectos</a:t>
            </a:r>
          </a:p>
        </p:txBody>
      </p:sp>
      <p:pic>
        <p:nvPicPr>
          <p:cNvPr id="4" name="Picture 2" descr="E:\Salva Campos\Mis Documentos\LISI\DOCTORADO1\presentaciones .para la tesis\imagenes para ppt\fr.jpg"/>
          <p:cNvPicPr>
            <a:picLocks noChangeAspect="1" noChangeArrowheads="1"/>
          </p:cNvPicPr>
          <p:nvPr/>
        </p:nvPicPr>
        <p:blipFill>
          <a:blip r:embed="rId2"/>
          <a:srcRect/>
          <a:stretch>
            <a:fillRect/>
          </a:stretch>
        </p:blipFill>
        <p:spPr bwMode="auto">
          <a:xfrm>
            <a:off x="6403166" y="4073525"/>
            <a:ext cx="2200275" cy="2076450"/>
          </a:xfrm>
          <a:prstGeom prst="rect">
            <a:avLst/>
          </a:prstGeom>
          <a:noFill/>
          <a:ln w="9525">
            <a:noFill/>
            <a:miter lim="800000"/>
            <a:headEnd/>
            <a:tailEnd/>
          </a:ln>
        </p:spPr>
      </p:pic>
    </p:spTree>
    <p:extLst>
      <p:ext uri="{BB962C8B-B14F-4D97-AF65-F5344CB8AC3E}">
        <p14:creationId xmlns:p14="http://schemas.microsoft.com/office/powerpoint/2010/main" val="3390276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1" y="122238"/>
            <a:ext cx="8023224" cy="563562"/>
          </a:xfrm>
        </p:spPr>
        <p:txBody>
          <a:bodyPr/>
          <a:lstStyle/>
          <a:p>
            <a:pPr algn="ctr"/>
            <a:r>
              <a:rPr lang="es-ES" dirty="0"/>
              <a:t>Aspectos para las condiciones de crédito</a:t>
            </a:r>
          </a:p>
        </p:txBody>
      </p:sp>
      <p:graphicFrame>
        <p:nvGraphicFramePr>
          <p:cNvPr id="6" name="Marcador de contenido 5"/>
          <p:cNvGraphicFramePr>
            <a:graphicFrameLocks noGrp="1"/>
          </p:cNvGraphicFramePr>
          <p:nvPr>
            <p:ph idx="1"/>
            <p:extLst>
              <p:ext uri="{D42A27DB-BD31-4B8C-83A1-F6EECF244321}">
                <p14:modId xmlns:p14="http://schemas.microsoft.com/office/powerpoint/2010/main" val="2212690747"/>
              </p:ext>
            </p:extLst>
          </p:nvPr>
        </p:nvGraphicFramePr>
        <p:xfrm>
          <a:off x="609600" y="1228725"/>
          <a:ext cx="802322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00292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POLÍTICAS DE COBRO</a:t>
            </a:r>
          </a:p>
        </p:txBody>
      </p:sp>
      <p:sp>
        <p:nvSpPr>
          <p:cNvPr id="3" name="Marcador de contenido 2"/>
          <p:cNvSpPr>
            <a:spLocks noGrp="1"/>
          </p:cNvSpPr>
          <p:nvPr>
            <p:ph idx="1"/>
          </p:nvPr>
        </p:nvSpPr>
        <p:spPr>
          <a:xfrm>
            <a:off x="609600" y="1228725"/>
            <a:ext cx="8023225" cy="3928467"/>
          </a:xfrm>
        </p:spPr>
        <p:txBody>
          <a:bodyPr/>
          <a:lstStyle/>
          <a:p>
            <a:pPr marL="0" indent="0" algn="just">
              <a:buNone/>
            </a:pPr>
            <a:r>
              <a:rPr lang="es-ES" dirty="0"/>
              <a:t>Son procedimientos que sigue la empresa para cobrar sus Cuentas por cobrar una vez que estas lleguen o estén próximas a su vencimiento. </a:t>
            </a:r>
          </a:p>
          <a:p>
            <a:pPr marL="0" indent="0" algn="just">
              <a:buNone/>
            </a:pPr>
            <a:endParaRPr lang="es-ES" dirty="0"/>
          </a:p>
          <a:p>
            <a:pPr marL="0" indent="0" algn="just">
              <a:buNone/>
            </a:pPr>
            <a:r>
              <a:rPr lang="es-ES" dirty="0"/>
              <a:t>Para ello la empresa puede utilizar diferentes modalidades.</a:t>
            </a:r>
          </a:p>
        </p:txBody>
      </p:sp>
    </p:spTree>
    <p:extLst>
      <p:ext uri="{BB962C8B-B14F-4D97-AF65-F5344CB8AC3E}">
        <p14:creationId xmlns:p14="http://schemas.microsoft.com/office/powerpoint/2010/main" val="646967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Modalidades</a:t>
            </a:r>
          </a:p>
        </p:txBody>
      </p:sp>
      <p:sp>
        <p:nvSpPr>
          <p:cNvPr id="4" name="Marcador de contenido 3"/>
          <p:cNvSpPr>
            <a:spLocks noGrp="1"/>
          </p:cNvSpPr>
          <p:nvPr>
            <p:ph idx="1"/>
          </p:nvPr>
        </p:nvSpPr>
        <p:spPr/>
        <p:txBody>
          <a:bodyPr/>
          <a:lstStyle/>
          <a:p>
            <a:pPr algn="just"/>
            <a:r>
              <a:rPr lang="es-ES" dirty="0"/>
              <a:t>Cartas</a:t>
            </a:r>
          </a:p>
          <a:p>
            <a:pPr algn="just"/>
            <a:r>
              <a:rPr lang="es-ES" dirty="0"/>
              <a:t>Llamadas telefónicas</a:t>
            </a:r>
          </a:p>
          <a:p>
            <a:pPr algn="just"/>
            <a:r>
              <a:rPr lang="es-ES" dirty="0"/>
              <a:t>Visitas personales</a:t>
            </a:r>
          </a:p>
          <a:p>
            <a:pPr algn="just"/>
            <a:r>
              <a:rPr lang="es-ES" dirty="0"/>
              <a:t>Utilización de agencias de cobro.</a:t>
            </a:r>
          </a:p>
          <a:p>
            <a:pPr algn="just"/>
            <a:r>
              <a:rPr lang="es-ES" dirty="0"/>
              <a:t>Procedimientos legales</a:t>
            </a:r>
          </a:p>
          <a:p>
            <a:pPr algn="just"/>
            <a:r>
              <a:rPr lang="es-ES" dirty="0"/>
              <a:t>Procedimientos de cobro por computador.</a:t>
            </a:r>
          </a:p>
          <a:p>
            <a:pPr algn="just"/>
            <a:r>
              <a:rPr lang="es-ES" dirty="0"/>
              <a:t>Letra de cambio y el Pagaré que estipulan un interés si el cliente no cumple  con la fecha contratada.</a:t>
            </a:r>
          </a:p>
        </p:txBody>
      </p:sp>
    </p:spTree>
    <p:extLst>
      <p:ext uri="{BB962C8B-B14F-4D97-AF65-F5344CB8AC3E}">
        <p14:creationId xmlns:p14="http://schemas.microsoft.com/office/powerpoint/2010/main" val="19829317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1" y="122238"/>
            <a:ext cx="8023224" cy="563562"/>
          </a:xfrm>
        </p:spPr>
        <p:txBody>
          <a:bodyPr/>
          <a:lstStyle/>
          <a:p>
            <a:pPr algn="ctr"/>
            <a:r>
              <a:rPr lang="es-ES" dirty="0"/>
              <a:t>Situación en las empresas cubanas con la gestión de cobros y pagos</a:t>
            </a:r>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3454537102"/>
              </p:ext>
            </p:extLst>
          </p:nvPr>
        </p:nvGraphicFramePr>
        <p:xfrm>
          <a:off x="609601" y="980728"/>
          <a:ext cx="8023224" cy="51692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25830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POLÍTICAS DE COBRO</a:t>
            </a:r>
          </a:p>
        </p:txBody>
      </p:sp>
      <p:sp>
        <p:nvSpPr>
          <p:cNvPr id="3" name="Marcador de contenido 2"/>
          <p:cNvSpPr>
            <a:spLocks noGrp="1"/>
          </p:cNvSpPr>
          <p:nvPr>
            <p:ph idx="1"/>
          </p:nvPr>
        </p:nvSpPr>
        <p:spPr>
          <a:xfrm>
            <a:off x="609600" y="1228725"/>
            <a:ext cx="8023225" cy="3856459"/>
          </a:xfrm>
        </p:spPr>
        <p:txBody>
          <a:bodyPr/>
          <a:lstStyle/>
          <a:p>
            <a:pPr marL="0" indent="0" algn="just">
              <a:buNone/>
            </a:pPr>
            <a:r>
              <a:rPr lang="es-ES" sz="4000" dirty="0"/>
              <a:t>Pasos que se deben analizar para determinar  si es recomendable para la empresa realizar </a:t>
            </a:r>
            <a:r>
              <a:rPr lang="es-ES" sz="4000" b="1" i="1" dirty="0">
                <a:solidFill>
                  <a:srgbClr val="FF0000"/>
                </a:solidFill>
              </a:rPr>
              <a:t>cambios en su política de crédito</a:t>
            </a:r>
            <a:r>
              <a:rPr lang="es-ES" sz="4000" b="1" dirty="0">
                <a:solidFill>
                  <a:srgbClr val="FF0000"/>
                </a:solidFill>
              </a:rPr>
              <a:t>.</a:t>
            </a:r>
            <a:r>
              <a:rPr lang="es-ES" sz="4000" b="1" dirty="0"/>
              <a:t> </a:t>
            </a:r>
          </a:p>
          <a:p>
            <a:pPr algn="just"/>
            <a:endParaRPr lang="es-ES" dirty="0"/>
          </a:p>
        </p:txBody>
      </p:sp>
    </p:spTree>
    <p:extLst>
      <p:ext uri="{BB962C8B-B14F-4D97-AF65-F5344CB8AC3E}">
        <p14:creationId xmlns:p14="http://schemas.microsoft.com/office/powerpoint/2010/main" val="377235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a:t>Pasos para hacer cambios en la políticas de crédito</a:t>
            </a:r>
          </a:p>
        </p:txBody>
      </p:sp>
      <p:sp>
        <p:nvSpPr>
          <p:cNvPr id="4" name="Marcador de contenido 3"/>
          <p:cNvSpPr>
            <a:spLocks noGrp="1"/>
          </p:cNvSpPr>
          <p:nvPr>
            <p:ph idx="1"/>
          </p:nvPr>
        </p:nvSpPr>
        <p:spPr>
          <a:xfrm>
            <a:off x="539552" y="980728"/>
            <a:ext cx="8208912" cy="5616624"/>
          </a:xfrm>
        </p:spPr>
        <p:txBody>
          <a:bodyPr/>
          <a:lstStyle/>
          <a:p>
            <a:pPr marL="0" indent="0" algn="just">
              <a:buNone/>
            </a:pPr>
            <a:r>
              <a:rPr lang="es-ES" sz="2600" dirty="0"/>
              <a:t>El procedimiento para evaluar un cambio en la política de crédito y cobranza para así determinar cuál es la mejor, va a ser en comparar las utilidades marginales originales por un incremento en las ventas o una agilización en la rotación de CxC; con los costos marginales que ocasionan esa nueva política.</a:t>
            </a:r>
          </a:p>
          <a:p>
            <a:pPr marL="0" indent="0" algn="just">
              <a:buNone/>
            </a:pPr>
            <a:endParaRPr lang="es-ES" sz="2600" dirty="0"/>
          </a:p>
          <a:p>
            <a:pPr marL="0" indent="0" algn="just">
              <a:buNone/>
            </a:pPr>
            <a:r>
              <a:rPr lang="es-ES" sz="2600" dirty="0"/>
              <a:t>Para la comparación entre un plan actual y un plan propuesto, se puede seguir los siguientes pasos que va a estar basado en la comparación de los beneficios marginales con los costos marginales.</a:t>
            </a:r>
          </a:p>
          <a:p>
            <a:pPr marL="0" indent="0" algn="just">
              <a:buNone/>
            </a:pPr>
            <a:endParaRPr lang="es-ES" sz="2600" dirty="0"/>
          </a:p>
        </p:txBody>
      </p:sp>
    </p:spTree>
    <p:extLst>
      <p:ext uri="{BB962C8B-B14F-4D97-AF65-F5344CB8AC3E}">
        <p14:creationId xmlns:p14="http://schemas.microsoft.com/office/powerpoint/2010/main" val="3742500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a:t>Pasos para hacer cambios en la políticas de crédito</a:t>
            </a:r>
          </a:p>
        </p:txBody>
      </p:sp>
      <p:sp>
        <p:nvSpPr>
          <p:cNvPr id="4" name="Marcador de contenido 3"/>
          <p:cNvSpPr>
            <a:spLocks noGrp="1"/>
          </p:cNvSpPr>
          <p:nvPr>
            <p:ph idx="1"/>
          </p:nvPr>
        </p:nvSpPr>
        <p:spPr>
          <a:xfrm>
            <a:off x="611560" y="980728"/>
            <a:ext cx="8023225" cy="5616624"/>
          </a:xfrm>
        </p:spPr>
        <p:txBody>
          <a:bodyPr/>
          <a:lstStyle/>
          <a:p>
            <a:pPr marL="0" indent="0" algn="just">
              <a:buNone/>
            </a:pPr>
            <a:r>
              <a:rPr lang="es-ES" sz="2200" b="1" dirty="0"/>
              <a:t>Paso I: Se calcula la Utilidad Marginal en ventas, mediante el uso de un Estado de Utilidad comparativo. </a:t>
            </a:r>
            <a:endParaRPr lang="es-ES" sz="2200" dirty="0"/>
          </a:p>
          <a:p>
            <a:pPr marL="0" indent="0" algn="just">
              <a:buNone/>
            </a:pPr>
            <a:r>
              <a:rPr lang="es-ES" sz="2200" dirty="0"/>
              <a:t>También se puede calcular primero el incremento en las ventas y luego el aumento de los costos, para luego hallar la utilidad marginal. </a:t>
            </a:r>
            <a:r>
              <a:rPr lang="es-ES" sz="2200" b="1" dirty="0"/>
              <a:t>[UMV= (PVU- CVU) ∆Q]</a:t>
            </a:r>
          </a:p>
          <a:p>
            <a:pPr marL="0" indent="0" algn="just">
              <a:buNone/>
            </a:pPr>
            <a:r>
              <a:rPr lang="es-ES" sz="2200" b="1" dirty="0"/>
              <a:t>Donde</a:t>
            </a:r>
            <a:r>
              <a:rPr lang="es-ES" sz="2200" dirty="0"/>
              <a:t>: </a:t>
            </a:r>
          </a:p>
          <a:p>
            <a:pPr marL="0" indent="0" algn="just">
              <a:buNone/>
            </a:pPr>
            <a:r>
              <a:rPr lang="es-ES" sz="2200" dirty="0"/>
              <a:t>UMV: Utilidad Marginal en Venta</a:t>
            </a:r>
          </a:p>
          <a:p>
            <a:pPr marL="0" indent="0" algn="just">
              <a:buNone/>
            </a:pPr>
            <a:r>
              <a:rPr lang="es-ES" sz="2200" dirty="0"/>
              <a:t>PVU: Precio de Venta por unidad.</a:t>
            </a:r>
          </a:p>
          <a:p>
            <a:pPr marL="0" indent="0" algn="just">
              <a:buNone/>
            </a:pPr>
            <a:r>
              <a:rPr lang="es-ES" sz="2200" dirty="0"/>
              <a:t>CVU: Costo Variable por unidad.</a:t>
            </a:r>
          </a:p>
          <a:p>
            <a:pPr marL="0" indent="0" algn="just">
              <a:buNone/>
            </a:pPr>
            <a:r>
              <a:rPr lang="es-ES" sz="2200" dirty="0"/>
              <a:t>∆Q: Variación de la cantidad de unidades vendidas.</a:t>
            </a:r>
          </a:p>
          <a:p>
            <a:pPr marL="0" indent="0" algn="just">
              <a:buNone/>
            </a:pPr>
            <a:r>
              <a:rPr lang="es-ES" sz="2200"/>
              <a:t>Como </a:t>
            </a:r>
            <a:r>
              <a:rPr lang="es-ES" sz="2200" dirty="0"/>
              <a:t>los costos fijos son costos “hundidos” y, por lo tanto, un cambio en el nivel de ventas no los afecta, el único costo relevante para un cambio en las ventas son los costos variables.</a:t>
            </a:r>
          </a:p>
        </p:txBody>
      </p:sp>
    </p:spTree>
    <p:extLst>
      <p:ext uri="{BB962C8B-B14F-4D97-AF65-F5344CB8AC3E}">
        <p14:creationId xmlns:p14="http://schemas.microsoft.com/office/powerpoint/2010/main" val="20866719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Pasos para hacer cambios en la políticas de crédito</a:t>
            </a:r>
          </a:p>
        </p:txBody>
      </p:sp>
      <p:sp>
        <p:nvSpPr>
          <p:cNvPr id="4" name="Marcador de contenido 3"/>
          <p:cNvSpPr>
            <a:spLocks noGrp="1"/>
          </p:cNvSpPr>
          <p:nvPr>
            <p:ph idx="1"/>
          </p:nvPr>
        </p:nvSpPr>
        <p:spPr>
          <a:xfrm>
            <a:off x="611560" y="1052736"/>
            <a:ext cx="8023225" cy="5296619"/>
          </a:xfrm>
        </p:spPr>
        <p:txBody>
          <a:bodyPr/>
          <a:lstStyle/>
          <a:p>
            <a:pPr marL="0" indent="0" algn="just">
              <a:buNone/>
            </a:pPr>
            <a:r>
              <a:rPr lang="es-ES" sz="2400" b="1" dirty="0"/>
              <a:t>Paso II: Determinar el costo de la inversión marginal en CxC. (CIMCC)</a:t>
            </a:r>
          </a:p>
          <a:p>
            <a:pPr marL="0" indent="0" algn="just">
              <a:buNone/>
            </a:pPr>
            <a:r>
              <a:rPr lang="es-ES" sz="2400" dirty="0"/>
              <a:t>Es decir, cual es el monto que está invertido en las CxC promedio por cada plan y luego se restan para hallar el costo de la inversión marginal. </a:t>
            </a:r>
          </a:p>
          <a:p>
            <a:pPr marL="0" indent="0" algn="just">
              <a:buNone/>
            </a:pPr>
            <a:r>
              <a:rPr lang="es-ES" sz="2400" dirty="0"/>
              <a:t>Seguidamente esta diferencia se multiplica por el costo de oportunidad establecido por la empresa. </a:t>
            </a:r>
          </a:p>
          <a:p>
            <a:pPr marL="0" indent="0" algn="just">
              <a:buNone/>
            </a:pPr>
            <a:r>
              <a:rPr lang="es-ES" sz="2400" dirty="0"/>
              <a:t>En caso de que la inversión marginal en CxC del plan propuesto sea menor que el plan actual, se considerará un AHORRO, y se le sumará a la utilidad marginal, calculada anteriormente. (paso I).</a:t>
            </a:r>
          </a:p>
        </p:txBody>
      </p:sp>
    </p:spTree>
    <p:extLst>
      <p:ext uri="{BB962C8B-B14F-4D97-AF65-F5344CB8AC3E}">
        <p14:creationId xmlns:p14="http://schemas.microsoft.com/office/powerpoint/2010/main" val="39781732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Pasos para hacer cambios en la políticas de crédito</a:t>
            </a:r>
          </a:p>
        </p:txBody>
      </p:sp>
      <p:sp>
        <p:nvSpPr>
          <p:cNvPr id="4" name="Marcador de contenido 3"/>
          <p:cNvSpPr>
            <a:spLocks noGrp="1"/>
          </p:cNvSpPr>
          <p:nvPr>
            <p:ph idx="1"/>
          </p:nvPr>
        </p:nvSpPr>
        <p:spPr>
          <a:xfrm>
            <a:off x="611560" y="1052736"/>
            <a:ext cx="8023225" cy="5296619"/>
          </a:xfrm>
        </p:spPr>
        <p:txBody>
          <a:bodyPr/>
          <a:lstStyle/>
          <a:p>
            <a:pPr marL="0" indent="0" algn="just">
              <a:buNone/>
            </a:pPr>
            <a:r>
              <a:rPr lang="es-ES" sz="2400" b="1" dirty="0"/>
              <a:t>Paso II:</a:t>
            </a:r>
          </a:p>
          <a:p>
            <a:pPr marL="0" indent="0" algn="just">
              <a:buNone/>
            </a:pPr>
            <a:r>
              <a:rPr lang="es-ES" sz="2200" dirty="0"/>
              <a:t>En este paso se aplicarán las siguientes fórmulas para ambos planes:</a:t>
            </a:r>
          </a:p>
          <a:p>
            <a:pPr marL="0" indent="0" algn="just">
              <a:buNone/>
            </a:pPr>
            <a:endParaRPr lang="es-ES" sz="2400" dirty="0"/>
          </a:p>
        </p:txBody>
      </p:sp>
      <p:pic>
        <p:nvPicPr>
          <p:cNvPr id="6" name="Imagen 5"/>
          <p:cNvPicPr>
            <a:picLocks noChangeAspect="1"/>
          </p:cNvPicPr>
          <p:nvPr/>
        </p:nvPicPr>
        <p:blipFill>
          <a:blip r:embed="rId2"/>
          <a:stretch>
            <a:fillRect/>
          </a:stretch>
        </p:blipFill>
        <p:spPr>
          <a:xfrm>
            <a:off x="611560" y="2204864"/>
            <a:ext cx="8023224" cy="1699815"/>
          </a:xfrm>
          <a:prstGeom prst="rect">
            <a:avLst/>
          </a:prstGeom>
        </p:spPr>
      </p:pic>
      <p:pic>
        <p:nvPicPr>
          <p:cNvPr id="7" name="Imagen 6"/>
          <p:cNvPicPr>
            <a:picLocks noChangeAspect="1"/>
          </p:cNvPicPr>
          <p:nvPr/>
        </p:nvPicPr>
        <p:blipFill>
          <a:blip r:embed="rId3"/>
          <a:stretch>
            <a:fillRect/>
          </a:stretch>
        </p:blipFill>
        <p:spPr>
          <a:xfrm>
            <a:off x="611560" y="4077071"/>
            <a:ext cx="8023224" cy="2272283"/>
          </a:xfrm>
          <a:prstGeom prst="rect">
            <a:avLst/>
          </a:prstGeom>
        </p:spPr>
      </p:pic>
    </p:spTree>
    <p:extLst>
      <p:ext uri="{BB962C8B-B14F-4D97-AF65-F5344CB8AC3E}">
        <p14:creationId xmlns:p14="http://schemas.microsoft.com/office/powerpoint/2010/main" val="2453438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Pasos para hacer cambios en la políticas de crédito</a:t>
            </a:r>
          </a:p>
        </p:txBody>
      </p:sp>
      <p:sp>
        <p:nvSpPr>
          <p:cNvPr id="4" name="Marcador de contenido 3"/>
          <p:cNvSpPr>
            <a:spLocks noGrp="1"/>
          </p:cNvSpPr>
          <p:nvPr>
            <p:ph idx="1"/>
          </p:nvPr>
        </p:nvSpPr>
        <p:spPr>
          <a:xfrm>
            <a:off x="539552" y="980728"/>
            <a:ext cx="8023225" cy="936104"/>
          </a:xfrm>
        </p:spPr>
        <p:txBody>
          <a:bodyPr/>
          <a:lstStyle/>
          <a:p>
            <a:pPr marL="0" indent="0" algn="just">
              <a:buNone/>
            </a:pPr>
            <a:r>
              <a:rPr lang="es-ES" sz="2400" b="1" dirty="0"/>
              <a:t>Paso III: Determinar el costo de cuentas marginales incobrables </a:t>
            </a:r>
          </a:p>
        </p:txBody>
      </p:sp>
      <p:sp>
        <p:nvSpPr>
          <p:cNvPr id="3" name="Rectángulo 2"/>
          <p:cNvSpPr/>
          <p:nvPr/>
        </p:nvSpPr>
        <p:spPr>
          <a:xfrm>
            <a:off x="539552" y="2636912"/>
            <a:ext cx="8136904" cy="1446550"/>
          </a:xfrm>
          <a:prstGeom prst="rect">
            <a:avLst/>
          </a:prstGeom>
        </p:spPr>
        <p:txBody>
          <a:bodyPr wrap="square">
            <a:spAutoFit/>
          </a:bodyPr>
          <a:lstStyle/>
          <a:p>
            <a:pPr algn="just">
              <a:spcAft>
                <a:spcPts val="600"/>
              </a:spcAft>
            </a:pPr>
            <a:r>
              <a:rPr lang="es-ES" sz="2200" dirty="0">
                <a:ea typeface="Calibri" panose="020F0502020204030204" pitchFamily="34" charset="0"/>
                <a:cs typeface="Times New Roman" panose="02020603050405020304" pitchFamily="18" charset="0"/>
              </a:rPr>
              <a:t>En caso de existir; sería el porcentaje de cuantas malas multiplicado por las ventas y se determina al tomar la diferencia entre el costo de las cuentas malas del plan propuesto menos el plan actual.</a:t>
            </a:r>
          </a:p>
        </p:txBody>
      </p:sp>
      <p:sp>
        <p:nvSpPr>
          <p:cNvPr id="6" name="Rectángulo 5"/>
          <p:cNvSpPr/>
          <p:nvPr/>
        </p:nvSpPr>
        <p:spPr>
          <a:xfrm>
            <a:off x="565488" y="4442336"/>
            <a:ext cx="8132320" cy="1938992"/>
          </a:xfrm>
          <a:prstGeom prst="rect">
            <a:avLst/>
          </a:prstGeom>
        </p:spPr>
        <p:txBody>
          <a:bodyPr wrap="square">
            <a:spAutoFit/>
          </a:bodyPr>
          <a:lstStyle/>
          <a:p>
            <a:pPr algn="just">
              <a:spcAft>
                <a:spcPts val="600"/>
              </a:spcAft>
            </a:pPr>
            <a:r>
              <a:rPr lang="es-ES" sz="2200" dirty="0">
                <a:ea typeface="Calibri" panose="020F0502020204030204" pitchFamily="34" charset="0"/>
                <a:cs typeface="Times New Roman" panose="02020603050405020304" pitchFamily="18" charset="0"/>
              </a:rPr>
              <a:t>Plan propuesto = </a:t>
            </a:r>
            <a:r>
              <a:rPr lang="es-ES" sz="2200" dirty="0">
                <a:ea typeface="Calibri" panose="020F0502020204030204" pitchFamily="34" charset="0"/>
                <a:cs typeface="Arial" panose="020B0604020202020204" pitchFamily="34" charset="0"/>
              </a:rPr>
              <a:t>Ventas propuestas * % de cuentas malas = (unidades propuestas * precio de venta) * % de cuentas malas.</a:t>
            </a:r>
          </a:p>
          <a:p>
            <a:pPr algn="just">
              <a:spcAft>
                <a:spcPts val="600"/>
              </a:spcAft>
            </a:pPr>
            <a:r>
              <a:rPr lang="es-ES" sz="2200" dirty="0">
                <a:ea typeface="Calibri" panose="020F0502020204030204" pitchFamily="34" charset="0"/>
                <a:cs typeface="Arial" panose="020B0604020202020204" pitchFamily="34" charset="0"/>
              </a:rPr>
              <a:t>Plan actual = Ventas actuales * % de cuentas malas = (unidades actuales * precio de venta) * % de cuentas malas</a:t>
            </a:r>
          </a:p>
          <a:p>
            <a:pPr algn="just">
              <a:spcAft>
                <a:spcPts val="0"/>
              </a:spcAft>
            </a:pPr>
            <a:r>
              <a:rPr lang="es-ES" sz="2200" dirty="0">
                <a:ea typeface="Calibri" panose="020F0502020204030204" pitchFamily="34" charset="0"/>
                <a:cs typeface="Times New Roman" panose="02020603050405020304" pitchFamily="18" charset="0"/>
              </a:rPr>
              <a:t>Costo por cuentas malas = Plan propuesto – Plan actual</a:t>
            </a:r>
            <a:endParaRPr lang="es-ES" sz="2200" dirty="0">
              <a:effectLst/>
              <a:latin typeface="Consolas" panose="020B0609020204030204" pitchFamily="49" charset="0"/>
              <a:ea typeface="Calibri" panose="020F0502020204030204" pitchFamily="34" charset="0"/>
              <a:cs typeface="Times New Roman" panose="02020603050405020304" pitchFamily="18" charset="0"/>
            </a:endParaRPr>
          </a:p>
        </p:txBody>
      </p:sp>
      <p:sp>
        <p:nvSpPr>
          <p:cNvPr id="5" name="Rectángulo 4"/>
          <p:cNvSpPr/>
          <p:nvPr/>
        </p:nvSpPr>
        <p:spPr>
          <a:xfrm>
            <a:off x="575791" y="1988840"/>
            <a:ext cx="7986985" cy="430887"/>
          </a:xfrm>
          <a:prstGeom prst="rect">
            <a:avLst/>
          </a:prstGeom>
        </p:spPr>
        <p:txBody>
          <a:bodyPr wrap="square">
            <a:spAutoFit/>
          </a:bodyPr>
          <a:lstStyle/>
          <a:p>
            <a:pPr marL="0" indent="0" algn="just">
              <a:buNone/>
            </a:pPr>
            <a:r>
              <a:rPr lang="es-ES" sz="2200" dirty="0">
                <a:cs typeface="Arial" panose="020B0604020202020204" pitchFamily="34" charset="0"/>
              </a:rPr>
              <a:t>Se calcula el costo marginal en cuentas incobrables. </a:t>
            </a:r>
          </a:p>
        </p:txBody>
      </p:sp>
    </p:spTree>
    <p:extLst>
      <p:ext uri="{BB962C8B-B14F-4D97-AF65-F5344CB8AC3E}">
        <p14:creationId xmlns:p14="http://schemas.microsoft.com/office/powerpoint/2010/main" val="8909269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Pasos para hacer cambios en la políticas de crédito</a:t>
            </a:r>
          </a:p>
        </p:txBody>
      </p:sp>
      <p:sp>
        <p:nvSpPr>
          <p:cNvPr id="4" name="Marcador de contenido 3"/>
          <p:cNvSpPr>
            <a:spLocks noGrp="1"/>
          </p:cNvSpPr>
          <p:nvPr>
            <p:ph idx="1"/>
          </p:nvPr>
        </p:nvSpPr>
        <p:spPr>
          <a:xfrm>
            <a:off x="539552" y="980728"/>
            <a:ext cx="8023225" cy="4921250"/>
          </a:xfrm>
        </p:spPr>
        <p:txBody>
          <a:bodyPr/>
          <a:lstStyle/>
          <a:p>
            <a:pPr marL="0" indent="0" algn="just">
              <a:buNone/>
            </a:pPr>
            <a:r>
              <a:rPr lang="es-ES" sz="2400" b="1" dirty="0"/>
              <a:t>Paso IV: Determinar el costo por establecer descuento </a:t>
            </a:r>
          </a:p>
          <a:p>
            <a:pPr marL="0" indent="0" algn="just">
              <a:buNone/>
            </a:pPr>
            <a:r>
              <a:rPr lang="es-ES" sz="2400" dirty="0"/>
              <a:t>Se calcula el costo del Descuento. </a:t>
            </a:r>
          </a:p>
        </p:txBody>
      </p:sp>
      <p:sp>
        <p:nvSpPr>
          <p:cNvPr id="6" name="Rectángulo 5"/>
          <p:cNvSpPr/>
          <p:nvPr/>
        </p:nvSpPr>
        <p:spPr>
          <a:xfrm>
            <a:off x="544920" y="2537028"/>
            <a:ext cx="8112496" cy="1107996"/>
          </a:xfrm>
          <a:prstGeom prst="rect">
            <a:avLst/>
          </a:prstGeom>
        </p:spPr>
        <p:txBody>
          <a:bodyPr wrap="square">
            <a:spAutoFit/>
          </a:bodyPr>
          <a:lstStyle/>
          <a:p>
            <a:pPr algn="just"/>
            <a:r>
              <a:rPr lang="es-ES" sz="2200" dirty="0"/>
              <a:t>En caso de que se otorgue, que va a ser el producto del descuento ofrecido, multiplicado por la estimación de los clientes que piensan aprovechar el descuento y las ventas. </a:t>
            </a:r>
          </a:p>
        </p:txBody>
      </p:sp>
      <p:sp>
        <p:nvSpPr>
          <p:cNvPr id="7" name="Rectángulo 6"/>
          <p:cNvSpPr/>
          <p:nvPr/>
        </p:nvSpPr>
        <p:spPr>
          <a:xfrm>
            <a:off x="573872" y="3991123"/>
            <a:ext cx="8136904" cy="2462213"/>
          </a:xfrm>
          <a:prstGeom prst="rect">
            <a:avLst/>
          </a:prstGeom>
        </p:spPr>
        <p:txBody>
          <a:bodyPr wrap="square">
            <a:spAutoFit/>
          </a:bodyPr>
          <a:lstStyle/>
          <a:p>
            <a:pPr algn="just"/>
            <a:r>
              <a:rPr lang="es-ES" sz="2200" dirty="0"/>
              <a:t>Plan Propuesto=Ventas propuestas*% de clientes que toman descuento *% de descuento.</a:t>
            </a:r>
          </a:p>
          <a:p>
            <a:pPr algn="just"/>
            <a:endParaRPr lang="es-ES" sz="2200" dirty="0"/>
          </a:p>
          <a:p>
            <a:pPr algn="just"/>
            <a:r>
              <a:rPr lang="es-ES" sz="2200" dirty="0"/>
              <a:t>Plan actual = Ventas actuales*% de clientes que toman descuento *% de descuento.</a:t>
            </a:r>
          </a:p>
          <a:p>
            <a:pPr algn="just"/>
            <a:endParaRPr lang="es-ES" sz="2200" dirty="0"/>
          </a:p>
          <a:p>
            <a:pPr algn="just"/>
            <a:r>
              <a:rPr lang="es-ES" sz="2200" dirty="0"/>
              <a:t>Costo de establecer descuento = Plan propuesto-Plan actual</a:t>
            </a:r>
          </a:p>
        </p:txBody>
      </p:sp>
    </p:spTree>
    <p:extLst>
      <p:ext uri="{BB962C8B-B14F-4D97-AF65-F5344CB8AC3E}">
        <p14:creationId xmlns:p14="http://schemas.microsoft.com/office/powerpoint/2010/main" val="2911993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Pasos para hacer cambios en la políticas de crédito</a:t>
            </a:r>
          </a:p>
        </p:txBody>
      </p:sp>
      <p:sp>
        <p:nvSpPr>
          <p:cNvPr id="4" name="Marcador de contenido 3"/>
          <p:cNvSpPr>
            <a:spLocks noGrp="1"/>
          </p:cNvSpPr>
          <p:nvPr>
            <p:ph idx="1"/>
          </p:nvPr>
        </p:nvSpPr>
        <p:spPr>
          <a:xfrm>
            <a:off x="611560" y="1196752"/>
            <a:ext cx="8023225" cy="4320480"/>
          </a:xfrm>
        </p:spPr>
        <p:txBody>
          <a:bodyPr/>
          <a:lstStyle/>
          <a:p>
            <a:pPr marL="0" indent="0" algn="just">
              <a:buNone/>
            </a:pPr>
            <a:r>
              <a:rPr lang="es-ES" b="1" dirty="0"/>
              <a:t>Paso V: Determinar la utilidad o pérdida</a:t>
            </a:r>
          </a:p>
          <a:p>
            <a:pPr marL="0" indent="0" algn="just">
              <a:buNone/>
            </a:pPr>
            <a:endParaRPr lang="es-ES" b="1" dirty="0"/>
          </a:p>
          <a:p>
            <a:pPr marL="0" indent="0" algn="just">
              <a:buNone/>
            </a:pPr>
            <a:r>
              <a:rPr lang="es-ES" dirty="0"/>
              <a:t>Una vez obtenidos todos estos resultados se procede a hacer su comparación entre los beneficios (paso I) </a:t>
            </a:r>
            <a:r>
              <a:rPr lang="es-ES" b="1" dirty="0"/>
              <a:t>menos</a:t>
            </a:r>
            <a:r>
              <a:rPr lang="es-ES" dirty="0"/>
              <a:t> todos los costos determinados en los pasos 2; 3; 4 y                5, teniendo en cuenta que sí es un ahorro el mismo debe ser sumado. </a:t>
            </a:r>
            <a:endParaRPr lang="es-ES" sz="2400" dirty="0"/>
          </a:p>
        </p:txBody>
      </p:sp>
    </p:spTree>
    <p:extLst>
      <p:ext uri="{BB962C8B-B14F-4D97-AF65-F5344CB8AC3E}">
        <p14:creationId xmlns:p14="http://schemas.microsoft.com/office/powerpoint/2010/main" val="24372325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Pasos para hacer cambios en la políticas de crédito</a:t>
            </a:r>
          </a:p>
        </p:txBody>
      </p:sp>
      <p:sp>
        <p:nvSpPr>
          <p:cNvPr id="4" name="Marcador de contenido 3"/>
          <p:cNvSpPr>
            <a:spLocks noGrp="1"/>
          </p:cNvSpPr>
          <p:nvPr>
            <p:ph idx="1"/>
          </p:nvPr>
        </p:nvSpPr>
        <p:spPr>
          <a:xfrm>
            <a:off x="611559" y="953716"/>
            <a:ext cx="8023225" cy="459060"/>
          </a:xfrm>
        </p:spPr>
        <p:txBody>
          <a:bodyPr/>
          <a:lstStyle/>
          <a:p>
            <a:pPr marL="0" indent="0" algn="just">
              <a:buNone/>
            </a:pPr>
            <a:r>
              <a:rPr lang="es-ES" sz="2400" b="1" dirty="0"/>
              <a:t>Paso V:</a:t>
            </a:r>
            <a:endParaRPr lang="es-ES" sz="2400" dirty="0"/>
          </a:p>
        </p:txBody>
      </p:sp>
      <p:sp>
        <p:nvSpPr>
          <p:cNvPr id="3" name="Rectángulo 2"/>
          <p:cNvSpPr/>
          <p:nvPr/>
        </p:nvSpPr>
        <p:spPr>
          <a:xfrm>
            <a:off x="610815" y="1412776"/>
            <a:ext cx="8023225" cy="2308324"/>
          </a:xfrm>
          <a:prstGeom prst="rect">
            <a:avLst/>
          </a:prstGeom>
        </p:spPr>
        <p:txBody>
          <a:bodyPr wrap="square">
            <a:spAutoFit/>
          </a:bodyPr>
          <a:lstStyle/>
          <a:p>
            <a:pPr algn="just">
              <a:spcAft>
                <a:spcPts val="0"/>
              </a:spcAft>
            </a:pPr>
            <a:r>
              <a:rPr lang="es-ES" sz="2400" dirty="0">
                <a:ea typeface="Calibri" panose="020F0502020204030204" pitchFamily="34" charset="0"/>
                <a:cs typeface="Arial" panose="020B0604020202020204" pitchFamily="34" charset="0"/>
              </a:rPr>
              <a:t>Utilidad marginal (paso I)</a:t>
            </a:r>
            <a:endParaRPr lang="es-ES" sz="2400" dirty="0">
              <a:ea typeface="Calibri" panose="020F0502020204030204" pitchFamily="34" charset="0"/>
              <a:cs typeface="Times New Roman" panose="02020603050405020304" pitchFamily="18" charset="0"/>
            </a:endParaRPr>
          </a:p>
          <a:p>
            <a:pPr algn="just">
              <a:spcAft>
                <a:spcPts val="0"/>
              </a:spcAft>
            </a:pPr>
            <a:r>
              <a:rPr lang="es-ES" sz="2400" dirty="0">
                <a:ea typeface="Calibri" panose="020F0502020204030204" pitchFamily="34" charset="0"/>
                <a:cs typeface="Arial" panose="020B0604020202020204" pitchFamily="34" charset="0"/>
              </a:rPr>
              <a:t>(-) Costo o (+) ahorro de la inversión en cuentas por cobrar (paso II)</a:t>
            </a:r>
            <a:endParaRPr lang="es-ES" sz="2400" dirty="0">
              <a:ea typeface="Calibri" panose="020F0502020204030204" pitchFamily="34" charset="0"/>
              <a:cs typeface="Times New Roman" panose="02020603050405020304" pitchFamily="18" charset="0"/>
            </a:endParaRPr>
          </a:p>
          <a:p>
            <a:pPr algn="just">
              <a:spcAft>
                <a:spcPts val="0"/>
              </a:spcAft>
            </a:pPr>
            <a:r>
              <a:rPr lang="es-ES" sz="2400" dirty="0">
                <a:ea typeface="Calibri" panose="020F0502020204030204" pitchFamily="34" charset="0"/>
                <a:cs typeface="Arial" panose="020B0604020202020204" pitchFamily="34" charset="0"/>
              </a:rPr>
              <a:t>(-) Costo (+) ahorro por cuentas malas (paso III)</a:t>
            </a:r>
            <a:endParaRPr lang="es-ES" sz="2400" dirty="0">
              <a:ea typeface="Calibri" panose="020F0502020204030204" pitchFamily="34" charset="0"/>
              <a:cs typeface="Times New Roman" panose="02020603050405020304" pitchFamily="18" charset="0"/>
            </a:endParaRPr>
          </a:p>
          <a:p>
            <a:pPr algn="just">
              <a:spcAft>
                <a:spcPts val="0"/>
              </a:spcAft>
            </a:pPr>
            <a:r>
              <a:rPr lang="es-ES" sz="2400" dirty="0">
                <a:ea typeface="Calibri" panose="020F0502020204030204" pitchFamily="34" charset="0"/>
                <a:cs typeface="Arial" panose="020B0604020202020204" pitchFamily="34" charset="0"/>
              </a:rPr>
              <a:t>(-) Costo (+) ahorro de establecer descuento (paso IV)</a:t>
            </a:r>
            <a:endParaRPr lang="es-ES" sz="2400" dirty="0">
              <a:ea typeface="Calibri" panose="020F0502020204030204" pitchFamily="34" charset="0"/>
              <a:cs typeface="Times New Roman" panose="02020603050405020304" pitchFamily="18" charset="0"/>
            </a:endParaRPr>
          </a:p>
          <a:p>
            <a:pPr algn="just">
              <a:spcAft>
                <a:spcPts val="0"/>
              </a:spcAft>
            </a:pPr>
            <a:r>
              <a:rPr lang="es-ES" sz="2400" dirty="0">
                <a:ea typeface="Calibri" panose="020F0502020204030204" pitchFamily="34" charset="0"/>
                <a:cs typeface="Arial" panose="020B0604020202020204" pitchFamily="34" charset="0"/>
              </a:rPr>
              <a:t>= Utilidad o pérdida</a:t>
            </a:r>
            <a:endParaRPr lang="es-ES" sz="2400" dirty="0">
              <a:ea typeface="Calibri" panose="020F0502020204030204" pitchFamily="34" charset="0"/>
              <a:cs typeface="Times New Roman" panose="02020603050405020304" pitchFamily="18" charset="0"/>
            </a:endParaRPr>
          </a:p>
        </p:txBody>
      </p:sp>
      <p:sp>
        <p:nvSpPr>
          <p:cNvPr id="5" name="Rectángulo 4"/>
          <p:cNvSpPr/>
          <p:nvPr/>
        </p:nvSpPr>
        <p:spPr>
          <a:xfrm>
            <a:off x="610814" y="3789040"/>
            <a:ext cx="8023225" cy="830997"/>
          </a:xfrm>
          <a:prstGeom prst="rect">
            <a:avLst/>
          </a:prstGeom>
        </p:spPr>
        <p:txBody>
          <a:bodyPr wrap="square">
            <a:spAutoFit/>
          </a:bodyPr>
          <a:lstStyle/>
          <a:p>
            <a:pPr algn="just">
              <a:spcAft>
                <a:spcPts val="600"/>
              </a:spcAft>
            </a:pPr>
            <a:r>
              <a:rPr lang="es-ES" sz="2400" dirty="0">
                <a:ea typeface="Calibri" panose="020F0502020204030204" pitchFamily="34" charset="0"/>
                <a:cs typeface="Times New Roman" panose="02020603050405020304" pitchFamily="18" charset="0"/>
              </a:rPr>
              <a:t>La empresa debe realizar los cambios si obtiene utilidad, de lo contrario, si tiene pérdidas no debe implementarlos.</a:t>
            </a:r>
          </a:p>
        </p:txBody>
      </p:sp>
      <p:sp>
        <p:nvSpPr>
          <p:cNvPr id="6" name="Rectángulo 5"/>
          <p:cNvSpPr/>
          <p:nvPr/>
        </p:nvSpPr>
        <p:spPr>
          <a:xfrm>
            <a:off x="602822" y="4581128"/>
            <a:ext cx="8031217" cy="1938992"/>
          </a:xfrm>
          <a:prstGeom prst="rect">
            <a:avLst/>
          </a:prstGeom>
        </p:spPr>
        <p:txBody>
          <a:bodyPr wrap="square">
            <a:spAutoFit/>
          </a:bodyPr>
          <a:lstStyle/>
          <a:p>
            <a:pPr algn="just">
              <a:spcAft>
                <a:spcPts val="600"/>
              </a:spcAft>
            </a:pPr>
            <a:r>
              <a:rPr lang="es-ES" sz="2400" dirty="0">
                <a:ea typeface="Calibri" panose="020F0502020204030204" pitchFamily="34" charset="0"/>
                <a:cs typeface="Times New Roman" panose="02020603050405020304" pitchFamily="18" charset="0"/>
              </a:rPr>
              <a:t> Si en los pasos II, III y IV se obtienen un resultado </a:t>
            </a:r>
            <a:r>
              <a:rPr lang="es-ES" sz="2400" b="1" dirty="0">
                <a:solidFill>
                  <a:srgbClr val="FF0000"/>
                </a:solidFill>
                <a:ea typeface="Calibri" panose="020F0502020204030204" pitchFamily="34" charset="0"/>
                <a:cs typeface="Times New Roman" panose="02020603050405020304" pitchFamily="18" charset="0"/>
              </a:rPr>
              <a:t>negativo</a:t>
            </a:r>
            <a:r>
              <a:rPr lang="es-ES" sz="2400" dirty="0">
                <a:solidFill>
                  <a:srgbClr val="FF0000"/>
                </a:solidFill>
                <a:ea typeface="Calibri" panose="020F0502020204030204" pitchFamily="34" charset="0"/>
                <a:cs typeface="Times New Roman" panose="02020603050405020304" pitchFamily="18" charset="0"/>
              </a:rPr>
              <a:t> </a:t>
            </a:r>
            <a:r>
              <a:rPr lang="es-ES" sz="2400" dirty="0">
                <a:ea typeface="Calibri" panose="020F0502020204030204" pitchFamily="34" charset="0"/>
                <a:cs typeface="Times New Roman" panose="02020603050405020304" pitchFamily="18" charset="0"/>
              </a:rPr>
              <a:t>significa que los resultados que se obtendrán en el plan propuesto son menores que en el plan actual y no implicaría un costo, sino un </a:t>
            </a:r>
            <a:r>
              <a:rPr lang="es-ES" sz="2400" b="1" dirty="0">
                <a:solidFill>
                  <a:srgbClr val="FF0000"/>
                </a:solidFill>
                <a:ea typeface="Calibri" panose="020F0502020204030204" pitchFamily="34" charset="0"/>
                <a:cs typeface="Times New Roman" panose="02020603050405020304" pitchFamily="18" charset="0"/>
              </a:rPr>
              <a:t>ahorro</a:t>
            </a:r>
            <a:r>
              <a:rPr lang="es-ES" sz="2400" dirty="0">
                <a:solidFill>
                  <a:srgbClr val="FF0000"/>
                </a:solidFill>
                <a:ea typeface="Calibri" panose="020F0502020204030204" pitchFamily="34" charset="0"/>
                <a:cs typeface="Times New Roman" panose="02020603050405020304" pitchFamily="18" charset="0"/>
              </a:rPr>
              <a:t> </a:t>
            </a:r>
            <a:r>
              <a:rPr lang="es-ES" sz="2400" dirty="0">
                <a:ea typeface="Calibri" panose="020F0502020204030204" pitchFamily="34" charset="0"/>
                <a:cs typeface="Times New Roman" panose="02020603050405020304" pitchFamily="18" charset="0"/>
              </a:rPr>
              <a:t>y se </a:t>
            </a:r>
            <a:r>
              <a:rPr lang="es-ES" sz="2400" b="1" dirty="0">
                <a:solidFill>
                  <a:srgbClr val="FF0000"/>
                </a:solidFill>
                <a:ea typeface="Calibri" panose="020F0502020204030204" pitchFamily="34" charset="0"/>
                <a:cs typeface="Times New Roman" panose="02020603050405020304" pitchFamily="18" charset="0"/>
              </a:rPr>
              <a:t>sumaría</a:t>
            </a:r>
            <a:r>
              <a:rPr lang="es-ES" sz="2400" dirty="0">
                <a:solidFill>
                  <a:srgbClr val="FF0000"/>
                </a:solidFill>
                <a:ea typeface="Calibri" panose="020F0502020204030204" pitchFamily="34" charset="0"/>
                <a:cs typeface="Times New Roman" panose="02020603050405020304" pitchFamily="18" charset="0"/>
              </a:rPr>
              <a:t> </a:t>
            </a:r>
            <a:r>
              <a:rPr lang="es-ES" sz="2400" dirty="0">
                <a:ea typeface="Calibri" panose="020F0502020204030204" pitchFamily="34" charset="0"/>
                <a:cs typeface="Times New Roman" panose="02020603050405020304" pitchFamily="18" charset="0"/>
              </a:rPr>
              <a:t>a la utilidad o pérdida del paso I.</a:t>
            </a:r>
          </a:p>
        </p:txBody>
      </p:sp>
    </p:spTree>
    <p:extLst>
      <p:ext uri="{BB962C8B-B14F-4D97-AF65-F5344CB8AC3E}">
        <p14:creationId xmlns:p14="http://schemas.microsoft.com/office/powerpoint/2010/main" val="29156486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EJEMPLO DEMOSTRATIVO</a:t>
            </a:r>
          </a:p>
        </p:txBody>
      </p:sp>
      <p:sp>
        <p:nvSpPr>
          <p:cNvPr id="4" name="Marcador de contenido 3"/>
          <p:cNvSpPr>
            <a:spLocks noGrp="1"/>
          </p:cNvSpPr>
          <p:nvPr>
            <p:ph idx="1"/>
          </p:nvPr>
        </p:nvSpPr>
        <p:spPr>
          <a:xfrm>
            <a:off x="611560" y="980728"/>
            <a:ext cx="8023225" cy="5328592"/>
          </a:xfrm>
        </p:spPr>
        <p:txBody>
          <a:bodyPr/>
          <a:lstStyle/>
          <a:p>
            <a:pPr marL="0" indent="0" algn="just">
              <a:buNone/>
            </a:pPr>
            <a:r>
              <a:rPr lang="es-ES" sz="2200" dirty="0"/>
              <a:t>La compañía GPS  vende su producto a razón de $ 10 por unidad, todas sus ventas (a crédito) fueron de 60 000 unidades en el año anterior,  el costo variable unitario es de $ 6, los costos fijos son de $ 120 000. Actualmente no ofrece condiciones de descuento y espera poder brindarlos con el nuevo plan lo que traerá consigo que el 60% de los clientes acepten el descuento del 2% provocando un incremento del 1 % al 3 % en cuentas malas. Se pronostica un aumento del 15 % en  el total de unidades vendidas actuales. La tasa de rendimiento será del 15 %. Todo ello traerá consigo un incremento de 45 días a 75 días el plazo de cobros.</a:t>
            </a:r>
          </a:p>
          <a:p>
            <a:pPr algn="just"/>
            <a:r>
              <a:rPr lang="es-ES" sz="2200" dirty="0"/>
              <a:t>1-) Determine si la empresa deberá  llevar a cabo los cambios propuestos en su política de cobros</a:t>
            </a:r>
          </a:p>
          <a:p>
            <a:pPr algn="just"/>
            <a:endParaRPr lang="es-ES" sz="2200" dirty="0"/>
          </a:p>
        </p:txBody>
      </p:sp>
    </p:spTree>
    <p:extLst>
      <p:ext uri="{BB962C8B-B14F-4D97-AF65-F5344CB8AC3E}">
        <p14:creationId xmlns:p14="http://schemas.microsoft.com/office/powerpoint/2010/main" val="38250745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Conclusiones</a:t>
            </a:r>
          </a:p>
        </p:txBody>
      </p:sp>
      <p:sp>
        <p:nvSpPr>
          <p:cNvPr id="3" name="Marcador de contenido 2"/>
          <p:cNvSpPr>
            <a:spLocks noGrp="1"/>
          </p:cNvSpPr>
          <p:nvPr>
            <p:ph idx="1"/>
          </p:nvPr>
        </p:nvSpPr>
        <p:spPr>
          <a:xfrm>
            <a:off x="609600" y="1228725"/>
            <a:ext cx="8023225" cy="2560315"/>
          </a:xfrm>
        </p:spPr>
        <p:txBody>
          <a:bodyPr/>
          <a:lstStyle/>
          <a:p>
            <a:pPr marL="0" indent="0" algn="just">
              <a:buNone/>
            </a:pPr>
            <a:r>
              <a:rPr lang="es-ES" dirty="0"/>
              <a:t>Esta se realizará en interacción con los estudiantes los cuales resumirán los contenidos tratados en la clase, el profesor acotará las ideas generales y establecerá la motivación para la próxima clase.</a:t>
            </a:r>
          </a:p>
        </p:txBody>
      </p:sp>
      <p:pic>
        <p:nvPicPr>
          <p:cNvPr id="4" name="Picture 5" descr="D:\frida25814\facultad\2015\imagenes para ppt\absduug.jpg"/>
          <p:cNvPicPr/>
          <p:nvPr/>
        </p:nvPicPr>
        <p:blipFill>
          <a:blip r:embed="rId2">
            <a:extLst>
              <a:ext uri="{28A0092B-C50C-407E-A947-70E740481C1C}">
                <a14:useLocalDpi xmlns:a14="http://schemas.microsoft.com/office/drawing/2010/main" val="0"/>
              </a:ext>
            </a:extLst>
          </a:blip>
          <a:srcRect/>
          <a:stretch>
            <a:fillRect/>
          </a:stretch>
        </p:blipFill>
        <p:spPr bwMode="auto">
          <a:xfrm>
            <a:off x="4860032" y="4005064"/>
            <a:ext cx="2506831" cy="2016224"/>
          </a:xfrm>
          <a:prstGeom prst="rect">
            <a:avLst/>
          </a:prstGeom>
          <a:noFill/>
          <a:ln>
            <a:noFill/>
          </a:ln>
          <a:extLst/>
        </p:spPr>
      </p:pic>
      <p:pic>
        <p:nvPicPr>
          <p:cNvPr id="5" name="Picture 6" descr="D:\frida25814\facultad\2015\imagenes para ppt\x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124" y="4218508"/>
            <a:ext cx="2479700" cy="2047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5104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Preguntas de comprobación </a:t>
            </a:r>
          </a:p>
        </p:txBody>
      </p:sp>
      <p:sp>
        <p:nvSpPr>
          <p:cNvPr id="3" name="Marcador de contenido 2"/>
          <p:cNvSpPr>
            <a:spLocks noGrp="1"/>
          </p:cNvSpPr>
          <p:nvPr>
            <p:ph idx="1"/>
          </p:nvPr>
        </p:nvSpPr>
        <p:spPr>
          <a:xfrm>
            <a:off x="539552" y="1124744"/>
            <a:ext cx="8208912" cy="4320480"/>
          </a:xfrm>
        </p:spPr>
        <p:txBody>
          <a:bodyPr/>
          <a:lstStyle/>
          <a:p>
            <a:pPr marL="457200" indent="-457200" algn="just">
              <a:spcBef>
                <a:spcPts val="0"/>
              </a:spcBef>
              <a:spcAft>
                <a:spcPts val="1200"/>
              </a:spcAft>
              <a:buFont typeface="+mj-lt"/>
              <a:buAutoNum type="arabicPeriod"/>
            </a:pPr>
            <a:r>
              <a:rPr lang="es-ES" sz="2400" dirty="0"/>
              <a:t>¿Mencione los elementos que conforman los estándares de crédito?</a:t>
            </a:r>
          </a:p>
          <a:p>
            <a:pPr marL="457200" indent="-457200" algn="just">
              <a:spcBef>
                <a:spcPts val="0"/>
              </a:spcBef>
              <a:spcAft>
                <a:spcPts val="1200"/>
              </a:spcAft>
              <a:buFont typeface="+mj-lt"/>
              <a:buAutoNum type="arabicPeriod"/>
            </a:pPr>
            <a:r>
              <a:rPr lang="es-ES" sz="2400" dirty="0"/>
              <a:t>¿Qué efectos tendría para la empresa un manejo incorrecto del análisis del crédito?</a:t>
            </a:r>
          </a:p>
          <a:p>
            <a:pPr marL="457200" indent="-457200" algn="just">
              <a:spcBef>
                <a:spcPts val="0"/>
              </a:spcBef>
              <a:spcAft>
                <a:spcPts val="1200"/>
              </a:spcAft>
              <a:buFont typeface="+mj-lt"/>
              <a:buAutoNum type="arabicPeriod"/>
            </a:pPr>
            <a:r>
              <a:rPr lang="es-ES" sz="2400" dirty="0"/>
              <a:t>¿Qué elementos se incluyen para analizar las condiciones de crédito ?</a:t>
            </a:r>
          </a:p>
          <a:p>
            <a:pPr marL="457200" indent="-457200" algn="just">
              <a:spcBef>
                <a:spcPts val="0"/>
              </a:spcBef>
              <a:spcAft>
                <a:spcPts val="1200"/>
              </a:spcAft>
              <a:buFont typeface="+mj-lt"/>
              <a:buAutoNum type="arabicPeriod"/>
            </a:pPr>
            <a:r>
              <a:rPr lang="es-ES" sz="2400" dirty="0"/>
              <a:t>¿Porqué una reducción del costo de establecer descuento entre el plan propuesto y el plan actual representa un ahorro?</a:t>
            </a:r>
          </a:p>
          <a:p>
            <a:pPr marL="0" indent="0" algn="just">
              <a:spcBef>
                <a:spcPts val="0"/>
              </a:spcBef>
              <a:spcAft>
                <a:spcPts val="1200"/>
              </a:spcAft>
              <a:buNone/>
            </a:pPr>
            <a:endParaRPr lang="es-ES" sz="2400" dirty="0"/>
          </a:p>
          <a:p>
            <a:pPr marL="457200" indent="-457200" algn="just">
              <a:spcBef>
                <a:spcPts val="0"/>
              </a:spcBef>
              <a:spcAft>
                <a:spcPts val="1200"/>
              </a:spcAft>
              <a:buFont typeface="+mj-lt"/>
              <a:buAutoNum type="arabicPeriod"/>
            </a:pPr>
            <a:endParaRPr lang="es-ES" sz="2400" dirty="0"/>
          </a:p>
        </p:txBody>
      </p:sp>
    </p:spTree>
    <p:extLst>
      <p:ext uri="{BB962C8B-B14F-4D97-AF65-F5344CB8AC3E}">
        <p14:creationId xmlns:p14="http://schemas.microsoft.com/office/powerpoint/2010/main" val="17655975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Estudio Individual</a:t>
            </a:r>
          </a:p>
        </p:txBody>
      </p:sp>
      <p:sp>
        <p:nvSpPr>
          <p:cNvPr id="3" name="Marcador de contenido 2"/>
          <p:cNvSpPr>
            <a:spLocks noGrp="1"/>
          </p:cNvSpPr>
          <p:nvPr>
            <p:ph idx="1"/>
          </p:nvPr>
        </p:nvSpPr>
        <p:spPr>
          <a:xfrm>
            <a:off x="609600" y="1228725"/>
            <a:ext cx="8023225" cy="5507037"/>
          </a:xfrm>
        </p:spPr>
        <p:txBody>
          <a:bodyPr/>
          <a:lstStyle/>
          <a:p>
            <a:pPr marL="457200" lvl="0" indent="-457200" algn="just">
              <a:spcBef>
                <a:spcPts val="1200"/>
              </a:spcBef>
              <a:buFont typeface="+mj-lt"/>
              <a:buAutoNum type="arabicPeriod"/>
            </a:pPr>
            <a:r>
              <a:rPr lang="es-ES" sz="2400" dirty="0"/>
              <a:t>¿Cuáles son los factores que se usan para evaluar un riesgo de crédito? Weston y Brighman, tomo II pág. 533.</a:t>
            </a:r>
          </a:p>
          <a:p>
            <a:pPr marL="457200" lvl="0" indent="-457200" algn="just">
              <a:spcBef>
                <a:spcPts val="1200"/>
              </a:spcBef>
              <a:buFont typeface="+mj-lt"/>
              <a:buAutoNum type="arabicPeriod"/>
            </a:pPr>
            <a:r>
              <a:rPr lang="es-ES" sz="2400" dirty="0"/>
              <a:t>¿Mencione 5 instrumentos de crédito utilizados por la empresa? Weston y Brighman, tomo II pág. 537-539</a:t>
            </a:r>
          </a:p>
          <a:p>
            <a:pPr marL="457200" lvl="0" indent="-457200" algn="just">
              <a:spcBef>
                <a:spcPts val="1200"/>
              </a:spcBef>
              <a:buFont typeface="+mj-lt"/>
              <a:buAutoNum type="arabicPeriod"/>
            </a:pPr>
            <a:r>
              <a:rPr lang="es-ES" sz="2400" dirty="0"/>
              <a:t>¿En qué consiste el reporte de antigüedad de las cuentas por cobrar? ¿En que radica su mayor importancia? Weston y Brighman Tomo II pág. 526-527 </a:t>
            </a:r>
          </a:p>
          <a:p>
            <a:pPr marL="457200" lvl="0" indent="-457200" algn="just">
              <a:spcBef>
                <a:spcPts val="1200"/>
              </a:spcBef>
              <a:buFont typeface="+mj-lt"/>
              <a:buAutoNum type="arabicPeriod"/>
            </a:pPr>
            <a:r>
              <a:rPr lang="es-ES" sz="2400"/>
              <a:t>Ejercicio 8 </a:t>
            </a:r>
            <a:r>
              <a:rPr lang="es-ES" sz="2400" dirty="0"/>
              <a:t>del laboratorio “ARIGUANABO”, pág. 38. inciso 1 al 4</a:t>
            </a:r>
          </a:p>
          <a:p>
            <a:pPr marL="457200" lvl="0" indent="-457200" algn="just">
              <a:spcBef>
                <a:spcPts val="1200"/>
              </a:spcBef>
              <a:buFont typeface="+mj-lt"/>
              <a:buAutoNum type="arabicPeriod"/>
            </a:pPr>
            <a:endParaRPr lang="es-ES" sz="2400" dirty="0"/>
          </a:p>
          <a:p>
            <a:pPr marL="457200" indent="-457200" algn="just">
              <a:spcBef>
                <a:spcPts val="1200"/>
              </a:spcBef>
              <a:buFont typeface="+mj-lt"/>
              <a:buAutoNum type="arabicPeriod"/>
            </a:pPr>
            <a:endParaRPr lang="es-ES" sz="2400" dirty="0"/>
          </a:p>
        </p:txBody>
      </p:sp>
    </p:spTree>
    <p:extLst>
      <p:ext uri="{BB962C8B-B14F-4D97-AF65-F5344CB8AC3E}">
        <p14:creationId xmlns:p14="http://schemas.microsoft.com/office/powerpoint/2010/main" val="24869739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Bibliografía</a:t>
            </a:r>
          </a:p>
        </p:txBody>
      </p:sp>
      <p:sp>
        <p:nvSpPr>
          <p:cNvPr id="3" name="Marcador de contenido 2"/>
          <p:cNvSpPr>
            <a:spLocks noGrp="1"/>
          </p:cNvSpPr>
          <p:nvPr>
            <p:ph idx="1"/>
          </p:nvPr>
        </p:nvSpPr>
        <p:spPr>
          <a:xfrm>
            <a:off x="539552" y="967792"/>
            <a:ext cx="8023225" cy="5557552"/>
          </a:xfrm>
        </p:spPr>
        <p:txBody>
          <a:bodyPr/>
          <a:lstStyle/>
          <a:p>
            <a:pPr algn="just"/>
            <a:r>
              <a:rPr lang="es-ES" dirty="0"/>
              <a:t>Weston J.F y </a:t>
            </a:r>
            <a:r>
              <a:rPr lang="es-ES" dirty="0" err="1"/>
              <a:t>Brigman</a:t>
            </a:r>
            <a:r>
              <a:rPr lang="es-ES" dirty="0"/>
              <a:t> E.F. </a:t>
            </a:r>
            <a:r>
              <a:rPr lang="es-ES" i="1" dirty="0"/>
              <a:t>Fundamentos de Administración Financiera</a:t>
            </a:r>
            <a:r>
              <a:rPr lang="es-ES" dirty="0"/>
              <a:t>. capítulo 7, Tomo 2, págs. 369-389.</a:t>
            </a:r>
          </a:p>
          <a:p>
            <a:pPr algn="just"/>
            <a:r>
              <a:rPr lang="es-ES" dirty="0" err="1"/>
              <a:t>Gitman</a:t>
            </a:r>
            <a:r>
              <a:rPr lang="es-ES" dirty="0"/>
              <a:t>, L. </a:t>
            </a:r>
            <a:r>
              <a:rPr lang="es-ES" i="1" dirty="0"/>
              <a:t>Fundamentos de Administración Financiera</a:t>
            </a:r>
            <a:r>
              <a:rPr lang="es-ES" dirty="0"/>
              <a:t>. capítulo 6 págs. 133-151 </a:t>
            </a:r>
          </a:p>
          <a:p>
            <a:pPr algn="just"/>
            <a:r>
              <a:rPr lang="es-ES" dirty="0"/>
              <a:t>Materiales de apoyo a  disposición en la plataforma MOODLE.</a:t>
            </a:r>
          </a:p>
        </p:txBody>
      </p:sp>
      <p:pic>
        <p:nvPicPr>
          <p:cNvPr id="7" name="Picture 6" descr="D:\frida25814\facultad\2015\imagenes para ppt\x7.jpg"/>
          <p:cNvPicPr/>
          <p:nvPr/>
        </p:nvPicPr>
        <p:blipFill>
          <a:blip r:embed="rId2">
            <a:extLst>
              <a:ext uri="{28A0092B-C50C-407E-A947-70E740481C1C}">
                <a14:useLocalDpi xmlns:a14="http://schemas.microsoft.com/office/drawing/2010/main" val="0"/>
              </a:ext>
            </a:extLst>
          </a:blip>
          <a:srcRect/>
          <a:stretch>
            <a:fillRect/>
          </a:stretch>
        </p:blipFill>
        <p:spPr bwMode="auto">
          <a:xfrm>
            <a:off x="683568" y="5085184"/>
            <a:ext cx="1900064" cy="1368152"/>
          </a:xfrm>
          <a:prstGeom prst="rect">
            <a:avLst/>
          </a:prstGeom>
          <a:noFill/>
          <a:ln>
            <a:noFill/>
          </a:ln>
          <a:extLst/>
        </p:spPr>
      </p:pic>
      <p:pic>
        <p:nvPicPr>
          <p:cNvPr id="8" name="Picture 8" descr="D:\frida25814\facultad\2015\imagenes para ppt\hvkvy.jpg"/>
          <p:cNvPicPr/>
          <p:nvPr/>
        </p:nvPicPr>
        <p:blipFill>
          <a:blip r:embed="rId3">
            <a:extLst>
              <a:ext uri="{28A0092B-C50C-407E-A947-70E740481C1C}">
                <a14:useLocalDpi xmlns:a14="http://schemas.microsoft.com/office/drawing/2010/main" val="0"/>
              </a:ext>
            </a:extLst>
          </a:blip>
          <a:srcRect/>
          <a:stretch>
            <a:fillRect/>
          </a:stretch>
        </p:blipFill>
        <p:spPr bwMode="auto">
          <a:xfrm>
            <a:off x="6372200" y="4773612"/>
            <a:ext cx="1800200" cy="1607716"/>
          </a:xfrm>
          <a:prstGeom prst="rect">
            <a:avLst/>
          </a:prstGeom>
          <a:noFill/>
          <a:ln>
            <a:noFill/>
          </a:ln>
          <a:extLst/>
        </p:spPr>
      </p:pic>
    </p:spTree>
    <p:extLst>
      <p:ext uri="{BB962C8B-B14F-4D97-AF65-F5344CB8AC3E}">
        <p14:creationId xmlns:p14="http://schemas.microsoft.com/office/powerpoint/2010/main" val="29989142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Motivación próxima clase:</a:t>
            </a:r>
          </a:p>
        </p:txBody>
      </p:sp>
      <p:sp>
        <p:nvSpPr>
          <p:cNvPr id="3" name="Marcador de contenido 2"/>
          <p:cNvSpPr>
            <a:spLocks noGrp="1"/>
          </p:cNvSpPr>
          <p:nvPr>
            <p:ph idx="1"/>
          </p:nvPr>
        </p:nvSpPr>
        <p:spPr>
          <a:xfrm>
            <a:off x="609601" y="1228725"/>
            <a:ext cx="4886368" cy="2632323"/>
          </a:xfrm>
        </p:spPr>
        <p:txBody>
          <a:bodyPr/>
          <a:lstStyle/>
          <a:p>
            <a:pPr marL="0" indent="0" algn="just">
              <a:buNone/>
            </a:pPr>
            <a:r>
              <a:rPr lang="es-ES" dirty="0"/>
              <a:t>En la próxima clase se estudiará  un ejercicio integrador de los temas tratados anteriormente. </a:t>
            </a:r>
          </a:p>
        </p:txBody>
      </p:sp>
      <p:pic>
        <p:nvPicPr>
          <p:cNvPr id="5" name="Picture 43" descr="D:\frida25814\facultad\2015\imagenes para ppt\uhuh.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95969" y="1264940"/>
            <a:ext cx="2892455" cy="2380084"/>
          </a:xfrm>
          <a:prstGeom prst="rect">
            <a:avLst/>
          </a:prstGeom>
          <a:noFill/>
          <a:ln>
            <a:noFill/>
          </a:ln>
          <a:extLst/>
        </p:spPr>
      </p:pic>
      <p:pic>
        <p:nvPicPr>
          <p:cNvPr id="6" name="Picture 7" descr="D:\frida25814\facultad\2015\imagenes para ppt\oi0.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4224" y="4115941"/>
            <a:ext cx="2477656" cy="2121371"/>
          </a:xfrm>
          <a:prstGeom prst="rect">
            <a:avLst/>
          </a:prstGeom>
          <a:noFill/>
          <a:ln>
            <a:noFill/>
          </a:ln>
          <a:extLst/>
        </p:spPr>
      </p:pic>
      <p:pic>
        <p:nvPicPr>
          <p:cNvPr id="7" name="Picture 5" descr="D:\frida25814\facultad\2015\imagenes para ppt\x3.jpg"/>
          <p:cNvPicPr/>
          <p:nvPr/>
        </p:nvPicPr>
        <p:blipFill>
          <a:blip r:embed="rId4">
            <a:extLst>
              <a:ext uri="{28A0092B-C50C-407E-A947-70E740481C1C}">
                <a14:useLocalDpi xmlns:a14="http://schemas.microsoft.com/office/drawing/2010/main" val="0"/>
              </a:ext>
            </a:extLst>
          </a:blip>
          <a:srcRect b="20428"/>
          <a:stretch>
            <a:fillRect/>
          </a:stretch>
        </p:blipFill>
        <p:spPr bwMode="auto">
          <a:xfrm>
            <a:off x="5495969" y="4077072"/>
            <a:ext cx="2200231" cy="2160240"/>
          </a:xfrm>
          <a:prstGeom prst="rect">
            <a:avLst/>
          </a:prstGeom>
          <a:noFill/>
          <a:ln>
            <a:noFill/>
          </a:ln>
          <a:extLst/>
        </p:spPr>
      </p:pic>
    </p:spTree>
    <p:extLst>
      <p:ext uri="{BB962C8B-B14F-4D97-AF65-F5344CB8AC3E}">
        <p14:creationId xmlns:p14="http://schemas.microsoft.com/office/powerpoint/2010/main" val="17027144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52600" y="1340768"/>
            <a:ext cx="5791200" cy="2415257"/>
          </a:xfrm>
        </p:spPr>
        <p:txBody>
          <a:bodyPr/>
          <a:lstStyle/>
          <a:p>
            <a:pPr>
              <a:lnSpc>
                <a:spcPct val="150000"/>
              </a:lnSpc>
            </a:pPr>
            <a:r>
              <a:rPr lang="en-US" altLang="es-ES" sz="3200" dirty="0"/>
              <a:t>ADMINISTRACIÓN </a:t>
            </a:r>
            <a:br>
              <a:rPr lang="en-US" altLang="es-ES" sz="3200" dirty="0"/>
            </a:br>
            <a:r>
              <a:rPr lang="en-US" altLang="es-ES" sz="3200" dirty="0"/>
              <a:t>FINANCIERA OPERATIVA</a:t>
            </a:r>
          </a:p>
        </p:txBody>
      </p:sp>
      <p:sp>
        <p:nvSpPr>
          <p:cNvPr id="2051" name="Rectangle 3"/>
          <p:cNvSpPr>
            <a:spLocks noGrp="1" noChangeArrowheads="1"/>
          </p:cNvSpPr>
          <p:nvPr>
            <p:ph type="subTitle" idx="1"/>
          </p:nvPr>
        </p:nvSpPr>
        <p:spPr>
          <a:xfrm>
            <a:off x="1752600" y="4844008"/>
            <a:ext cx="6563816" cy="457200"/>
          </a:xfrm>
        </p:spPr>
        <p:txBody>
          <a:bodyPr/>
          <a:lstStyle/>
          <a:p>
            <a:r>
              <a:rPr lang="en-US" altLang="es-ES" sz="1600" dirty="0"/>
              <a:t>MSc. Beatriz </a:t>
            </a:r>
            <a:r>
              <a:rPr lang="es-ES" altLang="es-ES" sz="1600" dirty="0"/>
              <a:t>Fernández</a:t>
            </a:r>
            <a:r>
              <a:rPr lang="en-US" altLang="es-ES" sz="1600" dirty="0"/>
              <a:t> Pérez</a:t>
            </a:r>
          </a:p>
        </p:txBody>
      </p:sp>
      <p:sp>
        <p:nvSpPr>
          <p:cNvPr id="2" name="Rectángulo 1"/>
          <p:cNvSpPr/>
          <p:nvPr/>
        </p:nvSpPr>
        <p:spPr>
          <a:xfrm>
            <a:off x="3995936" y="5517232"/>
            <a:ext cx="1440160"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3" name="Imagen 2"/>
          <p:cNvPicPr>
            <a:picLocks noChangeAspect="1"/>
          </p:cNvPicPr>
          <p:nvPr/>
        </p:nvPicPr>
        <p:blipFill>
          <a:blip r:embed="rId2"/>
          <a:stretch>
            <a:fillRect/>
          </a:stretch>
        </p:blipFill>
        <p:spPr>
          <a:xfrm>
            <a:off x="6242052" y="2093624"/>
            <a:ext cx="2901948" cy="2456901"/>
          </a:xfrm>
          <a:prstGeom prst="rect">
            <a:avLst/>
          </a:prstGeom>
        </p:spPr>
      </p:pic>
      <p:pic>
        <p:nvPicPr>
          <p:cNvPr id="6" name="Picture 7" descr="D:\frida25814\facultad\2015\imagenes para ppt\uehfohw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3032124"/>
            <a:ext cx="2664296" cy="306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1282821"/>
      </p:ext>
    </p:extLst>
  </p:cSld>
  <p:clrMapOvr>
    <a:masterClrMapping/>
  </p:clrMapOvr>
</p:sld>
</file>

<file path=ppt/theme/theme1.xml><?xml version="1.0" encoding="utf-8"?>
<a:theme xmlns:a="http://schemas.openxmlformats.org/drawingml/2006/main" name="sample">
  <a:themeElements>
    <a:clrScheme name="sample 2">
      <a:dk1>
        <a:srgbClr val="113F71"/>
      </a:dk1>
      <a:lt1>
        <a:srgbClr val="FFFFFF"/>
      </a:lt1>
      <a:dk2>
        <a:srgbClr val="000000"/>
      </a:dk2>
      <a:lt2>
        <a:srgbClr val="C1D1D3"/>
      </a:lt2>
      <a:accent1>
        <a:srgbClr val="2D7ACF"/>
      </a:accent1>
      <a:accent2>
        <a:srgbClr val="99CC00"/>
      </a:accent2>
      <a:accent3>
        <a:srgbClr val="FFFFFF"/>
      </a:accent3>
      <a:accent4>
        <a:srgbClr val="0D345F"/>
      </a:accent4>
      <a:accent5>
        <a:srgbClr val="ADBEE4"/>
      </a:accent5>
      <a:accent6>
        <a:srgbClr val="8AB900"/>
      </a:accent6>
      <a:hlink>
        <a:srgbClr val="5AABCC"/>
      </a:hlink>
      <a:folHlink>
        <a:srgbClr val="BD9E61"/>
      </a:folHlink>
    </a:clrScheme>
    <a:fontScheme name="samp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ample 1">
        <a:dk1>
          <a:srgbClr val="1F52C0"/>
        </a:dk1>
        <a:lt1>
          <a:srgbClr val="FFFFFF"/>
        </a:lt1>
        <a:dk2>
          <a:srgbClr val="000000"/>
        </a:dk2>
        <a:lt2>
          <a:srgbClr val="D6E1E2"/>
        </a:lt2>
        <a:accent1>
          <a:srgbClr val="E38B55"/>
        </a:accent1>
        <a:accent2>
          <a:srgbClr val="CB81D5"/>
        </a:accent2>
        <a:accent3>
          <a:srgbClr val="FFFFFF"/>
        </a:accent3>
        <a:accent4>
          <a:srgbClr val="1945A4"/>
        </a:accent4>
        <a:accent5>
          <a:srgbClr val="EFC4B4"/>
        </a:accent5>
        <a:accent6>
          <a:srgbClr val="B874C1"/>
        </a:accent6>
        <a:hlink>
          <a:srgbClr val="705FC3"/>
        </a:hlink>
        <a:folHlink>
          <a:srgbClr val="83A6A7"/>
        </a:folHlink>
      </a:clrScheme>
      <a:clrMap bg1="lt1" tx1="dk1" bg2="lt2" tx2="dk2" accent1="accent1" accent2="accent2" accent3="accent3" accent4="accent4" accent5="accent5" accent6="accent6" hlink="hlink" folHlink="folHlink"/>
    </a:extraClrScheme>
    <a:extraClrScheme>
      <a:clrScheme name="sample 2">
        <a:dk1>
          <a:srgbClr val="113F71"/>
        </a:dk1>
        <a:lt1>
          <a:srgbClr val="FFFFFF"/>
        </a:lt1>
        <a:dk2>
          <a:srgbClr val="000000"/>
        </a:dk2>
        <a:lt2>
          <a:srgbClr val="C1D1D3"/>
        </a:lt2>
        <a:accent1>
          <a:srgbClr val="2D7ACF"/>
        </a:accent1>
        <a:accent2>
          <a:srgbClr val="99CC00"/>
        </a:accent2>
        <a:accent3>
          <a:srgbClr val="FFFFFF"/>
        </a:accent3>
        <a:accent4>
          <a:srgbClr val="0D345F"/>
        </a:accent4>
        <a:accent5>
          <a:srgbClr val="ADBEE4"/>
        </a:accent5>
        <a:accent6>
          <a:srgbClr val="8AB900"/>
        </a:accent6>
        <a:hlink>
          <a:srgbClr val="5AABCC"/>
        </a:hlink>
        <a:folHlink>
          <a:srgbClr val="BD9E61"/>
        </a:folHlink>
      </a:clrScheme>
      <a:clrMap bg1="lt1" tx1="dk1" bg2="lt2" tx2="dk2" accent1="accent1" accent2="accent2" accent3="accent3" accent4="accent4" accent5="accent5" accent6="accent6" hlink="hlink" folHlink="folHlink"/>
    </a:extraClrScheme>
    <a:extraClrScheme>
      <a:clrScheme name="sample 3">
        <a:dk1>
          <a:srgbClr val="1F2163"/>
        </a:dk1>
        <a:lt1>
          <a:srgbClr val="FFFFFF"/>
        </a:lt1>
        <a:dk2>
          <a:srgbClr val="000000"/>
        </a:dk2>
        <a:lt2>
          <a:srgbClr val="CCD8DA"/>
        </a:lt2>
        <a:accent1>
          <a:srgbClr val="4067CA"/>
        </a:accent1>
        <a:accent2>
          <a:srgbClr val="00B4B0"/>
        </a:accent2>
        <a:accent3>
          <a:srgbClr val="FFFFFF"/>
        </a:accent3>
        <a:accent4>
          <a:srgbClr val="191B53"/>
        </a:accent4>
        <a:accent5>
          <a:srgbClr val="AFB8E1"/>
        </a:accent5>
        <a:accent6>
          <a:srgbClr val="00A39F"/>
        </a:accent6>
        <a:hlink>
          <a:srgbClr val="6DB1DF"/>
        </a:hlink>
        <a:folHlink>
          <a:srgbClr val="9292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cdb2004119gl</Template>
  <TotalTime>637</TotalTime>
  <Words>1880</Words>
  <Application>Microsoft Office PowerPoint</Application>
  <PresentationFormat>Presentación en pantalla (4:3)</PresentationFormat>
  <Paragraphs>144</Paragraphs>
  <Slides>29</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29</vt:i4>
      </vt:variant>
    </vt:vector>
  </HeadingPairs>
  <TitlesOfParts>
    <vt:vector size="35" baseType="lpstr">
      <vt:lpstr>Arial</vt:lpstr>
      <vt:lpstr>Calibri</vt:lpstr>
      <vt:lpstr>Consolas</vt:lpstr>
      <vt:lpstr>Verdana</vt:lpstr>
      <vt:lpstr>Wingdings</vt:lpstr>
      <vt:lpstr>sample</vt:lpstr>
      <vt:lpstr>ADMINISTRACIÓN  FINANCIERA OPERATIVA</vt:lpstr>
      <vt:lpstr>CONFERENCIA No. 6</vt:lpstr>
      <vt:lpstr>OBJETIVO:</vt:lpstr>
      <vt:lpstr>Cuentas por Cobrar </vt:lpstr>
      <vt:lpstr>Campos de la administración de las Cuentas por Cobrar </vt:lpstr>
      <vt:lpstr>POLÍTICA DE CRÉDITO</vt:lpstr>
      <vt:lpstr>POLÍTICA DE CRÉDITO </vt:lpstr>
      <vt:lpstr>Pasos básicos para el Análisis del crédito</vt:lpstr>
      <vt:lpstr>CONDICIONES DE CRÉDITO</vt:lpstr>
      <vt:lpstr>Aspectos para las condiciones de crédito</vt:lpstr>
      <vt:lpstr>POLÍTICAS DE COBRO</vt:lpstr>
      <vt:lpstr>Modalidades</vt:lpstr>
      <vt:lpstr>Situación en las empresas cubanas con la gestión de cobros y pagos</vt:lpstr>
      <vt:lpstr>POLÍTICAS DE COBRO</vt:lpstr>
      <vt:lpstr>Pasos para hacer cambios en la políticas de crédito</vt:lpstr>
      <vt:lpstr>Pasos para hacer cambios en la políticas de crédito</vt:lpstr>
      <vt:lpstr>Pasos para hacer cambios en la políticas de crédito</vt:lpstr>
      <vt:lpstr>Pasos para hacer cambios en la políticas de crédito</vt:lpstr>
      <vt:lpstr>Pasos para hacer cambios en la políticas de crédito</vt:lpstr>
      <vt:lpstr>Pasos para hacer cambios en la políticas de crédito</vt:lpstr>
      <vt:lpstr>Pasos para hacer cambios en la políticas de crédito</vt:lpstr>
      <vt:lpstr>Pasos para hacer cambios en la políticas de crédito</vt:lpstr>
      <vt:lpstr>EJEMPLO DEMOSTRATIVO</vt:lpstr>
      <vt:lpstr>Conclusiones</vt:lpstr>
      <vt:lpstr>Preguntas de comprobación </vt:lpstr>
      <vt:lpstr>Estudio Individual</vt:lpstr>
      <vt:lpstr>Bibliografía</vt:lpstr>
      <vt:lpstr>Motivación próxima clase:</vt:lpstr>
      <vt:lpstr>ADMINISTRACIÓN  FINANCIERA OPERATIVA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ADMINISTRACIÓN  FINANCIERA OPERATIVA</dc:title>
  <dc:creator>Pavilion dv7</dc:creator>
  <cp:lastModifiedBy>BETTY</cp:lastModifiedBy>
  <cp:revision>26</cp:revision>
  <dcterms:created xsi:type="dcterms:W3CDTF">2020-03-01T11:03:21Z</dcterms:created>
  <dcterms:modified xsi:type="dcterms:W3CDTF">2023-10-29T11:02:03Z</dcterms:modified>
</cp:coreProperties>
</file>