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89" r:id="rId2"/>
    <p:sldId id="297" r:id="rId3"/>
    <p:sldId id="299" r:id="rId4"/>
    <p:sldId id="301" r:id="rId5"/>
    <p:sldId id="334" r:id="rId6"/>
    <p:sldId id="335" r:id="rId7"/>
    <p:sldId id="330" r:id="rId8"/>
    <p:sldId id="336" r:id="rId9"/>
    <p:sldId id="331" r:id="rId10"/>
    <p:sldId id="340" r:id="rId11"/>
    <p:sldId id="337" r:id="rId12"/>
    <p:sldId id="341" r:id="rId13"/>
    <p:sldId id="342" r:id="rId14"/>
    <p:sldId id="343" r:id="rId15"/>
    <p:sldId id="359" r:id="rId16"/>
    <p:sldId id="345" r:id="rId17"/>
    <p:sldId id="346" r:id="rId18"/>
    <p:sldId id="351" r:id="rId19"/>
    <p:sldId id="352" r:id="rId20"/>
    <p:sldId id="374" r:id="rId21"/>
    <p:sldId id="348" r:id="rId22"/>
    <p:sldId id="349" r:id="rId23"/>
    <p:sldId id="354" r:id="rId24"/>
    <p:sldId id="355" r:id="rId25"/>
    <p:sldId id="356" r:id="rId26"/>
    <p:sldId id="361" r:id="rId27"/>
    <p:sldId id="362" r:id="rId28"/>
    <p:sldId id="363" r:id="rId29"/>
    <p:sldId id="364" r:id="rId30"/>
    <p:sldId id="365" r:id="rId31"/>
    <p:sldId id="366" r:id="rId32"/>
    <p:sldId id="367" r:id="rId33"/>
    <p:sldId id="368" r:id="rId34"/>
    <p:sldId id="370" r:id="rId35"/>
    <p:sldId id="369" r:id="rId36"/>
    <p:sldId id="371" r:id="rId37"/>
    <p:sldId id="372" r:id="rId38"/>
    <p:sldId id="357" r:id="rId39"/>
    <p:sldId id="375" r:id="rId40"/>
    <p:sldId id="321" r:id="rId41"/>
    <p:sldId id="329"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CC00"/>
    <a:srgbClr val="1966B3"/>
    <a:srgbClr val="DDDDDD"/>
    <a:srgbClr val="C1D1D3"/>
    <a:srgbClr val="5AABCC"/>
    <a:srgbClr val="BD9E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autoAdjust="0"/>
  </p:normalViewPr>
  <p:slideViewPr>
    <p:cSldViewPr>
      <p:cViewPr varScale="1">
        <p:scale>
          <a:sx n="53" d="100"/>
          <a:sy n="53" d="100"/>
        </p:scale>
        <p:origin x="90"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0A7DD-2755-4D07-BA16-A0CDE71B3556}" type="datetimeFigureOut">
              <a:rPr lang="es-ES" smtClean="0"/>
              <a:t>22/10/2026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FAE08E-E585-4944-A709-D0FDC5228C50}" type="slidenum">
              <a:rPr lang="es-ES" smtClean="0"/>
              <a:t>‹Nº›</a:t>
            </a:fld>
            <a:endParaRPr lang="es-ES"/>
          </a:p>
        </p:txBody>
      </p:sp>
    </p:spTree>
    <p:extLst>
      <p:ext uri="{BB962C8B-B14F-4D97-AF65-F5344CB8AC3E}">
        <p14:creationId xmlns:p14="http://schemas.microsoft.com/office/powerpoint/2010/main" val="3870293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¿qué tuvo que ocurrir para que este hecho se produjera?</a:t>
            </a:r>
          </a:p>
        </p:txBody>
      </p:sp>
      <p:sp>
        <p:nvSpPr>
          <p:cNvPr id="4" name="Marcador de número de diapositiva 3"/>
          <p:cNvSpPr>
            <a:spLocks noGrp="1"/>
          </p:cNvSpPr>
          <p:nvPr>
            <p:ph type="sldNum" sz="quarter" idx="5"/>
          </p:nvPr>
        </p:nvSpPr>
        <p:spPr/>
        <p:txBody>
          <a:bodyPr/>
          <a:lstStyle/>
          <a:p>
            <a:fld id="{1CFAE08E-E585-4944-A709-D0FDC5228C50}" type="slidenum">
              <a:rPr lang="es-ES" smtClean="0"/>
              <a:t>15</a:t>
            </a:fld>
            <a:endParaRPr lang="es-ES"/>
          </a:p>
        </p:txBody>
      </p:sp>
    </p:spTree>
    <p:extLst>
      <p:ext uri="{BB962C8B-B14F-4D97-AF65-F5344CB8AC3E}">
        <p14:creationId xmlns:p14="http://schemas.microsoft.com/office/powerpoint/2010/main" val="785518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a:extLst>
              <a:ext uri="{FF2B5EF4-FFF2-40B4-BE49-F238E27FC236}">
                <a16:creationId xmlns:a16="http://schemas.microsoft.com/office/drawing/2014/main" id="{0A5DEBED-ADEE-4130-B836-D5802378E88B}"/>
              </a:ext>
            </a:extLst>
          </p:cNvPr>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a:extLst>
              <a:ext uri="{FF2B5EF4-FFF2-40B4-BE49-F238E27FC236}">
                <a16:creationId xmlns:a16="http://schemas.microsoft.com/office/drawing/2014/main" id="{3121E613-172D-4BA7-8952-F4A46A6A86A7}"/>
              </a:ext>
            </a:extLst>
          </p:cNvPr>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a:extLst>
              <a:ext uri="{FF2B5EF4-FFF2-40B4-BE49-F238E27FC236}">
                <a16:creationId xmlns:a16="http://schemas.microsoft.com/office/drawing/2014/main" id="{A6793D2C-128B-4E2C-954A-E52C1E9F2AF9}"/>
              </a:ext>
            </a:extLst>
          </p:cNvPr>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modificar el estilo de subtítulo del patrón</a:t>
            </a:r>
            <a:endParaRPr lang="en-US" altLang="es-ES" noProof="0"/>
          </a:p>
        </p:txBody>
      </p:sp>
      <p:sp>
        <p:nvSpPr>
          <p:cNvPr id="3086" name="Text Box 14">
            <a:extLst>
              <a:ext uri="{FF2B5EF4-FFF2-40B4-BE49-F238E27FC236}">
                <a16:creationId xmlns:a16="http://schemas.microsoft.com/office/drawing/2014/main" id="{816362EB-F88A-4EF7-B688-37258EF90A40}"/>
              </a:ext>
            </a:extLst>
          </p:cNvPr>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a:extLst>
              <a:ext uri="{FF2B5EF4-FFF2-40B4-BE49-F238E27FC236}">
                <a16:creationId xmlns:a16="http://schemas.microsoft.com/office/drawing/2014/main" id="{DE8D2F21-4B02-44D8-BE83-D4C6D7D526BD}"/>
              </a:ext>
            </a:extLst>
          </p:cNvPr>
          <p:cNvGrpSpPr>
            <a:grpSpLocks/>
          </p:cNvGrpSpPr>
          <p:nvPr/>
        </p:nvGrpSpPr>
        <p:grpSpPr bwMode="auto">
          <a:xfrm rot="421294">
            <a:off x="971550" y="692150"/>
            <a:ext cx="1871663" cy="1944688"/>
            <a:chOff x="521" y="482"/>
            <a:chExt cx="1134" cy="1142"/>
          </a:xfrm>
        </p:grpSpPr>
        <p:sp>
          <p:nvSpPr>
            <p:cNvPr id="3104" name="Oval 32">
              <a:extLst>
                <a:ext uri="{FF2B5EF4-FFF2-40B4-BE49-F238E27FC236}">
                  <a16:creationId xmlns:a16="http://schemas.microsoft.com/office/drawing/2014/main" id="{7C78A068-50A2-4BF1-8B1E-1D24F2C4B868}"/>
                </a:ext>
              </a:extLst>
            </p:cNvPr>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a:extLst>
                <a:ext uri="{FF2B5EF4-FFF2-40B4-BE49-F238E27FC236}">
                  <a16:creationId xmlns:a16="http://schemas.microsoft.com/office/drawing/2014/main" id="{43F6D60E-60B1-4B20-A16C-DD4F2D92584B}"/>
                </a:ext>
              </a:extLst>
            </p:cNvPr>
            <p:cNvGrpSpPr>
              <a:grpSpLocks/>
            </p:cNvGrpSpPr>
            <p:nvPr userDrawn="1"/>
          </p:nvGrpSpPr>
          <p:grpSpPr bwMode="auto">
            <a:xfrm rot="56277">
              <a:off x="1311" y="1224"/>
              <a:ext cx="266" cy="218"/>
              <a:chOff x="3452" y="878"/>
              <a:chExt cx="402" cy="342"/>
            </a:xfrm>
          </p:grpSpPr>
          <p:sp>
            <p:nvSpPr>
              <p:cNvPr id="3106" name="Oval 34">
                <a:extLst>
                  <a:ext uri="{FF2B5EF4-FFF2-40B4-BE49-F238E27FC236}">
                    <a16:creationId xmlns:a16="http://schemas.microsoft.com/office/drawing/2014/main" id="{386376A7-3C67-4A2D-9613-9157D62FABE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a:extLst>
                  <a:ext uri="{FF2B5EF4-FFF2-40B4-BE49-F238E27FC236}">
                    <a16:creationId xmlns:a16="http://schemas.microsoft.com/office/drawing/2014/main" id="{BBF8F1E5-7CBC-43C0-B219-7013312FDC05}"/>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a:extLst>
                  <a:ext uri="{FF2B5EF4-FFF2-40B4-BE49-F238E27FC236}">
                    <a16:creationId xmlns:a16="http://schemas.microsoft.com/office/drawing/2014/main" id="{254EE283-C4D1-4F92-98BE-CB8B1C256B25}"/>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a:extLst>
                <a:ext uri="{FF2B5EF4-FFF2-40B4-BE49-F238E27FC236}">
                  <a16:creationId xmlns:a16="http://schemas.microsoft.com/office/drawing/2014/main" id="{71666F70-075A-458D-B360-EC968B48DF77}"/>
                </a:ext>
              </a:extLst>
            </p:cNvPr>
            <p:cNvGrpSpPr>
              <a:grpSpLocks/>
            </p:cNvGrpSpPr>
            <p:nvPr userDrawn="1"/>
          </p:nvGrpSpPr>
          <p:grpSpPr bwMode="auto">
            <a:xfrm rot="-23983151">
              <a:off x="1390" y="942"/>
              <a:ext cx="265" cy="219"/>
              <a:chOff x="3452" y="878"/>
              <a:chExt cx="402" cy="342"/>
            </a:xfrm>
          </p:grpSpPr>
          <p:sp>
            <p:nvSpPr>
              <p:cNvPr id="3110" name="Oval 38">
                <a:extLst>
                  <a:ext uri="{FF2B5EF4-FFF2-40B4-BE49-F238E27FC236}">
                    <a16:creationId xmlns:a16="http://schemas.microsoft.com/office/drawing/2014/main" id="{E51AC2DF-CC75-4895-B948-FE53941B273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a:extLst>
                  <a:ext uri="{FF2B5EF4-FFF2-40B4-BE49-F238E27FC236}">
                    <a16:creationId xmlns:a16="http://schemas.microsoft.com/office/drawing/2014/main" id="{8A8B6812-E871-4B87-9C9A-63495DB4D601}"/>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a:extLst>
                  <a:ext uri="{FF2B5EF4-FFF2-40B4-BE49-F238E27FC236}">
                    <a16:creationId xmlns:a16="http://schemas.microsoft.com/office/drawing/2014/main" id="{347A949E-36F5-4FFE-BFCD-CE816847E2D7}"/>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a:extLst>
                <a:ext uri="{FF2B5EF4-FFF2-40B4-BE49-F238E27FC236}">
                  <a16:creationId xmlns:a16="http://schemas.microsoft.com/office/drawing/2014/main" id="{AAB9698D-AC7E-438E-91B5-665EE01AA833}"/>
                </a:ext>
              </a:extLst>
            </p:cNvPr>
            <p:cNvGrpSpPr>
              <a:grpSpLocks/>
            </p:cNvGrpSpPr>
            <p:nvPr userDrawn="1"/>
          </p:nvGrpSpPr>
          <p:grpSpPr bwMode="auto">
            <a:xfrm rot="-4925197">
              <a:off x="1293" y="630"/>
              <a:ext cx="257" cy="226"/>
              <a:chOff x="3452" y="878"/>
              <a:chExt cx="402" cy="342"/>
            </a:xfrm>
          </p:grpSpPr>
          <p:sp>
            <p:nvSpPr>
              <p:cNvPr id="3114" name="Oval 42">
                <a:extLst>
                  <a:ext uri="{FF2B5EF4-FFF2-40B4-BE49-F238E27FC236}">
                    <a16:creationId xmlns:a16="http://schemas.microsoft.com/office/drawing/2014/main" id="{AE0330DD-C3B4-4E6E-9A2D-C502CB4888B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a:extLst>
                  <a:ext uri="{FF2B5EF4-FFF2-40B4-BE49-F238E27FC236}">
                    <a16:creationId xmlns:a16="http://schemas.microsoft.com/office/drawing/2014/main" id="{4606C24C-34B1-492B-875B-996C56B167DA}"/>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a:extLst>
                  <a:ext uri="{FF2B5EF4-FFF2-40B4-BE49-F238E27FC236}">
                    <a16:creationId xmlns:a16="http://schemas.microsoft.com/office/drawing/2014/main" id="{4F9F8EDC-62EA-415B-9A79-E48FE4DB1091}"/>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a:extLst>
                <a:ext uri="{FF2B5EF4-FFF2-40B4-BE49-F238E27FC236}">
                  <a16:creationId xmlns:a16="http://schemas.microsoft.com/office/drawing/2014/main" id="{69B0A567-1B78-4998-80D4-D1E3DCD5550C}"/>
                </a:ext>
              </a:extLst>
            </p:cNvPr>
            <p:cNvGrpSpPr>
              <a:grpSpLocks/>
            </p:cNvGrpSpPr>
            <p:nvPr userDrawn="1"/>
          </p:nvGrpSpPr>
          <p:grpSpPr bwMode="auto">
            <a:xfrm rot="3149186">
              <a:off x="985" y="1383"/>
              <a:ext cx="257" cy="226"/>
              <a:chOff x="3452" y="878"/>
              <a:chExt cx="402" cy="342"/>
            </a:xfrm>
          </p:grpSpPr>
          <p:sp>
            <p:nvSpPr>
              <p:cNvPr id="3118" name="Oval 46">
                <a:extLst>
                  <a:ext uri="{FF2B5EF4-FFF2-40B4-BE49-F238E27FC236}">
                    <a16:creationId xmlns:a16="http://schemas.microsoft.com/office/drawing/2014/main" id="{015A30E6-3A11-4346-9233-9E2F833557AD}"/>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a:extLst>
                  <a:ext uri="{FF2B5EF4-FFF2-40B4-BE49-F238E27FC236}">
                    <a16:creationId xmlns:a16="http://schemas.microsoft.com/office/drawing/2014/main" id="{B3E94984-194D-4FEC-8888-A456C14AACC4}"/>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a:extLst>
                  <a:ext uri="{FF2B5EF4-FFF2-40B4-BE49-F238E27FC236}">
                    <a16:creationId xmlns:a16="http://schemas.microsoft.com/office/drawing/2014/main" id="{F66ECDB8-A594-4DC9-B43A-1F740402CAEC}"/>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a:extLst>
                <a:ext uri="{FF2B5EF4-FFF2-40B4-BE49-F238E27FC236}">
                  <a16:creationId xmlns:a16="http://schemas.microsoft.com/office/drawing/2014/main" id="{301B8DF0-51F2-4A0D-8213-AC462EB0157D}"/>
                </a:ext>
              </a:extLst>
            </p:cNvPr>
            <p:cNvGrpSpPr>
              <a:grpSpLocks/>
            </p:cNvGrpSpPr>
            <p:nvPr userDrawn="1"/>
          </p:nvGrpSpPr>
          <p:grpSpPr bwMode="auto">
            <a:xfrm rot="-29276986">
              <a:off x="966" y="498"/>
              <a:ext cx="257" cy="226"/>
              <a:chOff x="3452" y="878"/>
              <a:chExt cx="402" cy="342"/>
            </a:xfrm>
          </p:grpSpPr>
          <p:sp>
            <p:nvSpPr>
              <p:cNvPr id="3122" name="Oval 50">
                <a:extLst>
                  <a:ext uri="{FF2B5EF4-FFF2-40B4-BE49-F238E27FC236}">
                    <a16:creationId xmlns:a16="http://schemas.microsoft.com/office/drawing/2014/main" id="{F592400B-9CD4-4AD2-8AA6-1737E55C7DE8}"/>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a:extLst>
                  <a:ext uri="{FF2B5EF4-FFF2-40B4-BE49-F238E27FC236}">
                    <a16:creationId xmlns:a16="http://schemas.microsoft.com/office/drawing/2014/main" id="{312A50C1-DD84-4102-A149-26235F225F02}"/>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a:extLst>
                  <a:ext uri="{FF2B5EF4-FFF2-40B4-BE49-F238E27FC236}">
                    <a16:creationId xmlns:a16="http://schemas.microsoft.com/office/drawing/2014/main" id="{21793BA2-2800-45FC-B8FB-48FF3B526FEB}"/>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a:extLst>
                <a:ext uri="{FF2B5EF4-FFF2-40B4-BE49-F238E27FC236}">
                  <a16:creationId xmlns:a16="http://schemas.microsoft.com/office/drawing/2014/main" id="{F887A419-FC8D-4F19-BAA4-ABD26FCDAC9C}"/>
                </a:ext>
              </a:extLst>
            </p:cNvPr>
            <p:cNvGrpSpPr>
              <a:grpSpLocks/>
            </p:cNvGrpSpPr>
            <p:nvPr userDrawn="1"/>
          </p:nvGrpSpPr>
          <p:grpSpPr bwMode="auto">
            <a:xfrm rot="-10348150">
              <a:off x="628" y="649"/>
              <a:ext cx="266" cy="219"/>
              <a:chOff x="3452" y="878"/>
              <a:chExt cx="402" cy="342"/>
            </a:xfrm>
          </p:grpSpPr>
          <p:sp>
            <p:nvSpPr>
              <p:cNvPr id="3126" name="Oval 54">
                <a:extLst>
                  <a:ext uri="{FF2B5EF4-FFF2-40B4-BE49-F238E27FC236}">
                    <a16:creationId xmlns:a16="http://schemas.microsoft.com/office/drawing/2014/main" id="{9EAFF279-F1C4-45F0-AD11-2D329CD8F4BA}"/>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a:extLst>
                  <a:ext uri="{FF2B5EF4-FFF2-40B4-BE49-F238E27FC236}">
                    <a16:creationId xmlns:a16="http://schemas.microsoft.com/office/drawing/2014/main" id="{84FF8E61-366B-470D-9DD0-02ECB54646E8}"/>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a:extLst>
                  <a:ext uri="{FF2B5EF4-FFF2-40B4-BE49-F238E27FC236}">
                    <a16:creationId xmlns:a16="http://schemas.microsoft.com/office/drawing/2014/main" id="{8286F9CF-29C6-4A05-A35C-5A754261B3C4}"/>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a:extLst>
                <a:ext uri="{FF2B5EF4-FFF2-40B4-BE49-F238E27FC236}">
                  <a16:creationId xmlns:a16="http://schemas.microsoft.com/office/drawing/2014/main" id="{3176BB37-E3B3-4EAB-9E39-728915FFBC35}"/>
                </a:ext>
              </a:extLst>
            </p:cNvPr>
            <p:cNvGrpSpPr>
              <a:grpSpLocks/>
            </p:cNvGrpSpPr>
            <p:nvPr userDrawn="1"/>
          </p:nvGrpSpPr>
          <p:grpSpPr bwMode="auto">
            <a:xfrm rot="-34593241">
              <a:off x="521" y="973"/>
              <a:ext cx="265" cy="218"/>
              <a:chOff x="3452" y="878"/>
              <a:chExt cx="402" cy="342"/>
            </a:xfrm>
          </p:grpSpPr>
          <p:sp>
            <p:nvSpPr>
              <p:cNvPr id="3130" name="Oval 58">
                <a:extLst>
                  <a:ext uri="{FF2B5EF4-FFF2-40B4-BE49-F238E27FC236}">
                    <a16:creationId xmlns:a16="http://schemas.microsoft.com/office/drawing/2014/main" id="{5B302CA1-807F-4D49-90CC-220B3440B919}"/>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a:extLst>
                  <a:ext uri="{FF2B5EF4-FFF2-40B4-BE49-F238E27FC236}">
                    <a16:creationId xmlns:a16="http://schemas.microsoft.com/office/drawing/2014/main" id="{612E9AD6-DD51-47AC-A8E8-1C6CD1161344}"/>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a:extLst>
                  <a:ext uri="{FF2B5EF4-FFF2-40B4-BE49-F238E27FC236}">
                    <a16:creationId xmlns:a16="http://schemas.microsoft.com/office/drawing/2014/main" id="{53741429-64DB-49B1-A2C1-6168B9CBB1E0}"/>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a:extLst>
                <a:ext uri="{FF2B5EF4-FFF2-40B4-BE49-F238E27FC236}">
                  <a16:creationId xmlns:a16="http://schemas.microsoft.com/office/drawing/2014/main" id="{1D501019-087C-4096-A964-5C6B9E6F5C96}"/>
                </a:ext>
              </a:extLst>
            </p:cNvPr>
            <p:cNvGrpSpPr>
              <a:grpSpLocks/>
            </p:cNvGrpSpPr>
            <p:nvPr userDrawn="1"/>
          </p:nvGrpSpPr>
          <p:grpSpPr bwMode="auto">
            <a:xfrm rot="-15320246">
              <a:off x="654" y="1263"/>
              <a:ext cx="257" cy="226"/>
              <a:chOff x="3452" y="878"/>
              <a:chExt cx="402" cy="342"/>
            </a:xfrm>
          </p:grpSpPr>
          <p:sp>
            <p:nvSpPr>
              <p:cNvPr id="3134" name="Oval 62">
                <a:extLst>
                  <a:ext uri="{FF2B5EF4-FFF2-40B4-BE49-F238E27FC236}">
                    <a16:creationId xmlns:a16="http://schemas.microsoft.com/office/drawing/2014/main" id="{245666A0-0FF3-4B9B-9873-68BF2A8BA2C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a:extLst>
                  <a:ext uri="{FF2B5EF4-FFF2-40B4-BE49-F238E27FC236}">
                    <a16:creationId xmlns:a16="http://schemas.microsoft.com/office/drawing/2014/main" id="{48103AF6-21ED-4D28-A386-1C7DFEAD7CF4}"/>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a:extLst>
                  <a:ext uri="{FF2B5EF4-FFF2-40B4-BE49-F238E27FC236}">
                    <a16:creationId xmlns:a16="http://schemas.microsoft.com/office/drawing/2014/main" id="{4197DE0C-7722-46DB-BA60-5226AED16010}"/>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a:extLst>
              <a:ext uri="{FF2B5EF4-FFF2-40B4-BE49-F238E27FC236}">
                <a16:creationId xmlns:a16="http://schemas.microsoft.com/office/drawing/2014/main" id="{3C64A263-880D-4E95-AE7C-33CE7C7C4E91}"/>
              </a:ext>
            </a:extLst>
          </p:cNvPr>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a:extLst>
              <a:ext uri="{FF2B5EF4-FFF2-40B4-BE49-F238E27FC236}">
                <a16:creationId xmlns:a16="http://schemas.microsoft.com/office/drawing/2014/main" id="{34DA38FF-4B6D-4732-8487-35CC151011D0}"/>
              </a:ext>
            </a:extLst>
          </p:cNvPr>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a:extLst>
              <a:ext uri="{FF2B5EF4-FFF2-40B4-BE49-F238E27FC236}">
                <a16:creationId xmlns:a16="http://schemas.microsoft.com/office/drawing/2014/main" id="{690870CE-BA67-4FBE-B1D7-64D6F06EC0E0}"/>
              </a:ext>
            </a:extLst>
          </p:cNvPr>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a:extLst>
              <a:ext uri="{FF2B5EF4-FFF2-40B4-BE49-F238E27FC236}">
                <a16:creationId xmlns:a16="http://schemas.microsoft.com/office/drawing/2014/main" id="{F20AF4C7-6E5F-4538-A17A-46CE643A5146}"/>
              </a:ext>
            </a:extLst>
          </p:cNvPr>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a:extLst>
              <a:ext uri="{FF2B5EF4-FFF2-40B4-BE49-F238E27FC236}">
                <a16:creationId xmlns:a16="http://schemas.microsoft.com/office/drawing/2014/main" id="{2B1F4C04-B042-4A1E-99D9-99ACAB0B2A89}"/>
              </a:ext>
            </a:extLst>
          </p:cNvPr>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a:extLst>
              <a:ext uri="{FF2B5EF4-FFF2-40B4-BE49-F238E27FC236}">
                <a16:creationId xmlns:a16="http://schemas.microsoft.com/office/drawing/2014/main" id="{B170230F-88BF-40FF-85A0-35E852257990}"/>
              </a:ext>
            </a:extLst>
          </p:cNvPr>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a:extLst>
              <a:ext uri="{FF2B5EF4-FFF2-40B4-BE49-F238E27FC236}">
                <a16:creationId xmlns:a16="http://schemas.microsoft.com/office/drawing/2014/main" id="{ECB9EEB5-D858-4A85-9D1D-0DAC97B5EE58}"/>
              </a:ext>
            </a:extLst>
          </p:cNvPr>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a:extLst>
              <a:ext uri="{FF2B5EF4-FFF2-40B4-BE49-F238E27FC236}">
                <a16:creationId xmlns:a16="http://schemas.microsoft.com/office/drawing/2014/main" id="{A504A3D3-BAC3-40D1-9F0F-6FE1F0D29971}"/>
              </a:ext>
            </a:extLst>
          </p:cNvPr>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a:extLst>
              <a:ext uri="{FF2B5EF4-FFF2-40B4-BE49-F238E27FC236}">
                <a16:creationId xmlns:a16="http://schemas.microsoft.com/office/drawing/2014/main" id="{8EDDEAC5-CD4E-42AB-B88E-64E5AE04DD9C}"/>
              </a:ext>
            </a:extLst>
          </p:cNvPr>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a:extLst>
              <a:ext uri="{FF2B5EF4-FFF2-40B4-BE49-F238E27FC236}">
                <a16:creationId xmlns:a16="http://schemas.microsoft.com/office/drawing/2014/main" id="{6B4A16AC-8BA5-433A-BB1F-D70C893DFF0F}"/>
              </a:ext>
            </a:extLst>
          </p:cNvPr>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a:extLst>
              <a:ext uri="{FF2B5EF4-FFF2-40B4-BE49-F238E27FC236}">
                <a16:creationId xmlns:a16="http://schemas.microsoft.com/office/drawing/2014/main" id="{A12CB631-497A-4920-8E7E-1D9A3C0E2C22}"/>
              </a:ext>
            </a:extLst>
          </p:cNvPr>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a:extLst>
              <a:ext uri="{FF2B5EF4-FFF2-40B4-BE49-F238E27FC236}">
                <a16:creationId xmlns:a16="http://schemas.microsoft.com/office/drawing/2014/main" id="{CECED812-1E2D-4400-B895-2AE45776717E}"/>
              </a:ext>
            </a:extLst>
          </p:cNvPr>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a:extLst>
              <a:ext uri="{FF2B5EF4-FFF2-40B4-BE49-F238E27FC236}">
                <a16:creationId xmlns:a16="http://schemas.microsoft.com/office/drawing/2014/main" id="{EA0954DC-A0D7-4F70-A39F-C10E4EF34381}"/>
              </a:ext>
            </a:extLst>
          </p:cNvPr>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a:extLst>
              <a:ext uri="{FF2B5EF4-FFF2-40B4-BE49-F238E27FC236}">
                <a16:creationId xmlns:a16="http://schemas.microsoft.com/office/drawing/2014/main" id="{D6D86309-61DB-4EF2-9543-FE760E236B52}"/>
              </a:ext>
            </a:extLst>
          </p:cNvPr>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a:extLst>
              <a:ext uri="{FF2B5EF4-FFF2-40B4-BE49-F238E27FC236}">
                <a16:creationId xmlns:a16="http://schemas.microsoft.com/office/drawing/2014/main" id="{B254B532-1FDC-4571-97F2-346F2CE10A38}"/>
              </a:ext>
            </a:extLst>
          </p:cNvPr>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a:extLst>
              <a:ext uri="{FF2B5EF4-FFF2-40B4-BE49-F238E27FC236}">
                <a16:creationId xmlns:a16="http://schemas.microsoft.com/office/drawing/2014/main" id="{F32E95D0-B79A-4C62-81DA-582AF51371CA}"/>
              </a:ext>
            </a:extLst>
          </p:cNvPr>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a:extLst>
              <a:ext uri="{FF2B5EF4-FFF2-40B4-BE49-F238E27FC236}">
                <a16:creationId xmlns:a16="http://schemas.microsoft.com/office/drawing/2014/main" id="{B08644F3-95E9-4A09-8A63-8398C8B0EF0A}"/>
              </a:ext>
            </a:extLst>
          </p:cNvPr>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a:extLst>
              <a:ext uri="{FF2B5EF4-FFF2-40B4-BE49-F238E27FC236}">
                <a16:creationId xmlns:a16="http://schemas.microsoft.com/office/drawing/2014/main" id="{7DD99411-F322-4B68-83C0-EA6F3E1B7573}"/>
              </a:ext>
            </a:extLst>
          </p:cNvPr>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a:extLst>
              <a:ext uri="{FF2B5EF4-FFF2-40B4-BE49-F238E27FC236}">
                <a16:creationId xmlns:a16="http://schemas.microsoft.com/office/drawing/2014/main" id="{DBFE690D-31A9-49BE-8DCD-8ADE39FAEF7B}"/>
              </a:ext>
            </a:extLst>
          </p:cNvPr>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a:extLst>
              <a:ext uri="{FF2B5EF4-FFF2-40B4-BE49-F238E27FC236}">
                <a16:creationId xmlns:a16="http://schemas.microsoft.com/office/drawing/2014/main" id="{121DB4E3-2FCE-4945-8736-A031C0C17F9B}"/>
              </a:ext>
            </a:extLst>
          </p:cNvPr>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a:extLst>
              <a:ext uri="{FF2B5EF4-FFF2-40B4-BE49-F238E27FC236}">
                <a16:creationId xmlns:a16="http://schemas.microsoft.com/office/drawing/2014/main" id="{B9FE81DB-F4D8-4FF3-97CD-A448D863025A}"/>
              </a:ext>
            </a:extLst>
          </p:cNvPr>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611998-BFBB-42B0-A56F-7CFABE7789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963B05-DC27-4C17-A61A-775A078DDE30}"/>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a:extLst>
              <a:ext uri="{FF2B5EF4-FFF2-40B4-BE49-F238E27FC236}">
                <a16:creationId xmlns:a16="http://schemas.microsoft.com/office/drawing/2014/main" id="{AE8B2E42-23F0-4AFE-A304-475855B4AA95}"/>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6AA15269-6F4E-44BF-9066-D0E876FF577D}"/>
              </a:ext>
            </a:extLst>
          </p:cNvPr>
          <p:cNvSpPr>
            <a:spLocks noGrp="1"/>
          </p:cNvSpPr>
          <p:nvPr>
            <p:ph type="sldNum" sz="quarter" idx="11"/>
          </p:nvPr>
        </p:nvSpPr>
        <p:spPr/>
        <p:txBody>
          <a:bodyPr/>
          <a:lstStyle>
            <a:lvl1pPr>
              <a:defRPr/>
            </a:lvl1pPr>
          </a:lstStyle>
          <a:p>
            <a:fld id="{AD77099B-54C2-464D-B87E-966B4479E39A}" type="slidenum">
              <a:rPr lang="en-US" altLang="es-ES"/>
              <a:pPr/>
              <a:t>‹Nº›</a:t>
            </a:fld>
            <a:endParaRPr lang="en-US" altLang="es-ES"/>
          </a:p>
        </p:txBody>
      </p:sp>
      <p:sp>
        <p:nvSpPr>
          <p:cNvPr id="6" name="Marcador de fecha 5">
            <a:extLst>
              <a:ext uri="{FF2B5EF4-FFF2-40B4-BE49-F238E27FC236}">
                <a16:creationId xmlns:a16="http://schemas.microsoft.com/office/drawing/2014/main" id="{095F8EEF-63C8-440D-81A3-C879AE40C03E}"/>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926064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F1CFC7-47E5-4B81-A1C8-58AFD613EFFF}"/>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1DF411C-1BDF-4AE9-8028-9C0F9D9AE44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los estilos de texto del patrón</a:t>
            </a:r>
          </a:p>
        </p:txBody>
      </p:sp>
      <p:sp>
        <p:nvSpPr>
          <p:cNvPr id="4" name="Marcador de pie de página 3">
            <a:extLst>
              <a:ext uri="{FF2B5EF4-FFF2-40B4-BE49-F238E27FC236}">
                <a16:creationId xmlns:a16="http://schemas.microsoft.com/office/drawing/2014/main" id="{565B3CE2-34F6-4BF7-A3A9-326B0474E5DA}"/>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88DD44FC-608F-4E9E-ABC9-03C14E3370A8}"/>
              </a:ext>
            </a:extLst>
          </p:cNvPr>
          <p:cNvSpPr>
            <a:spLocks noGrp="1"/>
          </p:cNvSpPr>
          <p:nvPr>
            <p:ph type="sldNum" sz="quarter" idx="11"/>
          </p:nvPr>
        </p:nvSpPr>
        <p:spPr/>
        <p:txBody>
          <a:bodyPr/>
          <a:lstStyle>
            <a:lvl1pPr>
              <a:defRPr/>
            </a:lvl1pPr>
          </a:lstStyle>
          <a:p>
            <a:fld id="{1CC279B6-597C-4BD7-B7E5-66BFE1113B05}" type="slidenum">
              <a:rPr lang="en-US" altLang="es-ES"/>
              <a:pPr/>
              <a:t>‹Nº›</a:t>
            </a:fld>
            <a:endParaRPr lang="en-US" altLang="es-ES"/>
          </a:p>
        </p:txBody>
      </p:sp>
      <p:sp>
        <p:nvSpPr>
          <p:cNvPr id="6" name="Marcador de fecha 5">
            <a:extLst>
              <a:ext uri="{FF2B5EF4-FFF2-40B4-BE49-F238E27FC236}">
                <a16:creationId xmlns:a16="http://schemas.microsoft.com/office/drawing/2014/main" id="{0C94CB78-928A-493F-9CDC-5C2349B8E5A1}"/>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83722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38B69-54BD-47B8-90C4-B43633D021A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35969BE-B007-4258-B504-DFD8554ADC60}"/>
              </a:ext>
            </a:extLst>
          </p:cNvPr>
          <p:cNvSpPr>
            <a:spLocks noGrp="1"/>
          </p:cNvSpPr>
          <p:nvPr>
            <p:ph sz="half" idx="1"/>
          </p:nvPr>
        </p:nvSpPr>
        <p:spPr>
          <a:xfrm>
            <a:off x="609600" y="1228725"/>
            <a:ext cx="3935413" cy="492125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A12FC91-9AD9-41F8-9B2C-0392101311FC}"/>
              </a:ext>
            </a:extLst>
          </p:cNvPr>
          <p:cNvSpPr>
            <a:spLocks noGrp="1"/>
          </p:cNvSpPr>
          <p:nvPr>
            <p:ph sz="half" idx="2"/>
          </p:nvPr>
        </p:nvSpPr>
        <p:spPr>
          <a:xfrm>
            <a:off x="4697413" y="1228725"/>
            <a:ext cx="3935412" cy="492125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a:extLst>
              <a:ext uri="{FF2B5EF4-FFF2-40B4-BE49-F238E27FC236}">
                <a16:creationId xmlns:a16="http://schemas.microsoft.com/office/drawing/2014/main" id="{550804CB-EE9D-4649-BAAC-7FCDA653A64F}"/>
              </a:ext>
            </a:extLst>
          </p:cNvPr>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a:extLst>
              <a:ext uri="{FF2B5EF4-FFF2-40B4-BE49-F238E27FC236}">
                <a16:creationId xmlns:a16="http://schemas.microsoft.com/office/drawing/2014/main" id="{10E15155-8880-46A3-BCE2-B47DCC054D65}"/>
              </a:ext>
            </a:extLst>
          </p:cNvPr>
          <p:cNvSpPr>
            <a:spLocks noGrp="1"/>
          </p:cNvSpPr>
          <p:nvPr>
            <p:ph type="sldNum" sz="quarter" idx="11"/>
          </p:nvPr>
        </p:nvSpPr>
        <p:spPr/>
        <p:txBody>
          <a:bodyPr/>
          <a:lstStyle>
            <a:lvl1pPr>
              <a:defRPr/>
            </a:lvl1pPr>
          </a:lstStyle>
          <a:p>
            <a:fld id="{FF567201-9DAC-4314-BF99-A3E2958D1871}" type="slidenum">
              <a:rPr lang="en-US" altLang="es-ES"/>
              <a:pPr/>
              <a:t>‹Nº›</a:t>
            </a:fld>
            <a:endParaRPr lang="en-US" altLang="es-ES"/>
          </a:p>
        </p:txBody>
      </p:sp>
      <p:sp>
        <p:nvSpPr>
          <p:cNvPr id="7" name="Marcador de fecha 6">
            <a:extLst>
              <a:ext uri="{FF2B5EF4-FFF2-40B4-BE49-F238E27FC236}">
                <a16:creationId xmlns:a16="http://schemas.microsoft.com/office/drawing/2014/main" id="{2211FFEB-7859-461B-A53A-4D6C4A393567}"/>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988104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855E2-7F10-49EC-997B-8C1188268B9F}"/>
              </a:ext>
            </a:extLst>
          </p:cNvPr>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D03C4DA-E86A-44C6-9DB9-43A820E8E12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DD11F1AE-1E7E-4C8C-BE5B-51F4DA29CDDD}"/>
              </a:ext>
            </a:extLst>
          </p:cNvPr>
          <p:cNvSpPr>
            <a:spLocks noGrp="1"/>
          </p:cNvSpPr>
          <p:nvPr>
            <p:ph sz="half" idx="2"/>
          </p:nvPr>
        </p:nvSpPr>
        <p:spPr>
          <a:xfrm>
            <a:off x="630238" y="2505075"/>
            <a:ext cx="386873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3AF8CE5-773B-4073-A997-8D82C07807F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A772C778-2B9B-4ACD-A85C-04E6684069C0}"/>
              </a:ext>
            </a:extLst>
          </p:cNvPr>
          <p:cNvSpPr>
            <a:spLocks noGrp="1"/>
          </p:cNvSpPr>
          <p:nvPr>
            <p:ph sz="quarter" idx="4"/>
          </p:nvPr>
        </p:nvSpPr>
        <p:spPr>
          <a:xfrm>
            <a:off x="4629150" y="2505075"/>
            <a:ext cx="38877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a:extLst>
              <a:ext uri="{FF2B5EF4-FFF2-40B4-BE49-F238E27FC236}">
                <a16:creationId xmlns:a16="http://schemas.microsoft.com/office/drawing/2014/main" id="{F7E4027E-69A0-4412-AC88-3F4C0BCBEFDE}"/>
              </a:ext>
            </a:extLst>
          </p:cNvPr>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a:extLst>
              <a:ext uri="{FF2B5EF4-FFF2-40B4-BE49-F238E27FC236}">
                <a16:creationId xmlns:a16="http://schemas.microsoft.com/office/drawing/2014/main" id="{00CD1A62-E5CE-4B49-8E9F-4A6FB4742FA0}"/>
              </a:ext>
            </a:extLst>
          </p:cNvPr>
          <p:cNvSpPr>
            <a:spLocks noGrp="1"/>
          </p:cNvSpPr>
          <p:nvPr>
            <p:ph type="sldNum" sz="quarter" idx="11"/>
          </p:nvPr>
        </p:nvSpPr>
        <p:spPr/>
        <p:txBody>
          <a:bodyPr/>
          <a:lstStyle>
            <a:lvl1pPr>
              <a:defRPr/>
            </a:lvl1pPr>
          </a:lstStyle>
          <a:p>
            <a:fld id="{ACF8B122-9F54-4E11-9C72-48D138551259}" type="slidenum">
              <a:rPr lang="en-US" altLang="es-ES"/>
              <a:pPr/>
              <a:t>‹Nº›</a:t>
            </a:fld>
            <a:endParaRPr lang="en-US" altLang="es-ES"/>
          </a:p>
        </p:txBody>
      </p:sp>
      <p:sp>
        <p:nvSpPr>
          <p:cNvPr id="9" name="Marcador de fecha 8">
            <a:extLst>
              <a:ext uri="{FF2B5EF4-FFF2-40B4-BE49-F238E27FC236}">
                <a16:creationId xmlns:a16="http://schemas.microsoft.com/office/drawing/2014/main" id="{5443A3F2-8F37-4352-B933-2870BADB5022}"/>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94926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E6700C-5D64-494D-B004-BE91DB4B9E70}"/>
              </a:ext>
            </a:extLst>
          </p:cNvPr>
          <p:cNvSpPr>
            <a:spLocks noGrp="1"/>
          </p:cNvSpPr>
          <p:nvPr>
            <p:ph type="title"/>
          </p:nvPr>
        </p:nvSpPr>
        <p:spPr/>
        <p:txBody>
          <a:bodyPr/>
          <a:lstStyle/>
          <a:p>
            <a:r>
              <a:rPr lang="es-ES"/>
              <a:t>Haga clic para modificar el estilo de título del patrón</a:t>
            </a:r>
          </a:p>
        </p:txBody>
      </p:sp>
      <p:sp>
        <p:nvSpPr>
          <p:cNvPr id="3" name="Marcador de pie de página 2">
            <a:extLst>
              <a:ext uri="{FF2B5EF4-FFF2-40B4-BE49-F238E27FC236}">
                <a16:creationId xmlns:a16="http://schemas.microsoft.com/office/drawing/2014/main" id="{420B5275-8759-4F51-9FB1-3E6113382DBC}"/>
              </a:ext>
            </a:extLst>
          </p:cNvPr>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a:extLst>
              <a:ext uri="{FF2B5EF4-FFF2-40B4-BE49-F238E27FC236}">
                <a16:creationId xmlns:a16="http://schemas.microsoft.com/office/drawing/2014/main" id="{DC602AE8-3976-412B-8FBE-B2AAFFB3D7CE}"/>
              </a:ext>
            </a:extLst>
          </p:cNvPr>
          <p:cNvSpPr>
            <a:spLocks noGrp="1"/>
          </p:cNvSpPr>
          <p:nvPr>
            <p:ph type="sldNum" sz="quarter" idx="11"/>
          </p:nvPr>
        </p:nvSpPr>
        <p:spPr/>
        <p:txBody>
          <a:bodyPr/>
          <a:lstStyle>
            <a:lvl1pPr>
              <a:defRPr/>
            </a:lvl1pPr>
          </a:lstStyle>
          <a:p>
            <a:fld id="{9EC69C95-6872-4DD9-938A-30546A746EC9}" type="slidenum">
              <a:rPr lang="en-US" altLang="es-ES"/>
              <a:pPr/>
              <a:t>‹Nº›</a:t>
            </a:fld>
            <a:endParaRPr lang="en-US" altLang="es-ES"/>
          </a:p>
        </p:txBody>
      </p:sp>
      <p:sp>
        <p:nvSpPr>
          <p:cNvPr id="5" name="Marcador de fecha 4">
            <a:extLst>
              <a:ext uri="{FF2B5EF4-FFF2-40B4-BE49-F238E27FC236}">
                <a16:creationId xmlns:a16="http://schemas.microsoft.com/office/drawing/2014/main" id="{6D8F8F78-F929-4A3F-AA35-AE58D5381E87}"/>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71911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145F5529-E999-43CE-B1FC-0FC849999F3A}"/>
              </a:ext>
            </a:extLst>
          </p:cNvPr>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a:extLst>
              <a:ext uri="{FF2B5EF4-FFF2-40B4-BE49-F238E27FC236}">
                <a16:creationId xmlns:a16="http://schemas.microsoft.com/office/drawing/2014/main" id="{A1567542-D6F6-495E-A691-85967D20AFEC}"/>
              </a:ext>
            </a:extLst>
          </p:cNvPr>
          <p:cNvSpPr>
            <a:spLocks noGrp="1"/>
          </p:cNvSpPr>
          <p:nvPr>
            <p:ph type="sldNum" sz="quarter" idx="11"/>
          </p:nvPr>
        </p:nvSpPr>
        <p:spPr/>
        <p:txBody>
          <a:bodyPr/>
          <a:lstStyle>
            <a:lvl1pPr>
              <a:defRPr/>
            </a:lvl1pPr>
          </a:lstStyle>
          <a:p>
            <a:fld id="{DE2A5A21-FFD2-4793-A1EB-32B2EAE33115}" type="slidenum">
              <a:rPr lang="en-US" altLang="es-ES"/>
              <a:pPr/>
              <a:t>‹Nº›</a:t>
            </a:fld>
            <a:endParaRPr lang="en-US" altLang="es-ES"/>
          </a:p>
        </p:txBody>
      </p:sp>
      <p:sp>
        <p:nvSpPr>
          <p:cNvPr id="4" name="Marcador de fecha 3">
            <a:extLst>
              <a:ext uri="{FF2B5EF4-FFF2-40B4-BE49-F238E27FC236}">
                <a16:creationId xmlns:a16="http://schemas.microsoft.com/office/drawing/2014/main" id="{AC4CB0D8-0313-4D8C-A9A8-594DAFA75AF0}"/>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124071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BBB9C5-81BC-4F77-8F4E-17BE5767F29B}"/>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9268C6-2249-4ECD-930B-E4211D257BD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AF10648-0F80-4CFB-84AE-1CFC8662C87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pie de página 4">
            <a:extLst>
              <a:ext uri="{FF2B5EF4-FFF2-40B4-BE49-F238E27FC236}">
                <a16:creationId xmlns:a16="http://schemas.microsoft.com/office/drawing/2014/main" id="{423E4D3D-CB6E-4142-B660-FE884CF94243}"/>
              </a:ext>
            </a:extLst>
          </p:cNvPr>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a:extLst>
              <a:ext uri="{FF2B5EF4-FFF2-40B4-BE49-F238E27FC236}">
                <a16:creationId xmlns:a16="http://schemas.microsoft.com/office/drawing/2014/main" id="{A9451D4A-0EBF-4849-BEB9-1AC7561F8149}"/>
              </a:ext>
            </a:extLst>
          </p:cNvPr>
          <p:cNvSpPr>
            <a:spLocks noGrp="1"/>
          </p:cNvSpPr>
          <p:nvPr>
            <p:ph type="sldNum" sz="quarter" idx="11"/>
          </p:nvPr>
        </p:nvSpPr>
        <p:spPr/>
        <p:txBody>
          <a:bodyPr/>
          <a:lstStyle>
            <a:lvl1pPr>
              <a:defRPr/>
            </a:lvl1pPr>
          </a:lstStyle>
          <a:p>
            <a:fld id="{B80D0C65-A479-4C88-91D7-951CCA26B269}" type="slidenum">
              <a:rPr lang="en-US" altLang="es-ES"/>
              <a:pPr/>
              <a:t>‹Nº›</a:t>
            </a:fld>
            <a:endParaRPr lang="en-US" altLang="es-ES"/>
          </a:p>
        </p:txBody>
      </p:sp>
      <p:sp>
        <p:nvSpPr>
          <p:cNvPr id="7" name="Marcador de fecha 6">
            <a:extLst>
              <a:ext uri="{FF2B5EF4-FFF2-40B4-BE49-F238E27FC236}">
                <a16:creationId xmlns:a16="http://schemas.microsoft.com/office/drawing/2014/main" id="{20C0872B-40F0-4DBB-99AC-FA2DFBC98281}"/>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080738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B8A7AF-1C32-4FED-978C-0477BB5D6467}"/>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1735C7D-ACB8-4F4B-9695-78B4325B689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a:extLst>
              <a:ext uri="{FF2B5EF4-FFF2-40B4-BE49-F238E27FC236}">
                <a16:creationId xmlns:a16="http://schemas.microsoft.com/office/drawing/2014/main" id="{1812C537-6D70-46E2-BBB3-09B56E600BA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pie de página 4">
            <a:extLst>
              <a:ext uri="{FF2B5EF4-FFF2-40B4-BE49-F238E27FC236}">
                <a16:creationId xmlns:a16="http://schemas.microsoft.com/office/drawing/2014/main" id="{521D9A32-5775-4010-B3A1-CD822A070537}"/>
              </a:ext>
            </a:extLst>
          </p:cNvPr>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a:extLst>
              <a:ext uri="{FF2B5EF4-FFF2-40B4-BE49-F238E27FC236}">
                <a16:creationId xmlns:a16="http://schemas.microsoft.com/office/drawing/2014/main" id="{BD41AB88-510C-42D5-B746-068570AB24A5}"/>
              </a:ext>
            </a:extLst>
          </p:cNvPr>
          <p:cNvSpPr>
            <a:spLocks noGrp="1"/>
          </p:cNvSpPr>
          <p:nvPr>
            <p:ph type="sldNum" sz="quarter" idx="11"/>
          </p:nvPr>
        </p:nvSpPr>
        <p:spPr/>
        <p:txBody>
          <a:bodyPr/>
          <a:lstStyle>
            <a:lvl1pPr>
              <a:defRPr/>
            </a:lvl1pPr>
          </a:lstStyle>
          <a:p>
            <a:fld id="{70334822-8617-4719-964F-C105D93ECC78}" type="slidenum">
              <a:rPr lang="en-US" altLang="es-ES"/>
              <a:pPr/>
              <a:t>‹Nº›</a:t>
            </a:fld>
            <a:endParaRPr lang="en-US" altLang="es-ES"/>
          </a:p>
        </p:txBody>
      </p:sp>
      <p:sp>
        <p:nvSpPr>
          <p:cNvPr id="7" name="Marcador de fecha 6">
            <a:extLst>
              <a:ext uri="{FF2B5EF4-FFF2-40B4-BE49-F238E27FC236}">
                <a16:creationId xmlns:a16="http://schemas.microsoft.com/office/drawing/2014/main" id="{EA7A6762-B960-45AF-89E2-302C7BA6EC5A}"/>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687764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FE7C4-F36C-47B5-96F4-494F86A3CAD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18A24B0-D1FA-456E-ACE8-0BCB1AA2D59A}"/>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a:extLst>
              <a:ext uri="{FF2B5EF4-FFF2-40B4-BE49-F238E27FC236}">
                <a16:creationId xmlns:a16="http://schemas.microsoft.com/office/drawing/2014/main" id="{B3717416-E3F6-464B-AACF-B3F8C83539B6}"/>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C08C252D-7FC4-4052-A660-126B2B4BEA53}"/>
              </a:ext>
            </a:extLst>
          </p:cNvPr>
          <p:cNvSpPr>
            <a:spLocks noGrp="1"/>
          </p:cNvSpPr>
          <p:nvPr>
            <p:ph type="sldNum" sz="quarter" idx="11"/>
          </p:nvPr>
        </p:nvSpPr>
        <p:spPr/>
        <p:txBody>
          <a:bodyPr/>
          <a:lstStyle>
            <a:lvl1pPr>
              <a:defRPr/>
            </a:lvl1pPr>
          </a:lstStyle>
          <a:p>
            <a:fld id="{CE879789-295A-4582-9217-9E188318FAB1}" type="slidenum">
              <a:rPr lang="en-US" altLang="es-ES"/>
              <a:pPr/>
              <a:t>‹Nº›</a:t>
            </a:fld>
            <a:endParaRPr lang="en-US" altLang="es-ES"/>
          </a:p>
        </p:txBody>
      </p:sp>
      <p:sp>
        <p:nvSpPr>
          <p:cNvPr id="6" name="Marcador de fecha 5">
            <a:extLst>
              <a:ext uri="{FF2B5EF4-FFF2-40B4-BE49-F238E27FC236}">
                <a16:creationId xmlns:a16="http://schemas.microsoft.com/office/drawing/2014/main" id="{657000C6-2E65-402B-BA6C-E3C3F1965A44}"/>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681943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0A5CA29-615D-46FD-8926-A9A4CD4D6606}"/>
              </a:ext>
            </a:extLst>
          </p:cNvPr>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EF0F602-A2BA-409A-A2B8-77446499DCEE}"/>
              </a:ext>
            </a:extLst>
          </p:cNvPr>
          <p:cNvSpPr>
            <a:spLocks noGrp="1"/>
          </p:cNvSpPr>
          <p:nvPr>
            <p:ph type="body" orient="vert" idx="1"/>
          </p:nvPr>
        </p:nvSpPr>
        <p:spPr>
          <a:xfrm>
            <a:off x="609600" y="122238"/>
            <a:ext cx="5865813" cy="602773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a:extLst>
              <a:ext uri="{FF2B5EF4-FFF2-40B4-BE49-F238E27FC236}">
                <a16:creationId xmlns:a16="http://schemas.microsoft.com/office/drawing/2014/main" id="{6BCB7A30-B8DC-4B76-AA03-D265F1C63061}"/>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DD145C92-527C-4763-A18D-1A74E1B78107}"/>
              </a:ext>
            </a:extLst>
          </p:cNvPr>
          <p:cNvSpPr>
            <a:spLocks noGrp="1"/>
          </p:cNvSpPr>
          <p:nvPr>
            <p:ph type="sldNum" sz="quarter" idx="11"/>
          </p:nvPr>
        </p:nvSpPr>
        <p:spPr/>
        <p:txBody>
          <a:bodyPr/>
          <a:lstStyle>
            <a:lvl1pPr>
              <a:defRPr/>
            </a:lvl1pPr>
          </a:lstStyle>
          <a:p>
            <a:fld id="{61CE95E9-FBA4-4836-918E-FFF76E6B155F}" type="slidenum">
              <a:rPr lang="en-US" altLang="es-ES"/>
              <a:pPr/>
              <a:t>‹Nº›</a:t>
            </a:fld>
            <a:endParaRPr lang="en-US" altLang="es-ES"/>
          </a:p>
        </p:txBody>
      </p:sp>
      <p:sp>
        <p:nvSpPr>
          <p:cNvPr id="6" name="Marcador de fecha 5">
            <a:extLst>
              <a:ext uri="{FF2B5EF4-FFF2-40B4-BE49-F238E27FC236}">
                <a16:creationId xmlns:a16="http://schemas.microsoft.com/office/drawing/2014/main" id="{872DDE4F-839C-49F2-AD17-AAA580551F80}"/>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67177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AAFCFB-5F8D-4CE4-963F-41413ED12F3A}"/>
              </a:ext>
            </a:extLst>
          </p:cNvPr>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a:extLst>
              <a:ext uri="{FF2B5EF4-FFF2-40B4-BE49-F238E27FC236}">
                <a16:creationId xmlns:a16="http://schemas.microsoft.com/office/drawing/2014/main" id="{99B21DF7-6B2B-4D80-8E37-548BFA314D87}"/>
              </a:ext>
            </a:extLst>
          </p:cNvPr>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a:extLst>
              <a:ext uri="{FF2B5EF4-FFF2-40B4-BE49-F238E27FC236}">
                <a16:creationId xmlns:a16="http://schemas.microsoft.com/office/drawing/2014/main" id="{A536433B-F68B-4FBA-B0C6-FCFE1CD9E763}"/>
              </a:ext>
            </a:extLst>
          </p:cNvPr>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D7FDDBF4-23B5-4917-818B-4374AF57EBCB}"/>
              </a:ext>
            </a:extLst>
          </p:cNvPr>
          <p:cNvSpPr>
            <a:spLocks noGrp="1"/>
          </p:cNvSpPr>
          <p:nvPr>
            <p:ph type="sldNum" sz="quarter" idx="11"/>
          </p:nvPr>
        </p:nvSpPr>
        <p:spPr>
          <a:xfrm>
            <a:off x="3429000" y="6338888"/>
            <a:ext cx="2133600" cy="244475"/>
          </a:xfrm>
        </p:spPr>
        <p:txBody>
          <a:bodyPr/>
          <a:lstStyle>
            <a:lvl1pPr>
              <a:defRPr/>
            </a:lvl1pPr>
          </a:lstStyle>
          <a:p>
            <a:fld id="{7B675829-8302-4C6A-814A-76AB903DF919}" type="slidenum">
              <a:rPr lang="en-US" altLang="es-ES"/>
              <a:pPr/>
              <a:t>‹Nº›</a:t>
            </a:fld>
            <a:endParaRPr lang="en-US" altLang="es-ES"/>
          </a:p>
        </p:txBody>
      </p:sp>
      <p:sp>
        <p:nvSpPr>
          <p:cNvPr id="6" name="Marcador de fecha 5">
            <a:extLst>
              <a:ext uri="{FF2B5EF4-FFF2-40B4-BE49-F238E27FC236}">
                <a16:creationId xmlns:a16="http://schemas.microsoft.com/office/drawing/2014/main" id="{69745C8F-070C-43F0-BB39-47824589F2AB}"/>
              </a:ext>
            </a:extLst>
          </p:cNvPr>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306476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a:extLst>
              <a:ext uri="{FF2B5EF4-FFF2-40B4-BE49-F238E27FC236}">
                <a16:creationId xmlns:a16="http://schemas.microsoft.com/office/drawing/2014/main" id="{3280C87E-2906-46B5-9D88-A99F76A1A311}"/>
              </a:ext>
            </a:extLst>
          </p:cNvPr>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a:extLst>
              <a:ext uri="{FF2B5EF4-FFF2-40B4-BE49-F238E27FC236}">
                <a16:creationId xmlns:a16="http://schemas.microsoft.com/office/drawing/2014/main" id="{7C3520F1-A601-4C69-A3D8-559AB5280CFB}"/>
              </a:ext>
            </a:extLst>
          </p:cNvPr>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los estilos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a:extLst>
              <a:ext uri="{FF2B5EF4-FFF2-40B4-BE49-F238E27FC236}">
                <a16:creationId xmlns:a16="http://schemas.microsoft.com/office/drawing/2014/main" id="{ACD03E48-A096-44C9-B34B-6FD8AC5A733E}"/>
              </a:ext>
            </a:extLst>
          </p:cNvPr>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a:extLst>
              <a:ext uri="{FF2B5EF4-FFF2-40B4-BE49-F238E27FC236}">
                <a16:creationId xmlns:a16="http://schemas.microsoft.com/office/drawing/2014/main" id="{A6F2A80A-2D8E-45E1-869F-5271808D5551}"/>
              </a:ext>
            </a:extLst>
          </p:cNvPr>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25CA589-D90A-43D5-BDCF-3F3B4057FF50}" type="slidenum">
              <a:rPr lang="en-US" altLang="es-ES"/>
              <a:pPr/>
              <a:t>‹Nº›</a:t>
            </a:fld>
            <a:endParaRPr lang="en-US" altLang="es-ES"/>
          </a:p>
        </p:txBody>
      </p:sp>
      <p:sp>
        <p:nvSpPr>
          <p:cNvPr id="1052" name="Rectangle 28">
            <a:extLst>
              <a:ext uri="{FF2B5EF4-FFF2-40B4-BE49-F238E27FC236}">
                <a16:creationId xmlns:a16="http://schemas.microsoft.com/office/drawing/2014/main" id="{8C123AFB-3363-48E1-BE0F-9C5FDAAB92A0}"/>
              </a:ext>
            </a:extLst>
          </p:cNvPr>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a:extLst>
              <a:ext uri="{FF2B5EF4-FFF2-40B4-BE49-F238E27FC236}">
                <a16:creationId xmlns:a16="http://schemas.microsoft.com/office/drawing/2014/main" id="{05B92BD7-DDFE-46C3-B0FB-C0AFDB194596}"/>
              </a:ext>
            </a:extLst>
          </p:cNvPr>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a:extLst>
              <a:ext uri="{FF2B5EF4-FFF2-40B4-BE49-F238E27FC236}">
                <a16:creationId xmlns:a16="http://schemas.microsoft.com/office/drawing/2014/main" id="{0B940E0E-E095-42A3-A27E-EF5C1F13BB7A}"/>
              </a:ext>
            </a:extLst>
          </p:cNvPr>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a:extLst>
              <a:ext uri="{FF2B5EF4-FFF2-40B4-BE49-F238E27FC236}">
                <a16:creationId xmlns:a16="http://schemas.microsoft.com/office/drawing/2014/main" id="{5D510095-8205-44CA-9877-C79B3C90CDF1}"/>
              </a:ext>
            </a:extLst>
          </p:cNvPr>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a:extLst>
              <a:ext uri="{FF2B5EF4-FFF2-40B4-BE49-F238E27FC236}">
                <a16:creationId xmlns:a16="http://schemas.microsoft.com/office/drawing/2014/main" id="{BB5AB0C0-3CB7-426C-9BB6-2CE3D3F781D2}"/>
              </a:ext>
            </a:extLst>
          </p:cNvPr>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a:extLst>
              <a:ext uri="{FF2B5EF4-FFF2-40B4-BE49-F238E27FC236}">
                <a16:creationId xmlns:a16="http://schemas.microsoft.com/office/drawing/2014/main" id="{BD394424-FF27-4C30-A70C-94A419210C53}"/>
              </a:ext>
            </a:extLst>
          </p:cNvPr>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a:extLst>
              <a:ext uri="{FF2B5EF4-FFF2-40B4-BE49-F238E27FC236}">
                <a16:creationId xmlns:a16="http://schemas.microsoft.com/office/drawing/2014/main" id="{94DCCCB0-7CCE-4945-830C-A6BAC5E2CE48}"/>
              </a:ext>
            </a:extLst>
          </p:cNvPr>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a:extLst>
              <a:ext uri="{FF2B5EF4-FFF2-40B4-BE49-F238E27FC236}">
                <a16:creationId xmlns:a16="http://schemas.microsoft.com/office/drawing/2014/main" id="{C1AD7AAF-1822-44E7-B462-9772374A72D1}"/>
              </a:ext>
            </a:extLst>
          </p:cNvPr>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a:extLst>
              <a:ext uri="{FF2B5EF4-FFF2-40B4-BE49-F238E27FC236}">
                <a16:creationId xmlns:a16="http://schemas.microsoft.com/office/drawing/2014/main" id="{E0AAA57C-1520-414B-A6A3-B4F5C374C252}"/>
              </a:ext>
            </a:extLst>
          </p:cNvPr>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a:extLst>
              <a:ext uri="{FF2B5EF4-FFF2-40B4-BE49-F238E27FC236}">
                <a16:creationId xmlns:a16="http://schemas.microsoft.com/office/drawing/2014/main" id="{8ED78363-4177-45E9-ADE1-6D3E353E1C8D}"/>
              </a:ext>
            </a:extLst>
          </p:cNvPr>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a:extLst>
              <a:ext uri="{FF2B5EF4-FFF2-40B4-BE49-F238E27FC236}">
                <a16:creationId xmlns:a16="http://schemas.microsoft.com/office/drawing/2014/main" id="{D73F610A-3728-4C4A-A654-F53B1F104645}"/>
              </a:ext>
            </a:extLst>
          </p:cNvPr>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a:extLst>
              <a:ext uri="{FF2B5EF4-FFF2-40B4-BE49-F238E27FC236}">
                <a16:creationId xmlns:a16="http://schemas.microsoft.com/office/drawing/2014/main" id="{F24C29C8-0D3D-4D1C-972A-68817AFE58EF}"/>
              </a:ext>
            </a:extLst>
          </p:cNvPr>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a:extLst>
              <a:ext uri="{FF2B5EF4-FFF2-40B4-BE49-F238E27FC236}">
                <a16:creationId xmlns:a16="http://schemas.microsoft.com/office/drawing/2014/main" id="{D4D173DC-2595-48CE-B96C-FE07585626A8}"/>
              </a:ext>
            </a:extLst>
          </p:cNvPr>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a:extLst>
              <a:ext uri="{FF2B5EF4-FFF2-40B4-BE49-F238E27FC236}">
                <a16:creationId xmlns:a16="http://schemas.microsoft.com/office/drawing/2014/main" id="{734B48F6-5371-46A6-A33A-2A99864C469B}"/>
              </a:ext>
            </a:extLst>
          </p:cNvPr>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a:extLst>
              <a:ext uri="{FF2B5EF4-FFF2-40B4-BE49-F238E27FC236}">
                <a16:creationId xmlns:a16="http://schemas.microsoft.com/office/drawing/2014/main" id="{3C53698D-DB44-4D93-8E25-C78BC6252BE9}"/>
              </a:ext>
            </a:extLst>
          </p:cNvPr>
          <p:cNvGrpSpPr>
            <a:grpSpLocks/>
          </p:cNvGrpSpPr>
          <p:nvPr/>
        </p:nvGrpSpPr>
        <p:grpSpPr bwMode="auto">
          <a:xfrm>
            <a:off x="8002588" y="69850"/>
            <a:ext cx="657225" cy="636588"/>
            <a:chOff x="5041" y="44"/>
            <a:chExt cx="414" cy="401"/>
          </a:xfrm>
        </p:grpSpPr>
        <p:sp>
          <p:nvSpPr>
            <p:cNvPr id="1129" name="Oval 105">
              <a:extLst>
                <a:ext uri="{FF2B5EF4-FFF2-40B4-BE49-F238E27FC236}">
                  <a16:creationId xmlns:a16="http://schemas.microsoft.com/office/drawing/2014/main" id="{2BE63DB3-3355-4BDF-8028-26A1F3F2A9B2}"/>
                </a:ext>
              </a:extLst>
            </p:cNvPr>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a:extLst>
                <a:ext uri="{FF2B5EF4-FFF2-40B4-BE49-F238E27FC236}">
                  <a16:creationId xmlns:a16="http://schemas.microsoft.com/office/drawing/2014/main" id="{26E54FB4-9DB7-4EC7-81EB-769BB7E1A4DE}"/>
                </a:ext>
              </a:extLst>
            </p:cNvPr>
            <p:cNvGrpSpPr>
              <a:grpSpLocks/>
            </p:cNvGrpSpPr>
            <p:nvPr userDrawn="1"/>
          </p:nvGrpSpPr>
          <p:grpSpPr bwMode="auto">
            <a:xfrm rot="334874">
              <a:off x="5321" y="313"/>
              <a:ext cx="98" cy="75"/>
              <a:chOff x="3452" y="878"/>
              <a:chExt cx="402" cy="342"/>
            </a:xfrm>
          </p:grpSpPr>
          <p:sp>
            <p:nvSpPr>
              <p:cNvPr id="1131" name="Oval 107">
                <a:extLst>
                  <a:ext uri="{FF2B5EF4-FFF2-40B4-BE49-F238E27FC236}">
                    <a16:creationId xmlns:a16="http://schemas.microsoft.com/office/drawing/2014/main" id="{1C7738BF-145A-4AF4-B016-F29257C55B06}"/>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a:extLst>
                  <a:ext uri="{FF2B5EF4-FFF2-40B4-BE49-F238E27FC236}">
                    <a16:creationId xmlns:a16="http://schemas.microsoft.com/office/drawing/2014/main" id="{F6174F9F-4C3B-4201-91F1-FDD36CA51E43}"/>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a:extLst>
                  <a:ext uri="{FF2B5EF4-FFF2-40B4-BE49-F238E27FC236}">
                    <a16:creationId xmlns:a16="http://schemas.microsoft.com/office/drawing/2014/main" id="{6B191CDF-612E-4819-A2CF-6EE41F58D293}"/>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a:extLst>
                <a:ext uri="{FF2B5EF4-FFF2-40B4-BE49-F238E27FC236}">
                  <a16:creationId xmlns:a16="http://schemas.microsoft.com/office/drawing/2014/main" id="{A6A3F3DA-79C0-454D-87EB-25E4472AD3BA}"/>
                </a:ext>
              </a:extLst>
            </p:cNvPr>
            <p:cNvGrpSpPr>
              <a:grpSpLocks/>
            </p:cNvGrpSpPr>
            <p:nvPr userDrawn="1"/>
          </p:nvGrpSpPr>
          <p:grpSpPr bwMode="auto">
            <a:xfrm rot="-23704554">
              <a:off x="5358" y="218"/>
              <a:ext cx="97" cy="75"/>
              <a:chOff x="3452" y="878"/>
              <a:chExt cx="402" cy="342"/>
            </a:xfrm>
          </p:grpSpPr>
          <p:sp>
            <p:nvSpPr>
              <p:cNvPr id="1135" name="Oval 111">
                <a:extLst>
                  <a:ext uri="{FF2B5EF4-FFF2-40B4-BE49-F238E27FC236}">
                    <a16:creationId xmlns:a16="http://schemas.microsoft.com/office/drawing/2014/main" id="{15054DA1-6EC2-439E-85D5-766A58C4E221}"/>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a:extLst>
                  <a:ext uri="{FF2B5EF4-FFF2-40B4-BE49-F238E27FC236}">
                    <a16:creationId xmlns:a16="http://schemas.microsoft.com/office/drawing/2014/main" id="{BC97A424-9892-4DF1-9389-9FBB7EC17323}"/>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a:extLst>
                  <a:ext uri="{FF2B5EF4-FFF2-40B4-BE49-F238E27FC236}">
                    <a16:creationId xmlns:a16="http://schemas.microsoft.com/office/drawing/2014/main" id="{CDED9EFD-8C9E-48ED-900D-DE20A49AAA93}"/>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a:extLst>
                <a:ext uri="{FF2B5EF4-FFF2-40B4-BE49-F238E27FC236}">
                  <a16:creationId xmlns:a16="http://schemas.microsoft.com/office/drawing/2014/main" id="{0EF59304-18EF-48E4-ADC0-188FC4CD0EEB}"/>
                </a:ext>
              </a:extLst>
            </p:cNvPr>
            <p:cNvGrpSpPr>
              <a:grpSpLocks/>
            </p:cNvGrpSpPr>
            <p:nvPr userDrawn="1"/>
          </p:nvGrpSpPr>
          <p:grpSpPr bwMode="auto">
            <a:xfrm rot="-4646600">
              <a:off x="5335" y="107"/>
              <a:ext cx="88" cy="82"/>
              <a:chOff x="3452" y="878"/>
              <a:chExt cx="402" cy="342"/>
            </a:xfrm>
          </p:grpSpPr>
          <p:sp>
            <p:nvSpPr>
              <p:cNvPr id="1139" name="Oval 115">
                <a:extLst>
                  <a:ext uri="{FF2B5EF4-FFF2-40B4-BE49-F238E27FC236}">
                    <a16:creationId xmlns:a16="http://schemas.microsoft.com/office/drawing/2014/main" id="{F791F416-3E6C-4C6F-A88A-AB1265EE0EC8}"/>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a:extLst>
                  <a:ext uri="{FF2B5EF4-FFF2-40B4-BE49-F238E27FC236}">
                    <a16:creationId xmlns:a16="http://schemas.microsoft.com/office/drawing/2014/main" id="{ACA67ACE-F5D6-4B13-9E4D-D98A2512842F}"/>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a:extLst>
                  <a:ext uri="{FF2B5EF4-FFF2-40B4-BE49-F238E27FC236}">
                    <a16:creationId xmlns:a16="http://schemas.microsoft.com/office/drawing/2014/main" id="{5CFDA18A-2844-43F8-82FC-EB9697653DA0}"/>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a:extLst>
                <a:ext uri="{FF2B5EF4-FFF2-40B4-BE49-F238E27FC236}">
                  <a16:creationId xmlns:a16="http://schemas.microsoft.com/office/drawing/2014/main" id="{3188C0DA-A6C3-4BB5-ACFC-3517B6D899AB}"/>
                </a:ext>
              </a:extLst>
            </p:cNvPr>
            <p:cNvGrpSpPr>
              <a:grpSpLocks/>
            </p:cNvGrpSpPr>
            <p:nvPr userDrawn="1"/>
          </p:nvGrpSpPr>
          <p:grpSpPr bwMode="auto">
            <a:xfrm rot="2913403">
              <a:off x="5210" y="359"/>
              <a:ext cx="88" cy="83"/>
              <a:chOff x="3452" y="878"/>
              <a:chExt cx="402" cy="342"/>
            </a:xfrm>
          </p:grpSpPr>
          <p:sp>
            <p:nvSpPr>
              <p:cNvPr id="1143" name="Oval 119">
                <a:extLst>
                  <a:ext uri="{FF2B5EF4-FFF2-40B4-BE49-F238E27FC236}">
                    <a16:creationId xmlns:a16="http://schemas.microsoft.com/office/drawing/2014/main" id="{D5D0C5CA-701A-4FA5-A998-B3249EEEF79F}"/>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a:extLst>
                  <a:ext uri="{FF2B5EF4-FFF2-40B4-BE49-F238E27FC236}">
                    <a16:creationId xmlns:a16="http://schemas.microsoft.com/office/drawing/2014/main" id="{C046D297-7334-4127-86A3-119CE5D25050}"/>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a:extLst>
                  <a:ext uri="{FF2B5EF4-FFF2-40B4-BE49-F238E27FC236}">
                    <a16:creationId xmlns:a16="http://schemas.microsoft.com/office/drawing/2014/main" id="{C020C30B-8C38-4DE1-AAC2-0FB1158870BA}"/>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a:extLst>
                <a:ext uri="{FF2B5EF4-FFF2-40B4-BE49-F238E27FC236}">
                  <a16:creationId xmlns:a16="http://schemas.microsoft.com/office/drawing/2014/main" id="{B6AAF5A5-0BF3-44BD-A03F-4F3516DFB5A1}"/>
                </a:ext>
              </a:extLst>
            </p:cNvPr>
            <p:cNvGrpSpPr>
              <a:grpSpLocks/>
            </p:cNvGrpSpPr>
            <p:nvPr userDrawn="1"/>
          </p:nvGrpSpPr>
          <p:grpSpPr bwMode="auto">
            <a:xfrm rot="-29488389">
              <a:off x="5212" y="46"/>
              <a:ext cx="88" cy="83"/>
              <a:chOff x="3452" y="878"/>
              <a:chExt cx="402" cy="342"/>
            </a:xfrm>
          </p:grpSpPr>
          <p:sp>
            <p:nvSpPr>
              <p:cNvPr id="1147" name="Oval 123">
                <a:extLst>
                  <a:ext uri="{FF2B5EF4-FFF2-40B4-BE49-F238E27FC236}">
                    <a16:creationId xmlns:a16="http://schemas.microsoft.com/office/drawing/2014/main" id="{A2A89A25-2ABB-453E-9FF0-021699986AFB}"/>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a:extLst>
                  <a:ext uri="{FF2B5EF4-FFF2-40B4-BE49-F238E27FC236}">
                    <a16:creationId xmlns:a16="http://schemas.microsoft.com/office/drawing/2014/main" id="{8C5C2E70-4D87-4320-B714-85D0F050BB1E}"/>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a:extLst>
                  <a:ext uri="{FF2B5EF4-FFF2-40B4-BE49-F238E27FC236}">
                    <a16:creationId xmlns:a16="http://schemas.microsoft.com/office/drawing/2014/main" id="{1B063B2E-D3DE-4433-ADC6-437488C73676}"/>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a:extLst>
                <a:ext uri="{FF2B5EF4-FFF2-40B4-BE49-F238E27FC236}">
                  <a16:creationId xmlns:a16="http://schemas.microsoft.com/office/drawing/2014/main" id="{A6A91A69-56F2-4AAE-8AB0-0DA292D4EE0E}"/>
                </a:ext>
              </a:extLst>
            </p:cNvPr>
            <p:cNvGrpSpPr>
              <a:grpSpLocks/>
            </p:cNvGrpSpPr>
            <p:nvPr userDrawn="1"/>
          </p:nvGrpSpPr>
          <p:grpSpPr bwMode="auto">
            <a:xfrm rot="-10069553">
              <a:off x="5089" y="95"/>
              <a:ext cx="97" cy="76"/>
              <a:chOff x="3452" y="878"/>
              <a:chExt cx="402" cy="342"/>
            </a:xfrm>
          </p:grpSpPr>
          <p:sp>
            <p:nvSpPr>
              <p:cNvPr id="1151" name="Oval 127">
                <a:extLst>
                  <a:ext uri="{FF2B5EF4-FFF2-40B4-BE49-F238E27FC236}">
                    <a16:creationId xmlns:a16="http://schemas.microsoft.com/office/drawing/2014/main" id="{93F63D8D-1329-4F75-B0FE-E97BB57CF9C1}"/>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a:extLst>
                  <a:ext uri="{FF2B5EF4-FFF2-40B4-BE49-F238E27FC236}">
                    <a16:creationId xmlns:a16="http://schemas.microsoft.com/office/drawing/2014/main" id="{A3295649-F7A5-4C8A-A9AB-B717415C9648}"/>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a:extLst>
                  <a:ext uri="{FF2B5EF4-FFF2-40B4-BE49-F238E27FC236}">
                    <a16:creationId xmlns:a16="http://schemas.microsoft.com/office/drawing/2014/main" id="{DA97EC26-3D65-405E-8934-CEF67F819EFC}"/>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a:extLst>
                <a:ext uri="{FF2B5EF4-FFF2-40B4-BE49-F238E27FC236}">
                  <a16:creationId xmlns:a16="http://schemas.microsoft.com/office/drawing/2014/main" id="{479D5F1E-6FD8-478C-88C3-66BE48B00652}"/>
                </a:ext>
              </a:extLst>
            </p:cNvPr>
            <p:cNvGrpSpPr>
              <a:grpSpLocks/>
            </p:cNvGrpSpPr>
            <p:nvPr userDrawn="1"/>
          </p:nvGrpSpPr>
          <p:grpSpPr bwMode="auto">
            <a:xfrm rot="-34314642">
              <a:off x="5041" y="204"/>
              <a:ext cx="97" cy="75"/>
              <a:chOff x="3452" y="878"/>
              <a:chExt cx="402" cy="342"/>
            </a:xfrm>
          </p:grpSpPr>
          <p:sp>
            <p:nvSpPr>
              <p:cNvPr id="1155" name="Oval 131">
                <a:extLst>
                  <a:ext uri="{FF2B5EF4-FFF2-40B4-BE49-F238E27FC236}">
                    <a16:creationId xmlns:a16="http://schemas.microsoft.com/office/drawing/2014/main" id="{A66464A9-C5B2-45FD-B751-1E03BDB44C4B}"/>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a:extLst>
                  <a:ext uri="{FF2B5EF4-FFF2-40B4-BE49-F238E27FC236}">
                    <a16:creationId xmlns:a16="http://schemas.microsoft.com/office/drawing/2014/main" id="{BDCCFB63-A6E8-40CA-9D66-CB39D12DBB5E}"/>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a:extLst>
                  <a:ext uri="{FF2B5EF4-FFF2-40B4-BE49-F238E27FC236}">
                    <a16:creationId xmlns:a16="http://schemas.microsoft.com/office/drawing/2014/main" id="{35A5CD34-1FC7-45B5-9AAD-3C6C85D317BF}"/>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a:extLst>
                <a:ext uri="{FF2B5EF4-FFF2-40B4-BE49-F238E27FC236}">
                  <a16:creationId xmlns:a16="http://schemas.microsoft.com/office/drawing/2014/main" id="{8EED1DD1-E6E3-431F-8F06-7603B9A3B870}"/>
                </a:ext>
              </a:extLst>
            </p:cNvPr>
            <p:cNvGrpSpPr>
              <a:grpSpLocks/>
            </p:cNvGrpSpPr>
            <p:nvPr userDrawn="1"/>
          </p:nvGrpSpPr>
          <p:grpSpPr bwMode="auto">
            <a:xfrm rot="-15041649">
              <a:off x="5085" y="304"/>
              <a:ext cx="88" cy="82"/>
              <a:chOff x="3452" y="878"/>
              <a:chExt cx="402" cy="342"/>
            </a:xfrm>
          </p:grpSpPr>
          <p:sp>
            <p:nvSpPr>
              <p:cNvPr id="1159" name="Oval 135">
                <a:extLst>
                  <a:ext uri="{FF2B5EF4-FFF2-40B4-BE49-F238E27FC236}">
                    <a16:creationId xmlns:a16="http://schemas.microsoft.com/office/drawing/2014/main" id="{53C3CEC6-ED6B-47BD-8154-A4B30A135788}"/>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a:extLst>
                  <a:ext uri="{FF2B5EF4-FFF2-40B4-BE49-F238E27FC236}">
                    <a16:creationId xmlns:a16="http://schemas.microsoft.com/office/drawing/2014/main" id="{D6650D4D-A65D-4749-9EBB-34638FF73D53}"/>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a:extLst>
                  <a:ext uri="{FF2B5EF4-FFF2-40B4-BE49-F238E27FC236}">
                    <a16:creationId xmlns:a16="http://schemas.microsoft.com/office/drawing/2014/main" id="{59CA8669-3725-4B41-A623-A92B2AC8A0A4}"/>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a:extLst>
              <a:ext uri="{FF2B5EF4-FFF2-40B4-BE49-F238E27FC236}">
                <a16:creationId xmlns:a16="http://schemas.microsoft.com/office/drawing/2014/main" id="{9295A5FC-0397-47D7-86D5-9D184FA7D2E8}"/>
              </a:ext>
            </a:extLst>
          </p:cNvPr>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a:extLst>
              <a:ext uri="{FF2B5EF4-FFF2-40B4-BE49-F238E27FC236}">
                <a16:creationId xmlns:a16="http://schemas.microsoft.com/office/drawing/2014/main" id="{3E54B1B0-7C74-49DE-A1A4-6FB7B37FE9A9}"/>
              </a:ext>
            </a:extLst>
          </p:cNvPr>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a:extLst>
              <a:ext uri="{FF2B5EF4-FFF2-40B4-BE49-F238E27FC236}">
                <a16:creationId xmlns:a16="http://schemas.microsoft.com/office/drawing/2014/main" id="{86C67085-90AD-4D3B-BCDD-FD892C6C357A}"/>
              </a:ext>
            </a:extLst>
          </p:cNvPr>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a:extLst>
              <a:ext uri="{FF2B5EF4-FFF2-40B4-BE49-F238E27FC236}">
                <a16:creationId xmlns:a16="http://schemas.microsoft.com/office/drawing/2014/main" id="{9B4F34B0-5FA1-483D-A5D0-B213B1F8FF47}"/>
              </a:ext>
            </a:extLst>
          </p:cNvPr>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a:extLst>
              <a:ext uri="{FF2B5EF4-FFF2-40B4-BE49-F238E27FC236}">
                <a16:creationId xmlns:a16="http://schemas.microsoft.com/office/drawing/2014/main" id="{0493C59D-FEDD-4131-BA4B-CA0940D62117}"/>
              </a:ext>
            </a:extLst>
          </p:cNvPr>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a:extLst>
              <a:ext uri="{FF2B5EF4-FFF2-40B4-BE49-F238E27FC236}">
                <a16:creationId xmlns:a16="http://schemas.microsoft.com/office/drawing/2014/main" id="{F4973ACF-3F35-467B-BB54-60987416DB89}"/>
              </a:ext>
            </a:extLst>
          </p:cNvPr>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a:extLst>
              <a:ext uri="{FF2B5EF4-FFF2-40B4-BE49-F238E27FC236}">
                <a16:creationId xmlns:a16="http://schemas.microsoft.com/office/drawing/2014/main" id="{04F9AC7B-9F31-4A6E-93F3-B523F22B1264}"/>
              </a:ext>
            </a:extLst>
          </p:cNvPr>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a:extLst>
              <a:ext uri="{FF2B5EF4-FFF2-40B4-BE49-F238E27FC236}">
                <a16:creationId xmlns:a16="http://schemas.microsoft.com/office/drawing/2014/main" id="{1B785787-7CE2-422B-B612-6042F8EA208C}"/>
              </a:ext>
            </a:extLst>
          </p:cNvPr>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a:extLst>
              <a:ext uri="{FF2B5EF4-FFF2-40B4-BE49-F238E27FC236}">
                <a16:creationId xmlns:a16="http://schemas.microsoft.com/office/drawing/2014/main" id="{08BD4C68-5FAD-4B06-AAD9-485D3DF58B4F}"/>
              </a:ext>
            </a:extLst>
          </p:cNvPr>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39751" y="2136787"/>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DEL RIESGO EMPRESARIAL </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Picture Frame 1025">
            <a:extLst>
              <a:ext uri="{FF2B5EF4-FFF2-40B4-BE49-F238E27FC236}">
                <a16:creationId xmlns:a16="http://schemas.microsoft.com/office/drawing/2014/main" id="{31A74A4A-C600-45C6-9251-CAF7E13E6B3C}"/>
              </a:ext>
            </a:extLst>
          </p:cNvPr>
          <p:cNvPicPr/>
          <p:nvPr/>
        </p:nvPicPr>
        <p:blipFill>
          <a:blip r:embed="rId2"/>
          <a:srcRect/>
          <a:stretch>
            <a:fillRect/>
          </a:stretch>
        </p:blipFill>
        <p:spPr bwMode="auto">
          <a:xfrm>
            <a:off x="539552" y="404546"/>
            <a:ext cx="3618072" cy="187232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CONFERENCIA No. 2</a:t>
            </a:r>
          </a:p>
        </p:txBody>
      </p:sp>
      <p:sp>
        <p:nvSpPr>
          <p:cNvPr id="3" name="Marcador de contenido 2"/>
          <p:cNvSpPr>
            <a:spLocks noGrp="1"/>
          </p:cNvSpPr>
          <p:nvPr>
            <p:ph idx="1"/>
          </p:nvPr>
        </p:nvSpPr>
        <p:spPr>
          <a:xfrm>
            <a:off x="611560" y="980728"/>
            <a:ext cx="8023225" cy="4921250"/>
          </a:xfrm>
        </p:spPr>
        <p:txBody>
          <a:bodyPr>
            <a:normAutofit fontScale="85000" lnSpcReduction="20000"/>
          </a:bodyPr>
          <a:lstStyle/>
          <a:p>
            <a:pPr marL="0" indent="0" algn="just">
              <a:spcBef>
                <a:spcPts val="0"/>
              </a:spcBef>
              <a:spcAft>
                <a:spcPts val="1800"/>
              </a:spcAft>
              <a:buNone/>
            </a:pPr>
            <a:r>
              <a:rPr lang="es-ES" altLang="es-ES" b="1" dirty="0"/>
              <a:t>Tema 1: </a:t>
            </a:r>
            <a:r>
              <a:rPr lang="es-ES" altLang="es-ES" dirty="0"/>
              <a:t>La administración de riesgos puros en las entidades de base.</a:t>
            </a:r>
          </a:p>
          <a:p>
            <a:pPr marL="0" indent="0" algn="just">
              <a:spcBef>
                <a:spcPts val="0"/>
              </a:spcBef>
              <a:spcAft>
                <a:spcPts val="1800"/>
              </a:spcAft>
              <a:buNone/>
            </a:pPr>
            <a:endParaRPr lang="es-ES" altLang="es-ES" dirty="0"/>
          </a:p>
          <a:p>
            <a:pPr marL="0" indent="0" algn="just">
              <a:spcBef>
                <a:spcPts val="0"/>
              </a:spcBef>
              <a:spcAft>
                <a:spcPts val="1800"/>
              </a:spcAft>
              <a:buNone/>
            </a:pPr>
            <a:r>
              <a:rPr lang="es-ES_tradnl" b="1" dirty="0"/>
              <a:t>Sumario:</a:t>
            </a:r>
            <a:endParaRPr lang="es-ES" dirty="0"/>
          </a:p>
          <a:p>
            <a:pPr lvl="0" algn="just">
              <a:spcBef>
                <a:spcPts val="0"/>
              </a:spcBef>
              <a:spcAft>
                <a:spcPts val="1800"/>
              </a:spcAft>
            </a:pPr>
            <a:r>
              <a:rPr lang="es-ES" dirty="0"/>
              <a:t>La Administración de Riesgo en las entidades de base, definición, importancia y principales tendencias.</a:t>
            </a:r>
          </a:p>
          <a:p>
            <a:pPr lvl="0" algn="just">
              <a:spcBef>
                <a:spcPts val="0"/>
              </a:spcBef>
              <a:spcAft>
                <a:spcPts val="1800"/>
              </a:spcAft>
            </a:pPr>
            <a:r>
              <a:rPr lang="es-ES" dirty="0"/>
              <a:t>Etapas de la administración del riesgo: identificación, análisis, evaluación y financiación.</a:t>
            </a:r>
          </a:p>
          <a:p>
            <a:pPr lvl="0" algn="just">
              <a:spcBef>
                <a:spcPts val="0"/>
              </a:spcBef>
              <a:spcAft>
                <a:spcPts val="1800"/>
              </a:spcAft>
            </a:pPr>
            <a:r>
              <a:rPr lang="es-ES" dirty="0"/>
              <a:t>Procedimientos para efectuar cada una de las etapas de la administración de los riesgos puros</a:t>
            </a:r>
          </a:p>
        </p:txBody>
      </p:sp>
    </p:spTree>
    <p:extLst>
      <p:ext uri="{BB962C8B-B14F-4D97-AF65-F5344CB8AC3E}">
        <p14:creationId xmlns:p14="http://schemas.microsoft.com/office/powerpoint/2010/main" val="203965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OBJETIVO:</a:t>
            </a:r>
          </a:p>
        </p:txBody>
      </p:sp>
      <p:sp>
        <p:nvSpPr>
          <p:cNvPr id="3" name="Marcador de contenido 2"/>
          <p:cNvSpPr>
            <a:spLocks noGrp="1"/>
          </p:cNvSpPr>
          <p:nvPr>
            <p:ph idx="1"/>
          </p:nvPr>
        </p:nvSpPr>
        <p:spPr>
          <a:xfrm>
            <a:off x="539552" y="1124744"/>
            <a:ext cx="5946451" cy="3888432"/>
          </a:xfrm>
        </p:spPr>
        <p:txBody>
          <a:bodyPr/>
          <a:lstStyle/>
          <a:p>
            <a:pPr marL="0" indent="0" algn="just">
              <a:buNone/>
            </a:pPr>
            <a:r>
              <a:rPr lang="es-ES" sz="2400" dirty="0"/>
              <a:t>Caracterizar la Administración de Riesgo en las entidades de base, así como la  identificación de los procedimientos correspondientes a cada una de las etapas de la administración de los riesgos puros, a través del estudio de documentos y el trabajo en grupo; desarrollando la ética, la responsabilidad y la laboriosidad.</a:t>
            </a:r>
          </a:p>
        </p:txBody>
      </p:sp>
      <p:pic>
        <p:nvPicPr>
          <p:cNvPr id="4" name="Picture 13" descr="D:\frida25814\facultad\2015\imagenes para ppt\noijhjh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81678">
            <a:off x="6672352" y="2486685"/>
            <a:ext cx="2011206" cy="224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15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22238"/>
            <a:ext cx="8280920" cy="563562"/>
          </a:xfrm>
        </p:spPr>
        <p:txBody>
          <a:bodyPr>
            <a:noAutofit/>
          </a:bodyPr>
          <a:lstStyle/>
          <a:p>
            <a:pPr algn="ctr"/>
            <a:r>
              <a:rPr lang="es-ES" sz="2000" i="0" dirty="0"/>
              <a:t>La Administración de riesgo en las entidades de base, definición, importancia y principales tendencias.</a:t>
            </a:r>
          </a:p>
        </p:txBody>
      </p:sp>
      <p:sp>
        <p:nvSpPr>
          <p:cNvPr id="3" name="Rectángulo 2">
            <a:extLst>
              <a:ext uri="{FF2B5EF4-FFF2-40B4-BE49-F238E27FC236}">
                <a16:creationId xmlns:a16="http://schemas.microsoft.com/office/drawing/2014/main" id="{D941E0E6-3C2B-4E6C-9849-4549D5270993}"/>
              </a:ext>
            </a:extLst>
          </p:cNvPr>
          <p:cNvSpPr/>
          <p:nvPr/>
        </p:nvSpPr>
        <p:spPr>
          <a:xfrm>
            <a:off x="467544" y="1120676"/>
            <a:ext cx="8136904" cy="2031325"/>
          </a:xfrm>
          <a:prstGeom prst="rect">
            <a:avLst/>
          </a:prstGeom>
        </p:spPr>
        <p:txBody>
          <a:bodyPr wrap="square">
            <a:spAutoFit/>
          </a:bodyPr>
          <a:lstStyle/>
          <a:p>
            <a:pPr algn="just"/>
            <a:r>
              <a:rPr lang="es-ES" b="1" dirty="0">
                <a:latin typeface="+mn-lt"/>
              </a:rPr>
              <a:t>La relación pérdida – beneficio.</a:t>
            </a:r>
          </a:p>
          <a:p>
            <a:pPr algn="just"/>
            <a:endParaRPr lang="es-ES" b="1" dirty="0">
              <a:latin typeface="+mn-lt"/>
            </a:endParaRPr>
          </a:p>
          <a:p>
            <a:pPr algn="just"/>
            <a:r>
              <a:rPr lang="es-ES" dirty="0">
                <a:latin typeface="+mn-lt"/>
              </a:rPr>
              <a:t>El </a:t>
            </a:r>
            <a:r>
              <a:rPr lang="es-ES" b="1" dirty="0">
                <a:solidFill>
                  <a:srgbClr val="FF0000"/>
                </a:solidFill>
                <a:latin typeface="+mn-lt"/>
              </a:rPr>
              <a:t>beneficio</a:t>
            </a:r>
            <a:r>
              <a:rPr lang="es-ES" dirty="0">
                <a:latin typeface="+mn-lt"/>
              </a:rPr>
              <a:t> no es sino la recompensa por el riesgo asumido. Si no hubiera riesgo, no habría beneficio.</a:t>
            </a:r>
          </a:p>
          <a:p>
            <a:pPr algn="just"/>
            <a:r>
              <a:rPr lang="es-ES" dirty="0">
                <a:latin typeface="+mn-lt"/>
              </a:rPr>
              <a:t>La </a:t>
            </a:r>
            <a:r>
              <a:rPr lang="es-ES" b="1" dirty="0">
                <a:solidFill>
                  <a:srgbClr val="FF0000"/>
                </a:solidFill>
                <a:latin typeface="+mn-lt"/>
              </a:rPr>
              <a:t>pérdida: </a:t>
            </a:r>
            <a:r>
              <a:rPr lang="es-ES" dirty="0">
                <a:latin typeface="+mn-lt"/>
              </a:rPr>
              <a:t>Todo resultado negativo o no deseado, producto de la materialización u ocurrencia de un evento y que impacta el logro de un objetivo.</a:t>
            </a:r>
          </a:p>
        </p:txBody>
      </p:sp>
      <p:sp>
        <p:nvSpPr>
          <p:cNvPr id="4" name="Rectángulo 3">
            <a:extLst>
              <a:ext uri="{FF2B5EF4-FFF2-40B4-BE49-F238E27FC236}">
                <a16:creationId xmlns:a16="http://schemas.microsoft.com/office/drawing/2014/main" id="{5A6B8786-656C-4DD7-9548-BD5E32D665B7}"/>
              </a:ext>
            </a:extLst>
          </p:cNvPr>
          <p:cNvSpPr/>
          <p:nvPr/>
        </p:nvSpPr>
        <p:spPr>
          <a:xfrm>
            <a:off x="539552" y="3181032"/>
            <a:ext cx="8064896" cy="3416320"/>
          </a:xfrm>
          <a:prstGeom prst="rect">
            <a:avLst/>
          </a:prstGeom>
        </p:spPr>
        <p:txBody>
          <a:bodyPr wrap="square">
            <a:spAutoFit/>
          </a:bodyPr>
          <a:lstStyle/>
          <a:p>
            <a:pPr algn="just"/>
            <a:r>
              <a:rPr lang="es-ES" b="1" dirty="0">
                <a:latin typeface="+mn-lt"/>
              </a:rPr>
              <a:t>La administración del riesgo empresarial</a:t>
            </a:r>
            <a:r>
              <a:rPr lang="es-ES" dirty="0">
                <a:latin typeface="+mn-lt"/>
              </a:rPr>
              <a:t>.</a:t>
            </a:r>
          </a:p>
          <a:p>
            <a:pPr algn="just"/>
            <a:endParaRPr lang="es-ES" dirty="0">
              <a:latin typeface="+mn-lt"/>
            </a:endParaRPr>
          </a:p>
          <a:p>
            <a:pPr algn="just"/>
            <a:r>
              <a:rPr lang="es-ES" dirty="0">
                <a:latin typeface="+mn-lt"/>
              </a:rPr>
              <a:t>La gerencia de riesgos es un </a:t>
            </a:r>
            <a:r>
              <a:rPr lang="es-ES" b="1" dirty="0">
                <a:latin typeface="+mn-lt"/>
              </a:rPr>
              <a:t>SISTEMA</a:t>
            </a:r>
            <a:r>
              <a:rPr lang="es-ES" dirty="0">
                <a:latin typeface="+mn-lt"/>
              </a:rPr>
              <a:t> que permite identificar, eliminar, reducir  y financiar o transferir los riesgos para conseguir aminorar su incidencia negativa en los resultados de la empresa.</a:t>
            </a:r>
          </a:p>
          <a:p>
            <a:pPr algn="just"/>
            <a:endParaRPr lang="es-ES" dirty="0">
              <a:latin typeface="+mn-lt"/>
            </a:endParaRPr>
          </a:p>
          <a:p>
            <a:pPr algn="just"/>
            <a:r>
              <a:rPr lang="es-ES" b="1" dirty="0">
                <a:latin typeface="+mn-lt"/>
              </a:rPr>
              <a:t>Objetivos</a:t>
            </a:r>
            <a:r>
              <a:rPr lang="es-ES" dirty="0">
                <a:latin typeface="+mn-lt"/>
              </a:rPr>
              <a:t>:</a:t>
            </a:r>
          </a:p>
          <a:p>
            <a:pPr algn="just"/>
            <a:endParaRPr lang="es-ES" dirty="0">
              <a:latin typeface="+mn-lt"/>
            </a:endParaRPr>
          </a:p>
          <a:p>
            <a:pPr algn="just"/>
            <a:r>
              <a:rPr lang="es-ES" b="1" dirty="0">
                <a:latin typeface="+mn-lt"/>
              </a:rPr>
              <a:t>A corto plazo:</a:t>
            </a:r>
            <a:r>
              <a:rPr lang="es-ES" dirty="0">
                <a:latin typeface="+mn-lt"/>
              </a:rPr>
              <a:t> Minimizar la pérdida ocasionada por la ocurrencia de dicho riesgo.</a:t>
            </a:r>
          </a:p>
          <a:p>
            <a:pPr algn="just"/>
            <a:r>
              <a:rPr lang="es-ES" b="1" dirty="0">
                <a:latin typeface="+mn-lt"/>
              </a:rPr>
              <a:t>A largo plazo: </a:t>
            </a:r>
            <a:r>
              <a:rPr lang="es-ES" dirty="0">
                <a:latin typeface="+mn-lt"/>
              </a:rPr>
              <a:t>Mantener la estabilidad y seguridad financiera de la empresa.</a:t>
            </a:r>
          </a:p>
        </p:txBody>
      </p:sp>
    </p:spTree>
    <p:extLst>
      <p:ext uri="{BB962C8B-B14F-4D97-AF65-F5344CB8AC3E}">
        <p14:creationId xmlns:p14="http://schemas.microsoft.com/office/powerpoint/2010/main" val="310917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22238"/>
            <a:ext cx="8280920" cy="563562"/>
          </a:xfrm>
        </p:spPr>
        <p:txBody>
          <a:bodyPr>
            <a:noAutofit/>
          </a:bodyPr>
          <a:lstStyle/>
          <a:p>
            <a:pPr algn="ctr"/>
            <a:r>
              <a:rPr lang="es-ES" sz="2000" i="0" dirty="0"/>
              <a:t>La Administración de riesgo en las entidades de base, definición, importancia y principales tendencias.</a:t>
            </a:r>
          </a:p>
        </p:txBody>
      </p:sp>
      <p:sp>
        <p:nvSpPr>
          <p:cNvPr id="5" name="Rectángulo 4">
            <a:extLst>
              <a:ext uri="{FF2B5EF4-FFF2-40B4-BE49-F238E27FC236}">
                <a16:creationId xmlns:a16="http://schemas.microsoft.com/office/drawing/2014/main" id="{68670311-CCBC-4FCC-A363-86387BAADE35}"/>
              </a:ext>
            </a:extLst>
          </p:cNvPr>
          <p:cNvSpPr/>
          <p:nvPr/>
        </p:nvSpPr>
        <p:spPr>
          <a:xfrm>
            <a:off x="683568" y="1124744"/>
            <a:ext cx="8064896" cy="830997"/>
          </a:xfrm>
          <a:prstGeom prst="rect">
            <a:avLst/>
          </a:prstGeom>
        </p:spPr>
        <p:txBody>
          <a:bodyPr wrap="square">
            <a:spAutoFit/>
          </a:bodyPr>
          <a:lstStyle/>
          <a:p>
            <a:pPr algn="ctr"/>
            <a:r>
              <a:rPr lang="es-ES" sz="2400" b="1" dirty="0">
                <a:latin typeface="+mj-lt"/>
              </a:rPr>
              <a:t>¿En qué consiste la gestión del riesgo en la empresa moderna?</a:t>
            </a:r>
          </a:p>
        </p:txBody>
      </p:sp>
      <p:sp>
        <p:nvSpPr>
          <p:cNvPr id="3" name="CuadroTexto 2">
            <a:extLst>
              <a:ext uri="{FF2B5EF4-FFF2-40B4-BE49-F238E27FC236}">
                <a16:creationId xmlns:a16="http://schemas.microsoft.com/office/drawing/2014/main" id="{53984F67-5BC7-4C98-9F27-BFC392E4EC5D}"/>
              </a:ext>
            </a:extLst>
          </p:cNvPr>
          <p:cNvSpPr txBox="1"/>
          <p:nvPr/>
        </p:nvSpPr>
        <p:spPr>
          <a:xfrm>
            <a:off x="971600" y="2276872"/>
            <a:ext cx="7056783" cy="461665"/>
          </a:xfrm>
          <a:prstGeom prst="rect">
            <a:avLst/>
          </a:prstGeom>
          <a:noFill/>
        </p:spPr>
        <p:txBody>
          <a:bodyPr wrap="square" rtlCol="0">
            <a:spAutoFit/>
          </a:bodyPr>
          <a:lstStyle/>
          <a:p>
            <a:r>
              <a:rPr lang="es-ES" sz="2400" b="1" dirty="0">
                <a:latin typeface="+mn-lt"/>
              </a:rPr>
              <a:t>Conjunto de actividades que persigue :</a:t>
            </a:r>
          </a:p>
        </p:txBody>
      </p:sp>
      <p:cxnSp>
        <p:nvCxnSpPr>
          <p:cNvPr id="6" name="Conector recto de flecha 5">
            <a:extLst>
              <a:ext uri="{FF2B5EF4-FFF2-40B4-BE49-F238E27FC236}">
                <a16:creationId xmlns:a16="http://schemas.microsoft.com/office/drawing/2014/main" id="{94D77888-8051-45FE-8D5B-DCE538259C12}"/>
              </a:ext>
            </a:extLst>
          </p:cNvPr>
          <p:cNvCxnSpPr/>
          <p:nvPr/>
        </p:nvCxnSpPr>
        <p:spPr>
          <a:xfrm flipH="1">
            <a:off x="2915816" y="2924944"/>
            <a:ext cx="432048" cy="72008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 name="Conector recto de flecha 7">
            <a:extLst>
              <a:ext uri="{FF2B5EF4-FFF2-40B4-BE49-F238E27FC236}">
                <a16:creationId xmlns:a16="http://schemas.microsoft.com/office/drawing/2014/main" id="{70B42B96-FABB-4ED1-A25D-312FD64A2228}"/>
              </a:ext>
            </a:extLst>
          </p:cNvPr>
          <p:cNvCxnSpPr>
            <a:cxnSpLocks/>
          </p:cNvCxnSpPr>
          <p:nvPr/>
        </p:nvCxnSpPr>
        <p:spPr>
          <a:xfrm>
            <a:off x="6012160" y="2906711"/>
            <a:ext cx="432046" cy="73831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CuadroTexto 8">
            <a:extLst>
              <a:ext uri="{FF2B5EF4-FFF2-40B4-BE49-F238E27FC236}">
                <a16:creationId xmlns:a16="http://schemas.microsoft.com/office/drawing/2014/main" id="{67F1D2B6-FDB5-4A38-91BB-9E0B3AA7DBD9}"/>
              </a:ext>
            </a:extLst>
          </p:cNvPr>
          <p:cNvSpPr txBox="1"/>
          <p:nvPr/>
        </p:nvSpPr>
        <p:spPr>
          <a:xfrm>
            <a:off x="971600" y="4005064"/>
            <a:ext cx="3032718" cy="1938992"/>
          </a:xfrm>
          <a:prstGeom prst="rect">
            <a:avLst/>
          </a:prstGeom>
          <a:noFill/>
        </p:spPr>
        <p:txBody>
          <a:bodyPr wrap="square" rtlCol="0">
            <a:spAutoFit/>
          </a:bodyPr>
          <a:lstStyle/>
          <a:p>
            <a:pPr algn="just"/>
            <a:r>
              <a:rPr lang="es-ES" sz="2000" b="1" dirty="0">
                <a:latin typeface="+mn-lt"/>
              </a:rPr>
              <a:t>Proteger a la empresa contra las </a:t>
            </a:r>
            <a:r>
              <a:rPr lang="es-ES" sz="2000" b="1" dirty="0">
                <a:solidFill>
                  <a:srgbClr val="FF0000"/>
                </a:solidFill>
                <a:latin typeface="+mn-lt"/>
              </a:rPr>
              <a:t>pérdidas</a:t>
            </a:r>
            <a:r>
              <a:rPr lang="es-ES" sz="2000" b="1" dirty="0">
                <a:latin typeface="+mn-lt"/>
              </a:rPr>
              <a:t> que pueden generar la materialización de los riesgos</a:t>
            </a:r>
          </a:p>
        </p:txBody>
      </p:sp>
      <p:sp>
        <p:nvSpPr>
          <p:cNvPr id="11" name="CuadroTexto 10">
            <a:extLst>
              <a:ext uri="{FF2B5EF4-FFF2-40B4-BE49-F238E27FC236}">
                <a16:creationId xmlns:a16="http://schemas.microsoft.com/office/drawing/2014/main" id="{DC7A15AD-0238-406F-8A05-86FD29818D57}"/>
              </a:ext>
            </a:extLst>
          </p:cNvPr>
          <p:cNvSpPr txBox="1"/>
          <p:nvPr/>
        </p:nvSpPr>
        <p:spPr>
          <a:xfrm>
            <a:off x="5139682" y="4157464"/>
            <a:ext cx="3032718" cy="1323439"/>
          </a:xfrm>
          <a:prstGeom prst="rect">
            <a:avLst/>
          </a:prstGeom>
          <a:noFill/>
        </p:spPr>
        <p:txBody>
          <a:bodyPr wrap="square" rtlCol="0">
            <a:spAutoFit/>
          </a:bodyPr>
          <a:lstStyle/>
          <a:p>
            <a:pPr algn="just"/>
            <a:r>
              <a:rPr lang="es-ES" sz="2000" b="1" dirty="0">
                <a:latin typeface="+mn-lt"/>
              </a:rPr>
              <a:t>Explotar las </a:t>
            </a:r>
            <a:r>
              <a:rPr lang="es-ES" sz="2000" b="1" dirty="0">
                <a:solidFill>
                  <a:srgbClr val="FF0000"/>
                </a:solidFill>
                <a:latin typeface="+mn-lt"/>
              </a:rPr>
              <a:t>oportunidades</a:t>
            </a:r>
            <a:r>
              <a:rPr lang="es-ES" sz="2000" b="1" dirty="0">
                <a:latin typeface="+mn-lt"/>
              </a:rPr>
              <a:t> de beneficio que ofrecen los riesgos</a:t>
            </a:r>
          </a:p>
        </p:txBody>
      </p:sp>
    </p:spTree>
    <p:extLst>
      <p:ext uri="{BB962C8B-B14F-4D97-AF65-F5344CB8AC3E}">
        <p14:creationId xmlns:p14="http://schemas.microsoft.com/office/powerpoint/2010/main" val="1262750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22238"/>
            <a:ext cx="8280920" cy="563562"/>
          </a:xfrm>
        </p:spPr>
        <p:txBody>
          <a:bodyPr>
            <a:noAutofit/>
          </a:bodyPr>
          <a:lstStyle/>
          <a:p>
            <a:pPr algn="ctr"/>
            <a:r>
              <a:rPr lang="es-ES" sz="2000" i="0" dirty="0"/>
              <a:t>La Administración de riesgo en las entidades de base, definición, importancia y principales tendencias.</a:t>
            </a:r>
          </a:p>
        </p:txBody>
      </p:sp>
      <p:sp>
        <p:nvSpPr>
          <p:cNvPr id="4" name="Rectángulo 3">
            <a:extLst>
              <a:ext uri="{FF2B5EF4-FFF2-40B4-BE49-F238E27FC236}">
                <a16:creationId xmlns:a16="http://schemas.microsoft.com/office/drawing/2014/main" id="{22A79639-A056-41AD-952B-814FA83D3AFA}"/>
              </a:ext>
            </a:extLst>
          </p:cNvPr>
          <p:cNvSpPr/>
          <p:nvPr/>
        </p:nvSpPr>
        <p:spPr>
          <a:xfrm>
            <a:off x="683568" y="1028343"/>
            <a:ext cx="7776864" cy="5016758"/>
          </a:xfrm>
          <a:prstGeom prst="rect">
            <a:avLst/>
          </a:prstGeom>
        </p:spPr>
        <p:txBody>
          <a:bodyPr wrap="square">
            <a:spAutoFit/>
          </a:bodyPr>
          <a:lstStyle/>
          <a:p>
            <a:pPr algn="just"/>
            <a:r>
              <a:rPr lang="es-ES" sz="2000" dirty="0">
                <a:latin typeface="+mn-lt"/>
              </a:rPr>
              <a:t>La administración de riesgos como disciplina  se define:</a:t>
            </a:r>
          </a:p>
          <a:p>
            <a:pPr algn="just"/>
            <a:r>
              <a:rPr lang="es-ES" sz="2000" b="1" dirty="0">
                <a:latin typeface="+mn-lt"/>
              </a:rPr>
              <a:t>Como la disciplina que combina los recursos financieros, humanos, materiales y técnicos de la empresa, para IDENTIFICAR y EVALUAR riesgos actuales y potenciales y decidir como manejarlos con una combinación optima de COSTOS – EFECTIVIDAD.</a:t>
            </a:r>
          </a:p>
          <a:p>
            <a:pPr algn="just"/>
            <a:endParaRPr lang="es-ES" sz="2000" dirty="0">
              <a:latin typeface="+mn-lt"/>
            </a:endParaRPr>
          </a:p>
          <a:p>
            <a:pPr algn="just"/>
            <a:r>
              <a:rPr lang="es-ES" sz="2000" b="1" dirty="0">
                <a:latin typeface="+mn-lt"/>
              </a:rPr>
              <a:t>Lugar que ocupa en la empresa moderna.</a:t>
            </a:r>
          </a:p>
          <a:p>
            <a:pPr algn="just"/>
            <a:endParaRPr lang="es-ES" sz="2000" b="1" dirty="0">
              <a:latin typeface="+mn-lt"/>
            </a:endParaRPr>
          </a:p>
          <a:p>
            <a:pPr marL="457200" indent="-457200" algn="just">
              <a:buFont typeface="+mj-lt"/>
              <a:buAutoNum type="arabicPeriod"/>
            </a:pPr>
            <a:r>
              <a:rPr lang="es-ES" sz="2000" dirty="0">
                <a:latin typeface="+mn-lt"/>
              </a:rPr>
              <a:t>Es una </a:t>
            </a:r>
            <a:r>
              <a:rPr lang="es-ES" sz="2000" b="1" dirty="0">
                <a:latin typeface="+mn-lt"/>
              </a:rPr>
              <a:t>FUNCIÓN ESTRATÉGICA </a:t>
            </a:r>
            <a:r>
              <a:rPr lang="es-ES" sz="2000" dirty="0">
                <a:latin typeface="+mn-lt"/>
              </a:rPr>
              <a:t>esencial en la dirección moderna.</a:t>
            </a:r>
          </a:p>
          <a:p>
            <a:pPr marL="457200" indent="-457200" algn="just">
              <a:buFont typeface="+mj-lt"/>
              <a:buAutoNum type="arabicPeriod"/>
            </a:pPr>
            <a:r>
              <a:rPr lang="es-ES" sz="2000" dirty="0">
                <a:latin typeface="+mn-lt"/>
              </a:rPr>
              <a:t>Forma parte de la </a:t>
            </a:r>
            <a:r>
              <a:rPr lang="es-ES" sz="2000" b="1" dirty="0">
                <a:latin typeface="+mn-lt"/>
              </a:rPr>
              <a:t>POLÍTICA DE GESTIÓN  </a:t>
            </a:r>
            <a:r>
              <a:rPr lang="es-ES" sz="2000" dirty="0">
                <a:latin typeface="+mn-lt"/>
              </a:rPr>
              <a:t>y de </a:t>
            </a:r>
            <a:r>
              <a:rPr lang="es-ES" sz="2000" b="1" dirty="0">
                <a:latin typeface="+mn-lt"/>
              </a:rPr>
              <a:t>CONTROL INTERNO </a:t>
            </a:r>
            <a:r>
              <a:rPr lang="es-ES" sz="2000" dirty="0">
                <a:latin typeface="+mn-lt"/>
              </a:rPr>
              <a:t>por parte de la alta dirección.</a:t>
            </a:r>
          </a:p>
          <a:p>
            <a:pPr marL="457200" indent="-457200" algn="just">
              <a:buFont typeface="+mj-lt"/>
              <a:buAutoNum type="arabicPeriod"/>
            </a:pPr>
            <a:r>
              <a:rPr lang="es-ES" sz="2000" dirty="0">
                <a:latin typeface="+mn-lt"/>
              </a:rPr>
              <a:t>Es parte integrante del </a:t>
            </a:r>
            <a:r>
              <a:rPr lang="es-ES" sz="2000" b="1" dirty="0">
                <a:latin typeface="+mn-lt"/>
              </a:rPr>
              <a:t>PROCESO DE ADMINISTRACIÓN.</a:t>
            </a:r>
          </a:p>
        </p:txBody>
      </p:sp>
    </p:spTree>
    <p:extLst>
      <p:ext uri="{BB962C8B-B14F-4D97-AF65-F5344CB8AC3E}">
        <p14:creationId xmlns:p14="http://schemas.microsoft.com/office/powerpoint/2010/main" val="10305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a:xfrm>
            <a:off x="990599" y="122238"/>
            <a:ext cx="7642225" cy="563562"/>
          </a:xfrm>
        </p:spPr>
        <p:txBody>
          <a:bodyPr>
            <a:normAutofit fontScale="90000"/>
          </a:bodyPr>
          <a:lstStyle/>
          <a:p>
            <a:r>
              <a:rPr lang="es-ES" dirty="0"/>
              <a:t>Metodologías de la Gerencia de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p:txBody>
          <a:bodyPr/>
          <a:lstStyle/>
          <a:p>
            <a:pPr marL="0" indent="0" algn="just">
              <a:buNone/>
            </a:pPr>
            <a:r>
              <a:rPr lang="es-ES" sz="2400" dirty="0"/>
              <a:t>Las más reconocidas internacionalmente son:</a:t>
            </a:r>
          </a:p>
          <a:p>
            <a:pPr marL="457200" indent="-457200" algn="just">
              <a:buClr>
                <a:srgbClr val="002060"/>
              </a:buClr>
              <a:buFont typeface="+mj-lt"/>
              <a:buAutoNum type="arabicPeriod"/>
            </a:pPr>
            <a:r>
              <a:rPr lang="es-ES_tradnl" sz="2400" b="1" dirty="0"/>
              <a:t>El estándar AS/NZS 3931 </a:t>
            </a:r>
          </a:p>
          <a:p>
            <a:pPr marL="457200" indent="-457200" algn="just">
              <a:buClr>
                <a:srgbClr val="002060"/>
              </a:buClr>
              <a:buFont typeface="+mj-lt"/>
              <a:buAutoNum type="arabicPeriod"/>
            </a:pPr>
            <a:endParaRPr lang="es-ES_tradnl" sz="2400" b="1" dirty="0"/>
          </a:p>
          <a:p>
            <a:pPr marL="457200" indent="-457200" algn="just">
              <a:buClr>
                <a:srgbClr val="002060"/>
              </a:buClr>
              <a:buFont typeface="+mj-lt"/>
              <a:buAutoNum type="arabicPeriod"/>
            </a:pPr>
            <a:r>
              <a:rPr lang="es-ES" sz="2400" b="1" dirty="0"/>
              <a:t>Metodología para la </a:t>
            </a:r>
            <a:r>
              <a:rPr lang="es-ES" sz="2400" b="1" dirty="0" err="1"/>
              <a:t>Gestion</a:t>
            </a:r>
            <a:r>
              <a:rPr lang="es-ES" sz="2400" b="1" dirty="0"/>
              <a:t> de Riesgos de </a:t>
            </a:r>
            <a:r>
              <a:rPr lang="es-ES" sz="2400" b="1" dirty="0" err="1"/>
              <a:t>Koprinarov</a:t>
            </a:r>
            <a:endParaRPr lang="es-ES" sz="2400" b="1" dirty="0"/>
          </a:p>
          <a:p>
            <a:pPr marL="457200" indent="-457200" algn="just">
              <a:buClr>
                <a:srgbClr val="002060"/>
              </a:buClr>
              <a:buFont typeface="+mj-lt"/>
              <a:buAutoNum type="arabicPeriod"/>
            </a:pPr>
            <a:endParaRPr lang="es-ES" sz="2400" b="1" dirty="0"/>
          </a:p>
          <a:p>
            <a:pPr marL="457200" indent="-457200" algn="just">
              <a:buClr>
                <a:srgbClr val="002060"/>
              </a:buClr>
              <a:buFont typeface="+mj-lt"/>
              <a:buAutoNum type="arabicPeriod"/>
            </a:pPr>
            <a:r>
              <a:rPr lang="es-ES" sz="2400" b="1" dirty="0"/>
              <a:t>Metodología para la Administración de Riesgos  en entidades públicas Colombianas. </a:t>
            </a:r>
          </a:p>
          <a:p>
            <a:pPr marL="457200" indent="-457200" algn="just">
              <a:buClr>
                <a:srgbClr val="002060"/>
              </a:buClr>
              <a:buFont typeface="+mj-lt"/>
              <a:buAutoNum type="arabicPeriod"/>
            </a:pPr>
            <a:endParaRPr lang="es-ES" sz="2400" b="1" dirty="0"/>
          </a:p>
          <a:p>
            <a:pPr marL="457200" indent="-457200" algn="just">
              <a:buClr>
                <a:srgbClr val="002060"/>
              </a:buClr>
              <a:buFont typeface="+mj-lt"/>
              <a:buAutoNum type="arabicPeriod"/>
            </a:pPr>
            <a:r>
              <a:rPr lang="es-ES" sz="2400" b="1" dirty="0"/>
              <a:t>Metodología para la Gestión de Riesgos de Pinkerton </a:t>
            </a:r>
            <a:r>
              <a:rPr lang="es-ES" sz="2400" b="1" dirty="0" err="1"/>
              <a:t>Consulting</a:t>
            </a:r>
            <a:r>
              <a:rPr lang="es-ES" sz="2400" b="1" dirty="0"/>
              <a:t> and  </a:t>
            </a:r>
            <a:r>
              <a:rPr lang="es-ES" sz="2400" b="1" dirty="0" err="1"/>
              <a:t>Investigations</a:t>
            </a:r>
            <a:r>
              <a:rPr lang="es-ES" sz="2400" b="1" dirty="0"/>
              <a:t>. </a:t>
            </a:r>
          </a:p>
        </p:txBody>
      </p:sp>
    </p:spTree>
    <p:extLst>
      <p:ext uri="{BB962C8B-B14F-4D97-AF65-F5344CB8AC3E}">
        <p14:creationId xmlns:p14="http://schemas.microsoft.com/office/powerpoint/2010/main" val="3301745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a:xfrm>
            <a:off x="990599" y="122238"/>
            <a:ext cx="7642225" cy="563562"/>
          </a:xfrm>
        </p:spPr>
        <p:txBody>
          <a:bodyPr>
            <a:normAutofit fontScale="90000"/>
          </a:bodyPr>
          <a:lstStyle/>
          <a:p>
            <a:r>
              <a:rPr lang="es-ES" dirty="0"/>
              <a:t>Metodologías de la Gerencia de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609599" y="968374"/>
            <a:ext cx="8023225" cy="5340945"/>
          </a:xfrm>
        </p:spPr>
        <p:txBody>
          <a:bodyPr/>
          <a:lstStyle/>
          <a:p>
            <a:pPr marL="0" indent="0">
              <a:buNone/>
            </a:pPr>
            <a:r>
              <a:rPr lang="es-ES" sz="2200" b="1" dirty="0"/>
              <a:t>Evaluación de Riesgos según Resolución 60/2011 de la Contraloría General de la República.</a:t>
            </a:r>
          </a:p>
          <a:p>
            <a:pPr marL="0" indent="0">
              <a:buNone/>
            </a:pPr>
            <a:endParaRPr lang="es-ES" sz="2200" b="1" dirty="0"/>
          </a:p>
          <a:p>
            <a:pPr marL="0" indent="0" algn="just">
              <a:buNone/>
            </a:pPr>
            <a:r>
              <a:rPr lang="es-ES" sz="2200" dirty="0"/>
              <a:t>En la Resolución 60/2011 de la Contraloría General de la República El componente Gestión y Prevención de Riesgos establece las bases para la identificación y análisis de los riesgos que enfrentan los órganos, organismos, organizaciones y demás entidades para alcanzar sus objetivos. </a:t>
            </a:r>
          </a:p>
          <a:p>
            <a:pPr marL="0" indent="0">
              <a:buNone/>
            </a:pPr>
            <a:r>
              <a:rPr lang="es-ES" sz="2200" dirty="0"/>
              <a:t>El componente se estructura en las siguientes normas:</a:t>
            </a:r>
          </a:p>
          <a:p>
            <a:pPr marL="0" indent="0">
              <a:buNone/>
            </a:pPr>
            <a:r>
              <a:rPr lang="es-ES" sz="2200" dirty="0"/>
              <a:t>1. Identificación de riesgos y detección del cambio.</a:t>
            </a:r>
          </a:p>
          <a:p>
            <a:pPr marL="0" indent="0">
              <a:buNone/>
            </a:pPr>
            <a:r>
              <a:rPr lang="es-ES" sz="2200" dirty="0"/>
              <a:t>2. Determinación de los objetivos de control.</a:t>
            </a:r>
          </a:p>
          <a:p>
            <a:pPr marL="0" indent="0">
              <a:buNone/>
            </a:pPr>
            <a:endParaRPr lang="es-ES" sz="2200" dirty="0"/>
          </a:p>
        </p:txBody>
      </p:sp>
    </p:spTree>
    <p:extLst>
      <p:ext uri="{BB962C8B-B14F-4D97-AF65-F5344CB8AC3E}">
        <p14:creationId xmlns:p14="http://schemas.microsoft.com/office/powerpoint/2010/main" val="3045350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r>
              <a:rPr lang="es-ES" dirty="0"/>
              <a:t>Valoración de las metodologías.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p:txBody>
          <a:bodyPr/>
          <a:lstStyle/>
          <a:p>
            <a:pPr marL="0" indent="0" algn="just">
              <a:buNone/>
            </a:pPr>
            <a:r>
              <a:rPr lang="es-ES" sz="2000" dirty="0"/>
              <a:t>a) Todos coinciden en la necesidad de tratar los </a:t>
            </a:r>
            <a:r>
              <a:rPr lang="es-ES" sz="2000" b="1" dirty="0"/>
              <a:t>riesgos actuales y potenciales</a:t>
            </a:r>
            <a:r>
              <a:rPr lang="es-ES" sz="2000" dirty="0"/>
              <a:t> a los que se enfrentan las empresas y la sociedad general  a través de una metodología que incluya procesos sustanciales de: </a:t>
            </a:r>
            <a:r>
              <a:rPr lang="es-ES" sz="2000" b="1" dirty="0"/>
              <a:t>identificación, evaluación y tratamiento de los riesgos.</a:t>
            </a:r>
          </a:p>
          <a:p>
            <a:pPr marL="0" indent="0" algn="just">
              <a:buNone/>
            </a:pPr>
            <a:r>
              <a:rPr lang="es-ES" sz="2000" dirty="0"/>
              <a:t>b) De forma global todas estas metodologías abordan un análisis de la </a:t>
            </a:r>
            <a:r>
              <a:rPr lang="es-ES" sz="2000" b="1" dirty="0"/>
              <a:t>administración de los riesgos </a:t>
            </a:r>
            <a:r>
              <a:rPr lang="es-ES" sz="2000" dirty="0"/>
              <a:t>sustentado en la </a:t>
            </a:r>
            <a:r>
              <a:rPr lang="es-ES" sz="2000" b="1" dirty="0"/>
              <a:t>peligrosidad, intensidad o severidad </a:t>
            </a:r>
            <a:r>
              <a:rPr lang="es-ES" sz="2000" dirty="0"/>
              <a:t>de los mismos así </a:t>
            </a:r>
            <a:r>
              <a:rPr lang="es-ES" sz="2000" b="1" dirty="0"/>
              <a:t>como la variabilidad de ocurrencia de los mismos (frecuencia).</a:t>
            </a:r>
          </a:p>
          <a:p>
            <a:pPr marL="0" indent="0" algn="just">
              <a:buNone/>
            </a:pPr>
            <a:r>
              <a:rPr lang="es-ES" sz="2000" dirty="0"/>
              <a:t>c) Todas las metodologías ven a la administración de riesgos como </a:t>
            </a:r>
            <a:r>
              <a:rPr lang="es-ES" sz="2000" b="1" dirty="0"/>
              <a:t>un proceso  constituido por etapas </a:t>
            </a:r>
            <a:r>
              <a:rPr lang="es-ES" sz="2000" dirty="0"/>
              <a:t>y muy ligada a la </a:t>
            </a:r>
            <a:r>
              <a:rPr lang="es-ES" sz="2000" b="1" dirty="0"/>
              <a:t>planificación estratégica </a:t>
            </a:r>
            <a:r>
              <a:rPr lang="es-ES" sz="2000" dirty="0"/>
              <a:t>de las entidades, de hecho  algunas  incluyen este proceso dentro del contexto estratégico de la empresa.</a:t>
            </a:r>
          </a:p>
          <a:p>
            <a:pPr algn="just"/>
            <a:endParaRPr lang="es-ES" sz="2000" dirty="0"/>
          </a:p>
        </p:txBody>
      </p:sp>
    </p:spTree>
    <p:extLst>
      <p:ext uri="{BB962C8B-B14F-4D97-AF65-F5344CB8AC3E}">
        <p14:creationId xmlns:p14="http://schemas.microsoft.com/office/powerpoint/2010/main" val="2475665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r>
              <a:rPr lang="es-ES" dirty="0"/>
              <a:t>Valoración de las metodologías.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p:txBody>
          <a:bodyPr/>
          <a:lstStyle/>
          <a:p>
            <a:pPr marL="0" indent="0" algn="just">
              <a:buNone/>
            </a:pPr>
            <a:r>
              <a:rPr lang="es-ES" sz="2000" dirty="0"/>
              <a:t>d) Todas las metodologías analizadas  </a:t>
            </a:r>
            <a:r>
              <a:rPr lang="es-ES" sz="2000" b="1" dirty="0"/>
              <a:t>presentan   a la etapa de Identificación</a:t>
            </a:r>
            <a:r>
              <a:rPr lang="es-ES" sz="2000" dirty="0"/>
              <a:t> como una </a:t>
            </a:r>
            <a:r>
              <a:rPr lang="es-ES" sz="2000" b="1" dirty="0"/>
              <a:t>etapa </a:t>
            </a:r>
            <a:r>
              <a:rPr lang="es-ES" sz="2000" b="1" dirty="0">
                <a:solidFill>
                  <a:srgbClr val="FF0000"/>
                </a:solidFill>
              </a:rPr>
              <a:t>imprescindible e insustituible</a:t>
            </a:r>
            <a:r>
              <a:rPr lang="es-ES" sz="2000" b="1" dirty="0"/>
              <a:t> para poder realizar  una adecuada gestión de los riesgos,</a:t>
            </a:r>
            <a:r>
              <a:rPr lang="es-ES" sz="2000" dirty="0"/>
              <a:t> de la que debe resultar un Listado de Riesgos,  que contemple las </a:t>
            </a:r>
            <a:r>
              <a:rPr lang="es-ES" sz="2000" b="1" dirty="0">
                <a:solidFill>
                  <a:srgbClr val="FF0000"/>
                </a:solidFill>
              </a:rPr>
              <a:t>causas que provocan </a:t>
            </a:r>
            <a:r>
              <a:rPr lang="es-ES" sz="2000" dirty="0"/>
              <a:t>o pueden provocar la materialización de los mismos, así como las consecuencias de su acaecimiento.  </a:t>
            </a:r>
          </a:p>
          <a:p>
            <a:pPr marL="0" indent="0" algn="just">
              <a:buNone/>
            </a:pPr>
            <a:endParaRPr lang="es-ES" sz="2000" dirty="0"/>
          </a:p>
          <a:p>
            <a:pPr marL="0" indent="0" algn="just">
              <a:buNone/>
            </a:pPr>
            <a:r>
              <a:rPr lang="es-ES" sz="2000" dirty="0"/>
              <a:t>e) Para todas las metodologías  </a:t>
            </a:r>
            <a:r>
              <a:rPr lang="es-ES" sz="2000" b="1" dirty="0"/>
              <a:t>el proceso de medición y control de riesgos</a:t>
            </a:r>
            <a:r>
              <a:rPr lang="es-ES" sz="2000" dirty="0"/>
              <a:t>  constituyen también </a:t>
            </a:r>
            <a:r>
              <a:rPr lang="es-ES" sz="2000" b="1" dirty="0"/>
              <a:t>elementos  que deben estar presente en todo proceso de administración de riesgos.</a:t>
            </a:r>
          </a:p>
          <a:p>
            <a:pPr algn="just"/>
            <a:endParaRPr lang="es-ES" sz="2000" dirty="0"/>
          </a:p>
        </p:txBody>
      </p:sp>
    </p:spTree>
    <p:extLst>
      <p:ext uri="{BB962C8B-B14F-4D97-AF65-F5344CB8AC3E}">
        <p14:creationId xmlns:p14="http://schemas.microsoft.com/office/powerpoint/2010/main" val="2007606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r>
              <a:rPr lang="es-ES" dirty="0"/>
              <a:t>Metodología propuesta</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539552" y="1228725"/>
            <a:ext cx="8208912" cy="4921250"/>
          </a:xfrm>
        </p:spPr>
        <p:txBody>
          <a:bodyPr/>
          <a:lstStyle/>
          <a:p>
            <a:pPr marL="0" indent="0" algn="just">
              <a:buNone/>
            </a:pPr>
            <a:r>
              <a:rPr lang="es-ES" sz="3600" b="1" dirty="0"/>
              <a:t>Etapas</a:t>
            </a:r>
            <a:r>
              <a:rPr lang="es-ES" b="1" dirty="0"/>
              <a:t>:</a:t>
            </a:r>
          </a:p>
          <a:p>
            <a:pPr marL="514350" indent="-514350" algn="just">
              <a:buClr>
                <a:srgbClr val="002060"/>
              </a:buClr>
              <a:buFont typeface="+mj-lt"/>
              <a:buAutoNum type="arabicPeriod"/>
            </a:pPr>
            <a:r>
              <a:rPr lang="es-ES" b="1" dirty="0"/>
              <a:t>Sensibilización – capacitación.</a:t>
            </a:r>
          </a:p>
          <a:p>
            <a:pPr marL="514350" indent="-514350" algn="just">
              <a:buClr>
                <a:srgbClr val="002060"/>
              </a:buClr>
              <a:buFont typeface="+mj-lt"/>
              <a:buAutoNum type="arabicPeriod"/>
            </a:pPr>
            <a:r>
              <a:rPr lang="es-ES" b="1" dirty="0"/>
              <a:t>Establecimiento del contexto estratégico.</a:t>
            </a:r>
          </a:p>
          <a:p>
            <a:pPr marL="514350" indent="-514350" algn="just">
              <a:buClr>
                <a:srgbClr val="002060"/>
              </a:buClr>
              <a:buFont typeface="+mj-lt"/>
              <a:buAutoNum type="arabicPeriod"/>
            </a:pPr>
            <a:r>
              <a:rPr lang="es-ES" b="1" dirty="0">
                <a:solidFill>
                  <a:srgbClr val="FF0000"/>
                </a:solidFill>
              </a:rPr>
              <a:t>Identificación de los riesgos.</a:t>
            </a:r>
          </a:p>
          <a:p>
            <a:pPr marL="514350" indent="-514350" algn="just">
              <a:buClr>
                <a:srgbClr val="002060"/>
              </a:buClr>
              <a:buFont typeface="+mj-lt"/>
              <a:buAutoNum type="arabicPeriod"/>
            </a:pPr>
            <a:r>
              <a:rPr lang="es-ES" b="1" dirty="0">
                <a:solidFill>
                  <a:srgbClr val="FF0000"/>
                </a:solidFill>
              </a:rPr>
              <a:t>Clasificación de los riesgos.</a:t>
            </a:r>
          </a:p>
          <a:p>
            <a:pPr marL="514350" indent="-514350" algn="just">
              <a:buClr>
                <a:srgbClr val="002060"/>
              </a:buClr>
              <a:buFont typeface="+mj-lt"/>
              <a:buAutoNum type="arabicPeriod"/>
            </a:pPr>
            <a:r>
              <a:rPr lang="es-ES" b="1" dirty="0">
                <a:solidFill>
                  <a:srgbClr val="FF0000"/>
                </a:solidFill>
              </a:rPr>
              <a:t>Evaluación de los riesgos.</a:t>
            </a:r>
          </a:p>
          <a:p>
            <a:pPr marL="514350" indent="-514350" algn="just">
              <a:buClr>
                <a:srgbClr val="002060"/>
              </a:buClr>
              <a:buFont typeface="+mj-lt"/>
              <a:buAutoNum type="arabicPeriod"/>
            </a:pPr>
            <a:r>
              <a:rPr lang="es-ES" b="1" dirty="0">
                <a:solidFill>
                  <a:srgbClr val="FF0000"/>
                </a:solidFill>
              </a:rPr>
              <a:t>Tratamiento de los riesgos.</a:t>
            </a:r>
          </a:p>
          <a:p>
            <a:pPr marL="514350" indent="-514350" algn="just">
              <a:buClr>
                <a:srgbClr val="002060"/>
              </a:buClr>
              <a:buFont typeface="+mj-lt"/>
              <a:buAutoNum type="arabicPeriod"/>
            </a:pPr>
            <a:r>
              <a:rPr lang="es-ES" b="1" dirty="0">
                <a:solidFill>
                  <a:srgbClr val="FF0000"/>
                </a:solidFill>
              </a:rPr>
              <a:t>Monitoreo y control de los riesgos.</a:t>
            </a:r>
          </a:p>
          <a:p>
            <a:pPr marL="0" indent="0" algn="just">
              <a:buNone/>
            </a:pPr>
            <a:endParaRPr lang="es-ES" b="1" dirty="0"/>
          </a:p>
        </p:txBody>
      </p:sp>
    </p:spTree>
    <p:extLst>
      <p:ext uri="{BB962C8B-B14F-4D97-AF65-F5344CB8AC3E}">
        <p14:creationId xmlns:p14="http://schemas.microsoft.com/office/powerpoint/2010/main" val="2094817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a:xfrm>
            <a:off x="990600" y="122238"/>
            <a:ext cx="7325816" cy="563562"/>
          </a:xfrm>
        </p:spPr>
        <p:txBody>
          <a:bodyPr/>
          <a:lstStyle/>
          <a:p>
            <a:r>
              <a:rPr lang="es-ES" dirty="0"/>
              <a:t>1. Sensibilización – capacitación.</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549052" y="1124744"/>
            <a:ext cx="8208912" cy="4921250"/>
          </a:xfrm>
        </p:spPr>
        <p:txBody>
          <a:bodyPr/>
          <a:lstStyle/>
          <a:p>
            <a:pPr marL="0" indent="0" algn="just">
              <a:buNone/>
            </a:pPr>
            <a:r>
              <a:rPr lang="es-ES" sz="2400" dirty="0"/>
              <a:t>Lograr una concientización y capacitación en todos los niveles de la empresa de la necesidad de administrar riesgos.</a:t>
            </a:r>
          </a:p>
          <a:p>
            <a:pPr marL="0" indent="0" algn="just">
              <a:buNone/>
            </a:pPr>
            <a:endParaRPr lang="es-ES" sz="2400" dirty="0"/>
          </a:p>
          <a:p>
            <a:pPr marL="0" indent="0" algn="just">
              <a:buNone/>
            </a:pPr>
            <a:r>
              <a:rPr lang="es-ES" sz="2400" dirty="0"/>
              <a:t>Los principales resultados de esta etapa son:</a:t>
            </a:r>
          </a:p>
          <a:p>
            <a:pPr algn="just">
              <a:buFont typeface="Arial" panose="020B0604020202020204" pitchFamily="34" charset="0"/>
              <a:buChar char="•"/>
            </a:pPr>
            <a:r>
              <a:rPr lang="es-ES" sz="2400" dirty="0"/>
              <a:t>Reuniones de sensibilización.</a:t>
            </a:r>
          </a:p>
          <a:p>
            <a:pPr algn="just">
              <a:buFont typeface="Arial" panose="020B0604020202020204" pitchFamily="34" charset="0"/>
              <a:buChar char="•"/>
            </a:pPr>
            <a:r>
              <a:rPr lang="es-ES" sz="2400" dirty="0"/>
              <a:t>Charlas sobre la administración de riesgos.</a:t>
            </a:r>
          </a:p>
          <a:p>
            <a:pPr algn="just">
              <a:buFont typeface="Arial" panose="020B0604020202020204" pitchFamily="34" charset="0"/>
              <a:buChar char="•"/>
            </a:pPr>
            <a:r>
              <a:rPr lang="es-ES" sz="2400" dirty="0"/>
              <a:t>Conformación del grupo de trabajo.</a:t>
            </a:r>
          </a:p>
          <a:p>
            <a:pPr algn="just">
              <a:buFont typeface="Arial" panose="020B0604020202020204" pitchFamily="34" charset="0"/>
              <a:buChar char="•"/>
            </a:pPr>
            <a:r>
              <a:rPr lang="es-ES" sz="2400" dirty="0"/>
              <a:t>Preparación del personal.</a:t>
            </a:r>
          </a:p>
          <a:p>
            <a:pPr marL="0" indent="0" algn="just">
              <a:buNone/>
            </a:pPr>
            <a:endParaRPr lang="es-ES" sz="2400" dirty="0"/>
          </a:p>
        </p:txBody>
      </p:sp>
    </p:spTree>
    <p:extLst>
      <p:ext uri="{BB962C8B-B14F-4D97-AF65-F5344CB8AC3E}">
        <p14:creationId xmlns:p14="http://schemas.microsoft.com/office/powerpoint/2010/main" val="1417278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a:xfrm>
            <a:off x="539552" y="122238"/>
            <a:ext cx="8352928" cy="563562"/>
          </a:xfrm>
        </p:spPr>
        <p:txBody>
          <a:bodyPr>
            <a:normAutofit fontScale="90000"/>
          </a:bodyPr>
          <a:lstStyle/>
          <a:p>
            <a:pPr marL="0" indent="0">
              <a:buNone/>
            </a:pPr>
            <a:r>
              <a:rPr lang="es-ES" dirty="0"/>
              <a:t>2. Establecimiento del contexto estratégico</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539552" y="1124744"/>
            <a:ext cx="8208912" cy="4921250"/>
          </a:xfrm>
        </p:spPr>
        <p:txBody>
          <a:bodyPr/>
          <a:lstStyle/>
          <a:p>
            <a:pPr marL="0" indent="0" algn="just">
              <a:buNone/>
            </a:pPr>
            <a:r>
              <a:rPr lang="es-ES" sz="2400" dirty="0"/>
              <a:t>Conocer con claridad por parte del equipo de administración de riesgos  de la misión institucional, sus objetivos y tener una visión sistémica de la gestión para poder formular y operacionalizar la política de administración del riesgo de la empresa.</a:t>
            </a:r>
          </a:p>
          <a:p>
            <a:pPr marL="0" indent="0" algn="just">
              <a:buNone/>
            </a:pPr>
            <a:endParaRPr lang="es-ES" sz="2400" dirty="0"/>
          </a:p>
          <a:p>
            <a:pPr marL="0" indent="0" algn="just">
              <a:buNone/>
            </a:pPr>
            <a:r>
              <a:rPr lang="es-ES" sz="2400" dirty="0"/>
              <a:t>Los principales resultados de esta etapa son:</a:t>
            </a:r>
          </a:p>
          <a:p>
            <a:pPr algn="just">
              <a:buFont typeface="Arial" panose="020B0604020202020204" pitchFamily="34" charset="0"/>
              <a:buChar char="•"/>
            </a:pPr>
            <a:r>
              <a:rPr lang="es-ES" sz="2400" dirty="0"/>
              <a:t>Identificación de los factores externos e internos.</a:t>
            </a:r>
          </a:p>
          <a:p>
            <a:pPr algn="just">
              <a:buFont typeface="Arial" panose="020B0604020202020204" pitchFamily="34" charset="0"/>
              <a:buChar char="•"/>
            </a:pPr>
            <a:r>
              <a:rPr lang="es-ES" sz="2400" dirty="0"/>
              <a:t>Establecimiento de las áreas de trabajo, procesos, subdivisiones de trabajo para la etapa posterior.</a:t>
            </a:r>
          </a:p>
          <a:p>
            <a:pPr marL="0" indent="0" algn="just">
              <a:buNone/>
            </a:pPr>
            <a:endParaRPr lang="es-ES" sz="2400" dirty="0"/>
          </a:p>
        </p:txBody>
      </p:sp>
    </p:spTree>
    <p:extLst>
      <p:ext uri="{BB962C8B-B14F-4D97-AF65-F5344CB8AC3E}">
        <p14:creationId xmlns:p14="http://schemas.microsoft.com/office/powerpoint/2010/main" val="1765179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3. Identificación de los riesgos.</a:t>
            </a:r>
          </a:p>
        </p:txBody>
      </p:sp>
      <p:sp>
        <p:nvSpPr>
          <p:cNvPr id="4" name="Rectángulo: esquinas redondeadas 3">
            <a:extLst>
              <a:ext uri="{FF2B5EF4-FFF2-40B4-BE49-F238E27FC236}">
                <a16:creationId xmlns:a16="http://schemas.microsoft.com/office/drawing/2014/main" id="{C5A3C44B-065E-4117-807E-98A54FB1E476}"/>
              </a:ext>
            </a:extLst>
          </p:cNvPr>
          <p:cNvSpPr/>
          <p:nvPr/>
        </p:nvSpPr>
        <p:spPr>
          <a:xfrm>
            <a:off x="467544" y="5661248"/>
            <a:ext cx="8208912" cy="864096"/>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467544" y="1124744"/>
            <a:ext cx="8208912" cy="5472608"/>
          </a:xfrm>
        </p:spPr>
        <p:txBody>
          <a:bodyPr/>
          <a:lstStyle/>
          <a:p>
            <a:pPr marL="0" indent="0" algn="just">
              <a:buNone/>
            </a:pPr>
            <a:r>
              <a:rPr lang="es-ES" sz="2000" b="1" dirty="0"/>
              <a:t>Identificar los riesgos actuales y potenciales  a los cuales están expuestas las principales áreas de resultados claves de la entidad. </a:t>
            </a:r>
          </a:p>
          <a:p>
            <a:pPr marL="0" indent="0" algn="just">
              <a:buNone/>
            </a:pPr>
            <a:r>
              <a:rPr lang="es-ES" sz="2000" dirty="0"/>
              <a:t>Para el levantamiento de los riesgos se pueden utilizar varias herramientas de identificación, entre las que se encuentran:</a:t>
            </a:r>
          </a:p>
          <a:p>
            <a:pPr marL="0" indent="0" algn="just">
              <a:buNone/>
            </a:pPr>
            <a:r>
              <a:rPr lang="es-ES" sz="2000" b="1" dirty="0"/>
              <a:t>A. Historial de Siniestros propios y ajenos.</a:t>
            </a:r>
          </a:p>
          <a:p>
            <a:pPr algn="just">
              <a:buFont typeface="Arial" panose="020B0604020202020204" pitchFamily="34" charset="0"/>
              <a:buChar char="•"/>
            </a:pPr>
            <a:r>
              <a:rPr lang="es-ES" sz="2000" dirty="0"/>
              <a:t>Análisis de las pérdidas  de todo tipo y de las causas que provocaron estas.</a:t>
            </a:r>
          </a:p>
          <a:p>
            <a:pPr algn="just">
              <a:buFont typeface="Arial" panose="020B0604020202020204" pitchFamily="34" charset="0"/>
              <a:buChar char="•"/>
            </a:pPr>
            <a:r>
              <a:rPr lang="es-ES" sz="2000" dirty="0"/>
              <a:t>Análisis de los accidentes y de las causas de estos.</a:t>
            </a:r>
          </a:p>
          <a:p>
            <a:pPr algn="just">
              <a:buFont typeface="Arial" panose="020B0604020202020204" pitchFamily="34" charset="0"/>
              <a:buChar char="•"/>
            </a:pPr>
            <a:r>
              <a:rPr lang="es-ES" sz="2000" dirty="0"/>
              <a:t>Análisis del historial de siniestro de otras Industrias del Sector.</a:t>
            </a:r>
          </a:p>
          <a:p>
            <a:pPr marL="0" indent="0" algn="just">
              <a:buNone/>
            </a:pPr>
            <a:r>
              <a:rPr lang="es-ES" sz="2000" b="1" dirty="0"/>
              <a:t>B. Encuestas estándar y cuestionarios.</a:t>
            </a:r>
          </a:p>
          <a:p>
            <a:pPr marL="0" indent="0" algn="just">
              <a:buNone/>
            </a:pPr>
            <a:r>
              <a:rPr lang="es-ES" sz="2000" b="1" dirty="0"/>
              <a:t>C. Análisis de las Informaciones Internas.</a:t>
            </a:r>
          </a:p>
          <a:p>
            <a:pPr marL="0" indent="0" algn="just">
              <a:buNone/>
            </a:pPr>
            <a:r>
              <a:rPr lang="es-ES" sz="2000" b="1" dirty="0"/>
              <a:t>El resultado más importante de esta etapa debe ser un Listado de riesgos actuales y potenciales, donde queden bien claro sus causas. </a:t>
            </a:r>
          </a:p>
          <a:p>
            <a:pPr marL="0" indent="0" algn="just">
              <a:buNone/>
            </a:pPr>
            <a:endParaRPr lang="es-ES" sz="2000" dirty="0"/>
          </a:p>
        </p:txBody>
      </p:sp>
    </p:spTree>
    <p:extLst>
      <p:ext uri="{BB962C8B-B14F-4D97-AF65-F5344CB8AC3E}">
        <p14:creationId xmlns:p14="http://schemas.microsoft.com/office/powerpoint/2010/main" val="328901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3. Identificación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467544" y="1196752"/>
            <a:ext cx="8280920" cy="5184576"/>
          </a:xfrm>
        </p:spPr>
        <p:txBody>
          <a:bodyPr/>
          <a:lstStyle/>
          <a:p>
            <a:pPr marL="0" indent="0" algn="just">
              <a:buNone/>
            </a:pPr>
            <a:r>
              <a:rPr lang="es-ES" sz="2000" dirty="0"/>
              <a:t>Una forma de ver lo antes expuesto es el llamado </a:t>
            </a:r>
            <a:r>
              <a:rPr lang="es-ES" sz="2000" b="1" dirty="0"/>
              <a:t>árbol de riesgos</a:t>
            </a:r>
            <a:r>
              <a:rPr lang="es-ES" sz="2000" dirty="0"/>
              <a:t>. En el árbol de riesgos aparecen las áreas, los riesgos y las diversas causas que los pueden originar</a:t>
            </a:r>
          </a:p>
        </p:txBody>
      </p:sp>
      <p:pic>
        <p:nvPicPr>
          <p:cNvPr id="7170" name="Imagen 1">
            <a:extLst>
              <a:ext uri="{FF2B5EF4-FFF2-40B4-BE49-F238E27FC236}">
                <a16:creationId xmlns:a16="http://schemas.microsoft.com/office/drawing/2014/main" id="{483BC42A-5660-4824-94C7-1ADD90F0AE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941" y="2283048"/>
            <a:ext cx="7873499" cy="409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302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4. Clasificación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467544" y="980728"/>
            <a:ext cx="8208912" cy="5472608"/>
          </a:xfrm>
        </p:spPr>
        <p:txBody>
          <a:bodyPr/>
          <a:lstStyle/>
          <a:p>
            <a:pPr marL="0" indent="0" algn="just">
              <a:buNone/>
            </a:pPr>
            <a:r>
              <a:rPr lang="es-ES" sz="1800" b="1" dirty="0"/>
              <a:t>Ordenar los riesgos de acuerdo al origen  y el impacto de los mismos. </a:t>
            </a:r>
          </a:p>
          <a:p>
            <a:pPr marL="0" indent="0" algn="just">
              <a:buNone/>
            </a:pPr>
            <a:r>
              <a:rPr lang="es-ES" sz="1800" dirty="0"/>
              <a:t>Se  recomienda hacer una clasificación de los mismos teniendo en cuenta los siguientes conceptos:</a:t>
            </a:r>
          </a:p>
          <a:p>
            <a:pPr marL="0" indent="0" algn="just">
              <a:buNone/>
            </a:pPr>
            <a:r>
              <a:rPr lang="es-ES" sz="1800" b="1" dirty="0"/>
              <a:t>A. L</a:t>
            </a:r>
            <a:r>
              <a:rPr lang="es-ES_tradnl" sz="1800" b="1" dirty="0"/>
              <a:t>as principales funciones de una empresa</a:t>
            </a:r>
          </a:p>
          <a:p>
            <a:pPr lvl="0">
              <a:buClr>
                <a:srgbClr val="002060"/>
              </a:buClr>
              <a:buFont typeface="+mj-lt"/>
              <a:buAutoNum type="arabicPeriod"/>
            </a:pPr>
            <a:r>
              <a:rPr lang="es-ES" sz="1800" dirty="0">
                <a:solidFill>
                  <a:srgbClr val="002060"/>
                </a:solidFill>
              </a:rPr>
              <a:t>Riesgos Operativos. </a:t>
            </a:r>
          </a:p>
          <a:p>
            <a:pPr lvl="0">
              <a:buClr>
                <a:srgbClr val="002060"/>
              </a:buClr>
              <a:buFont typeface="+mj-lt"/>
              <a:buAutoNum type="arabicPeriod"/>
            </a:pPr>
            <a:r>
              <a:rPr lang="es-ES" sz="1800" dirty="0">
                <a:solidFill>
                  <a:srgbClr val="002060"/>
                </a:solidFill>
              </a:rPr>
              <a:t>De capital humano.</a:t>
            </a:r>
          </a:p>
          <a:p>
            <a:pPr lvl="0">
              <a:buClr>
                <a:srgbClr val="002060"/>
              </a:buClr>
              <a:buFont typeface="+mj-lt"/>
              <a:buAutoNum type="arabicPeriod"/>
            </a:pPr>
            <a:r>
              <a:rPr lang="es-ES" sz="1800" dirty="0">
                <a:solidFill>
                  <a:srgbClr val="002060"/>
                </a:solidFill>
              </a:rPr>
              <a:t>Riesgos Tecnológicos.</a:t>
            </a:r>
          </a:p>
          <a:p>
            <a:pPr lvl="0">
              <a:buClr>
                <a:srgbClr val="002060"/>
              </a:buClr>
              <a:buFont typeface="+mj-lt"/>
              <a:buAutoNum type="arabicPeriod"/>
            </a:pPr>
            <a:r>
              <a:rPr lang="es-ES" sz="1800" dirty="0">
                <a:solidFill>
                  <a:srgbClr val="002060"/>
                </a:solidFill>
              </a:rPr>
              <a:t>Riesgos Económicos.</a:t>
            </a:r>
          </a:p>
          <a:p>
            <a:pPr lvl="0">
              <a:buClr>
                <a:srgbClr val="002060"/>
              </a:buClr>
              <a:buFont typeface="+mj-lt"/>
              <a:buAutoNum type="arabicPeriod"/>
            </a:pPr>
            <a:r>
              <a:rPr lang="es-ES" sz="1800" dirty="0">
                <a:solidFill>
                  <a:srgbClr val="002060"/>
                </a:solidFill>
              </a:rPr>
              <a:t>Riesgos de Mercado. </a:t>
            </a:r>
          </a:p>
          <a:p>
            <a:pPr lvl="0">
              <a:buClr>
                <a:srgbClr val="002060"/>
              </a:buClr>
              <a:buFont typeface="+mj-lt"/>
              <a:buAutoNum type="arabicPeriod"/>
            </a:pPr>
            <a:r>
              <a:rPr lang="es-ES" sz="1800" dirty="0">
                <a:solidFill>
                  <a:srgbClr val="002060"/>
                </a:solidFill>
              </a:rPr>
              <a:t>De legalidad.</a:t>
            </a:r>
          </a:p>
          <a:p>
            <a:pPr lvl="0">
              <a:buClr>
                <a:srgbClr val="002060"/>
              </a:buClr>
              <a:buFont typeface="+mj-lt"/>
              <a:buAutoNum type="arabicPeriod"/>
            </a:pPr>
            <a:r>
              <a:rPr lang="es-ES" sz="1800" dirty="0">
                <a:solidFill>
                  <a:srgbClr val="002060"/>
                </a:solidFill>
              </a:rPr>
              <a:t>De crédito.</a:t>
            </a:r>
          </a:p>
          <a:p>
            <a:pPr lvl="0">
              <a:buClr>
                <a:srgbClr val="002060"/>
              </a:buClr>
              <a:buFont typeface="+mj-lt"/>
              <a:buAutoNum type="arabicPeriod"/>
            </a:pPr>
            <a:r>
              <a:rPr lang="es-ES" sz="1800" dirty="0">
                <a:solidFill>
                  <a:srgbClr val="002060"/>
                </a:solidFill>
              </a:rPr>
              <a:t>Medioambientales. </a:t>
            </a:r>
          </a:p>
          <a:p>
            <a:pPr marL="0" indent="0" algn="just">
              <a:buNone/>
            </a:pPr>
            <a:r>
              <a:rPr lang="es-ES_tradnl" sz="1800" b="1" dirty="0"/>
              <a:t>B. El carácter objetivo – subjetivo de los factores que producen el riesgo</a:t>
            </a:r>
            <a:r>
              <a:rPr lang="es-ES_tradnl" sz="1800" dirty="0"/>
              <a:t>:</a:t>
            </a:r>
            <a:endParaRPr lang="es-ES" sz="1800" dirty="0"/>
          </a:p>
          <a:p>
            <a:pPr>
              <a:buClr>
                <a:srgbClr val="002060"/>
              </a:buClr>
              <a:buFont typeface="+mj-lt"/>
              <a:buAutoNum type="arabicPeriod"/>
            </a:pPr>
            <a:r>
              <a:rPr lang="es-ES" sz="1800" dirty="0"/>
              <a:t>Inherentes.</a:t>
            </a:r>
          </a:p>
          <a:p>
            <a:pPr>
              <a:buClr>
                <a:srgbClr val="002060"/>
              </a:buClr>
              <a:buFont typeface="+mj-lt"/>
              <a:buAutoNum type="arabicPeriod"/>
            </a:pPr>
            <a:r>
              <a:rPr lang="es-ES" sz="1800" dirty="0"/>
              <a:t>Incorporados.</a:t>
            </a:r>
          </a:p>
          <a:p>
            <a:pPr marL="0" indent="0" algn="just">
              <a:buNone/>
            </a:pPr>
            <a:endParaRPr lang="es-ES" sz="1800" dirty="0"/>
          </a:p>
        </p:txBody>
      </p:sp>
    </p:spTree>
    <p:extLst>
      <p:ext uri="{BB962C8B-B14F-4D97-AF65-F5344CB8AC3E}">
        <p14:creationId xmlns:p14="http://schemas.microsoft.com/office/powerpoint/2010/main" val="2645894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5. Evaluación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611560" y="968375"/>
            <a:ext cx="8208912" cy="4921250"/>
          </a:xfrm>
        </p:spPr>
        <p:txBody>
          <a:bodyPr/>
          <a:lstStyle/>
          <a:p>
            <a:pPr marL="0" indent="0" algn="just">
              <a:buNone/>
            </a:pPr>
            <a:r>
              <a:rPr lang="es-ES" sz="2400" dirty="0"/>
              <a:t>Determinar el nivel de los riesgos, a través del cálculo de la probabilidad de ocurrencia de los mismos  y el impacto de sus consecuencias, y establecer las acciones que se van a implementar, para su eliminación o reducción. </a:t>
            </a:r>
          </a:p>
          <a:p>
            <a:pPr marL="0" indent="0" algn="just">
              <a:buNone/>
            </a:pPr>
            <a:endParaRPr lang="es-ES" sz="2400" dirty="0"/>
          </a:p>
          <a:p>
            <a:pPr marL="0" indent="0" algn="just">
              <a:buNone/>
            </a:pPr>
            <a:r>
              <a:rPr lang="es-ES" sz="2400" dirty="0"/>
              <a:t>Esta valoración es relativa y debe hacerse comparando las consecuencias de los riesgos del grupo, de modo que la mayor puntuación (15 puntos) corresponda al riesgo que más afectaciones puede provocar y recíprocamente (1 punto) al que menores consecuencias tuviera.</a:t>
            </a:r>
          </a:p>
        </p:txBody>
      </p:sp>
    </p:spTree>
    <p:extLst>
      <p:ext uri="{BB962C8B-B14F-4D97-AF65-F5344CB8AC3E}">
        <p14:creationId xmlns:p14="http://schemas.microsoft.com/office/powerpoint/2010/main" val="2097698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5. Evaluación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611560" y="968375"/>
            <a:ext cx="8208912" cy="4921250"/>
          </a:xfrm>
        </p:spPr>
        <p:txBody>
          <a:bodyPr/>
          <a:lstStyle/>
          <a:p>
            <a:pPr marL="0" indent="0" algn="just">
              <a:buNone/>
            </a:pPr>
            <a:r>
              <a:rPr lang="es-ES" sz="2000" b="1" dirty="0"/>
              <a:t>Valoración de consecuencias de los riesgos.</a:t>
            </a:r>
          </a:p>
          <a:p>
            <a:pPr marL="0" indent="0" algn="just">
              <a:buNone/>
            </a:pPr>
            <a:r>
              <a:rPr lang="es-ES" sz="2000" b="1" dirty="0"/>
              <a:t>Nivel de consecuencias</a:t>
            </a:r>
          </a:p>
          <a:p>
            <a:pPr marL="0" indent="0" algn="just">
              <a:buNone/>
            </a:pPr>
            <a:endParaRPr lang="es-ES" sz="2400" dirty="0"/>
          </a:p>
          <a:p>
            <a:pPr marL="0" indent="0" algn="just">
              <a:buNone/>
            </a:pPr>
            <a:endParaRPr lang="es-ES" sz="2400" dirty="0"/>
          </a:p>
          <a:p>
            <a:pPr marL="0" indent="0" algn="just">
              <a:buNone/>
            </a:pPr>
            <a:endParaRPr lang="es-ES" sz="2400" dirty="0"/>
          </a:p>
          <a:p>
            <a:pPr marL="0" indent="0" algn="just">
              <a:buNone/>
            </a:pPr>
            <a:endParaRPr lang="es-ES" sz="2400" dirty="0"/>
          </a:p>
          <a:p>
            <a:pPr marL="0" indent="0" algn="just">
              <a:buNone/>
            </a:pPr>
            <a:r>
              <a:rPr lang="es-ES" sz="2000" b="1" dirty="0"/>
              <a:t>Valoración de las probabilidades de los riesgos.</a:t>
            </a:r>
          </a:p>
          <a:p>
            <a:pPr marL="0" indent="0" algn="just">
              <a:buNone/>
            </a:pPr>
            <a:r>
              <a:rPr lang="es-ES" sz="2000" b="1" dirty="0"/>
              <a:t>Nivel de Probabilidad</a:t>
            </a:r>
          </a:p>
          <a:p>
            <a:pPr marL="0" indent="0" algn="just">
              <a:buNone/>
            </a:pPr>
            <a:endParaRPr lang="es-ES" sz="2400" dirty="0"/>
          </a:p>
        </p:txBody>
      </p:sp>
      <p:graphicFrame>
        <p:nvGraphicFramePr>
          <p:cNvPr id="5" name="Tabla 4">
            <a:extLst>
              <a:ext uri="{FF2B5EF4-FFF2-40B4-BE49-F238E27FC236}">
                <a16:creationId xmlns:a16="http://schemas.microsoft.com/office/drawing/2014/main" id="{55BDD352-1B51-4FF7-AC94-7E01067E5229}"/>
              </a:ext>
            </a:extLst>
          </p:cNvPr>
          <p:cNvGraphicFramePr>
            <a:graphicFrameLocks noGrp="1"/>
          </p:cNvGraphicFramePr>
          <p:nvPr>
            <p:extLst>
              <p:ext uri="{D42A27DB-BD31-4B8C-83A1-F6EECF244321}">
                <p14:modId xmlns:p14="http://schemas.microsoft.com/office/powerpoint/2010/main" val="1489973950"/>
              </p:ext>
            </p:extLst>
          </p:nvPr>
        </p:nvGraphicFramePr>
        <p:xfrm>
          <a:off x="755576" y="4402139"/>
          <a:ext cx="7632848" cy="1487486"/>
        </p:xfrm>
        <a:graphic>
          <a:graphicData uri="http://schemas.openxmlformats.org/drawingml/2006/table">
            <a:tbl>
              <a:tblPr firstRow="1" firstCol="1" bandRow="1"/>
              <a:tblGrid>
                <a:gridCol w="1479955">
                  <a:extLst>
                    <a:ext uri="{9D8B030D-6E8A-4147-A177-3AD203B41FA5}">
                      <a16:colId xmlns:a16="http://schemas.microsoft.com/office/drawing/2014/main" val="3612740548"/>
                    </a:ext>
                  </a:extLst>
                </a:gridCol>
                <a:gridCol w="753271">
                  <a:extLst>
                    <a:ext uri="{9D8B030D-6E8A-4147-A177-3AD203B41FA5}">
                      <a16:colId xmlns:a16="http://schemas.microsoft.com/office/drawing/2014/main" val="1752545764"/>
                    </a:ext>
                  </a:extLst>
                </a:gridCol>
                <a:gridCol w="5399622">
                  <a:extLst>
                    <a:ext uri="{9D8B030D-6E8A-4147-A177-3AD203B41FA5}">
                      <a16:colId xmlns:a16="http://schemas.microsoft.com/office/drawing/2014/main" val="1637569359"/>
                    </a:ext>
                  </a:extLst>
                </a:gridCol>
              </a:tblGrid>
              <a:tr h="369951">
                <a:tc>
                  <a:txBody>
                    <a:bodyPr/>
                    <a:lstStyle/>
                    <a:p>
                      <a:pPr algn="just">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Probabilidad</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Valor</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Criterio</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8696364"/>
                  </a:ext>
                </a:extLst>
              </a:tr>
              <a:tr h="369951">
                <a:tc>
                  <a:txBody>
                    <a:bodyPr/>
                    <a:lstStyle/>
                    <a:p>
                      <a:pPr algn="just">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Alta</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3</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dirty="0">
                          <a:effectLst/>
                          <a:latin typeface="+mn-lt"/>
                          <a:ea typeface="Calibri" panose="020F0502020204030204" pitchFamily="34" charset="0"/>
                          <a:cs typeface="Times New Roman" panose="02020603050405020304" pitchFamily="18" charset="0"/>
                        </a:rPr>
                        <a:t>Exposición continuada o que sucede frecuentemente.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9797265"/>
                  </a:ext>
                </a:extLst>
              </a:tr>
              <a:tr h="369951">
                <a:tc>
                  <a:txBody>
                    <a:bodyPr/>
                    <a:lstStyle/>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Media</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2</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dirty="0">
                          <a:effectLst/>
                          <a:latin typeface="+mn-lt"/>
                          <a:ea typeface="Calibri" panose="020F0502020204030204" pitchFamily="34" charset="0"/>
                          <a:cs typeface="Times New Roman" panose="02020603050405020304" pitchFamily="18" charset="0"/>
                        </a:rPr>
                        <a:t>Exposición ocasional o esporádica.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1056583"/>
                  </a:ext>
                </a:extLst>
              </a:tr>
              <a:tr h="377633">
                <a:tc>
                  <a:txBody>
                    <a:bodyPr/>
                    <a:lstStyle/>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Baja</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1</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dirty="0">
                          <a:effectLst/>
                          <a:latin typeface="+mn-lt"/>
                          <a:ea typeface="Calibri" panose="020F0502020204030204" pitchFamily="34" charset="0"/>
                          <a:cs typeface="Times New Roman" panose="02020603050405020304" pitchFamily="18" charset="0"/>
                        </a:rPr>
                        <a:t>Exposición y frecuencia casi nula.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0897124"/>
                  </a:ext>
                </a:extLst>
              </a:tr>
            </a:tbl>
          </a:graphicData>
        </a:graphic>
      </p:graphicFrame>
      <p:graphicFrame>
        <p:nvGraphicFramePr>
          <p:cNvPr id="6" name="Tabla 5">
            <a:extLst>
              <a:ext uri="{FF2B5EF4-FFF2-40B4-BE49-F238E27FC236}">
                <a16:creationId xmlns:a16="http://schemas.microsoft.com/office/drawing/2014/main" id="{34DB2F11-8008-431E-A715-A468D7A69BDE}"/>
              </a:ext>
            </a:extLst>
          </p:cNvPr>
          <p:cNvGraphicFramePr>
            <a:graphicFrameLocks noGrp="1"/>
          </p:cNvGraphicFramePr>
          <p:nvPr>
            <p:extLst>
              <p:ext uri="{D42A27DB-BD31-4B8C-83A1-F6EECF244321}">
                <p14:modId xmlns:p14="http://schemas.microsoft.com/office/powerpoint/2010/main" val="4144604064"/>
              </p:ext>
            </p:extLst>
          </p:nvPr>
        </p:nvGraphicFramePr>
        <p:xfrm>
          <a:off x="744778" y="1805872"/>
          <a:ext cx="7643646" cy="1717548"/>
        </p:xfrm>
        <a:graphic>
          <a:graphicData uri="http://schemas.openxmlformats.org/drawingml/2006/table">
            <a:tbl>
              <a:tblPr firstRow="1" firstCol="1" bandRow="1"/>
              <a:tblGrid>
                <a:gridCol w="1399516">
                  <a:extLst>
                    <a:ext uri="{9D8B030D-6E8A-4147-A177-3AD203B41FA5}">
                      <a16:colId xmlns:a16="http://schemas.microsoft.com/office/drawing/2014/main" val="118523608"/>
                    </a:ext>
                  </a:extLst>
                </a:gridCol>
                <a:gridCol w="725050">
                  <a:extLst>
                    <a:ext uri="{9D8B030D-6E8A-4147-A177-3AD203B41FA5}">
                      <a16:colId xmlns:a16="http://schemas.microsoft.com/office/drawing/2014/main" val="4082937657"/>
                    </a:ext>
                  </a:extLst>
                </a:gridCol>
                <a:gridCol w="5519080">
                  <a:extLst>
                    <a:ext uri="{9D8B030D-6E8A-4147-A177-3AD203B41FA5}">
                      <a16:colId xmlns:a16="http://schemas.microsoft.com/office/drawing/2014/main" val="2242178217"/>
                    </a:ext>
                  </a:extLst>
                </a:gridCol>
              </a:tblGrid>
              <a:tr h="225250">
                <a:tc>
                  <a:txBody>
                    <a:bodyPr/>
                    <a:lstStyle/>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Impacto</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Valor</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Criterio</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2271592"/>
                  </a:ext>
                </a:extLst>
              </a:tr>
              <a:tr h="465959">
                <a:tc>
                  <a:txBody>
                    <a:bodyPr/>
                    <a:lstStyle/>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Leve</a:t>
                      </a:r>
                      <a:endParaRPr lang="es-ES" sz="1400">
                        <a:effectLst/>
                        <a:latin typeface="+mn-lt"/>
                        <a:ea typeface="Calibri" panose="020F0502020204030204" pitchFamily="34" charset="0"/>
                        <a:cs typeface="Times New Roman" panose="02020603050405020304" pitchFamily="18" charset="0"/>
                      </a:endParaRPr>
                    </a:p>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 </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5</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dirty="0">
                          <a:effectLst/>
                          <a:latin typeface="+mn-lt"/>
                          <a:ea typeface="Calibri" panose="020F0502020204030204" pitchFamily="34" charset="0"/>
                          <a:cs typeface="Times New Roman" panose="02020603050405020304" pitchFamily="18" charset="0"/>
                        </a:rPr>
                        <a:t>Si el impacto financiero de las pérdidas puede ser asumid con el presupuesto de gasto.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3969693"/>
                  </a:ext>
                </a:extLst>
              </a:tr>
              <a:tr h="465959">
                <a:tc>
                  <a:txBody>
                    <a:bodyPr/>
                    <a:lstStyle/>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Moderado</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10</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a:effectLst/>
                          <a:latin typeface="+mn-lt"/>
                          <a:ea typeface="Calibri" panose="020F0502020204030204" pitchFamily="34" charset="0"/>
                          <a:cs typeface="Times New Roman" panose="02020603050405020304" pitchFamily="18" charset="0"/>
                        </a:rPr>
                        <a:t>Si el impacto financiero de las pérdidas requiere de financiamiento adicional para efectuar reparaciones.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8740993"/>
                  </a:ext>
                </a:extLst>
              </a:tr>
              <a:tr h="465959">
                <a:tc>
                  <a:txBody>
                    <a:bodyPr/>
                    <a:lstStyle/>
                    <a:p>
                      <a:pPr algn="just">
                        <a:lnSpc>
                          <a:spcPct val="115000"/>
                        </a:lnSpc>
                        <a:spcAft>
                          <a:spcPts val="0"/>
                        </a:spcAft>
                      </a:pPr>
                      <a:r>
                        <a:rPr lang="es-ES" sz="1400" b="1">
                          <a:effectLst/>
                          <a:latin typeface="+mn-lt"/>
                          <a:ea typeface="Calibri" panose="020F0502020204030204" pitchFamily="34" charset="0"/>
                          <a:cs typeface="Times New Roman" panose="02020603050405020304" pitchFamily="18" charset="0"/>
                        </a:rPr>
                        <a:t>Grave o catastrófico</a:t>
                      </a:r>
                      <a:endParaRPr lang="es-ES" sz="14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b="1" dirty="0">
                          <a:effectLst/>
                          <a:latin typeface="+mn-lt"/>
                          <a:ea typeface="Calibri" panose="020F0502020204030204" pitchFamily="34" charset="0"/>
                          <a:cs typeface="Times New Roman" panose="02020603050405020304" pitchFamily="18" charset="0"/>
                        </a:rPr>
                        <a:t>15</a:t>
                      </a:r>
                      <a:endParaRPr lang="es-E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400" dirty="0">
                          <a:effectLst/>
                          <a:latin typeface="+mn-lt"/>
                          <a:ea typeface="Calibri" panose="020F0502020204030204" pitchFamily="34" charset="0"/>
                          <a:cs typeface="Times New Roman" panose="02020603050405020304" pitchFamily="18" charset="0"/>
                        </a:rPr>
                        <a:t>Si el impacto financiero de las pérdidas afecta las utilidades y pone en peligro la supervivencia de la empresa.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926268"/>
                  </a:ext>
                </a:extLst>
              </a:tr>
            </a:tbl>
          </a:graphicData>
        </a:graphic>
      </p:graphicFrame>
    </p:spTree>
    <p:extLst>
      <p:ext uri="{BB962C8B-B14F-4D97-AF65-F5344CB8AC3E}">
        <p14:creationId xmlns:p14="http://schemas.microsoft.com/office/powerpoint/2010/main" val="683999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5. Evaluación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611560" y="968374"/>
            <a:ext cx="8208912" cy="5628977"/>
          </a:xfrm>
        </p:spPr>
        <p:txBody>
          <a:bodyPr/>
          <a:lstStyle/>
          <a:p>
            <a:pPr marL="0" indent="0" algn="just">
              <a:spcBef>
                <a:spcPts val="0"/>
              </a:spcBef>
              <a:spcAft>
                <a:spcPts val="1800"/>
              </a:spcAft>
              <a:buNone/>
            </a:pPr>
            <a:r>
              <a:rPr lang="es-ES" sz="2400" b="1" dirty="0"/>
              <a:t>Calcular el valor y nivel de cada riesgo. </a:t>
            </a:r>
          </a:p>
          <a:p>
            <a:pPr marL="0" indent="0" algn="just">
              <a:spcBef>
                <a:spcPts val="0"/>
              </a:spcBef>
              <a:spcAft>
                <a:spcPts val="1800"/>
              </a:spcAft>
              <a:buNone/>
            </a:pPr>
            <a:r>
              <a:rPr lang="es-ES" sz="2400" dirty="0"/>
              <a:t>a. El </a:t>
            </a:r>
            <a:r>
              <a:rPr lang="es-ES" sz="2400" b="1" dirty="0"/>
              <a:t>Valor del Riesgo </a:t>
            </a:r>
            <a:r>
              <a:rPr lang="es-ES" sz="2400" dirty="0"/>
              <a:t>puede calcularse multiplicando los valores de consecuencia y probabilidad según la fórmula:  </a:t>
            </a:r>
            <a:r>
              <a:rPr lang="es-ES" sz="2400" b="1" dirty="0"/>
              <a:t>VR = C x P</a:t>
            </a:r>
          </a:p>
          <a:p>
            <a:pPr marL="0" indent="0" algn="just">
              <a:spcBef>
                <a:spcPts val="0"/>
              </a:spcBef>
              <a:spcAft>
                <a:spcPts val="1800"/>
              </a:spcAft>
              <a:buNone/>
            </a:pPr>
            <a:r>
              <a:rPr lang="es-ES" sz="2400" dirty="0"/>
              <a:t>Donde: VR es el Valor del Riesgo (1-225)</a:t>
            </a:r>
          </a:p>
          <a:p>
            <a:pPr marL="0" indent="0" algn="just">
              <a:spcBef>
                <a:spcPts val="0"/>
              </a:spcBef>
              <a:spcAft>
                <a:spcPts val="1800"/>
              </a:spcAft>
              <a:buNone/>
            </a:pPr>
            <a:r>
              <a:rPr lang="es-ES" sz="2400" dirty="0"/>
              <a:t>	  C es el valor de la Consecuencia (1-15)</a:t>
            </a:r>
          </a:p>
          <a:p>
            <a:pPr marL="0" indent="0" algn="just">
              <a:spcBef>
                <a:spcPts val="0"/>
              </a:spcBef>
              <a:spcAft>
                <a:spcPts val="1800"/>
              </a:spcAft>
              <a:buNone/>
            </a:pPr>
            <a:r>
              <a:rPr lang="es-ES" sz="2400" dirty="0"/>
              <a:t>	  P es el valor de la Probabilidad (1-15)</a:t>
            </a:r>
          </a:p>
          <a:p>
            <a:pPr marL="0" indent="0" algn="just">
              <a:spcBef>
                <a:spcPts val="0"/>
              </a:spcBef>
              <a:spcAft>
                <a:spcPts val="1800"/>
              </a:spcAft>
              <a:buNone/>
            </a:pPr>
            <a:r>
              <a:rPr lang="es-ES" sz="2400" dirty="0"/>
              <a:t>b.	Tanto el Valor como el Nivel del Riesgo pueden determinarse mediante la matriz mostrada, entrando por la vertical con el valor de la consecuencia y por la horizontal con el valor de la probabilidad.</a:t>
            </a:r>
          </a:p>
          <a:p>
            <a:pPr marL="0" indent="0" algn="just">
              <a:spcBef>
                <a:spcPts val="0"/>
              </a:spcBef>
              <a:spcAft>
                <a:spcPts val="1800"/>
              </a:spcAft>
              <a:buNone/>
            </a:pPr>
            <a:endParaRPr lang="es-ES" sz="2400" dirty="0"/>
          </a:p>
        </p:txBody>
      </p:sp>
    </p:spTree>
    <p:extLst>
      <p:ext uri="{BB962C8B-B14F-4D97-AF65-F5344CB8AC3E}">
        <p14:creationId xmlns:p14="http://schemas.microsoft.com/office/powerpoint/2010/main" val="380446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5. Evaluación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611560" y="968375"/>
            <a:ext cx="8208912" cy="4921250"/>
          </a:xfrm>
        </p:spPr>
        <p:txBody>
          <a:bodyPr/>
          <a:lstStyle/>
          <a:p>
            <a:pPr marL="0" indent="0" algn="ctr">
              <a:buNone/>
            </a:pPr>
            <a:r>
              <a:rPr lang="es-ES" sz="2200" b="1" dirty="0"/>
              <a:t>Matriz de calificación, evaluación y respuestas a los riesgos.</a:t>
            </a:r>
          </a:p>
          <a:p>
            <a:pPr marL="0" indent="0" algn="just">
              <a:buNone/>
            </a:pPr>
            <a:endParaRPr lang="es-ES" sz="24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141" y="1700808"/>
            <a:ext cx="7915057" cy="4896543"/>
          </a:xfrm>
          <a:prstGeom prst="rect">
            <a:avLst/>
          </a:prstGeom>
        </p:spPr>
      </p:pic>
    </p:spTree>
    <p:extLst>
      <p:ext uri="{BB962C8B-B14F-4D97-AF65-F5344CB8AC3E}">
        <p14:creationId xmlns:p14="http://schemas.microsoft.com/office/powerpoint/2010/main" val="435790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6. Tratamiento de los riesgos.</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539552" y="968374"/>
            <a:ext cx="8208912" cy="5556969"/>
          </a:xfrm>
        </p:spPr>
        <p:txBody>
          <a:bodyPr/>
          <a:lstStyle/>
          <a:p>
            <a:pPr marL="0" indent="0" algn="just">
              <a:buNone/>
            </a:pPr>
            <a:r>
              <a:rPr lang="es-ES" sz="2400" dirty="0"/>
              <a:t>Las políticas identifican las opciones para tratar y manejar los riesgos basadas en la valoración de riesgos, permiten tomar decisiones adecuadas y fijar los lineamientos de la Administración del Riesgo, a su vez transmiten la posición de la dirección y establecen las guías de acción necesarias a todos los trabajadores de la empresa. En etapa se pueden llevar a cabo las siguientes acciones:</a:t>
            </a:r>
          </a:p>
          <a:p>
            <a:pPr marL="457200" indent="-457200" algn="just">
              <a:buClr>
                <a:srgbClr val="002060"/>
              </a:buClr>
              <a:buFont typeface="+mj-lt"/>
              <a:buAutoNum type="arabicPeriod"/>
            </a:pPr>
            <a:r>
              <a:rPr lang="es-ES" sz="2400" b="1" dirty="0"/>
              <a:t>Evitar el riesgo.</a:t>
            </a:r>
          </a:p>
          <a:p>
            <a:pPr marL="457200" indent="-457200" algn="just">
              <a:buClr>
                <a:srgbClr val="002060"/>
              </a:buClr>
              <a:buFont typeface="+mj-lt"/>
              <a:buAutoNum type="arabicPeriod"/>
            </a:pPr>
            <a:r>
              <a:rPr lang="es-ES" sz="2400" b="1" dirty="0"/>
              <a:t>Reducir el riesgo.</a:t>
            </a:r>
          </a:p>
          <a:p>
            <a:pPr marL="457200" indent="-457200" algn="just">
              <a:buClr>
                <a:srgbClr val="002060"/>
              </a:buClr>
              <a:buFont typeface="+mj-lt"/>
              <a:buAutoNum type="arabicPeriod"/>
            </a:pPr>
            <a:r>
              <a:rPr lang="es-ES" sz="2400" b="1" dirty="0"/>
              <a:t>Compartir o Transferir el riesgo.</a:t>
            </a:r>
          </a:p>
          <a:p>
            <a:pPr marL="457200" indent="-457200" algn="just">
              <a:buClr>
                <a:srgbClr val="002060"/>
              </a:buClr>
              <a:buFont typeface="+mj-lt"/>
              <a:buAutoNum type="arabicPeriod"/>
            </a:pPr>
            <a:r>
              <a:rPr lang="es-ES" sz="2400" b="1" dirty="0"/>
              <a:t>Asumir un riesgo.</a:t>
            </a:r>
          </a:p>
          <a:p>
            <a:pPr marL="0" indent="0" algn="just">
              <a:buClr>
                <a:srgbClr val="002060"/>
              </a:buClr>
              <a:buNone/>
            </a:pPr>
            <a:r>
              <a:rPr lang="es-ES" sz="2400" b="1" dirty="0"/>
              <a:t>Elaborar Plan de contingencia o acciones. </a:t>
            </a:r>
          </a:p>
          <a:p>
            <a:pPr marL="0" indent="0" algn="just">
              <a:buNone/>
            </a:pPr>
            <a:endParaRPr lang="es-ES" sz="2400" dirty="0"/>
          </a:p>
        </p:txBody>
      </p:sp>
    </p:spTree>
    <p:extLst>
      <p:ext uri="{BB962C8B-B14F-4D97-AF65-F5344CB8AC3E}">
        <p14:creationId xmlns:p14="http://schemas.microsoft.com/office/powerpoint/2010/main" val="1682471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Evitar el riesgo.</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467544" y="968375"/>
            <a:ext cx="8208912" cy="4921250"/>
          </a:xfrm>
        </p:spPr>
        <p:txBody>
          <a:bodyPr/>
          <a:lstStyle/>
          <a:p>
            <a:pPr marL="0" indent="0" algn="just">
              <a:buNone/>
            </a:pPr>
            <a:r>
              <a:rPr lang="es-ES" sz="2400" dirty="0"/>
              <a:t>Es evidente que esta alternativa es importante para un directivo en el momento que establece proyectos y programas para crear, ampliar o modificar su negocio.</a:t>
            </a:r>
          </a:p>
          <a:p>
            <a:pPr marL="0" indent="0" algn="just">
              <a:buNone/>
            </a:pPr>
            <a:endParaRPr lang="es-ES" sz="2400" dirty="0"/>
          </a:p>
          <a:p>
            <a:pPr marL="0" indent="0" algn="just">
              <a:buNone/>
            </a:pPr>
            <a:r>
              <a:rPr lang="es-ES" sz="2400" dirty="0"/>
              <a:t>Por ejemplo, si se desea que sus propiedades no se vean amenazadas por huracanes o vientos tempestuosos, entonces las tendrá que instalar en lo posible, fuera de zonas costeras ya que normalmente están expuestas a esos fenómenos meteorológicos.</a:t>
            </a:r>
          </a:p>
          <a:p>
            <a:pPr marL="0" indent="0" algn="just">
              <a:buNone/>
            </a:pPr>
            <a:endParaRPr lang="es-ES" sz="2400" dirty="0"/>
          </a:p>
        </p:txBody>
      </p:sp>
    </p:spTree>
    <p:extLst>
      <p:ext uri="{BB962C8B-B14F-4D97-AF65-F5344CB8AC3E}">
        <p14:creationId xmlns:p14="http://schemas.microsoft.com/office/powerpoint/2010/main" val="1119249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pPr marL="0" indent="0">
              <a:buNone/>
            </a:pPr>
            <a:r>
              <a:rPr lang="es-ES" dirty="0"/>
              <a:t>Eliminar/Reducir el riesgo.</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539552" y="1052736"/>
            <a:ext cx="8208912" cy="5544616"/>
          </a:xfrm>
        </p:spPr>
        <p:txBody>
          <a:bodyPr/>
          <a:lstStyle/>
          <a:p>
            <a:pPr marL="0" indent="0" algn="just">
              <a:buNone/>
            </a:pPr>
            <a:r>
              <a:rPr lang="es-ES" sz="1700" dirty="0"/>
              <a:t>Puede ser factible o no, ya que es poco probable que se puedan eliminar totalmente los riesgos, sino alguna de sus causas.</a:t>
            </a:r>
          </a:p>
          <a:p>
            <a:pPr marL="0" indent="0" algn="just">
              <a:buNone/>
            </a:pPr>
            <a:r>
              <a:rPr lang="es-ES" sz="1700" dirty="0"/>
              <a:t> </a:t>
            </a:r>
          </a:p>
          <a:p>
            <a:pPr marL="0" indent="0" algn="just">
              <a:buNone/>
            </a:pPr>
            <a:r>
              <a:rPr lang="es-ES" sz="1700" dirty="0"/>
              <a:t>Eliminar un riesgo puede o no ser factible, dependiendo de qué tipo de riesgo se trata, de cómo afecta a los procesos, y de qué beneficios se esperan.</a:t>
            </a:r>
          </a:p>
          <a:p>
            <a:pPr marL="0" indent="0" algn="just">
              <a:buNone/>
            </a:pPr>
            <a:endParaRPr lang="es-ES" sz="1700" dirty="0"/>
          </a:p>
          <a:p>
            <a:pPr marL="0" indent="0" algn="just">
              <a:buNone/>
            </a:pPr>
            <a:r>
              <a:rPr lang="es-ES" sz="1700" dirty="0"/>
              <a:t>Ejemplo: Protecciones contra incendio, rejas para la seguridad, entubar cables eléctricos, evita que se establezca el triángulo del fuego, si tenemos un potencial riesgo de infidelidad de empleados, lo podemos eliminar modificando el manejo de dinero y valores, dentro y fuera de la entidad, instalar en el local interesado alarmas contra robo, hidratantes, extintores, en general toda acción que tienda a evitar, reducir o disminuir la realización de un siniestro por un riesgo determinado.</a:t>
            </a:r>
          </a:p>
          <a:p>
            <a:pPr marL="0" indent="0" algn="just">
              <a:buNone/>
            </a:pPr>
            <a:endParaRPr lang="es-ES" sz="1700" dirty="0"/>
          </a:p>
          <a:p>
            <a:pPr marL="0" indent="0" algn="just">
              <a:buNone/>
            </a:pPr>
            <a:r>
              <a:rPr lang="es-ES" sz="1700" dirty="0"/>
              <a:t>El tratar de eliminar el riesgo es la primera solución que se debe visualizar, sin embargo, esto, no siempre es posible, dado que una entidad está compuesta por un conjunto de recursos y necesidades y al eliminar un riesgo se pueden crear otros, lo que haría muy difícil, la situación ideal de su eliminación.</a:t>
            </a:r>
          </a:p>
          <a:p>
            <a:pPr marL="0" indent="0" algn="just">
              <a:buNone/>
            </a:pPr>
            <a:endParaRPr lang="es-ES" sz="1700" dirty="0"/>
          </a:p>
        </p:txBody>
      </p:sp>
    </p:spTree>
    <p:extLst>
      <p:ext uri="{BB962C8B-B14F-4D97-AF65-F5344CB8AC3E}">
        <p14:creationId xmlns:p14="http://schemas.microsoft.com/office/powerpoint/2010/main" val="242595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r>
              <a:rPr lang="es-ES" dirty="0"/>
              <a:t>Retenerlo - Asumirlo. </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611560" y="1124744"/>
            <a:ext cx="8208912" cy="4921250"/>
          </a:xfrm>
        </p:spPr>
        <p:txBody>
          <a:bodyPr/>
          <a:lstStyle/>
          <a:p>
            <a:pPr marL="0" indent="0" algn="just">
              <a:buNone/>
            </a:pPr>
            <a:r>
              <a:rPr lang="es-ES" dirty="0"/>
              <a:t>No es más que la aceptación por parte de la organización, de la carga de pérdida o beneficio de las ganancias debidas a un riesgo en particular.</a:t>
            </a:r>
          </a:p>
          <a:p>
            <a:pPr marL="0" indent="0" algn="just">
              <a:buNone/>
            </a:pPr>
            <a:endParaRPr lang="es-ES" dirty="0"/>
          </a:p>
          <a:p>
            <a:pPr marL="0" indent="0" algn="just">
              <a:buNone/>
            </a:pPr>
            <a:r>
              <a:rPr lang="es-ES" dirty="0"/>
              <a:t>Debe realizarse de manera consciente y activa, se refiere a pérdidas frecuentes y de bajo impacto financiero que la entidad como tal puede asumir, entre las cuales se encuentran entre otros, custodios, serenos, medidas de seguridad.</a:t>
            </a:r>
          </a:p>
          <a:p>
            <a:pPr marL="0" indent="0" algn="just">
              <a:buNone/>
            </a:pPr>
            <a:endParaRPr lang="es-ES" dirty="0"/>
          </a:p>
          <a:p>
            <a:pPr marL="0" indent="0" algn="just">
              <a:buNone/>
            </a:pPr>
            <a:endParaRPr lang="es-ES" dirty="0"/>
          </a:p>
        </p:txBody>
      </p:sp>
    </p:spTree>
    <p:extLst>
      <p:ext uri="{BB962C8B-B14F-4D97-AF65-F5344CB8AC3E}">
        <p14:creationId xmlns:p14="http://schemas.microsoft.com/office/powerpoint/2010/main" val="3930336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p:txBody>
          <a:bodyPr/>
          <a:lstStyle/>
          <a:p>
            <a:r>
              <a:rPr lang="es-ES" dirty="0"/>
              <a:t>Transferirlo</a:t>
            </a:r>
          </a:p>
        </p:txBody>
      </p:sp>
      <p:sp>
        <p:nvSpPr>
          <p:cNvPr id="3" name="Marcador de contenido 2">
            <a:extLst>
              <a:ext uri="{FF2B5EF4-FFF2-40B4-BE49-F238E27FC236}">
                <a16:creationId xmlns:a16="http://schemas.microsoft.com/office/drawing/2014/main" id="{22E470F7-A0EF-4683-BB02-4F92F124415B}"/>
              </a:ext>
            </a:extLst>
          </p:cNvPr>
          <p:cNvSpPr>
            <a:spLocks noGrp="1"/>
          </p:cNvSpPr>
          <p:nvPr>
            <p:ph idx="1"/>
          </p:nvPr>
        </p:nvSpPr>
        <p:spPr>
          <a:xfrm>
            <a:off x="539552" y="1228725"/>
            <a:ext cx="8208912" cy="4921250"/>
          </a:xfrm>
        </p:spPr>
        <p:txBody>
          <a:bodyPr>
            <a:normAutofit fontScale="92500" lnSpcReduction="10000"/>
          </a:bodyPr>
          <a:lstStyle/>
          <a:p>
            <a:pPr marL="0" indent="0" algn="just">
              <a:spcBef>
                <a:spcPts val="0"/>
              </a:spcBef>
              <a:spcAft>
                <a:spcPts val="1800"/>
              </a:spcAft>
              <a:buNone/>
            </a:pPr>
            <a:r>
              <a:rPr lang="es-ES" dirty="0"/>
              <a:t>Los efectos adversos de los riesgos se trasladan a otra entidad, un tercero, que los asume. </a:t>
            </a:r>
          </a:p>
          <a:p>
            <a:pPr marL="0" indent="0" algn="just">
              <a:spcBef>
                <a:spcPts val="0"/>
              </a:spcBef>
              <a:spcAft>
                <a:spcPts val="1800"/>
              </a:spcAft>
              <a:buNone/>
            </a:pPr>
            <a:r>
              <a:rPr lang="es-ES" dirty="0"/>
              <a:t>Esta modalidad en el manejo del riesgo es la más conocida por interesados e intermediarios, ya que es la que permite un manejo financiero adecuado del mismo, sobre todo de aquellos riesgos medianos y graves.</a:t>
            </a:r>
          </a:p>
          <a:p>
            <a:pPr marL="0" indent="0" algn="just">
              <a:spcBef>
                <a:spcPts val="0"/>
              </a:spcBef>
              <a:spcAft>
                <a:spcPts val="1800"/>
              </a:spcAft>
              <a:buNone/>
            </a:pPr>
            <a:r>
              <a:rPr lang="es-ES" dirty="0"/>
              <a:t>Proceso de repartir con otras organizaciones la carga de pérdida o beneficio de un riesgo. Un aspecto relacionado con el traspaso es el tema de los seguros.</a:t>
            </a:r>
          </a:p>
          <a:p>
            <a:pPr marL="0" indent="0" algn="just">
              <a:spcBef>
                <a:spcPts val="0"/>
              </a:spcBef>
              <a:spcAft>
                <a:spcPts val="1800"/>
              </a:spcAft>
              <a:buNone/>
            </a:pPr>
            <a:endParaRPr lang="es-ES" dirty="0"/>
          </a:p>
        </p:txBody>
      </p:sp>
    </p:spTree>
    <p:extLst>
      <p:ext uri="{BB962C8B-B14F-4D97-AF65-F5344CB8AC3E}">
        <p14:creationId xmlns:p14="http://schemas.microsoft.com/office/powerpoint/2010/main" val="2825144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304985-107F-4ADE-87C0-4DCC778933EA}"/>
              </a:ext>
            </a:extLst>
          </p:cNvPr>
          <p:cNvSpPr>
            <a:spLocks noGrp="1"/>
          </p:cNvSpPr>
          <p:nvPr>
            <p:ph type="title"/>
          </p:nvPr>
        </p:nvSpPr>
        <p:spPr/>
        <p:txBody>
          <a:bodyPr/>
          <a:lstStyle/>
          <a:p>
            <a:r>
              <a:rPr lang="es-ES" i="0" dirty="0">
                <a:solidFill>
                  <a:srgbClr val="002060"/>
                </a:solidFill>
              </a:rPr>
              <a:t>Financiamiento de los riesgos</a:t>
            </a:r>
          </a:p>
        </p:txBody>
      </p:sp>
      <p:sp>
        <p:nvSpPr>
          <p:cNvPr id="3" name="Marcador de contenido 2">
            <a:extLst>
              <a:ext uri="{FF2B5EF4-FFF2-40B4-BE49-F238E27FC236}">
                <a16:creationId xmlns:a16="http://schemas.microsoft.com/office/drawing/2014/main" id="{09550B3D-447B-46BA-91C8-25BF8FF62670}"/>
              </a:ext>
            </a:extLst>
          </p:cNvPr>
          <p:cNvSpPr>
            <a:spLocks noGrp="1"/>
          </p:cNvSpPr>
          <p:nvPr>
            <p:ph idx="1"/>
          </p:nvPr>
        </p:nvSpPr>
        <p:spPr>
          <a:xfrm>
            <a:off x="560387" y="1052736"/>
            <a:ext cx="8044061" cy="5683026"/>
          </a:xfrm>
        </p:spPr>
        <p:txBody>
          <a:bodyPr/>
          <a:lstStyle/>
          <a:p>
            <a:pPr marL="0" indent="0" algn="just">
              <a:spcBef>
                <a:spcPts val="0"/>
              </a:spcBef>
              <a:spcAft>
                <a:spcPts val="1800"/>
              </a:spcAft>
              <a:buNone/>
            </a:pPr>
            <a:r>
              <a:rPr lang="es-ES" sz="2200" dirty="0"/>
              <a:t>Es otra de las dimensiones fundamentales del proceso de administración de riesgos. En ella se toman decisiones importantes de cómo enfrentarlos, y cómo minimizar sus efectos adversos económicos sobre nuestra actividad.</a:t>
            </a:r>
          </a:p>
          <a:p>
            <a:pPr marL="0" indent="0" algn="just">
              <a:spcBef>
                <a:spcPts val="0"/>
              </a:spcBef>
              <a:spcAft>
                <a:spcPts val="1800"/>
              </a:spcAft>
              <a:buNone/>
            </a:pPr>
            <a:r>
              <a:rPr lang="es-ES" sz="2200" dirty="0"/>
              <a:t>Dentro de esta dimensión se retoman las alternativas de </a:t>
            </a:r>
            <a:r>
              <a:rPr lang="es-ES" sz="2200" b="1" dirty="0"/>
              <a:t>retención y transferencia</a:t>
            </a:r>
            <a:r>
              <a:rPr lang="es-ES" sz="2200" dirty="0"/>
              <a:t>, el administrador de riesgos estará ante las alternativas de compensar internamente sus pérdidas (retención) o trasladar las mismas a otra entidad (transferencia).</a:t>
            </a:r>
          </a:p>
          <a:p>
            <a:pPr marL="0" indent="0" algn="just">
              <a:spcBef>
                <a:spcPts val="0"/>
              </a:spcBef>
              <a:spcAft>
                <a:spcPts val="1800"/>
              </a:spcAft>
              <a:buNone/>
            </a:pPr>
            <a:r>
              <a:rPr lang="es-ES" sz="2200" dirty="0"/>
              <a:t>Existen casos  donde la entidad, después de haber identificado, analizando e implementado  los controles físicos necesarios sobre los riesgos, decide retenerlos cubriendo el costo de las pérdidas potenciales de alguna manera lógica.</a:t>
            </a:r>
          </a:p>
          <a:p>
            <a:pPr marL="0" indent="0" algn="just">
              <a:spcBef>
                <a:spcPts val="0"/>
              </a:spcBef>
              <a:spcAft>
                <a:spcPts val="1800"/>
              </a:spcAft>
              <a:buNone/>
            </a:pPr>
            <a:endParaRPr lang="es-ES" sz="2200" dirty="0"/>
          </a:p>
        </p:txBody>
      </p:sp>
    </p:spTree>
    <p:extLst>
      <p:ext uri="{BB962C8B-B14F-4D97-AF65-F5344CB8AC3E}">
        <p14:creationId xmlns:p14="http://schemas.microsoft.com/office/powerpoint/2010/main" val="66775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p:txBody>
          <a:bodyPr/>
          <a:lstStyle/>
          <a:p>
            <a:pPr marL="0" indent="0" algn="just">
              <a:buNone/>
            </a:pPr>
            <a:r>
              <a:rPr lang="es-ES" sz="2400" dirty="0"/>
              <a:t>Es el conjunto de medidas de tipo financiero para compensar internamente las pérdidas accidentales que puedan ocurrir, es absorber las pérdidas que se presenten, financiar el impacto económico adverso de las pérdidas con recursos propios. </a:t>
            </a:r>
          </a:p>
          <a:p>
            <a:pPr algn="just"/>
            <a:endParaRPr lang="es-ES" sz="2400" dirty="0"/>
          </a:p>
          <a:p>
            <a:pPr marL="0" indent="0" algn="just">
              <a:buNone/>
            </a:pPr>
            <a:r>
              <a:rPr lang="es-ES" sz="2400" dirty="0"/>
              <a:t>Para retener un riesgo hay que haber efectuado un buen análisis, ya que el retenerlo está en dependencia del tamaño y potencial económico de la entidad.</a:t>
            </a:r>
          </a:p>
          <a:p>
            <a:pPr algn="just"/>
            <a:endParaRPr lang="es-ES" sz="2400" dirty="0"/>
          </a:p>
        </p:txBody>
      </p:sp>
    </p:spTree>
    <p:extLst>
      <p:ext uri="{BB962C8B-B14F-4D97-AF65-F5344CB8AC3E}">
        <p14:creationId xmlns:p14="http://schemas.microsoft.com/office/powerpoint/2010/main" val="644522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a:xfrm>
            <a:off x="560387" y="1124744"/>
            <a:ext cx="8023225" cy="4921250"/>
          </a:xfrm>
        </p:spPr>
        <p:txBody>
          <a:bodyPr>
            <a:normAutofit/>
          </a:bodyPr>
          <a:lstStyle/>
          <a:p>
            <a:pPr marL="0" indent="0" algn="ctr">
              <a:buNone/>
            </a:pPr>
            <a:r>
              <a:rPr lang="es-ES" sz="2400" b="1" dirty="0">
                <a:solidFill>
                  <a:srgbClr val="002060"/>
                </a:solidFill>
              </a:rPr>
              <a:t>Retener el riesgo implica varias alternativas:</a:t>
            </a:r>
          </a:p>
          <a:p>
            <a:pPr lvl="0" algn="just">
              <a:lnSpc>
                <a:spcPct val="150000"/>
              </a:lnSpc>
              <a:spcAft>
                <a:spcPts val="0"/>
              </a:spcAft>
              <a:buClr>
                <a:schemeClr val="accent4"/>
              </a:buClr>
              <a:buFont typeface="+mj-lt"/>
              <a:buAutoNum type="arabicPeriod"/>
              <a:tabLst>
                <a:tab pos="238125" algn="l"/>
              </a:tabLst>
            </a:pPr>
            <a:r>
              <a:rPr lang="es-ES" sz="2400" b="1" i="1" dirty="0">
                <a:ea typeface="Times New Roman"/>
              </a:rPr>
              <a:t>Retener totalmente los riesgos</a:t>
            </a:r>
            <a:r>
              <a:rPr lang="es-ES" sz="2400" b="1" dirty="0">
                <a:ea typeface="Times New Roman"/>
              </a:rPr>
              <a:t>: </a:t>
            </a:r>
            <a:r>
              <a:rPr lang="es-ES" sz="2400" dirty="0">
                <a:ea typeface="Times New Roman"/>
              </a:rPr>
              <a:t>Esto se puede llevar a cabo activa o pasivamente.</a:t>
            </a:r>
          </a:p>
          <a:p>
            <a:pPr lvl="0" algn="just">
              <a:lnSpc>
                <a:spcPct val="150000"/>
              </a:lnSpc>
              <a:spcAft>
                <a:spcPts val="0"/>
              </a:spcAft>
              <a:buClr>
                <a:srgbClr val="002060"/>
              </a:buClr>
              <a:buFont typeface="+mj-lt"/>
              <a:buAutoNum type="arabicPeriod"/>
              <a:tabLst>
                <a:tab pos="238125" algn="l"/>
              </a:tabLst>
            </a:pPr>
            <a:r>
              <a:rPr lang="es-ES" sz="2400" b="1" i="1" dirty="0">
                <a:ea typeface="Times New Roman"/>
              </a:rPr>
              <a:t>Retener parcialmente los riesgos. </a:t>
            </a:r>
            <a:r>
              <a:rPr lang="es-ES" sz="2400" dirty="0">
                <a:ea typeface="Times New Roman"/>
              </a:rPr>
              <a:t>Ello conlleva que tenemos que transferir, a un tercero la otra parte del riesgo que no retuvimos, en otras palabras, estamos siendo copartícipes del riesgo con un tercero.</a:t>
            </a:r>
          </a:p>
          <a:p>
            <a:endParaRPr lang="es-ES" sz="2400" dirty="0"/>
          </a:p>
        </p:txBody>
      </p:sp>
    </p:spTree>
    <p:extLst>
      <p:ext uri="{BB962C8B-B14F-4D97-AF65-F5344CB8AC3E}">
        <p14:creationId xmlns:p14="http://schemas.microsoft.com/office/powerpoint/2010/main" val="2818216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p:txBody>
          <a:bodyPr>
            <a:normAutofit fontScale="77500" lnSpcReduction="20000"/>
          </a:bodyPr>
          <a:lstStyle/>
          <a:p>
            <a:pPr marL="0" indent="0" algn="just">
              <a:spcBef>
                <a:spcPts val="0"/>
              </a:spcBef>
              <a:spcAft>
                <a:spcPts val="1800"/>
              </a:spcAft>
              <a:buNone/>
            </a:pPr>
            <a:r>
              <a:rPr lang="es-ES" b="1" dirty="0"/>
              <a:t>Situaciones en las que se puede retener el riesgo.</a:t>
            </a:r>
          </a:p>
          <a:p>
            <a:pPr algn="just">
              <a:spcBef>
                <a:spcPts val="0"/>
              </a:spcBef>
              <a:spcAft>
                <a:spcPts val="1800"/>
              </a:spcAft>
              <a:buClr>
                <a:srgbClr val="002060"/>
              </a:buClr>
            </a:pPr>
            <a:r>
              <a:rPr lang="es-ES" dirty="0"/>
              <a:t>Cuando es imposible transferir o eliminar el riesgo.</a:t>
            </a:r>
          </a:p>
          <a:p>
            <a:pPr algn="just">
              <a:spcBef>
                <a:spcPts val="0"/>
              </a:spcBef>
              <a:spcAft>
                <a:spcPts val="1800"/>
              </a:spcAft>
              <a:buClr>
                <a:srgbClr val="002060"/>
              </a:buClr>
            </a:pPr>
            <a:r>
              <a:rPr lang="es-ES" dirty="0"/>
              <a:t>Cuando la pérdida probable sea pequeña y se cubra como gastos corrientes.</a:t>
            </a:r>
          </a:p>
          <a:p>
            <a:pPr algn="just">
              <a:spcBef>
                <a:spcPts val="0"/>
              </a:spcBef>
              <a:spcAft>
                <a:spcPts val="1800"/>
              </a:spcAft>
              <a:buClr>
                <a:srgbClr val="002060"/>
              </a:buClr>
            </a:pPr>
            <a:r>
              <a:rPr lang="es-ES" dirty="0"/>
              <a:t>Cuando la probabilidad de pérdidas sea muy remota.</a:t>
            </a:r>
          </a:p>
          <a:p>
            <a:pPr algn="just">
              <a:spcBef>
                <a:spcPts val="0"/>
              </a:spcBef>
              <a:spcAft>
                <a:spcPts val="1800"/>
              </a:spcAft>
              <a:buClr>
                <a:srgbClr val="002060"/>
              </a:buClr>
            </a:pPr>
            <a:r>
              <a:rPr lang="es-ES" dirty="0"/>
              <a:t>Cuando la probabilidad de pérdidas sea tan grande, que el costo de transferirlo sea igualmente grande, que el costo de transferirlo sea igualmente grande  o mayor que el valor del riesgo.</a:t>
            </a:r>
          </a:p>
          <a:p>
            <a:pPr algn="just">
              <a:spcBef>
                <a:spcPts val="0"/>
              </a:spcBef>
              <a:spcAft>
                <a:spcPts val="1800"/>
              </a:spcAft>
              <a:buClr>
                <a:srgbClr val="002060"/>
              </a:buClr>
            </a:pPr>
            <a:r>
              <a:rPr lang="es-ES" dirty="0"/>
              <a:t>Cuando la probabilidad de pérdidas específica es menor a la del mercado local de seguros.</a:t>
            </a:r>
          </a:p>
          <a:p>
            <a:pPr algn="just">
              <a:spcBef>
                <a:spcPts val="0"/>
              </a:spcBef>
              <a:spcAft>
                <a:spcPts val="1800"/>
              </a:spcAft>
            </a:pPr>
            <a:endParaRPr lang="es-ES" dirty="0"/>
          </a:p>
        </p:txBody>
      </p:sp>
    </p:spTree>
    <p:extLst>
      <p:ext uri="{BB962C8B-B14F-4D97-AF65-F5344CB8AC3E}">
        <p14:creationId xmlns:p14="http://schemas.microsoft.com/office/powerpoint/2010/main" val="3904742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p:txBody>
          <a:bodyPr>
            <a:normAutofit fontScale="70000" lnSpcReduction="20000"/>
          </a:bodyPr>
          <a:lstStyle/>
          <a:p>
            <a:pPr marL="0" indent="0" algn="just">
              <a:spcBef>
                <a:spcPts val="0"/>
              </a:spcBef>
              <a:spcAft>
                <a:spcPts val="1800"/>
              </a:spcAft>
              <a:buNone/>
            </a:pPr>
            <a:r>
              <a:rPr lang="es-ES" b="1" dirty="0"/>
              <a:t>Situaciones que limitan la Retención de Riesgos.</a:t>
            </a:r>
          </a:p>
          <a:p>
            <a:pPr algn="just">
              <a:spcBef>
                <a:spcPts val="0"/>
              </a:spcBef>
              <a:spcAft>
                <a:spcPts val="1800"/>
              </a:spcAft>
              <a:buClr>
                <a:srgbClr val="002060"/>
              </a:buClr>
            </a:pPr>
            <a:r>
              <a:rPr lang="es-ES" dirty="0"/>
              <a:t>Las  entidades deben contar con una infraestructura económica y administrativa sólida, para manejar los programas de retención.</a:t>
            </a:r>
          </a:p>
          <a:p>
            <a:pPr algn="just">
              <a:spcBef>
                <a:spcPts val="0"/>
              </a:spcBef>
              <a:spcAft>
                <a:spcPts val="1800"/>
              </a:spcAft>
              <a:buClr>
                <a:srgbClr val="002060"/>
              </a:buClr>
            </a:pPr>
            <a:r>
              <a:rPr lang="es-ES" dirty="0"/>
              <a:t>La actitud de los socios y directivos, ante el riesgo, podría determinar no retener, aunque esto fuera posible.</a:t>
            </a:r>
          </a:p>
          <a:p>
            <a:pPr algn="just">
              <a:spcBef>
                <a:spcPts val="0"/>
              </a:spcBef>
              <a:spcAft>
                <a:spcPts val="1800"/>
              </a:spcAft>
              <a:buClr>
                <a:srgbClr val="002060"/>
              </a:buClr>
            </a:pPr>
            <a:r>
              <a:rPr lang="es-ES" dirty="0"/>
              <a:t>Su implantación redunda en la pérdida de los servicios de las aseguradoras y de los agentes de seguro. Generalmente esta actitud es tomada cuando la entidad se enfrenta a riesgos predecibles que tienen una relación de alta frecuencia y severidad leve.</a:t>
            </a:r>
          </a:p>
          <a:p>
            <a:pPr algn="just">
              <a:spcBef>
                <a:spcPts val="0"/>
              </a:spcBef>
              <a:spcAft>
                <a:spcPts val="1800"/>
              </a:spcAft>
              <a:buClr>
                <a:srgbClr val="002060"/>
              </a:buClr>
            </a:pPr>
            <a:r>
              <a:rPr lang="es-ES" dirty="0"/>
              <a:t>Disponibilidad limitada de información sobre siniestros y pérdidas esperadas.</a:t>
            </a:r>
          </a:p>
          <a:p>
            <a:pPr algn="just">
              <a:spcBef>
                <a:spcPts val="0"/>
              </a:spcBef>
              <a:spcAft>
                <a:spcPts val="1800"/>
              </a:spcAft>
              <a:buClr>
                <a:srgbClr val="002060"/>
              </a:buClr>
            </a:pPr>
            <a:r>
              <a:rPr lang="es-ES" dirty="0"/>
              <a:t>Pobres condiciones del mercado asegurador.</a:t>
            </a:r>
          </a:p>
          <a:p>
            <a:pPr algn="just">
              <a:spcBef>
                <a:spcPts val="0"/>
              </a:spcBef>
              <a:spcAft>
                <a:spcPts val="1800"/>
              </a:spcAft>
            </a:pPr>
            <a:endParaRPr lang="es-ES" dirty="0"/>
          </a:p>
        </p:txBody>
      </p:sp>
    </p:spTree>
    <p:extLst>
      <p:ext uri="{BB962C8B-B14F-4D97-AF65-F5344CB8AC3E}">
        <p14:creationId xmlns:p14="http://schemas.microsoft.com/office/powerpoint/2010/main" val="1052512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6" name="1 CuadroTexto">
            <a:extLst>
              <a:ext uri="{FF2B5EF4-FFF2-40B4-BE49-F238E27FC236}">
                <a16:creationId xmlns:a16="http://schemas.microsoft.com/office/drawing/2014/main" id="{0FCD5434-AB55-471E-B4FF-F8F0F28A92BE}"/>
              </a:ext>
            </a:extLst>
          </p:cNvPr>
          <p:cNvSpPr txBox="1">
            <a:spLocks noGrp="1"/>
          </p:cNvSpPr>
          <p:nvPr>
            <p:ph idx="1"/>
          </p:nvPr>
        </p:nvSpPr>
        <p:spPr>
          <a:xfrm>
            <a:off x="609600" y="1228725"/>
            <a:ext cx="8023225" cy="3423438"/>
          </a:xfrm>
          <a:prstGeom prst="rect">
            <a:avLst/>
          </a:prstGeom>
          <a:noFill/>
        </p:spPr>
        <p:txBody>
          <a:bodyPr wrap="square" rtlCol="0">
            <a:spAutoFit/>
          </a:bodyPr>
          <a:lstStyle/>
          <a:p>
            <a:pPr marL="0" indent="0" algn="just">
              <a:lnSpc>
                <a:spcPct val="150000"/>
              </a:lnSpc>
              <a:spcAft>
                <a:spcPts val="0"/>
              </a:spcAft>
              <a:buNone/>
            </a:pPr>
            <a:r>
              <a:rPr lang="es-ES" sz="3200" b="1" dirty="0">
                <a:latin typeface="Arial"/>
                <a:ea typeface="Times New Roman"/>
              </a:rPr>
              <a:t>Una fórmula esencial para  determinar la factibilidad de la retención es la siguiente:</a:t>
            </a:r>
            <a:endParaRPr lang="es-ES" sz="3200" b="1" dirty="0">
              <a:latin typeface="Times New Roman"/>
              <a:ea typeface="Times New Roman"/>
            </a:endParaRPr>
          </a:p>
          <a:p>
            <a:pPr marL="0" indent="0" algn="ctr">
              <a:lnSpc>
                <a:spcPct val="150000"/>
              </a:lnSpc>
              <a:spcAft>
                <a:spcPts val="0"/>
              </a:spcAft>
              <a:buNone/>
            </a:pPr>
            <a:r>
              <a:rPr lang="es-ES" sz="2400" b="1" dirty="0">
                <a:solidFill>
                  <a:srgbClr val="FF0000"/>
                </a:solidFill>
                <a:latin typeface="Arial"/>
                <a:ea typeface="Times New Roman"/>
              </a:rPr>
              <a:t>Costo de Retención   =  Costo del siniestro  +  Costo de la administración</a:t>
            </a:r>
            <a:endParaRPr lang="es-ES" sz="2400" dirty="0">
              <a:solidFill>
                <a:srgbClr val="FF0000"/>
              </a:solidFill>
              <a:effectLst/>
              <a:latin typeface="Times New Roman"/>
              <a:ea typeface="Times New Roman"/>
            </a:endParaRPr>
          </a:p>
        </p:txBody>
      </p:sp>
    </p:spTree>
    <p:extLst>
      <p:ext uri="{BB962C8B-B14F-4D97-AF65-F5344CB8AC3E}">
        <p14:creationId xmlns:p14="http://schemas.microsoft.com/office/powerpoint/2010/main" val="1921462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p:txBody>
          <a:bodyPr>
            <a:normAutofit/>
          </a:bodyPr>
          <a:lstStyle/>
          <a:p>
            <a:pPr marL="0" indent="0" algn="just">
              <a:spcBef>
                <a:spcPts val="0"/>
              </a:spcBef>
              <a:spcAft>
                <a:spcPts val="1800"/>
              </a:spcAft>
              <a:buNone/>
            </a:pPr>
            <a:r>
              <a:rPr lang="es-ES" dirty="0"/>
              <a:t>Un buen ejemplo de esto lo constituye el hurto en las tiendas. Es conocido que existe la tendencia de que los clientes y empleados roban artículos de las tiendas, y la magnitud o costo de este riesgo puede ser valorada de manera relativamente fácil por la entidad.</a:t>
            </a:r>
          </a:p>
          <a:p>
            <a:pPr marL="0" indent="0" algn="just">
              <a:spcBef>
                <a:spcPts val="0"/>
              </a:spcBef>
              <a:spcAft>
                <a:spcPts val="1800"/>
              </a:spcAft>
              <a:buNone/>
            </a:pPr>
            <a:r>
              <a:rPr lang="es-ES" dirty="0"/>
              <a:t>Estas pérdidas se cubren normalmente mediante el precio de los productos.</a:t>
            </a:r>
          </a:p>
          <a:p>
            <a:pPr algn="just">
              <a:spcBef>
                <a:spcPts val="0"/>
              </a:spcBef>
              <a:spcAft>
                <a:spcPts val="1800"/>
              </a:spcAft>
            </a:pPr>
            <a:endParaRPr lang="es-ES" dirty="0"/>
          </a:p>
        </p:txBody>
      </p:sp>
    </p:spTree>
    <p:extLst>
      <p:ext uri="{BB962C8B-B14F-4D97-AF65-F5344CB8AC3E}">
        <p14:creationId xmlns:p14="http://schemas.microsoft.com/office/powerpoint/2010/main" val="1055580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p:txBody>
          <a:bodyPr>
            <a:normAutofit fontScale="77500" lnSpcReduction="20000"/>
          </a:bodyPr>
          <a:lstStyle/>
          <a:p>
            <a:pPr marL="0" indent="0" algn="just">
              <a:spcBef>
                <a:spcPts val="0"/>
              </a:spcBef>
              <a:spcAft>
                <a:spcPts val="1800"/>
              </a:spcAft>
              <a:buNone/>
            </a:pPr>
            <a:r>
              <a:rPr lang="es-ES" dirty="0"/>
              <a:t>Los niveles de retención de riesgos en cualquier caso dependen de múltiples factores, siendo uno de los más importantes la capacidad financiera de la entidad. En general se recomienda la retención de unos porcentajes variables entre el 1  y el 10% de alguno de los parámetros económicos siguientes:</a:t>
            </a:r>
          </a:p>
          <a:p>
            <a:pPr algn="just">
              <a:spcBef>
                <a:spcPts val="0"/>
              </a:spcBef>
              <a:spcAft>
                <a:spcPts val="1800"/>
              </a:spcAft>
              <a:buClr>
                <a:srgbClr val="002060"/>
              </a:buClr>
            </a:pPr>
            <a:r>
              <a:rPr lang="es-ES" dirty="0"/>
              <a:t>Capital social.</a:t>
            </a:r>
          </a:p>
          <a:p>
            <a:pPr algn="just">
              <a:spcBef>
                <a:spcPts val="0"/>
              </a:spcBef>
              <a:spcAft>
                <a:spcPts val="1800"/>
              </a:spcAft>
              <a:buClr>
                <a:srgbClr val="002060"/>
              </a:buClr>
            </a:pPr>
            <a:r>
              <a:rPr lang="es-ES" dirty="0"/>
              <a:t>Gastos de explotación.</a:t>
            </a:r>
          </a:p>
          <a:p>
            <a:pPr algn="just">
              <a:spcBef>
                <a:spcPts val="0"/>
              </a:spcBef>
              <a:spcAft>
                <a:spcPts val="1800"/>
              </a:spcAft>
              <a:buClr>
                <a:srgbClr val="002060"/>
              </a:buClr>
            </a:pPr>
            <a:r>
              <a:rPr lang="es-ES" dirty="0"/>
              <a:t>Valor patrimonial.</a:t>
            </a:r>
          </a:p>
          <a:p>
            <a:pPr algn="just">
              <a:spcBef>
                <a:spcPts val="0"/>
              </a:spcBef>
              <a:spcAft>
                <a:spcPts val="1800"/>
              </a:spcAft>
              <a:buClr>
                <a:srgbClr val="002060"/>
              </a:buClr>
            </a:pPr>
            <a:r>
              <a:rPr lang="es-ES" dirty="0"/>
              <a:t>Facturación.</a:t>
            </a:r>
          </a:p>
          <a:p>
            <a:pPr algn="just">
              <a:spcBef>
                <a:spcPts val="0"/>
              </a:spcBef>
              <a:spcAft>
                <a:spcPts val="1800"/>
              </a:spcAft>
              <a:buClr>
                <a:srgbClr val="002060"/>
              </a:buClr>
            </a:pPr>
            <a:r>
              <a:rPr lang="es-ES" dirty="0"/>
              <a:t>Beneficios.</a:t>
            </a:r>
          </a:p>
          <a:p>
            <a:pPr algn="just">
              <a:spcBef>
                <a:spcPts val="0"/>
              </a:spcBef>
              <a:spcAft>
                <a:spcPts val="1800"/>
              </a:spcAft>
              <a:buClr>
                <a:srgbClr val="002060"/>
              </a:buClr>
            </a:pPr>
            <a:r>
              <a:rPr lang="es-ES" dirty="0"/>
              <a:t>Liquidez.</a:t>
            </a:r>
          </a:p>
          <a:p>
            <a:pPr algn="just">
              <a:spcBef>
                <a:spcPts val="0"/>
              </a:spcBef>
              <a:spcAft>
                <a:spcPts val="1800"/>
              </a:spcAft>
            </a:pPr>
            <a:endParaRPr lang="es-ES" dirty="0"/>
          </a:p>
        </p:txBody>
      </p:sp>
    </p:spTree>
    <p:extLst>
      <p:ext uri="{BB962C8B-B14F-4D97-AF65-F5344CB8AC3E}">
        <p14:creationId xmlns:p14="http://schemas.microsoft.com/office/powerpoint/2010/main" val="2155431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7A9BB7-A131-4D7E-8CCB-08DEA4B6F8F0}"/>
              </a:ext>
            </a:extLst>
          </p:cNvPr>
          <p:cNvSpPr>
            <a:spLocks noGrp="1"/>
          </p:cNvSpPr>
          <p:nvPr>
            <p:ph type="title"/>
          </p:nvPr>
        </p:nvSpPr>
        <p:spPr/>
        <p:txBody>
          <a:bodyPr/>
          <a:lstStyle/>
          <a:p>
            <a:r>
              <a:rPr lang="es-ES" dirty="0"/>
              <a:t>Retención de los Riesgos</a:t>
            </a:r>
          </a:p>
        </p:txBody>
      </p:sp>
      <p:sp>
        <p:nvSpPr>
          <p:cNvPr id="3" name="Marcador de contenido 2">
            <a:extLst>
              <a:ext uri="{FF2B5EF4-FFF2-40B4-BE49-F238E27FC236}">
                <a16:creationId xmlns:a16="http://schemas.microsoft.com/office/drawing/2014/main" id="{E9BEAE21-1731-417E-B0F6-ECAA85B41706}"/>
              </a:ext>
            </a:extLst>
          </p:cNvPr>
          <p:cNvSpPr>
            <a:spLocks noGrp="1"/>
          </p:cNvSpPr>
          <p:nvPr>
            <p:ph idx="1"/>
          </p:nvPr>
        </p:nvSpPr>
        <p:spPr/>
        <p:txBody>
          <a:bodyPr>
            <a:normAutofit/>
          </a:bodyPr>
          <a:lstStyle/>
          <a:p>
            <a:pPr marL="0" indent="0" algn="just">
              <a:spcBef>
                <a:spcPts val="0"/>
              </a:spcBef>
              <a:spcAft>
                <a:spcPts val="1800"/>
              </a:spcAft>
              <a:buNone/>
            </a:pPr>
            <a:r>
              <a:rPr lang="es-ES" dirty="0"/>
              <a:t>Existen varios métodos de determinación de rangos de retención para una entidad.</a:t>
            </a:r>
          </a:p>
          <a:p>
            <a:pPr marL="0" indent="0" algn="just">
              <a:spcBef>
                <a:spcPts val="0"/>
              </a:spcBef>
              <a:spcAft>
                <a:spcPts val="1800"/>
              </a:spcAft>
              <a:buNone/>
            </a:pPr>
            <a:r>
              <a:rPr lang="es-ES" dirty="0"/>
              <a:t>Los más conocidos son los siguientes:</a:t>
            </a:r>
          </a:p>
          <a:p>
            <a:pPr algn="just">
              <a:spcBef>
                <a:spcPts val="0"/>
              </a:spcBef>
              <a:spcAft>
                <a:spcPts val="1800"/>
              </a:spcAft>
            </a:pPr>
            <a:r>
              <a:rPr lang="es-ES" dirty="0"/>
              <a:t>Método del capital de trabajo.</a:t>
            </a:r>
          </a:p>
          <a:p>
            <a:pPr algn="just">
              <a:spcBef>
                <a:spcPts val="0"/>
              </a:spcBef>
              <a:spcAft>
                <a:spcPts val="1800"/>
              </a:spcAft>
            </a:pPr>
            <a:r>
              <a:rPr lang="es-ES" dirty="0"/>
              <a:t>Método de utilidades.</a:t>
            </a:r>
          </a:p>
          <a:p>
            <a:pPr algn="just">
              <a:spcBef>
                <a:spcPts val="0"/>
              </a:spcBef>
              <a:spcAft>
                <a:spcPts val="1800"/>
              </a:spcAft>
            </a:pPr>
            <a:endParaRPr lang="es-ES" dirty="0"/>
          </a:p>
        </p:txBody>
      </p:sp>
    </p:spTree>
    <p:extLst>
      <p:ext uri="{BB962C8B-B14F-4D97-AF65-F5344CB8AC3E}">
        <p14:creationId xmlns:p14="http://schemas.microsoft.com/office/powerpoint/2010/main" val="904854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2C3C3-66C2-43A1-BA41-CBCE9F93222C}"/>
              </a:ext>
            </a:extLst>
          </p:cNvPr>
          <p:cNvSpPr>
            <a:spLocks noGrp="1"/>
          </p:cNvSpPr>
          <p:nvPr>
            <p:ph type="title"/>
          </p:nvPr>
        </p:nvSpPr>
        <p:spPr/>
        <p:txBody>
          <a:bodyPr>
            <a:noAutofit/>
          </a:bodyPr>
          <a:lstStyle/>
          <a:p>
            <a:r>
              <a:rPr lang="es-ES" dirty="0">
                <a:solidFill>
                  <a:srgbClr val="FF0000"/>
                </a:solidFill>
                <a:ea typeface="Times New Roman"/>
              </a:rPr>
              <a:t/>
            </a:r>
            <a:br>
              <a:rPr lang="es-ES" dirty="0">
                <a:solidFill>
                  <a:srgbClr val="FF0000"/>
                </a:solidFill>
                <a:ea typeface="Times New Roman"/>
              </a:rPr>
            </a:br>
            <a:r>
              <a:rPr lang="es-ES" dirty="0">
                <a:solidFill>
                  <a:srgbClr val="002060"/>
                </a:solidFill>
                <a:ea typeface="Times New Roman"/>
              </a:rPr>
              <a:t>Transferencia de los </a:t>
            </a:r>
            <a:r>
              <a:rPr lang="es-ES" dirty="0" smtClean="0">
                <a:solidFill>
                  <a:srgbClr val="002060"/>
                </a:solidFill>
                <a:ea typeface="Times New Roman"/>
              </a:rPr>
              <a:t>riesgos</a:t>
            </a:r>
            <a:r>
              <a:rPr lang="es-ES" dirty="0">
                <a:solidFill>
                  <a:srgbClr val="FF0000"/>
                </a:solidFill>
                <a:ea typeface="Times New Roman"/>
              </a:rPr>
              <a:t/>
            </a:r>
            <a:br>
              <a:rPr lang="es-ES" dirty="0">
                <a:solidFill>
                  <a:srgbClr val="FF0000"/>
                </a:solidFill>
                <a:ea typeface="Times New Roman"/>
              </a:rPr>
            </a:br>
            <a:endParaRPr lang="es-ES" dirty="0"/>
          </a:p>
        </p:txBody>
      </p:sp>
      <p:sp>
        <p:nvSpPr>
          <p:cNvPr id="3" name="Marcador de contenido 2">
            <a:extLst>
              <a:ext uri="{FF2B5EF4-FFF2-40B4-BE49-F238E27FC236}">
                <a16:creationId xmlns:a16="http://schemas.microsoft.com/office/drawing/2014/main" id="{7FC0C15A-B6FB-4BAA-8703-0F45D079FD4B}"/>
              </a:ext>
            </a:extLst>
          </p:cNvPr>
          <p:cNvSpPr>
            <a:spLocks noGrp="1"/>
          </p:cNvSpPr>
          <p:nvPr>
            <p:ph idx="1"/>
          </p:nvPr>
        </p:nvSpPr>
        <p:spPr/>
        <p:txBody>
          <a:bodyPr/>
          <a:lstStyle/>
          <a:p>
            <a:pPr marL="0" indent="0" algn="just">
              <a:buNone/>
            </a:pPr>
            <a:r>
              <a:rPr lang="es-ES" dirty="0"/>
              <a:t>Cuando se hacen negociaciones para que los efectos adversos financieros sean soportados por personas ajenas a quien sufre los daños, se dice que el riesgo es transferido. </a:t>
            </a:r>
          </a:p>
          <a:p>
            <a:pPr marL="0" indent="0" algn="just">
              <a:buNone/>
            </a:pPr>
            <a:endParaRPr lang="es-ES" dirty="0"/>
          </a:p>
          <a:p>
            <a:pPr marL="0" indent="0" algn="just">
              <a:buNone/>
            </a:pPr>
            <a:r>
              <a:rPr lang="es-ES" dirty="0"/>
              <a:t>Implica trasladar el riesgo y sus efectos, a un tercero, quien obviamente cobrará un monto que lo compense por hacerse cargo de las consecuencias de nuestro riesgo.</a:t>
            </a:r>
          </a:p>
          <a:p>
            <a:pPr algn="just"/>
            <a:endParaRPr lang="es-ES" dirty="0"/>
          </a:p>
        </p:txBody>
      </p:sp>
    </p:spTree>
    <p:extLst>
      <p:ext uri="{BB962C8B-B14F-4D97-AF65-F5344CB8AC3E}">
        <p14:creationId xmlns:p14="http://schemas.microsoft.com/office/powerpoint/2010/main" val="3486817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2C3C3-66C2-43A1-BA41-CBCE9F93222C}"/>
              </a:ext>
            </a:extLst>
          </p:cNvPr>
          <p:cNvSpPr>
            <a:spLocks noGrp="1"/>
          </p:cNvSpPr>
          <p:nvPr>
            <p:ph type="title"/>
          </p:nvPr>
        </p:nvSpPr>
        <p:spPr/>
        <p:txBody>
          <a:bodyPr>
            <a:noAutofit/>
          </a:bodyPr>
          <a:lstStyle/>
          <a:p>
            <a:r>
              <a:rPr lang="es-ES" dirty="0">
                <a:solidFill>
                  <a:srgbClr val="FF0000"/>
                </a:solidFill>
                <a:ea typeface="Times New Roman"/>
              </a:rPr>
              <a:t/>
            </a:r>
            <a:br>
              <a:rPr lang="es-ES" dirty="0">
                <a:solidFill>
                  <a:srgbClr val="FF0000"/>
                </a:solidFill>
                <a:ea typeface="Times New Roman"/>
              </a:rPr>
            </a:br>
            <a:r>
              <a:rPr lang="es-ES" dirty="0">
                <a:solidFill>
                  <a:srgbClr val="002060"/>
                </a:solidFill>
                <a:ea typeface="Times New Roman"/>
              </a:rPr>
              <a:t>Transferencia de los </a:t>
            </a:r>
            <a:r>
              <a:rPr lang="es-ES" dirty="0" smtClean="0">
                <a:solidFill>
                  <a:srgbClr val="002060"/>
                </a:solidFill>
                <a:ea typeface="Times New Roman"/>
              </a:rPr>
              <a:t>riesgos</a:t>
            </a:r>
            <a:r>
              <a:rPr lang="es-ES" dirty="0">
                <a:solidFill>
                  <a:srgbClr val="FF0000"/>
                </a:solidFill>
                <a:ea typeface="Times New Roman"/>
              </a:rPr>
              <a:t/>
            </a:r>
            <a:br>
              <a:rPr lang="es-ES" dirty="0">
                <a:solidFill>
                  <a:srgbClr val="FF0000"/>
                </a:solidFill>
                <a:ea typeface="Times New Roman"/>
              </a:rPr>
            </a:br>
            <a:endParaRPr lang="es-ES" dirty="0"/>
          </a:p>
        </p:txBody>
      </p:sp>
      <p:sp>
        <p:nvSpPr>
          <p:cNvPr id="3" name="Marcador de contenido 2">
            <a:extLst>
              <a:ext uri="{FF2B5EF4-FFF2-40B4-BE49-F238E27FC236}">
                <a16:creationId xmlns:a16="http://schemas.microsoft.com/office/drawing/2014/main" id="{7FC0C15A-B6FB-4BAA-8703-0F45D079FD4B}"/>
              </a:ext>
            </a:extLst>
          </p:cNvPr>
          <p:cNvSpPr>
            <a:spLocks noGrp="1"/>
          </p:cNvSpPr>
          <p:nvPr>
            <p:ph idx="1"/>
          </p:nvPr>
        </p:nvSpPr>
        <p:spPr>
          <a:xfrm>
            <a:off x="560387" y="1124744"/>
            <a:ext cx="8023225" cy="4921250"/>
          </a:xfrm>
        </p:spPr>
        <p:txBody>
          <a:bodyPr/>
          <a:lstStyle/>
          <a:p>
            <a:pPr marL="0" indent="0" algn="just">
              <a:buNone/>
            </a:pPr>
            <a:r>
              <a:rPr lang="es-ES" dirty="0"/>
              <a:t>Hay dos formas de transferir un riesgo: totalmente y parcialmente.</a:t>
            </a:r>
          </a:p>
          <a:p>
            <a:pPr marL="0" indent="0" algn="just">
              <a:buNone/>
            </a:pPr>
            <a:r>
              <a:rPr lang="es-ES" b="1" dirty="0"/>
              <a:t>1. Totalmente</a:t>
            </a:r>
            <a:r>
              <a:rPr lang="es-ES" dirty="0"/>
              <a:t>: Poco usual y muy costos, se puede hacer:</a:t>
            </a:r>
          </a:p>
          <a:p>
            <a:pPr algn="just">
              <a:buClr>
                <a:srgbClr val="002060"/>
              </a:buClr>
            </a:pPr>
            <a:r>
              <a:rPr lang="es-ES" dirty="0"/>
              <a:t>Contractualmente.</a:t>
            </a:r>
          </a:p>
          <a:p>
            <a:pPr algn="just">
              <a:buClr>
                <a:srgbClr val="002060"/>
              </a:buClr>
            </a:pPr>
            <a:r>
              <a:rPr lang="es-ES" dirty="0"/>
              <a:t>Mediante un seguro.</a:t>
            </a:r>
          </a:p>
          <a:p>
            <a:pPr marL="0" indent="0" algn="just">
              <a:buNone/>
            </a:pPr>
            <a:r>
              <a:rPr lang="es-ES" b="1" dirty="0"/>
              <a:t>2. Parcialmente: </a:t>
            </a:r>
            <a:r>
              <a:rPr lang="es-ES" dirty="0"/>
              <a:t>Conlleva que tendremos que asumir la otra parte del riesgo que no estamos transfiriendo, por lo que también estamos siendo copartícipes del riesgo.</a:t>
            </a:r>
          </a:p>
          <a:p>
            <a:pPr algn="just"/>
            <a:endParaRPr lang="es-ES" dirty="0"/>
          </a:p>
        </p:txBody>
      </p:sp>
    </p:spTree>
    <p:extLst>
      <p:ext uri="{BB962C8B-B14F-4D97-AF65-F5344CB8AC3E}">
        <p14:creationId xmlns:p14="http://schemas.microsoft.com/office/powerpoint/2010/main" val="2741336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D2C3C3-66C2-43A1-BA41-CBCE9F93222C}"/>
              </a:ext>
            </a:extLst>
          </p:cNvPr>
          <p:cNvSpPr>
            <a:spLocks noGrp="1"/>
          </p:cNvSpPr>
          <p:nvPr>
            <p:ph type="title"/>
          </p:nvPr>
        </p:nvSpPr>
        <p:spPr/>
        <p:txBody>
          <a:bodyPr>
            <a:noAutofit/>
          </a:bodyPr>
          <a:lstStyle/>
          <a:p>
            <a:r>
              <a:rPr lang="es-ES" dirty="0">
                <a:solidFill>
                  <a:srgbClr val="FF0000"/>
                </a:solidFill>
                <a:ea typeface="Times New Roman"/>
              </a:rPr>
              <a:t/>
            </a:r>
            <a:br>
              <a:rPr lang="es-ES" dirty="0">
                <a:solidFill>
                  <a:srgbClr val="FF0000"/>
                </a:solidFill>
                <a:ea typeface="Times New Roman"/>
              </a:rPr>
            </a:br>
            <a:r>
              <a:rPr lang="es-ES" dirty="0">
                <a:solidFill>
                  <a:srgbClr val="002060"/>
                </a:solidFill>
                <a:ea typeface="Times New Roman"/>
              </a:rPr>
              <a:t>Transferencia de los </a:t>
            </a:r>
            <a:r>
              <a:rPr lang="es-ES" dirty="0" smtClean="0">
                <a:solidFill>
                  <a:srgbClr val="002060"/>
                </a:solidFill>
                <a:ea typeface="Times New Roman"/>
              </a:rPr>
              <a:t>riesgos</a:t>
            </a:r>
            <a:r>
              <a:rPr lang="es-ES" dirty="0">
                <a:solidFill>
                  <a:srgbClr val="FF0000"/>
                </a:solidFill>
                <a:ea typeface="Times New Roman"/>
              </a:rPr>
              <a:t/>
            </a:r>
            <a:br>
              <a:rPr lang="es-ES" dirty="0">
                <a:solidFill>
                  <a:srgbClr val="FF0000"/>
                </a:solidFill>
                <a:ea typeface="Times New Roman"/>
              </a:rPr>
            </a:br>
            <a:endParaRPr lang="es-ES" dirty="0"/>
          </a:p>
        </p:txBody>
      </p:sp>
      <p:sp>
        <p:nvSpPr>
          <p:cNvPr id="3" name="Marcador de contenido 2">
            <a:extLst>
              <a:ext uri="{FF2B5EF4-FFF2-40B4-BE49-F238E27FC236}">
                <a16:creationId xmlns:a16="http://schemas.microsoft.com/office/drawing/2014/main" id="{7FC0C15A-B6FB-4BAA-8703-0F45D079FD4B}"/>
              </a:ext>
            </a:extLst>
          </p:cNvPr>
          <p:cNvSpPr>
            <a:spLocks noGrp="1"/>
          </p:cNvSpPr>
          <p:nvPr>
            <p:ph idx="1"/>
          </p:nvPr>
        </p:nvSpPr>
        <p:spPr>
          <a:xfrm>
            <a:off x="560387" y="1124744"/>
            <a:ext cx="8023225" cy="4921250"/>
          </a:xfrm>
        </p:spPr>
        <p:txBody>
          <a:bodyPr>
            <a:normAutofit fontScale="85000" lnSpcReduction="20000"/>
          </a:bodyPr>
          <a:lstStyle/>
          <a:p>
            <a:pPr marL="0" indent="0" algn="just">
              <a:spcBef>
                <a:spcPts val="0"/>
              </a:spcBef>
              <a:spcAft>
                <a:spcPts val="1800"/>
              </a:spcAft>
              <a:buNone/>
            </a:pPr>
            <a:r>
              <a:rPr lang="es-ES" b="1" dirty="0"/>
              <a:t>¿Cuándo se transfiere un riesgo?</a:t>
            </a:r>
          </a:p>
          <a:p>
            <a:pPr marL="514350" indent="-514350" algn="just">
              <a:spcBef>
                <a:spcPts val="0"/>
              </a:spcBef>
              <a:spcAft>
                <a:spcPts val="1800"/>
              </a:spcAft>
              <a:buClr>
                <a:srgbClr val="002060"/>
              </a:buClr>
              <a:buFont typeface="+mj-lt"/>
              <a:buAutoNum type="arabicPeriod"/>
            </a:pPr>
            <a:r>
              <a:rPr lang="es-ES" dirty="0"/>
              <a:t>El riesgo es demasiado grande para que la organización pueda retenerlo y seguir conservando suficiente energía para alcanzar sus objetivos.</a:t>
            </a:r>
          </a:p>
          <a:p>
            <a:pPr marL="514350" indent="-514350" algn="just">
              <a:spcBef>
                <a:spcPts val="0"/>
              </a:spcBef>
              <a:spcAft>
                <a:spcPts val="1800"/>
              </a:spcAft>
              <a:buClr>
                <a:srgbClr val="002060"/>
              </a:buClr>
              <a:buFont typeface="+mj-lt"/>
              <a:buAutoNum type="arabicPeriod"/>
            </a:pPr>
            <a:r>
              <a:rPr lang="es-ES" dirty="0"/>
              <a:t>Hay obligación legal de transferir.</a:t>
            </a:r>
          </a:p>
          <a:p>
            <a:pPr marL="514350" indent="-514350" algn="just">
              <a:spcBef>
                <a:spcPts val="0"/>
              </a:spcBef>
              <a:spcAft>
                <a:spcPts val="1800"/>
              </a:spcAft>
              <a:buClr>
                <a:srgbClr val="002060"/>
              </a:buClr>
              <a:buFont typeface="+mj-lt"/>
              <a:buAutoNum type="arabicPeriod"/>
            </a:pPr>
            <a:r>
              <a:rPr lang="es-ES" dirty="0"/>
              <a:t>La transferencia es la técnica más eficiente para enfrentarse al riesgo, aunque la retención sea posible y no exista obligación de transferir.</a:t>
            </a:r>
          </a:p>
          <a:p>
            <a:pPr marL="0" indent="0" algn="just">
              <a:spcBef>
                <a:spcPts val="0"/>
              </a:spcBef>
              <a:spcAft>
                <a:spcPts val="1800"/>
              </a:spcAft>
              <a:buNone/>
            </a:pPr>
            <a:r>
              <a:rPr lang="es-ES" dirty="0"/>
              <a:t>Como se expresó anteriormente, la transferencia puede realizarse mediante contratos comerciales y/o contratos de seguros.</a:t>
            </a:r>
          </a:p>
          <a:p>
            <a:pPr algn="just">
              <a:spcBef>
                <a:spcPts val="0"/>
              </a:spcBef>
              <a:spcAft>
                <a:spcPts val="1800"/>
              </a:spcAft>
            </a:pPr>
            <a:endParaRPr lang="es-ES" dirty="0"/>
          </a:p>
        </p:txBody>
      </p:sp>
    </p:spTree>
    <p:extLst>
      <p:ext uri="{BB962C8B-B14F-4D97-AF65-F5344CB8AC3E}">
        <p14:creationId xmlns:p14="http://schemas.microsoft.com/office/powerpoint/2010/main" val="2890037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EDA7-3511-4B5C-9BC6-64F6F42FEA00}"/>
              </a:ext>
            </a:extLst>
          </p:cNvPr>
          <p:cNvSpPr>
            <a:spLocks noGrp="1"/>
          </p:cNvSpPr>
          <p:nvPr>
            <p:ph type="title"/>
          </p:nvPr>
        </p:nvSpPr>
        <p:spPr>
          <a:xfrm>
            <a:off x="683568" y="122238"/>
            <a:ext cx="7920880" cy="563562"/>
          </a:xfrm>
        </p:spPr>
        <p:txBody>
          <a:bodyPr>
            <a:normAutofit fontScale="90000"/>
          </a:bodyPr>
          <a:lstStyle/>
          <a:p>
            <a:pPr algn="ctr"/>
            <a:r>
              <a:rPr lang="es-ES" sz="2400" dirty="0"/>
              <a:t>Esquema representativo de las etapas del proceso de la administración de riesgos.</a:t>
            </a:r>
          </a:p>
        </p:txBody>
      </p:sp>
      <p:graphicFrame>
        <p:nvGraphicFramePr>
          <p:cNvPr id="5" name="Marcador de contenido 4">
            <a:extLst>
              <a:ext uri="{FF2B5EF4-FFF2-40B4-BE49-F238E27FC236}">
                <a16:creationId xmlns:a16="http://schemas.microsoft.com/office/drawing/2014/main" id="{383B2EAE-4AC1-43DF-A980-181C15740B25}"/>
              </a:ext>
            </a:extLst>
          </p:cNvPr>
          <p:cNvGraphicFramePr>
            <a:graphicFrameLocks noGrp="1"/>
          </p:cNvGraphicFramePr>
          <p:nvPr>
            <p:ph idx="1"/>
            <p:extLst>
              <p:ext uri="{D42A27DB-BD31-4B8C-83A1-F6EECF244321}">
                <p14:modId xmlns:p14="http://schemas.microsoft.com/office/powerpoint/2010/main" val="4243401226"/>
              </p:ext>
            </p:extLst>
          </p:nvPr>
        </p:nvGraphicFramePr>
        <p:xfrm>
          <a:off x="632618" y="1124745"/>
          <a:ext cx="8023226" cy="5400600"/>
        </p:xfrm>
        <a:graphic>
          <a:graphicData uri="http://schemas.openxmlformats.org/drawingml/2006/table">
            <a:tbl>
              <a:tblPr firstRow="1" firstCol="1" lastRow="1" lastCol="1" bandRow="1" bandCol="1"/>
              <a:tblGrid>
                <a:gridCol w="4011613">
                  <a:extLst>
                    <a:ext uri="{9D8B030D-6E8A-4147-A177-3AD203B41FA5}">
                      <a16:colId xmlns:a16="http://schemas.microsoft.com/office/drawing/2014/main" val="1525652225"/>
                    </a:ext>
                  </a:extLst>
                </a:gridCol>
                <a:gridCol w="4011613">
                  <a:extLst>
                    <a:ext uri="{9D8B030D-6E8A-4147-A177-3AD203B41FA5}">
                      <a16:colId xmlns:a16="http://schemas.microsoft.com/office/drawing/2014/main" val="3226362147"/>
                    </a:ext>
                  </a:extLst>
                </a:gridCol>
              </a:tblGrid>
              <a:tr h="1303317">
                <a:tc>
                  <a:txBody>
                    <a:bodyPr/>
                    <a:lstStyle/>
                    <a:p>
                      <a:pPr algn="ctr">
                        <a:spcAft>
                          <a:spcPts val="0"/>
                        </a:spcAft>
                      </a:pPr>
                      <a:r>
                        <a:rPr lang="es-ES" sz="1400" b="1">
                          <a:effectLst/>
                          <a:latin typeface="+mn-lt"/>
                          <a:ea typeface="Times New Roman" panose="02020603050405020304" pitchFamily="18" charset="0"/>
                          <a:cs typeface="Times New Roman" panose="02020603050405020304" pitchFamily="18" charset="0"/>
                        </a:rPr>
                        <a:t>Identificación</a:t>
                      </a:r>
                      <a:endParaRPr lang="es-ES" sz="1400">
                        <a:effectLst/>
                        <a:latin typeface="+mn-lt"/>
                        <a:ea typeface="Times New Roman" panose="02020603050405020304" pitchFamily="18" charset="0"/>
                        <a:cs typeface="Times New Roman" panose="02020603050405020304" pitchFamily="18" charset="0"/>
                      </a:endParaRPr>
                    </a:p>
                    <a:p>
                      <a:pPr algn="just">
                        <a:spcAft>
                          <a:spcPts val="0"/>
                        </a:spcAft>
                      </a:pPr>
                      <a:r>
                        <a:rPr lang="es-ES" sz="1400">
                          <a:effectLst/>
                          <a:latin typeface="+mn-lt"/>
                          <a:ea typeface="Times New Roman" panose="02020603050405020304" pitchFamily="18" charset="0"/>
                          <a:cs typeface="Times New Roman" panose="02020603050405020304" pitchFamily="18" charset="0"/>
                        </a:rPr>
                        <a:t>Reconocer la posibilidad de pérdida</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Investigación sobre las áreas expuestas a riesgos.</a:t>
                      </a:r>
                    </a:p>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Determinación, clasificación de los riesgos.</a:t>
                      </a:r>
                    </a:p>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Aplicación de instrumentos.</a:t>
                      </a:r>
                    </a:p>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Inventario de riesgos.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9414240"/>
                  </a:ext>
                </a:extLst>
              </a:tr>
              <a:tr h="1490649">
                <a:tc>
                  <a:txBody>
                    <a:bodyPr/>
                    <a:lstStyle/>
                    <a:p>
                      <a:pPr algn="ctr">
                        <a:spcAft>
                          <a:spcPts val="0"/>
                        </a:spcAft>
                      </a:pPr>
                      <a:r>
                        <a:rPr lang="es-ES" sz="1400" b="1">
                          <a:effectLst/>
                          <a:latin typeface="+mn-lt"/>
                          <a:ea typeface="Times New Roman" panose="02020603050405020304" pitchFamily="18" charset="0"/>
                          <a:cs typeface="Times New Roman" panose="02020603050405020304" pitchFamily="18" charset="0"/>
                        </a:rPr>
                        <a:t>Evaluación</a:t>
                      </a:r>
                      <a:endParaRPr lang="es-ES" sz="1400">
                        <a:effectLst/>
                        <a:latin typeface="+mn-lt"/>
                        <a:ea typeface="Times New Roman" panose="02020603050405020304" pitchFamily="18" charset="0"/>
                        <a:cs typeface="Times New Roman" panose="02020603050405020304" pitchFamily="18" charset="0"/>
                      </a:endParaRPr>
                    </a:p>
                    <a:p>
                      <a:pPr algn="just">
                        <a:spcAft>
                          <a:spcPts val="0"/>
                        </a:spcAft>
                      </a:pPr>
                      <a:r>
                        <a:rPr lang="es-ES" sz="1400">
                          <a:effectLst/>
                          <a:latin typeface="+mn-lt"/>
                          <a:ea typeface="Times New Roman" panose="02020603050405020304" pitchFamily="18" charset="0"/>
                          <a:cs typeface="Times New Roman" panose="02020603050405020304" pitchFamily="18" charset="0"/>
                        </a:rPr>
                        <a:t>Medición y jerarquización de los riesgos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Análisis de siniestros y sus causas.</a:t>
                      </a:r>
                    </a:p>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Investigación sobre el comportamiento de frecuencia / impacto de los riesgos históricos y/o probables de la entidad.</a:t>
                      </a:r>
                    </a:p>
                    <a:p>
                      <a:pPr marL="342900" lvl="0" indent="-342900" algn="just">
                        <a:spcAft>
                          <a:spcPts val="0"/>
                        </a:spcAft>
                        <a:buFont typeface="Symbol" panose="05050102010706020507" pitchFamily="18" charset="2"/>
                        <a:buChar char=""/>
                      </a:pPr>
                      <a:r>
                        <a:rPr lang="es-ES" sz="1400">
                          <a:effectLst/>
                          <a:latin typeface="+mn-lt"/>
                          <a:ea typeface="Times New Roman" panose="02020603050405020304" pitchFamily="18" charset="0"/>
                          <a:cs typeface="Times New Roman" panose="02020603050405020304" pitchFamily="18" charset="0"/>
                        </a:rPr>
                        <a:t>Jerarquización de los riesgos en cuanto a su impacto financiero en la entidad.</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4874913"/>
                  </a:ext>
                </a:extLst>
              </a:tr>
              <a:tr h="2606634">
                <a:tc>
                  <a:txBody>
                    <a:bodyPr/>
                    <a:lstStyle/>
                    <a:p>
                      <a:pPr algn="ctr">
                        <a:spcAft>
                          <a:spcPts val="0"/>
                        </a:spcAft>
                      </a:pPr>
                      <a:r>
                        <a:rPr lang="es-ES" sz="1400" b="1">
                          <a:effectLst/>
                          <a:latin typeface="+mn-lt"/>
                          <a:ea typeface="Times New Roman" panose="02020603050405020304" pitchFamily="18" charset="0"/>
                          <a:cs typeface="Times New Roman" panose="02020603050405020304" pitchFamily="18" charset="0"/>
                        </a:rPr>
                        <a:t>Tratamiento y Control</a:t>
                      </a:r>
                      <a:endParaRPr lang="es-ES" sz="1400">
                        <a:effectLst/>
                        <a:latin typeface="+mn-lt"/>
                        <a:ea typeface="Times New Roman" panose="02020603050405020304" pitchFamily="18" charset="0"/>
                        <a:cs typeface="Times New Roman" panose="02020603050405020304" pitchFamily="18" charset="0"/>
                      </a:endParaRPr>
                    </a:p>
                    <a:p>
                      <a:pPr algn="just">
                        <a:spcAft>
                          <a:spcPts val="0"/>
                        </a:spcAft>
                      </a:pPr>
                      <a:r>
                        <a:rPr lang="es-ES" sz="1400">
                          <a:effectLst/>
                          <a:latin typeface="+mn-lt"/>
                          <a:ea typeface="Times New Roman" panose="02020603050405020304" pitchFamily="18" charset="0"/>
                          <a:cs typeface="Times New Roman" panose="02020603050405020304" pitchFamily="18" charset="0"/>
                        </a:rPr>
                        <a:t>Conjunto de alternativas de solución para minimizar los efectos adversos de los riesgos.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spcAft>
                          <a:spcPts val="0"/>
                        </a:spcAft>
                        <a:buFont typeface="Symbol" panose="05050102010706020507" pitchFamily="18" charset="2"/>
                        <a:buChar char=""/>
                      </a:pPr>
                      <a:r>
                        <a:rPr lang="es-ES" sz="1400" dirty="0">
                          <a:effectLst/>
                          <a:latin typeface="+mn-lt"/>
                          <a:ea typeface="Times New Roman" panose="02020603050405020304" pitchFamily="18" charset="0"/>
                          <a:cs typeface="Times New Roman" panose="02020603050405020304" pitchFamily="18" charset="0"/>
                        </a:rPr>
                        <a:t>Aplicación de medidas de prevención y previsión.</a:t>
                      </a:r>
                    </a:p>
                    <a:p>
                      <a:pPr marL="342900" lvl="0" indent="-342900" algn="just">
                        <a:spcAft>
                          <a:spcPts val="0"/>
                        </a:spcAft>
                        <a:buFont typeface="Symbol" panose="05050102010706020507" pitchFamily="18" charset="2"/>
                        <a:buChar char=""/>
                      </a:pPr>
                      <a:r>
                        <a:rPr lang="es-ES" sz="1400" dirty="0">
                          <a:effectLst/>
                          <a:latin typeface="+mn-lt"/>
                          <a:ea typeface="Times New Roman" panose="02020603050405020304" pitchFamily="18" charset="0"/>
                          <a:cs typeface="Times New Roman" panose="02020603050405020304" pitchFamily="18" charset="0"/>
                        </a:rPr>
                        <a:t>Determinación de las alternativas de solución.</a:t>
                      </a:r>
                    </a:p>
                    <a:p>
                      <a:pPr algn="just">
                        <a:spcAft>
                          <a:spcPts val="0"/>
                        </a:spcAft>
                      </a:pPr>
                      <a:r>
                        <a:rPr lang="es-ES" sz="1400" dirty="0">
                          <a:effectLst/>
                          <a:latin typeface="+mn-lt"/>
                          <a:ea typeface="Times New Roman" panose="02020603050405020304" pitchFamily="18" charset="0"/>
                          <a:cs typeface="Times New Roman" panose="02020603050405020304" pitchFamily="18" charset="0"/>
                        </a:rPr>
                        <a:t>1. Evitarlo.</a:t>
                      </a:r>
                    </a:p>
                    <a:p>
                      <a:pPr algn="just">
                        <a:spcAft>
                          <a:spcPts val="0"/>
                        </a:spcAft>
                      </a:pPr>
                      <a:r>
                        <a:rPr lang="es-ES" sz="1400" dirty="0">
                          <a:effectLst/>
                          <a:latin typeface="+mn-lt"/>
                          <a:ea typeface="Times New Roman" panose="02020603050405020304" pitchFamily="18" charset="0"/>
                          <a:cs typeface="Times New Roman" panose="02020603050405020304" pitchFamily="18" charset="0"/>
                        </a:rPr>
                        <a:t>2. Eliminar sus causas y reducir los efectos.</a:t>
                      </a:r>
                    </a:p>
                    <a:p>
                      <a:pPr algn="just">
                        <a:spcAft>
                          <a:spcPts val="0"/>
                        </a:spcAft>
                      </a:pPr>
                      <a:r>
                        <a:rPr lang="es-ES" sz="1400" dirty="0">
                          <a:effectLst/>
                          <a:latin typeface="+mn-lt"/>
                          <a:ea typeface="Times New Roman" panose="02020603050405020304" pitchFamily="18" charset="0"/>
                          <a:cs typeface="Times New Roman" panose="02020603050405020304" pitchFamily="18" charset="0"/>
                        </a:rPr>
                        <a:t>3. Retenerlo (asumirlo)</a:t>
                      </a:r>
                    </a:p>
                    <a:p>
                      <a:pPr algn="just">
                        <a:spcAft>
                          <a:spcPts val="0"/>
                        </a:spcAft>
                      </a:pPr>
                      <a:r>
                        <a:rPr lang="es-ES" sz="1400" dirty="0">
                          <a:effectLst/>
                          <a:latin typeface="+mn-lt"/>
                          <a:ea typeface="Times New Roman" panose="02020603050405020304" pitchFamily="18" charset="0"/>
                          <a:cs typeface="Times New Roman" panose="02020603050405020304" pitchFamily="18" charset="0"/>
                        </a:rPr>
                        <a:t>4. Transferirlo.</a:t>
                      </a:r>
                    </a:p>
                    <a:p>
                      <a:pPr marL="342900" lvl="0" indent="-342900" algn="just">
                        <a:spcAft>
                          <a:spcPts val="0"/>
                        </a:spcAft>
                        <a:buFont typeface="Symbol" panose="05050102010706020507" pitchFamily="18" charset="2"/>
                        <a:buChar char=""/>
                      </a:pPr>
                      <a:r>
                        <a:rPr lang="es-ES" sz="1400" dirty="0">
                          <a:effectLst/>
                          <a:latin typeface="+mn-lt"/>
                          <a:ea typeface="Times New Roman" panose="02020603050405020304" pitchFamily="18" charset="0"/>
                          <a:cs typeface="Times New Roman" panose="02020603050405020304" pitchFamily="18" charset="0"/>
                        </a:rPr>
                        <a:t>Elaborar plan de medidas a aplicar</a:t>
                      </a:r>
                    </a:p>
                    <a:p>
                      <a:pPr marL="342900" lvl="0" indent="-342900" algn="just">
                        <a:spcAft>
                          <a:spcPts val="0"/>
                        </a:spcAft>
                        <a:buFont typeface="Symbol" panose="05050102010706020507" pitchFamily="18" charset="2"/>
                        <a:buChar char=""/>
                      </a:pPr>
                      <a:r>
                        <a:rPr lang="es-ES" sz="1400" dirty="0">
                          <a:effectLst/>
                          <a:latin typeface="+mn-lt"/>
                          <a:ea typeface="Times New Roman" panose="02020603050405020304" pitchFamily="18" charset="0"/>
                          <a:cs typeface="Times New Roman" panose="02020603050405020304" pitchFamily="18" charset="0"/>
                        </a:rPr>
                        <a:t>Desarrollo de planes de protección y seguros.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1050278"/>
                  </a:ext>
                </a:extLst>
              </a:tr>
            </a:tbl>
          </a:graphicData>
        </a:graphic>
      </p:graphicFrame>
    </p:spTree>
    <p:extLst>
      <p:ext uri="{BB962C8B-B14F-4D97-AF65-F5344CB8AC3E}">
        <p14:creationId xmlns:p14="http://schemas.microsoft.com/office/powerpoint/2010/main" val="3112575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7253808" cy="563562"/>
          </a:xfrm>
        </p:spPr>
        <p:txBody>
          <a:bodyPr/>
          <a:lstStyle/>
          <a:p>
            <a:r>
              <a:rPr lang="es-ES" dirty="0" smtClean="0"/>
              <a:t>Ejercicios demostrativos. </a:t>
            </a:r>
            <a:r>
              <a:rPr lang="es-ES" dirty="0" smtClean="0"/>
              <a:t>Tema 1</a:t>
            </a:r>
            <a:endParaRPr lang="es-ES" dirty="0"/>
          </a:p>
        </p:txBody>
      </p:sp>
      <p:sp>
        <p:nvSpPr>
          <p:cNvPr id="3" name="Marcador de contenido 2"/>
          <p:cNvSpPr>
            <a:spLocks noGrp="1"/>
          </p:cNvSpPr>
          <p:nvPr>
            <p:ph idx="1"/>
          </p:nvPr>
        </p:nvSpPr>
        <p:spPr/>
        <p:txBody>
          <a:bodyPr/>
          <a:lstStyle/>
          <a:p>
            <a:pPr marL="0" indent="0">
              <a:buNone/>
            </a:pPr>
            <a:r>
              <a:rPr lang="es-ES" dirty="0" smtClean="0"/>
              <a:t>La </a:t>
            </a:r>
            <a:r>
              <a:rPr lang="es-ES" dirty="0"/>
              <a:t>Empresa de Conservas y Vegetales ¨La </a:t>
            </a:r>
            <a:r>
              <a:rPr lang="es-ES" dirty="0" smtClean="0"/>
              <a:t>Conchita Ejercicio </a:t>
            </a:r>
            <a:r>
              <a:rPr lang="es-ES" dirty="0"/>
              <a:t>1 del laboratorio. Pág. 2</a:t>
            </a:r>
          </a:p>
          <a:p>
            <a:pPr marL="0" indent="0">
              <a:buNone/>
            </a:pPr>
            <a:endParaRPr lang="es-ES" dirty="0" smtClean="0"/>
          </a:p>
          <a:p>
            <a:pPr marL="0" indent="0">
              <a:buNone/>
            </a:pPr>
            <a:r>
              <a:rPr lang="es-ES" dirty="0" smtClean="0"/>
              <a:t> </a:t>
            </a:r>
            <a:r>
              <a:rPr lang="es-ES" dirty="0"/>
              <a:t>demostrativo 3 TI. </a:t>
            </a:r>
            <a:r>
              <a:rPr lang="es-ES" dirty="0" smtClean="0"/>
              <a:t>Conf. </a:t>
            </a:r>
            <a:r>
              <a:rPr lang="es-ES" dirty="0"/>
              <a:t>2. </a:t>
            </a:r>
            <a:r>
              <a:rPr lang="es-ES" dirty="0" smtClean="0"/>
              <a:t>Alquitex. </a:t>
            </a:r>
            <a:r>
              <a:rPr lang="es-ES" dirty="0"/>
              <a:t>Ejercicio </a:t>
            </a:r>
            <a:r>
              <a:rPr lang="es-ES" dirty="0" smtClean="0"/>
              <a:t>13 laboratorio</a:t>
            </a:r>
            <a:r>
              <a:rPr lang="es-ES" dirty="0"/>
              <a:t>. Pág. </a:t>
            </a:r>
            <a:r>
              <a:rPr lang="es-ES" dirty="0" smtClean="0"/>
              <a:t>12</a:t>
            </a:r>
            <a:endParaRPr lang="es-ES" dirty="0"/>
          </a:p>
          <a:p>
            <a:pPr marL="0" indent="0">
              <a:buNone/>
            </a:pPr>
            <a:endParaRPr lang="es-ES" dirty="0" smtClean="0"/>
          </a:p>
          <a:p>
            <a:pPr marL="0" indent="0">
              <a:buNone/>
            </a:pPr>
            <a:r>
              <a:rPr lang="es-ES" dirty="0"/>
              <a:t>Ejemplo demostrativo 2 TI. </a:t>
            </a:r>
            <a:r>
              <a:rPr lang="es-ES" dirty="0" err="1"/>
              <a:t>Conf</a:t>
            </a:r>
            <a:r>
              <a:rPr lang="es-ES" dirty="0"/>
              <a:t> 2. </a:t>
            </a:r>
            <a:r>
              <a:rPr lang="es-ES" dirty="0" err="1" smtClean="0"/>
              <a:t>Alevinaje</a:t>
            </a:r>
            <a:r>
              <a:rPr lang="es-ES" dirty="0" smtClean="0"/>
              <a:t>. </a:t>
            </a:r>
            <a:r>
              <a:rPr lang="es-ES" dirty="0"/>
              <a:t>Ejercicio </a:t>
            </a:r>
            <a:r>
              <a:rPr lang="es-ES" dirty="0" smtClean="0"/>
              <a:t>11 laboratorio</a:t>
            </a:r>
            <a:r>
              <a:rPr lang="es-ES" dirty="0"/>
              <a:t>. Pág. </a:t>
            </a:r>
            <a:r>
              <a:rPr lang="es-ES" dirty="0" smtClean="0"/>
              <a:t>11</a:t>
            </a:r>
            <a:endParaRPr lang="es-ES" dirty="0"/>
          </a:p>
          <a:p>
            <a:pPr marL="0" indent="0">
              <a:buNone/>
            </a:pPr>
            <a:endParaRPr lang="es-ES" dirty="0"/>
          </a:p>
        </p:txBody>
      </p:sp>
    </p:spTree>
    <p:extLst>
      <p:ext uri="{BB962C8B-B14F-4D97-AF65-F5344CB8AC3E}">
        <p14:creationId xmlns:p14="http://schemas.microsoft.com/office/powerpoint/2010/main" val="3822761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B6F85-A987-4095-8AA4-99C8686C0B72}"/>
              </a:ext>
            </a:extLst>
          </p:cNvPr>
          <p:cNvSpPr>
            <a:spLocks noGrp="1"/>
          </p:cNvSpPr>
          <p:nvPr>
            <p:ph type="title"/>
          </p:nvPr>
        </p:nvSpPr>
        <p:spPr/>
        <p:txBody>
          <a:bodyPr/>
          <a:lstStyle/>
          <a:p>
            <a:r>
              <a:rPr lang="es-ES_tradnl" dirty="0"/>
              <a:t/>
            </a:r>
            <a:br>
              <a:rPr lang="es-ES_tradnl" dirty="0"/>
            </a:br>
            <a:r>
              <a:rPr lang="es-ES_tradnl" dirty="0"/>
              <a:t>CONCLUSIONES</a:t>
            </a:r>
            <a:r>
              <a:rPr lang="es-ES" dirty="0"/>
              <a:t/>
            </a:r>
            <a:br>
              <a:rPr lang="es-ES" dirty="0"/>
            </a:br>
            <a:endParaRPr lang="es-ES" dirty="0"/>
          </a:p>
        </p:txBody>
      </p:sp>
      <p:sp>
        <p:nvSpPr>
          <p:cNvPr id="3" name="Marcador de contenido 2">
            <a:extLst>
              <a:ext uri="{FF2B5EF4-FFF2-40B4-BE49-F238E27FC236}">
                <a16:creationId xmlns:a16="http://schemas.microsoft.com/office/drawing/2014/main" id="{1FFA7FD4-7681-4CA9-BEF4-F489716B1331}"/>
              </a:ext>
            </a:extLst>
          </p:cNvPr>
          <p:cNvSpPr>
            <a:spLocks noGrp="1"/>
          </p:cNvSpPr>
          <p:nvPr>
            <p:ph idx="1"/>
          </p:nvPr>
        </p:nvSpPr>
        <p:spPr/>
        <p:txBody>
          <a:bodyPr/>
          <a:lstStyle/>
          <a:p>
            <a:pPr marL="514350" indent="-514350" algn="just">
              <a:buClr>
                <a:srgbClr val="002060"/>
              </a:buClr>
              <a:buFont typeface="+mj-lt"/>
              <a:buAutoNum type="arabicPeriod"/>
            </a:pPr>
            <a:r>
              <a:rPr lang="es-ES" dirty="0"/>
              <a:t>¿Cómo se define la administración de riesgos? </a:t>
            </a:r>
          </a:p>
          <a:p>
            <a:pPr marL="514350" indent="-514350" algn="just">
              <a:buClr>
                <a:srgbClr val="002060"/>
              </a:buClr>
              <a:buFont typeface="+mj-lt"/>
              <a:buAutoNum type="arabicPeriod"/>
            </a:pPr>
            <a:r>
              <a:rPr lang="es-ES" dirty="0"/>
              <a:t>¿Cuáles son sus principales rasgos?</a:t>
            </a:r>
          </a:p>
          <a:p>
            <a:pPr marL="514350" indent="-514350" algn="just">
              <a:buClr>
                <a:srgbClr val="002060"/>
              </a:buClr>
              <a:buFont typeface="+mj-lt"/>
              <a:buAutoNum type="arabicPeriod"/>
            </a:pPr>
            <a:r>
              <a:rPr lang="es-ES" dirty="0"/>
              <a:t>¿Cuáles son las etapas de la administración de riesgos? </a:t>
            </a:r>
          </a:p>
          <a:p>
            <a:pPr marL="514350" indent="-514350" algn="just">
              <a:buClr>
                <a:srgbClr val="002060"/>
              </a:buClr>
              <a:buFont typeface="+mj-lt"/>
              <a:buAutoNum type="arabicPeriod"/>
            </a:pPr>
            <a:r>
              <a:rPr lang="es-ES" dirty="0"/>
              <a:t>¿Cuáles sus características?</a:t>
            </a:r>
            <a:endParaRPr lang="es-ES" dirty="0">
              <a:solidFill>
                <a:srgbClr val="002060"/>
              </a:solidFill>
            </a:endParaRPr>
          </a:p>
        </p:txBody>
      </p:sp>
    </p:spTree>
    <p:extLst>
      <p:ext uri="{BB962C8B-B14F-4D97-AF65-F5344CB8AC3E}">
        <p14:creationId xmlns:p14="http://schemas.microsoft.com/office/powerpoint/2010/main" val="3155053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39751" y="2136787"/>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DEL RIESGO EMPRESARIAL </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Picture Frame 1025">
            <a:extLst>
              <a:ext uri="{FF2B5EF4-FFF2-40B4-BE49-F238E27FC236}">
                <a16:creationId xmlns:a16="http://schemas.microsoft.com/office/drawing/2014/main" id="{31A74A4A-C600-45C6-9251-CAF7E13E6B3C}"/>
              </a:ext>
            </a:extLst>
          </p:cNvPr>
          <p:cNvPicPr/>
          <p:nvPr/>
        </p:nvPicPr>
        <p:blipFill>
          <a:blip r:embed="rId2"/>
          <a:srcRect/>
          <a:stretch>
            <a:fillRect/>
          </a:stretch>
        </p:blipFill>
        <p:spPr bwMode="auto">
          <a:xfrm>
            <a:off x="539552" y="404546"/>
            <a:ext cx="3618072" cy="1872326"/>
          </a:xfrm>
          <a:prstGeom prst="rect">
            <a:avLst/>
          </a:prstGeom>
          <a:noFill/>
        </p:spPr>
      </p:pic>
    </p:spTree>
    <p:extLst>
      <p:ext uri="{BB962C8B-B14F-4D97-AF65-F5344CB8AC3E}">
        <p14:creationId xmlns:p14="http://schemas.microsoft.com/office/powerpoint/2010/main" val="3443273337"/>
      </p:ext>
    </p:extLst>
  </p:cSld>
  <p:clrMapOvr>
    <a:masterClrMapping/>
  </p:clrMapOvr>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 ESTA</Template>
  <TotalTime>471</TotalTime>
  <Words>3185</Words>
  <Application>Microsoft Office PowerPoint</Application>
  <PresentationFormat>Presentación en pantalla (4:3)</PresentationFormat>
  <Paragraphs>284</Paragraphs>
  <Slides>41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41</vt:i4>
      </vt:variant>
    </vt:vector>
  </HeadingPairs>
  <TitlesOfParts>
    <vt:vector size="48" baseType="lpstr">
      <vt:lpstr>Arial</vt:lpstr>
      <vt:lpstr>Calibri</vt:lpstr>
      <vt:lpstr>Symbol</vt:lpstr>
      <vt:lpstr>Times New Roman</vt:lpstr>
      <vt:lpstr>Verdana</vt:lpstr>
      <vt:lpstr>Wingdings</vt:lpstr>
      <vt:lpstr>sample</vt:lpstr>
      <vt:lpstr>ADMINISTRACIÓN  FINANCIERA DEL RIESGO EMPRESARIAL </vt:lpstr>
      <vt:lpstr>CONFERENCIA No. 2</vt:lpstr>
      <vt:lpstr>OBJETIVO:</vt:lpstr>
      <vt:lpstr>La Administración de riesgo en las entidades de base, definición, importancia y principales tendencias.</vt:lpstr>
      <vt:lpstr>La Administración de riesgo en las entidades de base, definición, importancia y principales tendencias.</vt:lpstr>
      <vt:lpstr>La Administración de riesgo en las entidades de base, definición, importancia y principales tendencias.</vt:lpstr>
      <vt:lpstr>Metodologías de la Gerencia de Riesgos</vt:lpstr>
      <vt:lpstr>Metodologías de la Gerencia de Riesgos</vt:lpstr>
      <vt:lpstr>Valoración de las metodologías.</vt:lpstr>
      <vt:lpstr>Valoración de las metodologías.</vt:lpstr>
      <vt:lpstr>Metodología propuesta</vt:lpstr>
      <vt:lpstr>1. Sensibilización – capacitación.</vt:lpstr>
      <vt:lpstr>2. Establecimiento del contexto estratégico</vt:lpstr>
      <vt:lpstr>3. Identificación de los riesgos.</vt:lpstr>
      <vt:lpstr>3. Identificación de los riesgos.</vt:lpstr>
      <vt:lpstr>4. Clasificación de los riesgos.</vt:lpstr>
      <vt:lpstr>5. Evaluación de los riesgos.</vt:lpstr>
      <vt:lpstr>5. Evaluación de los riesgos.</vt:lpstr>
      <vt:lpstr>5. Evaluación de los riesgos.</vt:lpstr>
      <vt:lpstr>5. Evaluación de los riesgos.</vt:lpstr>
      <vt:lpstr>6. Tratamiento de los riesgos.</vt:lpstr>
      <vt:lpstr>Evitar el riesgo.</vt:lpstr>
      <vt:lpstr>Eliminar/Reducir el riesgo.</vt:lpstr>
      <vt:lpstr>Retenerlo - Asumirlo. </vt:lpstr>
      <vt:lpstr>Transferirlo</vt:lpstr>
      <vt:lpstr>Financiamiento de los riesgos</vt:lpstr>
      <vt:lpstr>Retención de los Riesgos</vt:lpstr>
      <vt:lpstr>Retención de los Riesgos</vt:lpstr>
      <vt:lpstr>Retención de los Riesgos</vt:lpstr>
      <vt:lpstr>Retención de los Riesgos</vt:lpstr>
      <vt:lpstr>Retención de los Riesgos</vt:lpstr>
      <vt:lpstr>Retención de los Riesgos</vt:lpstr>
      <vt:lpstr>Retención de los Riesgos</vt:lpstr>
      <vt:lpstr>Retención de los Riesgos</vt:lpstr>
      <vt:lpstr> Transferencia de los riesgos </vt:lpstr>
      <vt:lpstr> Transferencia de los riesgos </vt:lpstr>
      <vt:lpstr> Transferencia de los riesgos </vt:lpstr>
      <vt:lpstr>Esquema representativo de las etapas del proceso de la administración de riesgos.</vt:lpstr>
      <vt:lpstr>Ejercicios demostrativos. Tema 1</vt:lpstr>
      <vt:lpstr> CONCLUSIONES </vt:lpstr>
      <vt:lpstr>ADMINISTRACIÓN  FINANCIERA DEL RIESGO EMPRESARIAL </vt:lpstr>
    </vt:vector>
  </TitlesOfParts>
  <Company>Guilddesign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DEL RIESGO EMPRESARIAL </dc:title>
  <dc:creator>BETTY</dc:creator>
  <cp:lastModifiedBy>Beatriz Fernandez</cp:lastModifiedBy>
  <cp:revision>38</cp:revision>
  <dcterms:created xsi:type="dcterms:W3CDTF">2023-02-22T11:17:43Z</dcterms:created>
  <dcterms:modified xsi:type="dcterms:W3CDTF">2026-10-23T02:44:02Z</dcterms:modified>
</cp:coreProperties>
</file>