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37"/>
  </p:notesMasterIdLst>
  <p:sldIdLst>
    <p:sldId id="289" r:id="rId2"/>
    <p:sldId id="297" r:id="rId3"/>
    <p:sldId id="299" r:id="rId4"/>
    <p:sldId id="361" r:id="rId5"/>
    <p:sldId id="362" r:id="rId6"/>
    <p:sldId id="363" r:id="rId7"/>
    <p:sldId id="364" r:id="rId8"/>
    <p:sldId id="365" r:id="rId9"/>
    <p:sldId id="366" r:id="rId10"/>
    <p:sldId id="367" r:id="rId11"/>
    <p:sldId id="368" r:id="rId12"/>
    <p:sldId id="369" r:id="rId13"/>
    <p:sldId id="376" r:id="rId14"/>
    <p:sldId id="370" r:id="rId15"/>
    <p:sldId id="371" r:id="rId16"/>
    <p:sldId id="372" r:id="rId17"/>
    <p:sldId id="373" r:id="rId18"/>
    <p:sldId id="374" r:id="rId19"/>
    <p:sldId id="375" r:id="rId20"/>
    <p:sldId id="377" r:id="rId21"/>
    <p:sldId id="378" r:id="rId22"/>
    <p:sldId id="379" r:id="rId23"/>
    <p:sldId id="380" r:id="rId24"/>
    <p:sldId id="381" r:id="rId25"/>
    <p:sldId id="382" r:id="rId26"/>
    <p:sldId id="383" r:id="rId27"/>
    <p:sldId id="384" r:id="rId28"/>
    <p:sldId id="385" r:id="rId29"/>
    <p:sldId id="386" r:id="rId30"/>
    <p:sldId id="387" r:id="rId31"/>
    <p:sldId id="388" r:id="rId32"/>
    <p:sldId id="389" r:id="rId33"/>
    <p:sldId id="390" r:id="rId34"/>
    <p:sldId id="321" r:id="rId35"/>
    <p:sldId id="329" r:id="rId3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mn-ea"/>
        <a:cs typeface="+mn-cs"/>
      </a:defRPr>
    </a:lvl1pPr>
    <a:lvl2pPr marL="457200" algn="l" rtl="0" fontAlgn="base">
      <a:spcBef>
        <a:spcPct val="0"/>
      </a:spcBef>
      <a:spcAft>
        <a:spcPct val="0"/>
      </a:spcAft>
      <a:defRPr kern="1200">
        <a:solidFill>
          <a:schemeClr val="tx1"/>
        </a:solidFill>
        <a:latin typeface="Arial" panose="020B0604020202020204" pitchFamily="34" charset="0"/>
        <a:ea typeface="+mn-ea"/>
        <a:cs typeface="+mn-cs"/>
      </a:defRPr>
    </a:lvl2pPr>
    <a:lvl3pPr marL="914400" algn="l" rtl="0" fontAlgn="base">
      <a:spcBef>
        <a:spcPct val="0"/>
      </a:spcBef>
      <a:spcAft>
        <a:spcPct val="0"/>
      </a:spcAft>
      <a:defRPr kern="1200">
        <a:solidFill>
          <a:schemeClr val="tx1"/>
        </a:solidFill>
        <a:latin typeface="Arial" panose="020B0604020202020204" pitchFamily="34" charset="0"/>
        <a:ea typeface="+mn-ea"/>
        <a:cs typeface="+mn-cs"/>
      </a:defRPr>
    </a:lvl3pPr>
    <a:lvl4pPr marL="1371600" algn="l" rtl="0" fontAlgn="base">
      <a:spcBef>
        <a:spcPct val="0"/>
      </a:spcBef>
      <a:spcAft>
        <a:spcPct val="0"/>
      </a:spcAft>
      <a:defRPr kern="1200">
        <a:solidFill>
          <a:schemeClr val="tx1"/>
        </a:solidFill>
        <a:latin typeface="Arial" panose="020B0604020202020204" pitchFamily="34" charset="0"/>
        <a:ea typeface="+mn-ea"/>
        <a:cs typeface="+mn-cs"/>
      </a:defRPr>
    </a:lvl4pPr>
    <a:lvl5pPr marL="1828800" algn="l" rtl="0" fontAlgn="base">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99CC00"/>
    <a:srgbClr val="1966B3"/>
    <a:srgbClr val="DDDDDD"/>
    <a:srgbClr val="C1D1D3"/>
    <a:srgbClr val="5AABCC"/>
    <a:srgbClr val="BD9E6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397" autoAdjust="0"/>
    <p:restoredTop sz="94660" autoAdjust="0"/>
  </p:normalViewPr>
  <p:slideViewPr>
    <p:cSldViewPr>
      <p:cViewPr varScale="1">
        <p:scale>
          <a:sx n="58" d="100"/>
          <a:sy n="58" d="100"/>
        </p:scale>
        <p:origin x="1632"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60A7DD-2755-4D07-BA16-A0CDE71B3556}" type="datetimeFigureOut">
              <a:rPr lang="es-ES" smtClean="0"/>
              <a:t>10/08/2026</a:t>
            </a:fld>
            <a:endParaRPr lang="es-ES"/>
          </a:p>
        </p:txBody>
      </p:sp>
      <p:sp>
        <p:nvSpPr>
          <p:cNvPr id="4" name="Marcador de imagen d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FAE08E-E585-4944-A709-D0FDC5228C50}" type="slidenum">
              <a:rPr lang="es-ES" smtClean="0"/>
              <a:t>‹Nº›</a:t>
            </a:fld>
            <a:endParaRPr lang="es-ES"/>
          </a:p>
        </p:txBody>
      </p:sp>
    </p:spTree>
    <p:extLst>
      <p:ext uri="{BB962C8B-B14F-4D97-AF65-F5344CB8AC3E}">
        <p14:creationId xmlns:p14="http://schemas.microsoft.com/office/powerpoint/2010/main" val="3870293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ES" sz="1200" kern="1200" dirty="0">
                <a:solidFill>
                  <a:schemeClr val="tx1"/>
                </a:solidFill>
                <a:effectLst/>
                <a:latin typeface="+mn-lt"/>
                <a:ea typeface="+mn-ea"/>
                <a:cs typeface="+mn-cs"/>
              </a:rPr>
              <a:t>“</a:t>
            </a:r>
            <a:r>
              <a:rPr lang="es-ES" sz="1200" b="1" kern="1200" dirty="0">
                <a:solidFill>
                  <a:schemeClr val="tx1"/>
                </a:solidFill>
                <a:effectLst/>
                <a:latin typeface="+mn-lt"/>
                <a:ea typeface="+mn-ea"/>
                <a:cs typeface="+mn-cs"/>
              </a:rPr>
              <a:t>divisa</a:t>
            </a:r>
            <a:r>
              <a:rPr lang="es-ES" sz="1200" kern="1200" dirty="0">
                <a:solidFill>
                  <a:schemeClr val="tx1"/>
                </a:solidFill>
                <a:effectLst/>
                <a:latin typeface="+mn-lt"/>
                <a:ea typeface="+mn-ea"/>
                <a:cs typeface="+mn-cs"/>
              </a:rPr>
              <a:t>”, se define como un depósito o saldo bancario en moneda distinta a la doméstica realizado en una institución financiera </a:t>
            </a:r>
            <a:endParaRPr lang="es-ES" dirty="0"/>
          </a:p>
        </p:txBody>
      </p:sp>
      <p:sp>
        <p:nvSpPr>
          <p:cNvPr id="4" name="Marcador de número de diapositiva 3"/>
          <p:cNvSpPr>
            <a:spLocks noGrp="1"/>
          </p:cNvSpPr>
          <p:nvPr>
            <p:ph type="sldNum" sz="quarter" idx="5"/>
          </p:nvPr>
        </p:nvSpPr>
        <p:spPr/>
        <p:txBody>
          <a:bodyPr/>
          <a:lstStyle/>
          <a:p>
            <a:fld id="{1CFAE08E-E585-4944-A709-D0FDC5228C50}" type="slidenum">
              <a:rPr lang="es-ES" smtClean="0"/>
              <a:t>5</a:t>
            </a:fld>
            <a:endParaRPr lang="es-ES"/>
          </a:p>
        </p:txBody>
      </p:sp>
    </p:spTree>
    <p:extLst>
      <p:ext uri="{BB962C8B-B14F-4D97-AF65-F5344CB8AC3E}">
        <p14:creationId xmlns:p14="http://schemas.microsoft.com/office/powerpoint/2010/main" val="973038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kern="1200" dirty="0">
                <a:solidFill>
                  <a:schemeClr val="tx1"/>
                </a:solidFill>
                <a:effectLst/>
                <a:latin typeface="+mn-lt"/>
                <a:ea typeface="+mn-ea"/>
                <a:cs typeface="+mn-cs"/>
              </a:rPr>
              <a:t>Las dos primeras letras del código son las dos letras del código del país de la divisa según el estándar ISO 3166-1 y la tercera es normalmente la inicial de la divisa en sí. Fuente: ISO 4217 (2023)</a:t>
            </a:r>
          </a:p>
          <a:p>
            <a:endParaRPr lang="es-ES" dirty="0"/>
          </a:p>
        </p:txBody>
      </p:sp>
      <p:sp>
        <p:nvSpPr>
          <p:cNvPr id="4" name="Marcador de número de diapositiva 3"/>
          <p:cNvSpPr>
            <a:spLocks noGrp="1"/>
          </p:cNvSpPr>
          <p:nvPr>
            <p:ph type="sldNum" sz="quarter" idx="5"/>
          </p:nvPr>
        </p:nvSpPr>
        <p:spPr/>
        <p:txBody>
          <a:bodyPr/>
          <a:lstStyle/>
          <a:p>
            <a:fld id="{1CFAE08E-E585-4944-A709-D0FDC5228C50}" type="slidenum">
              <a:rPr lang="es-ES" smtClean="0"/>
              <a:t>8</a:t>
            </a:fld>
            <a:endParaRPr lang="es-ES"/>
          </a:p>
        </p:txBody>
      </p:sp>
    </p:spTree>
    <p:extLst>
      <p:ext uri="{BB962C8B-B14F-4D97-AF65-F5344CB8AC3E}">
        <p14:creationId xmlns:p14="http://schemas.microsoft.com/office/powerpoint/2010/main" val="547124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kern="1200" dirty="0">
                <a:solidFill>
                  <a:schemeClr val="tx1"/>
                </a:solidFill>
                <a:effectLst/>
                <a:latin typeface="+mn-lt"/>
                <a:ea typeface="+mn-ea"/>
                <a:cs typeface="+mn-cs"/>
              </a:rPr>
              <a:t>Recordar</a:t>
            </a:r>
            <a:r>
              <a:rPr lang="es-ES" sz="1200" kern="1200" dirty="0">
                <a:solidFill>
                  <a:schemeClr val="tx1"/>
                </a:solidFill>
                <a:effectLst/>
                <a:latin typeface="+mn-lt"/>
                <a:ea typeface="+mn-ea"/>
                <a:cs typeface="+mn-cs"/>
              </a:rPr>
              <a:t> que la moneda extranjera es la que se expresa en una unidad y la nacional es la que varía.</a:t>
            </a:r>
          </a:p>
          <a:p>
            <a:endParaRPr lang="es-ES" dirty="0"/>
          </a:p>
        </p:txBody>
      </p:sp>
      <p:sp>
        <p:nvSpPr>
          <p:cNvPr id="4" name="Marcador de número de diapositiva 3"/>
          <p:cNvSpPr>
            <a:spLocks noGrp="1"/>
          </p:cNvSpPr>
          <p:nvPr>
            <p:ph type="sldNum" sz="quarter" idx="5"/>
          </p:nvPr>
        </p:nvSpPr>
        <p:spPr/>
        <p:txBody>
          <a:bodyPr/>
          <a:lstStyle/>
          <a:p>
            <a:fld id="{1CFAE08E-E585-4944-A709-D0FDC5228C50}" type="slidenum">
              <a:rPr lang="es-ES" smtClean="0"/>
              <a:t>12</a:t>
            </a:fld>
            <a:endParaRPr lang="es-ES"/>
          </a:p>
        </p:txBody>
      </p:sp>
    </p:spTree>
    <p:extLst>
      <p:ext uri="{BB962C8B-B14F-4D97-AF65-F5344CB8AC3E}">
        <p14:creationId xmlns:p14="http://schemas.microsoft.com/office/powerpoint/2010/main" val="23692552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1CFAE08E-E585-4944-A709-D0FDC5228C50}" type="slidenum">
              <a:rPr lang="es-ES" smtClean="0"/>
              <a:t>25</a:t>
            </a:fld>
            <a:endParaRPr lang="es-ES"/>
          </a:p>
        </p:txBody>
      </p:sp>
    </p:spTree>
    <p:extLst>
      <p:ext uri="{BB962C8B-B14F-4D97-AF65-F5344CB8AC3E}">
        <p14:creationId xmlns:p14="http://schemas.microsoft.com/office/powerpoint/2010/main" val="2621072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bg bwMode="grayWhite">
      <p:bgPr>
        <a:solidFill>
          <a:schemeClr val="bg1"/>
        </a:solidFill>
        <a:effectLst/>
      </p:bgPr>
    </p:bg>
    <p:spTree>
      <p:nvGrpSpPr>
        <p:cNvPr id="1" name=""/>
        <p:cNvGrpSpPr/>
        <p:nvPr/>
      </p:nvGrpSpPr>
      <p:grpSpPr>
        <a:xfrm>
          <a:off x="0" y="0"/>
          <a:ext cx="0" cy="0"/>
          <a:chOff x="0" y="0"/>
          <a:chExt cx="0" cy="0"/>
        </a:xfrm>
      </p:grpSpPr>
      <p:sp>
        <p:nvSpPr>
          <p:cNvPr id="3150" name="Rectangle 78">
            <a:extLst>
              <a:ext uri="{FF2B5EF4-FFF2-40B4-BE49-F238E27FC236}">
                <a16:creationId xmlns:a16="http://schemas.microsoft.com/office/drawing/2014/main" id="{0A5DEBED-ADEE-4130-B836-D5802378E88B}"/>
              </a:ext>
            </a:extLst>
          </p:cNvPr>
          <p:cNvSpPr>
            <a:spLocks noChangeArrowheads="1"/>
          </p:cNvSpPr>
          <p:nvPr/>
        </p:nvSpPr>
        <p:spPr bwMode="gray">
          <a:xfrm rot="5400000">
            <a:off x="7904162" y="1163638"/>
            <a:ext cx="2098675" cy="381000"/>
          </a:xfrm>
          <a:prstGeom prst="rect">
            <a:avLst/>
          </a:prstGeom>
          <a:gradFill rotWithShape="1">
            <a:gsLst>
              <a:gs pos="0">
                <a:schemeClr val="bg2"/>
              </a:gs>
              <a:gs pos="100000">
                <a:schemeClr val="bg2">
                  <a:gamma/>
                  <a:tint val="54510"/>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074" name="Rectangle 2">
            <a:extLst>
              <a:ext uri="{FF2B5EF4-FFF2-40B4-BE49-F238E27FC236}">
                <a16:creationId xmlns:a16="http://schemas.microsoft.com/office/drawing/2014/main" id="{3121E613-172D-4BA7-8952-F4A46A6A86A7}"/>
              </a:ext>
            </a:extLst>
          </p:cNvPr>
          <p:cNvSpPr>
            <a:spLocks noGrp="1" noChangeArrowheads="1"/>
          </p:cNvSpPr>
          <p:nvPr>
            <p:ph type="ctrTitle"/>
          </p:nvPr>
        </p:nvSpPr>
        <p:spPr>
          <a:xfrm>
            <a:off x="1752600" y="2057400"/>
            <a:ext cx="5791200" cy="1698625"/>
          </a:xfrm>
        </p:spPr>
        <p:txBody>
          <a:bodyPr/>
          <a:lstStyle>
            <a:lvl1pPr algn="ctr">
              <a:defRPr sz="3600"/>
            </a:lvl1pPr>
          </a:lstStyle>
          <a:p>
            <a:pPr lvl="0"/>
            <a:r>
              <a:rPr lang="es-ES" altLang="es-ES" noProof="0"/>
              <a:t>Haga clic para modificar el estilo de título del patrón</a:t>
            </a:r>
            <a:endParaRPr lang="en-US" altLang="es-ES" noProof="0"/>
          </a:p>
        </p:txBody>
      </p:sp>
      <p:sp>
        <p:nvSpPr>
          <p:cNvPr id="3075" name="Rectangle 3">
            <a:extLst>
              <a:ext uri="{FF2B5EF4-FFF2-40B4-BE49-F238E27FC236}">
                <a16:creationId xmlns:a16="http://schemas.microsoft.com/office/drawing/2014/main" id="{A6793D2C-128B-4E2C-954A-E52C1E9F2AF9}"/>
              </a:ext>
            </a:extLst>
          </p:cNvPr>
          <p:cNvSpPr>
            <a:spLocks noGrp="1" noChangeArrowheads="1"/>
          </p:cNvSpPr>
          <p:nvPr>
            <p:ph type="subTitle" idx="1"/>
          </p:nvPr>
        </p:nvSpPr>
        <p:spPr>
          <a:xfrm>
            <a:off x="1752600" y="3990975"/>
            <a:ext cx="5791200" cy="457200"/>
          </a:xfrm>
        </p:spPr>
        <p:txBody>
          <a:bodyPr/>
          <a:lstStyle>
            <a:lvl1pPr marL="0" indent="0" algn="ctr">
              <a:buFont typeface="Wingdings" panose="05000000000000000000" pitchFamily="2" charset="2"/>
              <a:buNone/>
              <a:defRPr sz="1800" b="1"/>
            </a:lvl1pPr>
          </a:lstStyle>
          <a:p>
            <a:pPr lvl="0"/>
            <a:r>
              <a:rPr lang="es-ES" altLang="es-ES" noProof="0"/>
              <a:t>Haga clic para modificar el estilo de subtítulo del patrón</a:t>
            </a:r>
            <a:endParaRPr lang="en-US" altLang="es-ES" noProof="0"/>
          </a:p>
        </p:txBody>
      </p:sp>
      <p:sp>
        <p:nvSpPr>
          <p:cNvPr id="3086" name="Text Box 14">
            <a:extLst>
              <a:ext uri="{FF2B5EF4-FFF2-40B4-BE49-F238E27FC236}">
                <a16:creationId xmlns:a16="http://schemas.microsoft.com/office/drawing/2014/main" id="{816362EB-F88A-4EF7-B688-37258EF90A40}"/>
              </a:ext>
            </a:extLst>
          </p:cNvPr>
          <p:cNvSpPr txBox="1">
            <a:spLocks noChangeArrowheads="1"/>
          </p:cNvSpPr>
          <p:nvPr/>
        </p:nvSpPr>
        <p:spPr bwMode="gray">
          <a:xfrm>
            <a:off x="3886200" y="5715000"/>
            <a:ext cx="1612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s-ES" sz="2800" b="1">
                <a:latin typeface="Verdana" panose="020B0604030504040204" pitchFamily="34" charset="0"/>
              </a:rPr>
              <a:t>LOGO</a:t>
            </a:r>
          </a:p>
        </p:txBody>
      </p:sp>
      <p:grpSp>
        <p:nvGrpSpPr>
          <p:cNvPr id="3103" name="Group 31">
            <a:extLst>
              <a:ext uri="{FF2B5EF4-FFF2-40B4-BE49-F238E27FC236}">
                <a16:creationId xmlns:a16="http://schemas.microsoft.com/office/drawing/2014/main" id="{DE8D2F21-4B02-44D8-BE83-D4C6D7D526BD}"/>
              </a:ext>
            </a:extLst>
          </p:cNvPr>
          <p:cNvGrpSpPr>
            <a:grpSpLocks/>
          </p:cNvGrpSpPr>
          <p:nvPr/>
        </p:nvGrpSpPr>
        <p:grpSpPr bwMode="auto">
          <a:xfrm rot="421294">
            <a:off x="971550" y="692150"/>
            <a:ext cx="1871663" cy="1944688"/>
            <a:chOff x="521" y="482"/>
            <a:chExt cx="1134" cy="1142"/>
          </a:xfrm>
        </p:grpSpPr>
        <p:sp>
          <p:nvSpPr>
            <p:cNvPr id="3104" name="Oval 32">
              <a:extLst>
                <a:ext uri="{FF2B5EF4-FFF2-40B4-BE49-F238E27FC236}">
                  <a16:creationId xmlns:a16="http://schemas.microsoft.com/office/drawing/2014/main" id="{7C78A068-50A2-4BF1-8B1E-1D24F2C4B868}"/>
                </a:ext>
              </a:extLst>
            </p:cNvPr>
            <p:cNvSpPr>
              <a:spLocks noChangeArrowheads="1"/>
            </p:cNvSpPr>
            <p:nvPr userDrawn="1"/>
          </p:nvSpPr>
          <p:spPr bwMode="gray">
            <a:xfrm rot="-128649">
              <a:off x="851" y="811"/>
              <a:ext cx="479" cy="494"/>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3105" name="Group 33">
              <a:extLst>
                <a:ext uri="{FF2B5EF4-FFF2-40B4-BE49-F238E27FC236}">
                  <a16:creationId xmlns:a16="http://schemas.microsoft.com/office/drawing/2014/main" id="{43F6D60E-60B1-4B20-A16C-DD4F2D92584B}"/>
                </a:ext>
              </a:extLst>
            </p:cNvPr>
            <p:cNvGrpSpPr>
              <a:grpSpLocks/>
            </p:cNvGrpSpPr>
            <p:nvPr userDrawn="1"/>
          </p:nvGrpSpPr>
          <p:grpSpPr bwMode="auto">
            <a:xfrm rot="56277">
              <a:off x="1311" y="1224"/>
              <a:ext cx="266" cy="218"/>
              <a:chOff x="3452" y="878"/>
              <a:chExt cx="402" cy="342"/>
            </a:xfrm>
          </p:grpSpPr>
          <p:sp>
            <p:nvSpPr>
              <p:cNvPr id="3106" name="Oval 34">
                <a:extLst>
                  <a:ext uri="{FF2B5EF4-FFF2-40B4-BE49-F238E27FC236}">
                    <a16:creationId xmlns:a16="http://schemas.microsoft.com/office/drawing/2014/main" id="{386376A7-3C67-4A2D-9613-9157D62FABE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7" name="Oval 35">
                <a:extLst>
                  <a:ext uri="{FF2B5EF4-FFF2-40B4-BE49-F238E27FC236}">
                    <a16:creationId xmlns:a16="http://schemas.microsoft.com/office/drawing/2014/main" id="{BBF8F1E5-7CBC-43C0-B219-7013312FDC05}"/>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08" name="Oval 36">
                <a:extLst>
                  <a:ext uri="{FF2B5EF4-FFF2-40B4-BE49-F238E27FC236}">
                    <a16:creationId xmlns:a16="http://schemas.microsoft.com/office/drawing/2014/main" id="{254EE283-C4D1-4F92-98BE-CB8B1C256B25}"/>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09" name="Group 37">
              <a:extLst>
                <a:ext uri="{FF2B5EF4-FFF2-40B4-BE49-F238E27FC236}">
                  <a16:creationId xmlns:a16="http://schemas.microsoft.com/office/drawing/2014/main" id="{71666F70-075A-458D-B360-EC968B48DF77}"/>
                </a:ext>
              </a:extLst>
            </p:cNvPr>
            <p:cNvGrpSpPr>
              <a:grpSpLocks/>
            </p:cNvGrpSpPr>
            <p:nvPr userDrawn="1"/>
          </p:nvGrpSpPr>
          <p:grpSpPr bwMode="auto">
            <a:xfrm rot="-23983151">
              <a:off x="1390" y="942"/>
              <a:ext cx="265" cy="219"/>
              <a:chOff x="3452" y="878"/>
              <a:chExt cx="402" cy="342"/>
            </a:xfrm>
          </p:grpSpPr>
          <p:sp>
            <p:nvSpPr>
              <p:cNvPr id="3110" name="Oval 38">
                <a:extLst>
                  <a:ext uri="{FF2B5EF4-FFF2-40B4-BE49-F238E27FC236}">
                    <a16:creationId xmlns:a16="http://schemas.microsoft.com/office/drawing/2014/main" id="{E51AC2DF-CC75-4895-B948-FE53941B273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1" name="Oval 39">
                <a:extLst>
                  <a:ext uri="{FF2B5EF4-FFF2-40B4-BE49-F238E27FC236}">
                    <a16:creationId xmlns:a16="http://schemas.microsoft.com/office/drawing/2014/main" id="{8A8B6812-E871-4B87-9C9A-63495DB4D601}"/>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2" name="Oval 40">
                <a:extLst>
                  <a:ext uri="{FF2B5EF4-FFF2-40B4-BE49-F238E27FC236}">
                    <a16:creationId xmlns:a16="http://schemas.microsoft.com/office/drawing/2014/main" id="{347A949E-36F5-4FFE-BFCD-CE816847E2D7}"/>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3" name="Group 41">
              <a:extLst>
                <a:ext uri="{FF2B5EF4-FFF2-40B4-BE49-F238E27FC236}">
                  <a16:creationId xmlns:a16="http://schemas.microsoft.com/office/drawing/2014/main" id="{AAB9698D-AC7E-438E-91B5-665EE01AA833}"/>
                </a:ext>
              </a:extLst>
            </p:cNvPr>
            <p:cNvGrpSpPr>
              <a:grpSpLocks/>
            </p:cNvGrpSpPr>
            <p:nvPr userDrawn="1"/>
          </p:nvGrpSpPr>
          <p:grpSpPr bwMode="auto">
            <a:xfrm rot="-4925197">
              <a:off x="1293" y="630"/>
              <a:ext cx="257" cy="226"/>
              <a:chOff x="3452" y="878"/>
              <a:chExt cx="402" cy="342"/>
            </a:xfrm>
          </p:grpSpPr>
          <p:sp>
            <p:nvSpPr>
              <p:cNvPr id="3114" name="Oval 42">
                <a:extLst>
                  <a:ext uri="{FF2B5EF4-FFF2-40B4-BE49-F238E27FC236}">
                    <a16:creationId xmlns:a16="http://schemas.microsoft.com/office/drawing/2014/main" id="{AE0330DD-C3B4-4E6E-9A2D-C502CB4888B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5" name="Oval 43">
                <a:extLst>
                  <a:ext uri="{FF2B5EF4-FFF2-40B4-BE49-F238E27FC236}">
                    <a16:creationId xmlns:a16="http://schemas.microsoft.com/office/drawing/2014/main" id="{4606C24C-34B1-492B-875B-996C56B167DA}"/>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6" name="Oval 44">
                <a:extLst>
                  <a:ext uri="{FF2B5EF4-FFF2-40B4-BE49-F238E27FC236}">
                    <a16:creationId xmlns:a16="http://schemas.microsoft.com/office/drawing/2014/main" id="{4F9F8EDC-62EA-415B-9A79-E48FE4DB1091}"/>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17" name="Group 45">
              <a:extLst>
                <a:ext uri="{FF2B5EF4-FFF2-40B4-BE49-F238E27FC236}">
                  <a16:creationId xmlns:a16="http://schemas.microsoft.com/office/drawing/2014/main" id="{69B0A567-1B78-4998-80D4-D1E3DCD5550C}"/>
                </a:ext>
              </a:extLst>
            </p:cNvPr>
            <p:cNvGrpSpPr>
              <a:grpSpLocks/>
            </p:cNvGrpSpPr>
            <p:nvPr userDrawn="1"/>
          </p:nvGrpSpPr>
          <p:grpSpPr bwMode="auto">
            <a:xfrm rot="3149186">
              <a:off x="985" y="1383"/>
              <a:ext cx="257" cy="226"/>
              <a:chOff x="3452" y="878"/>
              <a:chExt cx="402" cy="342"/>
            </a:xfrm>
          </p:grpSpPr>
          <p:sp>
            <p:nvSpPr>
              <p:cNvPr id="3118" name="Oval 46">
                <a:extLst>
                  <a:ext uri="{FF2B5EF4-FFF2-40B4-BE49-F238E27FC236}">
                    <a16:creationId xmlns:a16="http://schemas.microsoft.com/office/drawing/2014/main" id="{015A30E6-3A11-4346-9233-9E2F833557AD}"/>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19" name="Oval 47">
                <a:extLst>
                  <a:ext uri="{FF2B5EF4-FFF2-40B4-BE49-F238E27FC236}">
                    <a16:creationId xmlns:a16="http://schemas.microsoft.com/office/drawing/2014/main" id="{B3E94984-194D-4FEC-8888-A456C14AACC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0" name="Oval 48">
                <a:extLst>
                  <a:ext uri="{FF2B5EF4-FFF2-40B4-BE49-F238E27FC236}">
                    <a16:creationId xmlns:a16="http://schemas.microsoft.com/office/drawing/2014/main" id="{F66ECDB8-A594-4DC9-B43A-1F740402CAEC}"/>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1" name="Group 49">
              <a:extLst>
                <a:ext uri="{FF2B5EF4-FFF2-40B4-BE49-F238E27FC236}">
                  <a16:creationId xmlns:a16="http://schemas.microsoft.com/office/drawing/2014/main" id="{301B8DF0-51F2-4A0D-8213-AC462EB0157D}"/>
                </a:ext>
              </a:extLst>
            </p:cNvPr>
            <p:cNvGrpSpPr>
              <a:grpSpLocks/>
            </p:cNvGrpSpPr>
            <p:nvPr userDrawn="1"/>
          </p:nvGrpSpPr>
          <p:grpSpPr bwMode="auto">
            <a:xfrm rot="-29276986">
              <a:off x="966" y="498"/>
              <a:ext cx="257" cy="226"/>
              <a:chOff x="3452" y="878"/>
              <a:chExt cx="402" cy="342"/>
            </a:xfrm>
          </p:grpSpPr>
          <p:sp>
            <p:nvSpPr>
              <p:cNvPr id="3122" name="Oval 50">
                <a:extLst>
                  <a:ext uri="{FF2B5EF4-FFF2-40B4-BE49-F238E27FC236}">
                    <a16:creationId xmlns:a16="http://schemas.microsoft.com/office/drawing/2014/main" id="{F592400B-9CD4-4AD2-8AA6-1737E55C7DE8}"/>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3" name="Oval 51">
                <a:extLst>
                  <a:ext uri="{FF2B5EF4-FFF2-40B4-BE49-F238E27FC236}">
                    <a16:creationId xmlns:a16="http://schemas.microsoft.com/office/drawing/2014/main" id="{312A50C1-DD84-4102-A149-26235F225F02}"/>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4" name="Oval 52">
                <a:extLst>
                  <a:ext uri="{FF2B5EF4-FFF2-40B4-BE49-F238E27FC236}">
                    <a16:creationId xmlns:a16="http://schemas.microsoft.com/office/drawing/2014/main" id="{21793BA2-2800-45FC-B8FB-48FF3B526FEB}"/>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5" name="Group 53">
              <a:extLst>
                <a:ext uri="{FF2B5EF4-FFF2-40B4-BE49-F238E27FC236}">
                  <a16:creationId xmlns:a16="http://schemas.microsoft.com/office/drawing/2014/main" id="{F887A419-FC8D-4F19-BAA4-ABD26FCDAC9C}"/>
                </a:ext>
              </a:extLst>
            </p:cNvPr>
            <p:cNvGrpSpPr>
              <a:grpSpLocks/>
            </p:cNvGrpSpPr>
            <p:nvPr userDrawn="1"/>
          </p:nvGrpSpPr>
          <p:grpSpPr bwMode="auto">
            <a:xfrm rot="-10348150">
              <a:off x="628" y="649"/>
              <a:ext cx="266" cy="219"/>
              <a:chOff x="3452" y="878"/>
              <a:chExt cx="402" cy="342"/>
            </a:xfrm>
          </p:grpSpPr>
          <p:sp>
            <p:nvSpPr>
              <p:cNvPr id="3126" name="Oval 54">
                <a:extLst>
                  <a:ext uri="{FF2B5EF4-FFF2-40B4-BE49-F238E27FC236}">
                    <a16:creationId xmlns:a16="http://schemas.microsoft.com/office/drawing/2014/main" id="{9EAFF279-F1C4-45F0-AD11-2D329CD8F4BA}"/>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7" name="Oval 55">
                <a:extLst>
                  <a:ext uri="{FF2B5EF4-FFF2-40B4-BE49-F238E27FC236}">
                    <a16:creationId xmlns:a16="http://schemas.microsoft.com/office/drawing/2014/main" id="{84FF8E61-366B-470D-9DD0-02ECB54646E8}"/>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28" name="Oval 56">
                <a:extLst>
                  <a:ext uri="{FF2B5EF4-FFF2-40B4-BE49-F238E27FC236}">
                    <a16:creationId xmlns:a16="http://schemas.microsoft.com/office/drawing/2014/main" id="{8286F9CF-29C6-4A05-A35C-5A754261B3C4}"/>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29" name="Group 57">
              <a:extLst>
                <a:ext uri="{FF2B5EF4-FFF2-40B4-BE49-F238E27FC236}">
                  <a16:creationId xmlns:a16="http://schemas.microsoft.com/office/drawing/2014/main" id="{3176BB37-E3B3-4EAB-9E39-728915FFBC35}"/>
                </a:ext>
              </a:extLst>
            </p:cNvPr>
            <p:cNvGrpSpPr>
              <a:grpSpLocks/>
            </p:cNvGrpSpPr>
            <p:nvPr userDrawn="1"/>
          </p:nvGrpSpPr>
          <p:grpSpPr bwMode="auto">
            <a:xfrm rot="-34593241">
              <a:off x="521" y="973"/>
              <a:ext cx="265" cy="218"/>
              <a:chOff x="3452" y="878"/>
              <a:chExt cx="402" cy="342"/>
            </a:xfrm>
          </p:grpSpPr>
          <p:sp>
            <p:nvSpPr>
              <p:cNvPr id="3130" name="Oval 58">
                <a:extLst>
                  <a:ext uri="{FF2B5EF4-FFF2-40B4-BE49-F238E27FC236}">
                    <a16:creationId xmlns:a16="http://schemas.microsoft.com/office/drawing/2014/main" id="{5B302CA1-807F-4D49-90CC-220B3440B919}"/>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1" name="Oval 59">
                <a:extLst>
                  <a:ext uri="{FF2B5EF4-FFF2-40B4-BE49-F238E27FC236}">
                    <a16:creationId xmlns:a16="http://schemas.microsoft.com/office/drawing/2014/main" id="{612E9AD6-DD51-47AC-A8E8-1C6CD116134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2" name="Oval 60">
                <a:extLst>
                  <a:ext uri="{FF2B5EF4-FFF2-40B4-BE49-F238E27FC236}">
                    <a16:creationId xmlns:a16="http://schemas.microsoft.com/office/drawing/2014/main" id="{53741429-64DB-49B1-A2C1-6168B9CBB1E0}"/>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3133" name="Group 61">
              <a:extLst>
                <a:ext uri="{FF2B5EF4-FFF2-40B4-BE49-F238E27FC236}">
                  <a16:creationId xmlns:a16="http://schemas.microsoft.com/office/drawing/2014/main" id="{1D501019-087C-4096-A964-5C6B9E6F5C96}"/>
                </a:ext>
              </a:extLst>
            </p:cNvPr>
            <p:cNvGrpSpPr>
              <a:grpSpLocks/>
            </p:cNvGrpSpPr>
            <p:nvPr userDrawn="1"/>
          </p:nvGrpSpPr>
          <p:grpSpPr bwMode="auto">
            <a:xfrm rot="-15320246">
              <a:off x="654" y="1263"/>
              <a:ext cx="257" cy="226"/>
              <a:chOff x="3452" y="878"/>
              <a:chExt cx="402" cy="342"/>
            </a:xfrm>
          </p:grpSpPr>
          <p:sp>
            <p:nvSpPr>
              <p:cNvPr id="3134" name="Oval 62">
                <a:extLst>
                  <a:ext uri="{FF2B5EF4-FFF2-40B4-BE49-F238E27FC236}">
                    <a16:creationId xmlns:a16="http://schemas.microsoft.com/office/drawing/2014/main" id="{245666A0-0FF3-4B9B-9873-68BF2A8BA2C2}"/>
                  </a:ext>
                </a:extLst>
              </p:cNvPr>
              <p:cNvSpPr>
                <a:spLocks noChangeArrowheads="1"/>
              </p:cNvSpPr>
              <p:nvPr/>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5" name="Oval 63">
                <a:extLst>
                  <a:ext uri="{FF2B5EF4-FFF2-40B4-BE49-F238E27FC236}">
                    <a16:creationId xmlns:a16="http://schemas.microsoft.com/office/drawing/2014/main" id="{48103AF6-21ED-4D28-A386-1C7DFEAD7CF4}"/>
                  </a:ext>
                </a:extLst>
              </p:cNvPr>
              <p:cNvSpPr>
                <a:spLocks noChangeArrowheads="1"/>
              </p:cNvSpPr>
              <p:nvPr/>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3136" name="Oval 64">
                <a:extLst>
                  <a:ext uri="{FF2B5EF4-FFF2-40B4-BE49-F238E27FC236}">
                    <a16:creationId xmlns:a16="http://schemas.microsoft.com/office/drawing/2014/main" id="{4197DE0C-7722-46DB-BA60-5226AED16010}"/>
                  </a:ext>
                </a:extLst>
              </p:cNvPr>
              <p:cNvSpPr>
                <a:spLocks noChangeArrowheads="1"/>
              </p:cNvSpPr>
              <p:nvPr/>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3137" name="Rectangle 65">
            <a:extLst>
              <a:ext uri="{FF2B5EF4-FFF2-40B4-BE49-F238E27FC236}">
                <a16:creationId xmlns:a16="http://schemas.microsoft.com/office/drawing/2014/main" id="{3C64A263-880D-4E95-AE7C-33CE7C7C4E91}"/>
              </a:ext>
            </a:extLst>
          </p:cNvPr>
          <p:cNvSpPr>
            <a:spLocks noChangeArrowheads="1"/>
          </p:cNvSpPr>
          <p:nvPr/>
        </p:nvSpPr>
        <p:spPr bwMode="gray">
          <a:xfrm>
            <a:off x="457200" y="0"/>
            <a:ext cx="7620000" cy="304800"/>
          </a:xfrm>
          <a:prstGeom prst="rect">
            <a:avLst/>
          </a:prstGeom>
          <a:gradFill rotWithShape="1">
            <a:gsLst>
              <a:gs pos="0">
                <a:schemeClr val="folHlink"/>
              </a:gs>
              <a:gs pos="100000">
                <a:schemeClr val="folHlink">
                  <a:gamma/>
                  <a:tint val="24314"/>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38" name="Rectangle 66">
            <a:extLst>
              <a:ext uri="{FF2B5EF4-FFF2-40B4-BE49-F238E27FC236}">
                <a16:creationId xmlns:a16="http://schemas.microsoft.com/office/drawing/2014/main" id="{34DA38FF-4B6D-4732-8487-35CC151011D0}"/>
              </a:ext>
            </a:extLst>
          </p:cNvPr>
          <p:cNvSpPr>
            <a:spLocks noChangeArrowheads="1"/>
          </p:cNvSpPr>
          <p:nvPr/>
        </p:nvSpPr>
        <p:spPr bwMode="gray">
          <a:xfrm>
            <a:off x="6664325" y="-7938"/>
            <a:ext cx="2098675" cy="3127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0" name="Rectangle 68">
            <a:extLst>
              <a:ext uri="{FF2B5EF4-FFF2-40B4-BE49-F238E27FC236}">
                <a16:creationId xmlns:a16="http://schemas.microsoft.com/office/drawing/2014/main" id="{690870CE-BA67-4FBE-B1D7-64D6F06EC0E0}"/>
              </a:ext>
            </a:extLst>
          </p:cNvPr>
          <p:cNvSpPr>
            <a:spLocks noChangeArrowheads="1"/>
          </p:cNvSpPr>
          <p:nvPr/>
        </p:nvSpPr>
        <p:spPr bwMode="gray">
          <a:xfrm rot="10800000">
            <a:off x="2549525" y="6553200"/>
            <a:ext cx="6230938" cy="317500"/>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1" name="Rectangle 69">
            <a:extLst>
              <a:ext uri="{FF2B5EF4-FFF2-40B4-BE49-F238E27FC236}">
                <a16:creationId xmlns:a16="http://schemas.microsoft.com/office/drawing/2014/main" id="{F20AF4C7-6E5F-4538-A17A-46CE643A5146}"/>
              </a:ext>
            </a:extLst>
          </p:cNvPr>
          <p:cNvSpPr>
            <a:spLocks noChangeArrowheads="1"/>
          </p:cNvSpPr>
          <p:nvPr/>
        </p:nvSpPr>
        <p:spPr bwMode="gray">
          <a:xfrm>
            <a:off x="8763000" y="-7938"/>
            <a:ext cx="381000" cy="314326"/>
          </a:xfrm>
          <a:prstGeom prst="rect">
            <a:avLst/>
          </a:prstGeom>
          <a:gradFill rotWithShape="1">
            <a:gsLst>
              <a:gs pos="0">
                <a:schemeClr val="accent1"/>
              </a:gs>
              <a:gs pos="100000">
                <a:schemeClr val="accent1">
                  <a:gamma/>
                  <a:tint val="2431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2" name="Rectangle 70">
            <a:extLst>
              <a:ext uri="{FF2B5EF4-FFF2-40B4-BE49-F238E27FC236}">
                <a16:creationId xmlns:a16="http://schemas.microsoft.com/office/drawing/2014/main" id="{2B1F4C04-B042-4A1E-99D9-99ACAB0B2A89}"/>
              </a:ext>
            </a:extLst>
          </p:cNvPr>
          <p:cNvSpPr>
            <a:spLocks noChangeArrowheads="1"/>
          </p:cNvSpPr>
          <p:nvPr/>
        </p:nvSpPr>
        <p:spPr bwMode="gray">
          <a:xfrm>
            <a:off x="457200" y="6554788"/>
            <a:ext cx="2098675" cy="317500"/>
          </a:xfrm>
          <a:prstGeom prst="rect">
            <a:avLst/>
          </a:prstGeom>
          <a:gradFill rotWithShape="1">
            <a:gsLst>
              <a:gs pos="0">
                <a:schemeClr val="bg2">
                  <a:gamma/>
                  <a:tint val="36471"/>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3" name="Rectangle 71">
            <a:extLst>
              <a:ext uri="{FF2B5EF4-FFF2-40B4-BE49-F238E27FC236}">
                <a16:creationId xmlns:a16="http://schemas.microsoft.com/office/drawing/2014/main" id="{B170230F-88BF-40FF-85A0-35E852257990}"/>
              </a:ext>
            </a:extLst>
          </p:cNvPr>
          <p:cNvSpPr>
            <a:spLocks noChangeArrowheads="1"/>
          </p:cNvSpPr>
          <p:nvPr/>
        </p:nvSpPr>
        <p:spPr bwMode="gray">
          <a:xfrm>
            <a:off x="0" y="6553200"/>
            <a:ext cx="457200" cy="31908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4" name="Rectangle 72">
            <a:extLst>
              <a:ext uri="{FF2B5EF4-FFF2-40B4-BE49-F238E27FC236}">
                <a16:creationId xmlns:a16="http://schemas.microsoft.com/office/drawing/2014/main" id="{ECB9EEB5-D858-4A85-9D1D-0DAC97B5EE58}"/>
              </a:ext>
            </a:extLst>
          </p:cNvPr>
          <p:cNvSpPr>
            <a:spLocks noChangeArrowheads="1"/>
          </p:cNvSpPr>
          <p:nvPr/>
        </p:nvSpPr>
        <p:spPr bwMode="gray">
          <a:xfrm>
            <a:off x="0" y="0"/>
            <a:ext cx="457200" cy="3048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5" name="Rectangle 73">
            <a:extLst>
              <a:ext uri="{FF2B5EF4-FFF2-40B4-BE49-F238E27FC236}">
                <a16:creationId xmlns:a16="http://schemas.microsoft.com/office/drawing/2014/main" id="{A504A3D3-BAC3-40D1-9F0F-6FE1F0D29971}"/>
              </a:ext>
            </a:extLst>
          </p:cNvPr>
          <p:cNvSpPr>
            <a:spLocks noChangeArrowheads="1"/>
          </p:cNvSpPr>
          <p:nvPr/>
        </p:nvSpPr>
        <p:spPr bwMode="gray">
          <a:xfrm rot="5400000">
            <a:off x="-2213769" y="2510631"/>
            <a:ext cx="4876800" cy="465138"/>
          </a:xfrm>
          <a:prstGeom prst="rect">
            <a:avLst/>
          </a:prstGeom>
          <a:gradFill rotWithShape="1">
            <a:gsLst>
              <a:gs pos="0">
                <a:schemeClr val="hlink"/>
              </a:gs>
              <a:gs pos="100000">
                <a:schemeClr val="hlink">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6" name="Rectangle 74">
            <a:extLst>
              <a:ext uri="{FF2B5EF4-FFF2-40B4-BE49-F238E27FC236}">
                <a16:creationId xmlns:a16="http://schemas.microsoft.com/office/drawing/2014/main" id="{8EDDEAC5-CD4E-42AB-B88E-64E5AE04DD9C}"/>
              </a:ext>
            </a:extLst>
          </p:cNvPr>
          <p:cNvSpPr>
            <a:spLocks noChangeArrowheads="1"/>
          </p:cNvSpPr>
          <p:nvPr/>
        </p:nvSpPr>
        <p:spPr bwMode="gray">
          <a:xfrm rot="5400000">
            <a:off x="-575469" y="5520531"/>
            <a:ext cx="1600200" cy="465138"/>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7" name="Rectangle 75">
            <a:extLst>
              <a:ext uri="{FF2B5EF4-FFF2-40B4-BE49-F238E27FC236}">
                <a16:creationId xmlns:a16="http://schemas.microsoft.com/office/drawing/2014/main" id="{6B4A16AC-8BA5-433A-BB1F-D70C893DFF0F}"/>
              </a:ext>
            </a:extLst>
          </p:cNvPr>
          <p:cNvSpPr>
            <a:spLocks noChangeArrowheads="1"/>
          </p:cNvSpPr>
          <p:nvPr/>
        </p:nvSpPr>
        <p:spPr bwMode="ltGray">
          <a:xfrm>
            <a:off x="8769350" y="6538913"/>
            <a:ext cx="374650" cy="327025"/>
          </a:xfrm>
          <a:prstGeom prst="rect">
            <a:avLst/>
          </a:prstGeom>
          <a:gradFill rotWithShape="1">
            <a:gsLst>
              <a:gs pos="0">
                <a:schemeClr val="bg1"/>
              </a:gs>
              <a:gs pos="100000">
                <a:schemeClr val="bg1">
                  <a:gamma/>
                  <a:shade val="78824"/>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8" name="Rectangle 76">
            <a:extLst>
              <a:ext uri="{FF2B5EF4-FFF2-40B4-BE49-F238E27FC236}">
                <a16:creationId xmlns:a16="http://schemas.microsoft.com/office/drawing/2014/main" id="{A12CB631-497A-4920-8E7E-1D9A3C0E2C22}"/>
              </a:ext>
            </a:extLst>
          </p:cNvPr>
          <p:cNvSpPr>
            <a:spLocks noChangeArrowheads="1"/>
          </p:cNvSpPr>
          <p:nvPr/>
        </p:nvSpPr>
        <p:spPr bwMode="gray">
          <a:xfrm rot="5400000">
            <a:off x="6557962" y="3967163"/>
            <a:ext cx="4791075" cy="381000"/>
          </a:xfrm>
          <a:prstGeom prst="rect">
            <a:avLst/>
          </a:prstGeom>
          <a:gradFill rotWithShape="1">
            <a:gsLst>
              <a:gs pos="0">
                <a:schemeClr val="accent2">
                  <a:gamma/>
                  <a:tint val="57647"/>
                  <a:invGamma/>
                </a:schemeClr>
              </a:gs>
              <a:gs pos="100000">
                <a:schemeClr val="accent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49" name="Rectangle 77">
            <a:extLst>
              <a:ext uri="{FF2B5EF4-FFF2-40B4-BE49-F238E27FC236}">
                <a16:creationId xmlns:a16="http://schemas.microsoft.com/office/drawing/2014/main" id="{CECED812-1E2D-4400-B895-2AE45776717E}"/>
              </a:ext>
            </a:extLst>
          </p:cNvPr>
          <p:cNvSpPr>
            <a:spLocks noChangeArrowheads="1"/>
          </p:cNvSpPr>
          <p:nvPr/>
        </p:nvSpPr>
        <p:spPr bwMode="gray">
          <a:xfrm>
            <a:off x="8763000" y="1752600"/>
            <a:ext cx="381000" cy="152400"/>
          </a:xfrm>
          <a:prstGeom prst="rect">
            <a:avLst/>
          </a:prstGeom>
          <a:gradFill rotWithShape="1">
            <a:gsLst>
              <a:gs pos="0">
                <a:schemeClr val="folHlink"/>
              </a:gs>
              <a:gs pos="100000">
                <a:schemeClr val="folHlink">
                  <a:gamma/>
                  <a:tint val="72549"/>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3152" name="Line 80">
            <a:extLst>
              <a:ext uri="{FF2B5EF4-FFF2-40B4-BE49-F238E27FC236}">
                <a16:creationId xmlns:a16="http://schemas.microsoft.com/office/drawing/2014/main" id="{EA0954DC-A0D7-4F70-A39F-C10E4EF34381}"/>
              </a:ext>
            </a:extLst>
          </p:cNvPr>
          <p:cNvSpPr>
            <a:spLocks noChangeShapeType="1"/>
          </p:cNvSpPr>
          <p:nvPr/>
        </p:nvSpPr>
        <p:spPr bwMode="auto">
          <a:xfrm>
            <a:off x="0" y="3048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3" name="Line 81">
            <a:extLst>
              <a:ext uri="{FF2B5EF4-FFF2-40B4-BE49-F238E27FC236}">
                <a16:creationId xmlns:a16="http://schemas.microsoft.com/office/drawing/2014/main" id="{D6D86309-61DB-4EF2-9543-FE760E236B52}"/>
              </a:ext>
            </a:extLst>
          </p:cNvPr>
          <p:cNvSpPr>
            <a:spLocks noChangeShapeType="1"/>
          </p:cNvSpPr>
          <p:nvPr/>
        </p:nvSpPr>
        <p:spPr bwMode="auto">
          <a:xfrm>
            <a:off x="0" y="65532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4" name="Line 82">
            <a:extLst>
              <a:ext uri="{FF2B5EF4-FFF2-40B4-BE49-F238E27FC236}">
                <a16:creationId xmlns:a16="http://schemas.microsoft.com/office/drawing/2014/main" id="{B254B532-1FDC-4571-97F2-346F2CE10A38}"/>
              </a:ext>
            </a:extLst>
          </p:cNvPr>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5" name="Line 83">
            <a:extLst>
              <a:ext uri="{FF2B5EF4-FFF2-40B4-BE49-F238E27FC236}">
                <a16:creationId xmlns:a16="http://schemas.microsoft.com/office/drawing/2014/main" id="{F32E95D0-B79A-4C62-81DA-582AF51371CA}"/>
              </a:ext>
            </a:extLst>
          </p:cNvPr>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6" name="Line 84">
            <a:extLst>
              <a:ext uri="{FF2B5EF4-FFF2-40B4-BE49-F238E27FC236}">
                <a16:creationId xmlns:a16="http://schemas.microsoft.com/office/drawing/2014/main" id="{B08644F3-95E9-4A09-8A63-8398C8B0EF0A}"/>
              </a:ext>
            </a:extLst>
          </p:cNvPr>
          <p:cNvSpPr>
            <a:spLocks noChangeShapeType="1"/>
          </p:cNvSpPr>
          <p:nvPr/>
        </p:nvSpPr>
        <p:spPr bwMode="auto">
          <a:xfrm flipH="1">
            <a:off x="0" y="49530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7" name="Line 85">
            <a:extLst>
              <a:ext uri="{FF2B5EF4-FFF2-40B4-BE49-F238E27FC236}">
                <a16:creationId xmlns:a16="http://schemas.microsoft.com/office/drawing/2014/main" id="{7DD99411-F322-4B68-83C0-EA6F3E1B7573}"/>
              </a:ext>
            </a:extLst>
          </p:cNvPr>
          <p:cNvSpPr>
            <a:spLocks noChangeShapeType="1"/>
          </p:cNvSpPr>
          <p:nvPr/>
        </p:nvSpPr>
        <p:spPr bwMode="auto">
          <a:xfrm>
            <a:off x="8763000" y="17526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8" name="Line 86">
            <a:extLst>
              <a:ext uri="{FF2B5EF4-FFF2-40B4-BE49-F238E27FC236}">
                <a16:creationId xmlns:a16="http://schemas.microsoft.com/office/drawing/2014/main" id="{DBFE690D-31A9-49BE-8DCD-8ADE39FAEF7B}"/>
              </a:ext>
            </a:extLst>
          </p:cNvPr>
          <p:cNvSpPr>
            <a:spLocks noChangeShapeType="1"/>
          </p:cNvSpPr>
          <p:nvPr/>
        </p:nvSpPr>
        <p:spPr bwMode="auto">
          <a:xfrm>
            <a:off x="8763000" y="19050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59" name="Line 87">
            <a:extLst>
              <a:ext uri="{FF2B5EF4-FFF2-40B4-BE49-F238E27FC236}">
                <a16:creationId xmlns:a16="http://schemas.microsoft.com/office/drawing/2014/main" id="{121DB4E3-2FCE-4945-8736-A031C0C17F9B}"/>
              </a:ext>
            </a:extLst>
          </p:cNvPr>
          <p:cNvSpPr>
            <a:spLocks noChangeShapeType="1"/>
          </p:cNvSpPr>
          <p:nvPr/>
        </p:nvSpPr>
        <p:spPr bwMode="auto">
          <a:xfrm>
            <a:off x="2543175" y="655320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3160" name="Line 88">
            <a:extLst>
              <a:ext uri="{FF2B5EF4-FFF2-40B4-BE49-F238E27FC236}">
                <a16:creationId xmlns:a16="http://schemas.microsoft.com/office/drawing/2014/main" id="{B9FE81DB-F4D8-4FF3-97CD-A448D863025A}"/>
              </a:ext>
            </a:extLst>
          </p:cNvPr>
          <p:cNvSpPr>
            <a:spLocks noChangeShapeType="1"/>
          </p:cNvSpPr>
          <p:nvPr/>
        </p:nvSpPr>
        <p:spPr bwMode="auto">
          <a:xfrm flipV="1">
            <a:off x="6672263" y="0"/>
            <a:ext cx="0" cy="3048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0611998-BFBB-42B0-A56F-7CFABE7789E6}"/>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1A963B05-DC27-4C17-A61A-775A078DDE30}"/>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AE8B2E42-23F0-4AFE-A304-475855B4AA95}"/>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6AA15269-6F4E-44BF-9066-D0E876FF577D}"/>
              </a:ext>
            </a:extLst>
          </p:cNvPr>
          <p:cNvSpPr>
            <a:spLocks noGrp="1"/>
          </p:cNvSpPr>
          <p:nvPr>
            <p:ph type="sldNum" sz="quarter" idx="11"/>
          </p:nvPr>
        </p:nvSpPr>
        <p:spPr/>
        <p:txBody>
          <a:bodyPr/>
          <a:lstStyle>
            <a:lvl1pPr>
              <a:defRPr/>
            </a:lvl1pPr>
          </a:lstStyle>
          <a:p>
            <a:fld id="{AD77099B-54C2-464D-B87E-966B4479E39A}" type="slidenum">
              <a:rPr lang="en-US" altLang="es-ES"/>
              <a:pPr/>
              <a:t>‹Nº›</a:t>
            </a:fld>
            <a:endParaRPr lang="en-US" altLang="es-ES"/>
          </a:p>
        </p:txBody>
      </p:sp>
      <p:sp>
        <p:nvSpPr>
          <p:cNvPr id="6" name="Marcador de fecha 5">
            <a:extLst>
              <a:ext uri="{FF2B5EF4-FFF2-40B4-BE49-F238E27FC236}">
                <a16:creationId xmlns:a16="http://schemas.microsoft.com/office/drawing/2014/main" id="{095F8EEF-63C8-440D-81A3-C879AE40C03E}"/>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9260643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7F1CFC7-47E5-4B81-A1C8-58AFD613EFFF}"/>
              </a:ext>
            </a:extLst>
          </p:cNvPr>
          <p:cNvSpPr>
            <a:spLocks noGrp="1"/>
          </p:cNvSpPr>
          <p:nvPr>
            <p:ph type="title"/>
          </p:nvPr>
        </p:nvSpPr>
        <p:spPr>
          <a:xfrm>
            <a:off x="623888" y="1709738"/>
            <a:ext cx="78867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1DF411C-1BDF-4AE9-8028-9C0F9D9AE440}"/>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s-ES"/>
              <a:t>Editar los estilos de texto del patrón</a:t>
            </a:r>
          </a:p>
        </p:txBody>
      </p:sp>
      <p:sp>
        <p:nvSpPr>
          <p:cNvPr id="4" name="Marcador de pie de página 3">
            <a:extLst>
              <a:ext uri="{FF2B5EF4-FFF2-40B4-BE49-F238E27FC236}">
                <a16:creationId xmlns:a16="http://schemas.microsoft.com/office/drawing/2014/main" id="{565B3CE2-34F6-4BF7-A3A9-326B0474E5DA}"/>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88DD44FC-608F-4E9E-ABC9-03C14E3370A8}"/>
              </a:ext>
            </a:extLst>
          </p:cNvPr>
          <p:cNvSpPr>
            <a:spLocks noGrp="1"/>
          </p:cNvSpPr>
          <p:nvPr>
            <p:ph type="sldNum" sz="quarter" idx="11"/>
          </p:nvPr>
        </p:nvSpPr>
        <p:spPr/>
        <p:txBody>
          <a:bodyPr/>
          <a:lstStyle>
            <a:lvl1pPr>
              <a:defRPr/>
            </a:lvl1pPr>
          </a:lstStyle>
          <a:p>
            <a:fld id="{1CC279B6-597C-4BD7-B7E5-66BFE1113B05}" type="slidenum">
              <a:rPr lang="en-US" altLang="es-ES"/>
              <a:pPr/>
              <a:t>‹Nº›</a:t>
            </a:fld>
            <a:endParaRPr lang="en-US" altLang="es-ES"/>
          </a:p>
        </p:txBody>
      </p:sp>
      <p:sp>
        <p:nvSpPr>
          <p:cNvPr id="6" name="Marcador de fecha 5">
            <a:extLst>
              <a:ext uri="{FF2B5EF4-FFF2-40B4-BE49-F238E27FC236}">
                <a16:creationId xmlns:a16="http://schemas.microsoft.com/office/drawing/2014/main" id="{0C94CB78-928A-493F-9CDC-5C2349B8E5A1}"/>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837224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0538B69-54BD-47B8-90C4-B43633D021A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235969BE-B007-4258-B504-DFD8554ADC60}"/>
              </a:ext>
            </a:extLst>
          </p:cNvPr>
          <p:cNvSpPr>
            <a:spLocks noGrp="1"/>
          </p:cNvSpPr>
          <p:nvPr>
            <p:ph sz="half" idx="1"/>
          </p:nvPr>
        </p:nvSpPr>
        <p:spPr>
          <a:xfrm>
            <a:off x="609600" y="1228725"/>
            <a:ext cx="3935413" cy="492125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EA12FC91-9AD9-41F8-9B2C-0392101311FC}"/>
              </a:ext>
            </a:extLst>
          </p:cNvPr>
          <p:cNvSpPr>
            <a:spLocks noGrp="1"/>
          </p:cNvSpPr>
          <p:nvPr>
            <p:ph sz="half" idx="2"/>
          </p:nvPr>
        </p:nvSpPr>
        <p:spPr>
          <a:xfrm>
            <a:off x="4697413" y="1228725"/>
            <a:ext cx="3935412" cy="4921250"/>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pie de página 4">
            <a:extLst>
              <a:ext uri="{FF2B5EF4-FFF2-40B4-BE49-F238E27FC236}">
                <a16:creationId xmlns:a16="http://schemas.microsoft.com/office/drawing/2014/main" id="{550804CB-EE9D-4649-BAAC-7FCDA653A64F}"/>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10E15155-8880-46A3-BCE2-B47DCC054D65}"/>
              </a:ext>
            </a:extLst>
          </p:cNvPr>
          <p:cNvSpPr>
            <a:spLocks noGrp="1"/>
          </p:cNvSpPr>
          <p:nvPr>
            <p:ph type="sldNum" sz="quarter" idx="11"/>
          </p:nvPr>
        </p:nvSpPr>
        <p:spPr/>
        <p:txBody>
          <a:bodyPr/>
          <a:lstStyle>
            <a:lvl1pPr>
              <a:defRPr/>
            </a:lvl1pPr>
          </a:lstStyle>
          <a:p>
            <a:fld id="{FF567201-9DAC-4314-BF99-A3E2958D1871}" type="slidenum">
              <a:rPr lang="en-US" altLang="es-ES"/>
              <a:pPr/>
              <a:t>‹Nº›</a:t>
            </a:fld>
            <a:endParaRPr lang="en-US" altLang="es-ES"/>
          </a:p>
        </p:txBody>
      </p:sp>
      <p:sp>
        <p:nvSpPr>
          <p:cNvPr id="7" name="Marcador de fecha 6">
            <a:extLst>
              <a:ext uri="{FF2B5EF4-FFF2-40B4-BE49-F238E27FC236}">
                <a16:creationId xmlns:a16="http://schemas.microsoft.com/office/drawing/2014/main" id="{2211FFEB-7859-461B-A53A-4D6C4A393567}"/>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9881040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1855E2-7F10-49EC-997B-8C1188268B9F}"/>
              </a:ext>
            </a:extLst>
          </p:cNvPr>
          <p:cNvSpPr>
            <a:spLocks noGrp="1"/>
          </p:cNvSpPr>
          <p:nvPr>
            <p:ph type="title"/>
          </p:nvPr>
        </p:nvSpPr>
        <p:spPr>
          <a:xfrm>
            <a:off x="630238" y="365125"/>
            <a:ext cx="78867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ED03C4DA-E86A-44C6-9DB9-43A820E8E127}"/>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DD11F1AE-1E7E-4C8C-BE5B-51F4DA29CDDD}"/>
              </a:ext>
            </a:extLst>
          </p:cNvPr>
          <p:cNvSpPr>
            <a:spLocks noGrp="1"/>
          </p:cNvSpPr>
          <p:nvPr>
            <p:ph sz="half" idx="2"/>
          </p:nvPr>
        </p:nvSpPr>
        <p:spPr>
          <a:xfrm>
            <a:off x="630238" y="2505075"/>
            <a:ext cx="386873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3AF8CE5-773B-4073-A997-8D82C07807F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A772C778-2B9B-4ACD-A85C-04E6684069C0}"/>
              </a:ext>
            </a:extLst>
          </p:cNvPr>
          <p:cNvSpPr>
            <a:spLocks noGrp="1"/>
          </p:cNvSpPr>
          <p:nvPr>
            <p:ph sz="quarter" idx="4"/>
          </p:nvPr>
        </p:nvSpPr>
        <p:spPr>
          <a:xfrm>
            <a:off x="4629150" y="2505075"/>
            <a:ext cx="38877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pie de página 6">
            <a:extLst>
              <a:ext uri="{FF2B5EF4-FFF2-40B4-BE49-F238E27FC236}">
                <a16:creationId xmlns:a16="http://schemas.microsoft.com/office/drawing/2014/main" id="{F7E4027E-69A0-4412-AC88-3F4C0BCBEFDE}"/>
              </a:ext>
            </a:extLst>
          </p:cNvPr>
          <p:cNvSpPr>
            <a:spLocks noGrp="1"/>
          </p:cNvSpPr>
          <p:nvPr>
            <p:ph type="ftr" sz="quarter" idx="10"/>
          </p:nvPr>
        </p:nvSpPr>
        <p:spPr/>
        <p:txBody>
          <a:bodyPr/>
          <a:lstStyle>
            <a:lvl1pPr>
              <a:defRPr/>
            </a:lvl1pPr>
          </a:lstStyle>
          <a:p>
            <a:r>
              <a:rPr lang="en-US" altLang="es-ES"/>
              <a:t>Company  Logo</a:t>
            </a:r>
          </a:p>
        </p:txBody>
      </p:sp>
      <p:sp>
        <p:nvSpPr>
          <p:cNvPr id="8" name="Marcador de número de diapositiva 7">
            <a:extLst>
              <a:ext uri="{FF2B5EF4-FFF2-40B4-BE49-F238E27FC236}">
                <a16:creationId xmlns:a16="http://schemas.microsoft.com/office/drawing/2014/main" id="{00CD1A62-E5CE-4B49-8E9F-4A6FB4742FA0}"/>
              </a:ext>
            </a:extLst>
          </p:cNvPr>
          <p:cNvSpPr>
            <a:spLocks noGrp="1"/>
          </p:cNvSpPr>
          <p:nvPr>
            <p:ph type="sldNum" sz="quarter" idx="11"/>
          </p:nvPr>
        </p:nvSpPr>
        <p:spPr/>
        <p:txBody>
          <a:bodyPr/>
          <a:lstStyle>
            <a:lvl1pPr>
              <a:defRPr/>
            </a:lvl1pPr>
          </a:lstStyle>
          <a:p>
            <a:fld id="{ACF8B122-9F54-4E11-9C72-48D138551259}" type="slidenum">
              <a:rPr lang="en-US" altLang="es-ES"/>
              <a:pPr/>
              <a:t>‹Nº›</a:t>
            </a:fld>
            <a:endParaRPr lang="en-US" altLang="es-ES"/>
          </a:p>
        </p:txBody>
      </p:sp>
      <p:sp>
        <p:nvSpPr>
          <p:cNvPr id="9" name="Marcador de fecha 8">
            <a:extLst>
              <a:ext uri="{FF2B5EF4-FFF2-40B4-BE49-F238E27FC236}">
                <a16:creationId xmlns:a16="http://schemas.microsoft.com/office/drawing/2014/main" id="{5443A3F2-8F37-4352-B933-2870BADB5022}"/>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949266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BE6700C-5D64-494D-B004-BE91DB4B9E70}"/>
              </a:ext>
            </a:extLst>
          </p:cNvPr>
          <p:cNvSpPr>
            <a:spLocks noGrp="1"/>
          </p:cNvSpPr>
          <p:nvPr>
            <p:ph type="title"/>
          </p:nvPr>
        </p:nvSpPr>
        <p:spPr/>
        <p:txBody>
          <a:bodyPr/>
          <a:lstStyle/>
          <a:p>
            <a:r>
              <a:rPr lang="es-ES"/>
              <a:t>Haga clic para modificar el estilo de título del patrón</a:t>
            </a:r>
          </a:p>
        </p:txBody>
      </p:sp>
      <p:sp>
        <p:nvSpPr>
          <p:cNvPr id="3" name="Marcador de pie de página 2">
            <a:extLst>
              <a:ext uri="{FF2B5EF4-FFF2-40B4-BE49-F238E27FC236}">
                <a16:creationId xmlns:a16="http://schemas.microsoft.com/office/drawing/2014/main" id="{420B5275-8759-4F51-9FB1-3E6113382DBC}"/>
              </a:ext>
            </a:extLst>
          </p:cNvPr>
          <p:cNvSpPr>
            <a:spLocks noGrp="1"/>
          </p:cNvSpPr>
          <p:nvPr>
            <p:ph type="ftr" sz="quarter" idx="10"/>
          </p:nvPr>
        </p:nvSpPr>
        <p:spPr/>
        <p:txBody>
          <a:bodyPr/>
          <a:lstStyle>
            <a:lvl1pPr>
              <a:defRPr/>
            </a:lvl1pPr>
          </a:lstStyle>
          <a:p>
            <a:r>
              <a:rPr lang="en-US" altLang="es-ES"/>
              <a:t>Company  Logo</a:t>
            </a:r>
          </a:p>
        </p:txBody>
      </p:sp>
      <p:sp>
        <p:nvSpPr>
          <p:cNvPr id="4" name="Marcador de número de diapositiva 3">
            <a:extLst>
              <a:ext uri="{FF2B5EF4-FFF2-40B4-BE49-F238E27FC236}">
                <a16:creationId xmlns:a16="http://schemas.microsoft.com/office/drawing/2014/main" id="{DC602AE8-3976-412B-8FBE-B2AAFFB3D7CE}"/>
              </a:ext>
            </a:extLst>
          </p:cNvPr>
          <p:cNvSpPr>
            <a:spLocks noGrp="1"/>
          </p:cNvSpPr>
          <p:nvPr>
            <p:ph type="sldNum" sz="quarter" idx="11"/>
          </p:nvPr>
        </p:nvSpPr>
        <p:spPr/>
        <p:txBody>
          <a:bodyPr/>
          <a:lstStyle>
            <a:lvl1pPr>
              <a:defRPr/>
            </a:lvl1pPr>
          </a:lstStyle>
          <a:p>
            <a:fld id="{9EC69C95-6872-4DD9-938A-30546A746EC9}" type="slidenum">
              <a:rPr lang="en-US" altLang="es-ES"/>
              <a:pPr/>
              <a:t>‹Nº›</a:t>
            </a:fld>
            <a:endParaRPr lang="en-US" altLang="es-ES"/>
          </a:p>
        </p:txBody>
      </p:sp>
      <p:sp>
        <p:nvSpPr>
          <p:cNvPr id="5" name="Marcador de fecha 4">
            <a:extLst>
              <a:ext uri="{FF2B5EF4-FFF2-40B4-BE49-F238E27FC236}">
                <a16:creationId xmlns:a16="http://schemas.microsoft.com/office/drawing/2014/main" id="{6D8F8F78-F929-4A3F-AA35-AE58D5381E87}"/>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7191150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ie de página 1">
            <a:extLst>
              <a:ext uri="{FF2B5EF4-FFF2-40B4-BE49-F238E27FC236}">
                <a16:creationId xmlns:a16="http://schemas.microsoft.com/office/drawing/2014/main" id="{145F5529-E999-43CE-B1FC-0FC849999F3A}"/>
              </a:ext>
            </a:extLst>
          </p:cNvPr>
          <p:cNvSpPr>
            <a:spLocks noGrp="1"/>
          </p:cNvSpPr>
          <p:nvPr>
            <p:ph type="ftr" sz="quarter" idx="10"/>
          </p:nvPr>
        </p:nvSpPr>
        <p:spPr/>
        <p:txBody>
          <a:bodyPr/>
          <a:lstStyle>
            <a:lvl1pPr>
              <a:defRPr/>
            </a:lvl1pPr>
          </a:lstStyle>
          <a:p>
            <a:r>
              <a:rPr lang="en-US" altLang="es-ES"/>
              <a:t>Company  Logo</a:t>
            </a:r>
          </a:p>
        </p:txBody>
      </p:sp>
      <p:sp>
        <p:nvSpPr>
          <p:cNvPr id="3" name="Marcador de número de diapositiva 2">
            <a:extLst>
              <a:ext uri="{FF2B5EF4-FFF2-40B4-BE49-F238E27FC236}">
                <a16:creationId xmlns:a16="http://schemas.microsoft.com/office/drawing/2014/main" id="{A1567542-D6F6-495E-A691-85967D20AFEC}"/>
              </a:ext>
            </a:extLst>
          </p:cNvPr>
          <p:cNvSpPr>
            <a:spLocks noGrp="1"/>
          </p:cNvSpPr>
          <p:nvPr>
            <p:ph type="sldNum" sz="quarter" idx="11"/>
          </p:nvPr>
        </p:nvSpPr>
        <p:spPr/>
        <p:txBody>
          <a:bodyPr/>
          <a:lstStyle>
            <a:lvl1pPr>
              <a:defRPr/>
            </a:lvl1pPr>
          </a:lstStyle>
          <a:p>
            <a:fld id="{DE2A5A21-FFD2-4793-A1EB-32B2EAE33115}" type="slidenum">
              <a:rPr lang="en-US" altLang="es-ES"/>
              <a:pPr/>
              <a:t>‹Nº›</a:t>
            </a:fld>
            <a:endParaRPr lang="en-US" altLang="es-ES"/>
          </a:p>
        </p:txBody>
      </p:sp>
      <p:sp>
        <p:nvSpPr>
          <p:cNvPr id="4" name="Marcador de fecha 3">
            <a:extLst>
              <a:ext uri="{FF2B5EF4-FFF2-40B4-BE49-F238E27FC236}">
                <a16:creationId xmlns:a16="http://schemas.microsoft.com/office/drawing/2014/main" id="{AC4CB0D8-0313-4D8C-A9A8-594DAFA75AF0}"/>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124071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4BBB9C5-81BC-4F77-8F4E-17BE5767F29B}"/>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09268C6-2249-4ECD-930B-E4211D257BD2}"/>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DAF10648-0F80-4CFB-84AE-1CFC8662C87D}"/>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pie de página 4">
            <a:extLst>
              <a:ext uri="{FF2B5EF4-FFF2-40B4-BE49-F238E27FC236}">
                <a16:creationId xmlns:a16="http://schemas.microsoft.com/office/drawing/2014/main" id="{423E4D3D-CB6E-4142-B660-FE884CF94243}"/>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A9451D4A-0EBF-4849-BEB9-1AC7561F8149}"/>
              </a:ext>
            </a:extLst>
          </p:cNvPr>
          <p:cNvSpPr>
            <a:spLocks noGrp="1"/>
          </p:cNvSpPr>
          <p:nvPr>
            <p:ph type="sldNum" sz="quarter" idx="11"/>
          </p:nvPr>
        </p:nvSpPr>
        <p:spPr/>
        <p:txBody>
          <a:bodyPr/>
          <a:lstStyle>
            <a:lvl1pPr>
              <a:defRPr/>
            </a:lvl1pPr>
          </a:lstStyle>
          <a:p>
            <a:fld id="{B80D0C65-A479-4C88-91D7-951CCA26B269}" type="slidenum">
              <a:rPr lang="en-US" altLang="es-ES"/>
              <a:pPr/>
              <a:t>‹Nº›</a:t>
            </a:fld>
            <a:endParaRPr lang="en-US" altLang="es-ES"/>
          </a:p>
        </p:txBody>
      </p:sp>
      <p:sp>
        <p:nvSpPr>
          <p:cNvPr id="7" name="Marcador de fecha 6">
            <a:extLst>
              <a:ext uri="{FF2B5EF4-FFF2-40B4-BE49-F238E27FC236}">
                <a16:creationId xmlns:a16="http://schemas.microsoft.com/office/drawing/2014/main" id="{20C0872B-40F0-4DBB-99AC-FA2DFBC98281}"/>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20807389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B8A7AF-1C32-4FED-978C-0477BB5D6467}"/>
              </a:ext>
            </a:extLst>
          </p:cNvPr>
          <p:cNvSpPr>
            <a:spLocks noGrp="1"/>
          </p:cNvSpPr>
          <p:nvPr>
            <p:ph type="title"/>
          </p:nvPr>
        </p:nvSpPr>
        <p:spPr>
          <a:xfrm>
            <a:off x="630238" y="457200"/>
            <a:ext cx="2949575"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61735C7D-ACB8-4F4B-9695-78B4325B6896}"/>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p>
        </p:txBody>
      </p:sp>
      <p:sp>
        <p:nvSpPr>
          <p:cNvPr id="4" name="Marcador de texto 3">
            <a:extLst>
              <a:ext uri="{FF2B5EF4-FFF2-40B4-BE49-F238E27FC236}">
                <a16:creationId xmlns:a16="http://schemas.microsoft.com/office/drawing/2014/main" id="{1812C537-6D70-46E2-BBB3-09B56E600BA1}"/>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pie de página 4">
            <a:extLst>
              <a:ext uri="{FF2B5EF4-FFF2-40B4-BE49-F238E27FC236}">
                <a16:creationId xmlns:a16="http://schemas.microsoft.com/office/drawing/2014/main" id="{521D9A32-5775-4010-B3A1-CD822A070537}"/>
              </a:ext>
            </a:extLst>
          </p:cNvPr>
          <p:cNvSpPr>
            <a:spLocks noGrp="1"/>
          </p:cNvSpPr>
          <p:nvPr>
            <p:ph type="ftr" sz="quarter" idx="10"/>
          </p:nvPr>
        </p:nvSpPr>
        <p:spPr/>
        <p:txBody>
          <a:bodyPr/>
          <a:lstStyle>
            <a:lvl1pPr>
              <a:defRPr/>
            </a:lvl1pPr>
          </a:lstStyle>
          <a:p>
            <a:r>
              <a:rPr lang="en-US" altLang="es-ES"/>
              <a:t>Company  Logo</a:t>
            </a:r>
          </a:p>
        </p:txBody>
      </p:sp>
      <p:sp>
        <p:nvSpPr>
          <p:cNvPr id="6" name="Marcador de número de diapositiva 5">
            <a:extLst>
              <a:ext uri="{FF2B5EF4-FFF2-40B4-BE49-F238E27FC236}">
                <a16:creationId xmlns:a16="http://schemas.microsoft.com/office/drawing/2014/main" id="{BD41AB88-510C-42D5-B746-068570AB24A5}"/>
              </a:ext>
            </a:extLst>
          </p:cNvPr>
          <p:cNvSpPr>
            <a:spLocks noGrp="1"/>
          </p:cNvSpPr>
          <p:nvPr>
            <p:ph type="sldNum" sz="quarter" idx="11"/>
          </p:nvPr>
        </p:nvSpPr>
        <p:spPr/>
        <p:txBody>
          <a:bodyPr/>
          <a:lstStyle>
            <a:lvl1pPr>
              <a:defRPr/>
            </a:lvl1pPr>
          </a:lstStyle>
          <a:p>
            <a:fld id="{70334822-8617-4719-964F-C105D93ECC78}" type="slidenum">
              <a:rPr lang="en-US" altLang="es-ES"/>
              <a:pPr/>
              <a:t>‹Nº›</a:t>
            </a:fld>
            <a:endParaRPr lang="en-US" altLang="es-ES"/>
          </a:p>
        </p:txBody>
      </p:sp>
      <p:sp>
        <p:nvSpPr>
          <p:cNvPr id="7" name="Marcador de fecha 6">
            <a:extLst>
              <a:ext uri="{FF2B5EF4-FFF2-40B4-BE49-F238E27FC236}">
                <a16:creationId xmlns:a16="http://schemas.microsoft.com/office/drawing/2014/main" id="{EA7A6762-B960-45AF-89E2-302C7BA6EC5A}"/>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6877642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F9FE7C4-F36C-47B5-96F4-494F86A3CAD4}"/>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18A24B0-D1FA-456E-ACE8-0BCB1AA2D59A}"/>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B3717416-E3F6-464B-AACF-B3F8C83539B6}"/>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C08C252D-7FC4-4052-A660-126B2B4BEA53}"/>
              </a:ext>
            </a:extLst>
          </p:cNvPr>
          <p:cNvSpPr>
            <a:spLocks noGrp="1"/>
          </p:cNvSpPr>
          <p:nvPr>
            <p:ph type="sldNum" sz="quarter" idx="11"/>
          </p:nvPr>
        </p:nvSpPr>
        <p:spPr/>
        <p:txBody>
          <a:bodyPr/>
          <a:lstStyle>
            <a:lvl1pPr>
              <a:defRPr/>
            </a:lvl1pPr>
          </a:lstStyle>
          <a:p>
            <a:fld id="{CE879789-295A-4582-9217-9E188318FAB1}" type="slidenum">
              <a:rPr lang="en-US" altLang="es-ES"/>
              <a:pPr/>
              <a:t>‹Nº›</a:t>
            </a:fld>
            <a:endParaRPr lang="en-US" altLang="es-ES"/>
          </a:p>
        </p:txBody>
      </p:sp>
      <p:sp>
        <p:nvSpPr>
          <p:cNvPr id="6" name="Marcador de fecha 5">
            <a:extLst>
              <a:ext uri="{FF2B5EF4-FFF2-40B4-BE49-F238E27FC236}">
                <a16:creationId xmlns:a16="http://schemas.microsoft.com/office/drawing/2014/main" id="{657000C6-2E65-402B-BA6C-E3C3F1965A44}"/>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16819435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60A5CA29-615D-46FD-8926-A9A4CD4D6606}"/>
              </a:ext>
            </a:extLst>
          </p:cNvPr>
          <p:cNvSpPr>
            <a:spLocks noGrp="1"/>
          </p:cNvSpPr>
          <p:nvPr>
            <p:ph type="title" orient="vert"/>
          </p:nvPr>
        </p:nvSpPr>
        <p:spPr>
          <a:xfrm>
            <a:off x="6627813" y="122238"/>
            <a:ext cx="2005012" cy="6027737"/>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EF0F602-A2BA-409A-A2B8-77446499DCEE}"/>
              </a:ext>
            </a:extLst>
          </p:cNvPr>
          <p:cNvSpPr>
            <a:spLocks noGrp="1"/>
          </p:cNvSpPr>
          <p:nvPr>
            <p:ph type="body" orient="vert" idx="1"/>
          </p:nvPr>
        </p:nvSpPr>
        <p:spPr>
          <a:xfrm>
            <a:off x="609600" y="122238"/>
            <a:ext cx="5865813" cy="6027737"/>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pie de página 3">
            <a:extLst>
              <a:ext uri="{FF2B5EF4-FFF2-40B4-BE49-F238E27FC236}">
                <a16:creationId xmlns:a16="http://schemas.microsoft.com/office/drawing/2014/main" id="{6BCB7A30-B8DC-4B76-AA03-D265F1C63061}"/>
              </a:ext>
            </a:extLst>
          </p:cNvPr>
          <p:cNvSpPr>
            <a:spLocks noGrp="1"/>
          </p:cNvSpPr>
          <p:nvPr>
            <p:ph type="ftr" sz="quarter" idx="10"/>
          </p:nvPr>
        </p:nvSpPr>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DD145C92-527C-4763-A18D-1A74E1B78107}"/>
              </a:ext>
            </a:extLst>
          </p:cNvPr>
          <p:cNvSpPr>
            <a:spLocks noGrp="1"/>
          </p:cNvSpPr>
          <p:nvPr>
            <p:ph type="sldNum" sz="quarter" idx="11"/>
          </p:nvPr>
        </p:nvSpPr>
        <p:spPr/>
        <p:txBody>
          <a:bodyPr/>
          <a:lstStyle>
            <a:lvl1pPr>
              <a:defRPr/>
            </a:lvl1pPr>
          </a:lstStyle>
          <a:p>
            <a:fld id="{61CE95E9-FBA4-4836-918E-FFF76E6B155F}" type="slidenum">
              <a:rPr lang="en-US" altLang="es-ES"/>
              <a:pPr/>
              <a:t>‹Nº›</a:t>
            </a:fld>
            <a:endParaRPr lang="en-US" altLang="es-ES"/>
          </a:p>
        </p:txBody>
      </p:sp>
      <p:sp>
        <p:nvSpPr>
          <p:cNvPr id="6" name="Marcador de fecha 5">
            <a:extLst>
              <a:ext uri="{FF2B5EF4-FFF2-40B4-BE49-F238E27FC236}">
                <a16:creationId xmlns:a16="http://schemas.microsoft.com/office/drawing/2014/main" id="{872DDE4F-839C-49F2-AD17-AAA580551F80}"/>
              </a:ext>
            </a:extLst>
          </p:cNvPr>
          <p:cNvSpPr>
            <a:spLocks noGrp="1"/>
          </p:cNvSpPr>
          <p:nvPr>
            <p:ph type="dt" sz="half" idx="12"/>
          </p:nvPr>
        </p:nvSpPr>
        <p:spPr/>
        <p:txBody>
          <a:bodyPr/>
          <a:lstStyle>
            <a:lvl1pPr>
              <a:defRPr/>
            </a:lvl1pPr>
          </a:lstStyle>
          <a:p>
            <a:r>
              <a:rPr lang="en-US" altLang="es-ES"/>
              <a:t>www.themegallery.com</a:t>
            </a:r>
          </a:p>
        </p:txBody>
      </p:sp>
    </p:spTree>
    <p:extLst>
      <p:ext uri="{BB962C8B-B14F-4D97-AF65-F5344CB8AC3E}">
        <p14:creationId xmlns:p14="http://schemas.microsoft.com/office/powerpoint/2010/main" val="367177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ítulo y tabl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5AAFCFB-5F8D-4CE4-963F-41413ED12F3A}"/>
              </a:ext>
            </a:extLst>
          </p:cNvPr>
          <p:cNvSpPr>
            <a:spLocks noGrp="1"/>
          </p:cNvSpPr>
          <p:nvPr>
            <p:ph type="title"/>
          </p:nvPr>
        </p:nvSpPr>
        <p:spPr>
          <a:xfrm>
            <a:off x="990600" y="122238"/>
            <a:ext cx="6705600" cy="563562"/>
          </a:xfrm>
        </p:spPr>
        <p:txBody>
          <a:bodyPr/>
          <a:lstStyle/>
          <a:p>
            <a:r>
              <a:rPr lang="es-ES"/>
              <a:t>Haga clic para modificar el estilo de título del patrón</a:t>
            </a:r>
          </a:p>
        </p:txBody>
      </p:sp>
      <p:sp>
        <p:nvSpPr>
          <p:cNvPr id="3" name="Marcador de tabla 2">
            <a:extLst>
              <a:ext uri="{FF2B5EF4-FFF2-40B4-BE49-F238E27FC236}">
                <a16:creationId xmlns:a16="http://schemas.microsoft.com/office/drawing/2014/main" id="{99B21DF7-6B2B-4D80-8E37-548BFA314D87}"/>
              </a:ext>
            </a:extLst>
          </p:cNvPr>
          <p:cNvSpPr>
            <a:spLocks noGrp="1"/>
          </p:cNvSpPr>
          <p:nvPr>
            <p:ph type="tbl" idx="1"/>
          </p:nvPr>
        </p:nvSpPr>
        <p:spPr>
          <a:xfrm>
            <a:off x="609600" y="1228725"/>
            <a:ext cx="8023225" cy="4921250"/>
          </a:xfrm>
        </p:spPr>
        <p:txBody>
          <a:bodyPr/>
          <a:lstStyle/>
          <a:p>
            <a:r>
              <a:rPr lang="es-ES"/>
              <a:t>Haga clic en el icono para agregar una tabla</a:t>
            </a:r>
          </a:p>
        </p:txBody>
      </p:sp>
      <p:sp>
        <p:nvSpPr>
          <p:cNvPr id="4" name="Marcador de pie de página 3">
            <a:extLst>
              <a:ext uri="{FF2B5EF4-FFF2-40B4-BE49-F238E27FC236}">
                <a16:creationId xmlns:a16="http://schemas.microsoft.com/office/drawing/2014/main" id="{A536433B-F68B-4FBA-B0C6-FCFE1CD9E763}"/>
              </a:ext>
            </a:extLst>
          </p:cNvPr>
          <p:cNvSpPr>
            <a:spLocks noGrp="1"/>
          </p:cNvSpPr>
          <p:nvPr>
            <p:ph type="ftr" sz="quarter" idx="10"/>
          </p:nvPr>
        </p:nvSpPr>
        <p:spPr>
          <a:xfrm>
            <a:off x="5791200" y="6248400"/>
            <a:ext cx="2895600" cy="334963"/>
          </a:xfrm>
        </p:spPr>
        <p:txBody>
          <a:bodyPr/>
          <a:lstStyle>
            <a:lvl1pPr>
              <a:defRPr/>
            </a:lvl1pPr>
          </a:lstStyle>
          <a:p>
            <a:r>
              <a:rPr lang="en-US" altLang="es-ES"/>
              <a:t>Company  Logo</a:t>
            </a:r>
          </a:p>
        </p:txBody>
      </p:sp>
      <p:sp>
        <p:nvSpPr>
          <p:cNvPr id="5" name="Marcador de número de diapositiva 4">
            <a:extLst>
              <a:ext uri="{FF2B5EF4-FFF2-40B4-BE49-F238E27FC236}">
                <a16:creationId xmlns:a16="http://schemas.microsoft.com/office/drawing/2014/main" id="{D7FDDBF4-23B5-4917-818B-4374AF57EBCB}"/>
              </a:ext>
            </a:extLst>
          </p:cNvPr>
          <p:cNvSpPr>
            <a:spLocks noGrp="1"/>
          </p:cNvSpPr>
          <p:nvPr>
            <p:ph type="sldNum" sz="quarter" idx="11"/>
          </p:nvPr>
        </p:nvSpPr>
        <p:spPr>
          <a:xfrm>
            <a:off x="3429000" y="6338888"/>
            <a:ext cx="2133600" cy="244475"/>
          </a:xfrm>
        </p:spPr>
        <p:txBody>
          <a:bodyPr/>
          <a:lstStyle>
            <a:lvl1pPr>
              <a:defRPr/>
            </a:lvl1pPr>
          </a:lstStyle>
          <a:p>
            <a:fld id="{7B675829-8302-4C6A-814A-76AB903DF919}" type="slidenum">
              <a:rPr lang="en-US" altLang="es-ES"/>
              <a:pPr/>
              <a:t>‹Nº›</a:t>
            </a:fld>
            <a:endParaRPr lang="en-US" altLang="es-ES"/>
          </a:p>
        </p:txBody>
      </p:sp>
      <p:sp>
        <p:nvSpPr>
          <p:cNvPr id="6" name="Marcador de fecha 5">
            <a:extLst>
              <a:ext uri="{FF2B5EF4-FFF2-40B4-BE49-F238E27FC236}">
                <a16:creationId xmlns:a16="http://schemas.microsoft.com/office/drawing/2014/main" id="{69745C8F-070C-43F0-BB39-47824589F2AB}"/>
              </a:ext>
            </a:extLst>
          </p:cNvPr>
          <p:cNvSpPr>
            <a:spLocks noGrp="1"/>
          </p:cNvSpPr>
          <p:nvPr>
            <p:ph type="dt" sz="half" idx="12"/>
          </p:nvPr>
        </p:nvSpPr>
        <p:spPr>
          <a:xfrm>
            <a:off x="457200" y="6324600"/>
            <a:ext cx="2133600" cy="244475"/>
          </a:xfrm>
        </p:spPr>
        <p:txBody>
          <a:bodyPr/>
          <a:lstStyle>
            <a:lvl1pPr>
              <a:defRPr/>
            </a:lvl1pPr>
          </a:lstStyle>
          <a:p>
            <a:r>
              <a:rPr lang="en-US" altLang="es-ES"/>
              <a:t>www.themegallery.com</a:t>
            </a:r>
          </a:p>
        </p:txBody>
      </p:sp>
    </p:spTree>
    <p:extLst>
      <p:ext uri="{BB962C8B-B14F-4D97-AF65-F5344CB8AC3E}">
        <p14:creationId xmlns:p14="http://schemas.microsoft.com/office/powerpoint/2010/main" val="3064762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93" name="Rectangle 69">
            <a:extLst>
              <a:ext uri="{FF2B5EF4-FFF2-40B4-BE49-F238E27FC236}">
                <a16:creationId xmlns:a16="http://schemas.microsoft.com/office/drawing/2014/main" id="{3280C87E-2906-46B5-9D88-A99F76A1A311}"/>
              </a:ext>
            </a:extLst>
          </p:cNvPr>
          <p:cNvSpPr>
            <a:spLocks noChangeArrowheads="1"/>
          </p:cNvSpPr>
          <p:nvPr/>
        </p:nvSpPr>
        <p:spPr bwMode="gray">
          <a:xfrm>
            <a:off x="457200" y="0"/>
            <a:ext cx="8477250" cy="76835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27" name="Rectangle 3">
            <a:extLst>
              <a:ext uri="{FF2B5EF4-FFF2-40B4-BE49-F238E27FC236}">
                <a16:creationId xmlns:a16="http://schemas.microsoft.com/office/drawing/2014/main" id="{7C3520F1-A601-4C69-A3D8-559AB5280CFB}"/>
              </a:ext>
            </a:extLst>
          </p:cNvPr>
          <p:cNvSpPr>
            <a:spLocks noGrp="1" noChangeArrowheads="1"/>
          </p:cNvSpPr>
          <p:nvPr>
            <p:ph type="body" idx="1"/>
          </p:nvPr>
        </p:nvSpPr>
        <p:spPr bwMode="gray">
          <a:xfrm>
            <a:off x="609600" y="1228725"/>
            <a:ext cx="8023225" cy="4921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es-ES"/>
              <a:t>Editar los estilos de texto del patrón</a:t>
            </a:r>
          </a:p>
          <a:p>
            <a:pPr lvl="1"/>
            <a:r>
              <a:rPr lang="es-ES" altLang="es-ES"/>
              <a:t>Segundo nivel</a:t>
            </a:r>
          </a:p>
          <a:p>
            <a:pPr lvl="2"/>
            <a:r>
              <a:rPr lang="es-ES" altLang="es-ES"/>
              <a:t>Tercer nivel</a:t>
            </a:r>
          </a:p>
          <a:p>
            <a:pPr lvl="3"/>
            <a:r>
              <a:rPr lang="es-ES" altLang="es-ES"/>
              <a:t>Cuarto nivel</a:t>
            </a:r>
          </a:p>
          <a:p>
            <a:pPr lvl="4"/>
            <a:r>
              <a:rPr lang="es-ES" altLang="es-ES"/>
              <a:t>Quinto nivel</a:t>
            </a:r>
            <a:endParaRPr lang="en-US" altLang="es-ES"/>
          </a:p>
        </p:txBody>
      </p:sp>
      <p:sp>
        <p:nvSpPr>
          <p:cNvPr id="1029" name="Rectangle 5">
            <a:extLst>
              <a:ext uri="{FF2B5EF4-FFF2-40B4-BE49-F238E27FC236}">
                <a16:creationId xmlns:a16="http://schemas.microsoft.com/office/drawing/2014/main" id="{ACD03E48-A096-44C9-B34B-6FD8AC5A733E}"/>
              </a:ext>
            </a:extLst>
          </p:cNvPr>
          <p:cNvSpPr>
            <a:spLocks noGrp="1" noChangeArrowheads="1"/>
          </p:cNvSpPr>
          <p:nvPr>
            <p:ph type="ftr" sz="quarter" idx="3"/>
          </p:nvPr>
        </p:nvSpPr>
        <p:spPr bwMode="gray">
          <a:xfrm>
            <a:off x="5791200" y="6248400"/>
            <a:ext cx="2895600" cy="334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atin typeface="+mn-lt"/>
              </a:defRPr>
            </a:lvl1pPr>
          </a:lstStyle>
          <a:p>
            <a:r>
              <a:rPr lang="en-US" altLang="es-ES"/>
              <a:t>Company  Logo</a:t>
            </a:r>
          </a:p>
        </p:txBody>
      </p:sp>
      <p:sp>
        <p:nvSpPr>
          <p:cNvPr id="1030" name="Rectangle 6">
            <a:extLst>
              <a:ext uri="{FF2B5EF4-FFF2-40B4-BE49-F238E27FC236}">
                <a16:creationId xmlns:a16="http://schemas.microsoft.com/office/drawing/2014/main" id="{A6F2A80A-2D8E-45E1-869F-5271808D5551}"/>
              </a:ext>
            </a:extLst>
          </p:cNvPr>
          <p:cNvSpPr>
            <a:spLocks noGrp="1" noChangeArrowheads="1"/>
          </p:cNvSpPr>
          <p:nvPr>
            <p:ph type="sldNum" sz="quarter" idx="4"/>
          </p:nvPr>
        </p:nvSpPr>
        <p:spPr bwMode="gray">
          <a:xfrm>
            <a:off x="3429000" y="6338888"/>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125CA589-D90A-43D5-BDCF-3F3B4057FF50}" type="slidenum">
              <a:rPr lang="en-US" altLang="es-ES"/>
              <a:pPr/>
              <a:t>‹Nº›</a:t>
            </a:fld>
            <a:endParaRPr lang="en-US" altLang="es-ES"/>
          </a:p>
        </p:txBody>
      </p:sp>
      <p:sp>
        <p:nvSpPr>
          <p:cNvPr id="1052" name="Rectangle 28">
            <a:extLst>
              <a:ext uri="{FF2B5EF4-FFF2-40B4-BE49-F238E27FC236}">
                <a16:creationId xmlns:a16="http://schemas.microsoft.com/office/drawing/2014/main" id="{8C123AFB-3363-48E1-BE0F-9C5FDAAB92A0}"/>
              </a:ext>
            </a:extLst>
          </p:cNvPr>
          <p:cNvSpPr>
            <a:spLocks noChangeArrowheads="1"/>
          </p:cNvSpPr>
          <p:nvPr/>
        </p:nvSpPr>
        <p:spPr bwMode="gray">
          <a:xfrm>
            <a:off x="0" y="0"/>
            <a:ext cx="457200" cy="768350"/>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4" name="Rectangle 30">
            <a:extLst>
              <a:ext uri="{FF2B5EF4-FFF2-40B4-BE49-F238E27FC236}">
                <a16:creationId xmlns:a16="http://schemas.microsoft.com/office/drawing/2014/main" id="{05B92BD7-DDFE-46C3-B0FB-C0AFDB194596}"/>
              </a:ext>
            </a:extLst>
          </p:cNvPr>
          <p:cNvSpPr>
            <a:spLocks noChangeArrowheads="1"/>
          </p:cNvSpPr>
          <p:nvPr/>
        </p:nvSpPr>
        <p:spPr bwMode="gray">
          <a:xfrm>
            <a:off x="0" y="762000"/>
            <a:ext cx="457200" cy="15240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56" name="Rectangle 32">
            <a:extLst>
              <a:ext uri="{FF2B5EF4-FFF2-40B4-BE49-F238E27FC236}">
                <a16:creationId xmlns:a16="http://schemas.microsoft.com/office/drawing/2014/main" id="{0B940E0E-E095-42A3-A27E-EF5C1F13BB7A}"/>
              </a:ext>
            </a:extLst>
          </p:cNvPr>
          <p:cNvSpPr>
            <a:spLocks noChangeArrowheads="1"/>
          </p:cNvSpPr>
          <p:nvPr/>
        </p:nvSpPr>
        <p:spPr bwMode="gray">
          <a:xfrm>
            <a:off x="0" y="914400"/>
            <a:ext cx="457200" cy="4191000"/>
          </a:xfrm>
          <a:prstGeom prst="rect">
            <a:avLst/>
          </a:prstGeom>
          <a:gradFill rotWithShape="1">
            <a:gsLst>
              <a:gs pos="0">
                <a:schemeClr val="bg2"/>
              </a:gs>
              <a:gs pos="100000">
                <a:schemeClr val="bg2">
                  <a:gamma/>
                  <a:tint val="4235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3" name="Rectangle 49">
            <a:extLst>
              <a:ext uri="{FF2B5EF4-FFF2-40B4-BE49-F238E27FC236}">
                <a16:creationId xmlns:a16="http://schemas.microsoft.com/office/drawing/2014/main" id="{5D510095-8205-44CA-9877-C79B3C90CDF1}"/>
              </a:ext>
            </a:extLst>
          </p:cNvPr>
          <p:cNvSpPr>
            <a:spLocks noChangeArrowheads="1"/>
          </p:cNvSpPr>
          <p:nvPr/>
        </p:nvSpPr>
        <p:spPr bwMode="gray">
          <a:xfrm>
            <a:off x="0" y="5105400"/>
            <a:ext cx="457200" cy="1544638"/>
          </a:xfrm>
          <a:prstGeom prst="rect">
            <a:avLst/>
          </a:prstGeom>
          <a:gradFill rotWithShape="1">
            <a:gsLst>
              <a:gs pos="0">
                <a:schemeClr val="accent2">
                  <a:gamma/>
                  <a:tint val="42353"/>
                  <a:invGamma/>
                </a:schemeClr>
              </a:gs>
              <a:gs pos="100000">
                <a:schemeClr val="accent2"/>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79" name="Rectangle 55">
            <a:extLst>
              <a:ext uri="{FF2B5EF4-FFF2-40B4-BE49-F238E27FC236}">
                <a16:creationId xmlns:a16="http://schemas.microsoft.com/office/drawing/2014/main" id="{BB5AB0C0-3CB7-426C-9BB6-2CE3D3F781D2}"/>
              </a:ext>
            </a:extLst>
          </p:cNvPr>
          <p:cNvSpPr>
            <a:spLocks noChangeArrowheads="1"/>
          </p:cNvSpPr>
          <p:nvPr/>
        </p:nvSpPr>
        <p:spPr bwMode="gray">
          <a:xfrm>
            <a:off x="0" y="6656388"/>
            <a:ext cx="457200" cy="209550"/>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0" name="Rectangle 56">
            <a:extLst>
              <a:ext uri="{FF2B5EF4-FFF2-40B4-BE49-F238E27FC236}">
                <a16:creationId xmlns:a16="http://schemas.microsoft.com/office/drawing/2014/main" id="{BD394424-FF27-4C30-A70C-94A419210C53}"/>
              </a:ext>
            </a:extLst>
          </p:cNvPr>
          <p:cNvSpPr>
            <a:spLocks noChangeArrowheads="1"/>
          </p:cNvSpPr>
          <p:nvPr/>
        </p:nvSpPr>
        <p:spPr bwMode="gray">
          <a:xfrm>
            <a:off x="457200" y="6650038"/>
            <a:ext cx="1304925" cy="215900"/>
          </a:xfrm>
          <a:prstGeom prst="rect">
            <a:avLst/>
          </a:prstGeom>
          <a:gradFill rotWithShape="1">
            <a:gsLst>
              <a:gs pos="0">
                <a:schemeClr val="bg2">
                  <a:gamma/>
                  <a:tint val="0"/>
                  <a:invGamma/>
                </a:schemeClr>
              </a:gs>
              <a:gs pos="100000">
                <a:schemeClr val="bg2"/>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4" name="Rectangle 60">
            <a:extLst>
              <a:ext uri="{FF2B5EF4-FFF2-40B4-BE49-F238E27FC236}">
                <a16:creationId xmlns:a16="http://schemas.microsoft.com/office/drawing/2014/main" id="{94DCCCB0-7CCE-4945-830C-A6BAC5E2CE48}"/>
              </a:ext>
            </a:extLst>
          </p:cNvPr>
          <p:cNvSpPr>
            <a:spLocks noChangeArrowheads="1"/>
          </p:cNvSpPr>
          <p:nvPr/>
        </p:nvSpPr>
        <p:spPr bwMode="gray">
          <a:xfrm>
            <a:off x="1752600" y="6650038"/>
            <a:ext cx="7391400" cy="215900"/>
          </a:xfrm>
          <a:prstGeom prst="rect">
            <a:avLst/>
          </a:prstGeom>
          <a:gradFill rotWithShape="1">
            <a:gsLst>
              <a:gs pos="0">
                <a:schemeClr val="folHlink">
                  <a:gamma/>
                  <a:tint val="54510"/>
                  <a:invGamma/>
                </a:schemeClr>
              </a:gs>
              <a:gs pos="100000">
                <a:schemeClr val="folHlink"/>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5" name="Rectangle 61">
            <a:extLst>
              <a:ext uri="{FF2B5EF4-FFF2-40B4-BE49-F238E27FC236}">
                <a16:creationId xmlns:a16="http://schemas.microsoft.com/office/drawing/2014/main" id="{C1AD7AAF-1822-44E7-B462-9772374A72D1}"/>
              </a:ext>
            </a:extLst>
          </p:cNvPr>
          <p:cNvSpPr>
            <a:spLocks noChangeArrowheads="1"/>
          </p:cNvSpPr>
          <p:nvPr/>
        </p:nvSpPr>
        <p:spPr bwMode="gray">
          <a:xfrm>
            <a:off x="8777288" y="6656388"/>
            <a:ext cx="366712" cy="209550"/>
          </a:xfrm>
          <a:prstGeom prst="rect">
            <a:avLst/>
          </a:prstGeom>
          <a:gradFill rotWithShape="1">
            <a:gsLst>
              <a:gs pos="0">
                <a:schemeClr val="bg1"/>
              </a:gs>
              <a:gs pos="100000">
                <a:schemeClr val="bg1">
                  <a:gamma/>
                  <a:shade val="84706"/>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7" name="Rectangle 63">
            <a:extLst>
              <a:ext uri="{FF2B5EF4-FFF2-40B4-BE49-F238E27FC236}">
                <a16:creationId xmlns:a16="http://schemas.microsoft.com/office/drawing/2014/main" id="{E0AAA57C-1520-414B-A6A3-B4F5C374C252}"/>
              </a:ext>
            </a:extLst>
          </p:cNvPr>
          <p:cNvSpPr>
            <a:spLocks noChangeArrowheads="1"/>
          </p:cNvSpPr>
          <p:nvPr/>
        </p:nvSpPr>
        <p:spPr bwMode="gray">
          <a:xfrm>
            <a:off x="8769350" y="6019800"/>
            <a:ext cx="374650" cy="642938"/>
          </a:xfrm>
          <a:prstGeom prst="rect">
            <a:avLst/>
          </a:prstGeom>
          <a:solidFill>
            <a:schemeClr val="bg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89" name="Rectangle 65">
            <a:extLst>
              <a:ext uri="{FF2B5EF4-FFF2-40B4-BE49-F238E27FC236}">
                <a16:creationId xmlns:a16="http://schemas.microsoft.com/office/drawing/2014/main" id="{8ED78363-4177-45E9-ADE1-6D3E353E1C8D}"/>
              </a:ext>
            </a:extLst>
          </p:cNvPr>
          <p:cNvSpPr>
            <a:spLocks noChangeArrowheads="1"/>
          </p:cNvSpPr>
          <p:nvPr/>
        </p:nvSpPr>
        <p:spPr bwMode="gray">
          <a:xfrm>
            <a:off x="8763000" y="914400"/>
            <a:ext cx="381000" cy="5105400"/>
          </a:xfrm>
          <a:prstGeom prst="rect">
            <a:avLst/>
          </a:prstGeom>
          <a:gradFill rotWithShape="1">
            <a:gsLst>
              <a:gs pos="0">
                <a:schemeClr val="hlink"/>
              </a:gs>
              <a:gs pos="100000">
                <a:schemeClr val="hlink">
                  <a:gamma/>
                  <a:tint val="51373"/>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0" name="Rectangle 66">
            <a:extLst>
              <a:ext uri="{FF2B5EF4-FFF2-40B4-BE49-F238E27FC236}">
                <a16:creationId xmlns:a16="http://schemas.microsoft.com/office/drawing/2014/main" id="{D73F610A-3728-4C4A-A654-F53B1F104645}"/>
              </a:ext>
            </a:extLst>
          </p:cNvPr>
          <p:cNvSpPr>
            <a:spLocks noChangeArrowheads="1"/>
          </p:cNvSpPr>
          <p:nvPr/>
        </p:nvSpPr>
        <p:spPr bwMode="gray">
          <a:xfrm>
            <a:off x="8763000" y="762000"/>
            <a:ext cx="381000" cy="152400"/>
          </a:xfrm>
          <a:prstGeom prst="rect">
            <a:avLst/>
          </a:prstGeom>
          <a:solidFill>
            <a:schemeClr val="fo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91" name="Rectangle 67">
            <a:extLst>
              <a:ext uri="{FF2B5EF4-FFF2-40B4-BE49-F238E27FC236}">
                <a16:creationId xmlns:a16="http://schemas.microsoft.com/office/drawing/2014/main" id="{F24C29C8-0D3D-4D1C-972A-68817AFE58EF}"/>
              </a:ext>
            </a:extLst>
          </p:cNvPr>
          <p:cNvSpPr>
            <a:spLocks noChangeArrowheads="1"/>
          </p:cNvSpPr>
          <p:nvPr/>
        </p:nvSpPr>
        <p:spPr bwMode="gray">
          <a:xfrm>
            <a:off x="8770938" y="0"/>
            <a:ext cx="373062" cy="762000"/>
          </a:xfrm>
          <a:prstGeom prst="rect">
            <a:avLst/>
          </a:prstGeom>
          <a:gradFill rotWithShape="1">
            <a:gsLst>
              <a:gs pos="0">
                <a:schemeClr val="accent2"/>
              </a:gs>
              <a:gs pos="100000">
                <a:schemeClr val="accent2">
                  <a:gamma/>
                  <a:tint val="0"/>
                  <a:invGamma/>
                </a:schemeClr>
              </a:gs>
            </a:gsLst>
            <a:lin ang="540000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s-ES"/>
          </a:p>
        </p:txBody>
      </p:sp>
      <p:sp>
        <p:nvSpPr>
          <p:cNvPr id="1092" name="Rectangle 68">
            <a:extLst>
              <a:ext uri="{FF2B5EF4-FFF2-40B4-BE49-F238E27FC236}">
                <a16:creationId xmlns:a16="http://schemas.microsoft.com/office/drawing/2014/main" id="{D4D173DC-2595-48CE-B96C-FE07585626A8}"/>
              </a:ext>
            </a:extLst>
          </p:cNvPr>
          <p:cNvSpPr>
            <a:spLocks noChangeArrowheads="1"/>
          </p:cNvSpPr>
          <p:nvPr/>
        </p:nvSpPr>
        <p:spPr bwMode="gray">
          <a:xfrm>
            <a:off x="457200" y="762000"/>
            <a:ext cx="8315325" cy="152400"/>
          </a:xfrm>
          <a:prstGeom prst="rect">
            <a:avLst/>
          </a:prstGeom>
          <a:gradFill rotWithShape="1">
            <a:gsLst>
              <a:gs pos="0">
                <a:schemeClr val="accent1"/>
              </a:gs>
              <a:gs pos="100000">
                <a:schemeClr val="accent1">
                  <a:gamma/>
                  <a:tint val="33333"/>
                  <a:invGamma/>
                </a:scheme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es-ES" altLang="es-ES"/>
          </a:p>
        </p:txBody>
      </p:sp>
      <p:sp>
        <p:nvSpPr>
          <p:cNvPr id="1026" name="Rectangle 2">
            <a:extLst>
              <a:ext uri="{FF2B5EF4-FFF2-40B4-BE49-F238E27FC236}">
                <a16:creationId xmlns:a16="http://schemas.microsoft.com/office/drawing/2014/main" id="{734B48F6-5371-46A6-A33A-2A99864C469B}"/>
              </a:ext>
            </a:extLst>
          </p:cNvPr>
          <p:cNvSpPr>
            <a:spLocks noGrp="1" noChangeArrowheads="1"/>
          </p:cNvSpPr>
          <p:nvPr>
            <p:ph type="title"/>
          </p:nvPr>
        </p:nvSpPr>
        <p:spPr bwMode="gray">
          <a:xfrm>
            <a:off x="990600" y="122238"/>
            <a:ext cx="6705600" cy="563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es-ES"/>
              <a:t>Haga clic para modificar el estilo de título del patrón</a:t>
            </a:r>
            <a:endParaRPr lang="en-US" altLang="es-ES"/>
          </a:p>
        </p:txBody>
      </p:sp>
      <p:grpSp>
        <p:nvGrpSpPr>
          <p:cNvPr id="1128" name="Group 104">
            <a:extLst>
              <a:ext uri="{FF2B5EF4-FFF2-40B4-BE49-F238E27FC236}">
                <a16:creationId xmlns:a16="http://schemas.microsoft.com/office/drawing/2014/main" id="{3C53698D-DB44-4D93-8E25-C78BC6252BE9}"/>
              </a:ext>
            </a:extLst>
          </p:cNvPr>
          <p:cNvGrpSpPr>
            <a:grpSpLocks/>
          </p:cNvGrpSpPr>
          <p:nvPr/>
        </p:nvGrpSpPr>
        <p:grpSpPr bwMode="auto">
          <a:xfrm>
            <a:off x="8002588" y="69850"/>
            <a:ext cx="657225" cy="636588"/>
            <a:chOff x="5041" y="44"/>
            <a:chExt cx="414" cy="401"/>
          </a:xfrm>
        </p:grpSpPr>
        <p:sp>
          <p:nvSpPr>
            <p:cNvPr id="1129" name="Oval 105">
              <a:extLst>
                <a:ext uri="{FF2B5EF4-FFF2-40B4-BE49-F238E27FC236}">
                  <a16:creationId xmlns:a16="http://schemas.microsoft.com/office/drawing/2014/main" id="{2BE63DB3-3355-4BDF-8028-26A1F3F2A9B2}"/>
                </a:ext>
              </a:extLst>
            </p:cNvPr>
            <p:cNvSpPr>
              <a:spLocks noChangeArrowheads="1"/>
            </p:cNvSpPr>
            <p:nvPr userDrawn="1"/>
          </p:nvSpPr>
          <p:spPr bwMode="gray">
            <a:xfrm rot="149948">
              <a:off x="5161" y="161"/>
              <a:ext cx="175" cy="170"/>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nvGrpSpPr>
            <p:cNvPr id="1130" name="Group 106">
              <a:extLst>
                <a:ext uri="{FF2B5EF4-FFF2-40B4-BE49-F238E27FC236}">
                  <a16:creationId xmlns:a16="http://schemas.microsoft.com/office/drawing/2014/main" id="{26E54FB4-9DB7-4EC7-81EB-769BB7E1A4DE}"/>
                </a:ext>
              </a:extLst>
            </p:cNvPr>
            <p:cNvGrpSpPr>
              <a:grpSpLocks/>
            </p:cNvGrpSpPr>
            <p:nvPr userDrawn="1"/>
          </p:nvGrpSpPr>
          <p:grpSpPr bwMode="auto">
            <a:xfrm rot="334874">
              <a:off x="5321" y="313"/>
              <a:ext cx="98" cy="75"/>
              <a:chOff x="3452" y="878"/>
              <a:chExt cx="402" cy="342"/>
            </a:xfrm>
          </p:grpSpPr>
          <p:sp>
            <p:nvSpPr>
              <p:cNvPr id="1131" name="Oval 107">
                <a:extLst>
                  <a:ext uri="{FF2B5EF4-FFF2-40B4-BE49-F238E27FC236}">
                    <a16:creationId xmlns:a16="http://schemas.microsoft.com/office/drawing/2014/main" id="{1C7738BF-145A-4AF4-B016-F29257C55B06}"/>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2" name="Oval 108">
                <a:extLst>
                  <a:ext uri="{FF2B5EF4-FFF2-40B4-BE49-F238E27FC236}">
                    <a16:creationId xmlns:a16="http://schemas.microsoft.com/office/drawing/2014/main" id="{F6174F9F-4C3B-4201-91F1-FDD36CA51E4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3" name="Oval 109">
                <a:extLst>
                  <a:ext uri="{FF2B5EF4-FFF2-40B4-BE49-F238E27FC236}">
                    <a16:creationId xmlns:a16="http://schemas.microsoft.com/office/drawing/2014/main" id="{6B191CDF-612E-4819-A2CF-6EE41F58D293}"/>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4" name="Group 110">
              <a:extLst>
                <a:ext uri="{FF2B5EF4-FFF2-40B4-BE49-F238E27FC236}">
                  <a16:creationId xmlns:a16="http://schemas.microsoft.com/office/drawing/2014/main" id="{A6A3F3DA-79C0-454D-87EB-25E4472AD3BA}"/>
                </a:ext>
              </a:extLst>
            </p:cNvPr>
            <p:cNvGrpSpPr>
              <a:grpSpLocks/>
            </p:cNvGrpSpPr>
            <p:nvPr userDrawn="1"/>
          </p:nvGrpSpPr>
          <p:grpSpPr bwMode="auto">
            <a:xfrm rot="-23704554">
              <a:off x="5358" y="218"/>
              <a:ext cx="97" cy="75"/>
              <a:chOff x="3452" y="878"/>
              <a:chExt cx="402" cy="342"/>
            </a:xfrm>
          </p:grpSpPr>
          <p:sp>
            <p:nvSpPr>
              <p:cNvPr id="1135" name="Oval 111">
                <a:extLst>
                  <a:ext uri="{FF2B5EF4-FFF2-40B4-BE49-F238E27FC236}">
                    <a16:creationId xmlns:a16="http://schemas.microsoft.com/office/drawing/2014/main" id="{15054DA1-6EC2-439E-85D5-766A58C4E221}"/>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6" name="Oval 112">
                <a:extLst>
                  <a:ext uri="{FF2B5EF4-FFF2-40B4-BE49-F238E27FC236}">
                    <a16:creationId xmlns:a16="http://schemas.microsoft.com/office/drawing/2014/main" id="{BC97A424-9892-4DF1-9389-9FBB7EC1732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37" name="Oval 113">
                <a:extLst>
                  <a:ext uri="{FF2B5EF4-FFF2-40B4-BE49-F238E27FC236}">
                    <a16:creationId xmlns:a16="http://schemas.microsoft.com/office/drawing/2014/main" id="{CDED9EFD-8C9E-48ED-900D-DE20A49AAA93}"/>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38" name="Group 114">
              <a:extLst>
                <a:ext uri="{FF2B5EF4-FFF2-40B4-BE49-F238E27FC236}">
                  <a16:creationId xmlns:a16="http://schemas.microsoft.com/office/drawing/2014/main" id="{0EF59304-18EF-48E4-ADC0-188FC4CD0EEB}"/>
                </a:ext>
              </a:extLst>
            </p:cNvPr>
            <p:cNvGrpSpPr>
              <a:grpSpLocks/>
            </p:cNvGrpSpPr>
            <p:nvPr userDrawn="1"/>
          </p:nvGrpSpPr>
          <p:grpSpPr bwMode="auto">
            <a:xfrm rot="-4646600">
              <a:off x="5335" y="107"/>
              <a:ext cx="88" cy="82"/>
              <a:chOff x="3452" y="878"/>
              <a:chExt cx="402" cy="342"/>
            </a:xfrm>
          </p:grpSpPr>
          <p:sp>
            <p:nvSpPr>
              <p:cNvPr id="1139" name="Oval 115">
                <a:extLst>
                  <a:ext uri="{FF2B5EF4-FFF2-40B4-BE49-F238E27FC236}">
                    <a16:creationId xmlns:a16="http://schemas.microsoft.com/office/drawing/2014/main" id="{F791F416-3E6C-4C6F-A88A-AB1265EE0EC8}"/>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0" name="Oval 116">
                <a:extLst>
                  <a:ext uri="{FF2B5EF4-FFF2-40B4-BE49-F238E27FC236}">
                    <a16:creationId xmlns:a16="http://schemas.microsoft.com/office/drawing/2014/main" id="{ACA67ACE-F5D6-4B13-9E4D-D98A2512842F}"/>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1" name="Oval 117">
                <a:extLst>
                  <a:ext uri="{FF2B5EF4-FFF2-40B4-BE49-F238E27FC236}">
                    <a16:creationId xmlns:a16="http://schemas.microsoft.com/office/drawing/2014/main" id="{5CFDA18A-2844-43F8-82FC-EB9697653DA0}"/>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2" name="Group 118">
              <a:extLst>
                <a:ext uri="{FF2B5EF4-FFF2-40B4-BE49-F238E27FC236}">
                  <a16:creationId xmlns:a16="http://schemas.microsoft.com/office/drawing/2014/main" id="{3188C0DA-A6C3-4BB5-ACFC-3517B6D899AB}"/>
                </a:ext>
              </a:extLst>
            </p:cNvPr>
            <p:cNvGrpSpPr>
              <a:grpSpLocks/>
            </p:cNvGrpSpPr>
            <p:nvPr userDrawn="1"/>
          </p:nvGrpSpPr>
          <p:grpSpPr bwMode="auto">
            <a:xfrm rot="2913403">
              <a:off x="5210" y="359"/>
              <a:ext cx="88" cy="83"/>
              <a:chOff x="3452" y="878"/>
              <a:chExt cx="402" cy="342"/>
            </a:xfrm>
          </p:grpSpPr>
          <p:sp>
            <p:nvSpPr>
              <p:cNvPr id="1143" name="Oval 119">
                <a:extLst>
                  <a:ext uri="{FF2B5EF4-FFF2-40B4-BE49-F238E27FC236}">
                    <a16:creationId xmlns:a16="http://schemas.microsoft.com/office/drawing/2014/main" id="{D5D0C5CA-701A-4FA5-A998-B3249EEEF79F}"/>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4" name="Oval 120">
                <a:extLst>
                  <a:ext uri="{FF2B5EF4-FFF2-40B4-BE49-F238E27FC236}">
                    <a16:creationId xmlns:a16="http://schemas.microsoft.com/office/drawing/2014/main" id="{C046D297-7334-4127-86A3-119CE5D25050}"/>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5" name="Oval 121">
                <a:extLst>
                  <a:ext uri="{FF2B5EF4-FFF2-40B4-BE49-F238E27FC236}">
                    <a16:creationId xmlns:a16="http://schemas.microsoft.com/office/drawing/2014/main" id="{C020C30B-8C38-4DE1-AAC2-0FB1158870BA}"/>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46" name="Group 122">
              <a:extLst>
                <a:ext uri="{FF2B5EF4-FFF2-40B4-BE49-F238E27FC236}">
                  <a16:creationId xmlns:a16="http://schemas.microsoft.com/office/drawing/2014/main" id="{B6AAF5A5-0BF3-44BD-A03F-4F3516DFB5A1}"/>
                </a:ext>
              </a:extLst>
            </p:cNvPr>
            <p:cNvGrpSpPr>
              <a:grpSpLocks/>
            </p:cNvGrpSpPr>
            <p:nvPr userDrawn="1"/>
          </p:nvGrpSpPr>
          <p:grpSpPr bwMode="auto">
            <a:xfrm rot="-29488389">
              <a:off x="5212" y="46"/>
              <a:ext cx="88" cy="83"/>
              <a:chOff x="3452" y="878"/>
              <a:chExt cx="402" cy="342"/>
            </a:xfrm>
          </p:grpSpPr>
          <p:sp>
            <p:nvSpPr>
              <p:cNvPr id="1147" name="Oval 123">
                <a:extLst>
                  <a:ext uri="{FF2B5EF4-FFF2-40B4-BE49-F238E27FC236}">
                    <a16:creationId xmlns:a16="http://schemas.microsoft.com/office/drawing/2014/main" id="{A2A89A25-2ABB-453E-9FF0-021699986AFB}"/>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8" name="Oval 124">
                <a:extLst>
                  <a:ext uri="{FF2B5EF4-FFF2-40B4-BE49-F238E27FC236}">
                    <a16:creationId xmlns:a16="http://schemas.microsoft.com/office/drawing/2014/main" id="{8C5C2E70-4D87-4320-B714-85D0F050BB1E}"/>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49" name="Oval 125">
                <a:extLst>
                  <a:ext uri="{FF2B5EF4-FFF2-40B4-BE49-F238E27FC236}">
                    <a16:creationId xmlns:a16="http://schemas.microsoft.com/office/drawing/2014/main" id="{1B063B2E-D3DE-4433-ADC6-437488C73676}"/>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0" name="Group 126">
              <a:extLst>
                <a:ext uri="{FF2B5EF4-FFF2-40B4-BE49-F238E27FC236}">
                  <a16:creationId xmlns:a16="http://schemas.microsoft.com/office/drawing/2014/main" id="{A6A91A69-56F2-4AAE-8AB0-0DA292D4EE0E}"/>
                </a:ext>
              </a:extLst>
            </p:cNvPr>
            <p:cNvGrpSpPr>
              <a:grpSpLocks/>
            </p:cNvGrpSpPr>
            <p:nvPr userDrawn="1"/>
          </p:nvGrpSpPr>
          <p:grpSpPr bwMode="auto">
            <a:xfrm rot="-10069553">
              <a:off x="5089" y="95"/>
              <a:ext cx="97" cy="76"/>
              <a:chOff x="3452" y="878"/>
              <a:chExt cx="402" cy="342"/>
            </a:xfrm>
          </p:grpSpPr>
          <p:sp>
            <p:nvSpPr>
              <p:cNvPr id="1151" name="Oval 127">
                <a:extLst>
                  <a:ext uri="{FF2B5EF4-FFF2-40B4-BE49-F238E27FC236}">
                    <a16:creationId xmlns:a16="http://schemas.microsoft.com/office/drawing/2014/main" id="{93F63D8D-1329-4F75-B0FE-E97BB57CF9C1}"/>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2" name="Oval 128">
                <a:extLst>
                  <a:ext uri="{FF2B5EF4-FFF2-40B4-BE49-F238E27FC236}">
                    <a16:creationId xmlns:a16="http://schemas.microsoft.com/office/drawing/2014/main" id="{A3295649-F7A5-4C8A-A9AB-B717415C9648}"/>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3" name="Oval 129">
                <a:extLst>
                  <a:ext uri="{FF2B5EF4-FFF2-40B4-BE49-F238E27FC236}">
                    <a16:creationId xmlns:a16="http://schemas.microsoft.com/office/drawing/2014/main" id="{DA97EC26-3D65-405E-8934-CEF67F819EFC}"/>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4" name="Group 130">
              <a:extLst>
                <a:ext uri="{FF2B5EF4-FFF2-40B4-BE49-F238E27FC236}">
                  <a16:creationId xmlns:a16="http://schemas.microsoft.com/office/drawing/2014/main" id="{479D5F1E-6FD8-478C-88C3-66BE48B00652}"/>
                </a:ext>
              </a:extLst>
            </p:cNvPr>
            <p:cNvGrpSpPr>
              <a:grpSpLocks/>
            </p:cNvGrpSpPr>
            <p:nvPr userDrawn="1"/>
          </p:nvGrpSpPr>
          <p:grpSpPr bwMode="auto">
            <a:xfrm rot="-34314642">
              <a:off x="5041" y="204"/>
              <a:ext cx="97" cy="75"/>
              <a:chOff x="3452" y="878"/>
              <a:chExt cx="402" cy="342"/>
            </a:xfrm>
          </p:grpSpPr>
          <p:sp>
            <p:nvSpPr>
              <p:cNvPr id="1155" name="Oval 131">
                <a:extLst>
                  <a:ext uri="{FF2B5EF4-FFF2-40B4-BE49-F238E27FC236}">
                    <a16:creationId xmlns:a16="http://schemas.microsoft.com/office/drawing/2014/main" id="{A66464A9-C5B2-45FD-B751-1E03BDB44C4B}"/>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6" name="Oval 132">
                <a:extLst>
                  <a:ext uri="{FF2B5EF4-FFF2-40B4-BE49-F238E27FC236}">
                    <a16:creationId xmlns:a16="http://schemas.microsoft.com/office/drawing/2014/main" id="{BDCCFB63-A6E8-40CA-9D66-CB39D12DBB5E}"/>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57" name="Oval 133">
                <a:extLst>
                  <a:ext uri="{FF2B5EF4-FFF2-40B4-BE49-F238E27FC236}">
                    <a16:creationId xmlns:a16="http://schemas.microsoft.com/office/drawing/2014/main" id="{35A5CD34-1FC7-45B5-9AAD-3C6C85D317BF}"/>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nvGrpSpPr>
            <p:cNvPr id="1158" name="Group 134">
              <a:extLst>
                <a:ext uri="{FF2B5EF4-FFF2-40B4-BE49-F238E27FC236}">
                  <a16:creationId xmlns:a16="http://schemas.microsoft.com/office/drawing/2014/main" id="{8EED1DD1-E6E3-431F-8F06-7603B9A3B870}"/>
                </a:ext>
              </a:extLst>
            </p:cNvPr>
            <p:cNvGrpSpPr>
              <a:grpSpLocks/>
            </p:cNvGrpSpPr>
            <p:nvPr userDrawn="1"/>
          </p:nvGrpSpPr>
          <p:grpSpPr bwMode="auto">
            <a:xfrm rot="-15041649">
              <a:off x="5085" y="304"/>
              <a:ext cx="88" cy="82"/>
              <a:chOff x="3452" y="878"/>
              <a:chExt cx="402" cy="342"/>
            </a:xfrm>
          </p:grpSpPr>
          <p:sp>
            <p:nvSpPr>
              <p:cNvPr id="1159" name="Oval 135">
                <a:extLst>
                  <a:ext uri="{FF2B5EF4-FFF2-40B4-BE49-F238E27FC236}">
                    <a16:creationId xmlns:a16="http://schemas.microsoft.com/office/drawing/2014/main" id="{53C3CEC6-ED6B-47BD-8154-A4B30A135788}"/>
                  </a:ext>
                </a:extLst>
              </p:cNvPr>
              <p:cNvSpPr>
                <a:spLocks noChangeArrowheads="1"/>
              </p:cNvSpPr>
              <p:nvPr userDrawn="1"/>
            </p:nvSpPr>
            <p:spPr bwMode="gray">
              <a:xfrm>
                <a:off x="3639" y="1026"/>
                <a:ext cx="111" cy="126"/>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0" name="Oval 136">
                <a:extLst>
                  <a:ext uri="{FF2B5EF4-FFF2-40B4-BE49-F238E27FC236}">
                    <a16:creationId xmlns:a16="http://schemas.microsoft.com/office/drawing/2014/main" id="{D6650D4D-A65D-4749-9EBB-34638FF73D53}"/>
                  </a:ext>
                </a:extLst>
              </p:cNvPr>
              <p:cNvSpPr>
                <a:spLocks noChangeArrowheads="1"/>
              </p:cNvSpPr>
              <p:nvPr userDrawn="1"/>
            </p:nvSpPr>
            <p:spPr bwMode="gray">
              <a:xfrm>
                <a:off x="3763" y="1129"/>
                <a:ext cx="91" cy="91"/>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sp>
            <p:nvSpPr>
              <p:cNvPr id="1161" name="Oval 137">
                <a:extLst>
                  <a:ext uri="{FF2B5EF4-FFF2-40B4-BE49-F238E27FC236}">
                    <a16:creationId xmlns:a16="http://schemas.microsoft.com/office/drawing/2014/main" id="{59CA8669-3725-4B41-A623-A92B2AC8A0A4}"/>
                  </a:ext>
                </a:extLst>
              </p:cNvPr>
              <p:cNvSpPr>
                <a:spLocks noChangeArrowheads="1"/>
              </p:cNvSpPr>
              <p:nvPr userDrawn="1"/>
            </p:nvSpPr>
            <p:spPr bwMode="gray">
              <a:xfrm>
                <a:off x="3452" y="878"/>
                <a:ext cx="182" cy="182"/>
              </a:xfrm>
              <a:prstGeom prst="ellipse">
                <a:avLst/>
              </a:prstGeom>
              <a:gradFill rotWithShape="1">
                <a:gsLst>
                  <a:gs pos="0">
                    <a:schemeClr val="bg2">
                      <a:gamma/>
                      <a:tint val="0"/>
                      <a:invGamma/>
                    </a:schemeClr>
                  </a:gs>
                  <a:gs pos="100000">
                    <a:schemeClr val="bg2"/>
                  </a:gs>
                </a:gsLst>
                <a:path path="shape">
                  <a:fillToRect l="50000" t="50000" r="50000" b="50000"/>
                </a:path>
              </a:gradFill>
              <a:ln>
                <a:noFill/>
              </a:ln>
              <a:effectLst/>
              <a:extLst>
                <a:ext uri="{91240B29-F687-4F45-9708-019B960494DF}">
                  <a14:hiddenLine xmlns:a14="http://schemas.microsoft.com/office/drawing/2010/main" w="0" algn="ctr">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s-ES"/>
              </a:p>
            </p:txBody>
          </p:sp>
        </p:grpSp>
      </p:grpSp>
      <p:sp>
        <p:nvSpPr>
          <p:cNvPr id="1162" name="Rectangle 138">
            <a:extLst>
              <a:ext uri="{FF2B5EF4-FFF2-40B4-BE49-F238E27FC236}">
                <a16:creationId xmlns:a16="http://schemas.microsoft.com/office/drawing/2014/main" id="{9295A5FC-0397-47D7-86D5-9D184FA7D2E8}"/>
              </a:ext>
            </a:extLst>
          </p:cNvPr>
          <p:cNvSpPr>
            <a:spLocks noGrp="1" noChangeArrowheads="1"/>
          </p:cNvSpPr>
          <p:nvPr>
            <p:ph type="dt" sz="half" idx="2"/>
          </p:nvPr>
        </p:nvSpPr>
        <p:spPr bwMode="gray">
          <a:xfrm>
            <a:off x="457200" y="6324600"/>
            <a:ext cx="21336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000" b="1">
                <a:latin typeface="+mn-lt"/>
              </a:defRPr>
            </a:lvl1pPr>
          </a:lstStyle>
          <a:p>
            <a:r>
              <a:rPr lang="en-US" altLang="es-ES"/>
              <a:t>www.themegallery.com</a:t>
            </a:r>
          </a:p>
        </p:txBody>
      </p:sp>
      <p:sp>
        <p:nvSpPr>
          <p:cNvPr id="1175" name="Line 151">
            <a:extLst>
              <a:ext uri="{FF2B5EF4-FFF2-40B4-BE49-F238E27FC236}">
                <a16:creationId xmlns:a16="http://schemas.microsoft.com/office/drawing/2014/main" id="{3E54B1B0-7C74-49DE-A1A4-6FB7B37FE9A9}"/>
              </a:ext>
            </a:extLst>
          </p:cNvPr>
          <p:cNvSpPr>
            <a:spLocks noChangeShapeType="1"/>
          </p:cNvSpPr>
          <p:nvPr/>
        </p:nvSpPr>
        <p:spPr bwMode="auto">
          <a:xfrm>
            <a:off x="0" y="762000"/>
            <a:ext cx="9144000" cy="0"/>
          </a:xfrm>
          <a:prstGeom prst="line">
            <a:avLst/>
          </a:prstGeom>
          <a:noFill/>
          <a:ln w="9525">
            <a:solidFill>
              <a:schemeClr val="tx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6" name="Line 152">
            <a:extLst>
              <a:ext uri="{FF2B5EF4-FFF2-40B4-BE49-F238E27FC236}">
                <a16:creationId xmlns:a16="http://schemas.microsoft.com/office/drawing/2014/main" id="{86C67085-90AD-4D3B-BCDD-FD892C6C357A}"/>
              </a:ext>
            </a:extLst>
          </p:cNvPr>
          <p:cNvSpPr>
            <a:spLocks noChangeShapeType="1"/>
          </p:cNvSpPr>
          <p:nvPr/>
        </p:nvSpPr>
        <p:spPr bwMode="auto">
          <a:xfrm>
            <a:off x="0" y="91440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7" name="Line 153">
            <a:extLst>
              <a:ext uri="{FF2B5EF4-FFF2-40B4-BE49-F238E27FC236}">
                <a16:creationId xmlns:a16="http://schemas.microsoft.com/office/drawing/2014/main" id="{9B4F34B0-5FA1-483D-A5D0-B213B1F8FF47}"/>
              </a:ext>
            </a:extLst>
          </p:cNvPr>
          <p:cNvSpPr>
            <a:spLocks noChangeShapeType="1"/>
          </p:cNvSpPr>
          <p:nvPr/>
        </p:nvSpPr>
        <p:spPr bwMode="auto">
          <a:xfrm>
            <a:off x="0" y="6648450"/>
            <a:ext cx="9144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8" name="Line 154">
            <a:extLst>
              <a:ext uri="{FF2B5EF4-FFF2-40B4-BE49-F238E27FC236}">
                <a16:creationId xmlns:a16="http://schemas.microsoft.com/office/drawing/2014/main" id="{0493C59D-FEDD-4131-BA4B-CA0940D62117}"/>
              </a:ext>
            </a:extLst>
          </p:cNvPr>
          <p:cNvSpPr>
            <a:spLocks noChangeShapeType="1"/>
          </p:cNvSpPr>
          <p:nvPr/>
        </p:nvSpPr>
        <p:spPr bwMode="auto">
          <a:xfrm>
            <a:off x="4572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79" name="Line 155">
            <a:extLst>
              <a:ext uri="{FF2B5EF4-FFF2-40B4-BE49-F238E27FC236}">
                <a16:creationId xmlns:a16="http://schemas.microsoft.com/office/drawing/2014/main" id="{F4973ACF-3F35-467B-BB54-60987416DB89}"/>
              </a:ext>
            </a:extLst>
          </p:cNvPr>
          <p:cNvSpPr>
            <a:spLocks noChangeShapeType="1"/>
          </p:cNvSpPr>
          <p:nvPr/>
        </p:nvSpPr>
        <p:spPr bwMode="auto">
          <a:xfrm>
            <a:off x="8763000" y="0"/>
            <a:ext cx="0" cy="68580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1" name="Line 157">
            <a:extLst>
              <a:ext uri="{FF2B5EF4-FFF2-40B4-BE49-F238E27FC236}">
                <a16:creationId xmlns:a16="http://schemas.microsoft.com/office/drawing/2014/main" id="{04F9AC7B-9F31-4A6E-93F3-B523F22B1264}"/>
              </a:ext>
            </a:extLst>
          </p:cNvPr>
          <p:cNvSpPr>
            <a:spLocks noChangeShapeType="1"/>
          </p:cNvSpPr>
          <p:nvPr/>
        </p:nvSpPr>
        <p:spPr bwMode="auto">
          <a:xfrm flipH="1">
            <a:off x="0" y="5105400"/>
            <a:ext cx="4572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2" name="Line 158">
            <a:extLst>
              <a:ext uri="{FF2B5EF4-FFF2-40B4-BE49-F238E27FC236}">
                <a16:creationId xmlns:a16="http://schemas.microsoft.com/office/drawing/2014/main" id="{1B785787-7CE2-422B-B612-6042F8EA208C}"/>
              </a:ext>
            </a:extLst>
          </p:cNvPr>
          <p:cNvSpPr>
            <a:spLocks noChangeShapeType="1"/>
          </p:cNvSpPr>
          <p:nvPr/>
        </p:nvSpPr>
        <p:spPr bwMode="auto">
          <a:xfrm>
            <a:off x="1752600" y="6648450"/>
            <a:ext cx="0" cy="2095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
        <p:nvSpPr>
          <p:cNvPr id="1183" name="Line 159">
            <a:extLst>
              <a:ext uri="{FF2B5EF4-FFF2-40B4-BE49-F238E27FC236}">
                <a16:creationId xmlns:a16="http://schemas.microsoft.com/office/drawing/2014/main" id="{08BD4C68-5FAD-4B06-AAD9-485D3DF58B4F}"/>
              </a:ext>
            </a:extLst>
          </p:cNvPr>
          <p:cNvSpPr>
            <a:spLocks noChangeShapeType="1"/>
          </p:cNvSpPr>
          <p:nvPr/>
        </p:nvSpPr>
        <p:spPr bwMode="auto">
          <a:xfrm>
            <a:off x="8763000" y="6019800"/>
            <a:ext cx="381000" cy="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s-E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p:txStyles>
    <p:titleStyle>
      <a:lvl1pPr algn="l" rtl="0" eaLnBrk="1" fontAlgn="base" hangingPunct="1">
        <a:spcBef>
          <a:spcPct val="0"/>
        </a:spcBef>
        <a:spcAft>
          <a:spcPct val="0"/>
        </a:spcAft>
        <a:defRPr sz="2800" b="1" i="1" kern="1200">
          <a:solidFill>
            <a:schemeClr val="tx1"/>
          </a:solidFill>
          <a:latin typeface="+mj-lt"/>
          <a:ea typeface="+mj-ea"/>
          <a:cs typeface="+mj-cs"/>
        </a:defRPr>
      </a:lvl1pPr>
      <a:lvl2pPr algn="l" rtl="0" eaLnBrk="1" fontAlgn="base" hangingPunct="1">
        <a:spcBef>
          <a:spcPct val="0"/>
        </a:spcBef>
        <a:spcAft>
          <a:spcPct val="0"/>
        </a:spcAft>
        <a:defRPr sz="2800" b="1" i="1">
          <a:solidFill>
            <a:schemeClr val="tx1"/>
          </a:solidFill>
          <a:latin typeface="Verdana" panose="020B0604030504040204" pitchFamily="34" charset="0"/>
        </a:defRPr>
      </a:lvl2pPr>
      <a:lvl3pPr algn="l" rtl="0" eaLnBrk="1" fontAlgn="base" hangingPunct="1">
        <a:spcBef>
          <a:spcPct val="0"/>
        </a:spcBef>
        <a:spcAft>
          <a:spcPct val="0"/>
        </a:spcAft>
        <a:defRPr sz="2800" b="1" i="1">
          <a:solidFill>
            <a:schemeClr val="tx1"/>
          </a:solidFill>
          <a:latin typeface="Verdana" panose="020B0604030504040204" pitchFamily="34" charset="0"/>
        </a:defRPr>
      </a:lvl3pPr>
      <a:lvl4pPr algn="l" rtl="0" eaLnBrk="1" fontAlgn="base" hangingPunct="1">
        <a:spcBef>
          <a:spcPct val="0"/>
        </a:spcBef>
        <a:spcAft>
          <a:spcPct val="0"/>
        </a:spcAft>
        <a:defRPr sz="2800" b="1" i="1">
          <a:solidFill>
            <a:schemeClr val="tx1"/>
          </a:solidFill>
          <a:latin typeface="Verdana" panose="020B0604030504040204" pitchFamily="34" charset="0"/>
        </a:defRPr>
      </a:lvl4pPr>
      <a:lvl5pPr algn="l" rtl="0" eaLnBrk="1" fontAlgn="base" hangingPunct="1">
        <a:spcBef>
          <a:spcPct val="0"/>
        </a:spcBef>
        <a:spcAft>
          <a:spcPct val="0"/>
        </a:spcAft>
        <a:defRPr sz="2800" b="1" i="1">
          <a:solidFill>
            <a:schemeClr val="tx1"/>
          </a:solidFill>
          <a:latin typeface="Verdana" panose="020B0604030504040204" pitchFamily="34" charset="0"/>
        </a:defRPr>
      </a:lvl5pPr>
      <a:lvl6pPr marL="457200" algn="l" rtl="0" eaLnBrk="1" fontAlgn="base" hangingPunct="1">
        <a:spcBef>
          <a:spcPct val="0"/>
        </a:spcBef>
        <a:spcAft>
          <a:spcPct val="0"/>
        </a:spcAft>
        <a:defRPr sz="2800" b="1" i="1">
          <a:solidFill>
            <a:schemeClr val="tx1"/>
          </a:solidFill>
          <a:latin typeface="Verdana" panose="020B0604030504040204" pitchFamily="34" charset="0"/>
        </a:defRPr>
      </a:lvl6pPr>
      <a:lvl7pPr marL="914400" algn="l" rtl="0" eaLnBrk="1" fontAlgn="base" hangingPunct="1">
        <a:spcBef>
          <a:spcPct val="0"/>
        </a:spcBef>
        <a:spcAft>
          <a:spcPct val="0"/>
        </a:spcAft>
        <a:defRPr sz="2800" b="1" i="1">
          <a:solidFill>
            <a:schemeClr val="tx1"/>
          </a:solidFill>
          <a:latin typeface="Verdana" panose="020B0604030504040204" pitchFamily="34" charset="0"/>
        </a:defRPr>
      </a:lvl7pPr>
      <a:lvl8pPr marL="1371600" algn="l" rtl="0" eaLnBrk="1" fontAlgn="base" hangingPunct="1">
        <a:spcBef>
          <a:spcPct val="0"/>
        </a:spcBef>
        <a:spcAft>
          <a:spcPct val="0"/>
        </a:spcAft>
        <a:defRPr sz="2800" b="1" i="1">
          <a:solidFill>
            <a:schemeClr val="tx1"/>
          </a:solidFill>
          <a:latin typeface="Verdana" panose="020B0604030504040204" pitchFamily="34" charset="0"/>
        </a:defRPr>
      </a:lvl8pPr>
      <a:lvl9pPr marL="1828800" algn="l" rtl="0" eaLnBrk="1" fontAlgn="base" hangingPunct="1">
        <a:spcBef>
          <a:spcPct val="0"/>
        </a:spcBef>
        <a:spcAft>
          <a:spcPct val="0"/>
        </a:spcAft>
        <a:defRPr sz="2800" b="1" i="1">
          <a:solidFill>
            <a:schemeClr val="tx1"/>
          </a:solidFill>
          <a:latin typeface="Verdana" panose="020B0604030504040204" pitchFamily="34" charset="0"/>
        </a:defRPr>
      </a:lvl9pPr>
    </p:titleStyle>
    <p:bodyStyle>
      <a:lvl1pPr marL="342900" indent="-342900" algn="l" rtl="0" eaLnBrk="1" fontAlgn="base" hangingPunct="1">
        <a:spcBef>
          <a:spcPct val="20000"/>
        </a:spcBef>
        <a:spcAft>
          <a:spcPct val="0"/>
        </a:spcAft>
        <a:buClr>
          <a:schemeClr val="hlink"/>
        </a:buClr>
        <a:buFont typeface="Wingdings" panose="05000000000000000000" pitchFamily="2" charset="2"/>
        <a:buChar char="v"/>
        <a:defRPr sz="2800" kern="1200">
          <a:solidFill>
            <a:schemeClr val="tx1"/>
          </a:solidFill>
          <a:latin typeface="+mn-lt"/>
          <a:ea typeface="+mn-ea"/>
          <a:cs typeface="+mn-cs"/>
        </a:defRPr>
      </a:lvl1pPr>
      <a:lvl2pPr marL="742950" indent="-285750" algn="l" rtl="0" eaLnBrk="1" fontAlgn="base" hangingPunct="1">
        <a:spcBef>
          <a:spcPct val="20000"/>
        </a:spcBef>
        <a:spcAft>
          <a:spcPct val="0"/>
        </a:spcAft>
        <a:buClr>
          <a:schemeClr val="accent1"/>
        </a:buClr>
        <a:buFont typeface="Wingdings" panose="05000000000000000000" pitchFamily="2" charset="2"/>
        <a:buChar char="§"/>
        <a:defRPr sz="2800" kern="1200">
          <a:solidFill>
            <a:schemeClr val="tx1"/>
          </a:solidFill>
          <a:latin typeface="Arial" panose="020B0604020202020204" pitchFamily="34" charset="0"/>
          <a:ea typeface="+mn-ea"/>
          <a:cs typeface="+mn-cs"/>
        </a:defRPr>
      </a:lvl2pPr>
      <a:lvl3pPr marL="1143000" indent="-228600" algn="l" rtl="0" eaLnBrk="1" fontAlgn="base" hangingPunct="1">
        <a:spcBef>
          <a:spcPct val="20000"/>
        </a:spcBef>
        <a:spcAft>
          <a:spcPct val="0"/>
        </a:spcAft>
        <a:buClr>
          <a:schemeClr val="tx1"/>
        </a:buClr>
        <a:buChar char="•"/>
        <a:defRPr sz="2400" kern="1200">
          <a:solidFill>
            <a:schemeClr val="tx1"/>
          </a:solidFill>
          <a:latin typeface="Arial" panose="020B0604020202020204" pitchFamily="34" charset="0"/>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Arial" panose="020B0604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39751" y="2136787"/>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DEL RIESGO EMPRESARIAL </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Picture Frame 1025">
            <a:extLst>
              <a:ext uri="{FF2B5EF4-FFF2-40B4-BE49-F238E27FC236}">
                <a16:creationId xmlns:a16="http://schemas.microsoft.com/office/drawing/2014/main" id="{31A74A4A-C600-45C6-9251-CAF7E13E6B3C}"/>
              </a:ext>
            </a:extLst>
          </p:cNvPr>
          <p:cNvPicPr/>
          <p:nvPr/>
        </p:nvPicPr>
        <p:blipFill>
          <a:blip r:embed="rId2"/>
          <a:srcRect/>
          <a:stretch>
            <a:fillRect/>
          </a:stretch>
        </p:blipFill>
        <p:spPr bwMode="auto">
          <a:xfrm>
            <a:off x="539552" y="404546"/>
            <a:ext cx="3618072" cy="1872326"/>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CONFERENCIA No. 2</a:t>
            </a:r>
          </a:p>
        </p:txBody>
      </p:sp>
      <p:sp>
        <p:nvSpPr>
          <p:cNvPr id="3" name="Marcador de contenido 2"/>
          <p:cNvSpPr>
            <a:spLocks noGrp="1"/>
          </p:cNvSpPr>
          <p:nvPr>
            <p:ph idx="1"/>
          </p:nvPr>
        </p:nvSpPr>
        <p:spPr>
          <a:xfrm>
            <a:off x="611560" y="980728"/>
            <a:ext cx="8023225" cy="4921250"/>
          </a:xfrm>
        </p:spPr>
        <p:txBody>
          <a:bodyPr>
            <a:normAutofit/>
          </a:bodyPr>
          <a:lstStyle/>
          <a:p>
            <a:pPr marL="0" indent="0" algn="just">
              <a:buNone/>
            </a:pPr>
            <a:r>
              <a:rPr lang="es-ES" b="1" dirty="0"/>
              <a:t>TEMA II: LOS RIESGOS FINANCIEROS EN LA GESTIÓN FINANCIERA INTERNACIONAL EN LAS ENTIDADES DE BASE.</a:t>
            </a:r>
            <a:endParaRPr lang="es-ES" dirty="0"/>
          </a:p>
          <a:p>
            <a:pPr marL="0" indent="0" algn="just">
              <a:spcBef>
                <a:spcPts val="0"/>
              </a:spcBef>
              <a:spcAft>
                <a:spcPts val="1800"/>
              </a:spcAft>
              <a:buNone/>
            </a:pPr>
            <a:endParaRPr lang="es-ES" altLang="es-ES" dirty="0"/>
          </a:p>
          <a:p>
            <a:pPr marL="0" indent="0" algn="just">
              <a:spcBef>
                <a:spcPts val="0"/>
              </a:spcBef>
              <a:spcAft>
                <a:spcPts val="1800"/>
              </a:spcAft>
              <a:buNone/>
            </a:pPr>
            <a:r>
              <a:rPr lang="es-ES_tradnl" b="1" dirty="0"/>
              <a:t>Sumario:</a:t>
            </a:r>
            <a:endParaRPr lang="es-ES" dirty="0"/>
          </a:p>
          <a:p>
            <a:pPr lvl="0" algn="just">
              <a:spcBef>
                <a:spcPts val="0"/>
              </a:spcBef>
              <a:spcAft>
                <a:spcPts val="1800"/>
              </a:spcAft>
              <a:buClr>
                <a:schemeClr val="tx1"/>
              </a:buClr>
            </a:pPr>
            <a:r>
              <a:rPr lang="es-ES" dirty="0"/>
              <a:t>El mercado de divisa al contado y diferido, sus características. Cotizaciones diferidas.</a:t>
            </a:r>
          </a:p>
        </p:txBody>
      </p:sp>
    </p:spTree>
    <p:extLst>
      <p:ext uri="{BB962C8B-B14F-4D97-AF65-F5344CB8AC3E}">
        <p14:creationId xmlns:p14="http://schemas.microsoft.com/office/powerpoint/2010/main" val="2039652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OBJETIVO:</a:t>
            </a:r>
          </a:p>
        </p:txBody>
      </p:sp>
      <p:sp>
        <p:nvSpPr>
          <p:cNvPr id="3" name="Marcador de contenido 2"/>
          <p:cNvSpPr>
            <a:spLocks noGrp="1"/>
          </p:cNvSpPr>
          <p:nvPr>
            <p:ph idx="1"/>
          </p:nvPr>
        </p:nvSpPr>
        <p:spPr>
          <a:xfrm>
            <a:off x="539552" y="1124744"/>
            <a:ext cx="5946451" cy="3888432"/>
          </a:xfrm>
        </p:spPr>
        <p:txBody>
          <a:bodyPr/>
          <a:lstStyle/>
          <a:p>
            <a:pPr marL="0" indent="0" algn="just">
              <a:buNone/>
            </a:pPr>
            <a:r>
              <a:rPr lang="es-ES" dirty="0"/>
              <a:t>Caracterizar el mercado de divisa al contado y diferido y las cotizaciones diferidas, a través del estudio de documentos y el trabajo en grupo; desarrollando la ética, la responsabilidad y la laboriosidad.</a:t>
            </a:r>
          </a:p>
        </p:txBody>
      </p:sp>
      <p:pic>
        <p:nvPicPr>
          <p:cNvPr id="4" name="Picture 13" descr="D:\frida25814\facultad\2015\imagenes para ppt\noijhjh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281678">
            <a:off x="6672352" y="2486685"/>
            <a:ext cx="2011206" cy="2244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44152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990600" y="122238"/>
            <a:ext cx="7469832" cy="563562"/>
          </a:xfrm>
        </p:spPr>
        <p:txBody>
          <a:bodyPr/>
          <a:lstStyle/>
          <a:p>
            <a:r>
              <a:rPr lang="es-ES" dirty="0"/>
              <a:t>Mercado Financiero Internacional</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609600" y="1228724"/>
            <a:ext cx="8023225" cy="5152603"/>
          </a:xfrm>
        </p:spPr>
        <p:txBody>
          <a:bodyPr/>
          <a:lstStyle/>
          <a:p>
            <a:pPr marL="0" indent="0" algn="just">
              <a:buNone/>
            </a:pPr>
            <a:r>
              <a:rPr lang="es-ES" dirty="0"/>
              <a:t>El Mercado Financiero Internacional es el lugar donde se ofertan, demandan y se relacionan los productos y activos financieros que surgen como resultado de las necesidades financieras de los individuos, las empresas, el Estado y la sociedad en general.  </a:t>
            </a:r>
          </a:p>
          <a:p>
            <a:pPr marL="0" indent="0" algn="just">
              <a:buNone/>
            </a:pPr>
            <a:r>
              <a:rPr lang="es-ES" dirty="0"/>
              <a:t>El mismo está constituido por:</a:t>
            </a:r>
          </a:p>
          <a:p>
            <a:pPr marL="514350" indent="-514350" algn="just">
              <a:buClr>
                <a:srgbClr val="002060"/>
              </a:buClr>
              <a:buFont typeface="+mj-lt"/>
              <a:buAutoNum type="arabicPeriod"/>
            </a:pPr>
            <a:r>
              <a:rPr lang="es-ES" dirty="0"/>
              <a:t>El mercado de divisas</a:t>
            </a:r>
          </a:p>
          <a:p>
            <a:pPr marL="514350" indent="-514350" algn="just">
              <a:buClr>
                <a:srgbClr val="002060"/>
              </a:buClr>
              <a:buFont typeface="+mj-lt"/>
              <a:buAutoNum type="arabicPeriod"/>
            </a:pPr>
            <a:r>
              <a:rPr lang="es-ES" dirty="0"/>
              <a:t>El mercado de dinero  </a:t>
            </a:r>
          </a:p>
          <a:p>
            <a:pPr marL="514350" indent="-514350" algn="just">
              <a:buClr>
                <a:srgbClr val="002060"/>
              </a:buClr>
              <a:buFont typeface="+mj-lt"/>
              <a:buAutoNum type="arabicPeriod"/>
            </a:pPr>
            <a:r>
              <a:rPr lang="es-ES" dirty="0"/>
              <a:t>El mercado de capitales</a:t>
            </a:r>
          </a:p>
        </p:txBody>
      </p:sp>
    </p:spTree>
    <p:extLst>
      <p:ext uri="{BB962C8B-B14F-4D97-AF65-F5344CB8AC3E}">
        <p14:creationId xmlns:p14="http://schemas.microsoft.com/office/powerpoint/2010/main" val="904917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Mercados de divisas</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algn="just">
              <a:spcAft>
                <a:spcPts val="600"/>
              </a:spcAft>
              <a:buClr>
                <a:schemeClr val="tx1"/>
              </a:buClr>
            </a:pPr>
            <a:r>
              <a:rPr lang="es-ES" sz="2400" b="1" dirty="0">
                <a:latin typeface="Arial" panose="020B0604020202020204" pitchFamily="34" charset="0"/>
                <a:ea typeface="Times New Roman" panose="02020603050405020304" pitchFamily="18" charset="0"/>
                <a:cs typeface="Arial" panose="020B0604020202020204" pitchFamily="34" charset="0"/>
              </a:rPr>
              <a:t>Divisa:</a:t>
            </a:r>
            <a:r>
              <a:rPr lang="es-ES" sz="2400" dirty="0">
                <a:latin typeface="Arial" panose="020B0604020202020204" pitchFamily="34" charset="0"/>
                <a:ea typeface="Times New Roman" panose="02020603050405020304" pitchFamily="18" charset="0"/>
                <a:cs typeface="Arial" panose="020B0604020202020204" pitchFamily="34" charset="0"/>
              </a:rPr>
              <a:t> Todo el dinero legal o medio de pago denominado en moneda extranjera, estas pueden ser convertibles o no.</a:t>
            </a:r>
            <a:endParaRPr lang="es-ES" sz="2400" dirty="0">
              <a:latin typeface="Arial" panose="020B0604020202020204" pitchFamily="34" charset="0"/>
              <a:ea typeface="Times New Roman" panose="02020603050405020304" pitchFamily="18" charset="0"/>
              <a:cs typeface="Times New Roman" panose="02020603050405020304" pitchFamily="18" charset="0"/>
            </a:endParaRPr>
          </a:p>
          <a:p>
            <a:pPr algn="just">
              <a:spcAft>
                <a:spcPts val="600"/>
              </a:spcAft>
              <a:buClr>
                <a:schemeClr val="tx1"/>
              </a:buClr>
            </a:pPr>
            <a:r>
              <a:rPr lang="es-ES" sz="2400" b="1" dirty="0">
                <a:latin typeface="Arial" panose="020B0604020202020204" pitchFamily="34" charset="0"/>
                <a:ea typeface="Times New Roman" panose="02020603050405020304" pitchFamily="18" charset="0"/>
                <a:cs typeface="Times New Roman" panose="02020603050405020304" pitchFamily="18" charset="0"/>
              </a:rPr>
              <a:t>Mercado de Divisa:</a:t>
            </a:r>
            <a:r>
              <a:rPr lang="es-ES" sz="2400" dirty="0">
                <a:latin typeface="Arial" panose="020B0604020202020204" pitchFamily="34" charset="0"/>
                <a:ea typeface="Times New Roman" panose="02020603050405020304" pitchFamily="18" charset="0"/>
                <a:cs typeface="Times New Roman" panose="02020603050405020304" pitchFamily="18" charset="0"/>
              </a:rPr>
              <a:t> Es el mercado que cambia la moneda de un país por la moneda de otro. Es el lugar de confluencia de oferta y demanda de medios de pagos denominados en distintas monedas y ha sido concebido para facilitar los cambios de las monedas necesarias para liquidar operaciones financieras y no financieras que un país realiza con el exterior. </a:t>
            </a:r>
          </a:p>
          <a:p>
            <a:pPr algn="just">
              <a:buClr>
                <a:schemeClr val="tx1"/>
              </a:buClr>
            </a:pPr>
            <a:r>
              <a:rPr lang="es-ES" sz="2400" b="1" dirty="0">
                <a:latin typeface="Arial" panose="020B0604020202020204" pitchFamily="34" charset="0"/>
                <a:ea typeface="Times New Roman" panose="02020603050405020304" pitchFamily="18" charset="0"/>
              </a:rPr>
              <a:t>Mercado de cambio: </a:t>
            </a:r>
            <a:r>
              <a:rPr lang="es-ES" sz="2400" dirty="0">
                <a:latin typeface="Arial" panose="020B0604020202020204" pitchFamily="34" charset="0"/>
                <a:ea typeface="Times New Roman" panose="02020603050405020304" pitchFamily="18" charset="0"/>
              </a:rPr>
              <a:t>Sistema a través del cual se compran y venden las diferentes monedas nacionales.</a:t>
            </a:r>
            <a:endParaRPr lang="es-ES" sz="2400" dirty="0"/>
          </a:p>
        </p:txBody>
      </p:sp>
    </p:spTree>
    <p:extLst>
      <p:ext uri="{BB962C8B-B14F-4D97-AF65-F5344CB8AC3E}">
        <p14:creationId xmlns:p14="http://schemas.microsoft.com/office/powerpoint/2010/main" val="35985445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Mercados de divisas</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lgn="just">
              <a:buNone/>
            </a:pPr>
            <a:r>
              <a:rPr lang="es-ES" dirty="0"/>
              <a:t>El mercado de divisas constituye el mercado base del resto, pues en él se determina el valor de cambio de las diferentes monedas, además de constituir el de mayor volumen de transacciones del mercado financiero internacional.</a:t>
            </a:r>
          </a:p>
          <a:p>
            <a:pPr marL="0" indent="0" algn="just">
              <a:buNone/>
            </a:pPr>
            <a:r>
              <a:rPr lang="es-ES_tradnl" dirty="0"/>
              <a:t>Es el mercado financiero más grande del mundo. Se trata de un mercado mundial, pero Londres, Nueva York y Tokio, son los principales centros de actividad.</a:t>
            </a:r>
            <a:endParaRPr lang="es-ES" dirty="0"/>
          </a:p>
          <a:p>
            <a:pPr algn="just"/>
            <a:endParaRPr lang="es-ES" dirty="0"/>
          </a:p>
        </p:txBody>
      </p:sp>
    </p:spTree>
    <p:extLst>
      <p:ext uri="{BB962C8B-B14F-4D97-AF65-F5344CB8AC3E}">
        <p14:creationId xmlns:p14="http://schemas.microsoft.com/office/powerpoint/2010/main" val="7895136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Mercados de divisas</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609600" y="1228724"/>
            <a:ext cx="8023225" cy="5224611"/>
          </a:xfrm>
        </p:spPr>
        <p:txBody>
          <a:bodyPr/>
          <a:lstStyle/>
          <a:p>
            <a:pPr marL="0" indent="0" algn="just">
              <a:buNone/>
            </a:pPr>
            <a:r>
              <a:rPr lang="es-ES" dirty="0"/>
              <a:t>El mercado monetario de divisas, no se encuentra en un lugar físicamente definido, sino que constituye una red planetaria de bancos corredores (</a:t>
            </a:r>
            <a:r>
              <a:rPr lang="es-ES" dirty="0" err="1"/>
              <a:t>brokers</a:t>
            </a:r>
            <a:r>
              <a:rPr lang="es-ES" dirty="0"/>
              <a:t>) y negociantes (dealers) de divisas que se enlazan electrónicamente mediante avanzados sistemas de computación y telecomunicaciones vía satélite, fax, telefónicamente o </a:t>
            </a:r>
            <a:r>
              <a:rPr lang="es-ES" dirty="0" err="1"/>
              <a:t>telex</a:t>
            </a:r>
            <a:r>
              <a:rPr lang="es-ES" dirty="0"/>
              <a:t>. </a:t>
            </a:r>
          </a:p>
          <a:p>
            <a:pPr marL="0" indent="0" algn="just">
              <a:buNone/>
            </a:pPr>
            <a:r>
              <a:rPr lang="es-ES" dirty="0"/>
              <a:t>Estas formas de contactarse se denomina la jerga financiera “</a:t>
            </a:r>
            <a:r>
              <a:rPr lang="es-ES" dirty="0" err="1"/>
              <a:t>Over</a:t>
            </a:r>
            <a:r>
              <a:rPr lang="es-ES" dirty="0"/>
              <a:t> </a:t>
            </a:r>
            <a:r>
              <a:rPr lang="es-ES" dirty="0" err="1"/>
              <a:t>the</a:t>
            </a:r>
            <a:r>
              <a:rPr lang="es-ES" dirty="0"/>
              <a:t> </a:t>
            </a:r>
            <a:r>
              <a:rPr lang="es-ES" dirty="0" err="1"/>
              <a:t>counter</a:t>
            </a:r>
            <a:r>
              <a:rPr lang="es-ES" dirty="0"/>
              <a:t> “(OTS) mercado al mostrador.</a:t>
            </a:r>
          </a:p>
          <a:p>
            <a:pPr algn="just"/>
            <a:endParaRPr lang="es-ES" dirty="0"/>
          </a:p>
        </p:txBody>
      </p:sp>
    </p:spTree>
    <p:extLst>
      <p:ext uri="{BB962C8B-B14F-4D97-AF65-F5344CB8AC3E}">
        <p14:creationId xmlns:p14="http://schemas.microsoft.com/office/powerpoint/2010/main" val="4015951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990600" y="122238"/>
            <a:ext cx="7253808" cy="563562"/>
          </a:xfrm>
        </p:spPr>
        <p:txBody>
          <a:bodyPr>
            <a:noAutofit/>
          </a:bodyPr>
          <a:lstStyle/>
          <a:p>
            <a:r>
              <a:rPr lang="es-ES" dirty="0"/>
              <a:t/>
            </a:r>
            <a:br>
              <a:rPr lang="es-ES" dirty="0"/>
            </a:br>
            <a:r>
              <a:rPr lang="es-ES" dirty="0"/>
              <a:t>Divisas más negociables. Ejemplos</a:t>
            </a:r>
            <a:br>
              <a:rPr lang="es-ES" dirty="0"/>
            </a:br>
            <a:endParaRPr lang="es-ES" dirty="0"/>
          </a:p>
        </p:txBody>
      </p:sp>
      <p:graphicFrame>
        <p:nvGraphicFramePr>
          <p:cNvPr id="4" name="Marcador de contenido 3">
            <a:extLst>
              <a:ext uri="{FF2B5EF4-FFF2-40B4-BE49-F238E27FC236}">
                <a16:creationId xmlns:a16="http://schemas.microsoft.com/office/drawing/2014/main" id="{93297AEC-813B-4CBB-B6A9-AC4B642DBF8A}"/>
              </a:ext>
            </a:extLst>
          </p:cNvPr>
          <p:cNvGraphicFramePr>
            <a:graphicFrameLocks noGrp="1"/>
          </p:cNvGraphicFramePr>
          <p:nvPr>
            <p:ph idx="1"/>
            <p:extLst>
              <p:ext uri="{D42A27DB-BD31-4B8C-83A1-F6EECF244321}">
                <p14:modId xmlns:p14="http://schemas.microsoft.com/office/powerpoint/2010/main" val="501434867"/>
              </p:ext>
            </p:extLst>
          </p:nvPr>
        </p:nvGraphicFramePr>
        <p:xfrm>
          <a:off x="755334" y="1196752"/>
          <a:ext cx="7705098" cy="4574751"/>
        </p:xfrm>
        <a:graphic>
          <a:graphicData uri="http://schemas.openxmlformats.org/drawingml/2006/table">
            <a:tbl>
              <a:tblPr firstRow="1" firstCol="1" bandRow="1">
                <a:tableStyleId>{5C22544A-7EE6-4342-B048-85BDC9FD1C3A}</a:tableStyleId>
              </a:tblPr>
              <a:tblGrid>
                <a:gridCol w="1728434">
                  <a:extLst>
                    <a:ext uri="{9D8B030D-6E8A-4147-A177-3AD203B41FA5}">
                      <a16:colId xmlns:a16="http://schemas.microsoft.com/office/drawing/2014/main" val="4270066997"/>
                    </a:ext>
                  </a:extLst>
                </a:gridCol>
                <a:gridCol w="2880320">
                  <a:extLst>
                    <a:ext uri="{9D8B030D-6E8A-4147-A177-3AD203B41FA5}">
                      <a16:colId xmlns:a16="http://schemas.microsoft.com/office/drawing/2014/main" val="3137835302"/>
                    </a:ext>
                  </a:extLst>
                </a:gridCol>
                <a:gridCol w="3096344">
                  <a:extLst>
                    <a:ext uri="{9D8B030D-6E8A-4147-A177-3AD203B41FA5}">
                      <a16:colId xmlns:a16="http://schemas.microsoft.com/office/drawing/2014/main" val="1338863679"/>
                    </a:ext>
                  </a:extLst>
                </a:gridCol>
              </a:tblGrid>
              <a:tr h="363405">
                <a:tc>
                  <a:txBody>
                    <a:bodyPr/>
                    <a:lstStyle/>
                    <a:p>
                      <a:pPr algn="ctr">
                        <a:spcAft>
                          <a:spcPts val="0"/>
                        </a:spcAft>
                      </a:pPr>
                      <a:r>
                        <a:rPr lang="es-ES" sz="2000" dirty="0">
                          <a:effectLst/>
                        </a:rPr>
                        <a:t>Código</a:t>
                      </a:r>
                      <a:endParaRPr lang="es-E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Divisa </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País</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604554492"/>
                  </a:ext>
                </a:extLst>
              </a:tr>
              <a:tr h="355329">
                <a:tc>
                  <a:txBody>
                    <a:bodyPr/>
                    <a:lstStyle/>
                    <a:p>
                      <a:pPr algn="ctr">
                        <a:spcAft>
                          <a:spcPts val="0"/>
                        </a:spcAft>
                      </a:pPr>
                      <a:r>
                        <a:rPr lang="es-ES" sz="2000">
                          <a:effectLst/>
                        </a:rPr>
                        <a:t>USD</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Dólar estadounidense</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Estados Unidos</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74370131"/>
                  </a:ext>
                </a:extLst>
              </a:tr>
              <a:tr h="363405">
                <a:tc>
                  <a:txBody>
                    <a:bodyPr/>
                    <a:lstStyle/>
                    <a:p>
                      <a:pPr algn="ctr">
                        <a:spcAft>
                          <a:spcPts val="0"/>
                        </a:spcAft>
                      </a:pPr>
                      <a:r>
                        <a:rPr lang="es-ES" sz="2000">
                          <a:effectLst/>
                        </a:rPr>
                        <a:t>EUR</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Euro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Zona Euro (19 países)</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613650743"/>
                  </a:ext>
                </a:extLst>
              </a:tr>
              <a:tr h="363405">
                <a:tc>
                  <a:txBody>
                    <a:bodyPr/>
                    <a:lstStyle/>
                    <a:p>
                      <a:pPr algn="ctr">
                        <a:spcAft>
                          <a:spcPts val="0"/>
                        </a:spcAft>
                      </a:pPr>
                      <a:r>
                        <a:rPr lang="es-ES" sz="2000">
                          <a:effectLst/>
                        </a:rPr>
                        <a:t>JPY</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Yen japonés</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Japón</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661540548"/>
                  </a:ext>
                </a:extLst>
              </a:tr>
              <a:tr h="355329">
                <a:tc>
                  <a:txBody>
                    <a:bodyPr/>
                    <a:lstStyle/>
                    <a:p>
                      <a:pPr algn="ctr">
                        <a:spcAft>
                          <a:spcPts val="0"/>
                        </a:spcAft>
                      </a:pPr>
                      <a:r>
                        <a:rPr lang="es-ES" sz="2000">
                          <a:effectLst/>
                        </a:rPr>
                        <a:t>GBP</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Libra Esterlina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Reino Unido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893394703"/>
                  </a:ext>
                </a:extLst>
              </a:tr>
              <a:tr h="363405">
                <a:tc>
                  <a:txBody>
                    <a:bodyPr/>
                    <a:lstStyle/>
                    <a:p>
                      <a:pPr algn="ctr">
                        <a:spcAft>
                          <a:spcPts val="0"/>
                        </a:spcAft>
                      </a:pPr>
                      <a:r>
                        <a:rPr lang="es-ES" sz="2000">
                          <a:effectLst/>
                        </a:rPr>
                        <a:t>CHF</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Franco Suizo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Suiza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39997235"/>
                  </a:ext>
                </a:extLst>
              </a:tr>
              <a:tr h="363405">
                <a:tc>
                  <a:txBody>
                    <a:bodyPr/>
                    <a:lstStyle/>
                    <a:p>
                      <a:pPr algn="ctr">
                        <a:spcAft>
                          <a:spcPts val="0"/>
                        </a:spcAft>
                      </a:pPr>
                      <a:r>
                        <a:rPr lang="es-ES" sz="2000">
                          <a:effectLst/>
                        </a:rPr>
                        <a:t>AUD</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dirty="0">
                          <a:effectLst/>
                        </a:rPr>
                        <a:t>Dólar Australiano</a:t>
                      </a:r>
                      <a:endParaRPr lang="es-E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Australia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841838896"/>
                  </a:ext>
                </a:extLst>
              </a:tr>
              <a:tr h="363405">
                <a:tc>
                  <a:txBody>
                    <a:bodyPr/>
                    <a:lstStyle/>
                    <a:p>
                      <a:pPr algn="ctr">
                        <a:spcAft>
                          <a:spcPts val="0"/>
                        </a:spcAft>
                      </a:pPr>
                      <a:r>
                        <a:rPr lang="es-ES" sz="2000">
                          <a:effectLst/>
                        </a:rPr>
                        <a:t>CAD</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Dólar Canadiense</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Canadá</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924392295"/>
                  </a:ext>
                </a:extLst>
              </a:tr>
              <a:tr h="355329">
                <a:tc>
                  <a:txBody>
                    <a:bodyPr/>
                    <a:lstStyle/>
                    <a:p>
                      <a:pPr algn="ctr">
                        <a:spcAft>
                          <a:spcPts val="0"/>
                        </a:spcAft>
                      </a:pPr>
                      <a:r>
                        <a:rPr lang="es-ES" sz="2000">
                          <a:effectLst/>
                        </a:rPr>
                        <a:t>MXN</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Peso Mexicano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México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60935101"/>
                  </a:ext>
                </a:extLst>
              </a:tr>
              <a:tr h="363405">
                <a:tc>
                  <a:txBody>
                    <a:bodyPr/>
                    <a:lstStyle/>
                    <a:p>
                      <a:pPr algn="ctr">
                        <a:spcAft>
                          <a:spcPts val="0"/>
                        </a:spcAft>
                      </a:pPr>
                      <a:r>
                        <a:rPr lang="es-ES" sz="2000">
                          <a:effectLst/>
                        </a:rPr>
                        <a:t>CNY</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Yuan Chino</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China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4255678144"/>
                  </a:ext>
                </a:extLst>
              </a:tr>
              <a:tr h="355329">
                <a:tc>
                  <a:txBody>
                    <a:bodyPr/>
                    <a:lstStyle/>
                    <a:p>
                      <a:pPr algn="ctr">
                        <a:spcAft>
                          <a:spcPts val="0"/>
                        </a:spcAft>
                      </a:pPr>
                      <a:r>
                        <a:rPr lang="es-ES" sz="2000">
                          <a:effectLst/>
                        </a:rPr>
                        <a:t>SEK</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Corona Sueca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Suecia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3538579404"/>
                  </a:ext>
                </a:extLst>
              </a:tr>
              <a:tr h="355329">
                <a:tc>
                  <a:txBody>
                    <a:bodyPr/>
                    <a:lstStyle/>
                    <a:p>
                      <a:pPr algn="ctr">
                        <a:spcAft>
                          <a:spcPts val="0"/>
                        </a:spcAft>
                      </a:pPr>
                      <a:r>
                        <a:rPr lang="es-ES" sz="2000">
                          <a:effectLst/>
                        </a:rPr>
                        <a:t>TRY</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a:effectLst/>
                        </a:rPr>
                        <a:t>Lira Turca</a:t>
                      </a:r>
                      <a:endParaRPr lang="es-ES" sz="200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just">
                        <a:spcAft>
                          <a:spcPts val="0"/>
                        </a:spcAft>
                      </a:pPr>
                      <a:r>
                        <a:rPr lang="es-ES" sz="2000" dirty="0">
                          <a:effectLst/>
                        </a:rPr>
                        <a:t>Turquía</a:t>
                      </a:r>
                      <a:endParaRPr lang="es-ES" sz="200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471222752"/>
                  </a:ext>
                </a:extLst>
              </a:tr>
            </a:tbl>
          </a:graphicData>
        </a:graphic>
      </p:graphicFrame>
    </p:spTree>
    <p:extLst>
      <p:ext uri="{BB962C8B-B14F-4D97-AF65-F5344CB8AC3E}">
        <p14:creationId xmlns:p14="http://schemas.microsoft.com/office/powerpoint/2010/main" val="41792449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990600" y="122238"/>
            <a:ext cx="7469832" cy="563562"/>
          </a:xfrm>
        </p:spPr>
        <p:txBody>
          <a:bodyPr>
            <a:normAutofit fontScale="90000"/>
          </a:bodyPr>
          <a:lstStyle/>
          <a:p>
            <a:r>
              <a:rPr lang="es-ES" dirty="0"/>
              <a:t/>
            </a:r>
            <a:br>
              <a:rPr lang="es-ES" dirty="0"/>
            </a:br>
            <a:r>
              <a:rPr lang="es-ES" dirty="0"/>
              <a:t>Clasificación del mercado de divisa</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514350" lvl="0" indent="-514350">
              <a:buClr>
                <a:schemeClr val="tx1"/>
              </a:buClr>
              <a:buFont typeface="+mj-lt"/>
              <a:buAutoNum type="arabicPeriod"/>
            </a:pPr>
            <a:r>
              <a:rPr lang="es-ES" dirty="0"/>
              <a:t>Actual </a:t>
            </a:r>
          </a:p>
          <a:p>
            <a:pPr marL="514350" lvl="0" indent="-514350">
              <a:buClr>
                <a:schemeClr val="tx1"/>
              </a:buClr>
              <a:buFont typeface="+mj-lt"/>
              <a:buAutoNum type="arabicPeriod"/>
            </a:pPr>
            <a:r>
              <a:rPr lang="es-ES" dirty="0"/>
              <a:t>Anticipado</a:t>
            </a:r>
          </a:p>
          <a:p>
            <a:pPr marL="514350" lvl="0" indent="-514350">
              <a:buClr>
                <a:schemeClr val="tx1"/>
              </a:buClr>
              <a:buFont typeface="+mj-lt"/>
              <a:buAutoNum type="arabicPeriod"/>
            </a:pPr>
            <a:r>
              <a:rPr lang="es-ES" dirty="0"/>
              <a:t>Derivados </a:t>
            </a:r>
          </a:p>
          <a:p>
            <a:endParaRPr lang="es-ES" dirty="0"/>
          </a:p>
        </p:txBody>
      </p:sp>
      <p:sp>
        <p:nvSpPr>
          <p:cNvPr id="4" name="Abrir llave 3">
            <a:extLst>
              <a:ext uri="{FF2B5EF4-FFF2-40B4-BE49-F238E27FC236}">
                <a16:creationId xmlns:a16="http://schemas.microsoft.com/office/drawing/2014/main" id="{C73B6D6C-4639-4FC5-BC1C-6126C0581E68}"/>
              </a:ext>
            </a:extLst>
          </p:cNvPr>
          <p:cNvSpPr/>
          <p:nvPr/>
        </p:nvSpPr>
        <p:spPr>
          <a:xfrm flipH="1">
            <a:off x="3131840" y="2250321"/>
            <a:ext cx="288032" cy="1169551"/>
          </a:xfrm>
          <a:prstGeom prst="leftBrace">
            <a:avLst/>
          </a:pr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s-ES"/>
          </a:p>
        </p:txBody>
      </p:sp>
      <p:sp>
        <p:nvSpPr>
          <p:cNvPr id="5" name="CuadroTexto 4">
            <a:extLst>
              <a:ext uri="{FF2B5EF4-FFF2-40B4-BE49-F238E27FC236}">
                <a16:creationId xmlns:a16="http://schemas.microsoft.com/office/drawing/2014/main" id="{4B557E96-52D1-4C1C-A6EA-2317F8AE23AB}"/>
              </a:ext>
            </a:extLst>
          </p:cNvPr>
          <p:cNvSpPr txBox="1"/>
          <p:nvPr/>
        </p:nvSpPr>
        <p:spPr>
          <a:xfrm>
            <a:off x="3563888" y="2250321"/>
            <a:ext cx="3456384" cy="1354217"/>
          </a:xfrm>
          <a:prstGeom prst="rect">
            <a:avLst/>
          </a:prstGeom>
          <a:noFill/>
        </p:spPr>
        <p:txBody>
          <a:bodyPr wrap="square" rtlCol="0">
            <a:spAutoFit/>
          </a:bodyPr>
          <a:lstStyle/>
          <a:p>
            <a:pPr lvl="0" algn="just">
              <a:spcAft>
                <a:spcPts val="600"/>
              </a:spcAft>
            </a:pPr>
            <a:r>
              <a:rPr lang="es-ES" sz="2400" dirty="0">
                <a:latin typeface="+mn-lt"/>
                <a:ea typeface="Times New Roman" panose="02020603050405020304" pitchFamily="18" charset="0"/>
                <a:cs typeface="Arial" panose="020B0604020202020204" pitchFamily="34" charset="0"/>
              </a:rPr>
              <a:t>Futuros</a:t>
            </a:r>
            <a:endParaRPr lang="es-ES" sz="2400" dirty="0">
              <a:latin typeface="+mn-lt"/>
              <a:ea typeface="Times New Roman" panose="02020603050405020304" pitchFamily="18" charset="0"/>
              <a:cs typeface="Times New Roman" panose="02020603050405020304" pitchFamily="18" charset="0"/>
            </a:endParaRPr>
          </a:p>
          <a:p>
            <a:pPr lvl="0" algn="just">
              <a:spcAft>
                <a:spcPts val="600"/>
              </a:spcAft>
            </a:pPr>
            <a:r>
              <a:rPr lang="es-ES" sz="2400" dirty="0">
                <a:latin typeface="+mn-lt"/>
                <a:ea typeface="Times New Roman" panose="02020603050405020304" pitchFamily="18" charset="0"/>
                <a:cs typeface="Arial" panose="020B0604020202020204" pitchFamily="34" charset="0"/>
              </a:rPr>
              <a:t>Opciones</a:t>
            </a:r>
            <a:endParaRPr lang="es-ES" sz="2400" dirty="0">
              <a:latin typeface="+mn-lt"/>
              <a:ea typeface="Times New Roman" panose="02020603050405020304" pitchFamily="18" charset="0"/>
              <a:cs typeface="Times New Roman" panose="02020603050405020304" pitchFamily="18" charset="0"/>
            </a:endParaRPr>
          </a:p>
          <a:p>
            <a:pPr lvl="0" algn="just">
              <a:spcAft>
                <a:spcPts val="600"/>
              </a:spcAft>
            </a:pPr>
            <a:r>
              <a:rPr lang="es-ES" sz="2400" dirty="0">
                <a:latin typeface="+mn-lt"/>
                <a:ea typeface="Times New Roman" panose="02020603050405020304" pitchFamily="18" charset="0"/>
                <a:cs typeface="Arial" panose="020B0604020202020204" pitchFamily="34" charset="0"/>
              </a:rPr>
              <a:t>Swaps.</a:t>
            </a:r>
            <a:endParaRPr lang="es-ES" sz="2400" dirty="0">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939327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Mercados de divisas</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lgn="just">
              <a:buNone/>
            </a:pPr>
            <a:r>
              <a:rPr lang="es-ES" sz="2400" dirty="0"/>
              <a:t>Estos mercados operan sobre la base del tipo de cambio.</a:t>
            </a:r>
          </a:p>
          <a:p>
            <a:pPr marL="0" indent="0" algn="just">
              <a:buNone/>
            </a:pPr>
            <a:r>
              <a:rPr lang="es-ES" sz="2400" b="1" dirty="0"/>
              <a:t>TIPOS DE CAMBIO:</a:t>
            </a:r>
            <a:r>
              <a:rPr lang="es-ES" sz="2400" dirty="0"/>
              <a:t>  Cantidad de una moneda que puede ser intercambiada por una unidad de otra moneda y viceversa, por lo que   los tipos de cambio pueden ser cotizados   en   ambas direcciones. </a:t>
            </a:r>
            <a:r>
              <a:rPr lang="es-ES" sz="2400" b="1" dirty="0"/>
              <a:t>Es el precio de una moneda en términos de la otra.</a:t>
            </a:r>
          </a:p>
          <a:p>
            <a:pPr marL="0" indent="0" algn="just">
              <a:buNone/>
            </a:pPr>
            <a:r>
              <a:rPr lang="es-ES" sz="2400" dirty="0"/>
              <a:t>Las cotizaciones se presentan en relación a:  El punto de vista del participante en el mercado, se identifica una moneda como tipo de cambio domestica (Local) y la otra como tipo de cambio extranjera.</a:t>
            </a:r>
          </a:p>
          <a:p>
            <a:pPr algn="just"/>
            <a:endParaRPr lang="es-ES" sz="2400" dirty="0"/>
          </a:p>
        </p:txBody>
      </p:sp>
    </p:spTree>
    <p:extLst>
      <p:ext uri="{BB962C8B-B14F-4D97-AF65-F5344CB8AC3E}">
        <p14:creationId xmlns:p14="http://schemas.microsoft.com/office/powerpoint/2010/main" val="291194261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Cotizaciones.</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lgn="just">
              <a:buNone/>
            </a:pPr>
            <a:r>
              <a:rPr lang="es-ES" dirty="0"/>
              <a:t>Cuando la tasa de cambio incluye al dólar de EE. UU. (Casi dos terceras partes de las transacciones) estas tasas pueden expresarse:</a:t>
            </a:r>
          </a:p>
          <a:p>
            <a:pPr marL="514350" indent="-514350" algn="just">
              <a:buClr>
                <a:schemeClr val="tx1"/>
              </a:buClr>
              <a:buFont typeface="+mj-lt"/>
              <a:buAutoNum type="arabicPeriod"/>
            </a:pPr>
            <a:r>
              <a:rPr lang="es-ES" dirty="0"/>
              <a:t>En términos americanos (American </a:t>
            </a:r>
            <a:r>
              <a:rPr lang="es-ES" dirty="0" err="1"/>
              <a:t>Terms</a:t>
            </a:r>
            <a:r>
              <a:rPr lang="es-ES" dirty="0"/>
              <a:t>), (número de dólares de EE. UU., por cada unidad de la otra divisa), </a:t>
            </a:r>
          </a:p>
          <a:p>
            <a:pPr marL="514350" indent="-514350" algn="just">
              <a:buClr>
                <a:schemeClr val="tx1"/>
              </a:buClr>
              <a:buFont typeface="+mj-lt"/>
              <a:buAutoNum type="arabicPeriod"/>
            </a:pPr>
            <a:r>
              <a:rPr lang="es-ES" dirty="0"/>
              <a:t>En términos  europeos (</a:t>
            </a:r>
            <a:r>
              <a:rPr lang="es-ES" dirty="0" err="1"/>
              <a:t>European</a:t>
            </a:r>
            <a:r>
              <a:rPr lang="es-ES" dirty="0"/>
              <a:t> </a:t>
            </a:r>
            <a:r>
              <a:rPr lang="es-ES" dirty="0" err="1"/>
              <a:t>terms</a:t>
            </a:r>
            <a:r>
              <a:rPr lang="es-ES" dirty="0"/>
              <a:t>), (número de unidades de la otra divisa por dólar de EE. UU.). </a:t>
            </a:r>
          </a:p>
        </p:txBody>
      </p:sp>
    </p:spTree>
    <p:extLst>
      <p:ext uri="{BB962C8B-B14F-4D97-AF65-F5344CB8AC3E}">
        <p14:creationId xmlns:p14="http://schemas.microsoft.com/office/powerpoint/2010/main" val="24750691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Cotizaciones. Ejemplos</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968374"/>
            <a:ext cx="8023225" cy="5628977"/>
          </a:xfrm>
        </p:spPr>
        <p:txBody>
          <a:bodyPr/>
          <a:lstStyle/>
          <a:p>
            <a:pPr algn="just">
              <a:buClr>
                <a:schemeClr val="tx1"/>
              </a:buClr>
            </a:pPr>
            <a:r>
              <a:rPr lang="es-ES" b="1" dirty="0"/>
              <a:t>Cotización indirecta o sistema americano</a:t>
            </a:r>
            <a:r>
              <a:rPr lang="es-ES" dirty="0"/>
              <a:t>:</a:t>
            </a:r>
            <a:endParaRPr lang="es-ES" sz="1800" dirty="0"/>
          </a:p>
          <a:p>
            <a:pPr marL="0" indent="0" algn="just">
              <a:buNone/>
            </a:pPr>
            <a:r>
              <a:rPr lang="es-ES" dirty="0"/>
              <a:t>1.087 USD/ EUR (Indica que se necesitan 1.087 dólares para comprar un euro)</a:t>
            </a:r>
          </a:p>
          <a:p>
            <a:pPr marL="0" indent="0" algn="just">
              <a:buNone/>
            </a:pPr>
            <a:r>
              <a:rPr lang="es-ES" dirty="0"/>
              <a:t>1 EUR = 1.087 USD</a:t>
            </a:r>
          </a:p>
          <a:p>
            <a:pPr algn="just">
              <a:buClr>
                <a:schemeClr val="tx1"/>
              </a:buClr>
            </a:pPr>
            <a:r>
              <a:rPr lang="es-ES" b="1" dirty="0">
                <a:solidFill>
                  <a:srgbClr val="FF0000"/>
                </a:solidFill>
              </a:rPr>
              <a:t>Cotización directa o convención europea</a:t>
            </a:r>
            <a:r>
              <a:rPr lang="es-ES" dirty="0">
                <a:solidFill>
                  <a:srgbClr val="FF0000"/>
                </a:solidFill>
              </a:rPr>
              <a:t>:</a:t>
            </a:r>
            <a:endParaRPr lang="es-ES" sz="1800" dirty="0"/>
          </a:p>
          <a:p>
            <a:pPr marL="0" indent="0" algn="just">
              <a:buNone/>
            </a:pPr>
            <a:r>
              <a:rPr lang="es-ES" dirty="0"/>
              <a:t>0.9199EUR/USD (Indica que se necesitan 0.9199 euros para comprar un dólar estadounidense)</a:t>
            </a:r>
          </a:p>
          <a:p>
            <a:pPr marL="0" indent="0" algn="just">
              <a:buNone/>
            </a:pPr>
            <a:r>
              <a:rPr lang="es-ES" dirty="0"/>
              <a:t>1 USD = 0.9199EUR</a:t>
            </a:r>
          </a:p>
          <a:p>
            <a:pPr algn="just"/>
            <a:endParaRPr lang="es-ES" dirty="0"/>
          </a:p>
        </p:txBody>
      </p:sp>
    </p:spTree>
    <p:extLst>
      <p:ext uri="{BB962C8B-B14F-4D97-AF65-F5344CB8AC3E}">
        <p14:creationId xmlns:p14="http://schemas.microsoft.com/office/powerpoint/2010/main" val="26310929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Cotizaciones</a:t>
            </a:r>
            <a:br>
              <a:rPr lang="es-ES" dirty="0"/>
            </a:br>
            <a:endParaRPr lang="es-ES" dirty="0"/>
          </a:p>
        </p:txBody>
      </p:sp>
      <p:sp>
        <p:nvSpPr>
          <p:cNvPr id="5" name="Marcador de contenido 4">
            <a:extLst>
              <a:ext uri="{FF2B5EF4-FFF2-40B4-BE49-F238E27FC236}">
                <a16:creationId xmlns:a16="http://schemas.microsoft.com/office/drawing/2014/main" id="{8C9B5A67-03B9-4586-83C1-EE9E62DF74B9}"/>
              </a:ext>
            </a:extLst>
          </p:cNvPr>
          <p:cNvSpPr>
            <a:spLocks noGrp="1"/>
          </p:cNvSpPr>
          <p:nvPr>
            <p:ph idx="1"/>
          </p:nvPr>
        </p:nvSpPr>
        <p:spPr>
          <a:xfrm>
            <a:off x="560387" y="968374"/>
            <a:ext cx="8023225" cy="5767387"/>
          </a:xfrm>
        </p:spPr>
        <p:txBody>
          <a:bodyPr/>
          <a:lstStyle/>
          <a:p>
            <a:pPr marL="0" indent="0" algn="just">
              <a:buNone/>
            </a:pPr>
            <a:r>
              <a:rPr lang="es-ES" sz="2400" dirty="0"/>
              <a:t>Las cotizaciones en términos estadounidenses y europeos son recíprocas; es decir:</a:t>
            </a:r>
          </a:p>
          <a:p>
            <a:pPr algn="just"/>
            <a:endParaRPr lang="es-ES" sz="2400" dirty="0"/>
          </a:p>
          <a:p>
            <a:pPr algn="just"/>
            <a:endParaRPr lang="es-ES" sz="2400" dirty="0"/>
          </a:p>
          <a:p>
            <a:pPr algn="just"/>
            <a:endParaRPr lang="es-ES" sz="2400" dirty="0"/>
          </a:p>
          <a:p>
            <a:pPr algn="just"/>
            <a:endParaRPr lang="es-ES" sz="2400" dirty="0"/>
          </a:p>
          <a:p>
            <a:pPr marL="0" indent="0" algn="just">
              <a:buNone/>
            </a:pPr>
            <a:r>
              <a:rPr lang="es-ES" sz="2400" dirty="0"/>
              <a:t>En el mercado monetario, se usa como una conversión mundial expresar los tipos de cambio (excepto las libras esterlinas) sobre la base de dólares, es decir como el precio de una divisa extranjera por una unidad de dólar estadounidense, este convencionalismo elimina funciones cuando se comparan cotizaciones de un centro de intercambio a otro.</a:t>
            </a:r>
          </a:p>
          <a:p>
            <a:pPr algn="just"/>
            <a:endParaRPr lang="es-ES" sz="2400" dirty="0"/>
          </a:p>
        </p:txBody>
      </p:sp>
      <p:pic>
        <p:nvPicPr>
          <p:cNvPr id="26" name="Imagen 25">
            <a:extLst>
              <a:ext uri="{FF2B5EF4-FFF2-40B4-BE49-F238E27FC236}">
                <a16:creationId xmlns:a16="http://schemas.microsoft.com/office/drawing/2014/main" id="{45FAD1E8-64FF-49CC-AF14-52556C1C5761}"/>
              </a:ext>
            </a:extLst>
          </p:cNvPr>
          <p:cNvPicPr>
            <a:picLocks noChangeAspect="1"/>
          </p:cNvPicPr>
          <p:nvPr/>
        </p:nvPicPr>
        <p:blipFill>
          <a:blip r:embed="rId2"/>
          <a:stretch>
            <a:fillRect/>
          </a:stretch>
        </p:blipFill>
        <p:spPr>
          <a:xfrm>
            <a:off x="755576" y="1991886"/>
            <a:ext cx="2808312" cy="1697464"/>
          </a:xfrm>
          <a:prstGeom prst="rect">
            <a:avLst/>
          </a:prstGeom>
        </p:spPr>
      </p:pic>
    </p:spTree>
    <p:extLst>
      <p:ext uri="{BB962C8B-B14F-4D97-AF65-F5344CB8AC3E}">
        <p14:creationId xmlns:p14="http://schemas.microsoft.com/office/powerpoint/2010/main" val="3890287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Cotizaciones</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lgn="just">
              <a:buNone/>
            </a:pPr>
            <a:r>
              <a:rPr lang="es-ES" dirty="0"/>
              <a:t>Existe una cotización monetaria para el </a:t>
            </a:r>
            <a:r>
              <a:rPr lang="es-ES" b="1" dirty="0"/>
              <a:t>canje</a:t>
            </a:r>
            <a:r>
              <a:rPr lang="es-ES" dirty="0"/>
              <a:t> (TC) y otra para el </a:t>
            </a:r>
            <a:r>
              <a:rPr lang="es-ES" b="1" i="1" dirty="0"/>
              <a:t>Recanje </a:t>
            </a:r>
            <a:r>
              <a:rPr lang="es-ES" dirty="0"/>
              <a:t>(TV), la primera corresponde al </a:t>
            </a:r>
            <a:r>
              <a:rPr lang="es-ES" b="1" dirty="0"/>
              <a:t>precio de cambiar su moneda por una moneda extranjera</a:t>
            </a:r>
            <a:r>
              <a:rPr lang="es-ES" dirty="0"/>
              <a:t> y el </a:t>
            </a:r>
            <a:r>
              <a:rPr lang="es-ES" dirty="0" err="1"/>
              <a:t>recanje</a:t>
            </a:r>
            <a:r>
              <a:rPr lang="es-ES" dirty="0"/>
              <a:t> a </a:t>
            </a:r>
            <a:r>
              <a:rPr lang="es-ES" b="1" i="1" dirty="0"/>
              <a:t>volver a adquirir su moneda, a partir de la moneda que usted recibió en el canje</a:t>
            </a:r>
            <a:r>
              <a:rPr lang="es-ES" dirty="0"/>
              <a:t>. </a:t>
            </a:r>
          </a:p>
          <a:p>
            <a:pPr algn="just"/>
            <a:endParaRPr lang="es-ES" dirty="0"/>
          </a:p>
        </p:txBody>
      </p:sp>
    </p:spTree>
    <p:extLst>
      <p:ext uri="{BB962C8B-B14F-4D97-AF65-F5344CB8AC3E}">
        <p14:creationId xmlns:p14="http://schemas.microsoft.com/office/powerpoint/2010/main" val="29500471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609601" y="122238"/>
            <a:ext cx="8023224" cy="563562"/>
          </a:xfrm>
        </p:spPr>
        <p:txBody>
          <a:bodyPr>
            <a:normAutofit fontScale="90000"/>
          </a:bodyPr>
          <a:lstStyle/>
          <a:p>
            <a:pPr algn="ctr"/>
            <a:r>
              <a:rPr lang="es-ES" dirty="0"/>
              <a:t/>
            </a:r>
            <a:br>
              <a:rPr lang="es-ES" dirty="0"/>
            </a:br>
            <a:r>
              <a:rPr lang="es-ES" dirty="0"/>
              <a:t/>
            </a:r>
            <a:br>
              <a:rPr lang="es-ES" dirty="0"/>
            </a:br>
            <a:r>
              <a:rPr lang="es-ES" dirty="0"/>
              <a:t>Costo de la operación de compraventa de divisas.</a:t>
            </a:r>
            <a:br>
              <a:rPr lang="es-ES" dirty="0"/>
            </a:br>
            <a:r>
              <a:rPr lang="es-ES" dirty="0"/>
              <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488379" y="908720"/>
            <a:ext cx="8188077" cy="5611018"/>
          </a:xfrm>
        </p:spPr>
        <p:txBody>
          <a:bodyPr/>
          <a:lstStyle/>
          <a:p>
            <a:pPr marL="0" indent="0" algn="just">
              <a:buNone/>
            </a:pPr>
            <a:r>
              <a:rPr lang="es-ES" sz="2400" dirty="0"/>
              <a:t>Los bancos por la función bancaria que realizan obtienen un beneficio denominado BRECHA (spread), sobre la base de la compra y venta de divisa.</a:t>
            </a:r>
          </a:p>
          <a:p>
            <a:pPr marL="0" indent="0" algn="just">
              <a:buNone/>
            </a:pPr>
            <a:r>
              <a:rPr lang="es-ES" sz="2400" dirty="0"/>
              <a:t>La brecha es el margen de beneficio de los bancos por la compra - venta de divisas. </a:t>
            </a:r>
          </a:p>
          <a:p>
            <a:pPr>
              <a:buClr>
                <a:schemeClr val="tx1"/>
              </a:buClr>
            </a:pPr>
            <a:r>
              <a:rPr lang="es-ES" sz="2400" dirty="0"/>
              <a:t>Indirecto </a:t>
            </a:r>
            <a:r>
              <a:rPr lang="en-US" sz="2400" dirty="0"/>
              <a:t>TC &gt; TV    </a:t>
            </a:r>
            <a:endParaRPr lang="es-ES" sz="2400" dirty="0"/>
          </a:p>
          <a:p>
            <a:pPr>
              <a:buClr>
                <a:schemeClr val="tx1"/>
              </a:buClr>
            </a:pPr>
            <a:r>
              <a:rPr lang="es-ES" sz="2400" dirty="0"/>
              <a:t>Directo    TC &lt; TV</a:t>
            </a:r>
            <a:r>
              <a:rPr lang="es-ES" sz="2400" b="1" dirty="0"/>
              <a:t> </a:t>
            </a:r>
            <a:endParaRPr lang="es-ES" sz="2400" dirty="0"/>
          </a:p>
          <a:p>
            <a:pPr algn="just">
              <a:buClr>
                <a:schemeClr val="tx1"/>
              </a:buClr>
            </a:pPr>
            <a:r>
              <a:rPr lang="es-ES" sz="2400" b="1" dirty="0"/>
              <a:t>Costo de operación Compra - Venta en divisas:</a:t>
            </a:r>
            <a:endParaRPr lang="es-ES" sz="2400" dirty="0"/>
          </a:p>
          <a:p>
            <a:pPr marL="0" indent="0">
              <a:buNone/>
            </a:pPr>
            <a:r>
              <a:rPr lang="es-ES" sz="2400" dirty="0"/>
              <a:t>% de brecha   = (Pc - Pv) / Pv   </a:t>
            </a:r>
            <a:r>
              <a:rPr lang="es-ES" sz="2000" dirty="0"/>
              <a:t>Cotización Indirecta</a:t>
            </a:r>
          </a:p>
          <a:p>
            <a:pPr marL="0" indent="0">
              <a:buNone/>
            </a:pPr>
            <a:r>
              <a:rPr lang="es-ES" sz="2400" b="1" dirty="0">
                <a:solidFill>
                  <a:srgbClr val="FF0000"/>
                </a:solidFill>
              </a:rPr>
              <a:t>% de brecha = (Pv - Pc) / Pc   </a:t>
            </a:r>
            <a:r>
              <a:rPr lang="es-ES" sz="2000" b="1" dirty="0">
                <a:solidFill>
                  <a:srgbClr val="FF0000"/>
                </a:solidFill>
              </a:rPr>
              <a:t>Cotización Directa</a:t>
            </a:r>
          </a:p>
          <a:p>
            <a:pPr marL="0" indent="0" algn="just">
              <a:buNone/>
            </a:pPr>
            <a:endParaRPr lang="es-ES" sz="2400" dirty="0"/>
          </a:p>
        </p:txBody>
      </p:sp>
    </p:spTree>
    <p:extLst>
      <p:ext uri="{BB962C8B-B14F-4D97-AF65-F5344CB8AC3E}">
        <p14:creationId xmlns:p14="http://schemas.microsoft.com/office/powerpoint/2010/main" val="35477640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Tasas cruzadas </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11175" y="980728"/>
            <a:ext cx="8237289" cy="5755034"/>
          </a:xfrm>
        </p:spPr>
        <p:txBody>
          <a:bodyPr/>
          <a:lstStyle/>
          <a:p>
            <a:pPr marL="0" indent="0" algn="just">
              <a:buNone/>
            </a:pPr>
            <a:r>
              <a:rPr lang="es-ES" dirty="0"/>
              <a:t>Como casi todas las divisas se cotizan frecuentemente en relación con el dólar de EE. UU. En muchos casos es necesario buscar la relación entre dos monedas, a partir de la relación de cada una de ellas con el dólar de EE. UU.</a:t>
            </a:r>
          </a:p>
          <a:p>
            <a:pPr marL="0" indent="0" algn="just">
              <a:buNone/>
            </a:pPr>
            <a:r>
              <a:rPr lang="es-ES" dirty="0"/>
              <a:t>Los </a:t>
            </a:r>
            <a:r>
              <a:rPr lang="es-ES" b="1" dirty="0"/>
              <a:t>tipos de cambio cruzados son cuando se cotiza dos monedas utilizando una moneda puente que es el dólar</a:t>
            </a:r>
            <a:r>
              <a:rPr lang="es-ES" dirty="0"/>
              <a:t> y evitar con ello el exceso de información que significaría cotizar directamente las distintas monedas entre sí. </a:t>
            </a:r>
          </a:p>
          <a:p>
            <a:pPr marL="0" indent="0" algn="just">
              <a:buNone/>
            </a:pPr>
            <a:endParaRPr lang="es-ES" dirty="0"/>
          </a:p>
          <a:p>
            <a:pPr algn="just"/>
            <a:endParaRPr lang="es-ES" dirty="0"/>
          </a:p>
        </p:txBody>
      </p:sp>
    </p:spTree>
    <p:extLst>
      <p:ext uri="{BB962C8B-B14F-4D97-AF65-F5344CB8AC3E}">
        <p14:creationId xmlns:p14="http://schemas.microsoft.com/office/powerpoint/2010/main" val="10889135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Tasas cruzadas. Ejemplo</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968374"/>
            <a:ext cx="8023225" cy="5767387"/>
          </a:xfrm>
        </p:spPr>
        <p:txBody>
          <a:bodyPr/>
          <a:lstStyle/>
          <a:p>
            <a:pPr marL="0" indent="0" algn="just">
              <a:buNone/>
            </a:pPr>
            <a:r>
              <a:rPr lang="es-ES" dirty="0"/>
              <a:t>Supongamos que un empresario japonés necesita comprar pesos mexicanos (MXN) para pagar una compra realizada a una empresa mexicana si tiene: </a:t>
            </a:r>
          </a:p>
          <a:p>
            <a:pPr marL="0" indent="0" algn="just">
              <a:buNone/>
            </a:pPr>
            <a:r>
              <a:rPr lang="es-ES" dirty="0"/>
              <a:t>1 USD = 1634,5840 MXN</a:t>
            </a:r>
          </a:p>
          <a:p>
            <a:pPr marL="0" indent="0" algn="just">
              <a:buNone/>
            </a:pPr>
            <a:r>
              <a:rPr lang="es-ES" dirty="0"/>
              <a:t>1 USD = 104,0125 JPY</a:t>
            </a:r>
          </a:p>
          <a:p>
            <a:pPr algn="just"/>
            <a:endParaRPr lang="es-ES" dirty="0"/>
          </a:p>
          <a:p>
            <a:pPr algn="just">
              <a:buClr>
                <a:srgbClr val="1B4759"/>
              </a:buClr>
            </a:pPr>
            <a:r>
              <a:rPr lang="es-ES" dirty="0"/>
              <a:t>1 JPY = 1634,5840 MXN / 104,0125 JPY         = 15,7152 MXN</a:t>
            </a:r>
          </a:p>
          <a:p>
            <a:pPr algn="just"/>
            <a:endParaRPr lang="es-ES" dirty="0"/>
          </a:p>
          <a:p>
            <a:pPr algn="just">
              <a:buClr>
                <a:schemeClr val="tx1"/>
              </a:buClr>
            </a:pPr>
            <a:r>
              <a:rPr lang="es-ES" dirty="0"/>
              <a:t>1 MXN = 104,0125 JPY / 1634,5840 MXN = 0,0636 JPY</a:t>
            </a:r>
          </a:p>
          <a:p>
            <a:pPr algn="just"/>
            <a:endParaRPr lang="es-ES" dirty="0"/>
          </a:p>
        </p:txBody>
      </p:sp>
    </p:spTree>
    <p:extLst>
      <p:ext uri="{BB962C8B-B14F-4D97-AF65-F5344CB8AC3E}">
        <p14:creationId xmlns:p14="http://schemas.microsoft.com/office/powerpoint/2010/main" val="19930185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Tasas cruzadas. Ejemplo</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968375"/>
            <a:ext cx="8023225" cy="4921250"/>
          </a:xfrm>
        </p:spPr>
        <p:txBody>
          <a:bodyPr/>
          <a:lstStyle/>
          <a:p>
            <a:pPr marL="0" indent="0">
              <a:buNone/>
            </a:pPr>
            <a:r>
              <a:rPr lang="es-ES" dirty="0"/>
              <a:t>Expresado de otra forma</a:t>
            </a:r>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buNone/>
            </a:pPr>
            <a:endParaRPr lang="es-ES" dirty="0"/>
          </a:p>
          <a:p>
            <a:pPr marL="0" indent="0" algn="just">
              <a:buNone/>
            </a:pPr>
            <a:r>
              <a:rPr lang="es-ES" dirty="0"/>
              <a:t>Como se observa estas cotizaciones también son recíprocas.</a:t>
            </a:r>
          </a:p>
          <a:p>
            <a:pPr marL="0" indent="0">
              <a:buNone/>
            </a:pPr>
            <a:endParaRPr lang="es-ES" dirty="0"/>
          </a:p>
        </p:txBody>
      </p:sp>
      <p:pic>
        <p:nvPicPr>
          <p:cNvPr id="4" name="Imagen 3">
            <a:extLst>
              <a:ext uri="{FF2B5EF4-FFF2-40B4-BE49-F238E27FC236}">
                <a16:creationId xmlns:a16="http://schemas.microsoft.com/office/drawing/2014/main" id="{00C6B12E-7ABE-452A-9035-BAF500C5883C}"/>
              </a:ext>
            </a:extLst>
          </p:cNvPr>
          <p:cNvPicPr>
            <a:picLocks noChangeAspect="1"/>
          </p:cNvPicPr>
          <p:nvPr/>
        </p:nvPicPr>
        <p:blipFill>
          <a:blip r:embed="rId2"/>
          <a:stretch>
            <a:fillRect/>
          </a:stretch>
        </p:blipFill>
        <p:spPr>
          <a:xfrm>
            <a:off x="990600" y="1916832"/>
            <a:ext cx="6705600" cy="2304256"/>
          </a:xfrm>
          <a:prstGeom prst="rect">
            <a:avLst/>
          </a:prstGeom>
        </p:spPr>
      </p:pic>
    </p:spTree>
    <p:extLst>
      <p:ext uri="{BB962C8B-B14F-4D97-AF65-F5344CB8AC3E}">
        <p14:creationId xmlns:p14="http://schemas.microsoft.com/office/powerpoint/2010/main" val="3549217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990600" y="332656"/>
            <a:ext cx="7397824" cy="353144"/>
          </a:xfrm>
        </p:spPr>
        <p:txBody>
          <a:bodyPr>
            <a:noAutofit/>
          </a:bodyPr>
          <a:lstStyle/>
          <a:p>
            <a:r>
              <a:rPr lang="es-ES" dirty="0"/>
              <a:t/>
            </a:r>
            <a:br>
              <a:rPr lang="es-ES" dirty="0"/>
            </a:br>
            <a:r>
              <a:rPr lang="es-ES" dirty="0"/>
              <a:t>Arbitraje triangular de monedas</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609600" y="980728"/>
            <a:ext cx="8023225" cy="5805264"/>
          </a:xfrm>
        </p:spPr>
        <p:txBody>
          <a:bodyPr/>
          <a:lstStyle/>
          <a:p>
            <a:pPr marL="0" indent="0" algn="just">
              <a:spcBef>
                <a:spcPts val="300"/>
              </a:spcBef>
              <a:buNone/>
            </a:pPr>
            <a:r>
              <a:rPr lang="es-ES" sz="2200" dirty="0"/>
              <a:t>El arbitraje en su forma general, puede expresarse como el movimiento de un entorno a otro para obtener ganancia por las diferencias financieras entre ambos entornos. </a:t>
            </a:r>
          </a:p>
          <a:p>
            <a:pPr marL="0" indent="0" algn="just">
              <a:spcBef>
                <a:spcPts val="300"/>
              </a:spcBef>
              <a:buNone/>
            </a:pPr>
            <a:endParaRPr lang="es-ES" sz="2200" dirty="0"/>
          </a:p>
          <a:p>
            <a:pPr marL="0" indent="0" algn="just">
              <a:spcBef>
                <a:spcPts val="300"/>
              </a:spcBef>
              <a:buNone/>
            </a:pPr>
            <a:r>
              <a:rPr lang="es-ES" sz="2200" dirty="0"/>
              <a:t>Al arbitrar para tomar ventaja de la depreciación de las tasas cruzadas se le llama arbitraje triangular de monedas, el cual involucra las posiciones de tres divisas, </a:t>
            </a:r>
            <a:r>
              <a:rPr lang="es-ES" sz="2200" b="1" dirty="0"/>
              <a:t>el dólar americano y otras dos divisas.  </a:t>
            </a:r>
          </a:p>
          <a:p>
            <a:pPr marL="0" indent="0" algn="just">
              <a:spcBef>
                <a:spcPts val="300"/>
              </a:spcBef>
              <a:buNone/>
            </a:pPr>
            <a:endParaRPr lang="es-ES" sz="2200" dirty="0"/>
          </a:p>
          <a:p>
            <a:pPr marL="0" indent="0" algn="just">
              <a:spcBef>
                <a:spcPts val="300"/>
              </a:spcBef>
              <a:buNone/>
            </a:pPr>
            <a:r>
              <a:rPr lang="es-ES" sz="2200" dirty="0"/>
              <a:t>También los tipos de cambio podrían expresarse indirectamente en términos de una tercera divisa. Dados cualquiera de las dos es fácil obtener la tercera.</a:t>
            </a:r>
          </a:p>
          <a:p>
            <a:pPr marL="0" indent="0" algn="just">
              <a:spcBef>
                <a:spcPts val="300"/>
              </a:spcBef>
              <a:buNone/>
            </a:pPr>
            <a:r>
              <a:rPr lang="es-ES" sz="2200" dirty="0"/>
              <a:t> </a:t>
            </a:r>
          </a:p>
          <a:p>
            <a:pPr marL="0" indent="0" algn="just">
              <a:spcBef>
                <a:spcPts val="300"/>
              </a:spcBef>
              <a:buNone/>
            </a:pPr>
            <a:r>
              <a:rPr lang="es-ES" sz="2200" dirty="0"/>
              <a:t>La cotización directa e indirecta de expresar un tipo de cambio son equivalentes. </a:t>
            </a:r>
          </a:p>
          <a:p>
            <a:pPr algn="just">
              <a:spcBef>
                <a:spcPts val="300"/>
              </a:spcBef>
            </a:pPr>
            <a:endParaRPr lang="es-ES" sz="2200" dirty="0"/>
          </a:p>
        </p:txBody>
      </p:sp>
    </p:spTree>
    <p:extLst>
      <p:ext uri="{BB962C8B-B14F-4D97-AF65-F5344CB8AC3E}">
        <p14:creationId xmlns:p14="http://schemas.microsoft.com/office/powerpoint/2010/main" val="8042073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576005" y="89580"/>
            <a:ext cx="7829872" cy="689768"/>
          </a:xfrm>
        </p:spPr>
        <p:txBody>
          <a:bodyPr>
            <a:normAutofit fontScale="90000"/>
          </a:bodyPr>
          <a:lstStyle/>
          <a:p>
            <a:r>
              <a:rPr lang="es-ES" dirty="0"/>
              <a:t>Arbitraje triangular de monedas. Ejemplo </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1124744"/>
            <a:ext cx="8023225" cy="4921250"/>
          </a:xfrm>
        </p:spPr>
        <p:txBody>
          <a:bodyPr/>
          <a:lstStyle/>
          <a:p>
            <a:pPr marL="0" indent="0" algn="just">
              <a:buNone/>
            </a:pPr>
            <a:r>
              <a:rPr lang="es-ES" sz="2000" dirty="0"/>
              <a:t>Considere que usted dispone de 1 000 000 USD y que conoce que los tipos de cambio entre el dólar estadounidense (USD), el peso mexicano (MXN) y la corona sueca (SEK) cotizan en los siguientes mercados, tal y como aparece a continuación:</a:t>
            </a:r>
          </a:p>
          <a:p>
            <a:pPr algn="just"/>
            <a:endParaRPr lang="es-ES" sz="2000" dirty="0"/>
          </a:p>
          <a:p>
            <a:pPr marL="0" indent="0" algn="just">
              <a:buNone/>
            </a:pPr>
            <a:r>
              <a:rPr lang="es-ES" sz="2000" dirty="0"/>
              <a:t>En Nueva York: 	1 USD	=	3,30 MXN</a:t>
            </a:r>
          </a:p>
          <a:p>
            <a:pPr marL="0" indent="0" algn="just">
              <a:buNone/>
            </a:pPr>
            <a:r>
              <a:rPr lang="es-ES" sz="2000" dirty="0"/>
              <a:t>En Viena: 	          1 SEK	=	0,0836 USD</a:t>
            </a:r>
          </a:p>
          <a:p>
            <a:pPr marL="0" indent="0" algn="just">
              <a:buNone/>
            </a:pPr>
            <a:r>
              <a:rPr lang="es-ES" sz="2000" dirty="0"/>
              <a:t>En Ciudad México: 	1 MXN	=	3,74 SEK</a:t>
            </a:r>
          </a:p>
          <a:p>
            <a:pPr marL="0" indent="0" algn="just">
              <a:buNone/>
            </a:pPr>
            <a:endParaRPr lang="es-ES" sz="2000" dirty="0"/>
          </a:p>
          <a:p>
            <a:pPr marL="0" indent="0" algn="just">
              <a:buNone/>
            </a:pPr>
            <a:r>
              <a:rPr lang="es-ES" sz="2000" dirty="0"/>
              <a:t>Expón la forma de actuar de un astuto negociante operaría para obtener ganancias mediante el arbitraje con estas monedas. </a:t>
            </a:r>
          </a:p>
          <a:p>
            <a:pPr algn="just"/>
            <a:endParaRPr lang="es-ES" sz="2000" dirty="0"/>
          </a:p>
        </p:txBody>
      </p:sp>
    </p:spTree>
    <p:extLst>
      <p:ext uri="{BB962C8B-B14F-4D97-AF65-F5344CB8AC3E}">
        <p14:creationId xmlns:p14="http://schemas.microsoft.com/office/powerpoint/2010/main" val="21462566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539552" y="122238"/>
            <a:ext cx="7685856" cy="498450"/>
          </a:xfrm>
        </p:spPr>
        <p:txBody>
          <a:bodyPr/>
          <a:lstStyle/>
          <a:p>
            <a:r>
              <a:rPr lang="es-ES" sz="2500" dirty="0">
                <a:solidFill>
                  <a:srgbClr val="113F71"/>
                </a:solidFill>
              </a:rPr>
              <a:t>Arbitraje triangular de monedas. Ejemplo </a:t>
            </a:r>
            <a:endParaRPr lang="es-ES" dirty="0"/>
          </a:p>
        </p:txBody>
      </p:sp>
      <p:pic>
        <p:nvPicPr>
          <p:cNvPr id="4" name="Marcador de contenido 3">
            <a:extLst>
              <a:ext uri="{FF2B5EF4-FFF2-40B4-BE49-F238E27FC236}">
                <a16:creationId xmlns:a16="http://schemas.microsoft.com/office/drawing/2014/main" id="{A303A70C-0C37-4098-A01F-0F510772D26C}"/>
              </a:ext>
            </a:extLst>
          </p:cNvPr>
          <p:cNvPicPr>
            <a:picLocks noGrp="1" noChangeAspect="1"/>
          </p:cNvPicPr>
          <p:nvPr>
            <p:ph idx="1"/>
          </p:nvPr>
        </p:nvPicPr>
        <p:blipFill>
          <a:blip r:embed="rId2"/>
          <a:stretch>
            <a:fillRect/>
          </a:stretch>
        </p:blipFill>
        <p:spPr>
          <a:xfrm>
            <a:off x="995670" y="1556792"/>
            <a:ext cx="7229737" cy="4680520"/>
          </a:xfrm>
          <a:prstGeom prst="rect">
            <a:avLst/>
          </a:prstGeom>
        </p:spPr>
      </p:pic>
      <p:sp>
        <p:nvSpPr>
          <p:cNvPr id="5" name="Rectángulo 4">
            <a:extLst>
              <a:ext uri="{FF2B5EF4-FFF2-40B4-BE49-F238E27FC236}">
                <a16:creationId xmlns:a16="http://schemas.microsoft.com/office/drawing/2014/main" id="{E36B6224-62A7-475A-AF1B-D499D79A6B07}"/>
              </a:ext>
            </a:extLst>
          </p:cNvPr>
          <p:cNvSpPr/>
          <p:nvPr/>
        </p:nvSpPr>
        <p:spPr>
          <a:xfrm>
            <a:off x="950496" y="1187460"/>
            <a:ext cx="3621504" cy="369332"/>
          </a:xfrm>
          <a:prstGeom prst="rect">
            <a:avLst/>
          </a:prstGeom>
        </p:spPr>
        <p:txBody>
          <a:bodyPr wrap="none">
            <a:spAutoFit/>
          </a:bodyPr>
          <a:lstStyle/>
          <a:p>
            <a:pPr algn="just">
              <a:spcAft>
                <a:spcPts val="600"/>
              </a:spcAft>
            </a:pPr>
            <a:r>
              <a:rPr lang="es-ES" dirty="0">
                <a:ea typeface="Times New Roman" panose="02020603050405020304" pitchFamily="18" charset="0"/>
                <a:cs typeface="Arial" panose="020B0604020202020204" pitchFamily="34" charset="0"/>
              </a:rPr>
              <a:t>Recorrido: USD- MXN-SEK-USD </a:t>
            </a:r>
            <a:endParaRPr lang="es-ES" dirty="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592461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Descripción de la Operación</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1124744"/>
            <a:ext cx="8023225" cy="4921250"/>
          </a:xfrm>
        </p:spPr>
        <p:txBody>
          <a:bodyPr/>
          <a:lstStyle/>
          <a:p>
            <a:pPr marL="0" indent="0" algn="just">
              <a:buNone/>
            </a:pPr>
            <a:r>
              <a:rPr lang="es-ES" sz="2200" b="1" dirty="0"/>
              <a:t>1. Cambia los dólares por pesos mexicanos en Nueva York </a:t>
            </a:r>
            <a:endParaRPr lang="es-ES" sz="2200" dirty="0"/>
          </a:p>
          <a:p>
            <a:pPr marL="0" indent="0" algn="just">
              <a:buNone/>
            </a:pPr>
            <a:r>
              <a:rPr lang="es-ES" sz="2200" dirty="0"/>
              <a:t>1 000 000 USD x $ 3,30 MXN = 3 300 000MXN </a:t>
            </a:r>
          </a:p>
          <a:p>
            <a:pPr marL="0" indent="0" algn="just">
              <a:buNone/>
            </a:pPr>
            <a:r>
              <a:rPr lang="es-ES" sz="2200" b="1" dirty="0"/>
              <a:t>2. Compra corona sueca en México </a:t>
            </a:r>
            <a:endParaRPr lang="es-ES" sz="2200" dirty="0"/>
          </a:p>
          <a:p>
            <a:pPr marL="0" indent="0" algn="just">
              <a:buNone/>
            </a:pPr>
            <a:r>
              <a:rPr lang="es-ES" sz="2200" dirty="0"/>
              <a:t>3 300 000 MXN x 3.74 SEK = 12 342 000 SEK </a:t>
            </a:r>
          </a:p>
          <a:p>
            <a:pPr marL="0" indent="0" algn="just">
              <a:buNone/>
            </a:pPr>
            <a:r>
              <a:rPr lang="es-ES" sz="2200" b="1" dirty="0"/>
              <a:t>3. Cambia las coronas suecas en Viena por dólares. </a:t>
            </a:r>
            <a:endParaRPr lang="es-ES" sz="2200" dirty="0"/>
          </a:p>
          <a:p>
            <a:pPr marL="0" indent="0" algn="just">
              <a:buNone/>
            </a:pPr>
            <a:r>
              <a:rPr lang="es-ES" sz="2200" dirty="0"/>
              <a:t>12 342 000 SEK x 0.0836 USD = $ 1 031 791.20 USD </a:t>
            </a:r>
          </a:p>
          <a:p>
            <a:pPr marL="0" indent="0" algn="just">
              <a:buNone/>
            </a:pPr>
            <a:r>
              <a:rPr lang="es-ES" sz="2200" b="1" dirty="0"/>
              <a:t>4. Transfiere a Nueva York los 1031791.20 USD comprados en Viena sin tener en cuentas gastos de comisiones y transferencia bancarias dejando de ganancia:</a:t>
            </a:r>
            <a:endParaRPr lang="es-ES" sz="2200" dirty="0"/>
          </a:p>
          <a:p>
            <a:pPr marL="0" indent="0" algn="just">
              <a:buNone/>
            </a:pPr>
            <a:r>
              <a:rPr lang="es-ES" sz="2200" dirty="0"/>
              <a:t>$ 1 031 791.20 - $ 1 000 000 = $ 31 791.20</a:t>
            </a:r>
          </a:p>
          <a:p>
            <a:pPr marL="0" indent="0" algn="just">
              <a:buNone/>
            </a:pPr>
            <a:r>
              <a:rPr lang="es-ES" sz="2200" b="1" dirty="0"/>
              <a:t> </a:t>
            </a:r>
            <a:endParaRPr lang="es-ES" sz="2200" dirty="0"/>
          </a:p>
          <a:p>
            <a:pPr algn="just"/>
            <a:endParaRPr lang="es-ES" sz="2200" dirty="0"/>
          </a:p>
        </p:txBody>
      </p:sp>
    </p:spTree>
    <p:extLst>
      <p:ext uri="{BB962C8B-B14F-4D97-AF65-F5344CB8AC3E}">
        <p14:creationId xmlns:p14="http://schemas.microsoft.com/office/powerpoint/2010/main" val="275541955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El mercado de divisas</a:t>
            </a:r>
            <a:br>
              <a:rPr lang="es-ES" dirty="0"/>
            </a:br>
            <a:endParaRPr lang="es-ES" dirty="0"/>
          </a:p>
        </p:txBody>
      </p:sp>
      <p:pic>
        <p:nvPicPr>
          <p:cNvPr id="6" name="Imagen 5">
            <a:extLst>
              <a:ext uri="{FF2B5EF4-FFF2-40B4-BE49-F238E27FC236}">
                <a16:creationId xmlns:a16="http://schemas.microsoft.com/office/drawing/2014/main" id="{254A59A5-299A-434D-84E3-D1908614D3E8}"/>
              </a:ext>
            </a:extLst>
          </p:cNvPr>
          <p:cNvPicPr>
            <a:picLocks noChangeAspect="1"/>
          </p:cNvPicPr>
          <p:nvPr/>
        </p:nvPicPr>
        <p:blipFill>
          <a:blip r:embed="rId2"/>
          <a:stretch>
            <a:fillRect/>
          </a:stretch>
        </p:blipFill>
        <p:spPr>
          <a:xfrm>
            <a:off x="1403648" y="798414"/>
            <a:ext cx="6705600" cy="2630586"/>
          </a:xfrm>
          <a:prstGeom prst="rect">
            <a:avLst/>
          </a:prstGeom>
        </p:spPr>
      </p:pic>
      <p:sp>
        <p:nvSpPr>
          <p:cNvPr id="7" name="CuadroTexto 6">
            <a:extLst>
              <a:ext uri="{FF2B5EF4-FFF2-40B4-BE49-F238E27FC236}">
                <a16:creationId xmlns:a16="http://schemas.microsoft.com/office/drawing/2014/main" id="{5C5F4043-94E4-4531-A697-EEBF4C84D65F}"/>
              </a:ext>
            </a:extLst>
          </p:cNvPr>
          <p:cNvSpPr txBox="1"/>
          <p:nvPr/>
        </p:nvSpPr>
        <p:spPr>
          <a:xfrm>
            <a:off x="467544" y="3668285"/>
            <a:ext cx="2592288" cy="1754326"/>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dirty="0">
                <a:latin typeface="+mn-lt"/>
              </a:rPr>
              <a:t>Se comercializa las divisas para su entrega inmediata, dos días hábiles después de la fecha de transacción</a:t>
            </a:r>
          </a:p>
        </p:txBody>
      </p:sp>
      <p:sp>
        <p:nvSpPr>
          <p:cNvPr id="8" name="CuadroTexto 7">
            <a:extLst>
              <a:ext uri="{FF2B5EF4-FFF2-40B4-BE49-F238E27FC236}">
                <a16:creationId xmlns:a16="http://schemas.microsoft.com/office/drawing/2014/main" id="{68298B8F-889A-4D00-BB3D-759E6F726199}"/>
              </a:ext>
            </a:extLst>
          </p:cNvPr>
          <p:cNvSpPr txBox="1"/>
          <p:nvPr/>
        </p:nvSpPr>
        <p:spPr>
          <a:xfrm>
            <a:off x="3635898" y="3796585"/>
            <a:ext cx="4896544" cy="2800767"/>
          </a:xfrm>
          <a:prstGeom prst="rect">
            <a:avLst/>
          </a:prstGeom>
          <a:ln w="38100"/>
        </p:spPr>
        <p:style>
          <a:lnRef idx="2">
            <a:schemeClr val="accent2"/>
          </a:lnRef>
          <a:fillRef idx="1">
            <a:schemeClr val="lt1"/>
          </a:fillRef>
          <a:effectRef idx="0">
            <a:schemeClr val="accent2"/>
          </a:effectRef>
          <a:fontRef idx="minor">
            <a:schemeClr val="dk1"/>
          </a:fontRef>
        </p:style>
        <p:txBody>
          <a:bodyPr wrap="square" rtlCol="0">
            <a:spAutoFit/>
          </a:bodyPr>
          <a:lstStyle/>
          <a:p>
            <a:pPr algn="just"/>
            <a:r>
              <a:rPr lang="es-ES" sz="1600" dirty="0">
                <a:latin typeface="+mn-lt"/>
              </a:rPr>
              <a:t>Consiste en la compra - venta de divisas en el mercado a plazo o anticipado.  Mediante esta operación las partes acuerdan el intercambio de los tipos de divisas para realizarla en una fecha futura y a un precio estipulado de antemano, siendo el plazo superior a los dos días hábiles.</a:t>
            </a:r>
          </a:p>
          <a:p>
            <a:pPr algn="just"/>
            <a:r>
              <a:rPr lang="es-ES" sz="1600" dirty="0">
                <a:latin typeface="+mn-lt"/>
              </a:rPr>
              <a:t>El Mercado a Plazo tiene como función fundamental la cobertura del Riesgo de Cambio.</a:t>
            </a:r>
          </a:p>
          <a:p>
            <a:pPr algn="just"/>
            <a:endParaRPr lang="es-ES" sz="1600" dirty="0">
              <a:latin typeface="+mn-lt"/>
            </a:endParaRPr>
          </a:p>
        </p:txBody>
      </p:sp>
      <p:sp>
        <p:nvSpPr>
          <p:cNvPr id="10" name="Flecha: hacia abajo 9">
            <a:extLst>
              <a:ext uri="{FF2B5EF4-FFF2-40B4-BE49-F238E27FC236}">
                <a16:creationId xmlns:a16="http://schemas.microsoft.com/office/drawing/2014/main" id="{8CDD2B8A-F900-44D1-AE0F-EEAF37BBF799}"/>
              </a:ext>
            </a:extLst>
          </p:cNvPr>
          <p:cNvSpPr/>
          <p:nvPr/>
        </p:nvSpPr>
        <p:spPr>
          <a:xfrm>
            <a:off x="1907704" y="3212976"/>
            <a:ext cx="648072" cy="4553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3" name="Flecha: hacia abajo 12">
            <a:extLst>
              <a:ext uri="{FF2B5EF4-FFF2-40B4-BE49-F238E27FC236}">
                <a16:creationId xmlns:a16="http://schemas.microsoft.com/office/drawing/2014/main" id="{334F8D5B-A747-4F94-8C9E-21C4EFC00F7A}"/>
              </a:ext>
            </a:extLst>
          </p:cNvPr>
          <p:cNvSpPr/>
          <p:nvPr/>
        </p:nvSpPr>
        <p:spPr>
          <a:xfrm>
            <a:off x="5899268" y="3313959"/>
            <a:ext cx="648072" cy="45530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Tree>
    <p:extLst>
      <p:ext uri="{BB962C8B-B14F-4D97-AF65-F5344CB8AC3E}">
        <p14:creationId xmlns:p14="http://schemas.microsoft.com/office/powerpoint/2010/main" val="4241774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El mercado de divisas. Ejemplo </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a:xfrm>
            <a:off x="560387" y="1124744"/>
            <a:ext cx="8023225" cy="4921250"/>
          </a:xfrm>
        </p:spPr>
        <p:txBody>
          <a:bodyPr/>
          <a:lstStyle/>
          <a:p>
            <a:pPr marL="0" indent="0" algn="just">
              <a:buNone/>
            </a:pPr>
            <a:r>
              <a:rPr lang="es-ES" dirty="0"/>
              <a:t>Un importador que debe realizar pagos en CAD dentro de 90 días y desee cubrirse del riego de cambio, podrá contratar en el mercado Forward la compra de los CAD, para realizar el intercambio dentro de 90 días.</a:t>
            </a:r>
          </a:p>
          <a:p>
            <a:pPr marL="0" indent="0" algn="just">
              <a:buNone/>
            </a:pPr>
            <a:r>
              <a:rPr lang="es-ES" dirty="0"/>
              <a:t>Las tasas de cambio anticipadas se pueden expresar:</a:t>
            </a:r>
          </a:p>
          <a:p>
            <a:pPr lvl="0" algn="just"/>
            <a:r>
              <a:rPr lang="es-ES" dirty="0"/>
              <a:t>Precios Completos</a:t>
            </a:r>
          </a:p>
          <a:p>
            <a:pPr lvl="0" algn="just"/>
            <a:r>
              <a:rPr lang="es-ES" dirty="0"/>
              <a:t>En forma de Punto</a:t>
            </a:r>
          </a:p>
          <a:p>
            <a:pPr algn="just"/>
            <a:endParaRPr lang="es-ES" dirty="0"/>
          </a:p>
        </p:txBody>
      </p:sp>
    </p:spTree>
    <p:extLst>
      <p:ext uri="{BB962C8B-B14F-4D97-AF65-F5344CB8AC3E}">
        <p14:creationId xmlns:p14="http://schemas.microsoft.com/office/powerpoint/2010/main" val="35326569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
            </a:r>
            <a:br>
              <a:rPr lang="es-ES" dirty="0"/>
            </a:br>
            <a:r>
              <a:rPr lang="es-ES" dirty="0"/>
              <a:t>Ejemplo</a:t>
            </a:r>
            <a:br>
              <a:rPr lang="es-ES" dirty="0"/>
            </a:br>
            <a:endParaRPr lang="es-ES" dirty="0"/>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buNone/>
            </a:pPr>
            <a:r>
              <a:rPr lang="es-ES" dirty="0"/>
              <a:t>CAD</a:t>
            </a:r>
          </a:p>
        </p:txBody>
      </p:sp>
      <p:graphicFrame>
        <p:nvGraphicFramePr>
          <p:cNvPr id="6" name="Tabla 5">
            <a:extLst>
              <a:ext uri="{FF2B5EF4-FFF2-40B4-BE49-F238E27FC236}">
                <a16:creationId xmlns:a16="http://schemas.microsoft.com/office/drawing/2014/main" id="{AA67CF88-8742-49BA-803B-FACA85557B28}"/>
              </a:ext>
            </a:extLst>
          </p:cNvPr>
          <p:cNvGraphicFramePr>
            <a:graphicFrameLocks noGrp="1"/>
          </p:cNvGraphicFramePr>
          <p:nvPr>
            <p:extLst>
              <p:ext uri="{D42A27DB-BD31-4B8C-83A1-F6EECF244321}">
                <p14:modId xmlns:p14="http://schemas.microsoft.com/office/powerpoint/2010/main" val="2142605770"/>
              </p:ext>
            </p:extLst>
          </p:nvPr>
        </p:nvGraphicFramePr>
        <p:xfrm>
          <a:off x="982361" y="1772816"/>
          <a:ext cx="6060440" cy="1097280"/>
        </p:xfrm>
        <a:graphic>
          <a:graphicData uri="http://schemas.openxmlformats.org/drawingml/2006/table">
            <a:tbl>
              <a:tblPr firstRow="1" firstCol="1" bandRow="1"/>
              <a:tblGrid>
                <a:gridCol w="1515110">
                  <a:extLst>
                    <a:ext uri="{9D8B030D-6E8A-4147-A177-3AD203B41FA5}">
                      <a16:colId xmlns:a16="http://schemas.microsoft.com/office/drawing/2014/main" val="2852511935"/>
                    </a:ext>
                  </a:extLst>
                </a:gridCol>
                <a:gridCol w="1515110">
                  <a:extLst>
                    <a:ext uri="{9D8B030D-6E8A-4147-A177-3AD203B41FA5}">
                      <a16:colId xmlns:a16="http://schemas.microsoft.com/office/drawing/2014/main" val="4123217686"/>
                    </a:ext>
                  </a:extLst>
                </a:gridCol>
                <a:gridCol w="1515110">
                  <a:extLst>
                    <a:ext uri="{9D8B030D-6E8A-4147-A177-3AD203B41FA5}">
                      <a16:colId xmlns:a16="http://schemas.microsoft.com/office/drawing/2014/main" val="1578347381"/>
                    </a:ext>
                  </a:extLst>
                </a:gridCol>
                <a:gridCol w="1515110">
                  <a:extLst>
                    <a:ext uri="{9D8B030D-6E8A-4147-A177-3AD203B41FA5}">
                      <a16:colId xmlns:a16="http://schemas.microsoft.com/office/drawing/2014/main" val="1165455735"/>
                    </a:ext>
                  </a:extLst>
                </a:gridCol>
              </a:tblGrid>
              <a:tr h="0">
                <a:tc>
                  <a:txBody>
                    <a:bodyPr/>
                    <a:lstStyle/>
                    <a:p>
                      <a:pPr algn="just">
                        <a:spcAft>
                          <a:spcPts val="0"/>
                        </a:spcAft>
                      </a:pPr>
                      <a:r>
                        <a:rPr lang="es-ES" sz="1800">
                          <a:effectLst/>
                          <a:latin typeface="+mn-lt"/>
                          <a:ea typeface="Times New Roman" panose="02020603050405020304" pitchFamily="18" charset="0"/>
                          <a:cs typeface="Arial" panose="020B0604020202020204" pitchFamily="34" charset="0"/>
                        </a:rPr>
                        <a:t> </a:t>
                      </a:r>
                      <a:endParaRPr lang="es-ES" sz="180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s-ES" sz="1800" b="1">
                          <a:effectLst/>
                          <a:latin typeface="+mn-lt"/>
                          <a:ea typeface="Times New Roman" panose="02020603050405020304" pitchFamily="18" charset="0"/>
                          <a:cs typeface="Times New Roman" panose="02020603050405020304" pitchFamily="18" charset="0"/>
                        </a:rPr>
                        <a:t>Valores directos</a:t>
                      </a:r>
                      <a:endParaRPr lang="es-ES" sz="180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val="2035741002"/>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Spot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2.6660 / 80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2.6660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2.6680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27288225"/>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3 meses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42   / 32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spcAft>
                          <a:spcPts val="0"/>
                        </a:spcAft>
                      </a:pPr>
                      <a:r>
                        <a:rPr lang="es-ES" sz="1800">
                          <a:effectLst/>
                          <a:latin typeface="+mn-lt"/>
                          <a:ea typeface="Times New Roman" panose="02020603050405020304" pitchFamily="18" charset="0"/>
                          <a:cs typeface="Times New Roman" panose="02020603050405020304" pitchFamily="18" charset="0"/>
                        </a:rPr>
                        <a:t>2.6618</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2.6648</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26587184"/>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6 meses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145 / 130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2.6515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dirty="0">
                          <a:effectLst/>
                          <a:latin typeface="+mn-lt"/>
                          <a:ea typeface="Times New Roman" panose="02020603050405020304" pitchFamily="18" charset="0"/>
                          <a:cs typeface="Times New Roman" panose="02020603050405020304" pitchFamily="18" charset="0"/>
                        </a:rPr>
                        <a:t>2.6550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77946959"/>
                  </a:ext>
                </a:extLst>
              </a:tr>
            </a:tbl>
          </a:graphicData>
        </a:graphic>
      </p:graphicFrame>
      <p:sp>
        <p:nvSpPr>
          <p:cNvPr id="11" name="Rectángulo 10">
            <a:extLst>
              <a:ext uri="{FF2B5EF4-FFF2-40B4-BE49-F238E27FC236}">
                <a16:creationId xmlns:a16="http://schemas.microsoft.com/office/drawing/2014/main" id="{44666219-12D6-4ABE-B3EF-52B764B685C4}"/>
              </a:ext>
            </a:extLst>
          </p:cNvPr>
          <p:cNvSpPr/>
          <p:nvPr/>
        </p:nvSpPr>
        <p:spPr>
          <a:xfrm>
            <a:off x="477609" y="3059668"/>
            <a:ext cx="2291012" cy="369332"/>
          </a:xfrm>
          <a:prstGeom prst="rect">
            <a:avLst/>
          </a:prstGeom>
        </p:spPr>
        <p:txBody>
          <a:bodyPr wrap="none">
            <a:spAutoFit/>
          </a:bodyPr>
          <a:lstStyle/>
          <a:p>
            <a:pPr algn="just">
              <a:spcAft>
                <a:spcPts val="600"/>
              </a:spcAft>
            </a:pPr>
            <a:r>
              <a:rPr lang="es-ES" b="1" dirty="0">
                <a:latin typeface="+mn-lt"/>
                <a:ea typeface="Times New Roman" panose="02020603050405020304" pitchFamily="18" charset="0"/>
                <a:cs typeface="Arial" panose="020B0604020202020204" pitchFamily="34" charset="0"/>
              </a:rPr>
              <a:t>Tasas Spot. </a:t>
            </a:r>
            <a:r>
              <a:rPr lang="es-ES" b="1" dirty="0">
                <a:latin typeface="+mn-lt"/>
                <a:ea typeface="Times New Roman" panose="02020603050405020304" pitchFamily="18" charset="0"/>
                <a:cs typeface="Times New Roman" panose="02020603050405020304" pitchFamily="18" charset="0"/>
              </a:rPr>
              <a:t>CAD</a:t>
            </a:r>
            <a:endParaRPr lang="es-ES" dirty="0">
              <a:latin typeface="+mn-lt"/>
              <a:ea typeface="Times New Roman" panose="02020603050405020304" pitchFamily="18" charset="0"/>
              <a:cs typeface="Times New Roman" panose="02020603050405020304" pitchFamily="18" charset="0"/>
            </a:endParaRPr>
          </a:p>
        </p:txBody>
      </p:sp>
      <p:graphicFrame>
        <p:nvGraphicFramePr>
          <p:cNvPr id="13" name="Tabla 12">
            <a:extLst>
              <a:ext uri="{FF2B5EF4-FFF2-40B4-BE49-F238E27FC236}">
                <a16:creationId xmlns:a16="http://schemas.microsoft.com/office/drawing/2014/main" id="{D365C919-E402-4E6C-B465-A97668DF1448}"/>
              </a:ext>
            </a:extLst>
          </p:cNvPr>
          <p:cNvGraphicFramePr>
            <a:graphicFrameLocks noGrp="1"/>
          </p:cNvGraphicFramePr>
          <p:nvPr>
            <p:extLst>
              <p:ext uri="{D42A27DB-BD31-4B8C-83A1-F6EECF244321}">
                <p14:modId xmlns:p14="http://schemas.microsoft.com/office/powerpoint/2010/main" val="2011162545"/>
              </p:ext>
            </p:extLst>
          </p:nvPr>
        </p:nvGraphicFramePr>
        <p:xfrm>
          <a:off x="609600" y="3595245"/>
          <a:ext cx="7778824" cy="1371600"/>
        </p:xfrm>
        <a:graphic>
          <a:graphicData uri="http://schemas.openxmlformats.org/drawingml/2006/table">
            <a:tbl>
              <a:tblPr firstRow="1" firstCol="1" bandRow="1"/>
              <a:tblGrid>
                <a:gridCol w="2265974">
                  <a:extLst>
                    <a:ext uri="{9D8B030D-6E8A-4147-A177-3AD203B41FA5}">
                      <a16:colId xmlns:a16="http://schemas.microsoft.com/office/drawing/2014/main" val="3592913075"/>
                    </a:ext>
                  </a:extLst>
                </a:gridCol>
                <a:gridCol w="5512850">
                  <a:extLst>
                    <a:ext uri="{9D8B030D-6E8A-4147-A177-3AD203B41FA5}">
                      <a16:colId xmlns:a16="http://schemas.microsoft.com/office/drawing/2014/main" val="2476273623"/>
                    </a:ext>
                  </a:extLst>
                </a:gridCol>
              </a:tblGrid>
              <a:tr h="0">
                <a:tc>
                  <a:txBody>
                    <a:bodyPr/>
                    <a:lstStyle/>
                    <a:p>
                      <a:pPr algn="l">
                        <a:spcAft>
                          <a:spcPts val="0"/>
                        </a:spcAft>
                      </a:pPr>
                      <a:r>
                        <a:rPr lang="es-ES" sz="1800">
                          <a:effectLst/>
                          <a:latin typeface="+mn-lt"/>
                          <a:ea typeface="Times New Roman" panose="02020603050405020304" pitchFamily="18" charset="0"/>
                          <a:cs typeface="Arial" panose="020B0604020202020204" pitchFamily="34" charset="0"/>
                        </a:rPr>
                        <a:t>TC ----</a:t>
                      </a:r>
                      <a:r>
                        <a:rPr lang="es-ES" sz="180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a:effectLst/>
                          <a:latin typeface="+mn-lt"/>
                          <a:ea typeface="Times New Roman" panose="02020603050405020304" pitchFamily="18" charset="0"/>
                          <a:cs typeface="Arial" panose="020B0604020202020204" pitchFamily="34" charset="0"/>
                        </a:rPr>
                        <a:t> </a:t>
                      </a:r>
                      <a:r>
                        <a:rPr lang="es-ES" sz="1800">
                          <a:effectLst/>
                          <a:latin typeface="+mn-lt"/>
                          <a:ea typeface="Times New Roman" panose="02020603050405020304" pitchFamily="18" charset="0"/>
                          <a:cs typeface="Times New Roman" panose="02020603050405020304" pitchFamily="18" charset="0"/>
                        </a:rPr>
                        <a:t>2.6660</a:t>
                      </a:r>
                    </a:p>
                  </a:txBody>
                  <a:tcPr marL="68580" marR="68580" marT="0" marB="0">
                    <a:lnL>
                      <a:noFill/>
                    </a:lnL>
                    <a:lnR>
                      <a:noFill/>
                    </a:lnR>
                    <a:lnT>
                      <a:noFill/>
                    </a:lnT>
                    <a:lnB>
                      <a:noFill/>
                    </a:lnB>
                  </a:tcPr>
                </a:tc>
                <a:tc>
                  <a:txBody>
                    <a:bodyPr/>
                    <a:lstStyle/>
                    <a:p>
                      <a:pPr algn="l">
                        <a:spcAft>
                          <a:spcPts val="0"/>
                        </a:spcAft>
                      </a:pPr>
                      <a:r>
                        <a:rPr lang="es-ES" sz="1800" i="1" u="sng">
                          <a:effectLst/>
                          <a:latin typeface="+mn-lt"/>
                          <a:ea typeface="Times New Roman" panose="02020603050405020304" pitchFamily="18" charset="0"/>
                          <a:cs typeface="Arial" panose="020B0604020202020204" pitchFamily="34" charset="0"/>
                        </a:rPr>
                        <a:t>Recordar: </a:t>
                      </a:r>
                      <a:r>
                        <a:rPr lang="es-ES" sz="1800">
                          <a:effectLst/>
                          <a:latin typeface="+mn-lt"/>
                          <a:ea typeface="Times New Roman" panose="02020603050405020304" pitchFamily="18" charset="0"/>
                          <a:cs typeface="Arial" panose="020B0604020202020204" pitchFamily="34" charset="0"/>
                        </a:rPr>
                        <a:t> el primer número es la tasa de compra (TC) y a ella se le agrega (se sustituye) por la segunda cifra.</a:t>
                      </a:r>
                      <a:endParaRPr lang="es-ES" sz="180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51052874"/>
                  </a:ext>
                </a:extLst>
              </a:tr>
              <a:tr h="0">
                <a:tc>
                  <a:txBody>
                    <a:bodyPr/>
                    <a:lstStyle/>
                    <a:p>
                      <a:pPr algn="l">
                        <a:spcAft>
                          <a:spcPts val="0"/>
                        </a:spcAft>
                      </a:pPr>
                      <a:r>
                        <a:rPr lang="es-ES" sz="1800">
                          <a:effectLst/>
                          <a:latin typeface="+mn-lt"/>
                          <a:ea typeface="Times New Roman" panose="02020603050405020304" pitchFamily="18" charset="0"/>
                          <a:cs typeface="Arial" panose="020B0604020202020204" pitchFamily="34" charset="0"/>
                        </a:rPr>
                        <a:t>TV ----</a:t>
                      </a:r>
                      <a:r>
                        <a:rPr lang="es-ES" sz="180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a:effectLst/>
                          <a:latin typeface="+mn-lt"/>
                          <a:ea typeface="Times New Roman" panose="02020603050405020304" pitchFamily="18" charset="0"/>
                          <a:cs typeface="Times New Roman" panose="02020603050405020304" pitchFamily="18" charset="0"/>
                        </a:rPr>
                        <a:t>2.6680</a:t>
                      </a:r>
                    </a:p>
                  </a:txBody>
                  <a:tcPr marL="68580" marR="68580" marT="0" marB="0">
                    <a:lnL>
                      <a:noFill/>
                    </a:lnL>
                    <a:lnR>
                      <a:noFill/>
                    </a:lnR>
                    <a:lnT>
                      <a:noFill/>
                    </a:lnT>
                    <a:lnB>
                      <a:noFill/>
                    </a:lnB>
                  </a:tcPr>
                </a:tc>
                <a:tc>
                  <a:txBody>
                    <a:bodyPr/>
                    <a:lstStyle/>
                    <a:p>
                      <a:pPr algn="l">
                        <a:spcAft>
                          <a:spcPts val="0"/>
                        </a:spcAft>
                      </a:pPr>
                      <a:r>
                        <a:rPr lang="es-ES" sz="1800" dirty="0">
                          <a:effectLst/>
                          <a:latin typeface="+mn-lt"/>
                          <a:ea typeface="Times New Roman" panose="02020603050405020304" pitchFamily="18" charset="0"/>
                          <a:cs typeface="Times New Roman" panose="02020603050405020304" pitchFamily="18" charset="0"/>
                        </a:rPr>
                        <a:t>2.6660</a:t>
                      </a:r>
                      <a:r>
                        <a:rPr lang="es-ES" sz="1800" dirty="0">
                          <a:effectLst/>
                          <a:latin typeface="+mn-lt"/>
                          <a:ea typeface="Times New Roman" panose="02020603050405020304" pitchFamily="18" charset="0"/>
                          <a:cs typeface="Arial" panose="020B0604020202020204" pitchFamily="34" charset="0"/>
                        </a:rPr>
                        <a:t>-----</a:t>
                      </a:r>
                      <a:r>
                        <a:rPr lang="es-ES" sz="1800" dirty="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dirty="0">
                          <a:effectLst/>
                          <a:latin typeface="+mn-lt"/>
                          <a:ea typeface="Times New Roman" panose="02020603050405020304" pitchFamily="18" charset="0"/>
                          <a:cs typeface="Arial" panose="020B0604020202020204" pitchFamily="34" charset="0"/>
                        </a:rPr>
                        <a:t> se lleva a </a:t>
                      </a:r>
                      <a:r>
                        <a:rPr lang="es-ES" sz="1800" dirty="0">
                          <a:effectLst/>
                          <a:latin typeface="+mn-lt"/>
                          <a:ea typeface="Times New Roman" panose="02020603050405020304" pitchFamily="18" charset="0"/>
                          <a:cs typeface="Times New Roman" panose="02020603050405020304" pitchFamily="18" charset="0"/>
                        </a:rPr>
                        <a:t>2.6680</a:t>
                      </a:r>
                      <a:r>
                        <a:rPr lang="es-ES" sz="1800" dirty="0">
                          <a:effectLst/>
                          <a:latin typeface="+mn-lt"/>
                          <a:ea typeface="Times New Roman" panose="02020603050405020304" pitchFamily="18" charset="0"/>
                          <a:cs typeface="Arial" panose="020B0604020202020204" pitchFamily="34" charset="0"/>
                        </a:rPr>
                        <a:t> (o sea la tasa de venta Spot)</a:t>
                      </a:r>
                      <a:endParaRPr lang="es-ES" sz="1800" dirty="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2080436042"/>
                  </a:ext>
                </a:extLst>
              </a:tr>
            </a:tbl>
          </a:graphicData>
        </a:graphic>
      </p:graphicFrame>
    </p:spTree>
    <p:extLst>
      <p:ext uri="{BB962C8B-B14F-4D97-AF65-F5344CB8AC3E}">
        <p14:creationId xmlns:p14="http://schemas.microsoft.com/office/powerpoint/2010/main" val="25156209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Ejemplo</a:t>
            </a:r>
          </a:p>
        </p:txBody>
      </p:sp>
      <p:sp>
        <p:nvSpPr>
          <p:cNvPr id="3" name="Marcador de contenido 2">
            <a:extLst>
              <a:ext uri="{FF2B5EF4-FFF2-40B4-BE49-F238E27FC236}">
                <a16:creationId xmlns:a16="http://schemas.microsoft.com/office/drawing/2014/main" id="{B7D83084-BB64-4BB8-BC01-FB080CCC70B5}"/>
              </a:ext>
            </a:extLst>
          </p:cNvPr>
          <p:cNvSpPr>
            <a:spLocks noGrp="1"/>
          </p:cNvSpPr>
          <p:nvPr>
            <p:ph idx="1"/>
          </p:nvPr>
        </p:nvSpPr>
        <p:spPr/>
        <p:txBody>
          <a:bodyPr/>
          <a:lstStyle/>
          <a:p>
            <a:pPr marL="0" indent="0">
              <a:buNone/>
            </a:pPr>
            <a:r>
              <a:rPr lang="es-ES" sz="1800" b="1" dirty="0"/>
              <a:t>Tasas Forwards. CAD  </a:t>
            </a:r>
            <a:endParaRPr lang="es-ES" sz="1800" dirty="0"/>
          </a:p>
          <a:p>
            <a:endParaRPr lang="es-ES" sz="1800" dirty="0"/>
          </a:p>
        </p:txBody>
      </p:sp>
      <p:pic>
        <p:nvPicPr>
          <p:cNvPr id="10" name="Imagen 9">
            <a:extLst>
              <a:ext uri="{FF2B5EF4-FFF2-40B4-BE49-F238E27FC236}">
                <a16:creationId xmlns:a16="http://schemas.microsoft.com/office/drawing/2014/main" id="{DE72691E-864E-4590-B8B9-998A969EDB5A}"/>
              </a:ext>
            </a:extLst>
          </p:cNvPr>
          <p:cNvPicPr>
            <a:picLocks noChangeAspect="1"/>
          </p:cNvPicPr>
          <p:nvPr/>
        </p:nvPicPr>
        <p:blipFill>
          <a:blip r:embed="rId2"/>
          <a:stretch>
            <a:fillRect/>
          </a:stretch>
        </p:blipFill>
        <p:spPr>
          <a:xfrm>
            <a:off x="579376" y="1628800"/>
            <a:ext cx="7924800" cy="1576561"/>
          </a:xfrm>
          <a:prstGeom prst="rect">
            <a:avLst/>
          </a:prstGeom>
        </p:spPr>
      </p:pic>
      <p:pic>
        <p:nvPicPr>
          <p:cNvPr id="12" name="Imagen 11">
            <a:extLst>
              <a:ext uri="{FF2B5EF4-FFF2-40B4-BE49-F238E27FC236}">
                <a16:creationId xmlns:a16="http://schemas.microsoft.com/office/drawing/2014/main" id="{FD314C7D-FF6A-49FF-AF23-C0B851059379}"/>
              </a:ext>
            </a:extLst>
          </p:cNvPr>
          <p:cNvPicPr>
            <a:picLocks noChangeAspect="1"/>
          </p:cNvPicPr>
          <p:nvPr/>
        </p:nvPicPr>
        <p:blipFill>
          <a:blip r:embed="rId3"/>
          <a:stretch>
            <a:fillRect/>
          </a:stretch>
        </p:blipFill>
        <p:spPr>
          <a:xfrm>
            <a:off x="638808" y="3205361"/>
            <a:ext cx="7865367" cy="2815927"/>
          </a:xfrm>
          <a:prstGeom prst="rect">
            <a:avLst/>
          </a:prstGeom>
        </p:spPr>
      </p:pic>
    </p:spTree>
    <p:extLst>
      <p:ext uri="{BB962C8B-B14F-4D97-AF65-F5344CB8AC3E}">
        <p14:creationId xmlns:p14="http://schemas.microsoft.com/office/powerpoint/2010/main" val="11485398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p:txBody>
          <a:bodyPr/>
          <a:lstStyle/>
          <a:p>
            <a:r>
              <a:rPr lang="es-ES" dirty="0"/>
              <a:t>Ejemplo</a:t>
            </a:r>
          </a:p>
        </p:txBody>
      </p:sp>
      <p:sp>
        <p:nvSpPr>
          <p:cNvPr id="5" name="Cuadro de texto 2">
            <a:extLst>
              <a:ext uri="{FF2B5EF4-FFF2-40B4-BE49-F238E27FC236}">
                <a16:creationId xmlns:a16="http://schemas.microsoft.com/office/drawing/2014/main" id="{3DFC2359-342F-4BD0-B129-73F544ADDC0E}"/>
              </a:ext>
            </a:extLst>
          </p:cNvPr>
          <p:cNvSpPr txBox="1">
            <a:spLocks noChangeArrowheads="1"/>
          </p:cNvSpPr>
          <p:nvPr/>
        </p:nvSpPr>
        <p:spPr bwMode="auto">
          <a:xfrm>
            <a:off x="575556" y="1871192"/>
            <a:ext cx="7992888" cy="4401205"/>
          </a:xfrm>
          <a:prstGeom prst="rect">
            <a:avLst/>
          </a:prstGeom>
          <a:solidFill>
            <a:srgbClr val="FFFFFF"/>
          </a:solidFill>
          <a:ln w="57150">
            <a:solidFill>
              <a:srgbClr val="FF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Puntos de Compra &gt; Puntos de Venta </a:t>
            </a:r>
            <a:r>
              <a:rPr kumimoji="0" lang="es-ES" altLang="es-ES" sz="2400" b="1" i="0" u="none" strike="noStrike" cap="none" normalizeH="0" baseline="0" dirty="0">
                <a:ln>
                  <a:noFill/>
                </a:ln>
                <a:solidFill>
                  <a:schemeClr val="tx1"/>
                </a:solidFill>
                <a:effectLst/>
                <a:latin typeface="+mn-lt"/>
                <a:sym typeface="Symbol" panose="05050102010706020507" pitchFamily="18" charset="2"/>
              </a:rPr>
              <a:t></a:t>
            </a:r>
            <a:r>
              <a:rPr kumimoji="0" lang="es-ES" altLang="es-ES" sz="2400" b="1" i="0" u="none" strike="noStrike" cap="none" normalizeH="0" baseline="0" dirty="0">
                <a:ln>
                  <a:noFill/>
                </a:ln>
                <a:solidFill>
                  <a:schemeClr val="tx1"/>
                </a:solidFill>
                <a:effectLst/>
                <a:latin typeface="+mn-lt"/>
              </a:rPr>
              <a:t>Dólar Canadiense Cotiza con Prima</a:t>
            </a:r>
          </a:p>
          <a:p>
            <a:pPr marL="0" marR="0" lvl="0" indent="0" algn="just" defTabSz="914400" rtl="0" eaLnBrk="0" fontAlgn="base" latinLnBrk="0" hangingPunct="0">
              <a:lnSpc>
                <a:spcPct val="100000"/>
              </a:lnSpc>
              <a:spcBef>
                <a:spcPct val="0"/>
              </a:spcBef>
              <a:spcAft>
                <a:spcPts val="800"/>
              </a:spcAft>
              <a:buClrTx/>
              <a:buSzTx/>
              <a:buFontTx/>
              <a:buNone/>
              <a:tabLst/>
            </a:pPr>
            <a:endParaRPr kumimoji="0" lang="es-ES" altLang="es-ES" sz="2400" b="1" i="0" u="none" strike="noStrike" cap="none" normalizeH="0" baseline="0" dirty="0">
              <a:ln>
                <a:noFill/>
              </a:ln>
              <a:solidFill>
                <a:schemeClr val="tx1"/>
              </a:solidFill>
              <a:effectLst/>
              <a:latin typeface="+mn-lt"/>
            </a:endParaRPr>
          </a:p>
          <a:p>
            <a:pPr lvl="0" algn="just" eaLnBrk="0" hangingPunct="0">
              <a:spcAft>
                <a:spcPts val="800"/>
              </a:spcAft>
            </a:pPr>
            <a:r>
              <a:rPr kumimoji="0" lang="es-ES" altLang="es-ES" sz="2400" b="1" i="0" u="none" strike="noStrike" cap="none" normalizeH="0" baseline="0" dirty="0">
                <a:ln>
                  <a:noFill/>
                </a:ln>
                <a:solidFill>
                  <a:schemeClr val="tx1"/>
                </a:solidFill>
                <a:effectLst/>
                <a:latin typeface="+mn-lt"/>
              </a:rPr>
              <a:t>Cotización Forward   &lt; Cotización Spot </a:t>
            </a:r>
            <a:r>
              <a:rPr lang="es-ES" altLang="es-ES" sz="2400" b="1" dirty="0">
                <a:latin typeface="+mn-lt"/>
                <a:sym typeface="Symbol" panose="05050102010706020507" pitchFamily="18" charset="2"/>
              </a:rPr>
              <a:t></a:t>
            </a:r>
            <a:r>
              <a:rPr kumimoji="0" lang="es-ES" altLang="es-ES" sz="2400" b="1" i="0" u="none" strike="noStrike" cap="none" normalizeH="0" baseline="0" dirty="0">
                <a:ln>
                  <a:noFill/>
                </a:ln>
                <a:solidFill>
                  <a:schemeClr val="tx1"/>
                </a:solidFill>
                <a:effectLst/>
                <a:latin typeface="+mn-lt"/>
              </a:rPr>
              <a:t> Dólar Canadiense con Prima</a:t>
            </a:r>
          </a:p>
          <a:p>
            <a:pPr lvl="0" algn="just" eaLnBrk="0" hangingPunct="0">
              <a:spcAft>
                <a:spcPts val="800"/>
              </a:spcAft>
            </a:pPr>
            <a:endParaRPr kumimoji="0" lang="es-ES" altLang="es-ES" sz="2400" b="1"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El Dólar Canadiense (CAD) se aprecia y se deprecia el dólar estadounidense (USD)</a:t>
            </a:r>
          </a:p>
          <a:p>
            <a:pPr marL="0" marR="0" lvl="0" indent="0" algn="just" defTabSz="914400" rtl="0" eaLnBrk="0" fontAlgn="base" latinLnBrk="0" hangingPunct="0">
              <a:lnSpc>
                <a:spcPct val="100000"/>
              </a:lnSpc>
              <a:spcBef>
                <a:spcPct val="0"/>
              </a:spcBef>
              <a:spcAft>
                <a:spcPts val="800"/>
              </a:spcAft>
              <a:buClrTx/>
              <a:buSzTx/>
              <a:buFontTx/>
              <a:buNone/>
              <a:tabLst/>
            </a:pPr>
            <a:endParaRPr kumimoji="0" lang="es-ES" altLang="es-ES" sz="2400" b="1"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Los puntos se restan a la cotización actual</a:t>
            </a:r>
          </a:p>
        </p:txBody>
      </p:sp>
      <p:sp>
        <p:nvSpPr>
          <p:cNvPr id="6" name="Rectángulo 5">
            <a:extLst>
              <a:ext uri="{FF2B5EF4-FFF2-40B4-BE49-F238E27FC236}">
                <a16:creationId xmlns:a16="http://schemas.microsoft.com/office/drawing/2014/main" id="{B6EAC280-6273-4A89-B0CA-C332F46EAAED}"/>
              </a:ext>
            </a:extLst>
          </p:cNvPr>
          <p:cNvSpPr/>
          <p:nvPr/>
        </p:nvSpPr>
        <p:spPr>
          <a:xfrm>
            <a:off x="832647" y="1016886"/>
            <a:ext cx="1972015" cy="461665"/>
          </a:xfrm>
          <a:prstGeom prst="rect">
            <a:avLst/>
          </a:prstGeom>
        </p:spPr>
        <p:txBody>
          <a:bodyPr wrap="none">
            <a:spAutoFit/>
          </a:bodyPr>
          <a:lstStyle/>
          <a:p>
            <a:pPr algn="just">
              <a:spcAft>
                <a:spcPts val="600"/>
              </a:spcAft>
            </a:pPr>
            <a:r>
              <a:rPr lang="es-ES" sz="2400" b="1" dirty="0">
                <a:latin typeface="+mn-lt"/>
                <a:ea typeface="Times New Roman" panose="02020603050405020304" pitchFamily="18" charset="0"/>
                <a:cs typeface="Arial" panose="020B0604020202020204" pitchFamily="34" charset="0"/>
              </a:rPr>
              <a:t>RESUMEN </a:t>
            </a:r>
            <a:endParaRPr lang="es-ES" sz="2400" dirty="0">
              <a:latin typeface="+mn-lt"/>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037501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D64A3B4-226C-45ED-8465-9054A61FCC91}"/>
              </a:ext>
            </a:extLst>
          </p:cNvPr>
          <p:cNvSpPr>
            <a:spLocks noGrp="1"/>
          </p:cNvSpPr>
          <p:nvPr>
            <p:ph type="title"/>
          </p:nvPr>
        </p:nvSpPr>
        <p:spPr>
          <a:xfrm>
            <a:off x="592561" y="241378"/>
            <a:ext cx="8153401" cy="447377"/>
          </a:xfrm>
        </p:spPr>
        <p:txBody>
          <a:bodyPr>
            <a:noAutofit/>
          </a:bodyPr>
          <a:lstStyle/>
          <a:p>
            <a:r>
              <a:rPr lang="es-ES" dirty="0"/>
              <a:t/>
            </a:r>
            <a:br>
              <a:rPr lang="es-ES" dirty="0"/>
            </a:br>
            <a:r>
              <a:rPr lang="es-ES" dirty="0"/>
              <a:t>Ejemplo: Cotización directa CHF/ Dólar</a:t>
            </a:r>
            <a:br>
              <a:rPr lang="es-ES" dirty="0"/>
            </a:br>
            <a:endParaRPr lang="es-ES" dirty="0"/>
          </a:p>
        </p:txBody>
      </p:sp>
      <p:graphicFrame>
        <p:nvGraphicFramePr>
          <p:cNvPr id="4" name="Marcador de contenido 3">
            <a:extLst>
              <a:ext uri="{FF2B5EF4-FFF2-40B4-BE49-F238E27FC236}">
                <a16:creationId xmlns:a16="http://schemas.microsoft.com/office/drawing/2014/main" id="{2E16CEBA-B2BE-4302-BB9A-8D053452FC43}"/>
              </a:ext>
            </a:extLst>
          </p:cNvPr>
          <p:cNvGraphicFramePr>
            <a:graphicFrameLocks noGrp="1"/>
          </p:cNvGraphicFramePr>
          <p:nvPr>
            <p:ph idx="1"/>
            <p:extLst>
              <p:ext uri="{D42A27DB-BD31-4B8C-83A1-F6EECF244321}">
                <p14:modId xmlns:p14="http://schemas.microsoft.com/office/powerpoint/2010/main" val="3889389650"/>
              </p:ext>
            </p:extLst>
          </p:nvPr>
        </p:nvGraphicFramePr>
        <p:xfrm>
          <a:off x="899592" y="1412776"/>
          <a:ext cx="6984776" cy="1097280"/>
        </p:xfrm>
        <a:graphic>
          <a:graphicData uri="http://schemas.openxmlformats.org/drawingml/2006/table">
            <a:tbl>
              <a:tblPr firstRow="1" firstCol="1" bandRow="1"/>
              <a:tblGrid>
                <a:gridCol w="1746194">
                  <a:extLst>
                    <a:ext uri="{9D8B030D-6E8A-4147-A177-3AD203B41FA5}">
                      <a16:colId xmlns:a16="http://schemas.microsoft.com/office/drawing/2014/main" val="4062784724"/>
                    </a:ext>
                  </a:extLst>
                </a:gridCol>
                <a:gridCol w="1746194">
                  <a:extLst>
                    <a:ext uri="{9D8B030D-6E8A-4147-A177-3AD203B41FA5}">
                      <a16:colId xmlns:a16="http://schemas.microsoft.com/office/drawing/2014/main" val="831045918"/>
                    </a:ext>
                  </a:extLst>
                </a:gridCol>
                <a:gridCol w="1746194">
                  <a:extLst>
                    <a:ext uri="{9D8B030D-6E8A-4147-A177-3AD203B41FA5}">
                      <a16:colId xmlns:a16="http://schemas.microsoft.com/office/drawing/2014/main" val="1298251157"/>
                    </a:ext>
                  </a:extLst>
                </a:gridCol>
                <a:gridCol w="1746194">
                  <a:extLst>
                    <a:ext uri="{9D8B030D-6E8A-4147-A177-3AD203B41FA5}">
                      <a16:colId xmlns:a16="http://schemas.microsoft.com/office/drawing/2014/main" val="2719705681"/>
                    </a:ext>
                  </a:extLst>
                </a:gridCol>
              </a:tblGrid>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 </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gridSpan="2">
                  <a:txBody>
                    <a:bodyPr/>
                    <a:lstStyle/>
                    <a:p>
                      <a:pPr algn="ctr">
                        <a:spcAft>
                          <a:spcPts val="0"/>
                        </a:spcAft>
                      </a:pPr>
                      <a:r>
                        <a:rPr lang="es-ES" sz="1800" b="1">
                          <a:effectLst/>
                          <a:latin typeface="+mn-lt"/>
                          <a:ea typeface="Times New Roman" panose="02020603050405020304" pitchFamily="18" charset="0"/>
                          <a:cs typeface="Times New Roman" panose="02020603050405020304" pitchFamily="18" charset="0"/>
                        </a:rPr>
                        <a:t>Valores directos</a:t>
                      </a:r>
                      <a:endParaRPr lang="es-ES" sz="180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extLst>
                  <a:ext uri="{0D108BD9-81ED-4DB2-BD59-A6C34878D82A}">
                    <a16:rowId xmlns:a16="http://schemas.microsoft.com/office/drawing/2014/main" val="2024822309"/>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Spot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744 / 46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effectLst/>
                          <a:latin typeface="+mn-lt"/>
                          <a:ea typeface="Times New Roman" panose="02020603050405020304" pitchFamily="18" charset="0"/>
                          <a:cs typeface="Times New Roman" panose="02020603050405020304" pitchFamily="18" charset="0"/>
                        </a:rPr>
                        <a:t>744</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effectLst/>
                          <a:latin typeface="+mn-lt"/>
                          <a:ea typeface="Times New Roman" panose="02020603050405020304" pitchFamily="18" charset="0"/>
                          <a:cs typeface="Times New Roman" panose="02020603050405020304" pitchFamily="18" charset="0"/>
                        </a:rPr>
                        <a:t>746</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53897304"/>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3 meses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8.75 / 9.5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effectLst/>
                          <a:latin typeface="+mn-lt"/>
                          <a:ea typeface="Times New Roman" panose="02020603050405020304" pitchFamily="18" charset="0"/>
                          <a:cs typeface="Times New Roman" panose="02020603050405020304" pitchFamily="18" charset="0"/>
                        </a:rPr>
                        <a:t>752.75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effectLst/>
                          <a:latin typeface="+mn-lt"/>
                          <a:ea typeface="Times New Roman" panose="02020603050405020304" pitchFamily="18" charset="0"/>
                          <a:cs typeface="Times New Roman" panose="02020603050405020304" pitchFamily="18" charset="0"/>
                        </a:rPr>
                        <a:t>755.5</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9120141"/>
                  </a:ext>
                </a:extLst>
              </a:tr>
              <a:tr h="0">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6 meses      </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spcAft>
                          <a:spcPts val="0"/>
                        </a:spcAft>
                      </a:pPr>
                      <a:r>
                        <a:rPr lang="es-ES" sz="1800">
                          <a:effectLst/>
                          <a:latin typeface="+mn-lt"/>
                          <a:ea typeface="Times New Roman" panose="02020603050405020304" pitchFamily="18" charset="0"/>
                          <a:cs typeface="Times New Roman" panose="02020603050405020304" pitchFamily="18" charset="0"/>
                        </a:rPr>
                        <a:t>14.0 / 17.0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a:effectLst/>
                          <a:latin typeface="+mn-lt"/>
                          <a:ea typeface="Times New Roman" panose="02020603050405020304" pitchFamily="18" charset="0"/>
                          <a:cs typeface="Times New Roman" panose="02020603050405020304" pitchFamily="18" charset="0"/>
                        </a:rPr>
                        <a:t>758.0</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spcAft>
                          <a:spcPts val="0"/>
                        </a:spcAft>
                      </a:pPr>
                      <a:r>
                        <a:rPr lang="es-ES" sz="1800" dirty="0">
                          <a:effectLst/>
                          <a:latin typeface="+mn-lt"/>
                          <a:ea typeface="Times New Roman" panose="02020603050405020304" pitchFamily="18" charset="0"/>
                          <a:cs typeface="Times New Roman" panose="02020603050405020304" pitchFamily="18" charset="0"/>
                        </a:rPr>
                        <a:t>763</a:t>
                      </a: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6434290"/>
                  </a:ext>
                </a:extLst>
              </a:tr>
            </a:tbl>
          </a:graphicData>
        </a:graphic>
      </p:graphicFrame>
      <p:sp>
        <p:nvSpPr>
          <p:cNvPr id="6" name="Rectángulo 5">
            <a:extLst>
              <a:ext uri="{FF2B5EF4-FFF2-40B4-BE49-F238E27FC236}">
                <a16:creationId xmlns:a16="http://schemas.microsoft.com/office/drawing/2014/main" id="{599D4672-8F50-4B9A-BD86-14608C2AAF03}"/>
              </a:ext>
            </a:extLst>
          </p:cNvPr>
          <p:cNvSpPr/>
          <p:nvPr/>
        </p:nvSpPr>
        <p:spPr>
          <a:xfrm>
            <a:off x="864704" y="2864745"/>
            <a:ext cx="2263761" cy="369332"/>
          </a:xfrm>
          <a:prstGeom prst="rect">
            <a:avLst/>
          </a:prstGeom>
        </p:spPr>
        <p:txBody>
          <a:bodyPr wrap="none">
            <a:spAutoFit/>
          </a:bodyPr>
          <a:lstStyle/>
          <a:p>
            <a:r>
              <a:rPr lang="es-ES" b="1" dirty="0">
                <a:latin typeface="+mn-lt"/>
              </a:rPr>
              <a:t>Tasas Spot. CHF</a:t>
            </a:r>
          </a:p>
        </p:txBody>
      </p:sp>
      <p:graphicFrame>
        <p:nvGraphicFramePr>
          <p:cNvPr id="7" name="Tabla 6">
            <a:extLst>
              <a:ext uri="{FF2B5EF4-FFF2-40B4-BE49-F238E27FC236}">
                <a16:creationId xmlns:a16="http://schemas.microsoft.com/office/drawing/2014/main" id="{E239B9B5-8797-4199-9BE2-D22EDD927119}"/>
              </a:ext>
            </a:extLst>
          </p:cNvPr>
          <p:cNvGraphicFramePr>
            <a:graphicFrameLocks noGrp="1"/>
          </p:cNvGraphicFramePr>
          <p:nvPr>
            <p:extLst>
              <p:ext uri="{D42A27DB-BD31-4B8C-83A1-F6EECF244321}">
                <p14:modId xmlns:p14="http://schemas.microsoft.com/office/powerpoint/2010/main" val="4072025283"/>
              </p:ext>
            </p:extLst>
          </p:nvPr>
        </p:nvGraphicFramePr>
        <p:xfrm>
          <a:off x="899592" y="3337306"/>
          <a:ext cx="7560840" cy="1371600"/>
        </p:xfrm>
        <a:graphic>
          <a:graphicData uri="http://schemas.openxmlformats.org/drawingml/2006/table">
            <a:tbl>
              <a:tblPr firstRow="1" firstCol="1" bandRow="1"/>
              <a:tblGrid>
                <a:gridCol w="2202475">
                  <a:extLst>
                    <a:ext uri="{9D8B030D-6E8A-4147-A177-3AD203B41FA5}">
                      <a16:colId xmlns:a16="http://schemas.microsoft.com/office/drawing/2014/main" val="1706980939"/>
                    </a:ext>
                  </a:extLst>
                </a:gridCol>
                <a:gridCol w="5358365">
                  <a:extLst>
                    <a:ext uri="{9D8B030D-6E8A-4147-A177-3AD203B41FA5}">
                      <a16:colId xmlns:a16="http://schemas.microsoft.com/office/drawing/2014/main" val="1821740645"/>
                    </a:ext>
                  </a:extLst>
                </a:gridCol>
              </a:tblGrid>
              <a:tr h="0">
                <a:tc>
                  <a:txBody>
                    <a:bodyPr/>
                    <a:lstStyle/>
                    <a:p>
                      <a:pPr algn="just">
                        <a:spcAft>
                          <a:spcPts val="0"/>
                        </a:spcAft>
                      </a:pPr>
                      <a:r>
                        <a:rPr lang="es-ES" sz="1800" dirty="0">
                          <a:effectLst/>
                          <a:latin typeface="+mn-lt"/>
                          <a:ea typeface="Times New Roman" panose="02020603050405020304" pitchFamily="18" charset="0"/>
                          <a:cs typeface="Arial" panose="020B0604020202020204" pitchFamily="34" charset="0"/>
                        </a:rPr>
                        <a:t>TC </a:t>
                      </a:r>
                      <a:r>
                        <a:rPr lang="es-ES" sz="1800" dirty="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dirty="0">
                          <a:effectLst/>
                          <a:latin typeface="+mn-lt"/>
                          <a:ea typeface="Times New Roman" panose="02020603050405020304" pitchFamily="18" charset="0"/>
                          <a:cs typeface="Arial" panose="020B0604020202020204" pitchFamily="34" charset="0"/>
                        </a:rPr>
                        <a:t> </a:t>
                      </a:r>
                      <a:r>
                        <a:rPr lang="es-ES" sz="1800" dirty="0">
                          <a:effectLst/>
                          <a:latin typeface="+mn-lt"/>
                          <a:ea typeface="Times New Roman" panose="02020603050405020304" pitchFamily="18" charset="0"/>
                          <a:cs typeface="Times New Roman" panose="02020603050405020304" pitchFamily="18" charset="0"/>
                        </a:rPr>
                        <a:t>744</a:t>
                      </a:r>
                    </a:p>
                  </a:txBody>
                  <a:tcPr marL="68580" marR="68580" marT="0" marB="0">
                    <a:lnL>
                      <a:noFill/>
                    </a:lnL>
                    <a:lnR>
                      <a:noFill/>
                    </a:lnR>
                    <a:lnT>
                      <a:noFill/>
                    </a:lnT>
                    <a:lnB>
                      <a:noFill/>
                    </a:lnB>
                  </a:tcPr>
                </a:tc>
                <a:tc>
                  <a:txBody>
                    <a:bodyPr/>
                    <a:lstStyle/>
                    <a:p>
                      <a:pPr algn="just">
                        <a:spcAft>
                          <a:spcPts val="0"/>
                        </a:spcAft>
                      </a:pPr>
                      <a:r>
                        <a:rPr lang="es-ES" sz="1800" i="1" u="sng" dirty="0">
                          <a:effectLst/>
                          <a:latin typeface="+mn-lt"/>
                          <a:ea typeface="Times New Roman" panose="02020603050405020304" pitchFamily="18" charset="0"/>
                          <a:cs typeface="Arial" panose="020B0604020202020204" pitchFamily="34" charset="0"/>
                        </a:rPr>
                        <a:t>Recordar: </a:t>
                      </a:r>
                      <a:r>
                        <a:rPr lang="es-ES" sz="1800" dirty="0">
                          <a:effectLst/>
                          <a:latin typeface="+mn-lt"/>
                          <a:ea typeface="Times New Roman" panose="02020603050405020304" pitchFamily="18" charset="0"/>
                          <a:cs typeface="Arial" panose="020B0604020202020204" pitchFamily="34" charset="0"/>
                        </a:rPr>
                        <a:t> el primer número es la tasa de compra (TC) y a ella se le agrega (se sustituye) por la segunda cifra.</a:t>
                      </a:r>
                      <a:endParaRPr lang="es-ES" sz="1800" dirty="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355274979"/>
                  </a:ext>
                </a:extLst>
              </a:tr>
              <a:tr h="0">
                <a:tc>
                  <a:txBody>
                    <a:bodyPr/>
                    <a:lstStyle/>
                    <a:p>
                      <a:pPr algn="just">
                        <a:spcAft>
                          <a:spcPts val="0"/>
                        </a:spcAft>
                      </a:pPr>
                      <a:r>
                        <a:rPr lang="es-ES" sz="1800" dirty="0">
                          <a:effectLst/>
                          <a:latin typeface="+mn-lt"/>
                          <a:ea typeface="Times New Roman" panose="02020603050405020304" pitchFamily="18" charset="0"/>
                          <a:cs typeface="Arial" panose="020B0604020202020204" pitchFamily="34" charset="0"/>
                        </a:rPr>
                        <a:t>TV </a:t>
                      </a:r>
                      <a:r>
                        <a:rPr lang="es-ES" sz="1800" dirty="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dirty="0">
                          <a:effectLst/>
                          <a:latin typeface="+mn-lt"/>
                          <a:ea typeface="Times New Roman" panose="02020603050405020304" pitchFamily="18" charset="0"/>
                          <a:cs typeface="Times New Roman" panose="02020603050405020304" pitchFamily="18" charset="0"/>
                        </a:rPr>
                        <a:t>746</a:t>
                      </a:r>
                    </a:p>
                  </a:txBody>
                  <a:tcPr marL="68580" marR="68580" marT="0" marB="0">
                    <a:lnL>
                      <a:noFill/>
                    </a:lnL>
                    <a:lnR>
                      <a:noFill/>
                    </a:lnR>
                    <a:lnT>
                      <a:noFill/>
                    </a:lnT>
                    <a:lnB>
                      <a:noFill/>
                    </a:lnB>
                  </a:tcPr>
                </a:tc>
                <a:tc>
                  <a:txBody>
                    <a:bodyPr/>
                    <a:lstStyle/>
                    <a:p>
                      <a:pPr algn="just">
                        <a:spcAft>
                          <a:spcPts val="0"/>
                        </a:spcAft>
                      </a:pPr>
                      <a:r>
                        <a:rPr lang="es-ES" sz="1800" dirty="0">
                          <a:effectLst/>
                          <a:latin typeface="+mn-lt"/>
                          <a:ea typeface="Times New Roman" panose="02020603050405020304" pitchFamily="18" charset="0"/>
                          <a:cs typeface="Times New Roman" panose="02020603050405020304" pitchFamily="18" charset="0"/>
                        </a:rPr>
                        <a:t>744</a:t>
                      </a:r>
                      <a:r>
                        <a:rPr lang="es-ES" sz="1800" dirty="0">
                          <a:effectLst/>
                          <a:latin typeface="+mn-lt"/>
                          <a:ea typeface="Times New Roman" panose="02020603050405020304" pitchFamily="18" charset="0"/>
                          <a:cs typeface="Arial" panose="020B0604020202020204" pitchFamily="34" charset="0"/>
                        </a:rPr>
                        <a:t>---</a:t>
                      </a:r>
                      <a:r>
                        <a:rPr lang="es-ES" sz="1800" dirty="0">
                          <a:effectLst/>
                          <a:latin typeface="+mn-lt"/>
                          <a:ea typeface="Times New Roman" panose="02020603050405020304" pitchFamily="18" charset="0"/>
                          <a:cs typeface="Arial" panose="020B0604020202020204" pitchFamily="34" charset="0"/>
                          <a:sym typeface="Wingdings" panose="05000000000000000000" pitchFamily="2" charset="2"/>
                        </a:rPr>
                        <a:t></a:t>
                      </a:r>
                      <a:r>
                        <a:rPr lang="es-ES" sz="1800" dirty="0">
                          <a:effectLst/>
                          <a:latin typeface="+mn-lt"/>
                          <a:ea typeface="Times New Roman" panose="02020603050405020304" pitchFamily="18" charset="0"/>
                          <a:cs typeface="Arial" panose="020B0604020202020204" pitchFamily="34" charset="0"/>
                        </a:rPr>
                        <a:t> se lleva a </a:t>
                      </a:r>
                      <a:r>
                        <a:rPr lang="es-ES" sz="1800" dirty="0">
                          <a:effectLst/>
                          <a:latin typeface="+mn-lt"/>
                          <a:ea typeface="Times New Roman" panose="02020603050405020304" pitchFamily="18" charset="0"/>
                          <a:cs typeface="Times New Roman" panose="02020603050405020304" pitchFamily="18" charset="0"/>
                        </a:rPr>
                        <a:t>746</a:t>
                      </a:r>
                      <a:r>
                        <a:rPr lang="es-ES" sz="1800" dirty="0">
                          <a:effectLst/>
                          <a:latin typeface="+mn-lt"/>
                          <a:ea typeface="Times New Roman" panose="02020603050405020304" pitchFamily="18" charset="0"/>
                          <a:cs typeface="Arial" panose="020B0604020202020204" pitchFamily="34" charset="0"/>
                        </a:rPr>
                        <a:t> (o sea la tasa de venta Spot)</a:t>
                      </a:r>
                      <a:endParaRPr lang="es-ES" sz="1800" dirty="0">
                        <a:effectLst/>
                        <a:latin typeface="+mn-lt"/>
                        <a:ea typeface="Times New Roman" panose="02020603050405020304" pitchFamily="18" charset="0"/>
                        <a:cs typeface="Times New Roman" panose="02020603050405020304" pitchFamily="18" charset="0"/>
                      </a:endParaRPr>
                    </a:p>
                  </a:txBody>
                  <a:tcPr marL="68580" marR="68580" marT="0" marB="0">
                    <a:lnL>
                      <a:noFill/>
                    </a:lnL>
                    <a:lnR>
                      <a:noFill/>
                    </a:lnR>
                    <a:lnT>
                      <a:noFill/>
                    </a:lnT>
                    <a:lnB>
                      <a:noFill/>
                    </a:lnB>
                  </a:tcPr>
                </a:tc>
                <a:extLst>
                  <a:ext uri="{0D108BD9-81ED-4DB2-BD59-A6C34878D82A}">
                    <a16:rowId xmlns:a16="http://schemas.microsoft.com/office/drawing/2014/main" val="1604012312"/>
                  </a:ext>
                </a:extLst>
              </a:tr>
            </a:tbl>
          </a:graphicData>
        </a:graphic>
      </p:graphicFrame>
    </p:spTree>
    <p:extLst>
      <p:ext uri="{BB962C8B-B14F-4D97-AF65-F5344CB8AC3E}">
        <p14:creationId xmlns:p14="http://schemas.microsoft.com/office/powerpoint/2010/main" val="36545091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B8CC4-C5BF-45D6-8FCD-01CBB5D7CE83}"/>
              </a:ext>
            </a:extLst>
          </p:cNvPr>
          <p:cNvSpPr>
            <a:spLocks noGrp="1"/>
          </p:cNvSpPr>
          <p:nvPr>
            <p:ph type="title"/>
          </p:nvPr>
        </p:nvSpPr>
        <p:spPr>
          <a:xfrm>
            <a:off x="609600" y="122238"/>
            <a:ext cx="8210872" cy="563562"/>
          </a:xfrm>
        </p:spPr>
        <p:txBody>
          <a:bodyPr/>
          <a:lstStyle/>
          <a:p>
            <a:r>
              <a:rPr lang="es-ES" dirty="0"/>
              <a:t>Ejemplo: Cotización directa CHF/ Dólar</a:t>
            </a:r>
          </a:p>
        </p:txBody>
      </p:sp>
      <p:sp>
        <p:nvSpPr>
          <p:cNvPr id="3" name="Marcador de contenido 2">
            <a:extLst>
              <a:ext uri="{FF2B5EF4-FFF2-40B4-BE49-F238E27FC236}">
                <a16:creationId xmlns:a16="http://schemas.microsoft.com/office/drawing/2014/main" id="{0CC16619-1743-40C7-BC13-A5BA1C52138F}"/>
              </a:ext>
            </a:extLst>
          </p:cNvPr>
          <p:cNvSpPr>
            <a:spLocks noGrp="1"/>
          </p:cNvSpPr>
          <p:nvPr>
            <p:ph idx="1"/>
          </p:nvPr>
        </p:nvSpPr>
        <p:spPr>
          <a:xfrm>
            <a:off x="609600" y="1228725"/>
            <a:ext cx="8023225" cy="4921250"/>
          </a:xfrm>
        </p:spPr>
        <p:txBody>
          <a:bodyPr/>
          <a:lstStyle/>
          <a:p>
            <a:pPr marL="0" indent="0">
              <a:buNone/>
            </a:pPr>
            <a:r>
              <a:rPr lang="es-ES" sz="2000" b="1" dirty="0"/>
              <a:t>Tasas Forwards. CHF</a:t>
            </a:r>
            <a:endParaRPr lang="es-ES" sz="2000" dirty="0"/>
          </a:p>
          <a:p>
            <a:endParaRPr lang="es-ES" dirty="0"/>
          </a:p>
        </p:txBody>
      </p:sp>
      <p:pic>
        <p:nvPicPr>
          <p:cNvPr id="9" name="Imagen 8">
            <a:extLst>
              <a:ext uri="{FF2B5EF4-FFF2-40B4-BE49-F238E27FC236}">
                <a16:creationId xmlns:a16="http://schemas.microsoft.com/office/drawing/2014/main" id="{230FEE66-5283-4709-B709-C2CE772DB5F9}"/>
              </a:ext>
            </a:extLst>
          </p:cNvPr>
          <p:cNvPicPr>
            <a:picLocks noChangeAspect="1"/>
          </p:cNvPicPr>
          <p:nvPr/>
        </p:nvPicPr>
        <p:blipFill>
          <a:blip r:embed="rId2"/>
          <a:stretch>
            <a:fillRect/>
          </a:stretch>
        </p:blipFill>
        <p:spPr>
          <a:xfrm>
            <a:off x="1043608" y="1988840"/>
            <a:ext cx="7490792" cy="1440160"/>
          </a:xfrm>
          <a:prstGeom prst="rect">
            <a:avLst/>
          </a:prstGeom>
        </p:spPr>
      </p:pic>
      <p:pic>
        <p:nvPicPr>
          <p:cNvPr id="11" name="Imagen 10">
            <a:extLst>
              <a:ext uri="{FF2B5EF4-FFF2-40B4-BE49-F238E27FC236}">
                <a16:creationId xmlns:a16="http://schemas.microsoft.com/office/drawing/2014/main" id="{57BFA178-8E7A-40B3-9700-97A9817A8ED1}"/>
              </a:ext>
            </a:extLst>
          </p:cNvPr>
          <p:cNvPicPr>
            <a:picLocks noChangeAspect="1"/>
          </p:cNvPicPr>
          <p:nvPr/>
        </p:nvPicPr>
        <p:blipFill>
          <a:blip r:embed="rId3"/>
          <a:stretch>
            <a:fillRect/>
          </a:stretch>
        </p:blipFill>
        <p:spPr>
          <a:xfrm>
            <a:off x="628074" y="3429000"/>
            <a:ext cx="7490792" cy="1440160"/>
          </a:xfrm>
          <a:prstGeom prst="rect">
            <a:avLst/>
          </a:prstGeom>
        </p:spPr>
      </p:pic>
      <p:sp>
        <p:nvSpPr>
          <p:cNvPr id="12" name="Rectángulo 11">
            <a:extLst>
              <a:ext uri="{FF2B5EF4-FFF2-40B4-BE49-F238E27FC236}">
                <a16:creationId xmlns:a16="http://schemas.microsoft.com/office/drawing/2014/main" id="{374F92B2-62A5-43DC-8B83-B45C3F3C98D6}"/>
              </a:ext>
            </a:extLst>
          </p:cNvPr>
          <p:cNvSpPr/>
          <p:nvPr/>
        </p:nvSpPr>
        <p:spPr>
          <a:xfrm>
            <a:off x="609600" y="5186402"/>
            <a:ext cx="7883624" cy="646331"/>
          </a:xfrm>
          <a:prstGeom prst="rect">
            <a:avLst/>
          </a:prstGeom>
        </p:spPr>
        <p:txBody>
          <a:bodyPr wrap="square">
            <a:spAutoFit/>
          </a:bodyPr>
          <a:lstStyle/>
          <a:p>
            <a:pPr algn="just">
              <a:spcAft>
                <a:spcPts val="0"/>
              </a:spcAft>
            </a:pPr>
            <a:r>
              <a:rPr lang="es-ES" dirty="0">
                <a:ea typeface="Times New Roman" panose="02020603050405020304" pitchFamily="18" charset="0"/>
                <a:cs typeface="Times New Roman" panose="02020603050405020304" pitchFamily="18" charset="0"/>
              </a:rPr>
              <a:t>En la mayoría de las monedas, las cotizaciones se presentan hasta con </a:t>
            </a:r>
            <a:r>
              <a:rPr lang="es-ES" b="1" dirty="0">
                <a:ea typeface="Times New Roman" panose="02020603050405020304" pitchFamily="18" charset="0"/>
                <a:cs typeface="Times New Roman" panose="02020603050405020304" pitchFamily="18" charset="0"/>
              </a:rPr>
              <a:t>cuatro decimales</a:t>
            </a:r>
            <a:r>
              <a:rPr lang="es-ES" dirty="0">
                <a:ea typeface="Times New Roman" panose="02020603050405020304" pitchFamily="18" charset="0"/>
                <a:cs typeface="Times New Roman" panose="02020603050405020304" pitchFamily="18" charset="0"/>
              </a:rPr>
              <a:t>, tanto en términos estadounidenses como en europeos.</a:t>
            </a:r>
          </a:p>
        </p:txBody>
      </p:sp>
    </p:spTree>
    <p:extLst>
      <p:ext uri="{BB962C8B-B14F-4D97-AF65-F5344CB8AC3E}">
        <p14:creationId xmlns:p14="http://schemas.microsoft.com/office/powerpoint/2010/main" val="13632745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B8CC4-C5BF-45D6-8FCD-01CBB5D7CE83}"/>
              </a:ext>
            </a:extLst>
          </p:cNvPr>
          <p:cNvSpPr>
            <a:spLocks noGrp="1"/>
          </p:cNvSpPr>
          <p:nvPr>
            <p:ph type="title"/>
          </p:nvPr>
        </p:nvSpPr>
        <p:spPr>
          <a:xfrm>
            <a:off x="611560" y="122238"/>
            <a:ext cx="8241300" cy="563562"/>
          </a:xfrm>
        </p:spPr>
        <p:txBody>
          <a:bodyPr/>
          <a:lstStyle/>
          <a:p>
            <a:r>
              <a:rPr lang="es-ES" dirty="0"/>
              <a:t>Ejemplo: Cotización directa CHF/ Dólar</a:t>
            </a:r>
          </a:p>
        </p:txBody>
      </p:sp>
      <p:sp>
        <p:nvSpPr>
          <p:cNvPr id="4" name="Marcador de contenido 3">
            <a:extLst>
              <a:ext uri="{FF2B5EF4-FFF2-40B4-BE49-F238E27FC236}">
                <a16:creationId xmlns:a16="http://schemas.microsoft.com/office/drawing/2014/main" id="{15BA7BA4-B9D1-4A11-96E1-446AAA80D117}"/>
              </a:ext>
            </a:extLst>
          </p:cNvPr>
          <p:cNvSpPr>
            <a:spLocks noGrp="1"/>
          </p:cNvSpPr>
          <p:nvPr>
            <p:ph idx="1"/>
          </p:nvPr>
        </p:nvSpPr>
        <p:spPr>
          <a:xfrm>
            <a:off x="742188" y="1031687"/>
            <a:ext cx="1673856" cy="400110"/>
          </a:xfrm>
          <a:prstGeom prst="rect">
            <a:avLst/>
          </a:prstGeom>
        </p:spPr>
        <p:txBody>
          <a:bodyPr wrap="none">
            <a:spAutoFit/>
          </a:bodyPr>
          <a:lstStyle/>
          <a:p>
            <a:pPr marL="0" indent="0">
              <a:spcAft>
                <a:spcPts val="600"/>
              </a:spcAft>
              <a:buNone/>
            </a:pPr>
            <a:r>
              <a:rPr lang="es-ES" sz="2000" b="1" dirty="0">
                <a:latin typeface="+mn-lt"/>
                <a:ea typeface="Times New Roman" panose="02020603050405020304" pitchFamily="18" charset="0"/>
                <a:cs typeface="Arial" panose="020B0604020202020204" pitchFamily="34" charset="0"/>
              </a:rPr>
              <a:t>RESUMEN </a:t>
            </a:r>
            <a:endParaRPr lang="es-ES" sz="2000" dirty="0">
              <a:latin typeface="+mn-lt"/>
              <a:ea typeface="Times New Roman" panose="02020603050405020304" pitchFamily="18" charset="0"/>
              <a:cs typeface="Times New Roman" panose="02020603050405020304" pitchFamily="18" charset="0"/>
            </a:endParaRPr>
          </a:p>
        </p:txBody>
      </p:sp>
      <p:sp>
        <p:nvSpPr>
          <p:cNvPr id="7" name="Cuadro de texto 2">
            <a:extLst>
              <a:ext uri="{FF2B5EF4-FFF2-40B4-BE49-F238E27FC236}">
                <a16:creationId xmlns:a16="http://schemas.microsoft.com/office/drawing/2014/main" id="{D13AA0A7-0467-475B-AAC4-59FC498B10F0}"/>
              </a:ext>
            </a:extLst>
          </p:cNvPr>
          <p:cNvSpPr txBox="1">
            <a:spLocks noChangeArrowheads="1"/>
          </p:cNvSpPr>
          <p:nvPr/>
        </p:nvSpPr>
        <p:spPr bwMode="auto">
          <a:xfrm>
            <a:off x="742188" y="1772816"/>
            <a:ext cx="7862260" cy="4401205"/>
          </a:xfrm>
          <a:prstGeom prst="rect">
            <a:avLst/>
          </a:prstGeom>
          <a:solidFill>
            <a:srgbClr val="FFFFFF"/>
          </a:solidFill>
          <a:ln w="57150">
            <a:solidFill>
              <a:srgbClr val="FF0000"/>
            </a:solidFill>
            <a:miter lim="800000"/>
            <a:headEnd/>
            <a:tailEnd/>
          </a:ln>
        </p:spPr>
        <p:txBody>
          <a:bodyPr vert="horz" wrap="square" lIns="91440" tIns="45720" rIns="91440" bIns="45720" numCol="1" anchor="t"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Puntos de Compra &lt; Puntos de Venta </a:t>
            </a:r>
            <a:r>
              <a:rPr kumimoji="0" lang="es-ES" altLang="es-ES" sz="2400" b="1" i="0" u="none" strike="noStrike" cap="none" normalizeH="0" baseline="0" dirty="0">
                <a:ln>
                  <a:noFill/>
                </a:ln>
                <a:solidFill>
                  <a:schemeClr val="tx1"/>
                </a:solidFill>
                <a:effectLst/>
                <a:latin typeface="+mn-lt"/>
                <a:sym typeface="Symbol" panose="05050102010706020507" pitchFamily="18" charset="2"/>
              </a:rPr>
              <a:t></a:t>
            </a:r>
            <a:r>
              <a:rPr kumimoji="0" lang="es-ES" altLang="es-ES" sz="2400" b="1" i="0" u="none" strike="noStrike" cap="none" normalizeH="0" baseline="0" dirty="0">
                <a:ln>
                  <a:noFill/>
                </a:ln>
                <a:solidFill>
                  <a:schemeClr val="tx1"/>
                </a:solidFill>
                <a:effectLst/>
                <a:latin typeface="+mn-lt"/>
              </a:rPr>
              <a:t> Franco Suizo cotiza con descuentos.</a:t>
            </a:r>
          </a:p>
          <a:p>
            <a:pPr marL="0" marR="0" lvl="0" indent="0" algn="just" defTabSz="914400" rtl="0" eaLnBrk="0" fontAlgn="base" latinLnBrk="0" hangingPunct="0">
              <a:lnSpc>
                <a:spcPct val="100000"/>
              </a:lnSpc>
              <a:spcBef>
                <a:spcPct val="0"/>
              </a:spcBef>
              <a:spcAft>
                <a:spcPts val="800"/>
              </a:spcAft>
              <a:buClrTx/>
              <a:buSzTx/>
              <a:buFontTx/>
              <a:buNone/>
              <a:tabLst/>
            </a:pPr>
            <a:endParaRPr kumimoji="0" lang="es-ES" altLang="es-ES" sz="2400" b="1" i="0" u="none" strike="noStrike" cap="none" normalizeH="0" baseline="0" dirty="0">
              <a:ln>
                <a:noFill/>
              </a:ln>
              <a:solidFill>
                <a:schemeClr val="tx1"/>
              </a:solidFill>
              <a:effectLst/>
              <a:latin typeface="+mn-lt"/>
            </a:endParaRPr>
          </a:p>
          <a:p>
            <a:pPr lvl="0" algn="just" eaLnBrk="0" hangingPunct="0">
              <a:spcAft>
                <a:spcPts val="800"/>
              </a:spcAft>
            </a:pPr>
            <a:r>
              <a:rPr kumimoji="0" lang="es-ES" altLang="es-ES" sz="2400" b="1" i="0" u="none" strike="noStrike" cap="none" normalizeH="0" baseline="0" dirty="0">
                <a:ln>
                  <a:noFill/>
                </a:ln>
                <a:solidFill>
                  <a:schemeClr val="tx1"/>
                </a:solidFill>
                <a:effectLst/>
                <a:latin typeface="+mn-lt"/>
              </a:rPr>
              <a:t>Cotización Forward &gt;   Cotización Spot </a:t>
            </a:r>
            <a:r>
              <a:rPr lang="es-ES" altLang="es-ES" sz="2400" b="1" dirty="0">
                <a:latin typeface="+mn-lt"/>
                <a:sym typeface="Symbol" panose="05050102010706020507" pitchFamily="18" charset="2"/>
              </a:rPr>
              <a:t></a:t>
            </a:r>
            <a:r>
              <a:rPr kumimoji="0" lang="es-ES" altLang="es-ES" sz="2400" b="1" i="0" u="none" strike="noStrike" cap="none" normalizeH="0" baseline="0" dirty="0">
                <a:ln>
                  <a:noFill/>
                </a:ln>
                <a:solidFill>
                  <a:schemeClr val="tx1"/>
                </a:solidFill>
                <a:effectLst/>
                <a:latin typeface="+mn-lt"/>
              </a:rPr>
              <a:t> Franco Suizo cotiza con descuentos.</a:t>
            </a:r>
          </a:p>
          <a:p>
            <a:pPr lvl="0" algn="just" eaLnBrk="0" hangingPunct="0">
              <a:spcAft>
                <a:spcPts val="800"/>
              </a:spcAft>
            </a:pPr>
            <a:endParaRPr kumimoji="0" lang="es-ES" altLang="es-ES" sz="2400" b="1"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La Franco Suizo (CHF) se deprecia y los dólares estadounidenses se aprecian.</a:t>
            </a:r>
          </a:p>
          <a:p>
            <a:pPr marL="0" marR="0" lvl="0" indent="0" algn="just" defTabSz="914400" rtl="0" eaLnBrk="0" fontAlgn="base" latinLnBrk="0" hangingPunct="0">
              <a:lnSpc>
                <a:spcPct val="100000"/>
              </a:lnSpc>
              <a:spcBef>
                <a:spcPct val="0"/>
              </a:spcBef>
              <a:spcAft>
                <a:spcPts val="800"/>
              </a:spcAft>
              <a:buClrTx/>
              <a:buSzTx/>
              <a:buFontTx/>
              <a:buNone/>
              <a:tabLst/>
            </a:pPr>
            <a:endParaRPr kumimoji="0" lang="es-ES" altLang="es-ES" sz="2400" b="1" i="0" u="none" strike="noStrike" cap="none" normalizeH="0" baseline="0" dirty="0">
              <a:ln>
                <a:noFill/>
              </a:ln>
              <a:solidFill>
                <a:schemeClr val="tx1"/>
              </a:solidFill>
              <a:effectLst/>
              <a:latin typeface="+mn-lt"/>
            </a:endParaRPr>
          </a:p>
          <a:p>
            <a:pPr marL="0" marR="0" lvl="0" indent="0" algn="just" defTabSz="914400" rtl="0" eaLnBrk="0" fontAlgn="base" latinLnBrk="0" hangingPunct="0">
              <a:lnSpc>
                <a:spcPct val="100000"/>
              </a:lnSpc>
              <a:spcBef>
                <a:spcPct val="0"/>
              </a:spcBef>
              <a:spcAft>
                <a:spcPts val="800"/>
              </a:spcAft>
              <a:buClrTx/>
              <a:buSzTx/>
              <a:buFontTx/>
              <a:buNone/>
              <a:tabLst/>
            </a:pPr>
            <a:r>
              <a:rPr kumimoji="0" lang="es-ES" altLang="es-ES" sz="2400" b="1" i="0" u="none" strike="noStrike" cap="none" normalizeH="0" baseline="0" dirty="0">
                <a:ln>
                  <a:noFill/>
                </a:ln>
                <a:solidFill>
                  <a:schemeClr val="tx1"/>
                </a:solidFill>
                <a:effectLst/>
                <a:latin typeface="+mn-lt"/>
              </a:rPr>
              <a:t>Los Puntos se suman en la cotización actual</a:t>
            </a:r>
          </a:p>
        </p:txBody>
      </p:sp>
    </p:spTree>
    <p:extLst>
      <p:ext uri="{BB962C8B-B14F-4D97-AF65-F5344CB8AC3E}">
        <p14:creationId xmlns:p14="http://schemas.microsoft.com/office/powerpoint/2010/main" val="2544429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B8CC4-C5BF-45D6-8FCD-01CBB5D7CE83}"/>
              </a:ext>
            </a:extLst>
          </p:cNvPr>
          <p:cNvSpPr>
            <a:spLocks noGrp="1"/>
          </p:cNvSpPr>
          <p:nvPr>
            <p:ph type="title"/>
          </p:nvPr>
        </p:nvSpPr>
        <p:spPr/>
        <p:txBody>
          <a:bodyPr/>
          <a:lstStyle/>
          <a:p>
            <a:r>
              <a:rPr lang="es-ES" dirty="0"/>
              <a:t/>
            </a:r>
            <a:br>
              <a:rPr lang="es-ES" dirty="0"/>
            </a:br>
            <a:r>
              <a:rPr lang="es-ES" dirty="0"/>
              <a:t>Riesgo en el canje monetario.</a:t>
            </a:r>
            <a:br>
              <a:rPr lang="es-ES" dirty="0"/>
            </a:br>
            <a:endParaRPr lang="es-ES" dirty="0"/>
          </a:p>
        </p:txBody>
      </p:sp>
      <p:sp>
        <p:nvSpPr>
          <p:cNvPr id="3" name="Marcador de contenido 2">
            <a:extLst>
              <a:ext uri="{FF2B5EF4-FFF2-40B4-BE49-F238E27FC236}">
                <a16:creationId xmlns:a16="http://schemas.microsoft.com/office/drawing/2014/main" id="{0CC16619-1743-40C7-BC13-A5BA1C52138F}"/>
              </a:ext>
            </a:extLst>
          </p:cNvPr>
          <p:cNvSpPr>
            <a:spLocks noGrp="1"/>
          </p:cNvSpPr>
          <p:nvPr>
            <p:ph idx="1"/>
          </p:nvPr>
        </p:nvSpPr>
        <p:spPr/>
        <p:txBody>
          <a:bodyPr/>
          <a:lstStyle/>
          <a:p>
            <a:pPr marL="0" indent="0" algn="just">
              <a:buNone/>
            </a:pPr>
            <a:r>
              <a:rPr lang="es-ES" dirty="0"/>
              <a:t>Los bancos, además de agentes en las operaciones de cambio monetario, también actúan como formadores del mercado de divisas, tomando posiciones sobre divisas extranjeras y exponiéndose ellos mismos al riesgo de cambio. </a:t>
            </a:r>
          </a:p>
          <a:p>
            <a:pPr marL="0" indent="0" algn="just">
              <a:buNone/>
            </a:pPr>
            <a:endParaRPr lang="es-ES" dirty="0"/>
          </a:p>
          <a:p>
            <a:pPr marL="0" indent="0" algn="just">
              <a:buNone/>
            </a:pPr>
            <a:r>
              <a:rPr lang="es-ES" dirty="0"/>
              <a:t>A mayor riesgo, mayor compensación exigirá el banco.</a:t>
            </a:r>
          </a:p>
          <a:p>
            <a:pPr algn="just"/>
            <a:endParaRPr lang="es-ES" dirty="0"/>
          </a:p>
        </p:txBody>
      </p:sp>
    </p:spTree>
    <p:extLst>
      <p:ext uri="{BB962C8B-B14F-4D97-AF65-F5344CB8AC3E}">
        <p14:creationId xmlns:p14="http://schemas.microsoft.com/office/powerpoint/2010/main" val="1113982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B8CC4-C5BF-45D6-8FCD-01CBB5D7CE83}"/>
              </a:ext>
            </a:extLst>
          </p:cNvPr>
          <p:cNvSpPr>
            <a:spLocks noGrp="1"/>
          </p:cNvSpPr>
          <p:nvPr>
            <p:ph type="title"/>
          </p:nvPr>
        </p:nvSpPr>
        <p:spPr/>
        <p:txBody>
          <a:bodyPr/>
          <a:lstStyle/>
          <a:p>
            <a:r>
              <a:rPr lang="es-ES" dirty="0"/>
              <a:t/>
            </a:r>
            <a:br>
              <a:rPr lang="es-ES" dirty="0"/>
            </a:br>
            <a:r>
              <a:rPr lang="es-ES" dirty="0"/>
              <a:t>El Riesgo de Tipo de Cambio.</a:t>
            </a:r>
            <a:br>
              <a:rPr lang="es-ES" dirty="0"/>
            </a:br>
            <a:endParaRPr lang="es-ES" dirty="0"/>
          </a:p>
        </p:txBody>
      </p:sp>
      <p:sp>
        <p:nvSpPr>
          <p:cNvPr id="3" name="Marcador de contenido 2">
            <a:extLst>
              <a:ext uri="{FF2B5EF4-FFF2-40B4-BE49-F238E27FC236}">
                <a16:creationId xmlns:a16="http://schemas.microsoft.com/office/drawing/2014/main" id="{0CC16619-1743-40C7-BC13-A5BA1C52138F}"/>
              </a:ext>
            </a:extLst>
          </p:cNvPr>
          <p:cNvSpPr>
            <a:spLocks noGrp="1"/>
          </p:cNvSpPr>
          <p:nvPr>
            <p:ph idx="1"/>
          </p:nvPr>
        </p:nvSpPr>
        <p:spPr>
          <a:xfrm>
            <a:off x="560387" y="1124744"/>
            <a:ext cx="8023225" cy="5400600"/>
          </a:xfrm>
        </p:spPr>
        <p:txBody>
          <a:bodyPr/>
          <a:lstStyle/>
          <a:p>
            <a:pPr marL="0" indent="0" algn="just">
              <a:buNone/>
            </a:pPr>
            <a:r>
              <a:rPr lang="es-ES" sz="2000" dirty="0"/>
              <a:t>Es la alteración en el valor de la moneda nacional que ha sido inducida por una variación de una divisa determinada.</a:t>
            </a:r>
          </a:p>
          <a:p>
            <a:pPr marL="0" indent="0" algn="just">
              <a:buNone/>
            </a:pPr>
            <a:r>
              <a:rPr lang="es-ES" sz="2000" dirty="0"/>
              <a:t>El riesgo de tipo de cambio surge por tres razones:</a:t>
            </a:r>
          </a:p>
          <a:p>
            <a:pPr marL="457200" indent="-457200" algn="just">
              <a:buClr>
                <a:schemeClr val="tx1"/>
              </a:buClr>
              <a:buFont typeface="+mj-lt"/>
              <a:buAutoNum type="arabicPeriod"/>
            </a:pPr>
            <a:r>
              <a:rPr lang="es-ES" sz="2000" dirty="0"/>
              <a:t>Exposición de transacción: surge cuando la obligación a cobrar o pagar está denominada en una moneda extranjera.</a:t>
            </a:r>
          </a:p>
          <a:p>
            <a:pPr marL="457200" indent="-457200" algn="just">
              <a:buClr>
                <a:schemeClr val="tx1"/>
              </a:buClr>
              <a:buFont typeface="+mj-lt"/>
              <a:buAutoNum type="arabicPeriod"/>
            </a:pPr>
            <a:endParaRPr lang="es-ES" sz="2000" dirty="0"/>
          </a:p>
          <a:p>
            <a:pPr marL="457200" indent="-457200" algn="just">
              <a:buClr>
                <a:schemeClr val="tx1"/>
              </a:buClr>
              <a:buFont typeface="+mj-lt"/>
              <a:buAutoNum type="arabicPeriod"/>
            </a:pPr>
            <a:r>
              <a:rPr lang="es-ES" sz="2000" dirty="0"/>
              <a:t>Exposición contable: surge de la consolidación de los activos y pasivos denominados en monedas extranjeras en el proceso de preparar unos estados contables consolidados.</a:t>
            </a:r>
          </a:p>
          <a:p>
            <a:pPr marL="457200" indent="-457200" algn="just">
              <a:buClr>
                <a:schemeClr val="tx1"/>
              </a:buClr>
              <a:buFont typeface="+mj-lt"/>
              <a:buAutoNum type="arabicPeriod"/>
            </a:pPr>
            <a:endParaRPr lang="es-ES" sz="2000" dirty="0"/>
          </a:p>
          <a:p>
            <a:pPr marL="457200" indent="-457200" algn="just">
              <a:buClr>
                <a:schemeClr val="tx1"/>
              </a:buClr>
              <a:buFont typeface="+mj-lt"/>
              <a:buAutoNum type="arabicPeriod"/>
            </a:pPr>
            <a:r>
              <a:rPr lang="es-ES" sz="2000" dirty="0"/>
              <a:t>Exposición económica: surge debido a que el valor actual de la corriente de flujos de caja esperados, tanto si está denominada en moneda nacional o extranjera puede variar al alternarse los tipos de cambio.</a:t>
            </a:r>
          </a:p>
          <a:p>
            <a:pPr algn="just"/>
            <a:endParaRPr lang="es-ES" sz="2000" dirty="0"/>
          </a:p>
        </p:txBody>
      </p:sp>
    </p:spTree>
    <p:extLst>
      <p:ext uri="{BB962C8B-B14F-4D97-AF65-F5344CB8AC3E}">
        <p14:creationId xmlns:p14="http://schemas.microsoft.com/office/powerpoint/2010/main" val="160606421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8FB8CC4-C5BF-45D6-8FCD-01CBB5D7CE83}"/>
              </a:ext>
            </a:extLst>
          </p:cNvPr>
          <p:cNvSpPr>
            <a:spLocks noGrp="1"/>
          </p:cNvSpPr>
          <p:nvPr>
            <p:ph type="title"/>
          </p:nvPr>
        </p:nvSpPr>
        <p:spPr>
          <a:xfrm>
            <a:off x="395536" y="122237"/>
            <a:ext cx="8748463" cy="585788"/>
          </a:xfrm>
        </p:spPr>
        <p:txBody>
          <a:bodyPr>
            <a:normAutofit fontScale="90000"/>
          </a:bodyPr>
          <a:lstStyle/>
          <a:p>
            <a:r>
              <a:rPr lang="es-ES" dirty="0"/>
              <a:t>Política bancaria en la especulación con divisas</a:t>
            </a:r>
            <a:br>
              <a:rPr lang="es-ES" dirty="0"/>
            </a:br>
            <a:endParaRPr lang="es-ES" dirty="0"/>
          </a:p>
        </p:txBody>
      </p:sp>
      <p:sp>
        <p:nvSpPr>
          <p:cNvPr id="3" name="Marcador de contenido 2">
            <a:extLst>
              <a:ext uri="{FF2B5EF4-FFF2-40B4-BE49-F238E27FC236}">
                <a16:creationId xmlns:a16="http://schemas.microsoft.com/office/drawing/2014/main" id="{0CC16619-1743-40C7-BC13-A5BA1C52138F}"/>
              </a:ext>
            </a:extLst>
          </p:cNvPr>
          <p:cNvSpPr>
            <a:spLocks noGrp="1"/>
          </p:cNvSpPr>
          <p:nvPr>
            <p:ph idx="1"/>
          </p:nvPr>
        </p:nvSpPr>
        <p:spPr>
          <a:xfrm>
            <a:off x="560387" y="968375"/>
            <a:ext cx="8023225" cy="4921250"/>
          </a:xfrm>
        </p:spPr>
        <p:txBody>
          <a:bodyPr/>
          <a:lstStyle/>
          <a:p>
            <a:pPr marL="0" indent="0" algn="just">
              <a:buNone/>
            </a:pPr>
            <a:r>
              <a:rPr lang="es-ES" sz="2200" dirty="0"/>
              <a:t>Evidentemente el riesgo bancario es mayor a medida que la fecha de cumplimiento del contrato de compraventa anticipada de divisas es más remota.</a:t>
            </a:r>
          </a:p>
          <a:p>
            <a:pPr marL="0" indent="0" algn="just">
              <a:buNone/>
            </a:pPr>
            <a:r>
              <a:rPr lang="es-ES" sz="2200" dirty="0"/>
              <a:t>Aquí hay dos tipos de riesgo:</a:t>
            </a:r>
          </a:p>
          <a:p>
            <a:pPr marL="457200" lvl="0" indent="-457200" algn="just" hangingPunct="0">
              <a:buClr>
                <a:schemeClr val="tx1"/>
              </a:buClr>
              <a:buFont typeface="+mj-lt"/>
              <a:buAutoNum type="arabicPeriod"/>
            </a:pPr>
            <a:r>
              <a:rPr lang="es-ES" sz="2200" dirty="0"/>
              <a:t>Riesgo por fluctuación del precio entre la fecha de la firma del contrato y la de su vencimiento.</a:t>
            </a:r>
          </a:p>
          <a:p>
            <a:pPr marL="457200" lvl="0" indent="-457200" algn="just" hangingPunct="0">
              <a:buClr>
                <a:schemeClr val="tx1"/>
              </a:buClr>
              <a:buFont typeface="+mj-lt"/>
              <a:buAutoNum type="arabicPeriod"/>
            </a:pPr>
            <a:r>
              <a:rPr lang="es-ES" sz="2200" dirty="0"/>
              <a:t>Riesgo de que el contrato no se cumpla por su cliente. </a:t>
            </a:r>
          </a:p>
          <a:p>
            <a:pPr marL="0" indent="0" algn="just">
              <a:buNone/>
            </a:pPr>
            <a:r>
              <a:rPr lang="es-ES" sz="2200" dirty="0"/>
              <a:t>El primer riesgo solo lo tendrá el banco si, no toma las correspondientes medidas de “cobertura”. </a:t>
            </a:r>
          </a:p>
          <a:p>
            <a:pPr marL="0" indent="0" algn="just">
              <a:buNone/>
            </a:pPr>
            <a:r>
              <a:rPr lang="es-ES" sz="2200" dirty="0"/>
              <a:t>El segundo riesgo no puede evitarse, ya que en relación con el mismo el banco tiene que depender de la credibilidad de sus clientes.</a:t>
            </a:r>
          </a:p>
          <a:p>
            <a:pPr algn="just"/>
            <a:endParaRPr lang="es-ES" sz="2200" dirty="0"/>
          </a:p>
        </p:txBody>
      </p:sp>
    </p:spTree>
    <p:extLst>
      <p:ext uri="{BB962C8B-B14F-4D97-AF65-F5344CB8AC3E}">
        <p14:creationId xmlns:p14="http://schemas.microsoft.com/office/powerpoint/2010/main" val="90644572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BEB6F85-A987-4095-8AA4-99C8686C0B72}"/>
              </a:ext>
            </a:extLst>
          </p:cNvPr>
          <p:cNvSpPr>
            <a:spLocks noGrp="1"/>
          </p:cNvSpPr>
          <p:nvPr>
            <p:ph type="title"/>
          </p:nvPr>
        </p:nvSpPr>
        <p:spPr/>
        <p:txBody>
          <a:bodyPr/>
          <a:lstStyle/>
          <a:p>
            <a:r>
              <a:rPr lang="es-ES_tradnl" dirty="0"/>
              <a:t/>
            </a:r>
            <a:br>
              <a:rPr lang="es-ES_tradnl" dirty="0"/>
            </a:br>
            <a:r>
              <a:rPr lang="es-ES_tradnl" dirty="0"/>
              <a:t>CONCLUSIONES</a:t>
            </a:r>
            <a:r>
              <a:rPr lang="es-ES" dirty="0"/>
              <a:t/>
            </a:r>
            <a:br>
              <a:rPr lang="es-ES" dirty="0"/>
            </a:br>
            <a:endParaRPr lang="es-ES" dirty="0"/>
          </a:p>
        </p:txBody>
      </p:sp>
      <p:sp>
        <p:nvSpPr>
          <p:cNvPr id="3" name="Marcador de contenido 2">
            <a:extLst>
              <a:ext uri="{FF2B5EF4-FFF2-40B4-BE49-F238E27FC236}">
                <a16:creationId xmlns:a16="http://schemas.microsoft.com/office/drawing/2014/main" id="{1FFA7FD4-7681-4CA9-BEF4-F489716B1331}"/>
              </a:ext>
            </a:extLst>
          </p:cNvPr>
          <p:cNvSpPr>
            <a:spLocks noGrp="1"/>
          </p:cNvSpPr>
          <p:nvPr>
            <p:ph idx="1"/>
          </p:nvPr>
        </p:nvSpPr>
        <p:spPr>
          <a:xfrm>
            <a:off x="467544" y="1228725"/>
            <a:ext cx="8282880" cy="4921250"/>
          </a:xfrm>
        </p:spPr>
        <p:txBody>
          <a:bodyPr/>
          <a:lstStyle/>
          <a:p>
            <a:pPr marL="514350" indent="-514350" algn="just">
              <a:buClr>
                <a:srgbClr val="002060"/>
              </a:buClr>
              <a:buFont typeface="+mj-lt"/>
              <a:buAutoNum type="arabicPeriod"/>
            </a:pPr>
            <a:r>
              <a:rPr lang="es-ES" dirty="0"/>
              <a:t>¿A qué llamamos cotización indirecta o sistema americano y cotización directa o convención europea? </a:t>
            </a:r>
          </a:p>
          <a:p>
            <a:pPr marL="514350" indent="-514350" algn="just">
              <a:buClr>
                <a:srgbClr val="002060"/>
              </a:buClr>
              <a:buFont typeface="+mj-lt"/>
              <a:buAutoNum type="arabicPeriod"/>
            </a:pPr>
            <a:r>
              <a:rPr lang="es-ES" dirty="0"/>
              <a:t>¿Qué son las tazas cruzadas? Cómo se calcula? </a:t>
            </a:r>
          </a:p>
          <a:p>
            <a:pPr marL="514350" indent="-514350" algn="just">
              <a:buClr>
                <a:srgbClr val="002060"/>
              </a:buClr>
              <a:buFont typeface="+mj-lt"/>
              <a:buAutoNum type="arabicPeriod"/>
            </a:pPr>
            <a:r>
              <a:rPr lang="es-ES" dirty="0"/>
              <a:t>¿En qué consiste el arbitraje de monedas? </a:t>
            </a:r>
          </a:p>
          <a:p>
            <a:pPr marL="514350" indent="-514350" algn="just">
              <a:buClr>
                <a:srgbClr val="002060"/>
              </a:buClr>
              <a:buFont typeface="+mj-lt"/>
              <a:buAutoNum type="arabicPeriod"/>
            </a:pPr>
            <a:r>
              <a:rPr lang="es-ES" dirty="0"/>
              <a:t>¿Cómo se clasifica el mercado de divisa ?</a:t>
            </a:r>
          </a:p>
        </p:txBody>
      </p:sp>
    </p:spTree>
    <p:extLst>
      <p:ext uri="{BB962C8B-B14F-4D97-AF65-F5344CB8AC3E}">
        <p14:creationId xmlns:p14="http://schemas.microsoft.com/office/powerpoint/2010/main" val="31550531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2339751" y="2136787"/>
            <a:ext cx="5791200" cy="2415257"/>
          </a:xfrm>
        </p:spPr>
        <p:txBody>
          <a:bodyPr/>
          <a:lstStyle/>
          <a:p>
            <a:pPr>
              <a:lnSpc>
                <a:spcPct val="150000"/>
              </a:lnSpc>
            </a:pPr>
            <a:r>
              <a:rPr lang="en-US" altLang="es-ES" sz="3200" dirty="0"/>
              <a:t>ADMINISTRACIÓN </a:t>
            </a:r>
            <a:br>
              <a:rPr lang="en-US" altLang="es-ES" sz="3200" dirty="0"/>
            </a:br>
            <a:r>
              <a:rPr lang="en-US" altLang="es-ES" sz="3200" dirty="0"/>
              <a:t>FINANCIERA DEL RIESGO EMPRESARIAL </a:t>
            </a:r>
          </a:p>
        </p:txBody>
      </p:sp>
      <p:sp>
        <p:nvSpPr>
          <p:cNvPr id="2051" name="Rectangle 3"/>
          <p:cNvSpPr>
            <a:spLocks noGrp="1" noChangeArrowheads="1"/>
          </p:cNvSpPr>
          <p:nvPr>
            <p:ph type="subTitle" idx="1"/>
          </p:nvPr>
        </p:nvSpPr>
        <p:spPr>
          <a:xfrm>
            <a:off x="1752600" y="4844008"/>
            <a:ext cx="6563816" cy="457200"/>
          </a:xfrm>
        </p:spPr>
        <p:txBody>
          <a:bodyPr/>
          <a:lstStyle/>
          <a:p>
            <a:r>
              <a:rPr lang="en-US" altLang="es-ES" sz="1600" dirty="0"/>
              <a:t>MSc. Beatriz </a:t>
            </a:r>
            <a:r>
              <a:rPr lang="es-ES" altLang="es-ES" sz="1600" dirty="0"/>
              <a:t>Fernández</a:t>
            </a:r>
            <a:r>
              <a:rPr lang="en-US" altLang="es-ES" sz="1600" dirty="0"/>
              <a:t> Pérez</a:t>
            </a:r>
          </a:p>
        </p:txBody>
      </p:sp>
      <p:sp>
        <p:nvSpPr>
          <p:cNvPr id="2" name="Rectángulo 1"/>
          <p:cNvSpPr/>
          <p:nvPr/>
        </p:nvSpPr>
        <p:spPr>
          <a:xfrm>
            <a:off x="3995936" y="5517232"/>
            <a:ext cx="1440160" cy="7920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7" name="Picture Frame 1025">
            <a:extLst>
              <a:ext uri="{FF2B5EF4-FFF2-40B4-BE49-F238E27FC236}">
                <a16:creationId xmlns:a16="http://schemas.microsoft.com/office/drawing/2014/main" id="{31A74A4A-C600-45C6-9251-CAF7E13E6B3C}"/>
              </a:ext>
            </a:extLst>
          </p:cNvPr>
          <p:cNvPicPr/>
          <p:nvPr/>
        </p:nvPicPr>
        <p:blipFill>
          <a:blip r:embed="rId2"/>
          <a:srcRect/>
          <a:stretch>
            <a:fillRect/>
          </a:stretch>
        </p:blipFill>
        <p:spPr bwMode="auto">
          <a:xfrm>
            <a:off x="539552" y="404546"/>
            <a:ext cx="3618072" cy="1872326"/>
          </a:xfrm>
          <a:prstGeom prst="rect">
            <a:avLst/>
          </a:prstGeom>
          <a:noFill/>
        </p:spPr>
      </p:pic>
    </p:spTree>
    <p:extLst>
      <p:ext uri="{BB962C8B-B14F-4D97-AF65-F5344CB8AC3E}">
        <p14:creationId xmlns:p14="http://schemas.microsoft.com/office/powerpoint/2010/main" val="3443273337"/>
      </p:ext>
    </p:extLst>
  </p:cSld>
  <p:clrMapOvr>
    <a:masterClrMapping/>
  </p:clrMapOvr>
</p:sld>
</file>

<file path=ppt/theme/theme1.xml><?xml version="1.0" encoding="utf-8"?>
<a:theme xmlns:a="http://schemas.openxmlformats.org/drawingml/2006/main" name="sample">
  <a:themeElements>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fontScheme name="sample">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sample 1">
        <a:dk1>
          <a:srgbClr val="1F52C0"/>
        </a:dk1>
        <a:lt1>
          <a:srgbClr val="FFFFFF"/>
        </a:lt1>
        <a:dk2>
          <a:srgbClr val="000000"/>
        </a:dk2>
        <a:lt2>
          <a:srgbClr val="D6E1E2"/>
        </a:lt2>
        <a:accent1>
          <a:srgbClr val="E38B55"/>
        </a:accent1>
        <a:accent2>
          <a:srgbClr val="CB81D5"/>
        </a:accent2>
        <a:accent3>
          <a:srgbClr val="FFFFFF"/>
        </a:accent3>
        <a:accent4>
          <a:srgbClr val="1945A4"/>
        </a:accent4>
        <a:accent5>
          <a:srgbClr val="EFC4B4"/>
        </a:accent5>
        <a:accent6>
          <a:srgbClr val="B874C1"/>
        </a:accent6>
        <a:hlink>
          <a:srgbClr val="705FC3"/>
        </a:hlink>
        <a:folHlink>
          <a:srgbClr val="83A6A7"/>
        </a:folHlink>
      </a:clrScheme>
      <a:clrMap bg1="lt1" tx1="dk1" bg2="lt2" tx2="dk2" accent1="accent1" accent2="accent2" accent3="accent3" accent4="accent4" accent5="accent5" accent6="accent6" hlink="hlink" folHlink="folHlink"/>
    </a:extraClrScheme>
    <a:extraClrScheme>
      <a:clrScheme name="sample 2">
        <a:dk1>
          <a:srgbClr val="113F71"/>
        </a:dk1>
        <a:lt1>
          <a:srgbClr val="FFFFFF"/>
        </a:lt1>
        <a:dk2>
          <a:srgbClr val="000000"/>
        </a:dk2>
        <a:lt2>
          <a:srgbClr val="C1D1D3"/>
        </a:lt2>
        <a:accent1>
          <a:srgbClr val="2D7ACF"/>
        </a:accent1>
        <a:accent2>
          <a:srgbClr val="99CC00"/>
        </a:accent2>
        <a:accent3>
          <a:srgbClr val="FFFFFF"/>
        </a:accent3>
        <a:accent4>
          <a:srgbClr val="0D345F"/>
        </a:accent4>
        <a:accent5>
          <a:srgbClr val="ADBEE4"/>
        </a:accent5>
        <a:accent6>
          <a:srgbClr val="8AB900"/>
        </a:accent6>
        <a:hlink>
          <a:srgbClr val="5AABCC"/>
        </a:hlink>
        <a:folHlink>
          <a:srgbClr val="BD9E61"/>
        </a:folHlink>
      </a:clrScheme>
      <a:clrMap bg1="lt1" tx1="dk1" bg2="lt2" tx2="dk2" accent1="accent1" accent2="accent2" accent3="accent3" accent4="accent4" accent5="accent5" accent6="accent6" hlink="hlink" folHlink="folHlink"/>
    </a:extraClrScheme>
    <a:extraClrScheme>
      <a:clrScheme name="sample 3">
        <a:dk1>
          <a:srgbClr val="1F2163"/>
        </a:dk1>
        <a:lt1>
          <a:srgbClr val="FFFFFF"/>
        </a:lt1>
        <a:dk2>
          <a:srgbClr val="000000"/>
        </a:dk2>
        <a:lt2>
          <a:srgbClr val="CCD8DA"/>
        </a:lt2>
        <a:accent1>
          <a:srgbClr val="4067CA"/>
        </a:accent1>
        <a:accent2>
          <a:srgbClr val="00B4B0"/>
        </a:accent2>
        <a:accent3>
          <a:srgbClr val="FFFFFF"/>
        </a:accent3>
        <a:accent4>
          <a:srgbClr val="191B53"/>
        </a:accent4>
        <a:accent5>
          <a:srgbClr val="AFB8E1"/>
        </a:accent5>
        <a:accent6>
          <a:srgbClr val="00A39F"/>
        </a:accent6>
        <a:hlink>
          <a:srgbClr val="6DB1DF"/>
        </a:hlink>
        <a:folHlink>
          <a:srgbClr val="9292E6"/>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cdb2004119gl ESTA</Template>
  <TotalTime>870</TotalTime>
  <Words>2210</Words>
  <Application>Microsoft Office PowerPoint</Application>
  <PresentationFormat>Presentación en pantalla (4:3)</PresentationFormat>
  <Paragraphs>257</Paragraphs>
  <Slides>35</Slides>
  <Notes>4</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35</vt:i4>
      </vt:variant>
    </vt:vector>
  </HeadingPairs>
  <TitlesOfParts>
    <vt:vector size="42" baseType="lpstr">
      <vt:lpstr>Arial</vt:lpstr>
      <vt:lpstr>Calibri</vt:lpstr>
      <vt:lpstr>Symbol</vt:lpstr>
      <vt:lpstr>Times New Roman</vt:lpstr>
      <vt:lpstr>Verdana</vt:lpstr>
      <vt:lpstr>Wingdings</vt:lpstr>
      <vt:lpstr>sample</vt:lpstr>
      <vt:lpstr>ADMINISTRACIÓN  FINANCIERA DEL RIESGO EMPRESARIAL </vt:lpstr>
      <vt:lpstr>CONFERENCIA No. 2</vt:lpstr>
      <vt:lpstr>OBJETIVO:</vt:lpstr>
      <vt:lpstr>Mercado Financiero Internacional</vt:lpstr>
      <vt:lpstr>Mercados de divisas</vt:lpstr>
      <vt:lpstr>Mercados de divisas</vt:lpstr>
      <vt:lpstr>Mercados de divisas</vt:lpstr>
      <vt:lpstr> Divisas más negociables. Ejemplos </vt:lpstr>
      <vt:lpstr> Clasificación del mercado de divisa </vt:lpstr>
      <vt:lpstr>Mercados de divisas</vt:lpstr>
      <vt:lpstr> Cotizaciones. </vt:lpstr>
      <vt:lpstr> Cotizaciones. Ejemplos </vt:lpstr>
      <vt:lpstr> Cotizaciones </vt:lpstr>
      <vt:lpstr>Cotizaciones</vt:lpstr>
      <vt:lpstr>  Costo de la operación de compraventa de divisas.  </vt:lpstr>
      <vt:lpstr> Tasas cruzadas  </vt:lpstr>
      <vt:lpstr> Tasas cruzadas. Ejemplo </vt:lpstr>
      <vt:lpstr>Tasas cruzadas. Ejemplo</vt:lpstr>
      <vt:lpstr> Arbitraje triangular de monedas </vt:lpstr>
      <vt:lpstr>Arbitraje triangular de monedas. Ejemplo </vt:lpstr>
      <vt:lpstr>Arbitraje triangular de monedas. Ejemplo </vt:lpstr>
      <vt:lpstr>Descripción de la Operación </vt:lpstr>
      <vt:lpstr> El mercado de divisas </vt:lpstr>
      <vt:lpstr>El mercado de divisas. Ejemplo </vt:lpstr>
      <vt:lpstr> Ejemplo </vt:lpstr>
      <vt:lpstr>Ejemplo</vt:lpstr>
      <vt:lpstr>Ejemplo</vt:lpstr>
      <vt:lpstr> Ejemplo: Cotización directa CHF/ Dólar </vt:lpstr>
      <vt:lpstr>Ejemplo: Cotización directa CHF/ Dólar</vt:lpstr>
      <vt:lpstr>Ejemplo: Cotización directa CHF/ Dólar</vt:lpstr>
      <vt:lpstr> Riesgo en el canje monetario. </vt:lpstr>
      <vt:lpstr> El Riesgo de Tipo de Cambio. </vt:lpstr>
      <vt:lpstr>Política bancaria en la especulación con divisas </vt:lpstr>
      <vt:lpstr> CONCLUSIONES </vt:lpstr>
      <vt:lpstr>ADMINISTRACIÓN  FINANCIERA DEL RIESGO EMPRESARIAL </vt:lpstr>
    </vt:vector>
  </TitlesOfParts>
  <Company>Guilddesign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ADMINISTRACIÓN  FINANCIERA DEL RIESGO EMPRESARIAL </dc:title>
  <dc:creator>BETTY</dc:creator>
  <cp:lastModifiedBy>Beatriz Fernandez</cp:lastModifiedBy>
  <cp:revision>75</cp:revision>
  <dcterms:created xsi:type="dcterms:W3CDTF">2023-02-22T11:17:43Z</dcterms:created>
  <dcterms:modified xsi:type="dcterms:W3CDTF">2026-08-10T17:25:58Z</dcterms:modified>
</cp:coreProperties>
</file>