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10"/>
  </p:notesMasterIdLst>
  <p:sldIdLst>
    <p:sldId id="289" r:id="rId2"/>
    <p:sldId id="297" r:id="rId3"/>
    <p:sldId id="402" r:id="rId4"/>
    <p:sldId id="391" r:id="rId5"/>
    <p:sldId id="362" r:id="rId6"/>
    <p:sldId id="392" r:id="rId7"/>
    <p:sldId id="396" r:id="rId8"/>
    <p:sldId id="329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CC00"/>
    <a:srgbClr val="1966B3"/>
    <a:srgbClr val="DDDDDD"/>
    <a:srgbClr val="C1D1D3"/>
    <a:srgbClr val="5AABCC"/>
    <a:srgbClr val="BD9E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 autoAdjust="0"/>
  </p:normalViewPr>
  <p:slideViewPr>
    <p:cSldViewPr>
      <p:cViewPr varScale="1">
        <p:scale>
          <a:sx n="58" d="100"/>
          <a:sy n="58" d="100"/>
        </p:scale>
        <p:origin x="163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0A7DD-2755-4D07-BA16-A0CDE71B3556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AE08E-E585-4944-A709-D0FDC5228C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29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AE08E-E585-4944-A709-D0FDC5228C5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03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>
            <a:extLst>
              <a:ext uri="{FF2B5EF4-FFF2-40B4-BE49-F238E27FC236}">
                <a16:creationId xmlns:a16="http://schemas.microsoft.com/office/drawing/2014/main" id="{0A5DEBED-ADEE-4130-B836-D5802378E88B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3121E613-172D-4BA7-8952-F4A46A6A86A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6793D2C-128B-4E2C-954A-E52C1E9F2AF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modificar el estilo de subtítulo del patrón</a:t>
            </a:r>
            <a:endParaRPr lang="en-US" altLang="es-ES" noProof="0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816362EB-F88A-4EF7-B688-37258EF90A4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>
            <a:extLst>
              <a:ext uri="{FF2B5EF4-FFF2-40B4-BE49-F238E27FC236}">
                <a16:creationId xmlns:a16="http://schemas.microsoft.com/office/drawing/2014/main" id="{DE8D2F21-4B02-44D8-BE83-D4C6D7D526BD}"/>
              </a:ext>
            </a:extLst>
          </p:cNvPr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>
              <a:extLst>
                <a:ext uri="{FF2B5EF4-FFF2-40B4-BE49-F238E27FC236}">
                  <a16:creationId xmlns:a16="http://schemas.microsoft.com/office/drawing/2014/main" id="{7C78A068-50A2-4BF1-8B1E-1D24F2C4B868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>
              <a:extLst>
                <a:ext uri="{FF2B5EF4-FFF2-40B4-BE49-F238E27FC236}">
                  <a16:creationId xmlns:a16="http://schemas.microsoft.com/office/drawing/2014/main" id="{43F6D60E-60B1-4B20-A16C-DD4F2D92584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>
                <a:extLst>
                  <a:ext uri="{FF2B5EF4-FFF2-40B4-BE49-F238E27FC236}">
                    <a16:creationId xmlns:a16="http://schemas.microsoft.com/office/drawing/2014/main" id="{386376A7-3C67-4A2D-9613-9157D62FABE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>
                <a:extLst>
                  <a:ext uri="{FF2B5EF4-FFF2-40B4-BE49-F238E27FC236}">
                    <a16:creationId xmlns:a16="http://schemas.microsoft.com/office/drawing/2014/main" id="{BBF8F1E5-7CBC-43C0-B219-7013312FDC0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>
                <a:extLst>
                  <a:ext uri="{FF2B5EF4-FFF2-40B4-BE49-F238E27FC236}">
                    <a16:creationId xmlns:a16="http://schemas.microsoft.com/office/drawing/2014/main" id="{254EE283-C4D1-4F92-98BE-CB8B1C256B2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>
              <a:extLst>
                <a:ext uri="{FF2B5EF4-FFF2-40B4-BE49-F238E27FC236}">
                  <a16:creationId xmlns:a16="http://schemas.microsoft.com/office/drawing/2014/main" id="{71666F70-075A-458D-B360-EC968B48DF7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>
                <a:extLst>
                  <a:ext uri="{FF2B5EF4-FFF2-40B4-BE49-F238E27FC236}">
                    <a16:creationId xmlns:a16="http://schemas.microsoft.com/office/drawing/2014/main" id="{E51AC2DF-CC75-4895-B948-FE53941B273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>
                <a:extLst>
                  <a:ext uri="{FF2B5EF4-FFF2-40B4-BE49-F238E27FC236}">
                    <a16:creationId xmlns:a16="http://schemas.microsoft.com/office/drawing/2014/main" id="{8A8B6812-E871-4B87-9C9A-63495DB4D60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>
                <a:extLst>
                  <a:ext uri="{FF2B5EF4-FFF2-40B4-BE49-F238E27FC236}">
                    <a16:creationId xmlns:a16="http://schemas.microsoft.com/office/drawing/2014/main" id="{347A949E-36F5-4FFE-BFCD-CE816847E2D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>
              <a:extLst>
                <a:ext uri="{FF2B5EF4-FFF2-40B4-BE49-F238E27FC236}">
                  <a16:creationId xmlns:a16="http://schemas.microsoft.com/office/drawing/2014/main" id="{AAB9698D-AC7E-438E-91B5-665EE01AA83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>
                <a:extLst>
                  <a:ext uri="{FF2B5EF4-FFF2-40B4-BE49-F238E27FC236}">
                    <a16:creationId xmlns:a16="http://schemas.microsoft.com/office/drawing/2014/main" id="{AE0330DD-C3B4-4E6E-9A2D-C502CB4888B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>
                <a:extLst>
                  <a:ext uri="{FF2B5EF4-FFF2-40B4-BE49-F238E27FC236}">
                    <a16:creationId xmlns:a16="http://schemas.microsoft.com/office/drawing/2014/main" id="{4606C24C-34B1-492B-875B-996C56B167D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>
                <a:extLst>
                  <a:ext uri="{FF2B5EF4-FFF2-40B4-BE49-F238E27FC236}">
                    <a16:creationId xmlns:a16="http://schemas.microsoft.com/office/drawing/2014/main" id="{4F9F8EDC-62EA-415B-9A79-E48FE4DB109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>
              <a:extLst>
                <a:ext uri="{FF2B5EF4-FFF2-40B4-BE49-F238E27FC236}">
                  <a16:creationId xmlns:a16="http://schemas.microsoft.com/office/drawing/2014/main" id="{69B0A567-1B78-4998-80D4-D1E3DCD5550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>
                <a:extLst>
                  <a:ext uri="{FF2B5EF4-FFF2-40B4-BE49-F238E27FC236}">
                    <a16:creationId xmlns:a16="http://schemas.microsoft.com/office/drawing/2014/main" id="{015A30E6-3A11-4346-9233-9E2F833557A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>
                <a:extLst>
                  <a:ext uri="{FF2B5EF4-FFF2-40B4-BE49-F238E27FC236}">
                    <a16:creationId xmlns:a16="http://schemas.microsoft.com/office/drawing/2014/main" id="{B3E94984-194D-4FEC-8888-A456C14AACC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>
                <a:extLst>
                  <a:ext uri="{FF2B5EF4-FFF2-40B4-BE49-F238E27FC236}">
                    <a16:creationId xmlns:a16="http://schemas.microsoft.com/office/drawing/2014/main" id="{F66ECDB8-A594-4DC9-B43A-1F740402CAE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>
              <a:extLst>
                <a:ext uri="{FF2B5EF4-FFF2-40B4-BE49-F238E27FC236}">
                  <a16:creationId xmlns:a16="http://schemas.microsoft.com/office/drawing/2014/main" id="{301B8DF0-51F2-4A0D-8213-AC462EB0157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>
                <a:extLst>
                  <a:ext uri="{FF2B5EF4-FFF2-40B4-BE49-F238E27FC236}">
                    <a16:creationId xmlns:a16="http://schemas.microsoft.com/office/drawing/2014/main" id="{F592400B-9CD4-4AD2-8AA6-1737E55C7DE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>
                <a:extLst>
                  <a:ext uri="{FF2B5EF4-FFF2-40B4-BE49-F238E27FC236}">
                    <a16:creationId xmlns:a16="http://schemas.microsoft.com/office/drawing/2014/main" id="{312A50C1-DD84-4102-A149-26235F225F0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>
                <a:extLst>
                  <a:ext uri="{FF2B5EF4-FFF2-40B4-BE49-F238E27FC236}">
                    <a16:creationId xmlns:a16="http://schemas.microsoft.com/office/drawing/2014/main" id="{21793BA2-2800-45FC-B8FB-48FF3B526FE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>
              <a:extLst>
                <a:ext uri="{FF2B5EF4-FFF2-40B4-BE49-F238E27FC236}">
                  <a16:creationId xmlns:a16="http://schemas.microsoft.com/office/drawing/2014/main" id="{F887A419-FC8D-4F19-BAA4-ABD26FCDAC9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>
                <a:extLst>
                  <a:ext uri="{FF2B5EF4-FFF2-40B4-BE49-F238E27FC236}">
                    <a16:creationId xmlns:a16="http://schemas.microsoft.com/office/drawing/2014/main" id="{9EAFF279-F1C4-45F0-AD11-2D329CD8F4B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>
                <a:extLst>
                  <a:ext uri="{FF2B5EF4-FFF2-40B4-BE49-F238E27FC236}">
                    <a16:creationId xmlns:a16="http://schemas.microsoft.com/office/drawing/2014/main" id="{84FF8E61-366B-470D-9DD0-02ECB54646E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>
                <a:extLst>
                  <a:ext uri="{FF2B5EF4-FFF2-40B4-BE49-F238E27FC236}">
                    <a16:creationId xmlns:a16="http://schemas.microsoft.com/office/drawing/2014/main" id="{8286F9CF-29C6-4A05-A35C-5A754261B3C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>
              <a:extLst>
                <a:ext uri="{FF2B5EF4-FFF2-40B4-BE49-F238E27FC236}">
                  <a16:creationId xmlns:a16="http://schemas.microsoft.com/office/drawing/2014/main" id="{3176BB37-E3B3-4EAB-9E39-728915FFBC3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>
                <a:extLst>
                  <a:ext uri="{FF2B5EF4-FFF2-40B4-BE49-F238E27FC236}">
                    <a16:creationId xmlns:a16="http://schemas.microsoft.com/office/drawing/2014/main" id="{5B302CA1-807F-4D49-90CC-220B3440B91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>
                <a:extLst>
                  <a:ext uri="{FF2B5EF4-FFF2-40B4-BE49-F238E27FC236}">
                    <a16:creationId xmlns:a16="http://schemas.microsoft.com/office/drawing/2014/main" id="{612E9AD6-DD51-47AC-A8E8-1C6CD116134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>
                <a:extLst>
                  <a:ext uri="{FF2B5EF4-FFF2-40B4-BE49-F238E27FC236}">
                    <a16:creationId xmlns:a16="http://schemas.microsoft.com/office/drawing/2014/main" id="{53741429-64DB-49B1-A2C1-6168B9CBB1E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>
              <a:extLst>
                <a:ext uri="{FF2B5EF4-FFF2-40B4-BE49-F238E27FC236}">
                  <a16:creationId xmlns:a16="http://schemas.microsoft.com/office/drawing/2014/main" id="{1D501019-087C-4096-A964-5C6B9E6F5C9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>
                <a:extLst>
                  <a:ext uri="{FF2B5EF4-FFF2-40B4-BE49-F238E27FC236}">
                    <a16:creationId xmlns:a16="http://schemas.microsoft.com/office/drawing/2014/main" id="{245666A0-0FF3-4B9B-9873-68BF2A8BA2C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>
                <a:extLst>
                  <a:ext uri="{FF2B5EF4-FFF2-40B4-BE49-F238E27FC236}">
                    <a16:creationId xmlns:a16="http://schemas.microsoft.com/office/drawing/2014/main" id="{48103AF6-21ED-4D28-A386-1C7DFEAD7CF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>
                <a:extLst>
                  <a:ext uri="{FF2B5EF4-FFF2-40B4-BE49-F238E27FC236}">
                    <a16:creationId xmlns:a16="http://schemas.microsoft.com/office/drawing/2014/main" id="{4197DE0C-7722-46DB-BA60-5226AED1601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>
            <a:extLst>
              <a:ext uri="{FF2B5EF4-FFF2-40B4-BE49-F238E27FC236}">
                <a16:creationId xmlns:a16="http://schemas.microsoft.com/office/drawing/2014/main" id="{3C64A263-880D-4E95-AE7C-33CE7C7C4E9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>
            <a:extLst>
              <a:ext uri="{FF2B5EF4-FFF2-40B4-BE49-F238E27FC236}">
                <a16:creationId xmlns:a16="http://schemas.microsoft.com/office/drawing/2014/main" id="{34DA38FF-4B6D-4732-8487-35CC151011D0}"/>
              </a:ext>
            </a:extLst>
          </p:cNvPr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>
            <a:extLst>
              <a:ext uri="{FF2B5EF4-FFF2-40B4-BE49-F238E27FC236}">
                <a16:creationId xmlns:a16="http://schemas.microsoft.com/office/drawing/2014/main" id="{690870CE-BA67-4FBE-B1D7-64D6F06EC0E0}"/>
              </a:ext>
            </a:extLst>
          </p:cNvPr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>
            <a:extLst>
              <a:ext uri="{FF2B5EF4-FFF2-40B4-BE49-F238E27FC236}">
                <a16:creationId xmlns:a16="http://schemas.microsoft.com/office/drawing/2014/main" id="{F20AF4C7-6E5F-4538-A17A-46CE643A5146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>
            <a:extLst>
              <a:ext uri="{FF2B5EF4-FFF2-40B4-BE49-F238E27FC236}">
                <a16:creationId xmlns:a16="http://schemas.microsoft.com/office/drawing/2014/main" id="{2B1F4C04-B042-4A1E-99D9-99ACAB0B2A89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>
            <a:extLst>
              <a:ext uri="{FF2B5EF4-FFF2-40B4-BE49-F238E27FC236}">
                <a16:creationId xmlns:a16="http://schemas.microsoft.com/office/drawing/2014/main" id="{B170230F-88BF-40FF-85A0-35E852257990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>
            <a:extLst>
              <a:ext uri="{FF2B5EF4-FFF2-40B4-BE49-F238E27FC236}">
                <a16:creationId xmlns:a16="http://schemas.microsoft.com/office/drawing/2014/main" id="{ECB9EEB5-D858-4A85-9D1D-0DAC97B5EE58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>
            <a:extLst>
              <a:ext uri="{FF2B5EF4-FFF2-40B4-BE49-F238E27FC236}">
                <a16:creationId xmlns:a16="http://schemas.microsoft.com/office/drawing/2014/main" id="{A504A3D3-BAC3-40D1-9F0F-6FE1F0D29971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>
            <a:extLst>
              <a:ext uri="{FF2B5EF4-FFF2-40B4-BE49-F238E27FC236}">
                <a16:creationId xmlns:a16="http://schemas.microsoft.com/office/drawing/2014/main" id="{8EDDEAC5-CD4E-42AB-B88E-64E5AE04DD9C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>
            <a:extLst>
              <a:ext uri="{FF2B5EF4-FFF2-40B4-BE49-F238E27FC236}">
                <a16:creationId xmlns:a16="http://schemas.microsoft.com/office/drawing/2014/main" id="{6B4A16AC-8BA5-433A-BB1F-D70C893DFF0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>
            <a:extLst>
              <a:ext uri="{FF2B5EF4-FFF2-40B4-BE49-F238E27FC236}">
                <a16:creationId xmlns:a16="http://schemas.microsoft.com/office/drawing/2014/main" id="{A12CB631-497A-4920-8E7E-1D9A3C0E2C22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>
            <a:extLst>
              <a:ext uri="{FF2B5EF4-FFF2-40B4-BE49-F238E27FC236}">
                <a16:creationId xmlns:a16="http://schemas.microsoft.com/office/drawing/2014/main" id="{CECED812-1E2D-4400-B895-2AE45776717E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>
            <a:extLst>
              <a:ext uri="{FF2B5EF4-FFF2-40B4-BE49-F238E27FC236}">
                <a16:creationId xmlns:a16="http://schemas.microsoft.com/office/drawing/2014/main" id="{EA0954DC-A0D7-4F70-A39F-C10E4EF3438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>
            <a:extLst>
              <a:ext uri="{FF2B5EF4-FFF2-40B4-BE49-F238E27FC236}">
                <a16:creationId xmlns:a16="http://schemas.microsoft.com/office/drawing/2014/main" id="{D6D86309-61DB-4EF2-9543-FE760E236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>
            <a:extLst>
              <a:ext uri="{FF2B5EF4-FFF2-40B4-BE49-F238E27FC236}">
                <a16:creationId xmlns:a16="http://schemas.microsoft.com/office/drawing/2014/main" id="{B254B532-1FDC-4571-97F2-346F2CE10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>
            <a:extLst>
              <a:ext uri="{FF2B5EF4-FFF2-40B4-BE49-F238E27FC236}">
                <a16:creationId xmlns:a16="http://schemas.microsoft.com/office/drawing/2014/main" id="{F32E95D0-B79A-4C62-81DA-582AF51371CA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>
            <a:extLst>
              <a:ext uri="{FF2B5EF4-FFF2-40B4-BE49-F238E27FC236}">
                <a16:creationId xmlns:a16="http://schemas.microsoft.com/office/drawing/2014/main" id="{B08644F3-95E9-4A09-8A63-8398C8B0EF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>
            <a:extLst>
              <a:ext uri="{FF2B5EF4-FFF2-40B4-BE49-F238E27FC236}">
                <a16:creationId xmlns:a16="http://schemas.microsoft.com/office/drawing/2014/main" id="{7DD99411-F322-4B68-83C0-EA6F3E1B7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>
            <a:extLst>
              <a:ext uri="{FF2B5EF4-FFF2-40B4-BE49-F238E27FC236}">
                <a16:creationId xmlns:a16="http://schemas.microsoft.com/office/drawing/2014/main" id="{DBFE690D-31A9-49BE-8DCD-8ADE39FAE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>
            <a:extLst>
              <a:ext uri="{FF2B5EF4-FFF2-40B4-BE49-F238E27FC236}">
                <a16:creationId xmlns:a16="http://schemas.microsoft.com/office/drawing/2014/main" id="{121DB4E3-2FCE-4945-8736-A031C0C17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>
            <a:extLst>
              <a:ext uri="{FF2B5EF4-FFF2-40B4-BE49-F238E27FC236}">
                <a16:creationId xmlns:a16="http://schemas.microsoft.com/office/drawing/2014/main" id="{B9FE81DB-F4D8-4FF3-97CD-A448D86302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611998-BFBB-42B0-A56F-7CFABE778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963B05-DC27-4C17-A61A-775A078DD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E8B2E42-23F0-4AFE-A304-475855B4AA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AA15269-6F4E-44BF-9066-D0E876FF57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77099B-54C2-464D-B87E-966B4479E39A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095F8EEF-63C8-440D-81A3-C879AE40C03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92606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F1CFC7-47E5-4B81-A1C8-58AFD613E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DF411C-1BDF-4AE9-8028-9C0F9D9AE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5B3CE2-34F6-4BF7-A3A9-326B0474E5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DD44FC-608F-4E9E-ABC9-03C14E3370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C279B6-597C-4BD7-B7E5-66BFE1113B0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0C94CB78-928A-493F-9CDC-5C2349B8E5A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372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38B69-54BD-47B8-90C4-B43633D02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5969BE-B007-4258-B504-DFD8554AD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12FC91-9AD9-41F8-9B2C-039210131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0804CB-EE9D-4649-BAAC-7FCDA653A6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E15155-8880-46A3-BCE2-B47DCC054D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567201-9DAC-4314-BF99-A3E2958D1871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11FFEB-7859-461B-A53A-4D6C4A39356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98810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855E2-7F10-49EC-997B-8C118826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03C4DA-E86A-44C6-9DB9-43A820E8E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11F1AE-1E7E-4C8C-BE5B-51F4DA29C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3AF8CE5-773B-4073-A997-8D82C0780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72C778-2B9B-4ACD-A85C-04E6684069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F7E4027E-69A0-4412-AC88-3F4C0BCBEF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00CD1A62-E5CE-4B49-8E9F-4A6FB4742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F8B122-9F54-4E11-9C72-48D13855125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5443A3F2-8F37-4352-B933-2870BADB502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94926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6700C-5D64-494D-B004-BE91DB4B9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20B5275-8759-4F51-9FB1-3E6113382D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602AE8-3976-412B-8FBE-B2AAFFB3D7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C69C95-6872-4DD9-938A-30546A746EC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8F8F78-F929-4A3F-AA35-AE58D5381E8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71911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45F5529-E999-43CE-B1FC-0FC849999F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1567542-D6F6-495E-A691-85967D20AF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2A5A21-FFD2-4793-A1EB-32B2EAE3311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4CB0D8-0313-4D8C-A9A8-594DAFA75AF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12407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BBB9C5-81BC-4F77-8F4E-17BE5767F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9268C6-2249-4ECD-930B-E4211D257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AF10648-0F80-4CFB-84AE-1CFC8662C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3E4D3D-CB6E-4142-B660-FE884CF942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451D4A-0EBF-4849-BEB9-1AC7561F81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0D0C65-A479-4C88-91D7-951CCA26B26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C0872B-40F0-4DBB-99AC-FA2DFBC9828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08073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8A7AF-1C32-4FED-978C-0477BB5D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735C7D-ACB8-4F4B-9695-78B4325B6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12C537-6D70-46E2-BBB3-09B56E600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1D9A32-5775-4010-B3A1-CD822A0705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41AB88-510C-42D5-B746-068570AB24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334822-8617-4719-964F-C105D93ECC7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A7A6762-B960-45AF-89E2-302C7BA6EC5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68776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FE7C4-F36C-47B5-96F4-494F86A3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8A24B0-D1FA-456E-ACE8-0BCB1AA2D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717416-E3F6-464B-AACF-B3F8C83539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8C252D-7FC4-4052-A660-126B2B4BEA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879789-295A-4582-9217-9E188318FAB1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657000C6-2E65-402B-BA6C-E3C3F1965A4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681943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A5CA29-615D-46FD-8926-A9A4CD4D6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F0F602-A2BA-409A-A2B8-77446499D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CB7A30-B8DC-4B76-AA03-D265F1C630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145C92-527C-4763-A18D-1A74E1B781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1CE95E9-FBA4-4836-918E-FFF76E6B155F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872DDE4F-839C-49F2-AD17-AAA580551F8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67177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AAFCFB-5F8D-4CE4-963F-41413ED1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>
            <a:extLst>
              <a:ext uri="{FF2B5EF4-FFF2-40B4-BE49-F238E27FC236}">
                <a16:creationId xmlns:a16="http://schemas.microsoft.com/office/drawing/2014/main" id="{99B21DF7-6B2B-4D80-8E37-548BFA314D87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36433B-F68B-4FBA-B0C6-FCFE1CD9E7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7FDDBF4-23B5-4917-818B-4374AF57EB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7B675829-8302-4C6A-814A-76AB903DF91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69745C8F-070C-43F0-BB39-47824589F2A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0647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>
            <a:extLst>
              <a:ext uri="{FF2B5EF4-FFF2-40B4-BE49-F238E27FC236}">
                <a16:creationId xmlns:a16="http://schemas.microsoft.com/office/drawing/2014/main" id="{3280C87E-2906-46B5-9D88-A99F76A1A31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3520F1-A601-4C69-A3D8-559AB5280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CD03E48-A096-44C9-B34B-6FD8AC5A73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6F2A80A-2D8E-45E1-869F-5271808D55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5CA589-D90A-43D5-BDCF-3F3B4057FF50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>
            <a:extLst>
              <a:ext uri="{FF2B5EF4-FFF2-40B4-BE49-F238E27FC236}">
                <a16:creationId xmlns:a16="http://schemas.microsoft.com/office/drawing/2014/main" id="{8C123AFB-3363-48E1-BE0F-9C5FDAAB92A0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>
            <a:extLst>
              <a:ext uri="{FF2B5EF4-FFF2-40B4-BE49-F238E27FC236}">
                <a16:creationId xmlns:a16="http://schemas.microsoft.com/office/drawing/2014/main" id="{05B92BD7-DDFE-46C3-B0FB-C0AFDB194596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>
            <a:extLst>
              <a:ext uri="{FF2B5EF4-FFF2-40B4-BE49-F238E27FC236}">
                <a16:creationId xmlns:a16="http://schemas.microsoft.com/office/drawing/2014/main" id="{0B940E0E-E095-42A3-A27E-EF5C1F13BB7A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>
            <a:extLst>
              <a:ext uri="{FF2B5EF4-FFF2-40B4-BE49-F238E27FC236}">
                <a16:creationId xmlns:a16="http://schemas.microsoft.com/office/drawing/2014/main" id="{5D510095-8205-44CA-9877-C79B3C90CDF1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>
            <a:extLst>
              <a:ext uri="{FF2B5EF4-FFF2-40B4-BE49-F238E27FC236}">
                <a16:creationId xmlns:a16="http://schemas.microsoft.com/office/drawing/2014/main" id="{BB5AB0C0-3CB7-426C-9BB6-2CE3D3F781D2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>
            <a:extLst>
              <a:ext uri="{FF2B5EF4-FFF2-40B4-BE49-F238E27FC236}">
                <a16:creationId xmlns:a16="http://schemas.microsoft.com/office/drawing/2014/main" id="{BD394424-FF27-4C30-A70C-94A419210C5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>
            <a:extLst>
              <a:ext uri="{FF2B5EF4-FFF2-40B4-BE49-F238E27FC236}">
                <a16:creationId xmlns:a16="http://schemas.microsoft.com/office/drawing/2014/main" id="{94DCCCB0-7CCE-4945-830C-A6BAC5E2CE4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>
            <a:extLst>
              <a:ext uri="{FF2B5EF4-FFF2-40B4-BE49-F238E27FC236}">
                <a16:creationId xmlns:a16="http://schemas.microsoft.com/office/drawing/2014/main" id="{C1AD7AAF-1822-44E7-B462-9772374A72D1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>
            <a:extLst>
              <a:ext uri="{FF2B5EF4-FFF2-40B4-BE49-F238E27FC236}">
                <a16:creationId xmlns:a16="http://schemas.microsoft.com/office/drawing/2014/main" id="{E0AAA57C-1520-414B-A6A3-B4F5C374C252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>
            <a:extLst>
              <a:ext uri="{FF2B5EF4-FFF2-40B4-BE49-F238E27FC236}">
                <a16:creationId xmlns:a16="http://schemas.microsoft.com/office/drawing/2014/main" id="{8ED78363-4177-45E9-ADE1-6D3E353E1C8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>
            <a:extLst>
              <a:ext uri="{FF2B5EF4-FFF2-40B4-BE49-F238E27FC236}">
                <a16:creationId xmlns:a16="http://schemas.microsoft.com/office/drawing/2014/main" id="{D73F610A-3728-4C4A-A654-F53B1F10464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>
            <a:extLst>
              <a:ext uri="{FF2B5EF4-FFF2-40B4-BE49-F238E27FC236}">
                <a16:creationId xmlns:a16="http://schemas.microsoft.com/office/drawing/2014/main" id="{F24C29C8-0D3D-4D1C-972A-68817AFE58EF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>
            <a:extLst>
              <a:ext uri="{FF2B5EF4-FFF2-40B4-BE49-F238E27FC236}">
                <a16:creationId xmlns:a16="http://schemas.microsoft.com/office/drawing/2014/main" id="{D4D173DC-2595-48CE-B96C-FE07585626A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734B48F6-5371-46A6-A33A-2A99864C46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>
            <a:extLst>
              <a:ext uri="{FF2B5EF4-FFF2-40B4-BE49-F238E27FC236}">
                <a16:creationId xmlns:a16="http://schemas.microsoft.com/office/drawing/2014/main" id="{3C53698D-DB44-4D93-8E25-C78BC6252BE9}"/>
              </a:ext>
            </a:extLst>
          </p:cNvPr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>
              <a:extLst>
                <a:ext uri="{FF2B5EF4-FFF2-40B4-BE49-F238E27FC236}">
                  <a16:creationId xmlns:a16="http://schemas.microsoft.com/office/drawing/2014/main" id="{2BE63DB3-3355-4BDF-8028-26A1F3F2A9B2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>
              <a:extLst>
                <a:ext uri="{FF2B5EF4-FFF2-40B4-BE49-F238E27FC236}">
                  <a16:creationId xmlns:a16="http://schemas.microsoft.com/office/drawing/2014/main" id="{26E54FB4-9DB7-4EC7-81EB-769BB7E1A4D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>
                <a:extLst>
                  <a:ext uri="{FF2B5EF4-FFF2-40B4-BE49-F238E27FC236}">
                    <a16:creationId xmlns:a16="http://schemas.microsoft.com/office/drawing/2014/main" id="{1C7738BF-145A-4AF4-B016-F29257C55B0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>
                <a:extLst>
                  <a:ext uri="{FF2B5EF4-FFF2-40B4-BE49-F238E27FC236}">
                    <a16:creationId xmlns:a16="http://schemas.microsoft.com/office/drawing/2014/main" id="{F6174F9F-4C3B-4201-91F1-FDD36CA51E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>
                <a:extLst>
                  <a:ext uri="{FF2B5EF4-FFF2-40B4-BE49-F238E27FC236}">
                    <a16:creationId xmlns:a16="http://schemas.microsoft.com/office/drawing/2014/main" id="{6B191CDF-612E-4819-A2CF-6EE41F58D2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>
              <a:extLst>
                <a:ext uri="{FF2B5EF4-FFF2-40B4-BE49-F238E27FC236}">
                  <a16:creationId xmlns:a16="http://schemas.microsoft.com/office/drawing/2014/main" id="{A6A3F3DA-79C0-454D-87EB-25E4472AD3B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>
                <a:extLst>
                  <a:ext uri="{FF2B5EF4-FFF2-40B4-BE49-F238E27FC236}">
                    <a16:creationId xmlns:a16="http://schemas.microsoft.com/office/drawing/2014/main" id="{15054DA1-6EC2-439E-85D5-766A58C4E2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>
                <a:extLst>
                  <a:ext uri="{FF2B5EF4-FFF2-40B4-BE49-F238E27FC236}">
                    <a16:creationId xmlns:a16="http://schemas.microsoft.com/office/drawing/2014/main" id="{BC97A424-9892-4DF1-9389-9FBB7EC173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>
                <a:extLst>
                  <a:ext uri="{FF2B5EF4-FFF2-40B4-BE49-F238E27FC236}">
                    <a16:creationId xmlns:a16="http://schemas.microsoft.com/office/drawing/2014/main" id="{CDED9EFD-8C9E-48ED-900D-DE20A49AAA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>
              <a:extLst>
                <a:ext uri="{FF2B5EF4-FFF2-40B4-BE49-F238E27FC236}">
                  <a16:creationId xmlns:a16="http://schemas.microsoft.com/office/drawing/2014/main" id="{0EF59304-18EF-48E4-ADC0-188FC4CD0EE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>
                <a:extLst>
                  <a:ext uri="{FF2B5EF4-FFF2-40B4-BE49-F238E27FC236}">
                    <a16:creationId xmlns:a16="http://schemas.microsoft.com/office/drawing/2014/main" id="{F791F416-3E6C-4C6F-A88A-AB1265EE0E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>
                <a:extLst>
                  <a:ext uri="{FF2B5EF4-FFF2-40B4-BE49-F238E27FC236}">
                    <a16:creationId xmlns:a16="http://schemas.microsoft.com/office/drawing/2014/main" id="{ACA67ACE-F5D6-4B13-9E4D-D98A251284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>
                <a:extLst>
                  <a:ext uri="{FF2B5EF4-FFF2-40B4-BE49-F238E27FC236}">
                    <a16:creationId xmlns:a16="http://schemas.microsoft.com/office/drawing/2014/main" id="{5CFDA18A-2844-43F8-82FC-EB9697653D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>
              <a:extLst>
                <a:ext uri="{FF2B5EF4-FFF2-40B4-BE49-F238E27FC236}">
                  <a16:creationId xmlns:a16="http://schemas.microsoft.com/office/drawing/2014/main" id="{3188C0DA-A6C3-4BB5-ACFC-3517B6D899A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>
                <a:extLst>
                  <a:ext uri="{FF2B5EF4-FFF2-40B4-BE49-F238E27FC236}">
                    <a16:creationId xmlns:a16="http://schemas.microsoft.com/office/drawing/2014/main" id="{D5D0C5CA-701A-4FA5-A998-B3249EEEF7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>
                <a:extLst>
                  <a:ext uri="{FF2B5EF4-FFF2-40B4-BE49-F238E27FC236}">
                    <a16:creationId xmlns:a16="http://schemas.microsoft.com/office/drawing/2014/main" id="{C046D297-7334-4127-86A3-119CE5D2505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>
                <a:extLst>
                  <a:ext uri="{FF2B5EF4-FFF2-40B4-BE49-F238E27FC236}">
                    <a16:creationId xmlns:a16="http://schemas.microsoft.com/office/drawing/2014/main" id="{C020C30B-8C38-4DE1-AAC2-0FB1158870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>
              <a:extLst>
                <a:ext uri="{FF2B5EF4-FFF2-40B4-BE49-F238E27FC236}">
                  <a16:creationId xmlns:a16="http://schemas.microsoft.com/office/drawing/2014/main" id="{B6AAF5A5-0BF3-44BD-A03F-4F3516DFB5A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>
                <a:extLst>
                  <a:ext uri="{FF2B5EF4-FFF2-40B4-BE49-F238E27FC236}">
                    <a16:creationId xmlns:a16="http://schemas.microsoft.com/office/drawing/2014/main" id="{A2A89A25-2ABB-453E-9FF0-021699986A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>
                <a:extLst>
                  <a:ext uri="{FF2B5EF4-FFF2-40B4-BE49-F238E27FC236}">
                    <a16:creationId xmlns:a16="http://schemas.microsoft.com/office/drawing/2014/main" id="{8C5C2E70-4D87-4320-B714-85D0F050BB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>
                <a:extLst>
                  <a:ext uri="{FF2B5EF4-FFF2-40B4-BE49-F238E27FC236}">
                    <a16:creationId xmlns:a16="http://schemas.microsoft.com/office/drawing/2014/main" id="{1B063B2E-D3DE-4433-ADC6-437488C736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>
              <a:extLst>
                <a:ext uri="{FF2B5EF4-FFF2-40B4-BE49-F238E27FC236}">
                  <a16:creationId xmlns:a16="http://schemas.microsoft.com/office/drawing/2014/main" id="{A6A91A69-56F2-4AAE-8AB0-0DA292D4EE0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>
                <a:extLst>
                  <a:ext uri="{FF2B5EF4-FFF2-40B4-BE49-F238E27FC236}">
                    <a16:creationId xmlns:a16="http://schemas.microsoft.com/office/drawing/2014/main" id="{93F63D8D-1329-4F75-B0FE-E97BB57CF9C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>
                <a:extLst>
                  <a:ext uri="{FF2B5EF4-FFF2-40B4-BE49-F238E27FC236}">
                    <a16:creationId xmlns:a16="http://schemas.microsoft.com/office/drawing/2014/main" id="{A3295649-F7A5-4C8A-A9AB-B717415C964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>
                <a:extLst>
                  <a:ext uri="{FF2B5EF4-FFF2-40B4-BE49-F238E27FC236}">
                    <a16:creationId xmlns:a16="http://schemas.microsoft.com/office/drawing/2014/main" id="{DA97EC26-3D65-405E-8934-CEF67F819E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>
              <a:extLst>
                <a:ext uri="{FF2B5EF4-FFF2-40B4-BE49-F238E27FC236}">
                  <a16:creationId xmlns:a16="http://schemas.microsoft.com/office/drawing/2014/main" id="{479D5F1E-6FD8-478C-88C3-66BE48B0065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>
                <a:extLst>
                  <a:ext uri="{FF2B5EF4-FFF2-40B4-BE49-F238E27FC236}">
                    <a16:creationId xmlns:a16="http://schemas.microsoft.com/office/drawing/2014/main" id="{A66464A9-C5B2-45FD-B751-1E03BDB44C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>
                <a:extLst>
                  <a:ext uri="{FF2B5EF4-FFF2-40B4-BE49-F238E27FC236}">
                    <a16:creationId xmlns:a16="http://schemas.microsoft.com/office/drawing/2014/main" id="{BDCCFB63-A6E8-40CA-9D66-CB39D12DBB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>
                <a:extLst>
                  <a:ext uri="{FF2B5EF4-FFF2-40B4-BE49-F238E27FC236}">
                    <a16:creationId xmlns:a16="http://schemas.microsoft.com/office/drawing/2014/main" id="{35A5CD34-1FC7-45B5-9AAD-3C6C85D317B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>
              <a:extLst>
                <a:ext uri="{FF2B5EF4-FFF2-40B4-BE49-F238E27FC236}">
                  <a16:creationId xmlns:a16="http://schemas.microsoft.com/office/drawing/2014/main" id="{8EED1DD1-E6E3-431F-8F06-7603B9A3B87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>
                <a:extLst>
                  <a:ext uri="{FF2B5EF4-FFF2-40B4-BE49-F238E27FC236}">
                    <a16:creationId xmlns:a16="http://schemas.microsoft.com/office/drawing/2014/main" id="{53C3CEC6-ED6B-47BD-8154-A4B30A1357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>
                <a:extLst>
                  <a:ext uri="{FF2B5EF4-FFF2-40B4-BE49-F238E27FC236}">
                    <a16:creationId xmlns:a16="http://schemas.microsoft.com/office/drawing/2014/main" id="{D6650D4D-A65D-4749-9EBB-34638FF73D5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>
                <a:extLst>
                  <a:ext uri="{FF2B5EF4-FFF2-40B4-BE49-F238E27FC236}">
                    <a16:creationId xmlns:a16="http://schemas.microsoft.com/office/drawing/2014/main" id="{59CA8669-3725-4B41-A623-A92B2AC8A0A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>
            <a:extLst>
              <a:ext uri="{FF2B5EF4-FFF2-40B4-BE49-F238E27FC236}">
                <a16:creationId xmlns:a16="http://schemas.microsoft.com/office/drawing/2014/main" id="{9295A5FC-0397-47D7-86D5-9D184FA7D2E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>
            <a:extLst>
              <a:ext uri="{FF2B5EF4-FFF2-40B4-BE49-F238E27FC236}">
                <a16:creationId xmlns:a16="http://schemas.microsoft.com/office/drawing/2014/main" id="{3E54B1B0-7C74-49DE-A1A4-6FB7B37FE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>
            <a:extLst>
              <a:ext uri="{FF2B5EF4-FFF2-40B4-BE49-F238E27FC236}">
                <a16:creationId xmlns:a16="http://schemas.microsoft.com/office/drawing/2014/main" id="{86C67085-90AD-4D3B-BCDD-FD892C6C3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>
            <a:extLst>
              <a:ext uri="{FF2B5EF4-FFF2-40B4-BE49-F238E27FC236}">
                <a16:creationId xmlns:a16="http://schemas.microsoft.com/office/drawing/2014/main" id="{9B4F34B0-5FA1-483D-A5D0-B213B1F8FF4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>
            <a:extLst>
              <a:ext uri="{FF2B5EF4-FFF2-40B4-BE49-F238E27FC236}">
                <a16:creationId xmlns:a16="http://schemas.microsoft.com/office/drawing/2014/main" id="{0493C59D-FEDD-4131-BA4B-CA0940D621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>
            <a:extLst>
              <a:ext uri="{FF2B5EF4-FFF2-40B4-BE49-F238E27FC236}">
                <a16:creationId xmlns:a16="http://schemas.microsoft.com/office/drawing/2014/main" id="{F4973ACF-3F35-467B-BB54-60987416DB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>
            <a:extLst>
              <a:ext uri="{FF2B5EF4-FFF2-40B4-BE49-F238E27FC236}">
                <a16:creationId xmlns:a16="http://schemas.microsoft.com/office/drawing/2014/main" id="{04F9AC7B-9F31-4A6E-93F3-B523F22B12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>
            <a:extLst>
              <a:ext uri="{FF2B5EF4-FFF2-40B4-BE49-F238E27FC236}">
                <a16:creationId xmlns:a16="http://schemas.microsoft.com/office/drawing/2014/main" id="{1B785787-7CE2-422B-B612-6042F8EA20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>
            <a:extLst>
              <a:ext uri="{FF2B5EF4-FFF2-40B4-BE49-F238E27FC236}">
                <a16:creationId xmlns:a16="http://schemas.microsoft.com/office/drawing/2014/main" id="{08BD4C68-5FAD-4B06-AAD9-485D3DF58B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1" y="2136787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DEL RIESGO EMPRESARIAL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Picture Frame 1025">
            <a:extLst>
              <a:ext uri="{FF2B5EF4-FFF2-40B4-BE49-F238E27FC236}">
                <a16:creationId xmlns:a16="http://schemas.microsoft.com/office/drawing/2014/main" id="{31A74A4A-C600-45C6-9251-CAF7E13E6B3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404546"/>
            <a:ext cx="3618072" cy="1872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CONFERENCIA No. </a:t>
            </a:r>
            <a:r>
              <a:rPr lang="es-ES" sz="3200" dirty="0" smtClean="0"/>
              <a:t>3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23225" cy="492125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b="1" dirty="0"/>
              <a:t>TEMA II: LOS RIESGOS FINANCIEROS EN LA GESTIÓN FINANCIERA INTERNACIONAL EN LAS ENTIDADES DE BASE.</a:t>
            </a:r>
            <a:endParaRPr lang="es-ES" dirty="0"/>
          </a:p>
          <a:p>
            <a:pPr marL="0" indent="0" algn="just">
              <a:spcBef>
                <a:spcPts val="0"/>
              </a:spcBef>
              <a:spcAft>
                <a:spcPts val="1800"/>
              </a:spcAft>
              <a:buNone/>
            </a:pPr>
            <a:endParaRPr lang="es-ES" altLang="es-ES" dirty="0"/>
          </a:p>
          <a:p>
            <a:pPr marL="0" indent="0" algn="just">
              <a:spcBef>
                <a:spcPts val="0"/>
              </a:spcBef>
              <a:spcAft>
                <a:spcPts val="1800"/>
              </a:spcAft>
              <a:buNone/>
            </a:pPr>
            <a:r>
              <a:rPr lang="es-ES_tradnl" b="1" dirty="0"/>
              <a:t>Sumario:</a:t>
            </a:r>
            <a:endParaRPr lang="es-ES" dirty="0"/>
          </a:p>
          <a:p>
            <a:pPr algn="just"/>
            <a:r>
              <a:rPr lang="es-ES" dirty="0" smtClean="0"/>
              <a:t>El </a:t>
            </a:r>
            <a:r>
              <a:rPr lang="es-ES" dirty="0"/>
              <a:t>riesgo contable: sus técnicas. El riesgo de transacción, técnicas de cobertura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Aplicación de </a:t>
            </a:r>
            <a:r>
              <a:rPr lang="es-ES" dirty="0"/>
              <a:t>las técnicas para medir el riesgo contable por transacción en el cambio monetario internacional.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9652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OBJETIVO: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5672" y="980728"/>
            <a:ext cx="5946451" cy="4032448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Aplicar las técnicas para medir el riesgo contable por transacción en el cambio monetario </a:t>
            </a:r>
            <a:r>
              <a:rPr lang="es-ES" dirty="0" smtClean="0"/>
              <a:t>internacional por </a:t>
            </a:r>
            <a:r>
              <a:rPr lang="es-ES" dirty="0"/>
              <a:t>las mutaciones en las tasas de cambio monetarias</a:t>
            </a:r>
            <a:r>
              <a:rPr lang="es-ES" dirty="0" smtClean="0"/>
              <a:t>, </a:t>
            </a:r>
            <a:r>
              <a:rPr lang="es-ES" dirty="0"/>
              <a:t>a partir del estudio de casos, fortaleciendo la ética, la responsabilidad y la </a:t>
            </a:r>
            <a:r>
              <a:rPr lang="es-ES" dirty="0" smtClean="0"/>
              <a:t>laboriosidad.</a:t>
            </a:r>
            <a:endParaRPr lang="es-ES" dirty="0"/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dirty="0"/>
          </a:p>
        </p:txBody>
      </p:sp>
      <p:pic>
        <p:nvPicPr>
          <p:cNvPr id="4" name="Picture 13" descr="D:\frida25814\facultad\2015\imagenes para ppt\noijhjh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78">
            <a:off x="6672352" y="2486685"/>
            <a:ext cx="2011206" cy="224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74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INTRODUCCIÓN</a:t>
            </a:r>
            <a:endParaRPr lang="es-ES" sz="3200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sz="1800" dirty="0" smtClean="0"/>
              <a:t>Entre las técnicas para medir el </a:t>
            </a:r>
            <a:r>
              <a:rPr lang="es-ES" sz="1800" dirty="0"/>
              <a:t>riesgo contable en las transacciones </a:t>
            </a:r>
            <a:r>
              <a:rPr lang="es-ES" sz="1800" dirty="0" smtClean="0"/>
              <a:t>producto de las </a:t>
            </a:r>
            <a:r>
              <a:rPr lang="es-ES" sz="1800" dirty="0"/>
              <a:t>mutaciones en las tasas de cambio monetarias, </a:t>
            </a:r>
            <a:r>
              <a:rPr lang="es-ES" sz="1800" dirty="0" smtClean="0"/>
              <a:t>entre </a:t>
            </a:r>
            <a:r>
              <a:rPr lang="es-ES" sz="1800" dirty="0"/>
              <a:t>las que se </a:t>
            </a:r>
            <a:r>
              <a:rPr lang="es-ES" sz="1800" dirty="0" smtClean="0"/>
              <a:t>encuentran:</a:t>
            </a:r>
          </a:p>
          <a:p>
            <a:pPr algn="just">
              <a:buClr>
                <a:srgbClr val="002060"/>
              </a:buClr>
              <a:buFont typeface="+mj-lt"/>
              <a:buAutoNum type="arabicPeriod"/>
            </a:pPr>
            <a:r>
              <a:rPr lang="es-ES" sz="1800" dirty="0" smtClean="0"/>
              <a:t>Las  </a:t>
            </a:r>
            <a:r>
              <a:rPr lang="es-ES" sz="1800" dirty="0"/>
              <a:t>compensaciones (</a:t>
            </a:r>
            <a:r>
              <a:rPr lang="es-ES" sz="1800" dirty="0" err="1"/>
              <a:t>hedgin</a:t>
            </a:r>
            <a:r>
              <a:rPr lang="es-ES" sz="1800" dirty="0"/>
              <a:t>), </a:t>
            </a:r>
            <a:r>
              <a:rPr lang="es-ES" sz="1800" dirty="0" smtClean="0"/>
              <a:t>mediante </a:t>
            </a:r>
            <a:r>
              <a:rPr lang="es-ES" sz="1800" dirty="0"/>
              <a:t>el mercado de </a:t>
            </a:r>
            <a:r>
              <a:rPr lang="es-ES" sz="1800" dirty="0" smtClean="0"/>
              <a:t>dinero</a:t>
            </a:r>
          </a:p>
          <a:p>
            <a:pPr algn="just">
              <a:buClr>
                <a:srgbClr val="002060"/>
              </a:buClr>
              <a:buFont typeface="+mj-lt"/>
              <a:buAutoNum type="arabicPeriod"/>
            </a:pPr>
            <a:r>
              <a:rPr lang="es-ES" sz="1800" dirty="0"/>
              <a:t>Las  compensaciones (</a:t>
            </a:r>
            <a:r>
              <a:rPr lang="es-ES" sz="1800" dirty="0" err="1"/>
              <a:t>hedgin</a:t>
            </a:r>
            <a:r>
              <a:rPr lang="es-ES" sz="1800" dirty="0"/>
              <a:t>), </a:t>
            </a:r>
            <a:r>
              <a:rPr lang="es-ES" sz="1800" dirty="0" smtClean="0"/>
              <a:t>mediante </a:t>
            </a:r>
            <a:r>
              <a:rPr lang="es-ES" sz="1800" dirty="0"/>
              <a:t>el mercado de </a:t>
            </a:r>
            <a:r>
              <a:rPr lang="es-ES" sz="1800" dirty="0" smtClean="0"/>
              <a:t>anticipado</a:t>
            </a:r>
            <a:endParaRPr lang="es-ES" sz="1800" dirty="0"/>
          </a:p>
          <a:p>
            <a:pPr algn="just">
              <a:buClr>
                <a:srgbClr val="002060"/>
              </a:buClr>
              <a:buFont typeface="+mj-lt"/>
              <a:buAutoNum type="arabicPeriod"/>
            </a:pPr>
            <a:r>
              <a:rPr lang="es-ES" sz="1800" dirty="0" smtClean="0"/>
              <a:t>La </a:t>
            </a:r>
            <a:r>
              <a:rPr lang="es-ES" sz="1800" dirty="0"/>
              <a:t>transferencia del </a:t>
            </a:r>
            <a:r>
              <a:rPr lang="es-ES" sz="1800" dirty="0" smtClean="0"/>
              <a:t>riesgo</a:t>
            </a:r>
          </a:p>
          <a:p>
            <a:pPr algn="just">
              <a:buClr>
                <a:srgbClr val="002060"/>
              </a:buClr>
              <a:buFont typeface="+mj-lt"/>
              <a:buAutoNum type="arabicPeriod"/>
            </a:pPr>
            <a:r>
              <a:rPr lang="es-ES" sz="1800" dirty="0" smtClean="0"/>
              <a:t>El </a:t>
            </a:r>
            <a:r>
              <a:rPr lang="es-ES" sz="1800" dirty="0"/>
              <a:t>netaje del </a:t>
            </a:r>
            <a:r>
              <a:rPr lang="es-ES" sz="1800" dirty="0" smtClean="0"/>
              <a:t>riesgo</a:t>
            </a:r>
          </a:p>
          <a:p>
            <a:pPr algn="just">
              <a:buClr>
                <a:srgbClr val="002060"/>
              </a:buClr>
              <a:buFont typeface="+mj-lt"/>
              <a:buAutoNum type="arabicPeriod"/>
            </a:pPr>
            <a:r>
              <a:rPr lang="es-ES" sz="1800" dirty="0"/>
              <a:t>L</a:t>
            </a:r>
            <a:r>
              <a:rPr lang="es-ES" sz="1800" dirty="0" smtClean="0"/>
              <a:t>a </a:t>
            </a:r>
            <a:r>
              <a:rPr lang="es-ES" sz="1800" dirty="0"/>
              <a:t>compartimentación </a:t>
            </a:r>
            <a:r>
              <a:rPr lang="es-ES" sz="1800" dirty="0" smtClean="0"/>
              <a:t>del riesgo</a:t>
            </a:r>
          </a:p>
          <a:p>
            <a:pPr algn="just">
              <a:buClr>
                <a:srgbClr val="002060"/>
              </a:buClr>
              <a:buFont typeface="+mj-lt"/>
              <a:buAutoNum type="arabicPeriod"/>
            </a:pPr>
            <a:r>
              <a:rPr lang="es-ES" sz="1800" dirty="0"/>
              <a:t>L</a:t>
            </a:r>
            <a:r>
              <a:rPr lang="es-ES" sz="1800" dirty="0" smtClean="0"/>
              <a:t>as </a:t>
            </a:r>
            <a:r>
              <a:rPr lang="es-ES" sz="1800" dirty="0"/>
              <a:t>opciones en monedas </a:t>
            </a:r>
            <a:r>
              <a:rPr lang="es-ES" sz="1800" dirty="0" smtClean="0"/>
              <a:t>extranjeras</a:t>
            </a:r>
            <a:endParaRPr lang="es-ES" sz="1800" dirty="0"/>
          </a:p>
          <a:p>
            <a:pPr marL="0" indent="0" algn="just">
              <a:buNone/>
            </a:pPr>
            <a:endParaRPr lang="es-ES" sz="1800" dirty="0" smtClean="0"/>
          </a:p>
          <a:p>
            <a:pPr marL="0" indent="0" algn="just">
              <a:buNone/>
            </a:pPr>
            <a:r>
              <a:rPr lang="es-ES" sz="1800" dirty="0"/>
              <a:t>C</a:t>
            </a:r>
            <a:r>
              <a:rPr lang="es-ES" sz="1800" dirty="0" smtClean="0"/>
              <a:t>ada </a:t>
            </a:r>
            <a:r>
              <a:rPr lang="es-ES" sz="1800" dirty="0"/>
              <a:t>una de estas técnicas presentan procedimientos que permiten a una empresa su protección ante este riesgo cambiario</a:t>
            </a:r>
            <a:r>
              <a:rPr lang="es-ES" sz="1800" dirty="0" smtClean="0"/>
              <a:t>.</a:t>
            </a:r>
          </a:p>
          <a:p>
            <a:pPr marL="0" indent="0" algn="just">
              <a:buNone/>
            </a:pPr>
            <a:endParaRPr lang="es-ES" sz="1800" dirty="0" smtClean="0"/>
          </a:p>
          <a:p>
            <a:pPr marL="0" indent="0" algn="just">
              <a:buNone/>
            </a:pPr>
            <a:r>
              <a:rPr lang="es-ES" sz="1800" dirty="0" smtClean="0"/>
              <a:t>En esta clase haremos énfasis en la </a:t>
            </a:r>
            <a:r>
              <a:rPr lang="es-ES" sz="1800" dirty="0"/>
              <a:t>compartimentación del riesgo</a:t>
            </a:r>
          </a:p>
          <a:p>
            <a:pPr marL="0" indent="0" algn="just">
              <a:buNone/>
            </a:pPr>
            <a:endParaRPr lang="es-ES" sz="1800" dirty="0" smtClean="0"/>
          </a:p>
          <a:p>
            <a:pPr marL="0" indent="0" algn="just">
              <a:buNone/>
            </a:pPr>
            <a:endParaRPr lang="es-ES" sz="1800" dirty="0"/>
          </a:p>
          <a:p>
            <a:pPr marL="0" indent="0" algn="just">
              <a:buNone/>
            </a:pPr>
            <a:endParaRPr lang="es-ES" sz="1800" dirty="0" smtClean="0"/>
          </a:p>
        </p:txBody>
      </p:sp>
    </p:spTree>
    <p:extLst>
      <p:ext uri="{BB962C8B-B14F-4D97-AF65-F5344CB8AC3E}">
        <p14:creationId xmlns:p14="http://schemas.microsoft.com/office/powerpoint/2010/main" val="2527369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4A3B4-226C-45ED-8465-9054A61F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99" y="122238"/>
            <a:ext cx="7642225" cy="563562"/>
          </a:xfrm>
        </p:spPr>
        <p:txBody>
          <a:bodyPr/>
          <a:lstStyle/>
          <a:p>
            <a:r>
              <a:rPr lang="es-ES" sz="3200" dirty="0"/>
              <a:t>Compartimiento del riesgo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09599" y="1052736"/>
            <a:ext cx="802322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es-ES" sz="2200" dirty="0"/>
              <a:t>Mediante el uso de esta técnica se comparte el posible riesgo por mutaciones en la tasa de cambio monetaria, entre el acreedor y el deudor. </a:t>
            </a:r>
            <a:endParaRPr lang="es-ES" sz="2200" dirty="0" smtClean="0"/>
          </a:p>
          <a:p>
            <a:pPr marL="0" indent="0" algn="just">
              <a:buNone/>
            </a:pPr>
            <a:endParaRPr lang="es-ES" sz="2200" dirty="0" smtClean="0"/>
          </a:p>
          <a:p>
            <a:pPr marL="0" indent="0" algn="just">
              <a:buNone/>
            </a:pPr>
            <a:r>
              <a:rPr lang="es-ES" sz="2200" dirty="0" smtClean="0"/>
              <a:t>Este </a:t>
            </a:r>
            <a:r>
              <a:rPr lang="es-ES" sz="2200" dirty="0"/>
              <a:t>compartimiento se formaliza mediante un contrato entre ambas partes, en el cual se establece una cláusula de ajuste del precio, sobre la base de una tasa de cambio especifica. </a:t>
            </a:r>
            <a:endParaRPr lang="es-ES" sz="2200" dirty="0" smtClean="0"/>
          </a:p>
          <a:p>
            <a:pPr marL="0" indent="0" algn="just">
              <a:buNone/>
            </a:pPr>
            <a:endParaRPr lang="es-ES" sz="2200" dirty="0" smtClean="0"/>
          </a:p>
          <a:p>
            <a:pPr marL="0" indent="0" algn="just">
              <a:buNone/>
            </a:pPr>
            <a:r>
              <a:rPr lang="es-ES" sz="2200" dirty="0" smtClean="0">
                <a:solidFill>
                  <a:srgbClr val="FF0000"/>
                </a:solidFill>
              </a:rPr>
              <a:t>Generalmente </a:t>
            </a:r>
            <a:r>
              <a:rPr lang="es-ES" sz="2200" dirty="0">
                <a:solidFill>
                  <a:srgbClr val="FF0000"/>
                </a:solidFill>
              </a:rPr>
              <a:t>se establece una </a:t>
            </a:r>
            <a:r>
              <a:rPr lang="es-ES" sz="2200" b="1" dirty="0">
                <a:solidFill>
                  <a:srgbClr val="FF0000"/>
                </a:solidFill>
              </a:rPr>
              <a:t>franja neutral </a:t>
            </a:r>
            <a:r>
              <a:rPr lang="es-ES" sz="2200" dirty="0">
                <a:solidFill>
                  <a:srgbClr val="FF0000"/>
                </a:solidFill>
              </a:rPr>
              <a:t>(entre dos niveles de cotización) </a:t>
            </a:r>
            <a:r>
              <a:rPr lang="es-ES" sz="2200" b="1" i="1" dirty="0">
                <a:solidFill>
                  <a:srgbClr val="FF0000"/>
                </a:solidFill>
              </a:rPr>
              <a:t>dentro de la cual no se lleva a cabo compensación alguna</a:t>
            </a:r>
            <a:r>
              <a:rPr lang="es-ES" sz="2200" dirty="0">
                <a:solidFill>
                  <a:srgbClr val="FF0000"/>
                </a:solidFill>
              </a:rPr>
              <a:t>, ya que la compensación comienza cuando la tasa de cambio se encuentra por encima del máximo de la franja neutral, o por debajo del mínimo de dicha franja.</a:t>
            </a:r>
          </a:p>
          <a:p>
            <a:pPr marL="0" indent="0" algn="just">
              <a:buNone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598544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EJERCICIO DEMOSTRATIVO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sz="1800" dirty="0"/>
              <a:t>La </a:t>
            </a:r>
            <a:r>
              <a:rPr lang="es-ES" sz="1800" dirty="0" smtClean="0"/>
              <a:t>empresa </a:t>
            </a:r>
            <a:r>
              <a:rPr lang="es-ES" sz="1800" dirty="0"/>
              <a:t>“SKALA” compra cremas para la piel en España el 25 de mayo de </a:t>
            </a:r>
            <a:r>
              <a:rPr lang="es-ES" sz="1800" dirty="0" smtClean="0"/>
              <a:t>2025 </a:t>
            </a:r>
            <a:r>
              <a:rPr lang="es-ES" sz="1800" dirty="0"/>
              <a:t>valoradas en   5 000 000 USD, pagaderos a los 6 meses. Para protegerse del riesgo cambiario, SKALA negoció un contrato que estipula que </a:t>
            </a:r>
            <a:r>
              <a:rPr lang="es-ES" sz="1800" dirty="0" smtClean="0"/>
              <a:t>sí </a:t>
            </a:r>
            <a:r>
              <a:rPr lang="es-ES" sz="1800" dirty="0"/>
              <a:t>en la fecha de pago la cotización es inferior a 4,10 </a:t>
            </a:r>
            <a:r>
              <a:rPr lang="es-ES" sz="1800" dirty="0" smtClean="0"/>
              <a:t>EUR/ </a:t>
            </a:r>
            <a:r>
              <a:rPr lang="es-ES" sz="1800" dirty="0"/>
              <a:t>USD </a:t>
            </a:r>
            <a:r>
              <a:rPr lang="es-ES" sz="1800" dirty="0" smtClean="0"/>
              <a:t>o </a:t>
            </a:r>
            <a:r>
              <a:rPr lang="es-ES" sz="1800" dirty="0"/>
              <a:t>superior a 4,50 </a:t>
            </a:r>
            <a:r>
              <a:rPr lang="es-ES" sz="1800" dirty="0" smtClean="0"/>
              <a:t>EUR/ </a:t>
            </a:r>
            <a:r>
              <a:rPr lang="es-ES" sz="1800" dirty="0"/>
              <a:t>USD, la empresa</a:t>
            </a:r>
            <a:r>
              <a:rPr lang="es-ES" sz="1800" dirty="0" smtClean="0"/>
              <a:t> </a:t>
            </a:r>
            <a:r>
              <a:rPr lang="es-ES" sz="1800" dirty="0"/>
              <a:t>asumirá el 60% del exceso o defecto sobre la zona neutral. Dentro de la zona neutral se pagará de acuerdo a la cotización vigente en el mercado. En la fecha de firma del contrato la cotización spot es de 4,20 </a:t>
            </a:r>
            <a:r>
              <a:rPr lang="es-ES" sz="1800" dirty="0" smtClean="0"/>
              <a:t>EUR </a:t>
            </a:r>
            <a:r>
              <a:rPr lang="es-ES" sz="1800" dirty="0"/>
              <a:t>y en la fecha de pago es de 4,60 </a:t>
            </a:r>
            <a:r>
              <a:rPr lang="es-ES" sz="1800" dirty="0" smtClean="0"/>
              <a:t>EUR.</a:t>
            </a:r>
            <a:endParaRPr lang="es-ES" sz="1800" dirty="0"/>
          </a:p>
          <a:p>
            <a:pPr algn="just">
              <a:buClr>
                <a:srgbClr val="002060"/>
              </a:buClr>
              <a:buFont typeface="+mj-lt"/>
              <a:buAutoNum type="alphaLcParenR"/>
            </a:pPr>
            <a:r>
              <a:rPr lang="es-ES" sz="1800" dirty="0" smtClean="0"/>
              <a:t>¿</a:t>
            </a:r>
            <a:r>
              <a:rPr lang="es-ES" sz="1800" dirty="0"/>
              <a:t>Cuál será la cotización que debe realizar SKALA al transcurrir los 6 meses para liquidar la deuda?</a:t>
            </a:r>
          </a:p>
          <a:p>
            <a:pPr algn="just">
              <a:buClr>
                <a:srgbClr val="002060"/>
              </a:buClr>
              <a:buFont typeface="+mj-lt"/>
              <a:buAutoNum type="alphaLcParenR"/>
            </a:pPr>
            <a:r>
              <a:rPr lang="es-ES" sz="1800" dirty="0" smtClean="0"/>
              <a:t>¿</a:t>
            </a:r>
            <a:r>
              <a:rPr lang="es-ES" sz="1800" dirty="0"/>
              <a:t>Cuánto recibirá la empresa Española en USD?</a:t>
            </a:r>
          </a:p>
          <a:p>
            <a:pPr algn="just">
              <a:buClr>
                <a:srgbClr val="002060"/>
              </a:buClr>
              <a:buFont typeface="+mj-lt"/>
              <a:buAutoNum type="alphaLcParenR"/>
            </a:pPr>
            <a:r>
              <a:rPr lang="es-ES" sz="1800" dirty="0" smtClean="0"/>
              <a:t>¿</a:t>
            </a:r>
            <a:r>
              <a:rPr lang="es-ES" sz="1800" dirty="0"/>
              <a:t>Cuál será el importe en USD de la pérdida por la limitación en la tasa de cambio que asumirá la empresa Española?</a:t>
            </a:r>
          </a:p>
          <a:p>
            <a:pPr algn="just">
              <a:buClr>
                <a:srgbClr val="002060"/>
              </a:buClr>
              <a:buFont typeface="+mj-lt"/>
              <a:buAutoNum type="alphaLcParenR"/>
            </a:pPr>
            <a:r>
              <a:rPr lang="es-ES" sz="1800" dirty="0" smtClean="0"/>
              <a:t>¿</a:t>
            </a:r>
            <a:r>
              <a:rPr lang="es-ES" sz="1800" dirty="0"/>
              <a:t>Cuánto desembolsará SKALA </a:t>
            </a:r>
            <a:r>
              <a:rPr lang="es-ES" sz="1800"/>
              <a:t>en </a:t>
            </a:r>
            <a:r>
              <a:rPr lang="es-ES" sz="1800" smtClean="0"/>
              <a:t>EUR?</a:t>
            </a:r>
            <a:endParaRPr lang="es-ES" sz="1800" dirty="0"/>
          </a:p>
          <a:p>
            <a:pPr marL="0" indent="0" algn="just"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513321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325816" cy="563562"/>
          </a:xfrm>
        </p:spPr>
        <p:txBody>
          <a:bodyPr/>
          <a:lstStyle/>
          <a:p>
            <a:r>
              <a:rPr lang="es-ES" dirty="0"/>
              <a:t>Compartimiento del </a:t>
            </a:r>
            <a:r>
              <a:rPr lang="es-ES" dirty="0" smtClean="0"/>
              <a:t>riesgo</a:t>
            </a:r>
            <a:endParaRPr lang="es-ES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Estudiar el epígrafe 4 pagina 67 de la Guía de </a:t>
            </a:r>
            <a:r>
              <a:rPr lang="es-ES" dirty="0" smtClean="0"/>
              <a:t>AFRE.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ES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dirty="0" smtClean="0"/>
              <a:t>Estudiar ejemplo demostrativo 2 “Combinado de productos lácteos”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343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1" y="2136787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DEL RIESGO EMPRESARIAL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Picture Frame 1025">
            <a:extLst>
              <a:ext uri="{FF2B5EF4-FFF2-40B4-BE49-F238E27FC236}">
                <a16:creationId xmlns:a16="http://schemas.microsoft.com/office/drawing/2014/main" id="{31A74A4A-C600-45C6-9251-CAF7E13E6B3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404546"/>
            <a:ext cx="3618072" cy="1872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3273337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 ESTA</Template>
  <TotalTime>1755</TotalTime>
  <Words>536</Words>
  <Application>Microsoft Office PowerPoint</Application>
  <PresentationFormat>Presentación en pantalla (4:3)</PresentationFormat>
  <Paragraphs>46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sample</vt:lpstr>
      <vt:lpstr>ADMINISTRACIÓN  FINANCIERA DEL RIESGO EMPRESARIAL </vt:lpstr>
      <vt:lpstr>CONFERENCIA No. 3</vt:lpstr>
      <vt:lpstr>OBJETIVO:</vt:lpstr>
      <vt:lpstr>INTRODUCCIÓN</vt:lpstr>
      <vt:lpstr>Compartimiento del riesgo</vt:lpstr>
      <vt:lpstr>EJERCICIO DEMOSTRATIVO</vt:lpstr>
      <vt:lpstr>Compartimiento del riesgo</vt:lpstr>
      <vt:lpstr>ADMINISTRACIÓN  FINANCIERA DEL RIESGO EMPRESARIAL </vt:lpstr>
    </vt:vector>
  </TitlesOfParts>
  <Company>Guilddesign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DEL RIESGO EMPRESARIAL </dc:title>
  <dc:creator>BETTY</dc:creator>
  <cp:lastModifiedBy>Beatriz Fernandez</cp:lastModifiedBy>
  <cp:revision>126</cp:revision>
  <dcterms:created xsi:type="dcterms:W3CDTF">2023-02-22T11:17:43Z</dcterms:created>
  <dcterms:modified xsi:type="dcterms:W3CDTF">2026-10-21T03:50:38Z</dcterms:modified>
</cp:coreProperties>
</file>