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297" r:id="rId3"/>
    <p:sldId id="298" r:id="rId4"/>
    <p:sldId id="299" r:id="rId5"/>
    <p:sldId id="300" r:id="rId6"/>
    <p:sldId id="261" r:id="rId7"/>
    <p:sldId id="262" r:id="rId8"/>
    <p:sldId id="258" r:id="rId9"/>
    <p:sldId id="259" r:id="rId10"/>
    <p:sldId id="260" r:id="rId11"/>
    <p:sldId id="264" r:id="rId12"/>
    <p:sldId id="268" r:id="rId13"/>
    <p:sldId id="270" r:id="rId14"/>
    <p:sldId id="271" r:id="rId15"/>
    <p:sldId id="277" r:id="rId16"/>
    <p:sldId id="278" r:id="rId17"/>
    <p:sldId id="280" r:id="rId18"/>
    <p:sldId id="281" r:id="rId19"/>
    <p:sldId id="294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1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92CEF-523A-4333-B200-8E3E9A6CB62D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B1EBD-6107-497A-BC31-10FC2C8D396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29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413C3F-2B05-4B8C-A738-6263D5C98466}" type="slidenum">
              <a:rPr lang="es-ES" altLang="en-US" smtClean="0"/>
              <a:pPr eaLnBrk="1" hangingPunct="1"/>
              <a:t>12</a:t>
            </a:fld>
            <a:endParaRPr lang="es-E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3982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52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465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45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62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640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590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102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031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555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46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D3271-8A56-4D4D-BCFC-F3B78E4740FB}" type="datetimeFigureOut">
              <a:rPr lang="en-US" smtClean="0"/>
              <a:pPr/>
              <a:t>1/3/2007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66129-BB68-4F7A-BADF-E74AB5A39CE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72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43000" y="990600"/>
            <a:ext cx="7086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METHODOLOGY OF INVESTIGATION</a:t>
            </a:r>
          </a:p>
          <a:p>
            <a:pPr algn="ctr"/>
            <a:endParaRPr lang="es-ES" sz="4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s-ES" sz="40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s-ES" sz="4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Prof.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MSc.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Patricia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 panose="030F0702030302020204" pitchFamily="66" charset="0"/>
              </a:rPr>
              <a:t>Fundora</a:t>
            </a:r>
            <a:r>
              <a:rPr lang="es-ES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Ramírez</a:t>
            </a:r>
            <a:endParaRPr lang="en-US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4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28600" y="990600"/>
            <a:ext cx="8686800" cy="554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give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information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about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theoretical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and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methodological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foundations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of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pedagogical</a:t>
            </a:r>
            <a:r>
              <a:rPr lang="es-E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investigation</a:t>
            </a:r>
            <a:endParaRPr lang="es-ES" sz="28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en-US" sz="28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 answer to the presented problems in the teaching – learning process using different investigations</a:t>
            </a:r>
          </a:p>
          <a:p>
            <a:pPr algn="just">
              <a:lnSpc>
                <a:spcPct val="115000"/>
              </a:lnSpc>
            </a:pPr>
            <a:endParaRPr lang="es-ES" sz="28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marL="457200" indent="-45720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To characterize the different elements  of the pedagogical process for doing the term paper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728" y="381000"/>
            <a:ext cx="6000792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s-ES" sz="28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OBJECTIVES OF THE SUBJECT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034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28992" y="428604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THEMES</a:t>
            </a:r>
            <a:endParaRPr lang="en-US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28596" y="1142984"/>
            <a:ext cx="8477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 1. -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Characterization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of Study Case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 2.- Proposal foundations of scientific problem. The proposal design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126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81000" y="298747"/>
            <a:ext cx="8610600" cy="5721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3200" b="1" dirty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FORMAS DE ORGANIZACI</a:t>
            </a:r>
            <a:r>
              <a:rPr lang="es-ES" sz="3200" b="1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ÓN </a:t>
            </a:r>
            <a:endParaRPr lang="en-US" sz="3200" b="1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Conferencias, seminarios-talleres y clases 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prácticas</a:t>
            </a: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Discusiones   </a:t>
            </a: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sobre diferentes  problemas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Análisis de estrategias  </a:t>
            </a: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para la solución de problemas por la vía científica </a:t>
            </a:r>
            <a:endParaRPr lang="es-ES" sz="3200" b="1" dirty="0" smtClean="0">
              <a:solidFill>
                <a:srgbClr val="002060"/>
              </a:solidFill>
              <a:latin typeface="Comic Sans MS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 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Ensayo de </a:t>
            </a: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la toma de decisiones ante situaciones investigativas 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dadas</a:t>
            </a: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 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96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5800" y="1905000"/>
            <a:ext cx="8077200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FRECUENTE</a:t>
            </a: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: participación en clases prácticas y seminarios, realización de 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tareas</a:t>
            </a:r>
          </a:p>
          <a:p>
            <a:pPr algn="just">
              <a:lnSpc>
                <a:spcPct val="115000"/>
              </a:lnSpc>
            </a:pP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3200" b="1" dirty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FINAL: presentación y defensa del </a:t>
            </a: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trabajo de curso en el 2do Periodo    </a:t>
            </a:r>
          </a:p>
          <a:p>
            <a:pPr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002060"/>
                </a:solidFill>
                <a:latin typeface="Comic Sans MS"/>
                <a:ea typeface="Calibri"/>
                <a:cs typeface="Times New Roman"/>
              </a:rPr>
              <a:t>(Septiembre- Diciembre/ 2021)</a:t>
            </a:r>
            <a:endParaRPr lang="en-US" sz="3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057400" y="609600"/>
            <a:ext cx="3200400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s-ES" sz="3200" b="1" dirty="0" smtClean="0">
                <a:solidFill>
                  <a:srgbClr val="C00000"/>
                </a:solidFill>
                <a:latin typeface="Comic Sans MS"/>
                <a:ea typeface="Calibri"/>
                <a:cs typeface="Times New Roman"/>
              </a:rPr>
              <a:t>EVALUACIÓN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14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5334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Theme 1.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– Characterization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of Study Case</a:t>
            </a:r>
            <a:endParaRPr lang="es-ES" sz="2800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71472" y="2714620"/>
            <a:ext cx="8229600" cy="2266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OBJECTIVE:</a:t>
            </a:r>
            <a:endParaRPr lang="en-US" sz="28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To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characterize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the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main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components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of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theoretical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methodological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 </a:t>
            </a:r>
            <a:r>
              <a:rPr lang="es-ES" sz="2800" b="1" dirty="0" err="1" smtClean="0">
                <a:solidFill>
                  <a:srgbClr val="0070C0"/>
                </a:solidFill>
                <a:ea typeface="Calibri"/>
                <a:cs typeface="Times New Roman"/>
              </a:rPr>
              <a:t>design</a:t>
            </a:r>
            <a:r>
              <a:rPr lang="es-ES" sz="2800" b="1" dirty="0" smtClean="0">
                <a:solidFill>
                  <a:srgbClr val="0070C0"/>
                </a:solidFill>
                <a:ea typeface="Calibri"/>
                <a:cs typeface="Times New Roman"/>
              </a:rPr>
              <a:t>. </a:t>
            </a:r>
            <a:endParaRPr lang="en-US" sz="2800" b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55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57200" y="685800"/>
            <a:ext cx="8305800" cy="3618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3200" b="1" dirty="0" smtClean="0">
                <a:solidFill>
                  <a:srgbClr val="002060"/>
                </a:solidFill>
                <a:latin typeface="Bodoni MT Black" panose="02070A03080606020203" pitchFamily="18" charset="0"/>
                <a:ea typeface="Calibri"/>
                <a:cs typeface="Times New Roman"/>
              </a:rPr>
              <a:t>CONTENTS:</a:t>
            </a:r>
            <a:endParaRPr lang="en-US" sz="3200" dirty="0">
              <a:solidFill>
                <a:srgbClr val="002060"/>
              </a:solidFill>
              <a:latin typeface="Bodoni MT Black" panose="02070A03080606020203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Design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investigation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theoretical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methodological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design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scientific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problem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objective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investigation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,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object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and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field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of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action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hyphotesis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tasks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The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 variables of </a:t>
            </a:r>
            <a:r>
              <a:rPr lang="es-ES" sz="3200" b="1" dirty="0" err="1" smtClean="0">
                <a:solidFill>
                  <a:srgbClr val="C00000"/>
                </a:solidFill>
                <a:ea typeface="Calibri"/>
                <a:cs typeface="Times New Roman"/>
              </a:rPr>
              <a:t>investigation</a:t>
            </a:r>
            <a:r>
              <a:rPr lang="es-ES" sz="3200" b="1" dirty="0" smtClean="0">
                <a:solidFill>
                  <a:srgbClr val="C00000"/>
                </a:solidFill>
                <a:ea typeface="Calibri"/>
                <a:cs typeface="Times New Roman"/>
              </a:rPr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69981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188" y="1143000"/>
            <a:ext cx="8208962" cy="40318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685800" indent="-68580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/>
            </a:pP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Social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importance</a:t>
            </a:r>
            <a:endParaRPr lang="es-ES" altLang="en-US" sz="3200" dirty="0" smtClean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/>
            </a:pP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Problematic</a:t>
            </a: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situation</a:t>
            </a:r>
            <a:endParaRPr lang="es-ES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/>
            </a:pP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Scientific</a:t>
            </a: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problem</a:t>
            </a:r>
            <a:endParaRPr lang="es-MX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 startAt="4"/>
            </a:pP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Object</a:t>
            </a: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of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investigation</a:t>
            </a:r>
            <a:endParaRPr lang="es-MX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 startAt="4"/>
            </a:pP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Field</a:t>
            </a: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of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action</a:t>
            </a:r>
            <a:endParaRPr lang="es-MX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  <a:buFont typeface="Wingdings" pitchFamily="2" charset="2"/>
              <a:buAutoNum type="arabicPeriod" startAt="4"/>
            </a:pP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Objective</a:t>
            </a:r>
            <a:r>
              <a:rPr lang="es-ES" altLang="en-US" sz="3200" dirty="0">
                <a:solidFill>
                  <a:srgbClr val="0000CC"/>
                </a:solidFill>
                <a:latin typeface="Tahoma" pitchFamily="34" charset="0"/>
                <a:cs typeface="Times New Roman" pitchFamily="18" charset="0"/>
              </a:rPr>
              <a:t>     </a:t>
            </a:r>
            <a:endParaRPr lang="es-ES" altLang="en-US" sz="3200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85786" y="500042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Bodoni MT Black" pitchFamily="18" charset="0"/>
              </a:rPr>
              <a:t>ASPECTS OF THE DESIGN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19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077913" y="449263"/>
            <a:ext cx="6985000" cy="60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altLang="en-US" sz="3600" b="1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ASPECTS OF THE DESIGN</a:t>
            </a:r>
            <a:endParaRPr lang="es-ES" altLang="en-US" sz="3600" b="1" dirty="0">
              <a:solidFill>
                <a:srgbClr val="002060"/>
              </a:solidFill>
              <a:latin typeface="Bodoni MT Black" panose="02070A03080606020203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11188" y="1295400"/>
            <a:ext cx="8137525" cy="256993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622300" indent="-62230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95000"/>
              </a:lnSpc>
              <a:spcBef>
                <a:spcPct val="0"/>
              </a:spcBef>
              <a:spcAft>
                <a:spcPct val="25000"/>
              </a:spcAft>
            </a:pPr>
            <a:r>
              <a:rPr lang="es-MX" altLang="en-US" sz="2800" dirty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7. </a:t>
            </a:r>
            <a:r>
              <a:rPr lang="es-ES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Scientific</a:t>
            </a:r>
            <a:r>
              <a:rPr lang="es-ES" altLang="en-US" sz="28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</a:t>
            </a:r>
            <a:r>
              <a:rPr lang="es-ES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tasks</a:t>
            </a:r>
            <a:endParaRPr lang="es-MX" altLang="en-US" sz="28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spcAft>
                <a:spcPct val="25000"/>
              </a:spcAft>
              <a:buFontTx/>
              <a:buAutoNum type="arabicPeriod" startAt="8"/>
            </a:pPr>
            <a:r>
              <a:rPr lang="es-MX" altLang="en-US" sz="2800" dirty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Variables. </a:t>
            </a:r>
            <a:r>
              <a:rPr lang="es-MX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Definition</a:t>
            </a:r>
            <a:r>
              <a:rPr lang="es-MX" altLang="en-US" sz="28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. </a:t>
            </a:r>
            <a:r>
              <a:rPr lang="es-MX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Operacionalization</a:t>
            </a:r>
            <a:endParaRPr lang="es-MX" altLang="en-US" sz="28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spcAft>
                <a:spcPct val="25000"/>
              </a:spcAft>
              <a:buFontTx/>
              <a:buAutoNum type="arabicPeriod" startAt="8"/>
            </a:pPr>
            <a:r>
              <a:rPr lang="es-ES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Tasks</a:t>
            </a:r>
            <a:r>
              <a:rPr lang="es-ES" altLang="en-US" sz="28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of </a:t>
            </a:r>
            <a:r>
              <a:rPr lang="es-ES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investigation</a:t>
            </a:r>
            <a:endParaRPr lang="es-MX" altLang="en-US" sz="28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spcAft>
                <a:spcPct val="25000"/>
              </a:spcAft>
              <a:buFontTx/>
              <a:buAutoNum type="arabicPeriod" startAt="8"/>
            </a:pPr>
            <a:r>
              <a:rPr lang="es-ES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Methods</a:t>
            </a:r>
            <a:endParaRPr lang="es-ES" altLang="en-US" sz="28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lnSpc>
                <a:spcPct val="95000"/>
              </a:lnSpc>
              <a:spcBef>
                <a:spcPct val="0"/>
              </a:spcBef>
              <a:spcAft>
                <a:spcPct val="25000"/>
              </a:spcAft>
              <a:buFontTx/>
              <a:buAutoNum type="arabicPeriod" startAt="8"/>
            </a:pPr>
            <a:r>
              <a:rPr lang="es-CO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Population</a:t>
            </a:r>
            <a:r>
              <a:rPr lang="es-CO" altLang="en-US" sz="28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and </a:t>
            </a:r>
            <a:r>
              <a:rPr lang="es-CO" altLang="en-US" sz="28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Sample</a:t>
            </a:r>
            <a:endParaRPr lang="es-MX" altLang="en-US" sz="28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839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042988" y="260350"/>
            <a:ext cx="6985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MX" altLang="en-US" sz="3600" dirty="0" smtClean="0">
                <a:solidFill>
                  <a:schemeClr val="tx2"/>
                </a:solidFill>
                <a:latin typeface="Tahoma" pitchFamily="34" charset="0"/>
              </a:rPr>
              <a:t>ASPECTS OF THE DESIGN</a:t>
            </a:r>
            <a:endParaRPr lang="es-ES" altLang="en-US" sz="3600" dirty="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84213" y="1155442"/>
            <a:ext cx="8064500" cy="265303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849313" indent="-849313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spcAft>
                <a:spcPct val="40000"/>
              </a:spcAft>
            </a:pPr>
            <a:endParaRPr lang="es-MX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</a:pPr>
            <a:r>
              <a:rPr lang="es-MX" altLang="en-US" sz="3200" dirty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12.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Scientific</a:t>
            </a:r>
            <a:r>
              <a:rPr lang="es-ES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</a:t>
            </a:r>
            <a:r>
              <a:rPr lang="es-ES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Novelty</a:t>
            </a:r>
            <a:endParaRPr lang="es-ES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</a:pPr>
            <a:r>
              <a:rPr lang="es-CO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13. </a:t>
            </a:r>
            <a:r>
              <a:rPr lang="es-CO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Practical</a:t>
            </a:r>
            <a:r>
              <a:rPr lang="es-CO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 </a:t>
            </a:r>
            <a:r>
              <a:rPr lang="es-CO" altLang="en-US" sz="3200" dirty="0" err="1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contribution</a:t>
            </a:r>
            <a:endParaRPr lang="es-CO" altLang="en-US" sz="3200" dirty="0">
              <a:solidFill>
                <a:srgbClr val="0000CC"/>
              </a:solidFill>
              <a:latin typeface="Tahoma" pitchFamily="34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spcAft>
                <a:spcPct val="40000"/>
              </a:spcAft>
            </a:pPr>
            <a:r>
              <a:rPr lang="es-CO" altLang="en-US" sz="3200" dirty="0" smtClean="0">
                <a:solidFill>
                  <a:srgbClr val="0000CC"/>
                </a:solidFill>
                <a:latin typeface="Tahoma" pitchFamily="34" charset="0"/>
                <a:cs typeface="Arial" charset="0"/>
              </a:rPr>
              <a:t>14. </a:t>
            </a:r>
            <a:r>
              <a:rPr lang="es-CO" altLang="en-US" sz="3200" dirty="0" smtClean="0">
                <a:solidFill>
                  <a:srgbClr val="0000CC"/>
                </a:solidFill>
                <a:latin typeface="Tahoma" pitchFamily="34" charset="0"/>
              </a:rPr>
              <a:t> </a:t>
            </a:r>
            <a:r>
              <a:rPr lang="es-CO" altLang="en-US" sz="3200" dirty="0" err="1" smtClean="0">
                <a:solidFill>
                  <a:srgbClr val="0000CC"/>
                </a:solidFill>
                <a:latin typeface="Tahoma" pitchFamily="34" charset="0"/>
              </a:rPr>
              <a:t>Bibliography</a:t>
            </a:r>
            <a:r>
              <a:rPr lang="es-CO" altLang="en-US" sz="3200" dirty="0" smtClean="0">
                <a:solidFill>
                  <a:srgbClr val="0000CC"/>
                </a:solidFill>
                <a:latin typeface="Tahoma" pitchFamily="34" charset="0"/>
              </a:rPr>
              <a:t>.</a:t>
            </a:r>
            <a:endParaRPr lang="es-ES" altLang="en-US" sz="3200" dirty="0">
              <a:solidFill>
                <a:srgbClr val="0000CC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991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1524000" y="228600"/>
            <a:ext cx="5562600" cy="523220"/>
          </a:xfrm>
          <a:prstGeom prst="rect">
            <a:avLst/>
          </a:prstGeom>
          <a:solidFill>
            <a:srgbClr val="FFFF99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sz="2800" b="1" dirty="0" err="1" smtClean="0">
                <a:cs typeface="Arial" charset="0"/>
              </a:rPr>
              <a:t>Problematical</a:t>
            </a:r>
            <a:r>
              <a:rPr lang="es-ES" altLang="en-US" sz="2800" b="1" dirty="0" smtClean="0">
                <a:cs typeface="Arial" charset="0"/>
              </a:rPr>
              <a:t> </a:t>
            </a:r>
            <a:r>
              <a:rPr lang="es-ES" altLang="en-US" sz="2800" b="1" dirty="0" err="1" smtClean="0">
                <a:cs typeface="Arial" charset="0"/>
              </a:rPr>
              <a:t>Situation</a:t>
            </a:r>
            <a:endParaRPr lang="es-ES" altLang="en-US" sz="2800" dirty="0">
              <a:cs typeface="Arial" charset="0"/>
            </a:endParaRPr>
          </a:p>
        </p:txBody>
      </p:sp>
      <p:grpSp>
        <p:nvGrpSpPr>
          <p:cNvPr id="3" name="18 Grupo"/>
          <p:cNvGrpSpPr>
            <a:grpSpLocks/>
          </p:cNvGrpSpPr>
          <p:nvPr/>
        </p:nvGrpSpPr>
        <p:grpSpPr bwMode="auto">
          <a:xfrm>
            <a:off x="4088608" y="838199"/>
            <a:ext cx="3912392" cy="1513822"/>
            <a:chOff x="2917021" y="1352548"/>
            <a:chExt cx="3912423" cy="1513641"/>
          </a:xfrm>
        </p:grpSpPr>
        <p:sp>
          <p:nvSpPr>
            <p:cNvPr id="4" name="6 CuadroTexto"/>
            <p:cNvSpPr txBox="1">
              <a:spLocks noChangeArrowheads="1"/>
            </p:cNvSpPr>
            <p:nvPr/>
          </p:nvSpPr>
          <p:spPr bwMode="auto">
            <a:xfrm>
              <a:off x="2917021" y="2343031"/>
              <a:ext cx="3912423" cy="52315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s-ES" altLang="en-US" sz="2800" b="1" dirty="0" err="1" smtClean="0">
                  <a:cs typeface="Arial" charset="0"/>
                </a:rPr>
                <a:t>Scientific</a:t>
              </a:r>
              <a:r>
                <a:rPr lang="es-ES" altLang="en-US" sz="2800" b="1" dirty="0" smtClean="0">
                  <a:cs typeface="Arial" charset="0"/>
                </a:rPr>
                <a:t> </a:t>
              </a:r>
              <a:r>
                <a:rPr lang="es-ES" altLang="en-US" sz="2800" b="1" dirty="0" err="1" smtClean="0">
                  <a:cs typeface="Arial" charset="0"/>
                </a:rPr>
                <a:t>Problem</a:t>
              </a:r>
              <a:endParaRPr lang="es-ES" altLang="en-US" sz="2800" b="1" dirty="0">
                <a:cs typeface="Arial" charset="0"/>
              </a:endParaRPr>
            </a:p>
          </p:txBody>
        </p:sp>
        <p:cxnSp>
          <p:nvCxnSpPr>
            <p:cNvPr id="6" name="5 Conector recto de flecha"/>
            <p:cNvCxnSpPr/>
            <p:nvPr/>
          </p:nvCxnSpPr>
          <p:spPr>
            <a:xfrm rot="5400000">
              <a:off x="3536207" y="1816837"/>
              <a:ext cx="92857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122362" y="1712893"/>
            <a:ext cx="2916238" cy="95410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altLang="en-US" sz="2800" b="1" dirty="0" err="1" smtClean="0">
                <a:latin typeface="Calibri" pitchFamily="34" charset="0"/>
              </a:rPr>
              <a:t>Why</a:t>
            </a:r>
            <a:r>
              <a:rPr lang="es-ES" altLang="en-US" sz="2800" b="1" dirty="0" smtClean="0">
                <a:latin typeface="Calibri" pitchFamily="34" charset="0"/>
              </a:rPr>
              <a:t> do </a:t>
            </a:r>
            <a:r>
              <a:rPr lang="es-ES" altLang="en-US" sz="2800" b="1" dirty="0" err="1" smtClean="0">
                <a:latin typeface="Calibri" pitchFamily="34" charset="0"/>
              </a:rPr>
              <a:t>you</a:t>
            </a:r>
            <a:r>
              <a:rPr lang="es-ES" altLang="en-US" sz="2800" b="1" dirty="0" smtClean="0">
                <a:latin typeface="Calibri" pitchFamily="34" charset="0"/>
              </a:rPr>
              <a:t> do </a:t>
            </a:r>
            <a:r>
              <a:rPr lang="es-ES" altLang="en-US" sz="2800" b="1" dirty="0" err="1" smtClean="0">
                <a:latin typeface="Calibri" pitchFamily="34" charset="0"/>
              </a:rPr>
              <a:t>the</a:t>
            </a:r>
            <a:r>
              <a:rPr lang="es-ES" altLang="en-US" sz="2800" b="1" dirty="0" smtClean="0">
                <a:latin typeface="Calibri" pitchFamily="34" charset="0"/>
              </a:rPr>
              <a:t> </a:t>
            </a:r>
            <a:r>
              <a:rPr lang="es-ES" altLang="en-US" sz="2800" b="1" dirty="0" err="1" smtClean="0">
                <a:latin typeface="Calibri" pitchFamily="34" charset="0"/>
              </a:rPr>
              <a:t>investigation</a:t>
            </a:r>
            <a:r>
              <a:rPr lang="es-ES" altLang="en-US" sz="2800" b="1" dirty="0" smtClean="0">
                <a:latin typeface="Calibri" pitchFamily="34" charset="0"/>
              </a:rPr>
              <a:t>?</a:t>
            </a:r>
            <a:endParaRPr lang="es-ES" altLang="en-US" sz="2800" b="1" dirty="0">
              <a:latin typeface="Calibri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42910" y="3500438"/>
            <a:ext cx="8064500" cy="1815882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en-US" altLang="en-US" sz="2800" i="1" dirty="0" smtClean="0">
                <a:latin typeface="Tahoma" pitchFamily="34" charset="0"/>
              </a:rPr>
              <a:t>This is an question where you express the problem existence and there is a contradiction between the ideal stage and the real one</a:t>
            </a:r>
            <a:endParaRPr lang="en-US" altLang="en-US" sz="2800" i="1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74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0" name="5 CuadroTexto"/>
          <p:cNvSpPr txBox="1">
            <a:spLocks noChangeArrowheads="1"/>
          </p:cNvSpPr>
          <p:nvPr/>
        </p:nvSpPr>
        <p:spPr bwMode="auto">
          <a:xfrm>
            <a:off x="1285852" y="1500174"/>
            <a:ext cx="2857499" cy="138499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sz="2800" b="1" dirty="0" err="1" smtClean="0">
                <a:solidFill>
                  <a:schemeClr val="accent2"/>
                </a:solidFill>
              </a:rPr>
              <a:t>It</a:t>
            </a:r>
            <a:r>
              <a:rPr lang="es-ES" altLang="en-US" sz="2800" b="1" dirty="0" smtClean="0">
                <a:solidFill>
                  <a:schemeClr val="accent2"/>
                </a:solidFill>
              </a:rPr>
              <a:t> </a:t>
            </a:r>
            <a:r>
              <a:rPr lang="es-ES" altLang="en-US" sz="2800" b="1" dirty="0" err="1" smtClean="0">
                <a:solidFill>
                  <a:schemeClr val="accent2"/>
                </a:solidFill>
              </a:rPr>
              <a:t>is</a:t>
            </a:r>
            <a:r>
              <a:rPr lang="es-ES" altLang="en-US" sz="2800" b="1" dirty="0" smtClean="0">
                <a:solidFill>
                  <a:schemeClr val="accent2"/>
                </a:solidFill>
              </a:rPr>
              <a:t> </a:t>
            </a:r>
            <a:r>
              <a:rPr lang="es-ES" altLang="en-US" sz="2800" b="1" dirty="0" err="1" smtClean="0">
                <a:solidFill>
                  <a:schemeClr val="accent2"/>
                </a:solidFill>
              </a:rPr>
              <a:t>the</a:t>
            </a:r>
            <a:r>
              <a:rPr lang="es-ES" altLang="en-US" sz="2800" b="1" dirty="0" smtClean="0">
                <a:solidFill>
                  <a:schemeClr val="accent2"/>
                </a:solidFill>
              </a:rPr>
              <a:t> </a:t>
            </a:r>
            <a:r>
              <a:rPr lang="es-ES" altLang="en-US" sz="2800" b="1" dirty="0" err="1" smtClean="0">
                <a:solidFill>
                  <a:schemeClr val="accent2"/>
                </a:solidFill>
              </a:rPr>
              <a:t>goal</a:t>
            </a:r>
            <a:r>
              <a:rPr lang="es-ES" altLang="en-US" sz="2800" b="1" dirty="0" smtClean="0">
                <a:solidFill>
                  <a:schemeClr val="accent2"/>
                </a:solidFill>
              </a:rPr>
              <a:t> of </a:t>
            </a:r>
            <a:r>
              <a:rPr lang="es-ES" altLang="en-US" sz="2800" b="1" dirty="0" err="1" smtClean="0">
                <a:solidFill>
                  <a:schemeClr val="accent2"/>
                </a:solidFill>
              </a:rPr>
              <a:t>the</a:t>
            </a:r>
            <a:r>
              <a:rPr lang="es-ES" altLang="en-US" sz="2800" b="1" dirty="0" smtClean="0">
                <a:solidFill>
                  <a:schemeClr val="accent2"/>
                </a:solidFill>
              </a:rPr>
              <a:t> </a:t>
            </a:r>
            <a:r>
              <a:rPr lang="es-ES" altLang="en-US" sz="2800" b="1" dirty="0" err="1" smtClean="0">
                <a:solidFill>
                  <a:schemeClr val="accent2"/>
                </a:solidFill>
              </a:rPr>
              <a:t>investigation</a:t>
            </a:r>
            <a:endParaRPr lang="es-ES" altLang="en-US" sz="2800" dirty="0"/>
          </a:p>
        </p:txBody>
      </p:sp>
      <p:grpSp>
        <p:nvGrpSpPr>
          <p:cNvPr id="6" name="30 Grupo"/>
          <p:cNvGrpSpPr>
            <a:grpSpLocks/>
          </p:cNvGrpSpPr>
          <p:nvPr/>
        </p:nvGrpSpPr>
        <p:grpSpPr bwMode="auto">
          <a:xfrm>
            <a:off x="4648200" y="542840"/>
            <a:ext cx="3962400" cy="2733760"/>
            <a:chOff x="4648201" y="542819"/>
            <a:chExt cx="3962429" cy="2733783"/>
          </a:xfrm>
        </p:grpSpPr>
        <p:sp>
          <p:nvSpPr>
            <p:cNvPr id="12308" name="6 CuadroTexto"/>
            <p:cNvSpPr txBox="1">
              <a:spLocks noChangeArrowheads="1"/>
            </p:cNvSpPr>
            <p:nvPr/>
          </p:nvSpPr>
          <p:spPr bwMode="auto">
            <a:xfrm>
              <a:off x="4648201" y="542819"/>
              <a:ext cx="3962429" cy="1385007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2800" b="1" dirty="0" smtClean="0"/>
                <a:t>Its formulation </a:t>
              </a:r>
              <a:r>
                <a:rPr lang="en-US" altLang="en-US" sz="2800" b="1" dirty="0" err="1" smtClean="0"/>
                <a:t>envolves</a:t>
              </a:r>
              <a:r>
                <a:rPr lang="en-US" altLang="en-US" sz="2800" b="1" dirty="0" smtClean="0"/>
                <a:t> the results of the investigation</a:t>
              </a:r>
              <a:endParaRPr lang="en-US" altLang="en-US" sz="2800" b="1" dirty="0"/>
            </a:p>
          </p:txBody>
        </p:sp>
        <p:cxnSp>
          <p:nvCxnSpPr>
            <p:cNvPr id="19" name="18 Conector recto de flecha"/>
            <p:cNvCxnSpPr/>
            <p:nvPr/>
          </p:nvCxnSpPr>
          <p:spPr>
            <a:xfrm flipV="1">
              <a:off x="5929322" y="2452483"/>
              <a:ext cx="0" cy="8241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25 Conector recto de flecha"/>
          <p:cNvCxnSpPr/>
          <p:nvPr/>
        </p:nvCxnSpPr>
        <p:spPr bwMode="auto">
          <a:xfrm flipH="1">
            <a:off x="4343400" y="4267200"/>
            <a:ext cx="765840" cy="2143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10 Grupo"/>
          <p:cNvGrpSpPr/>
          <p:nvPr/>
        </p:nvGrpSpPr>
        <p:grpSpPr>
          <a:xfrm>
            <a:off x="4862513" y="3200400"/>
            <a:ext cx="3748087" cy="1494737"/>
            <a:chOff x="4649629" y="3477756"/>
            <a:chExt cx="3748087" cy="1494737"/>
          </a:xfrm>
        </p:grpSpPr>
        <p:sp>
          <p:nvSpPr>
            <p:cNvPr id="3" name="2 Pentágono regular"/>
            <p:cNvSpPr/>
            <p:nvPr/>
          </p:nvSpPr>
          <p:spPr bwMode="auto">
            <a:xfrm>
              <a:off x="4649629" y="3477756"/>
              <a:ext cx="3748087" cy="1494737"/>
            </a:xfrm>
            <a:prstGeom prst="pentagon">
              <a:avLst/>
            </a:prstGeom>
            <a:solidFill>
              <a:srgbClr val="FFFF99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5073496" y="3886200"/>
              <a:ext cx="30003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Objective of the investigation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714348" y="3857628"/>
            <a:ext cx="3381375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s-ES" altLang="en-US" sz="2800" b="1" dirty="0" err="1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es-ES" altLang="en-US" sz="2800" b="1" dirty="0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describe, </a:t>
            </a:r>
            <a:r>
              <a:rPr lang="es-ES" altLang="en-US" sz="2800" b="1" dirty="0" err="1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analize</a:t>
            </a:r>
            <a:r>
              <a:rPr lang="es-ES" altLang="en-US" sz="2800" b="1" dirty="0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altLang="en-US" sz="2800" b="1" dirty="0" err="1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</a:t>
            </a:r>
            <a:r>
              <a:rPr lang="es-ES" altLang="en-US" sz="2800" b="1" dirty="0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altLang="en-US" sz="2800" b="1" dirty="0" err="1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elaborate,improve</a:t>
            </a:r>
            <a:r>
              <a:rPr lang="es-ES" altLang="en-US" sz="2800" b="1" dirty="0" smtClean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2800" b="1" dirty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s-ES" altLang="en-US" sz="2800" b="1" dirty="0" smtClean="0">
                <a:solidFill>
                  <a:srgbClr val="C0504D"/>
                </a:solidFill>
              </a:rPr>
              <a:t>.</a:t>
            </a:r>
            <a:endParaRPr lang="en-US" dirty="0"/>
          </a:p>
        </p:txBody>
      </p:sp>
      <p:cxnSp>
        <p:nvCxnSpPr>
          <p:cNvPr id="24" name="23 Conector recto de flecha"/>
          <p:cNvCxnSpPr/>
          <p:nvPr/>
        </p:nvCxnSpPr>
        <p:spPr>
          <a:xfrm flipH="1" flipV="1">
            <a:off x="4343400" y="2864544"/>
            <a:ext cx="762000" cy="412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9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0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14313" y="1129605"/>
            <a:ext cx="8643937" cy="18158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altLang="en-US" sz="2800" b="1" u="sng" dirty="0" err="1" smtClean="0">
                <a:solidFill>
                  <a:srgbClr val="FF0000"/>
                </a:solidFill>
              </a:rPr>
              <a:t>Problem</a:t>
            </a:r>
            <a:r>
              <a:rPr lang="es-ES" altLang="en-US" sz="2800" dirty="0" smtClean="0"/>
              <a:t>:</a:t>
            </a:r>
            <a:r>
              <a:rPr lang="es-ES" altLang="en-US" sz="2800" b="1" dirty="0" smtClean="0"/>
              <a:t> </a:t>
            </a:r>
            <a:r>
              <a:rPr lang="en-US" altLang="en-US" sz="2800" b="1" dirty="0" smtClean="0"/>
              <a:t>How to improve the environmental education in the teaching- learning process of English subject in 7th graders in ¨RVP¨ secondary school in SAB municipality?</a:t>
            </a:r>
            <a:endParaRPr lang="en-US" altLang="en-US" sz="28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14313" y="2958405"/>
            <a:ext cx="8643937" cy="18158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u="sng">
                <a:latin typeface="Arial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</a:rPr>
              <a:t>Objective</a:t>
            </a:r>
            <a:r>
              <a:rPr lang="en-US" b="1" u="none" dirty="0" smtClean="0"/>
              <a:t>: To propose a system of contents </a:t>
            </a:r>
            <a:r>
              <a:rPr lang="en-US" altLang="en-US" b="1" u="none" dirty="0" smtClean="0"/>
              <a:t>for improving the environmental education in the teaching- learning process of English subject in 7th graders in ¨RVP¨ secondary school</a:t>
            </a:r>
            <a:r>
              <a:rPr lang="es-ES" b="1" u="none" dirty="0" smtClean="0"/>
              <a:t>. </a:t>
            </a:r>
            <a:endParaRPr lang="en-US" b="1" u="none" dirty="0"/>
          </a:p>
        </p:txBody>
      </p:sp>
      <p:sp>
        <p:nvSpPr>
          <p:cNvPr id="7" name="6 CuadroTexto"/>
          <p:cNvSpPr txBox="1"/>
          <p:nvPr/>
        </p:nvSpPr>
        <p:spPr>
          <a:xfrm>
            <a:off x="1269206" y="152400"/>
            <a:ext cx="6274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Problem- Objective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58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4313" y="152400"/>
            <a:ext cx="8643937" cy="181588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800" u="sng">
                <a:latin typeface="Arial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</a:rPr>
              <a:t>Objective</a:t>
            </a:r>
            <a:r>
              <a:rPr lang="en-US" b="1" u="none" dirty="0" smtClean="0"/>
              <a:t>: To propose a system of contents </a:t>
            </a:r>
            <a:r>
              <a:rPr lang="en-US" altLang="en-US" b="1" u="none" dirty="0" smtClean="0"/>
              <a:t>for improving the environmental education in the teaching- learning process of English subject in 7th graders in ¨RVP¨ secondary school</a:t>
            </a:r>
            <a:r>
              <a:rPr lang="es-ES" b="1" u="none" dirty="0" smtClean="0"/>
              <a:t>. </a:t>
            </a:r>
            <a:endParaRPr lang="en-US" b="1" u="none" dirty="0"/>
          </a:p>
        </p:txBody>
      </p:sp>
      <p:sp>
        <p:nvSpPr>
          <p:cNvPr id="3" name="2 CuadroTexto"/>
          <p:cNvSpPr txBox="1"/>
          <p:nvPr/>
        </p:nvSpPr>
        <p:spPr>
          <a:xfrm>
            <a:off x="214282" y="2786058"/>
            <a:ext cx="8643937" cy="954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smtClean="0"/>
              <a:t>the environmental education in the teaching- learning process of English subject in 7th graders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643174" y="2143116"/>
            <a:ext cx="13716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357158" y="3857628"/>
            <a:ext cx="2705100" cy="523220"/>
          </a:xfrm>
          <a:prstGeom prst="rect">
            <a:avLst/>
          </a:prstGeom>
          <a:solidFill>
            <a:srgbClr val="FFFF00"/>
          </a:solidFill>
          <a:ln w="2857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sz="2800" b="1" dirty="0" err="1" smtClean="0"/>
              <a:t>Field</a:t>
            </a:r>
            <a:r>
              <a:rPr lang="es-ES" altLang="en-US" sz="2800" b="1" dirty="0" smtClean="0"/>
              <a:t> of </a:t>
            </a:r>
            <a:r>
              <a:rPr lang="es-ES" altLang="en-US" sz="2800" b="1" dirty="0" err="1" smtClean="0"/>
              <a:t>action</a:t>
            </a:r>
            <a:endParaRPr lang="es-ES" altLang="en-US" sz="28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85720" y="4643446"/>
            <a:ext cx="8643937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a system of contents </a:t>
            </a:r>
            <a:r>
              <a:rPr lang="en-US" altLang="en-US" dirty="0" smtClean="0"/>
              <a:t>of environmental education in the teaching- learning process of English subject in 7th graders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836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438150"/>
            <a:ext cx="6769100" cy="614363"/>
          </a:xfrm>
        </p:spPr>
        <p:txBody>
          <a:bodyPr>
            <a:normAutofit fontScale="90000"/>
          </a:bodyPr>
          <a:lstStyle/>
          <a:p>
            <a:pPr algn="ctr"/>
            <a:r>
              <a:rPr lang="es-MX" altLang="en-US" sz="3600" b="1" dirty="0" err="1" smtClean="0">
                <a:solidFill>
                  <a:schemeClr val="tx1"/>
                </a:solidFill>
              </a:rPr>
              <a:t>Scientific</a:t>
            </a:r>
            <a:r>
              <a:rPr lang="es-MX" altLang="en-US" sz="3600" b="1" dirty="0" smtClean="0">
                <a:solidFill>
                  <a:schemeClr val="tx1"/>
                </a:solidFill>
              </a:rPr>
              <a:t> </a:t>
            </a:r>
            <a:r>
              <a:rPr lang="es-MX" altLang="en-US" sz="3600" b="1" dirty="0" err="1" smtClean="0">
                <a:solidFill>
                  <a:schemeClr val="tx1"/>
                </a:solidFill>
              </a:rPr>
              <a:t>Questions</a:t>
            </a:r>
            <a:endParaRPr lang="es-ES" alt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539750" y="2246055"/>
            <a:ext cx="8064500" cy="2554545"/>
          </a:xfrm>
          <a:prstGeom prst="rect">
            <a:avLst/>
          </a:prstGeom>
          <a:solidFill>
            <a:srgbClr val="FFFFFF"/>
          </a:solidFill>
          <a:ln w="76200" cap="sq">
            <a:solidFill>
              <a:srgbClr val="0000A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n-US" altLang="en-US" sz="3200" dirty="0" smtClean="0">
                <a:solidFill>
                  <a:srgbClr val="0000A0"/>
                </a:solidFill>
                <a:latin typeface="Tahoma" pitchFamily="34" charset="0"/>
              </a:rPr>
              <a:t>It is a system of questions that derived from the scientific problem and they orientate the investigator during the development of the investigation for fulfilling the objective.</a:t>
            </a:r>
            <a:endParaRPr lang="en-US" altLang="en-US" sz="3200" dirty="0">
              <a:solidFill>
                <a:srgbClr val="0000A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70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350" y="115888"/>
            <a:ext cx="7772400" cy="431800"/>
          </a:xfrm>
        </p:spPr>
        <p:txBody>
          <a:bodyPr>
            <a:normAutofit fontScale="90000"/>
          </a:bodyPr>
          <a:lstStyle/>
          <a:p>
            <a:pPr algn="ctr"/>
            <a:r>
              <a:rPr lang="es-MX" altLang="en-US" sz="2800" b="1" dirty="0" err="1" smtClean="0"/>
              <a:t>Examples</a:t>
            </a:r>
            <a:endParaRPr lang="es-ES" altLang="en-US" sz="2800" b="1" dirty="0" smtClean="0"/>
          </a:p>
        </p:txBody>
      </p:sp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323850" y="476250"/>
            <a:ext cx="84963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s-ES" altLang="en-US" sz="2400" b="1" u="sng" dirty="0" err="1" smtClean="0">
                <a:solidFill>
                  <a:srgbClr val="FF0000"/>
                </a:solidFill>
              </a:rPr>
              <a:t>Problem</a:t>
            </a:r>
            <a:r>
              <a:rPr lang="es-ES" altLang="en-US" sz="2400" dirty="0" smtClean="0"/>
              <a:t>:</a:t>
            </a:r>
            <a:r>
              <a:rPr lang="es-ES" altLang="en-US" sz="2400" b="1" dirty="0" smtClean="0"/>
              <a:t> </a:t>
            </a:r>
            <a:r>
              <a:rPr lang="en-US" altLang="en-US" sz="2400" b="1" dirty="0" smtClean="0"/>
              <a:t>How to improve the environmental education in the teaching- learning process of English subject in 7th graders in ¨RVP¨ secondary school in SAB municipality?</a:t>
            </a:r>
            <a:endParaRPr lang="en-US" altLang="en-US" sz="2400" b="1" dirty="0"/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285720" y="1857364"/>
            <a:ext cx="84963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b="1"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 b="1"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 b="1"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 b="1"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 b="1">
                <a:solidFill>
                  <a:schemeClr val="tx1"/>
                </a:solidFill>
                <a:latin typeface="Arial" charset="0"/>
              </a:defRPr>
            </a:lvl5pPr>
            <a:lvl6pPr marL="26289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61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433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005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/>
              <a:t>1.What are the theoretical and methodological references in the teaching learning process of </a:t>
            </a:r>
            <a:r>
              <a:rPr lang="en-US" altLang="en-US" sz="2000" dirty="0" smtClean="0"/>
              <a:t>environmental education </a:t>
            </a:r>
            <a:r>
              <a:rPr lang="en-US" sz="2000" dirty="0" smtClean="0"/>
              <a:t>?</a:t>
            </a:r>
            <a:endParaRPr lang="es-ES" sz="2000" dirty="0" smtClean="0"/>
          </a:p>
          <a:p>
            <a:r>
              <a:rPr lang="en-US" sz="2000" dirty="0" smtClean="0"/>
              <a:t>2.What is the initial state concerning to </a:t>
            </a:r>
            <a:r>
              <a:rPr lang="en-US" altLang="en-US" sz="2000" dirty="0" smtClean="0"/>
              <a:t>environmental education in the teaching- learning process of English subject in 7th graders in ¨RVP¨ secondary school in SAB municipality?</a:t>
            </a:r>
            <a:endParaRPr lang="es-ES" sz="2000" dirty="0" smtClean="0"/>
          </a:p>
          <a:p>
            <a:r>
              <a:rPr lang="en-US" sz="2000" dirty="0" smtClean="0"/>
              <a:t>3.What set of activities can be elaborated </a:t>
            </a:r>
            <a:r>
              <a:rPr lang="en-US" altLang="en-US" sz="2000" dirty="0" smtClean="0"/>
              <a:t>to improve the environmental education in the teaching- learning process of English subject in 7th graders in ¨RVP¨ secondary school in SAB municipality?</a:t>
            </a:r>
            <a:endParaRPr lang="es-ES" sz="2000" dirty="0" smtClean="0"/>
          </a:p>
          <a:p>
            <a:r>
              <a:rPr lang="en-US" sz="2000" dirty="0" smtClean="0"/>
              <a:t>4.What results could be obtained from a system of contents for </a:t>
            </a:r>
            <a:r>
              <a:rPr lang="en-US" altLang="en-US" sz="2000" dirty="0" smtClean="0"/>
              <a:t>improving the environmental education in the teaching- learning process of English subject in 7th graders in ¨RVP¨ secondary school in SAB municipality</a:t>
            </a:r>
            <a:r>
              <a:rPr lang="en-US" sz="2000" dirty="0" smtClean="0"/>
              <a:t>?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3684923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  <p:bldP spid="155652" grpId="0"/>
      <p:bldP spid="1556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6013" y="260350"/>
            <a:ext cx="6769100" cy="614363"/>
          </a:xfrm>
        </p:spPr>
        <p:txBody>
          <a:bodyPr>
            <a:normAutofit fontScale="90000"/>
          </a:bodyPr>
          <a:lstStyle/>
          <a:p>
            <a:pPr algn="ctr"/>
            <a:r>
              <a:rPr lang="es-MX" altLang="en-US" sz="3600" b="1" dirty="0" err="1" smtClean="0">
                <a:solidFill>
                  <a:schemeClr val="tx1"/>
                </a:solidFill>
              </a:rPr>
              <a:t>Scientific</a:t>
            </a:r>
            <a:r>
              <a:rPr lang="es-MX" altLang="en-US" sz="3600" b="1" dirty="0" smtClean="0">
                <a:solidFill>
                  <a:schemeClr val="tx1"/>
                </a:solidFill>
              </a:rPr>
              <a:t> </a:t>
            </a:r>
            <a:r>
              <a:rPr lang="es-MX" altLang="en-US" sz="3600" b="1" dirty="0" err="1" smtClean="0">
                <a:solidFill>
                  <a:schemeClr val="tx1"/>
                </a:solidFill>
              </a:rPr>
              <a:t>Tasks</a:t>
            </a:r>
            <a:endParaRPr lang="es-ES" altLang="en-US" sz="3600" b="1" dirty="0" smtClean="0">
              <a:solidFill>
                <a:schemeClr val="tx1"/>
              </a:solidFill>
            </a:endParaRPr>
          </a:p>
        </p:txBody>
      </p:sp>
      <p:sp>
        <p:nvSpPr>
          <p:cNvPr id="135171" name="Text Box 3"/>
          <p:cNvSpPr txBox="1">
            <a:spLocks noChangeArrowheads="1"/>
          </p:cNvSpPr>
          <p:nvPr/>
        </p:nvSpPr>
        <p:spPr bwMode="auto">
          <a:xfrm>
            <a:off x="611188" y="1027113"/>
            <a:ext cx="8064500" cy="707886"/>
          </a:xfrm>
          <a:prstGeom prst="rect">
            <a:avLst/>
          </a:prstGeom>
          <a:solidFill>
            <a:srgbClr val="FFFFFF"/>
          </a:solidFill>
          <a:ln w="76200" cap="sq">
            <a:solidFill>
              <a:srgbClr val="0000A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s-MX" altLang="en-US" sz="2000" dirty="0" err="1" smtClean="0">
                <a:latin typeface="Tahoma" pitchFamily="34" charset="0"/>
              </a:rPr>
              <a:t>They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express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the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cognitive</a:t>
            </a:r>
            <a:r>
              <a:rPr lang="es-MX" altLang="en-US" sz="2000" dirty="0" smtClean="0">
                <a:latin typeface="Tahoma" pitchFamily="34" charset="0"/>
              </a:rPr>
              <a:t> and </a:t>
            </a:r>
            <a:r>
              <a:rPr lang="es-MX" altLang="en-US" sz="2000" dirty="0" err="1" smtClean="0">
                <a:latin typeface="Tahoma" pitchFamily="34" charset="0"/>
              </a:rPr>
              <a:t>practical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needs</a:t>
            </a:r>
            <a:r>
              <a:rPr lang="es-MX" altLang="en-US" sz="2000" dirty="0" smtClean="0">
                <a:latin typeface="Tahoma" pitchFamily="34" charset="0"/>
              </a:rPr>
              <a:t> in </a:t>
            </a:r>
            <a:r>
              <a:rPr lang="es-MX" altLang="en-US" sz="2000" dirty="0" err="1" smtClean="0">
                <a:latin typeface="Tahoma" pitchFamily="34" charset="0"/>
              </a:rPr>
              <a:t>the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different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stages</a:t>
            </a:r>
            <a:r>
              <a:rPr lang="es-MX" altLang="en-US" sz="2000" dirty="0" smtClean="0">
                <a:latin typeface="Tahoma" pitchFamily="34" charset="0"/>
              </a:rPr>
              <a:t> of </a:t>
            </a:r>
            <a:r>
              <a:rPr lang="es-MX" altLang="en-US" sz="2000" dirty="0" err="1" smtClean="0">
                <a:latin typeface="Tahoma" pitchFamily="34" charset="0"/>
              </a:rPr>
              <a:t>the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investigation</a:t>
            </a:r>
            <a:r>
              <a:rPr lang="es-MX" altLang="en-US" sz="2000" dirty="0" smtClean="0">
                <a:latin typeface="Tahoma" pitchFamily="34" charset="0"/>
              </a:rPr>
              <a:t>. </a:t>
            </a:r>
            <a:r>
              <a:rPr lang="es-MX" altLang="en-US" sz="2000" dirty="0" err="1" smtClean="0">
                <a:latin typeface="Tahoma" pitchFamily="34" charset="0"/>
              </a:rPr>
              <a:t>They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constitute</a:t>
            </a:r>
            <a:r>
              <a:rPr lang="es-MX" altLang="en-US" sz="2000" dirty="0" smtClean="0">
                <a:latin typeface="Tahoma" pitchFamily="34" charset="0"/>
              </a:rPr>
              <a:t> a </a:t>
            </a:r>
            <a:r>
              <a:rPr lang="es-MX" altLang="en-US" sz="2000" dirty="0" err="1" smtClean="0">
                <a:latin typeface="Tahoma" pitchFamily="34" charset="0"/>
              </a:rPr>
              <a:t>system</a:t>
            </a:r>
            <a:r>
              <a:rPr lang="es-MX" altLang="en-US" sz="2000" dirty="0" smtClean="0">
                <a:latin typeface="Tahoma" pitchFamily="34" charset="0"/>
              </a:rPr>
              <a:t>. </a:t>
            </a:r>
            <a:endParaRPr lang="es-ES" altLang="en-US" sz="2000" dirty="0">
              <a:latin typeface="Tahoma" pitchFamily="34" charset="0"/>
            </a:endParaRP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1981200" y="45720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endParaRPr lang="es-ES" altLang="en-US" sz="2400">
              <a:latin typeface="Comic Sans MS" pitchFamily="66" charset="0"/>
            </a:endParaRPr>
          </a:p>
        </p:txBody>
      </p:sp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611188" y="2276475"/>
            <a:ext cx="8064500" cy="400110"/>
          </a:xfrm>
          <a:prstGeom prst="rect">
            <a:avLst/>
          </a:prstGeom>
          <a:solidFill>
            <a:srgbClr val="FFFFFF"/>
          </a:solidFill>
          <a:ln w="76200" cap="sq">
            <a:solidFill>
              <a:srgbClr val="0000A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es-MX" altLang="en-US" sz="2000" dirty="0" err="1" smtClean="0">
                <a:latin typeface="Tahoma" pitchFamily="34" charset="0"/>
              </a:rPr>
              <a:t>They</a:t>
            </a:r>
            <a:r>
              <a:rPr lang="es-MX" altLang="en-US" sz="2000" dirty="0" smtClean="0">
                <a:latin typeface="Tahoma" pitchFamily="34" charset="0"/>
              </a:rPr>
              <a:t> are </a:t>
            </a:r>
            <a:r>
              <a:rPr lang="es-MX" altLang="en-US" sz="2000" dirty="0" err="1" smtClean="0">
                <a:latin typeface="Tahoma" pitchFamily="34" charset="0"/>
              </a:rPr>
              <a:t>related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to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Scientific</a:t>
            </a:r>
            <a:r>
              <a:rPr lang="es-MX" altLang="en-US" sz="2000" dirty="0" smtClean="0">
                <a:latin typeface="Tahoma" pitchFamily="34" charset="0"/>
              </a:rPr>
              <a:t> </a:t>
            </a:r>
            <a:r>
              <a:rPr lang="es-MX" altLang="en-US" sz="2000" dirty="0" err="1" smtClean="0">
                <a:latin typeface="Tahoma" pitchFamily="34" charset="0"/>
              </a:rPr>
              <a:t>Questions</a:t>
            </a:r>
            <a:r>
              <a:rPr lang="es-MX" altLang="en-US" sz="2000" dirty="0" smtClean="0">
                <a:latin typeface="Tahoma" pitchFamily="34" charset="0"/>
              </a:rPr>
              <a:t>. </a:t>
            </a:r>
            <a:endParaRPr lang="es-ES" altLang="en-US" sz="20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1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animBg="1"/>
      <p:bldP spid="13517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1350" y="115888"/>
            <a:ext cx="7772400" cy="431800"/>
          </a:xfrm>
        </p:spPr>
        <p:txBody>
          <a:bodyPr>
            <a:normAutofit fontScale="90000"/>
          </a:bodyPr>
          <a:lstStyle/>
          <a:p>
            <a:pPr algn="ctr"/>
            <a:r>
              <a:rPr lang="es-MX" altLang="en-US" sz="2800" b="1" dirty="0" err="1" smtClean="0"/>
              <a:t>Example</a:t>
            </a:r>
            <a:endParaRPr lang="es-ES" altLang="en-US" sz="2800" b="1" dirty="0" smtClean="0"/>
          </a:p>
        </p:txBody>
      </p:sp>
      <p:sp>
        <p:nvSpPr>
          <p:cNvPr id="168967" name="Text Box 7"/>
          <p:cNvSpPr txBox="1">
            <a:spLocks noChangeArrowheads="1"/>
          </p:cNvSpPr>
          <p:nvPr/>
        </p:nvSpPr>
        <p:spPr bwMode="auto">
          <a:xfrm>
            <a:off x="323850" y="692150"/>
            <a:ext cx="84963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b="1"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 b="1"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 b="1"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 b="1"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 b="1">
                <a:solidFill>
                  <a:schemeClr val="tx1"/>
                </a:solidFill>
                <a:latin typeface="Arial" charset="0"/>
              </a:defRPr>
            </a:lvl5pPr>
            <a:lvl6pPr marL="26289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61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433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00500" indent="-342900" algn="ctr" eaLnBrk="0" fontAlgn="base" hangingPunct="0">
              <a:spcBef>
                <a:spcPts val="1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 dirty="0" smtClean="0"/>
              <a:t>1.Determination of the theoretical and methodological references of </a:t>
            </a:r>
            <a:r>
              <a:rPr lang="en-US" altLang="en-US" sz="2000" dirty="0" smtClean="0"/>
              <a:t>environmental education in the teaching- learning process of English subject</a:t>
            </a:r>
            <a:endParaRPr lang="es-ES" sz="2000" dirty="0" smtClean="0"/>
          </a:p>
          <a:p>
            <a:r>
              <a:rPr lang="en-US" sz="2000" dirty="0" smtClean="0"/>
              <a:t>2.Characterization of the initial state concerning to the improvement of </a:t>
            </a:r>
            <a:r>
              <a:rPr lang="en-US" altLang="en-US" sz="2000" dirty="0" smtClean="0"/>
              <a:t>environmental education in the teaching- learning process of English subject in 7th graders in ¨RVP¨ secondary school in SAB municipality</a:t>
            </a:r>
            <a:endParaRPr lang="es-ES" sz="2000" dirty="0" smtClean="0"/>
          </a:p>
          <a:p>
            <a:r>
              <a:rPr lang="en-US" sz="2000" dirty="0" smtClean="0"/>
              <a:t>3.Elaboration of a set of activities for improving </a:t>
            </a:r>
            <a:r>
              <a:rPr lang="en-US" altLang="en-US" sz="2000" dirty="0" smtClean="0"/>
              <a:t>environmental education in the teaching- learning process of English subject in 7th graders in ¨RVP¨ secondary school in SAB municipality</a:t>
            </a:r>
            <a:endParaRPr lang="es-ES" sz="2000" dirty="0" smtClean="0"/>
          </a:p>
          <a:p>
            <a:r>
              <a:rPr lang="en-US" sz="2000" dirty="0" smtClean="0"/>
              <a:t>4.Analysis of the practical effectiveness of a system of contents </a:t>
            </a:r>
            <a:r>
              <a:rPr lang="en-US" altLang="en-US" sz="2000" dirty="0" smtClean="0"/>
              <a:t>environmental education in the teaching- learning process of English subject in 7th graders in ¨RVP¨ secondary school in SAB municipality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2124163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  <p:bldP spid="1689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r>
              <a:rPr lang="es-ES" altLang="en-US" sz="3600" b="1" dirty="0" smtClean="0"/>
              <a:t>OPERACIONALIZATION OF THE VARIABLE</a:t>
            </a:r>
            <a:endParaRPr lang="es-ES" altLang="en-US" sz="3600" b="1" dirty="0"/>
          </a:p>
        </p:txBody>
      </p:sp>
      <p:sp>
        <p:nvSpPr>
          <p:cNvPr id="397315" name="Text Box 3"/>
          <p:cNvSpPr txBox="1">
            <a:spLocks noChangeArrowheads="1"/>
          </p:cNvSpPr>
          <p:nvPr/>
        </p:nvSpPr>
        <p:spPr bwMode="auto">
          <a:xfrm>
            <a:off x="4284663" y="1700213"/>
            <a:ext cx="46085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_tradnl" altLang="en-US" sz="1800"/>
          </a:p>
        </p:txBody>
      </p:sp>
      <p:sp>
        <p:nvSpPr>
          <p:cNvPr id="397316" name="Rectangle 4"/>
          <p:cNvSpPr>
            <a:spLocks noChangeArrowheads="1"/>
          </p:cNvSpPr>
          <p:nvPr/>
        </p:nvSpPr>
        <p:spPr bwMode="auto">
          <a:xfrm>
            <a:off x="5292725" y="1773238"/>
            <a:ext cx="3167063" cy="360362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en-US" altLang="en-US" sz="1600" b="1" dirty="0" smtClean="0"/>
              <a:t>Student´s behavior </a:t>
            </a:r>
            <a:endParaRPr lang="en-US" altLang="en-US" sz="1600" b="1" dirty="0"/>
          </a:p>
        </p:txBody>
      </p:sp>
      <p:sp>
        <p:nvSpPr>
          <p:cNvPr id="397317" name="Rectangle 5"/>
          <p:cNvSpPr>
            <a:spLocks noChangeArrowheads="1"/>
          </p:cNvSpPr>
          <p:nvPr/>
        </p:nvSpPr>
        <p:spPr bwMode="auto">
          <a:xfrm>
            <a:off x="3995738" y="2349500"/>
            <a:ext cx="4968875" cy="8636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en-US" altLang="en-US" sz="1600" b="1" dirty="0" smtClean="0"/>
              <a:t>It is the student´s general behavior in </a:t>
            </a:r>
            <a:r>
              <a:rPr lang="en-US" altLang="en-US" sz="1600" b="1" smtClean="0"/>
              <a:t>the scholar </a:t>
            </a:r>
            <a:r>
              <a:rPr lang="en-US" altLang="en-US" sz="1600" b="1" dirty="0" smtClean="0"/>
              <a:t>activities</a:t>
            </a:r>
            <a:endParaRPr lang="en-US" altLang="en-US" sz="1600" b="1" dirty="0"/>
          </a:p>
        </p:txBody>
      </p:sp>
      <p:sp>
        <p:nvSpPr>
          <p:cNvPr id="397318" name="Rectangle 6"/>
          <p:cNvSpPr>
            <a:spLocks noChangeArrowheads="1"/>
          </p:cNvSpPr>
          <p:nvPr/>
        </p:nvSpPr>
        <p:spPr bwMode="auto">
          <a:xfrm>
            <a:off x="4140200" y="3500438"/>
            <a:ext cx="2376488" cy="576262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en-US" altLang="en-US" sz="1600" b="1" dirty="0" smtClean="0"/>
              <a:t>Aptitude for working</a:t>
            </a:r>
            <a:endParaRPr lang="en-US" altLang="en-US" sz="1600" b="1" dirty="0"/>
          </a:p>
        </p:txBody>
      </p:sp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6659563" y="3500438"/>
            <a:ext cx="2089150" cy="576262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en-US" altLang="en-US" sz="1600" b="1" dirty="0" smtClean="0"/>
              <a:t>Aptitude for studying</a:t>
            </a:r>
            <a:endParaRPr lang="en-US" altLang="en-US" sz="1600" b="1" dirty="0"/>
          </a:p>
        </p:txBody>
      </p:sp>
      <p:sp>
        <p:nvSpPr>
          <p:cNvPr id="397320" name="Rectangle 8"/>
          <p:cNvSpPr>
            <a:spLocks noChangeArrowheads="1"/>
          </p:cNvSpPr>
          <p:nvPr/>
        </p:nvSpPr>
        <p:spPr bwMode="auto">
          <a:xfrm>
            <a:off x="6300788" y="4557713"/>
            <a:ext cx="2663825" cy="1463675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es-ES" altLang="en-US" sz="1600" b="1" dirty="0"/>
              <a:t>1- </a:t>
            </a:r>
            <a:r>
              <a:rPr lang="es-ES" altLang="en-US" sz="1600" b="1" dirty="0" smtClean="0"/>
              <a:t>Marks</a:t>
            </a:r>
            <a:endParaRPr lang="es-ES" altLang="en-US" sz="1600" b="1" dirty="0"/>
          </a:p>
          <a:p>
            <a:r>
              <a:rPr lang="es-ES" altLang="en-US" sz="1600" b="1" dirty="0"/>
              <a:t>2- </a:t>
            </a:r>
            <a:r>
              <a:rPr lang="es-ES" altLang="en-US" sz="1600" b="1" dirty="0" smtClean="0"/>
              <a:t>Discipline</a:t>
            </a:r>
            <a:endParaRPr lang="es-ES" altLang="en-US" sz="1600" b="1" dirty="0"/>
          </a:p>
          <a:p>
            <a:r>
              <a:rPr lang="es-ES" altLang="en-US" sz="1600" b="1" dirty="0"/>
              <a:t>3- </a:t>
            </a:r>
            <a:r>
              <a:rPr lang="es-ES" altLang="en-US" sz="1600" b="1" dirty="0" smtClean="0"/>
              <a:t>Individual and </a:t>
            </a:r>
            <a:r>
              <a:rPr lang="en-US" altLang="en-US" sz="1600" b="1" dirty="0" smtClean="0"/>
              <a:t>group work</a:t>
            </a:r>
            <a:endParaRPr lang="en-US" altLang="en-US" sz="1600" b="1" dirty="0"/>
          </a:p>
        </p:txBody>
      </p:sp>
      <p:sp>
        <p:nvSpPr>
          <p:cNvPr id="397321" name="Line 9"/>
          <p:cNvSpPr>
            <a:spLocks noChangeShapeType="1"/>
          </p:cNvSpPr>
          <p:nvPr/>
        </p:nvSpPr>
        <p:spPr bwMode="auto">
          <a:xfrm flipH="1">
            <a:off x="5364163" y="3213100"/>
            <a:ext cx="720725" cy="2873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2" name="Line 10"/>
          <p:cNvSpPr>
            <a:spLocks noChangeShapeType="1"/>
          </p:cNvSpPr>
          <p:nvPr/>
        </p:nvSpPr>
        <p:spPr bwMode="auto">
          <a:xfrm>
            <a:off x="6732588" y="3213100"/>
            <a:ext cx="796925" cy="285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3" name="Line 11"/>
          <p:cNvSpPr>
            <a:spLocks noChangeShapeType="1"/>
          </p:cNvSpPr>
          <p:nvPr/>
        </p:nvSpPr>
        <p:spPr bwMode="auto">
          <a:xfrm>
            <a:off x="5243513" y="405130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4" name="Line 12"/>
          <p:cNvSpPr>
            <a:spLocks noChangeShapeType="1"/>
          </p:cNvSpPr>
          <p:nvPr/>
        </p:nvSpPr>
        <p:spPr bwMode="auto">
          <a:xfrm>
            <a:off x="7758113" y="405130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5" name="Text Box 13"/>
          <p:cNvSpPr txBox="1">
            <a:spLocks noChangeArrowheads="1"/>
          </p:cNvSpPr>
          <p:nvPr/>
        </p:nvSpPr>
        <p:spPr bwMode="auto">
          <a:xfrm>
            <a:off x="250825" y="1770063"/>
            <a:ext cx="3313113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000" dirty="0"/>
              <a:t>1. VARIABLE</a:t>
            </a:r>
            <a:r>
              <a:rPr lang="es-ES" altLang="en-US" sz="1800" dirty="0"/>
              <a:t> </a:t>
            </a:r>
            <a:r>
              <a:rPr lang="es-ES" altLang="en-US" sz="1800" b="1" dirty="0" smtClean="0"/>
              <a:t>(Concept)</a:t>
            </a:r>
            <a:endParaRPr lang="es-ES" altLang="en-US" sz="1800" b="1" dirty="0"/>
          </a:p>
        </p:txBody>
      </p:sp>
      <p:sp>
        <p:nvSpPr>
          <p:cNvPr id="397326" name="Text Box 14"/>
          <p:cNvSpPr txBox="1">
            <a:spLocks noChangeArrowheads="1"/>
          </p:cNvSpPr>
          <p:nvPr/>
        </p:nvSpPr>
        <p:spPr bwMode="auto">
          <a:xfrm>
            <a:off x="250825" y="2492375"/>
            <a:ext cx="3167063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000" dirty="0"/>
              <a:t>2. </a:t>
            </a:r>
            <a:r>
              <a:rPr lang="es-ES" altLang="en-US" sz="2000" dirty="0" err="1" smtClean="0"/>
              <a:t>Definition</a:t>
            </a:r>
            <a:endParaRPr lang="es-ES" altLang="en-US" sz="2000" dirty="0"/>
          </a:p>
        </p:txBody>
      </p:sp>
      <p:sp>
        <p:nvSpPr>
          <p:cNvPr id="397327" name="Text Box 15"/>
          <p:cNvSpPr txBox="1">
            <a:spLocks noChangeArrowheads="1"/>
          </p:cNvSpPr>
          <p:nvPr/>
        </p:nvSpPr>
        <p:spPr bwMode="auto">
          <a:xfrm>
            <a:off x="250825" y="3429000"/>
            <a:ext cx="3673475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000" dirty="0" smtClean="0"/>
              <a:t>3. </a:t>
            </a:r>
            <a:r>
              <a:rPr lang="es-ES" altLang="en-US" sz="2000" dirty="0" err="1" smtClean="0"/>
              <a:t>Dimensions</a:t>
            </a:r>
            <a:endParaRPr lang="es-ES" altLang="en-US" sz="1600" b="1" dirty="0"/>
          </a:p>
        </p:txBody>
      </p:sp>
      <p:sp>
        <p:nvSpPr>
          <p:cNvPr id="397328" name="Text Box 16"/>
          <p:cNvSpPr txBox="1">
            <a:spLocks noChangeArrowheads="1"/>
          </p:cNvSpPr>
          <p:nvPr/>
        </p:nvSpPr>
        <p:spPr bwMode="auto">
          <a:xfrm>
            <a:off x="250825" y="4646613"/>
            <a:ext cx="2305050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000" dirty="0"/>
              <a:t>4. </a:t>
            </a:r>
            <a:r>
              <a:rPr lang="en-US" altLang="en-US" sz="2000" dirty="0" smtClean="0"/>
              <a:t>Parameters</a:t>
            </a:r>
            <a:endParaRPr lang="en-US" altLang="en-US" sz="2000" dirty="0"/>
          </a:p>
        </p:txBody>
      </p:sp>
      <p:sp>
        <p:nvSpPr>
          <p:cNvPr id="397329" name="Text Box 17"/>
          <p:cNvSpPr txBox="1">
            <a:spLocks noChangeArrowheads="1"/>
          </p:cNvSpPr>
          <p:nvPr/>
        </p:nvSpPr>
        <p:spPr bwMode="auto">
          <a:xfrm>
            <a:off x="250825" y="5661025"/>
            <a:ext cx="1870075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2000" dirty="0"/>
              <a:t>5. </a:t>
            </a:r>
            <a:r>
              <a:rPr lang="es-ES" altLang="en-US" sz="2000" dirty="0" err="1" smtClean="0"/>
              <a:t>Methods</a:t>
            </a:r>
            <a:r>
              <a:rPr lang="es-ES" altLang="en-US" sz="1800" dirty="0" smtClean="0"/>
              <a:t> </a:t>
            </a:r>
            <a:endParaRPr lang="es-ES" altLang="en-US" sz="1800" dirty="0"/>
          </a:p>
        </p:txBody>
      </p:sp>
      <p:sp>
        <p:nvSpPr>
          <p:cNvPr id="397330" name="Rectangle 18"/>
          <p:cNvSpPr>
            <a:spLocks noChangeArrowheads="1"/>
          </p:cNvSpPr>
          <p:nvPr/>
        </p:nvSpPr>
        <p:spPr bwMode="auto">
          <a:xfrm>
            <a:off x="5364163" y="6337300"/>
            <a:ext cx="1587101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n-US" sz="1800" b="1" dirty="0" smtClean="0"/>
              <a:t>INSTRUMENTS</a:t>
            </a:r>
            <a:endParaRPr lang="es-ES" altLang="en-US" sz="1800" b="1" dirty="0"/>
          </a:p>
        </p:txBody>
      </p:sp>
      <p:sp>
        <p:nvSpPr>
          <p:cNvPr id="397331" name="Text Box 19"/>
          <p:cNvSpPr txBox="1">
            <a:spLocks noChangeArrowheads="1"/>
          </p:cNvSpPr>
          <p:nvPr/>
        </p:nvSpPr>
        <p:spPr bwMode="auto">
          <a:xfrm>
            <a:off x="3348038" y="4524375"/>
            <a:ext cx="2808287" cy="8309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n-US" sz="1600" b="1" dirty="0"/>
              <a:t>1- </a:t>
            </a:r>
            <a:r>
              <a:rPr lang="en-US" altLang="en-US" sz="1600" b="1" dirty="0" smtClean="0"/>
              <a:t>Fulfilling the norms</a:t>
            </a:r>
          </a:p>
          <a:p>
            <a:r>
              <a:rPr lang="en-US" altLang="en-US" sz="1600" b="1" dirty="0" smtClean="0"/>
              <a:t>2- Discipline</a:t>
            </a:r>
          </a:p>
          <a:p>
            <a:r>
              <a:rPr lang="en-US" altLang="en-US" sz="1600" b="1" dirty="0" smtClean="0"/>
              <a:t>3- Motivation</a:t>
            </a:r>
            <a:endParaRPr lang="en-US" altLang="en-US" sz="1600" b="1" dirty="0"/>
          </a:p>
        </p:txBody>
      </p:sp>
      <p:sp>
        <p:nvSpPr>
          <p:cNvPr id="397332" name="AutoShape 20"/>
          <p:cNvSpPr>
            <a:spLocks noChangeArrowheads="1"/>
          </p:cNvSpPr>
          <p:nvPr/>
        </p:nvSpPr>
        <p:spPr bwMode="auto">
          <a:xfrm>
            <a:off x="4500563" y="6092825"/>
            <a:ext cx="733425" cy="504825"/>
          </a:xfrm>
          <a:prstGeom prst="curvedRightArrow">
            <a:avLst>
              <a:gd name="adj1" fmla="val 20000"/>
              <a:gd name="adj2" fmla="val 40000"/>
              <a:gd name="adj3" fmla="val 48428"/>
            </a:avLst>
          </a:prstGeom>
          <a:solidFill>
            <a:srgbClr val="FF0000"/>
          </a:solidFill>
          <a:ln w="38100">
            <a:solidFill>
              <a:srgbClr val="FFCCCC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7333" name="AutoShape 21"/>
          <p:cNvSpPr>
            <a:spLocks noChangeArrowheads="1"/>
          </p:cNvSpPr>
          <p:nvPr/>
        </p:nvSpPr>
        <p:spPr bwMode="auto">
          <a:xfrm>
            <a:off x="7740650" y="6092825"/>
            <a:ext cx="733425" cy="504825"/>
          </a:xfrm>
          <a:prstGeom prst="curvedLeftArrow">
            <a:avLst>
              <a:gd name="adj1" fmla="val 20000"/>
              <a:gd name="adj2" fmla="val 40000"/>
              <a:gd name="adj3" fmla="val 48428"/>
            </a:avLst>
          </a:prstGeom>
          <a:solidFill>
            <a:srgbClr val="FF0000"/>
          </a:solidFill>
          <a:ln w="38100">
            <a:solidFill>
              <a:srgbClr val="FFCCCC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7334" name="Line 22"/>
          <p:cNvSpPr>
            <a:spLocks noChangeShapeType="1"/>
          </p:cNvSpPr>
          <p:nvPr/>
        </p:nvSpPr>
        <p:spPr bwMode="auto">
          <a:xfrm>
            <a:off x="6516688" y="2133600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1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2 CuadroTexto"/>
          <p:cNvSpPr txBox="1">
            <a:spLocks noChangeArrowheads="1"/>
          </p:cNvSpPr>
          <p:nvPr/>
        </p:nvSpPr>
        <p:spPr bwMode="auto">
          <a:xfrm>
            <a:off x="1071563" y="500063"/>
            <a:ext cx="6572250" cy="369332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b="1" dirty="0" smtClean="0">
                <a:cs typeface="Arial" charset="0"/>
              </a:rPr>
              <a:t>OPERACIONALIZATION OF THE VARIABLE</a:t>
            </a:r>
            <a:endParaRPr lang="es-ES" altLang="en-US" b="1" dirty="0">
              <a:cs typeface="Arial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85720" y="1000108"/>
            <a:ext cx="800105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Variable: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Level of improvement of knowledge of important personalities through the English lessons in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Artemisa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 municipality .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Parameters: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•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Recognition of the important personalities of the Cuban history .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•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The use of historical documents to improve the knowledge of important personalities of the Cuban history .</a:t>
            </a:r>
            <a:endParaRPr kumimoji="0" 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•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Different ways for improving the knowledge of important personalities of the Cuban history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85720" y="3500438"/>
            <a:ext cx="814393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Scale of measurement: It is used for the three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parameters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Parameter 1: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The use of historical documents to improve the knowledge of the important personalities from Cuba history. 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Good (G): in English class are used the historical documents to improve the knowledge of the important personalities from Cuba history .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Regular (R): in English class sometimes are used the historical documents to improve the knowledge of the important personalities from Cuba history .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Bad (B): in English class never are used the historical documents to improve the knowledge of the important personalities from Cuba history 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01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1002</Words>
  <Application>Microsoft Office PowerPoint</Application>
  <PresentationFormat>Presentación en pantalla (4:3)</PresentationFormat>
  <Paragraphs>112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Scientific Questions</vt:lpstr>
      <vt:lpstr>Examples</vt:lpstr>
      <vt:lpstr>Scientific Tasks</vt:lpstr>
      <vt:lpstr>Example</vt:lpstr>
      <vt:lpstr>OPERACIONALIZATION OF THE VARIABLE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Andres</dc:creator>
  <cp:lastModifiedBy>Home</cp:lastModifiedBy>
  <cp:revision>88</cp:revision>
  <dcterms:created xsi:type="dcterms:W3CDTF">2014-10-08T18:47:49Z</dcterms:created>
  <dcterms:modified xsi:type="dcterms:W3CDTF">2007-01-03T07:05:03Z</dcterms:modified>
</cp:coreProperties>
</file>