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5" r:id="rId2"/>
    <p:sldId id="258" r:id="rId3"/>
    <p:sldId id="326" r:id="rId4"/>
    <p:sldId id="259" r:id="rId5"/>
    <p:sldId id="268" r:id="rId6"/>
    <p:sldId id="303" r:id="rId7"/>
    <p:sldId id="304" r:id="rId8"/>
    <p:sldId id="306" r:id="rId9"/>
    <p:sldId id="270" r:id="rId10"/>
    <p:sldId id="307" r:id="rId11"/>
    <p:sldId id="309" r:id="rId12"/>
    <p:sldId id="310" r:id="rId13"/>
    <p:sldId id="311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urys" initials="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99FF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4" autoAdjust="0"/>
    <p:restoredTop sz="94706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6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0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34F3C-2145-4E12-91AA-FD2BFB572D49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5BE5B-AA0E-4B0F-8286-83CF6DE1BA0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2017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5BE5B-AA0E-4B0F-8286-83CF6DE1BA0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19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029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548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787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539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445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079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00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5763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210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144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512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3BD82-10D9-428A-A99A-8489B96E2C27}" type="datetimeFigureOut">
              <a:rPr lang="en-US" smtClean="0"/>
              <a:pPr/>
              <a:t>1/2/2007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7E562-3B28-4D10-9B0D-D27850028E9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723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348" y="714356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 1. - Execution of Study Case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00100" y="2000240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The</a:t>
            </a:r>
            <a:r>
              <a:rPr lang="es-E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pedagogical</a:t>
            </a:r>
            <a:r>
              <a:rPr lang="es-E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investigation</a:t>
            </a:r>
            <a:r>
              <a:rPr lang="es-E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32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methods</a:t>
            </a:r>
            <a:endParaRPr lang="en-US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28596" y="3857628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TOPIC:</a:t>
            </a:r>
          </a:p>
          <a:p>
            <a:pPr algn="just"/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Population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and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Sample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The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investigation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methods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Theoretical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and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Empirical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28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methods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endParaRPr lang="en-US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9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3286116" y="2928934"/>
            <a:ext cx="1571636" cy="461963"/>
          </a:xfrm>
          <a:prstGeom prst="rect">
            <a:avLst/>
          </a:prstGeom>
          <a:solidFill>
            <a:srgbClr val="FFFF99"/>
          </a:solidFill>
          <a:ln w="28575">
            <a:solidFill>
              <a:srgbClr val="FF3300"/>
            </a:solidFill>
            <a:miter lim="800000"/>
            <a:headEnd/>
            <a:tailEnd/>
          </a:ln>
          <a:effectLst>
            <a:prstShdw prst="shdw17" dist="17961" dir="2700000">
              <a:srgbClr val="991F00"/>
            </a:prst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n-US" sz="2400" b="1" dirty="0" err="1" smtClean="0"/>
              <a:t>Example</a:t>
            </a:r>
            <a:endParaRPr lang="es-ES" altLang="en-US" sz="2400" b="1" dirty="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500034" y="3500438"/>
            <a:ext cx="81359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800" b="1" dirty="0" err="1" smtClean="0">
                <a:solidFill>
                  <a:srgbClr val="FF0000"/>
                </a:solidFill>
              </a:rPr>
              <a:t>Study</a:t>
            </a:r>
            <a:r>
              <a:rPr lang="es-ES" sz="2800" b="1" dirty="0" smtClean="0">
                <a:solidFill>
                  <a:srgbClr val="FF0000"/>
                </a:solidFill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</a:rPr>
              <a:t>unit</a:t>
            </a:r>
            <a:r>
              <a:rPr lang="es-ES" sz="2800" b="1" dirty="0" smtClean="0"/>
              <a:t>: 7th </a:t>
            </a:r>
            <a:r>
              <a:rPr lang="es-ES" sz="2800" b="1" dirty="0" err="1" smtClean="0"/>
              <a:t>graders</a:t>
            </a:r>
            <a:endParaRPr lang="es-ES" sz="2800" b="1" dirty="0"/>
          </a:p>
          <a:p>
            <a:pPr algn="just">
              <a:spcBef>
                <a:spcPct val="50000"/>
              </a:spcBef>
              <a:defRPr/>
            </a:pPr>
            <a:r>
              <a:rPr lang="es-ES" sz="2800" b="1" dirty="0" err="1" smtClean="0">
                <a:solidFill>
                  <a:srgbClr val="FF0000"/>
                </a:solidFill>
              </a:rPr>
              <a:t>Population</a:t>
            </a:r>
            <a:r>
              <a:rPr lang="es-ES" sz="2800" b="1" dirty="0" smtClean="0"/>
              <a:t>: 7th </a:t>
            </a:r>
            <a:r>
              <a:rPr lang="es-ES" sz="2800" b="1" dirty="0" err="1" smtClean="0"/>
              <a:t>graders</a:t>
            </a:r>
            <a:r>
              <a:rPr lang="es-ES" sz="2800" b="1" dirty="0" smtClean="0"/>
              <a:t> of ¨RVP¨ </a:t>
            </a:r>
            <a:r>
              <a:rPr lang="es-ES" sz="2800" b="1" dirty="0" err="1" smtClean="0"/>
              <a:t>secondary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school</a:t>
            </a:r>
            <a:r>
              <a:rPr lang="es-ES" sz="2800" b="1" dirty="0" smtClean="0"/>
              <a:t> of SAB </a:t>
            </a:r>
            <a:r>
              <a:rPr lang="es-ES" sz="2800" b="1" dirty="0" err="1" smtClean="0"/>
              <a:t>municipality</a:t>
            </a:r>
            <a:endParaRPr lang="es-ES" sz="2800" b="1" dirty="0"/>
          </a:p>
          <a:p>
            <a:pPr algn="just">
              <a:spcBef>
                <a:spcPct val="50000"/>
              </a:spcBef>
              <a:defRPr/>
            </a:pPr>
            <a:r>
              <a:rPr lang="es-ES" sz="2800" b="1" dirty="0" err="1" smtClean="0">
                <a:solidFill>
                  <a:srgbClr val="FF0000"/>
                </a:solidFill>
              </a:rPr>
              <a:t>Sample</a:t>
            </a:r>
            <a:r>
              <a:rPr lang="es-ES" sz="2800" b="1" dirty="0" smtClean="0"/>
              <a:t>: 30 </a:t>
            </a:r>
            <a:r>
              <a:rPr lang="es-ES" sz="2800" b="1" dirty="0" err="1" smtClean="0"/>
              <a:t>students</a:t>
            </a:r>
            <a:r>
              <a:rPr lang="es-ES" sz="2800" b="1" dirty="0" smtClean="0"/>
              <a:t> of 7th grade of ¨RVP¨ </a:t>
            </a:r>
            <a:r>
              <a:rPr lang="es-ES" sz="2800" b="1" dirty="0" err="1" smtClean="0"/>
              <a:t>secondary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school</a:t>
            </a:r>
            <a:r>
              <a:rPr lang="es-ES" sz="2800" b="1" dirty="0" smtClean="0"/>
              <a:t> of SAB </a:t>
            </a:r>
            <a:r>
              <a:rPr lang="es-ES" sz="2800" b="1" dirty="0" err="1" smtClean="0"/>
              <a:t>municipality</a:t>
            </a:r>
            <a:endParaRPr lang="es-ES" sz="2800" b="1" dirty="0"/>
          </a:p>
        </p:txBody>
      </p:sp>
      <p:sp>
        <p:nvSpPr>
          <p:cNvPr id="4" name="9 CuadroTexto"/>
          <p:cNvSpPr txBox="1">
            <a:spLocks noChangeArrowheads="1"/>
          </p:cNvSpPr>
          <p:nvPr/>
        </p:nvSpPr>
        <p:spPr bwMode="auto">
          <a:xfrm>
            <a:off x="1500166" y="214290"/>
            <a:ext cx="5638800" cy="523220"/>
          </a:xfrm>
          <a:prstGeom prst="rect">
            <a:avLst/>
          </a:prstGeom>
          <a:solidFill>
            <a:srgbClr val="FFFF99"/>
          </a:solidFill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latin typeface="Calibri" pitchFamily="34" charset="0"/>
              </a:rPr>
              <a:t>Steps for selecting a sample</a:t>
            </a:r>
            <a:endParaRPr lang="en-US" altLang="en-US" sz="2800" b="1" dirty="0">
              <a:latin typeface="Calibri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1571604" y="1357298"/>
            <a:ext cx="5686425" cy="1200329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400" b="1" dirty="0" smtClean="0">
                <a:latin typeface="Calibri" pitchFamily="34" charset="0"/>
              </a:rPr>
              <a:t>To define a study unit</a:t>
            </a:r>
          </a:p>
          <a:p>
            <a:pPr eaLnBrk="1" hangingPunct="1">
              <a:buFontTx/>
              <a:buAutoNum type="arabicPeriod" startAt="2"/>
            </a:pPr>
            <a:r>
              <a:rPr lang="en-US" altLang="en-US" sz="2400" b="1" dirty="0" smtClean="0">
                <a:latin typeface="Calibri" pitchFamily="34" charset="0"/>
              </a:rPr>
              <a:t>To define a population</a:t>
            </a:r>
          </a:p>
          <a:p>
            <a:pPr eaLnBrk="1" hangingPunct="1"/>
            <a:r>
              <a:rPr lang="en-US" altLang="en-US" sz="2400" b="1" dirty="0" smtClean="0">
                <a:latin typeface="Calibri" pitchFamily="34" charset="0"/>
              </a:rPr>
              <a:t>3.  To select a sample</a:t>
            </a:r>
            <a:endParaRPr lang="en-US" altLang="en-US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775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214282" y="2714620"/>
            <a:ext cx="4180681" cy="461665"/>
          </a:xfrm>
          <a:prstGeom prst="rect">
            <a:avLst/>
          </a:prstGeom>
          <a:solidFill>
            <a:srgbClr val="FFFFB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 smtClean="0">
                <a:solidFill>
                  <a:srgbClr val="C00000"/>
                </a:solidFill>
              </a:rPr>
              <a:t>Intentional</a:t>
            </a:r>
            <a:r>
              <a:rPr lang="en-US" altLang="en-US" sz="2400" b="1" dirty="0" smtClean="0">
                <a:solidFill>
                  <a:srgbClr val="0000CC"/>
                </a:solidFill>
              </a:rPr>
              <a:t> (</a:t>
            </a:r>
            <a:r>
              <a:rPr lang="en-US" altLang="en-US" sz="2400" b="1" dirty="0" err="1" smtClean="0">
                <a:solidFill>
                  <a:srgbClr val="0000CC"/>
                </a:solidFill>
              </a:rPr>
              <a:t>representive</a:t>
            </a:r>
            <a:r>
              <a:rPr lang="en-US" altLang="en-US" sz="2400" b="1" dirty="0" smtClean="0">
                <a:solidFill>
                  <a:srgbClr val="0000CC"/>
                </a:solidFill>
              </a:rPr>
              <a:t> ones)</a:t>
            </a:r>
            <a:endParaRPr lang="en-US" altLang="en-US" sz="2400" b="1" dirty="0">
              <a:solidFill>
                <a:srgbClr val="0000CC"/>
              </a:solidFill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643438" y="2714620"/>
            <a:ext cx="3994150" cy="461665"/>
          </a:xfrm>
          <a:prstGeom prst="rect">
            <a:avLst/>
          </a:prstGeom>
          <a:solidFill>
            <a:srgbClr val="FFFFB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400" b="1" dirty="0" smtClean="0">
                <a:solidFill>
                  <a:srgbClr val="C00000"/>
                </a:solidFill>
              </a:rPr>
              <a:t>Non </a:t>
            </a:r>
            <a:r>
              <a:rPr lang="en-US" altLang="en-US" sz="2400" b="1" dirty="0" smtClean="0">
                <a:solidFill>
                  <a:srgbClr val="C00000"/>
                </a:solidFill>
              </a:rPr>
              <a:t>intentional</a:t>
            </a:r>
            <a:endParaRPr lang="en-US" altLang="en-US" sz="2400" b="1" dirty="0">
              <a:solidFill>
                <a:srgbClr val="C00000"/>
              </a:solidFill>
            </a:endParaRPr>
          </a:p>
        </p:txBody>
      </p:sp>
      <p:sp>
        <p:nvSpPr>
          <p:cNvPr id="15" name="14 CuadroTexto"/>
          <p:cNvSpPr txBox="1">
            <a:spLocks noChangeArrowheads="1"/>
          </p:cNvSpPr>
          <p:nvPr/>
        </p:nvSpPr>
        <p:spPr bwMode="auto">
          <a:xfrm>
            <a:off x="214282" y="3214686"/>
            <a:ext cx="4214842" cy="1200329"/>
          </a:xfrm>
          <a:prstGeom prst="rect">
            <a:avLst/>
          </a:prstGeom>
          <a:solidFill>
            <a:srgbClr val="FFFFB7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400" b="1" dirty="0" smtClean="0">
                <a:solidFill>
                  <a:srgbClr val="0000CC"/>
                </a:solidFill>
                <a:latin typeface="+mn-lt"/>
              </a:rPr>
              <a:t>All the elements of the population have the opportunity to be chosen</a:t>
            </a:r>
            <a:endParaRPr lang="en-US" altLang="en-US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6" name="15 CuadroTexto"/>
          <p:cNvSpPr txBox="1">
            <a:spLocks noChangeArrowheads="1"/>
          </p:cNvSpPr>
          <p:nvPr/>
        </p:nvSpPr>
        <p:spPr bwMode="auto">
          <a:xfrm>
            <a:off x="4643438" y="3214686"/>
            <a:ext cx="4000528" cy="830997"/>
          </a:xfrm>
          <a:prstGeom prst="rect">
            <a:avLst/>
          </a:prstGeom>
          <a:solidFill>
            <a:srgbClr val="FFFFB7"/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400" b="1" dirty="0" smtClean="0">
                <a:solidFill>
                  <a:srgbClr val="0000CC"/>
                </a:solidFill>
                <a:latin typeface="+mn-lt"/>
              </a:rPr>
              <a:t>It depends on persons´ decisions</a:t>
            </a:r>
            <a:endParaRPr lang="en-US" altLang="en-US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714612" y="1142984"/>
            <a:ext cx="3700459" cy="461665"/>
          </a:xfrm>
          <a:prstGeom prst="rect">
            <a:avLst/>
          </a:prstGeom>
          <a:solidFill>
            <a:srgbClr val="FFFFB7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rgbClr val="0000CC"/>
                </a:solidFill>
              </a:defRPr>
            </a:lvl1pPr>
          </a:lstStyle>
          <a:p>
            <a:pPr algn="ctr"/>
            <a:r>
              <a:rPr lang="en-US" dirty="0" smtClean="0">
                <a:solidFill>
                  <a:srgbClr val="C00000"/>
                </a:solidFill>
              </a:rPr>
              <a:t>Type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50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 animBg="1"/>
      <p:bldP spid="37898" grpId="0" animBg="1"/>
      <p:bldP spid="15" grpId="0" animBg="1"/>
      <p:bldP spid="1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5"/>
          <p:cNvSpPr>
            <a:spLocks noChangeArrowheads="1"/>
          </p:cNvSpPr>
          <p:nvPr/>
        </p:nvSpPr>
        <p:spPr bwMode="auto">
          <a:xfrm>
            <a:off x="457200" y="1066800"/>
            <a:ext cx="4895850" cy="914400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A0A2FE"/>
              </a:gs>
            </a:gsLst>
            <a:path path="shape">
              <a:fillToRect l="50000" t="50000" r="50000" b="50000"/>
            </a:path>
          </a:gradFill>
          <a:ln w="31750" algn="ctr">
            <a:pattFill prst="plaid">
              <a:fgClr>
                <a:srgbClr val="660033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sz="2800" b="1" dirty="0" err="1" smtClean="0">
                <a:solidFill>
                  <a:srgbClr val="660033"/>
                </a:solidFill>
                <a:latin typeface="+mn-lt"/>
              </a:rPr>
              <a:t>Methods</a:t>
            </a:r>
            <a:r>
              <a:rPr lang="es-ES" altLang="en-US" sz="2800" b="1" dirty="0" smtClean="0">
                <a:solidFill>
                  <a:srgbClr val="660033"/>
                </a:solidFill>
                <a:latin typeface="+mn-lt"/>
              </a:rPr>
              <a:t> of </a:t>
            </a:r>
            <a:r>
              <a:rPr lang="es-ES" altLang="en-US" sz="2800" b="1" dirty="0" err="1" smtClean="0">
                <a:solidFill>
                  <a:srgbClr val="660033"/>
                </a:solidFill>
                <a:latin typeface="+mn-lt"/>
              </a:rPr>
              <a:t>Investigation</a:t>
            </a:r>
            <a:endParaRPr lang="es-ES" altLang="en-US" sz="2800" b="1" dirty="0">
              <a:solidFill>
                <a:srgbClr val="660033"/>
              </a:solidFill>
              <a:latin typeface="+mn-lt"/>
            </a:endParaRPr>
          </a:p>
        </p:txBody>
      </p:sp>
      <p:sp>
        <p:nvSpPr>
          <p:cNvPr id="51206" name="Oval 6"/>
          <p:cNvSpPr>
            <a:spLocks noChangeArrowheads="1"/>
          </p:cNvSpPr>
          <p:nvPr/>
        </p:nvSpPr>
        <p:spPr bwMode="auto">
          <a:xfrm>
            <a:off x="228600" y="2590800"/>
            <a:ext cx="1943100" cy="914400"/>
          </a:xfrm>
          <a:prstGeom prst="ellipse">
            <a:avLst/>
          </a:prstGeom>
          <a:solidFill>
            <a:srgbClr val="92D050"/>
          </a:solidFill>
          <a:ln w="31750" algn="ctr">
            <a:pattFill prst="plaid">
              <a:fgClr>
                <a:srgbClr val="660033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n-US" sz="2800" b="1" dirty="0" err="1" smtClean="0">
                <a:solidFill>
                  <a:srgbClr val="660033"/>
                </a:solidFill>
              </a:rPr>
              <a:t>Theoretical</a:t>
            </a:r>
            <a:endParaRPr lang="es-ES" altLang="en-US" sz="2800" b="1" dirty="0">
              <a:solidFill>
                <a:srgbClr val="660033"/>
              </a:solidFill>
            </a:endParaRPr>
          </a:p>
        </p:txBody>
      </p:sp>
      <p:sp>
        <p:nvSpPr>
          <p:cNvPr id="51207" name="Oval 7"/>
          <p:cNvSpPr>
            <a:spLocks noChangeArrowheads="1"/>
          </p:cNvSpPr>
          <p:nvPr/>
        </p:nvSpPr>
        <p:spPr bwMode="auto">
          <a:xfrm>
            <a:off x="6896100" y="2514600"/>
            <a:ext cx="1943100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1750" algn="ctr">
            <a:pattFill prst="plaid">
              <a:fgClr>
                <a:srgbClr val="660033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n-US" sz="2800" b="1" dirty="0" err="1" smtClean="0">
                <a:solidFill>
                  <a:srgbClr val="660033"/>
                </a:solidFill>
              </a:rPr>
              <a:t>Empirical</a:t>
            </a:r>
            <a:endParaRPr lang="es-ES" altLang="en-US" sz="2800" b="1" dirty="0">
              <a:solidFill>
                <a:srgbClr val="660033"/>
              </a:solidFill>
            </a:endParaRPr>
          </a:p>
        </p:txBody>
      </p:sp>
      <p:sp>
        <p:nvSpPr>
          <p:cNvPr id="51222" name="Line 22"/>
          <p:cNvSpPr>
            <a:spLocks noChangeShapeType="1"/>
          </p:cNvSpPr>
          <p:nvPr/>
        </p:nvSpPr>
        <p:spPr bwMode="auto">
          <a:xfrm flipH="1">
            <a:off x="2197099" y="1905000"/>
            <a:ext cx="2303464" cy="1150937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51223" name="Line 23"/>
          <p:cNvSpPr>
            <a:spLocks noChangeShapeType="1"/>
          </p:cNvSpPr>
          <p:nvPr/>
        </p:nvSpPr>
        <p:spPr bwMode="auto">
          <a:xfrm>
            <a:off x="4536281" y="1905000"/>
            <a:ext cx="2196307" cy="121920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51224" name="Text Box 24"/>
          <p:cNvSpPr txBox="1">
            <a:spLocks noChangeArrowheads="1"/>
          </p:cNvSpPr>
          <p:nvPr/>
        </p:nvSpPr>
        <p:spPr bwMode="auto">
          <a:xfrm>
            <a:off x="192088" y="3810000"/>
            <a:ext cx="4075112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2060"/>
                </a:solidFill>
              </a:defRPr>
            </a:lvl1pPr>
          </a:lstStyle>
          <a:p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explain</a:t>
            </a:r>
            <a:r>
              <a:rPr lang="es-ES" dirty="0" smtClean="0"/>
              <a:t> and </a:t>
            </a:r>
            <a:r>
              <a:rPr lang="es-ES" dirty="0" err="1" smtClean="0"/>
              <a:t>predict</a:t>
            </a:r>
            <a:r>
              <a:rPr lang="es-ES" dirty="0" smtClean="0"/>
              <a:t> </a:t>
            </a:r>
            <a:r>
              <a:rPr lang="es-ES" dirty="0" err="1" smtClean="0"/>
              <a:t>phenomena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educative</a:t>
            </a:r>
            <a:r>
              <a:rPr lang="es-ES" dirty="0" smtClean="0"/>
              <a:t> </a:t>
            </a:r>
            <a:r>
              <a:rPr lang="es-ES" dirty="0" err="1" smtClean="0"/>
              <a:t>reality</a:t>
            </a:r>
            <a:r>
              <a:rPr lang="es-ES" dirty="0" smtClean="0"/>
              <a:t>  and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interpretate</a:t>
            </a:r>
            <a:r>
              <a:rPr lang="es-ES" dirty="0" smtClean="0"/>
              <a:t> </a:t>
            </a:r>
            <a:r>
              <a:rPr lang="es-ES" dirty="0" err="1" smtClean="0"/>
              <a:t>empirical</a:t>
            </a:r>
            <a:r>
              <a:rPr lang="es-ES" dirty="0" smtClean="0"/>
              <a:t> data</a:t>
            </a:r>
            <a:endParaRPr lang="es-ES" dirty="0"/>
          </a:p>
        </p:txBody>
      </p:sp>
      <p:sp>
        <p:nvSpPr>
          <p:cNvPr id="51225" name="Text Box 25"/>
          <p:cNvSpPr txBox="1">
            <a:spLocks noChangeArrowheads="1"/>
          </p:cNvSpPr>
          <p:nvPr/>
        </p:nvSpPr>
        <p:spPr bwMode="auto">
          <a:xfrm>
            <a:off x="5334000" y="3810000"/>
            <a:ext cx="365760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2060"/>
                </a:solidFill>
              </a:defRPr>
            </a:lvl1pPr>
          </a:lstStyle>
          <a:p>
            <a:r>
              <a:rPr lang="es-ES" dirty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</a:t>
            </a:r>
            <a:r>
              <a:rPr lang="es-ES" dirty="0" err="1" smtClean="0"/>
              <a:t>collect</a:t>
            </a:r>
            <a:r>
              <a:rPr lang="es-ES" dirty="0" smtClean="0"/>
              <a:t> data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behaviour</a:t>
            </a:r>
            <a:r>
              <a:rPr lang="es-ES" dirty="0" smtClean="0"/>
              <a:t> of </a:t>
            </a:r>
            <a:r>
              <a:rPr lang="es-ES" dirty="0" err="1" smtClean="0"/>
              <a:t>facts</a:t>
            </a:r>
            <a:r>
              <a:rPr lang="es-ES" dirty="0" smtClean="0"/>
              <a:t>, </a:t>
            </a:r>
            <a:r>
              <a:rPr lang="es-ES" dirty="0" err="1" smtClean="0"/>
              <a:t>phenomenon</a:t>
            </a:r>
            <a:r>
              <a:rPr lang="es-ES" dirty="0" smtClean="0"/>
              <a:t>, </a:t>
            </a:r>
            <a:r>
              <a:rPr lang="es-ES" dirty="0" err="1" smtClean="0"/>
              <a:t>objects</a:t>
            </a:r>
            <a:r>
              <a:rPr lang="es-ES" dirty="0" smtClean="0"/>
              <a:t> and </a:t>
            </a:r>
            <a:r>
              <a:rPr lang="es-ES" dirty="0" err="1" smtClean="0"/>
              <a:t>processes</a:t>
            </a:r>
            <a:endParaRPr lang="es-ES" dirty="0"/>
          </a:p>
        </p:txBody>
      </p:sp>
      <p:sp>
        <p:nvSpPr>
          <p:cNvPr id="51227" name="Line 27"/>
          <p:cNvSpPr>
            <a:spLocks noChangeShapeType="1"/>
          </p:cNvSpPr>
          <p:nvPr/>
        </p:nvSpPr>
        <p:spPr bwMode="auto">
          <a:xfrm flipH="1">
            <a:off x="1219200" y="3352800"/>
            <a:ext cx="0" cy="503237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51228" name="Line 28"/>
          <p:cNvSpPr>
            <a:spLocks noChangeShapeType="1"/>
          </p:cNvSpPr>
          <p:nvPr/>
        </p:nvSpPr>
        <p:spPr bwMode="auto">
          <a:xfrm flipH="1">
            <a:off x="7334250" y="3352800"/>
            <a:ext cx="46038" cy="428625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214282" y="5715016"/>
            <a:ext cx="8770620" cy="830997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To determine samples and qualify data (They are the support of empirical and theoretical methods) </a:t>
            </a:r>
            <a:endParaRPr lang="en-US" dirty="0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3124200" y="2667000"/>
            <a:ext cx="2895600" cy="914400"/>
          </a:xfrm>
          <a:prstGeom prst="ellipse">
            <a:avLst/>
          </a:prstGeom>
          <a:solidFill>
            <a:srgbClr val="FFC000"/>
          </a:solidFill>
          <a:ln w="31750" algn="ctr">
            <a:pattFill prst="plaid">
              <a:fgClr>
                <a:srgbClr val="660033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en-US" sz="2800" b="1" dirty="0" err="1" smtClean="0">
                <a:solidFill>
                  <a:srgbClr val="660033"/>
                </a:solidFill>
              </a:rPr>
              <a:t>Mathematic</a:t>
            </a:r>
            <a:r>
              <a:rPr lang="es-ES" altLang="en-US" sz="2800" b="1" dirty="0" smtClean="0">
                <a:solidFill>
                  <a:srgbClr val="660033"/>
                </a:solidFill>
              </a:rPr>
              <a:t>- </a:t>
            </a:r>
          </a:p>
          <a:p>
            <a:pPr algn="ctr"/>
            <a:r>
              <a:rPr lang="es-ES" altLang="en-US" sz="2800" b="1" dirty="0" err="1" smtClean="0">
                <a:solidFill>
                  <a:srgbClr val="660033"/>
                </a:solidFill>
              </a:rPr>
              <a:t>Statistical</a:t>
            </a:r>
            <a:endParaRPr lang="es-ES" altLang="en-US" sz="2800" b="1" dirty="0">
              <a:solidFill>
                <a:srgbClr val="660033"/>
              </a:solidFill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>
            <a:off x="4500563" y="1905000"/>
            <a:ext cx="71437" cy="714375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>
            <a:off x="4857752" y="3643314"/>
            <a:ext cx="45719" cy="1866915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/>
          <a:lstStyle/>
          <a:p>
            <a:endParaRPr lang="en-US"/>
          </a:p>
        </p:txBody>
      </p:sp>
      <p:sp>
        <p:nvSpPr>
          <p:cNvPr id="2" name="1 CuadroTexto"/>
          <p:cNvSpPr txBox="1"/>
          <p:nvPr/>
        </p:nvSpPr>
        <p:spPr>
          <a:xfrm>
            <a:off x="5719763" y="152400"/>
            <a:ext cx="3195637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02060"/>
                </a:solidFill>
              </a:rPr>
              <a:t> Cómo </a:t>
            </a:r>
            <a:r>
              <a:rPr lang="es-ES" sz="2400" b="1" dirty="0">
                <a:solidFill>
                  <a:srgbClr val="002060"/>
                </a:solidFill>
              </a:rPr>
              <a:t>se relaciona el sujeto de investigación con </a:t>
            </a:r>
            <a:r>
              <a:rPr lang="es-ES" sz="2400" b="1" dirty="0" smtClean="0">
                <a:solidFill>
                  <a:srgbClr val="002060"/>
                </a:solidFill>
              </a:rPr>
              <a:t>su objeto </a:t>
            </a:r>
            <a:r>
              <a:rPr lang="es-ES" sz="2400" b="1" dirty="0">
                <a:solidFill>
                  <a:srgbClr val="002060"/>
                </a:solidFill>
              </a:rPr>
              <a:t>en correspondencia con los niveles del </a:t>
            </a:r>
            <a:r>
              <a:rPr lang="es-ES" sz="2400" b="1" dirty="0" smtClean="0">
                <a:solidFill>
                  <a:srgbClr val="002060"/>
                </a:solidFill>
              </a:rPr>
              <a:t>conocimiento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cxnSp>
        <p:nvCxnSpPr>
          <p:cNvPr id="4" name="3 Conector recto de flecha"/>
          <p:cNvCxnSpPr/>
          <p:nvPr/>
        </p:nvCxnSpPr>
        <p:spPr>
          <a:xfrm flipV="1">
            <a:off x="5072064" y="685800"/>
            <a:ext cx="562370" cy="6207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2354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 animBg="1"/>
      <p:bldP spid="51207" grpId="0" animBg="1"/>
      <p:bldP spid="51222" grpId="0" animBg="1"/>
      <p:bldP spid="51223" grpId="0" animBg="1"/>
      <p:bldP spid="51224" grpId="0" animBg="1"/>
      <p:bldP spid="51225" grpId="0" animBg="1"/>
      <p:bldP spid="51227" grpId="0" animBg="1"/>
      <p:bldP spid="51228" grpId="0" animBg="1"/>
      <p:bldP spid="12" grpId="0" animBg="1"/>
      <p:bldP spid="13" grpId="0" animBg="1"/>
      <p:bldP spid="14" grpId="0" animBg="1"/>
      <p:bldP spid="15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7" name="Rectangle 5"/>
          <p:cNvSpPr>
            <a:spLocks noChangeArrowheads="1"/>
          </p:cNvSpPr>
          <p:nvPr/>
        </p:nvSpPr>
        <p:spPr bwMode="auto">
          <a:xfrm>
            <a:off x="900113" y="394493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s-ES_tradnl" altLang="en-US" sz="1000" b="1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eaLnBrk="0" hangingPunct="0"/>
            <a:endParaRPr lang="es-ES" altLang="en-US" sz="1000"/>
          </a:p>
        </p:txBody>
      </p:sp>
      <p:sp>
        <p:nvSpPr>
          <p:cNvPr id="243720" name="AutoShape 8"/>
          <p:cNvSpPr>
            <a:spLocks noChangeArrowheads="1"/>
          </p:cNvSpPr>
          <p:nvPr/>
        </p:nvSpPr>
        <p:spPr bwMode="auto">
          <a:xfrm>
            <a:off x="152400" y="1289050"/>
            <a:ext cx="4010026" cy="1301750"/>
          </a:xfrm>
          <a:prstGeom prst="wedgeEllipseCallout">
            <a:avLst>
              <a:gd name="adj1" fmla="val 18410"/>
              <a:gd name="adj2" fmla="val 76939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s-ES" altLang="en-US" sz="2400" b="1" dirty="0" err="1" smtClean="0"/>
              <a:t>Analitic</a:t>
            </a:r>
            <a:r>
              <a:rPr lang="es-ES" altLang="en-US" sz="2400" b="1" dirty="0" smtClean="0"/>
              <a:t>- </a:t>
            </a:r>
            <a:r>
              <a:rPr lang="es-ES" altLang="en-US" sz="2400" b="1" dirty="0" err="1" smtClean="0"/>
              <a:t>Syntetic</a:t>
            </a:r>
            <a:endParaRPr lang="es-ES" altLang="en-US" sz="24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s-ES" altLang="en-US" sz="2400" b="1" dirty="0" err="1" smtClean="0"/>
              <a:t>Inductive</a:t>
            </a:r>
            <a:r>
              <a:rPr lang="es-ES" altLang="en-US" sz="2400" b="1" dirty="0" smtClean="0"/>
              <a:t>- </a:t>
            </a:r>
            <a:r>
              <a:rPr lang="es-ES" altLang="en-US" sz="2400" b="1" dirty="0" err="1" smtClean="0"/>
              <a:t>Deductive</a:t>
            </a:r>
            <a:endParaRPr lang="es-ES" altLang="en-US" sz="2400" b="1" dirty="0"/>
          </a:p>
        </p:txBody>
      </p:sp>
      <p:sp>
        <p:nvSpPr>
          <p:cNvPr id="243724" name="Rectangle 12"/>
          <p:cNvSpPr>
            <a:spLocks noChangeArrowheads="1"/>
          </p:cNvSpPr>
          <p:nvPr/>
        </p:nvSpPr>
        <p:spPr bwMode="auto">
          <a:xfrm>
            <a:off x="2627313" y="2897268"/>
            <a:ext cx="3124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_tradnl" altLang="en-US" b="1" dirty="0" err="1" smtClean="0"/>
              <a:t>Theoretical</a:t>
            </a:r>
            <a:r>
              <a:rPr lang="es-ES_tradnl" altLang="en-US" b="1" dirty="0" smtClean="0"/>
              <a:t> </a:t>
            </a:r>
            <a:r>
              <a:rPr lang="es-ES_tradnl" altLang="en-US" b="1" dirty="0" err="1" smtClean="0"/>
              <a:t>Methods</a:t>
            </a:r>
            <a:endParaRPr lang="es-ES" altLang="en-US" sz="2800" b="1" dirty="0"/>
          </a:p>
        </p:txBody>
      </p:sp>
      <p:sp>
        <p:nvSpPr>
          <p:cNvPr id="243725" name="AutoShape 13"/>
          <p:cNvSpPr>
            <a:spLocks noChangeArrowheads="1"/>
          </p:cNvSpPr>
          <p:nvPr/>
        </p:nvSpPr>
        <p:spPr bwMode="auto">
          <a:xfrm>
            <a:off x="5029200" y="3657600"/>
            <a:ext cx="3863975" cy="1870075"/>
          </a:xfrm>
          <a:prstGeom prst="wedgeEllipseCallout">
            <a:avLst>
              <a:gd name="adj1" fmla="val -45458"/>
              <a:gd name="adj2" fmla="val -72569"/>
            </a:avLst>
          </a:prstGeom>
          <a:solidFill>
            <a:srgbClr val="CCFF33"/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n-US" altLang="en-US" sz="2400" b="1" dirty="0" smtClean="0"/>
              <a:t>Modelation</a:t>
            </a:r>
          </a:p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s-ES" altLang="en-US" sz="2400" b="1" dirty="0" smtClean="0"/>
              <a:t>System of </a:t>
            </a:r>
            <a:r>
              <a:rPr lang="en-US" altLang="en-US" sz="2400" b="1" dirty="0" smtClean="0"/>
              <a:t>Approach</a:t>
            </a:r>
          </a:p>
          <a:p>
            <a:pPr algn="ctr">
              <a:spcBef>
                <a:spcPct val="20000"/>
              </a:spcBef>
              <a:buClr>
                <a:srgbClr val="FF00FF"/>
              </a:buClr>
            </a:pPr>
            <a:endParaRPr lang="es-ES" altLang="en-US" sz="2400" b="1" dirty="0"/>
          </a:p>
        </p:txBody>
      </p:sp>
      <p:sp>
        <p:nvSpPr>
          <p:cNvPr id="243726" name="AutoShape 14"/>
          <p:cNvSpPr>
            <a:spLocks noChangeArrowheads="1"/>
          </p:cNvSpPr>
          <p:nvPr/>
        </p:nvSpPr>
        <p:spPr bwMode="auto">
          <a:xfrm>
            <a:off x="0" y="3786190"/>
            <a:ext cx="4572000" cy="1969452"/>
          </a:xfrm>
          <a:prstGeom prst="wedgeEllipseCallout">
            <a:avLst>
              <a:gd name="adj1" fmla="val 18935"/>
              <a:gd name="adj2" fmla="val -67255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n-US" altLang="en-US" sz="2400" b="1" dirty="0" smtClean="0"/>
              <a:t>Transit from abstract to concrete</a:t>
            </a:r>
          </a:p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n-US" altLang="en-US" sz="2400" b="1" dirty="0" smtClean="0"/>
              <a:t>Generic</a:t>
            </a:r>
            <a:endParaRPr lang="en-US" altLang="en-US" sz="2400" b="1" dirty="0"/>
          </a:p>
        </p:txBody>
      </p:sp>
      <p:sp>
        <p:nvSpPr>
          <p:cNvPr id="243727" name="AutoShape 15"/>
          <p:cNvSpPr>
            <a:spLocks noChangeArrowheads="1"/>
          </p:cNvSpPr>
          <p:nvPr/>
        </p:nvSpPr>
        <p:spPr bwMode="auto">
          <a:xfrm>
            <a:off x="4429124" y="857232"/>
            <a:ext cx="4267200" cy="1682750"/>
          </a:xfrm>
          <a:prstGeom prst="wedgeEllipseCallout">
            <a:avLst>
              <a:gd name="adj1" fmla="val -44012"/>
              <a:gd name="adj2" fmla="val 62627"/>
            </a:avLst>
          </a:prstGeom>
          <a:solidFill>
            <a:srgbClr val="FF99FF"/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n-US" altLang="en-US" sz="2400" b="1" dirty="0" smtClean="0"/>
              <a:t>Hypothetic-deductive</a:t>
            </a:r>
          </a:p>
          <a:p>
            <a:pPr algn="ctr">
              <a:spcBef>
                <a:spcPct val="20000"/>
              </a:spcBef>
              <a:buClr>
                <a:srgbClr val="FF00FF"/>
              </a:buClr>
            </a:pPr>
            <a:r>
              <a:rPr lang="es-ES_tradnl" altLang="en-US" sz="2400" b="1" dirty="0" err="1" smtClean="0"/>
              <a:t>Historical-logical</a:t>
            </a:r>
            <a:r>
              <a:rPr lang="es-ES_tradnl" altLang="en-US" sz="2400" b="1" dirty="0" smtClean="0"/>
              <a:t> </a:t>
            </a:r>
            <a:endParaRPr lang="es-ES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44590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0" grpId="0" animBg="1"/>
      <p:bldP spid="243725" grpId="0" animBg="1"/>
      <p:bldP spid="243726" grpId="0" animBg="1"/>
      <p:bldP spid="2437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743200" y="101025"/>
            <a:ext cx="4152900" cy="584775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ANALITIC SYNTETIC</a:t>
            </a:r>
            <a:endParaRPr lang="en-US" sz="3200" b="1" dirty="0"/>
          </a:p>
        </p:txBody>
      </p:sp>
      <p:sp>
        <p:nvSpPr>
          <p:cNvPr id="4" name="3 Rectángulo"/>
          <p:cNvSpPr/>
          <p:nvPr/>
        </p:nvSpPr>
        <p:spPr>
          <a:xfrm>
            <a:off x="228600" y="1295400"/>
            <a:ext cx="2362200" cy="1752600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6477000" y="1295400"/>
            <a:ext cx="838200" cy="609600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Rectángulo"/>
          <p:cNvSpPr/>
          <p:nvPr/>
        </p:nvSpPr>
        <p:spPr>
          <a:xfrm>
            <a:off x="6477000" y="2362200"/>
            <a:ext cx="838200" cy="609600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7696200" y="1295400"/>
            <a:ext cx="838200" cy="609600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7696200" y="2362200"/>
            <a:ext cx="838200" cy="609600"/>
          </a:xfrm>
          <a:prstGeom prst="rect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CuadroTexto"/>
          <p:cNvSpPr txBox="1"/>
          <p:nvPr/>
        </p:nvSpPr>
        <p:spPr>
          <a:xfrm>
            <a:off x="3733800" y="1295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</a:rPr>
              <a:t>ANALYSIS</a:t>
            </a:r>
            <a:endParaRPr lang="en-US" dirty="0"/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2933700" y="1905000"/>
            <a:ext cx="3314700" cy="2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2933700" y="2362200"/>
            <a:ext cx="33147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643306" y="2438400"/>
            <a:ext cx="1995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SINTHESIS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762000" y="6858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3200" b="1">
                <a:solidFill>
                  <a:prstClr val="black"/>
                </a:solidFill>
              </a:defRPr>
            </a:lvl1pPr>
          </a:lstStyle>
          <a:p>
            <a:r>
              <a:rPr lang="en-US" dirty="0" smtClean="0"/>
              <a:t>ALL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705600" y="6858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3200" b="1">
                <a:solidFill>
                  <a:prstClr val="black"/>
                </a:solidFill>
              </a:defRPr>
            </a:lvl1pPr>
          </a:lstStyle>
          <a:p>
            <a:r>
              <a:rPr lang="en-US" dirty="0" smtClean="0"/>
              <a:t>PARTS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019800" y="3124200"/>
            <a:ext cx="2895600" cy="10772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ctr">
              <a:defRPr sz="3200" b="1">
                <a:solidFill>
                  <a:prstClr val="black"/>
                </a:solidFill>
              </a:defRPr>
            </a:lvl1pPr>
          </a:lstStyle>
          <a:p>
            <a:r>
              <a:rPr lang="en-US" dirty="0" smtClean="0"/>
              <a:t>Components and properties</a:t>
            </a:r>
            <a:endParaRPr lang="en-U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152400" y="3200400"/>
            <a:ext cx="3124200" cy="15696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3200" b="1">
                <a:solidFill>
                  <a:prstClr val="black"/>
                </a:solidFill>
              </a:defRPr>
            </a:lvl1pPr>
          </a:lstStyle>
          <a:p>
            <a:pPr algn="ctr"/>
            <a:r>
              <a:rPr lang="en-US" dirty="0" smtClean="0"/>
              <a:t>General relations and characteristics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117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5" grpId="0"/>
      <p:bldP spid="16" grpId="0"/>
      <p:bldP spid="17" grpId="0"/>
      <p:bldP spid="18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4800" y="152400"/>
            <a:ext cx="4572000" cy="584775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/>
            </a:lvl1pPr>
          </a:lstStyle>
          <a:p>
            <a:r>
              <a:rPr lang="en-US" dirty="0" smtClean="0"/>
              <a:t>INDUCTIVE- DEDUCTIVE</a:t>
            </a:r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228600" y="1295400"/>
            <a:ext cx="1295400" cy="523220"/>
          </a:xfrm>
          <a:prstGeom prst="rect">
            <a:avLst/>
          </a:prstGeom>
          <a:solidFill>
            <a:srgbClr val="FF99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CASE 1</a:t>
            </a:r>
            <a:endParaRPr lang="en-US" sz="28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752600" y="1295400"/>
            <a:ext cx="1295400" cy="523220"/>
          </a:xfrm>
          <a:prstGeom prst="rect">
            <a:avLst/>
          </a:prstGeom>
          <a:solidFill>
            <a:srgbClr val="FF99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CASE 2</a:t>
            </a:r>
            <a:endParaRPr lang="en-US" sz="28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066800" y="1991380"/>
            <a:ext cx="1295400" cy="523220"/>
          </a:xfrm>
          <a:prstGeom prst="rect">
            <a:avLst/>
          </a:prstGeom>
          <a:solidFill>
            <a:srgbClr val="FF99FF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CASE 3</a:t>
            </a:r>
            <a:endParaRPr lang="en-US" sz="28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5867400" y="1295400"/>
            <a:ext cx="2971800" cy="1219200"/>
            <a:chOff x="5486400" y="1295400"/>
            <a:chExt cx="2971800" cy="1219200"/>
          </a:xfrm>
        </p:grpSpPr>
        <p:sp>
          <p:nvSpPr>
            <p:cNvPr id="6" name="5 Rectángulo"/>
            <p:cNvSpPr/>
            <p:nvPr/>
          </p:nvSpPr>
          <p:spPr>
            <a:xfrm>
              <a:off x="5486400" y="1295400"/>
              <a:ext cx="2971800" cy="1219200"/>
            </a:xfrm>
            <a:prstGeom prst="rect">
              <a:avLst/>
            </a:prstGeom>
            <a:solidFill>
              <a:srgbClr val="FF99FF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5562600" y="1676400"/>
              <a:ext cx="2819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GENERALIZATION</a:t>
              </a:r>
              <a:endParaRPr lang="en-US" sz="2800" b="1" dirty="0"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3429000" y="1066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INDUCTION</a:t>
            </a:r>
            <a:endParaRPr lang="en-US" sz="2800" b="1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3429000" y="1600200"/>
            <a:ext cx="2286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3505200" y="1981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prstClr val="black"/>
                </a:solidFill>
              </a:defRPr>
            </a:lvl1pPr>
          </a:lstStyle>
          <a:p>
            <a:r>
              <a:rPr lang="en-US" dirty="0" smtClean="0"/>
              <a:t>DEDUCTION</a:t>
            </a:r>
            <a:endParaRPr lang="en-US" dirty="0"/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3429000" y="1905000"/>
            <a:ext cx="2286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5486400" y="341293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ea typeface="Calibri"/>
                <a:cs typeface="TimesNewRomanPS"/>
              </a:rPr>
              <a:t>COMMON IN INDIVIDUAL CASES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552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  <p:bldP spid="12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4600" y="76200"/>
            <a:ext cx="4495800" cy="584775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/>
            </a:lvl1pPr>
          </a:lstStyle>
          <a:p>
            <a:r>
              <a:rPr lang="en-US" dirty="0" smtClean="0"/>
              <a:t>HYPOTHETIC- DEDUCTIVE</a:t>
            </a:r>
            <a:endParaRPr lang="en-US" dirty="0"/>
          </a:p>
        </p:txBody>
      </p:sp>
      <p:grpSp>
        <p:nvGrpSpPr>
          <p:cNvPr id="5" name="4 Grupo"/>
          <p:cNvGrpSpPr/>
          <p:nvPr/>
        </p:nvGrpSpPr>
        <p:grpSpPr>
          <a:xfrm>
            <a:off x="381000" y="1066800"/>
            <a:ext cx="3200400" cy="1066800"/>
            <a:chOff x="2438400" y="1143000"/>
            <a:chExt cx="3200400" cy="1066800"/>
          </a:xfrm>
          <a:solidFill>
            <a:srgbClr val="FF99FF"/>
          </a:solidFill>
        </p:grpSpPr>
        <p:sp>
          <p:nvSpPr>
            <p:cNvPr id="3" name="2 Elipse"/>
            <p:cNvSpPr/>
            <p:nvPr/>
          </p:nvSpPr>
          <p:spPr>
            <a:xfrm>
              <a:off x="2438400" y="1143000"/>
              <a:ext cx="3200400" cy="1066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2843186" y="1371600"/>
              <a:ext cx="218601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HYPOTHESIS</a:t>
              </a:r>
              <a:endParaRPr lang="en-US" sz="2800" b="1" dirty="0"/>
            </a:p>
          </p:txBody>
        </p:sp>
      </p:grpSp>
      <p:sp>
        <p:nvSpPr>
          <p:cNvPr id="6" name="5 CuadroTexto"/>
          <p:cNvSpPr txBox="1"/>
          <p:nvPr/>
        </p:nvSpPr>
        <p:spPr>
          <a:xfrm>
            <a:off x="3733800" y="914400"/>
            <a:ext cx="4572000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It is sustained in the theoretical development of any science</a:t>
            </a:r>
            <a:endParaRPr lang="en-US" sz="28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057400" y="2590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DEDUCTION</a:t>
            </a:r>
            <a:endParaRPr lang="en-US" sz="2800" b="1" dirty="0"/>
          </a:p>
        </p:txBody>
      </p:sp>
      <p:sp>
        <p:nvSpPr>
          <p:cNvPr id="8" name="7 Flecha abajo"/>
          <p:cNvSpPr/>
          <p:nvPr/>
        </p:nvSpPr>
        <p:spPr>
          <a:xfrm>
            <a:off x="1371600" y="2133600"/>
            <a:ext cx="723900" cy="158680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10 Grupo"/>
          <p:cNvGrpSpPr/>
          <p:nvPr/>
        </p:nvGrpSpPr>
        <p:grpSpPr>
          <a:xfrm>
            <a:off x="609600" y="3810000"/>
            <a:ext cx="3733800" cy="1219200"/>
            <a:chOff x="1028700" y="4191000"/>
            <a:chExt cx="3733800" cy="1219200"/>
          </a:xfrm>
          <a:solidFill>
            <a:srgbClr val="CCFF33"/>
          </a:solidFill>
        </p:grpSpPr>
        <p:sp>
          <p:nvSpPr>
            <p:cNvPr id="9" name="8 Rectángulo redondeado"/>
            <p:cNvSpPr/>
            <p:nvPr/>
          </p:nvSpPr>
          <p:spPr>
            <a:xfrm>
              <a:off x="1028700" y="4191000"/>
              <a:ext cx="3733800" cy="12192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1143000" y="4426803"/>
              <a:ext cx="3505200" cy="83099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 b="1"/>
              </a:lvl1pPr>
            </a:lstStyle>
            <a:p>
              <a:pPr algn="ctr"/>
              <a:r>
                <a:rPr lang="en-US" sz="2400" dirty="0" smtClean="0"/>
                <a:t>NEW CONCLUSIONS AND PREDICTIONS</a:t>
              </a:r>
              <a:endParaRPr lang="en-US" sz="2400" dirty="0"/>
            </a:p>
          </p:txBody>
        </p:sp>
      </p:grpSp>
      <p:sp>
        <p:nvSpPr>
          <p:cNvPr id="12" name="11 Flecha arriba"/>
          <p:cNvSpPr/>
          <p:nvPr/>
        </p:nvSpPr>
        <p:spPr>
          <a:xfrm>
            <a:off x="990600" y="5105400"/>
            <a:ext cx="552450" cy="1066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CuadroTexto"/>
          <p:cNvSpPr txBox="1"/>
          <p:nvPr/>
        </p:nvSpPr>
        <p:spPr>
          <a:xfrm>
            <a:off x="1581150" y="5486400"/>
            <a:ext cx="360045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/>
            </a:lvl1pPr>
          </a:lstStyle>
          <a:p>
            <a:r>
              <a:rPr lang="en-US" dirty="0" smtClean="0"/>
              <a:t>Empirical Confirmation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382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Line 3"/>
          <p:cNvSpPr>
            <a:spLocks noChangeShapeType="1"/>
          </p:cNvSpPr>
          <p:nvPr/>
        </p:nvSpPr>
        <p:spPr bwMode="auto">
          <a:xfrm>
            <a:off x="2555875" y="3357562"/>
            <a:ext cx="39846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6" name="Line 4"/>
          <p:cNvSpPr>
            <a:spLocks noChangeShapeType="1"/>
          </p:cNvSpPr>
          <p:nvPr/>
        </p:nvSpPr>
        <p:spPr bwMode="auto">
          <a:xfrm flipH="1" flipV="1">
            <a:off x="6516688" y="2857496"/>
            <a:ext cx="0" cy="5032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7" name="Line 5"/>
          <p:cNvSpPr>
            <a:spLocks noChangeShapeType="1"/>
          </p:cNvSpPr>
          <p:nvPr/>
        </p:nvSpPr>
        <p:spPr bwMode="auto">
          <a:xfrm flipH="1" flipV="1">
            <a:off x="2526016" y="2143116"/>
            <a:ext cx="45719" cy="1214446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6358" name="Rectangle 6"/>
          <p:cNvSpPr>
            <a:spLocks noChangeArrowheads="1"/>
          </p:cNvSpPr>
          <p:nvPr/>
        </p:nvSpPr>
        <p:spPr bwMode="auto">
          <a:xfrm>
            <a:off x="142844" y="768347"/>
            <a:ext cx="3382963" cy="1374769"/>
          </a:xfrm>
          <a:prstGeom prst="rect">
            <a:avLst/>
          </a:prstGeom>
          <a:solidFill>
            <a:srgbClr val="FFFF00">
              <a:alpha val="70000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2800" b="1" dirty="0" smtClean="0">
                <a:ea typeface="Times New Roman" pitchFamily="18" charset="0"/>
                <a:cs typeface="Arial" charset="0"/>
              </a:rPr>
              <a:t>It studies the way of phenomena and objects</a:t>
            </a:r>
            <a:endParaRPr lang="en-US" altLang="en-US" dirty="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56359" name="Rectangle 7"/>
          <p:cNvSpPr>
            <a:spLocks noChangeArrowheads="1"/>
          </p:cNvSpPr>
          <p:nvPr/>
        </p:nvSpPr>
        <p:spPr bwMode="auto">
          <a:xfrm>
            <a:off x="3929058" y="714356"/>
            <a:ext cx="5000660" cy="2159000"/>
          </a:xfrm>
          <a:prstGeom prst="rect">
            <a:avLst/>
          </a:prstGeom>
          <a:solidFill>
            <a:srgbClr val="FF99FF">
              <a:alpha val="60001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2800" b="1" dirty="0" err="1" smtClean="0"/>
              <a:t>It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transit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from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previous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knowledge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to</a:t>
            </a:r>
            <a:r>
              <a:rPr lang="es-ES" sz="2800" b="1" dirty="0" smtClean="0"/>
              <a:t> new </a:t>
            </a:r>
            <a:r>
              <a:rPr lang="es-ES" sz="2800" b="1" dirty="0" err="1" smtClean="0"/>
              <a:t>ones</a:t>
            </a:r>
            <a:endParaRPr lang="es-ES_tradnl" altLang="en-US" sz="2800" b="1" dirty="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56360" name="Rectangle 8"/>
          <p:cNvSpPr>
            <a:spLocks noChangeArrowheads="1"/>
          </p:cNvSpPr>
          <p:nvPr/>
        </p:nvSpPr>
        <p:spPr bwMode="auto">
          <a:xfrm>
            <a:off x="6935799" y="2857496"/>
            <a:ext cx="1708167" cy="523220"/>
          </a:xfrm>
          <a:prstGeom prst="rect">
            <a:avLst/>
          </a:prstGeom>
          <a:solidFill>
            <a:srgbClr val="FF99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altLang="en-US" sz="2800" b="1" dirty="0">
                <a:cs typeface="Times New Roman" pitchFamily="18" charset="0"/>
              </a:rPr>
              <a:t>El Lógico</a:t>
            </a:r>
            <a:endParaRPr lang="es-ES" altLang="en-US" sz="2800" dirty="0"/>
          </a:p>
        </p:txBody>
      </p:sp>
      <p:sp>
        <p:nvSpPr>
          <p:cNvPr id="356361" name="Rectangle 9"/>
          <p:cNvSpPr>
            <a:spLocks noChangeArrowheads="1"/>
          </p:cNvSpPr>
          <p:nvPr/>
        </p:nvSpPr>
        <p:spPr bwMode="auto">
          <a:xfrm>
            <a:off x="-3354388" y="1066800"/>
            <a:ext cx="2533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56363" name="Rectangle 11"/>
          <p:cNvSpPr>
            <a:spLocks noChangeArrowheads="1"/>
          </p:cNvSpPr>
          <p:nvPr/>
        </p:nvSpPr>
        <p:spPr bwMode="auto">
          <a:xfrm>
            <a:off x="357158" y="2143116"/>
            <a:ext cx="2214578" cy="430887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altLang="en-US" sz="2800" b="1" dirty="0" smtClean="0"/>
              <a:t>The Historical</a:t>
            </a:r>
            <a:endParaRPr lang="en-US" altLang="en-US" sz="28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714612" y="48260"/>
            <a:ext cx="371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2800" b="1" dirty="0" smtClean="0">
                <a:solidFill>
                  <a:srgbClr val="0070C0"/>
                </a:solidFill>
              </a:rPr>
              <a:t>HISTORICAL- LOGICAL</a:t>
            </a:r>
            <a:endParaRPr lang="es-E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47989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6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6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6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6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6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6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6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5" grpId="0" animBg="1"/>
      <p:bldP spid="356356" grpId="0" animBg="1"/>
      <p:bldP spid="356357" grpId="0" animBg="1"/>
      <p:bldP spid="356358" grpId="0" animBg="1"/>
      <p:bldP spid="356359" grpId="0" animBg="1"/>
      <p:bldP spid="356360" grpId="0" animBg="1"/>
      <p:bldP spid="3563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71538" y="71414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2800" b="1" dirty="0" smtClean="0">
                <a:solidFill>
                  <a:srgbClr val="0070C0"/>
                </a:solidFill>
              </a:rPr>
              <a:t>TRANSIT FROM ABSTRACT TO CONCRETE</a:t>
            </a: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928926" y="3071810"/>
            <a:ext cx="2214578" cy="461665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 err="1" smtClean="0"/>
              <a:t>Abstract</a:t>
            </a:r>
            <a:endParaRPr lang="es-ES" sz="2400" b="1" i="1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3214678" y="857232"/>
            <a:ext cx="178595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 smtClean="0"/>
              <a:t>Concrete</a:t>
            </a:r>
            <a:endParaRPr lang="es-ES" sz="2400" dirty="0"/>
          </a:p>
        </p:txBody>
      </p:sp>
      <p:sp>
        <p:nvSpPr>
          <p:cNvPr id="7" name="6 Flecha arriba"/>
          <p:cNvSpPr/>
          <p:nvPr/>
        </p:nvSpPr>
        <p:spPr>
          <a:xfrm>
            <a:off x="3857620" y="4000504"/>
            <a:ext cx="214314" cy="157163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arriba"/>
          <p:cNvSpPr/>
          <p:nvPr/>
        </p:nvSpPr>
        <p:spPr>
          <a:xfrm>
            <a:off x="3929058" y="1500174"/>
            <a:ext cx="214314" cy="135732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5143504" y="428625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err="1" smtClean="0">
                <a:solidFill>
                  <a:srgbClr val="C00000"/>
                </a:solidFill>
              </a:rPr>
              <a:t>abstraction</a:t>
            </a:r>
            <a:endParaRPr lang="es-ES" sz="2800" dirty="0">
              <a:solidFill>
                <a:srgbClr val="C00000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857752" y="1785926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err="1" smtClean="0">
                <a:solidFill>
                  <a:srgbClr val="C00000"/>
                </a:solidFill>
              </a:rPr>
              <a:t>integration</a:t>
            </a:r>
            <a:r>
              <a:rPr lang="es-ES" sz="2800" b="1" i="1" dirty="0" smtClean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714612" y="1285860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0070C0"/>
                </a:solidFill>
              </a:rPr>
              <a:t>GENERIC METHOD</a:t>
            </a:r>
            <a:endParaRPr lang="es-ES" sz="2800" dirty="0">
              <a:solidFill>
                <a:srgbClr val="0070C0"/>
              </a:solidFill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2786050" y="2428868"/>
            <a:ext cx="3286148" cy="1571636"/>
            <a:chOff x="2714612" y="1285860"/>
            <a:chExt cx="3286148" cy="1571636"/>
          </a:xfrm>
        </p:grpSpPr>
        <p:sp>
          <p:nvSpPr>
            <p:cNvPr id="3" name="2 Elipse"/>
            <p:cNvSpPr/>
            <p:nvPr/>
          </p:nvSpPr>
          <p:spPr>
            <a:xfrm>
              <a:off x="2714612" y="1285860"/>
              <a:ext cx="3286148" cy="1571636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3357554" y="1428736"/>
              <a:ext cx="21431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800" b="1" i="1" dirty="0" smtClean="0"/>
                <a:t>Basic </a:t>
              </a:r>
              <a:r>
                <a:rPr lang="es-ES" sz="2800" b="1" i="1" dirty="0" err="1" smtClean="0"/>
                <a:t>cell</a:t>
              </a:r>
              <a:r>
                <a:rPr lang="es-ES" sz="2800" b="1" i="1" dirty="0" smtClean="0"/>
                <a:t> of </a:t>
              </a:r>
              <a:r>
                <a:rPr lang="es-ES" sz="2800" b="1" i="1" dirty="0" err="1" smtClean="0"/>
                <a:t>object</a:t>
              </a:r>
              <a:r>
                <a:rPr lang="es-ES" sz="2800" b="1" i="1" dirty="0" smtClean="0"/>
                <a:t> of </a:t>
              </a:r>
              <a:r>
                <a:rPr lang="es-ES" sz="2800" b="1" i="1" dirty="0" err="1" smtClean="0"/>
                <a:t>investigation</a:t>
              </a:r>
              <a:endParaRPr lang="es-E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428860" y="107154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070C0"/>
                </a:solidFill>
              </a:rPr>
              <a:t>MODELATION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28596" y="2143116"/>
            <a:ext cx="857256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It created a representation or model for investigating the reality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71414"/>
            <a:ext cx="600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0070C0"/>
                </a:solidFill>
              </a:rPr>
              <a:t>SYSTEM APPROACH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571868" y="642918"/>
            <a:ext cx="2000264" cy="954107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err="1" smtClean="0"/>
              <a:t>Object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Modelation</a:t>
            </a:r>
            <a:endParaRPr lang="es-ES" sz="28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85720" y="785794"/>
            <a:ext cx="2357454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 err="1" smtClean="0"/>
              <a:t>Determination</a:t>
            </a:r>
            <a:r>
              <a:rPr lang="es-ES" sz="2400" b="1" dirty="0" smtClean="0"/>
              <a:t>  of </a:t>
            </a:r>
            <a:r>
              <a:rPr lang="es-ES" sz="2400" b="1" dirty="0" err="1" smtClean="0"/>
              <a:t>components</a:t>
            </a:r>
            <a:endParaRPr lang="es-ES" sz="24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500826" y="714356"/>
            <a:ext cx="2286016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 err="1" smtClean="0"/>
              <a:t>Relationship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among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components</a:t>
            </a:r>
            <a:endParaRPr lang="es-ES" sz="2400" b="1" dirty="0" smtClean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5715008" y="1071546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rot="10800000">
            <a:off x="2714612" y="1142984"/>
            <a:ext cx="71438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00298" y="2071678"/>
            <a:ext cx="442915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b="1" dirty="0" err="1" smtClean="0"/>
              <a:t>Dinamic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structure</a:t>
            </a:r>
            <a:r>
              <a:rPr lang="es-ES" sz="2400" b="1" dirty="0" smtClean="0"/>
              <a:t> of </a:t>
            </a:r>
            <a:r>
              <a:rPr lang="es-ES" sz="2400" b="1" dirty="0" err="1" smtClean="0"/>
              <a:t>the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object</a:t>
            </a:r>
            <a:endParaRPr lang="es-ES" sz="2400" b="1" dirty="0" smtClean="0"/>
          </a:p>
        </p:txBody>
      </p:sp>
      <p:cxnSp>
        <p:nvCxnSpPr>
          <p:cNvPr id="17" name="16 Conector recto de flecha"/>
          <p:cNvCxnSpPr/>
          <p:nvPr/>
        </p:nvCxnSpPr>
        <p:spPr>
          <a:xfrm rot="10800000" flipV="1">
            <a:off x="5286380" y="1500174"/>
            <a:ext cx="1143008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2714612" y="1500174"/>
            <a:ext cx="1214446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CuadroTexto"/>
          <p:cNvSpPr txBox="1"/>
          <p:nvPr/>
        </p:nvSpPr>
        <p:spPr>
          <a:xfrm>
            <a:off x="214282" y="1928802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 smtClean="0">
                <a:solidFill>
                  <a:srgbClr val="C00000"/>
                </a:solidFill>
              </a:rPr>
              <a:t>Elements</a:t>
            </a:r>
            <a:r>
              <a:rPr lang="es-ES" sz="2400" b="1" dirty="0" smtClean="0">
                <a:solidFill>
                  <a:srgbClr val="C00000"/>
                </a:solidFill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</a:rPr>
              <a:t>or</a:t>
            </a:r>
            <a:r>
              <a:rPr lang="es-ES" sz="2400" b="1" dirty="0" smtClean="0">
                <a:solidFill>
                  <a:srgbClr val="C00000"/>
                </a:solidFill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</a:rPr>
              <a:t>subsystems</a:t>
            </a:r>
            <a:endParaRPr lang="es-ES" sz="2400" b="1" dirty="0">
              <a:solidFill>
                <a:srgbClr val="C00000"/>
              </a:solidFill>
            </a:endParaRPr>
          </a:p>
        </p:txBody>
      </p:sp>
      <p:cxnSp>
        <p:nvCxnSpPr>
          <p:cNvPr id="22" name="21 Conector recto de flecha"/>
          <p:cNvCxnSpPr>
            <a:endCxn id="20" idx="0"/>
          </p:cNvCxnSpPr>
          <p:nvPr/>
        </p:nvCxnSpPr>
        <p:spPr>
          <a:xfrm rot="5400000">
            <a:off x="982242" y="1768066"/>
            <a:ext cx="285752" cy="3572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Flecha arriba"/>
          <p:cNvSpPr/>
          <p:nvPr/>
        </p:nvSpPr>
        <p:spPr>
          <a:xfrm>
            <a:off x="4572000" y="2571744"/>
            <a:ext cx="285752" cy="50006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Flecha curvada hacia arriba"/>
          <p:cNvSpPr/>
          <p:nvPr/>
        </p:nvSpPr>
        <p:spPr>
          <a:xfrm rot="19310493">
            <a:off x="5180436" y="2586946"/>
            <a:ext cx="3164117" cy="982689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5" grpId="0" animBg="1"/>
      <p:bldP spid="20" grpId="0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900113" y="394493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s-ES_tradnl" altLang="en-US" sz="1000" b="1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eaLnBrk="0" hangingPunct="0"/>
            <a:endParaRPr lang="es-ES" altLang="en-US" sz="1000"/>
          </a:p>
        </p:txBody>
      </p:sp>
      <p:sp>
        <p:nvSpPr>
          <p:cNvPr id="246790" name="Rectangle 6"/>
          <p:cNvSpPr>
            <a:spLocks noChangeArrowheads="1"/>
          </p:cNvSpPr>
          <p:nvPr/>
        </p:nvSpPr>
        <p:spPr bwMode="auto">
          <a:xfrm>
            <a:off x="2555875" y="2977788"/>
            <a:ext cx="3744913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es-ES_tradnl" altLang="en-US" sz="2800" b="1" dirty="0" smtClean="0"/>
              <a:t>EMPIRICAL METHODS</a:t>
            </a:r>
            <a:endParaRPr lang="es-ES" altLang="en-US" sz="2800" b="1" dirty="0"/>
          </a:p>
        </p:txBody>
      </p:sp>
      <p:sp>
        <p:nvSpPr>
          <p:cNvPr id="246791" name="AutoShape 7"/>
          <p:cNvSpPr>
            <a:spLocks noChangeArrowheads="1"/>
          </p:cNvSpPr>
          <p:nvPr/>
        </p:nvSpPr>
        <p:spPr bwMode="auto">
          <a:xfrm>
            <a:off x="4932040" y="3860800"/>
            <a:ext cx="4122229" cy="2736850"/>
          </a:xfrm>
          <a:prstGeom prst="wedgeEllipseCallout">
            <a:avLst>
              <a:gd name="adj1" fmla="val -45458"/>
              <a:gd name="adj2" fmla="val -59630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Complementary</a:t>
            </a:r>
            <a:r>
              <a:rPr lang="es-ES" altLang="en-US" sz="2800" b="1" dirty="0" smtClean="0"/>
              <a:t>:</a:t>
            </a:r>
            <a:endParaRPr lang="es-ES" altLang="en-US" sz="28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Psicological</a:t>
            </a:r>
            <a:r>
              <a:rPr lang="es-ES" altLang="en-US" sz="2800" b="1" dirty="0" smtClean="0"/>
              <a:t> test</a:t>
            </a:r>
            <a:endParaRPr lang="es-ES" altLang="en-US" sz="2800" b="1" dirty="0"/>
          </a:p>
        </p:txBody>
      </p:sp>
      <p:sp>
        <p:nvSpPr>
          <p:cNvPr id="246792" name="AutoShape 8"/>
          <p:cNvSpPr>
            <a:spLocks noChangeArrowheads="1"/>
          </p:cNvSpPr>
          <p:nvPr/>
        </p:nvSpPr>
        <p:spPr bwMode="auto">
          <a:xfrm>
            <a:off x="107504" y="4143375"/>
            <a:ext cx="4624040" cy="2520950"/>
          </a:xfrm>
          <a:prstGeom prst="wedgeEllipseCallout">
            <a:avLst>
              <a:gd name="adj1" fmla="val 18935"/>
              <a:gd name="adj2" fmla="val -67255"/>
            </a:avLst>
          </a:prstGeom>
          <a:solidFill>
            <a:schemeClr val="accent6"/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Complementary</a:t>
            </a:r>
            <a:r>
              <a:rPr lang="es-ES" altLang="en-US" sz="2800" b="1" dirty="0" smtClean="0"/>
              <a:t>:</a:t>
            </a:r>
            <a:endParaRPr lang="es-ES" altLang="en-US" sz="28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Sociometrical</a:t>
            </a:r>
            <a:endParaRPr lang="es-ES" altLang="en-US" sz="28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Pedagogical</a:t>
            </a:r>
            <a:r>
              <a:rPr lang="es-ES" altLang="en-US" sz="2800" b="1" dirty="0" smtClean="0"/>
              <a:t> Test</a:t>
            </a:r>
            <a:endParaRPr lang="es-ES" altLang="en-US" sz="2800" b="1" dirty="0"/>
          </a:p>
        </p:txBody>
      </p:sp>
      <p:sp>
        <p:nvSpPr>
          <p:cNvPr id="246793" name="AutoShape 9"/>
          <p:cNvSpPr>
            <a:spLocks noChangeArrowheads="1"/>
          </p:cNvSpPr>
          <p:nvPr/>
        </p:nvSpPr>
        <p:spPr bwMode="auto">
          <a:xfrm>
            <a:off x="4932040" y="908050"/>
            <a:ext cx="4211960" cy="2089150"/>
          </a:xfrm>
          <a:prstGeom prst="wedgeEllipseCallout">
            <a:avLst>
              <a:gd name="adj1" fmla="val -63833"/>
              <a:gd name="adj2" fmla="val 4225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Complementary</a:t>
            </a:r>
            <a:r>
              <a:rPr lang="es-ES" altLang="en-US" sz="2800" b="1" dirty="0" smtClean="0"/>
              <a:t>:</a:t>
            </a:r>
            <a:endParaRPr lang="es-ES" altLang="en-US" sz="28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Survey</a:t>
            </a:r>
            <a:r>
              <a:rPr lang="es-ES" altLang="en-US" sz="2800" b="1" dirty="0" smtClean="0"/>
              <a:t> </a:t>
            </a:r>
            <a:endParaRPr lang="es-ES" altLang="en-US" sz="2800" b="1" dirty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smtClean="0"/>
              <a:t>Interview</a:t>
            </a:r>
            <a:endParaRPr lang="es-ES" altLang="en-US" sz="2800" b="1" dirty="0"/>
          </a:p>
        </p:txBody>
      </p:sp>
      <p:sp>
        <p:nvSpPr>
          <p:cNvPr id="246794" name="AutoShape 10"/>
          <p:cNvSpPr>
            <a:spLocks noChangeArrowheads="1"/>
          </p:cNvSpPr>
          <p:nvPr/>
        </p:nvSpPr>
        <p:spPr bwMode="auto">
          <a:xfrm>
            <a:off x="323850" y="620713"/>
            <a:ext cx="3887788" cy="2232025"/>
          </a:xfrm>
          <a:prstGeom prst="wedgeEllipseCallout">
            <a:avLst>
              <a:gd name="adj1" fmla="val 43019"/>
              <a:gd name="adj2" fmla="val 46375"/>
            </a:avLst>
          </a:prstGeom>
          <a:solidFill>
            <a:srgbClr val="CCFF33"/>
          </a:solidFill>
          <a:ln w="38100">
            <a:solidFill>
              <a:srgbClr val="000099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Main</a:t>
            </a:r>
            <a:r>
              <a:rPr lang="es-ES" altLang="en-US" sz="2800" b="1" dirty="0" smtClean="0"/>
              <a:t>: </a:t>
            </a:r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Observation</a:t>
            </a:r>
            <a:endParaRPr lang="es-ES" altLang="en-US" sz="2800" b="1" dirty="0" smtClean="0"/>
          </a:p>
          <a:p>
            <a:pPr algn="ctr">
              <a:spcBef>
                <a:spcPct val="20000"/>
              </a:spcBef>
              <a:buClr>
                <a:srgbClr val="FF00FF"/>
              </a:buClr>
              <a:buFont typeface="Wingdings" pitchFamily="2" charset="2"/>
              <a:buNone/>
            </a:pPr>
            <a:r>
              <a:rPr lang="es-ES" altLang="en-US" sz="2800" b="1" dirty="0" err="1" smtClean="0"/>
              <a:t>Experiment</a:t>
            </a:r>
            <a:endParaRPr lang="es-ES" altLang="en-US" sz="2800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4211638" y="188640"/>
            <a:ext cx="3456706" cy="523220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¿ESTUDIO DE CASOS?</a:t>
            </a:r>
          </a:p>
        </p:txBody>
      </p:sp>
    </p:spTree>
    <p:extLst>
      <p:ext uri="{BB962C8B-B14F-4D97-AF65-F5344CB8AC3E}">
        <p14:creationId xmlns="" xmlns:p14="http://schemas.microsoft.com/office/powerpoint/2010/main" val="3683439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6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6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1" grpId="0" animBg="1"/>
      <p:bldP spid="246792" grpId="0" animBg="1"/>
      <p:bldP spid="246793" grpId="0" animBg="1"/>
      <p:bldP spid="246794" grpId="0" animBg="1"/>
      <p:bldP spid="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340</Words>
  <Application>Microsoft Office PowerPoint</Application>
  <PresentationFormat>Presentación en pantalla (4:3)</PresentationFormat>
  <Paragraphs>90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Andres</dc:creator>
  <cp:lastModifiedBy>Home</cp:lastModifiedBy>
  <cp:revision>205</cp:revision>
  <dcterms:created xsi:type="dcterms:W3CDTF">2014-10-22T19:13:44Z</dcterms:created>
  <dcterms:modified xsi:type="dcterms:W3CDTF">2007-01-03T02:17:02Z</dcterms:modified>
</cp:coreProperties>
</file>