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3489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706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7826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115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7080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9149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6589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175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50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29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81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73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802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966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117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258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9979E-E78E-423F-8A04-BC0D486780A5}" type="datetimeFigureOut">
              <a:rPr lang="es-ES" smtClean="0"/>
              <a:t>31/10/2025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BEFA3E-E71E-4AEE-A981-3A87C7EB3F3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195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2"/>
          <a:stretch>
            <a:fillRect/>
          </a:stretch>
        </p:blipFill>
        <p:spPr bwMode="auto">
          <a:xfrm>
            <a:off x="302433" y="904728"/>
            <a:ext cx="1717675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C:\Users\TRABAJ~1\AppData\Local\Temp\Rar$DIa5072.27858\log con nombre debajo con color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" b="10225"/>
          <a:stretch>
            <a:fillRect/>
          </a:stretch>
        </p:blipFill>
        <p:spPr bwMode="auto">
          <a:xfrm>
            <a:off x="8742218" y="788840"/>
            <a:ext cx="1481282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1340658" y="1151509"/>
            <a:ext cx="7716982" cy="78970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 de Artemisa </a:t>
            </a:r>
            <a:b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Díaz González</a:t>
            </a:r>
            <a:endParaRPr lang="es-E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625244" y="2427859"/>
            <a:ext cx="9405447" cy="3661280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es-ES" sz="72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 DIDÁCTICA PARA EL DESARROLLO DE LA TECNOLOGÍA E INNOVACIÓN EN EL CLAUSTRO DE PROFESORES DE LA CARRERA DE ARMAMENTO</a:t>
            </a:r>
            <a:endParaRPr lang="es-ES" sz="5400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s-ES" sz="72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5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TESIS EN OPCIÓN AL TÍTULO ACADÉMICO DE MÁSTER EN DIDÁCTICA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6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Autor: Ing. </a:t>
            </a:r>
            <a:r>
              <a:rPr lang="es-ES" sz="6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Yoslandy Marín Agete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Tutor: </a:t>
            </a:r>
            <a:r>
              <a:rPr lang="es-ES_tradnl" sz="60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Josbel Gómez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s-ES_tradnl" sz="6000" dirty="0" smtClean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_tradnl" sz="60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60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ES_tradnl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600" dirty="0" smtClean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866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856" y="1657182"/>
            <a:ext cx="968553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MX" sz="2400" dirty="0"/>
              <a:t>Limitaciones en la preparación de los docentes para la integración de las herramientas digitales avanzadas en el proceso docente educativo (PDE) de la carrera de Armamento.</a:t>
            </a:r>
            <a:endParaRPr lang="es-ES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2400" dirty="0"/>
              <a:t>Insuficientes actividades metodológicas relacionadas con las tecnologías y la innovación por lo que </a:t>
            </a:r>
            <a:r>
              <a:rPr lang="es-MX" sz="2400" dirty="0"/>
              <a:t>exige una actualización frecuente de los planes de estudio y metodologías de enseñanza.</a:t>
            </a:r>
            <a:endParaRPr lang="es-ES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400" dirty="0"/>
              <a:t>Escasa disponibilidad de herramientas tecnológicas apropiadas a las necesidades de la carrera de Armamento. </a:t>
            </a:r>
            <a:endParaRPr lang="es-ES" sz="24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MX" sz="2400" dirty="0"/>
              <a:t>Carencia de un marco conceptual que integren el uso de las tecnologías digitales adaptadas a las características particulares de la carrera de Armamento.</a:t>
            </a:r>
            <a:endParaRPr lang="es-ES" sz="2400" dirty="0"/>
          </a:p>
        </p:txBody>
      </p:sp>
      <p:sp>
        <p:nvSpPr>
          <p:cNvPr id="7" name="Rectangle 6"/>
          <p:cNvSpPr/>
          <p:nvPr/>
        </p:nvSpPr>
        <p:spPr>
          <a:xfrm>
            <a:off x="2954044" y="776149"/>
            <a:ext cx="460542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sz="2800" b="1" dirty="0"/>
              <a:t>SITUACION PROBLEMATICA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262480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075" y="3260336"/>
            <a:ext cx="91162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/>
              <a:t>d</a:t>
            </a:r>
            <a:r>
              <a:rPr lang="es-ES_tradnl" dirty="0" smtClean="0"/>
              <a:t>esarrollar </a:t>
            </a:r>
            <a:r>
              <a:rPr lang="es-ES_tradnl" dirty="0"/>
              <a:t>y preparar el claustro de profesores con la tecnología y la innovación en la carrera de armamento</a:t>
            </a:r>
            <a:r>
              <a:rPr lang="es-ES_tradnl" b="1" i="1" dirty="0"/>
              <a:t> </a:t>
            </a:r>
            <a:r>
              <a:rPr lang="es-ES_tradnl" dirty="0"/>
              <a:t>y </a:t>
            </a:r>
            <a:r>
              <a:rPr lang="es-ES_tradnl" b="1" dirty="0"/>
              <a:t>como </a:t>
            </a:r>
            <a:r>
              <a:rPr lang="es-ES_tradnl" b="1" i="1" dirty="0"/>
              <a:t>campo de investigación</a:t>
            </a:r>
            <a:r>
              <a:rPr lang="es-ES_tradnl" b="1" dirty="0"/>
              <a:t>:</a:t>
            </a:r>
            <a:r>
              <a:rPr lang="es-ES_tradnl" dirty="0"/>
              <a:t> desarrollo del PDE con la tecnología y la innovación en los profesores de las asignaturas de armamento. </a:t>
            </a:r>
            <a:endParaRPr lang="es-ES" dirty="0"/>
          </a:p>
        </p:txBody>
      </p:sp>
      <p:sp>
        <p:nvSpPr>
          <p:cNvPr id="3" name="Rectangle 2"/>
          <p:cNvSpPr/>
          <p:nvPr/>
        </p:nvSpPr>
        <p:spPr>
          <a:xfrm>
            <a:off x="374075" y="1238073"/>
            <a:ext cx="9116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/>
              <a:t>¿Cómo contribuir al desarrollo y preparación del claustro de profesores con la tecnología y la innovación en la carreara de Armamento de la EIGAM?</a:t>
            </a: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374075" y="5325785"/>
            <a:ext cx="91162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/>
              <a:t>d</a:t>
            </a:r>
            <a:r>
              <a:rPr lang="es-ES_tradnl" dirty="0" smtClean="0"/>
              <a:t>iseñar </a:t>
            </a:r>
            <a:r>
              <a:rPr lang="es-ES_tradnl" dirty="0"/>
              <a:t>una estrategia didáctica de preparación docente, para el desarrollo con las tecnologías y la innovación con los profesores de armamento de la catedra de armamento de la escuela Interarmas General Antonio Maceo.  </a:t>
            </a:r>
            <a:endParaRPr lang="es-ES" dirty="0"/>
          </a:p>
        </p:txBody>
      </p:sp>
      <p:sp>
        <p:nvSpPr>
          <p:cNvPr id="7" name="Rectangle 6"/>
          <p:cNvSpPr/>
          <p:nvPr/>
        </p:nvSpPr>
        <p:spPr>
          <a:xfrm>
            <a:off x="3222331" y="380409"/>
            <a:ext cx="393030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s-ES" sz="2800" b="1" dirty="0" smtClean="0"/>
              <a:t>PROBLEMA CIENTIFICO</a:t>
            </a:r>
            <a:endParaRPr lang="es-ES" sz="2800" b="1" dirty="0"/>
          </a:p>
        </p:txBody>
      </p:sp>
      <p:sp>
        <p:nvSpPr>
          <p:cNvPr id="9" name="Rectangle 6"/>
          <p:cNvSpPr/>
          <p:nvPr/>
        </p:nvSpPr>
        <p:spPr>
          <a:xfrm>
            <a:off x="2694495" y="2371341"/>
            <a:ext cx="498598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s-ES" sz="2800" b="1" dirty="0" smtClean="0"/>
              <a:t>OBJETO Y CAMPO DE ACCION</a:t>
            </a:r>
            <a:endParaRPr lang="es-ES" sz="2800" b="1" dirty="0"/>
          </a:p>
        </p:txBody>
      </p:sp>
      <p:sp>
        <p:nvSpPr>
          <p:cNvPr id="10" name="Rectangle 6"/>
          <p:cNvSpPr/>
          <p:nvPr/>
        </p:nvSpPr>
        <p:spPr>
          <a:xfrm>
            <a:off x="4011936" y="4475022"/>
            <a:ext cx="1840568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sz="2800" b="1" dirty="0" smtClean="0"/>
              <a:t>OBJETIVO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2941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813" y="986038"/>
            <a:ext cx="93316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400" b="1" dirty="0"/>
              <a:t>1-</a:t>
            </a:r>
            <a:r>
              <a:rPr lang="es-ES_tradnl" sz="2400" dirty="0"/>
              <a:t> ¿Cuáles son los referentes teórico-metodológicos que sustentan el empleo de la tecnología y la innovación en el PDE de las asignaturas de armamento</a:t>
            </a:r>
            <a:r>
              <a:rPr lang="es-ES_tradnl" sz="2400" dirty="0" smtClean="0"/>
              <a:t>?</a:t>
            </a:r>
          </a:p>
          <a:p>
            <a:pPr algn="just"/>
            <a:endParaRPr lang="es-ES" sz="2400" dirty="0"/>
          </a:p>
          <a:p>
            <a:pPr algn="just"/>
            <a:r>
              <a:rPr lang="es-ES_tradnl" sz="2400" b="1" dirty="0"/>
              <a:t>2-</a:t>
            </a:r>
            <a:r>
              <a:rPr lang="es-ES_tradnl" sz="2400" dirty="0"/>
              <a:t> ¿Cuál es el estado inicial del empleo de la tecnología y la innovación en los profesores de las asignaturas de armamento en la catedra de armamento? </a:t>
            </a:r>
            <a:endParaRPr lang="es-ES_tradnl" sz="2400" dirty="0" smtClean="0"/>
          </a:p>
          <a:p>
            <a:pPr algn="just"/>
            <a:endParaRPr lang="es-ES" sz="2400" dirty="0"/>
          </a:p>
          <a:p>
            <a:pPr algn="just"/>
            <a:r>
              <a:rPr lang="es-ES_tradnl" sz="2400" b="1" dirty="0"/>
              <a:t>3-</a:t>
            </a:r>
            <a:r>
              <a:rPr lang="es-ES_tradnl" sz="2400" dirty="0"/>
              <a:t> ¿Qué estrategia didáctica podrá proponerse para el empleo de las tecnologías y la innovación en los profesores de la catedra de armamento?  </a:t>
            </a:r>
            <a:endParaRPr lang="es-ES_tradnl" sz="2400" dirty="0" smtClean="0"/>
          </a:p>
          <a:p>
            <a:pPr algn="just"/>
            <a:endParaRPr lang="es-ES" sz="2400" dirty="0"/>
          </a:p>
          <a:p>
            <a:pPr algn="just"/>
            <a:r>
              <a:rPr lang="es-ES_tradnl" sz="2400" b="1" dirty="0"/>
              <a:t>4-</a:t>
            </a:r>
            <a:r>
              <a:rPr lang="es-ES_tradnl" sz="2400" dirty="0"/>
              <a:t> ¿Cuál es la validez de la estrategia didáctica propuesta para el desarrollo del empleo de la tecnología y la innovación en los profesores de armamento?  </a:t>
            </a:r>
            <a:endParaRPr lang="es-ES" sz="2400" dirty="0"/>
          </a:p>
        </p:txBody>
      </p:sp>
      <p:sp>
        <p:nvSpPr>
          <p:cNvPr id="21" name="Rectangle 6"/>
          <p:cNvSpPr/>
          <p:nvPr/>
        </p:nvSpPr>
        <p:spPr>
          <a:xfrm>
            <a:off x="3125344" y="293311"/>
            <a:ext cx="440184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_tradnl" sz="2800" b="1" dirty="0"/>
              <a:t>PREGUNTAS </a:t>
            </a:r>
            <a:r>
              <a:rPr lang="es-ES_tradnl" sz="2800" b="1" dirty="0" smtClean="0"/>
              <a:t>CIENTÍFICAS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54032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813" y="986038"/>
            <a:ext cx="933164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/>
              <a:t>1-</a:t>
            </a:r>
            <a:r>
              <a:rPr lang="es-ES_tradnl" sz="2400" dirty="0"/>
              <a:t> Determinación de los referentes teórico-metodológicos que sustentan sustenten el empleo de la tecnología y la innovación en el PDE de las asignaturas de armamento</a:t>
            </a:r>
            <a:r>
              <a:rPr lang="es-ES_tradnl" sz="2400" dirty="0" smtClean="0"/>
              <a:t>.</a:t>
            </a:r>
          </a:p>
          <a:p>
            <a:endParaRPr lang="es-ES" sz="2400" dirty="0"/>
          </a:p>
          <a:p>
            <a:r>
              <a:rPr lang="es-ES_tradnl" sz="2400" b="1" dirty="0"/>
              <a:t>2-</a:t>
            </a:r>
            <a:r>
              <a:rPr lang="es-ES_tradnl" sz="2400" dirty="0"/>
              <a:t> Caracterización del estado inicial en empleo de la tecnología y la innovación en los profesores de las asignaturas de armamento en la catedra de armamento</a:t>
            </a:r>
            <a:r>
              <a:rPr lang="es-ES_tradnl" sz="2400" dirty="0" smtClean="0"/>
              <a:t>.</a:t>
            </a:r>
          </a:p>
          <a:p>
            <a:r>
              <a:rPr lang="es-ES_tradnl" sz="2400" dirty="0" smtClean="0"/>
              <a:t>  </a:t>
            </a:r>
            <a:endParaRPr lang="es-ES" sz="2400" dirty="0"/>
          </a:p>
          <a:p>
            <a:r>
              <a:rPr lang="es-ES_tradnl" sz="2400" dirty="0"/>
              <a:t> </a:t>
            </a:r>
            <a:r>
              <a:rPr lang="es-ES_tradnl" sz="2400" b="1" dirty="0"/>
              <a:t>3-</a:t>
            </a:r>
            <a:r>
              <a:rPr lang="es-ES_tradnl" sz="2400" dirty="0"/>
              <a:t> Determinación de los rasgos que caracterizan la estrategia didáctica para el empleo de las tecnologías y la innovación en los profesores de la catedra de armamento. </a:t>
            </a:r>
            <a:endParaRPr lang="es-ES_tradnl" sz="2400" dirty="0" smtClean="0"/>
          </a:p>
          <a:p>
            <a:endParaRPr lang="es-ES" sz="2400" dirty="0"/>
          </a:p>
          <a:p>
            <a:pPr algn="just"/>
            <a:r>
              <a:rPr lang="es-ES_tradnl" sz="2400" b="1" dirty="0"/>
              <a:t>4-</a:t>
            </a:r>
            <a:r>
              <a:rPr lang="es-ES_tradnl" sz="2400" dirty="0"/>
              <a:t> Validación de la estrategia didáctica propuesta para el desarrollo del empleo de la tecnología y la innovación en los profesores de armamento. </a:t>
            </a:r>
            <a:endParaRPr lang="es-ES" sz="2400" dirty="0"/>
          </a:p>
        </p:txBody>
      </p:sp>
      <p:sp>
        <p:nvSpPr>
          <p:cNvPr id="21" name="Rectangle 6"/>
          <p:cNvSpPr/>
          <p:nvPr/>
        </p:nvSpPr>
        <p:spPr>
          <a:xfrm>
            <a:off x="3009934" y="293311"/>
            <a:ext cx="4632679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_tradnl" sz="2800" b="1" dirty="0" smtClean="0"/>
              <a:t>TAREAS DE INVESTIGACION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43945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8940" y="2496183"/>
            <a:ext cx="91653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Un sistema de influencias instructivas educativas, dirigidas al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cumplimiento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s-E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encargo social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e institucional, </a:t>
            </a:r>
            <a:r>
              <a:rPr lang="es-E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educadores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es-E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dirigentes de la actividad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educandos 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como  sujetos en la </a:t>
            </a:r>
            <a:r>
              <a:rPr lang="es-E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adquisición de valores y conocimientos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, el desarrollo de habilidades y de una cultura general integral.(Manual, DPDE,2012,p.11</a:t>
            </a: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6"/>
          <p:cNvSpPr/>
          <p:nvPr/>
        </p:nvSpPr>
        <p:spPr>
          <a:xfrm>
            <a:off x="2266493" y="293311"/>
            <a:ext cx="6119560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PROCESO DOCENTE EDUCATIVO </a:t>
            </a:r>
            <a:endParaRPr lang="es-E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2473857" y="1512510"/>
            <a:ext cx="5912196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s-ES" sz="2000" dirty="0">
                <a:solidFill>
                  <a:prstClr val="black"/>
                </a:solidFill>
              </a:rPr>
              <a:t>Silvia(1994),Zayas(1997),Mena(2005),</a:t>
            </a:r>
            <a:r>
              <a:rPr lang="es-ES" sz="2800" dirty="0">
                <a:solidFill>
                  <a:prstClr val="black"/>
                </a:solidFill>
              </a:rPr>
              <a:t> </a:t>
            </a:r>
            <a:r>
              <a:rPr lang="es-ES" sz="2000" dirty="0" err="1">
                <a:solidFill>
                  <a:prstClr val="black"/>
                </a:solidFill>
              </a:rPr>
              <a:t>Suane</a:t>
            </a:r>
            <a:r>
              <a:rPr lang="es-ES" sz="2000" dirty="0">
                <a:solidFill>
                  <a:prstClr val="black"/>
                </a:solidFill>
              </a:rPr>
              <a:t>(2004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5805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8940" y="2066692"/>
            <a:ext cx="916538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400" dirty="0"/>
              <a:t>l</a:t>
            </a:r>
            <a:r>
              <a:rPr lang="es-ES_tradnl" sz="2400" dirty="0" smtClean="0"/>
              <a:t>a </a:t>
            </a:r>
            <a:r>
              <a:rPr lang="es-ES_tradnl" sz="2400" dirty="0"/>
              <a:t>integración de estas innovaciones científicas y tecnológicas en el proceso educativo de la carrera de armamento no solo mejora la calidad del aprendizaje, sino que también prepara a los estudiantes y profesores para enfrentar un entorno profesional complejo y dinámico. La combinación de métodos pedagógicos modernos con tecnología avanzada está transformando la forma en que se enseña y se aprende, haciendo que la educación sea más accesible, efectiva y relevante para las demandas actuales del campo, saltando los métodos de la didáctica clásica sin dejar de tener en cuenta sus principios.</a:t>
            </a:r>
            <a:endParaRPr lang="es-ES" sz="2400" dirty="0"/>
          </a:p>
        </p:txBody>
      </p:sp>
      <p:sp>
        <p:nvSpPr>
          <p:cNvPr id="21" name="Rectangle 6"/>
          <p:cNvSpPr/>
          <p:nvPr/>
        </p:nvSpPr>
        <p:spPr>
          <a:xfrm>
            <a:off x="518940" y="473421"/>
            <a:ext cx="8777460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DESARROLLO TECNOLOGICO EINNOVACION EN LA CARRERA DE ARMAMENTO</a:t>
            </a: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37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8940" y="2066692"/>
            <a:ext cx="916538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400" dirty="0"/>
              <a:t>El desarrollo del proceso de enseñanza y aprendizaje en la carrera de armamento ha experimentado avances significativos gracias a la incorporación de tecnología e innovación. La inteligencia artificial ha comenzado a desempeñar un papel crucial en la educación, permitiendo la personalización del aprendizaje. Plataformas educativas basadas en IA pueden analizar el rendimiento de los estudiantes y adaptar los contenidos y métodos de enseñanza a sus necesidades individuales. Esto es especialmente relevante en la carrera de armamento, donde los conceptos pueden ser complejos y requieren un enfoque adaptativo.</a:t>
            </a:r>
            <a:endParaRPr lang="es-ES" sz="2400" dirty="0"/>
          </a:p>
        </p:txBody>
      </p:sp>
      <p:sp>
        <p:nvSpPr>
          <p:cNvPr id="21" name="Rectangle 6"/>
          <p:cNvSpPr/>
          <p:nvPr/>
        </p:nvSpPr>
        <p:spPr>
          <a:xfrm>
            <a:off x="2549236" y="473421"/>
            <a:ext cx="4433455" cy="4924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NOVEDAD CIENTIFICA</a:t>
            </a: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6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2795" y="1761892"/>
            <a:ext cx="90129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3200" dirty="0"/>
              <a:t>La incorporación de temas relacionados con el desarrollo sostenible y la ética en el uso del armamento está ganando terreno. Las nuevas tecnologías permiten explorar estos temas mediante estudios de caso interactivos y debates virtuales, preparando a los estudiantes para abordar cuestiones éticas complejas relacionadas con su futura profesión.</a:t>
            </a:r>
            <a:endParaRPr lang="es-ES" sz="3200" dirty="0"/>
          </a:p>
        </p:txBody>
      </p:sp>
      <p:sp>
        <p:nvSpPr>
          <p:cNvPr id="21" name="Rectangle 6"/>
          <p:cNvSpPr/>
          <p:nvPr/>
        </p:nvSpPr>
        <p:spPr>
          <a:xfrm>
            <a:off x="3103418" y="473421"/>
            <a:ext cx="3214255" cy="4924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E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CONCLISIONES</a:t>
            </a:r>
            <a:endParaRPr lang="es-E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67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379</TotalTime>
  <Words>776</Words>
  <Application>Microsoft Office PowerPoint</Application>
  <PresentationFormat>Panorámica</PresentationFormat>
  <Paragraphs>51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SimSun</vt:lpstr>
      <vt:lpstr>Arial</vt:lpstr>
      <vt:lpstr>Calibri</vt:lpstr>
      <vt:lpstr>Times New Roman</vt:lpstr>
      <vt:lpstr>Trebuchet MS</vt:lpstr>
      <vt:lpstr>Wingdings 3</vt:lpstr>
      <vt:lpstr>Facet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Administrador</dc:creator>
  <cp:lastModifiedBy>TOSHIBA</cp:lastModifiedBy>
  <cp:revision>46</cp:revision>
  <dcterms:created xsi:type="dcterms:W3CDTF">2023-11-13T04:08:29Z</dcterms:created>
  <dcterms:modified xsi:type="dcterms:W3CDTF">2025-11-01T01:31:10Z</dcterms:modified>
</cp:coreProperties>
</file>