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85" r:id="rId2"/>
    <p:sldId id="286" r:id="rId3"/>
    <p:sldId id="287" r:id="rId4"/>
    <p:sldId id="288" r:id="rId5"/>
    <p:sldId id="309" r:id="rId6"/>
    <p:sldId id="310" r:id="rId7"/>
    <p:sldId id="290" r:id="rId8"/>
    <p:sldId id="291" r:id="rId9"/>
    <p:sldId id="320" r:id="rId10"/>
    <p:sldId id="329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25" r:id="rId19"/>
    <p:sldId id="326" r:id="rId20"/>
    <p:sldId id="327" r:id="rId21"/>
    <p:sldId id="300" r:id="rId22"/>
    <p:sldId id="301" r:id="rId23"/>
    <p:sldId id="302" r:id="rId24"/>
    <p:sldId id="303" r:id="rId25"/>
    <p:sldId id="304" r:id="rId26"/>
    <p:sldId id="305" r:id="rId27"/>
    <p:sldId id="319" r:id="rId28"/>
    <p:sldId id="311" r:id="rId29"/>
    <p:sldId id="312" r:id="rId30"/>
    <p:sldId id="321" r:id="rId31"/>
    <p:sldId id="313" r:id="rId32"/>
    <p:sldId id="314" r:id="rId33"/>
    <p:sldId id="315" r:id="rId34"/>
    <p:sldId id="324" r:id="rId35"/>
  </p:sldIdLst>
  <p:sldSz cx="14039850" cy="7415213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36" userDrawn="1">
          <p15:clr>
            <a:srgbClr val="A4A3A4"/>
          </p15:clr>
        </p15:guide>
        <p15:guide id="2" pos="44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D8B"/>
    <a:srgbClr val="66FFCC"/>
    <a:srgbClr val="8DFB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48" autoAdjust="0"/>
  </p:normalViewPr>
  <p:slideViewPr>
    <p:cSldViewPr>
      <p:cViewPr varScale="1">
        <p:scale>
          <a:sx n="59" d="100"/>
          <a:sy n="59" d="100"/>
        </p:scale>
        <p:origin x="816" y="60"/>
      </p:cViewPr>
      <p:guideLst>
        <p:guide orient="horz" pos="2336"/>
        <p:guide pos="4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0432D-0B07-4F2E-A839-4777C2C6D02B}" type="datetimeFigureOut">
              <a:rPr lang="es-ES" smtClean="0"/>
              <a:pPr/>
              <a:t>03/11/2023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39928-DC19-46F9-9E63-31CC57DA7FD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38D43-3DFC-410A-996A-F0A00433F722}" type="datetimeFigureOut">
              <a:rPr lang="es-ES_tradnl" smtClean="0"/>
              <a:pPr/>
              <a:t>03/11/2023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81250" y="857250"/>
            <a:ext cx="43815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E5E85-1B06-4AC5-A966-88D426438967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4976676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381250" y="857250"/>
            <a:ext cx="4381500" cy="2314575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8E5E85-1B06-4AC5-A966-88D426438967}" type="slidenum">
              <a:rPr lang="es-ES_tradnl" smtClean="0"/>
              <a:pPr/>
              <a:t>1</a:t>
            </a:fld>
            <a:endParaRPr lang="es-ES_tradnl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81250" y="857250"/>
            <a:ext cx="4381500" cy="23145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encabezad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8E5E85-1B06-4AC5-A966-88D426438967}" type="slidenum">
              <a:rPr lang="es-ES_tradnl" smtClean="0"/>
              <a:pPr/>
              <a:t>18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7346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52990" y="2303526"/>
            <a:ext cx="11933873" cy="158946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05980" y="4201954"/>
            <a:ext cx="9827895" cy="1894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60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720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58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44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30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160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02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88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2EEC-9C76-4947-B5A2-41465E95CF09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294C1-8428-4DF6-B1A6-76F76FA44457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0178893" y="296956"/>
            <a:ext cx="3158967" cy="63269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01994" y="296956"/>
            <a:ext cx="9242901" cy="632696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E2848-2604-4311-A963-18A6E9099C59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90FC6-9B91-454B-BE51-F6C70F886C31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09052" y="4764965"/>
            <a:ext cx="11933873" cy="1472744"/>
          </a:xfrm>
        </p:spPr>
        <p:txBody>
          <a:bodyPr anchor="t"/>
          <a:lstStyle>
            <a:lvl1pPr algn="l">
              <a:defRPr sz="4252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09052" y="3142884"/>
            <a:ext cx="11933873" cy="1622077"/>
          </a:xfrm>
        </p:spPr>
        <p:txBody>
          <a:bodyPr anchor="b"/>
          <a:lstStyle>
            <a:lvl1pPr marL="0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1pPr>
            <a:lvl2pPr marL="486004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C82A6-BA85-401B-9C4F-28157B7CB17F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01993" y="1730220"/>
            <a:ext cx="6200934" cy="4893698"/>
          </a:xfrm>
        </p:spPr>
        <p:txBody>
          <a:bodyPr/>
          <a:lstStyle>
            <a:lvl1pPr>
              <a:defRPr sz="2976"/>
            </a:lvl1pPr>
            <a:lvl2pPr>
              <a:defRPr sz="2551"/>
            </a:lvl2pPr>
            <a:lvl3pPr>
              <a:defRPr sz="2126"/>
            </a:lvl3pPr>
            <a:lvl4pPr>
              <a:defRPr sz="1913"/>
            </a:lvl4pPr>
            <a:lvl5pPr>
              <a:defRPr sz="1913"/>
            </a:lvl5pPr>
            <a:lvl6pPr>
              <a:defRPr sz="1913"/>
            </a:lvl6pPr>
            <a:lvl7pPr>
              <a:defRPr sz="1913"/>
            </a:lvl7pPr>
            <a:lvl8pPr>
              <a:defRPr sz="1913"/>
            </a:lvl8pPr>
            <a:lvl9pPr>
              <a:defRPr sz="1913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136924" y="1730220"/>
            <a:ext cx="6200934" cy="4893698"/>
          </a:xfrm>
        </p:spPr>
        <p:txBody>
          <a:bodyPr/>
          <a:lstStyle>
            <a:lvl1pPr>
              <a:defRPr sz="2976"/>
            </a:lvl1pPr>
            <a:lvl2pPr>
              <a:defRPr sz="2551"/>
            </a:lvl2pPr>
            <a:lvl3pPr>
              <a:defRPr sz="2126"/>
            </a:lvl3pPr>
            <a:lvl4pPr>
              <a:defRPr sz="1913"/>
            </a:lvl4pPr>
            <a:lvl5pPr>
              <a:defRPr sz="1913"/>
            </a:lvl5pPr>
            <a:lvl6pPr>
              <a:defRPr sz="1913"/>
            </a:lvl6pPr>
            <a:lvl7pPr>
              <a:defRPr sz="1913"/>
            </a:lvl7pPr>
            <a:lvl8pPr>
              <a:defRPr sz="1913"/>
            </a:lvl8pPr>
            <a:lvl9pPr>
              <a:defRPr sz="1913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BB0BD-6EE8-4B9B-A745-F91C3F5F1296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1993" y="1659841"/>
            <a:ext cx="6203372" cy="691743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701993" y="2351584"/>
            <a:ext cx="6203372" cy="4272330"/>
          </a:xfrm>
        </p:spPr>
        <p:txBody>
          <a:bodyPr/>
          <a:lstStyle>
            <a:lvl1pPr>
              <a:defRPr sz="2551"/>
            </a:lvl1pPr>
            <a:lvl2pPr>
              <a:defRPr sz="2126"/>
            </a:lvl2pPr>
            <a:lvl3pPr>
              <a:defRPr sz="1913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7132051" y="1659841"/>
            <a:ext cx="6205808" cy="691743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7132051" y="2351584"/>
            <a:ext cx="6205808" cy="4272330"/>
          </a:xfrm>
        </p:spPr>
        <p:txBody>
          <a:bodyPr/>
          <a:lstStyle>
            <a:lvl1pPr>
              <a:defRPr sz="2551"/>
            </a:lvl1pPr>
            <a:lvl2pPr>
              <a:defRPr sz="2126"/>
            </a:lvl2pPr>
            <a:lvl3pPr>
              <a:defRPr sz="1913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9BB58-1726-402E-A198-DB37E53B2496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80CCC-2AF3-43B8-9528-D4D1E5393EF4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B6002-FBAA-4CA5-A841-EDA9F253CD9E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1993" y="295235"/>
            <a:ext cx="4619014" cy="1256467"/>
          </a:xfrm>
        </p:spPr>
        <p:txBody>
          <a:bodyPr anchor="b"/>
          <a:lstStyle>
            <a:lvl1pPr algn="l">
              <a:defRPr sz="2126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89192" y="295239"/>
            <a:ext cx="7848667" cy="6328679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701993" y="1551706"/>
            <a:ext cx="4619014" cy="5072212"/>
          </a:xfrm>
        </p:spPr>
        <p:txBody>
          <a:bodyPr/>
          <a:lstStyle>
            <a:lvl1pPr marL="0" indent="0">
              <a:buNone/>
              <a:defRPr sz="1488"/>
            </a:lvl1pPr>
            <a:lvl2pPr marL="486004" indent="0">
              <a:buNone/>
              <a:defRPr sz="1276"/>
            </a:lvl2pPr>
            <a:lvl3pPr marL="972007" indent="0">
              <a:buNone/>
              <a:defRPr sz="1063"/>
            </a:lvl3pPr>
            <a:lvl4pPr marL="1458011" indent="0">
              <a:buNone/>
              <a:defRPr sz="957"/>
            </a:lvl4pPr>
            <a:lvl5pPr marL="1944014" indent="0">
              <a:buNone/>
              <a:defRPr sz="957"/>
            </a:lvl5pPr>
            <a:lvl6pPr marL="2430018" indent="0">
              <a:buNone/>
              <a:defRPr sz="957"/>
            </a:lvl6pPr>
            <a:lvl7pPr marL="2916022" indent="0">
              <a:buNone/>
              <a:defRPr sz="957"/>
            </a:lvl7pPr>
            <a:lvl8pPr marL="3402025" indent="0">
              <a:buNone/>
              <a:defRPr sz="957"/>
            </a:lvl8pPr>
            <a:lvl9pPr marL="3888029" indent="0">
              <a:buNone/>
              <a:defRPr sz="957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5273F-8FFE-451A-B451-E5D528B60D95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51909" y="5190649"/>
            <a:ext cx="8423910" cy="612786"/>
          </a:xfrm>
        </p:spPr>
        <p:txBody>
          <a:bodyPr anchor="b"/>
          <a:lstStyle>
            <a:lvl1pPr algn="l">
              <a:defRPr sz="2126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751909" y="662563"/>
            <a:ext cx="8423910" cy="4449128"/>
          </a:xfrm>
        </p:spPr>
        <p:txBody>
          <a:bodyPr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751909" y="5803435"/>
            <a:ext cx="8423910" cy="870257"/>
          </a:xfrm>
        </p:spPr>
        <p:txBody>
          <a:bodyPr/>
          <a:lstStyle>
            <a:lvl1pPr marL="0" indent="0">
              <a:buNone/>
              <a:defRPr sz="1488"/>
            </a:lvl1pPr>
            <a:lvl2pPr marL="486004" indent="0">
              <a:buNone/>
              <a:defRPr sz="1276"/>
            </a:lvl2pPr>
            <a:lvl3pPr marL="972007" indent="0">
              <a:buNone/>
              <a:defRPr sz="1063"/>
            </a:lvl3pPr>
            <a:lvl4pPr marL="1458011" indent="0">
              <a:buNone/>
              <a:defRPr sz="957"/>
            </a:lvl4pPr>
            <a:lvl5pPr marL="1944014" indent="0">
              <a:buNone/>
              <a:defRPr sz="957"/>
            </a:lvl5pPr>
            <a:lvl6pPr marL="2430018" indent="0">
              <a:buNone/>
              <a:defRPr sz="957"/>
            </a:lvl6pPr>
            <a:lvl7pPr marL="2916022" indent="0">
              <a:buNone/>
              <a:defRPr sz="957"/>
            </a:lvl7pPr>
            <a:lvl8pPr marL="3402025" indent="0">
              <a:buNone/>
              <a:defRPr sz="957"/>
            </a:lvl8pPr>
            <a:lvl9pPr marL="3888029" indent="0">
              <a:buNone/>
              <a:defRPr sz="957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80EE-19FF-4A83-9BC6-62E9A6179CF2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701995" y="296952"/>
            <a:ext cx="12635865" cy="12358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1995" y="1730220"/>
            <a:ext cx="12635865" cy="4893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701993" y="6872808"/>
            <a:ext cx="3275965" cy="3947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1BDA1-F2C8-4B47-AE38-645535781775}" type="datetime1">
              <a:rPr lang="es-ES" smtClean="0"/>
              <a:pPr/>
              <a:t>03/11/2023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796951" y="6872808"/>
            <a:ext cx="4445953" cy="3947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0061894" y="6872808"/>
            <a:ext cx="3275965" cy="3947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72007" rtl="0" eaLnBrk="1" latinLnBrk="0" hangingPunct="1"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4503" indent="-364503" algn="l" defTabSz="972007" rtl="0" eaLnBrk="1" latinLnBrk="0" hangingPunct="1">
        <a:spcBef>
          <a:spcPct val="20000"/>
        </a:spcBef>
        <a:buFont typeface="Arial" pitchFamily="34" charset="0"/>
        <a:buChar char="•"/>
        <a:defRPr sz="3402" kern="1200">
          <a:solidFill>
            <a:schemeClr val="tx1"/>
          </a:solidFill>
          <a:latin typeface="+mn-lt"/>
          <a:ea typeface="+mn-ea"/>
          <a:cs typeface="+mn-cs"/>
        </a:defRPr>
      </a:lvl1pPr>
      <a:lvl2pPr marL="789756" indent="-303752" algn="l" defTabSz="972007" rtl="0" eaLnBrk="1" latinLnBrk="0" hangingPunct="1">
        <a:spcBef>
          <a:spcPct val="20000"/>
        </a:spcBef>
        <a:buFont typeface="Arial" pitchFamily="34" charset="0"/>
        <a:buChar char="–"/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spcBef>
          <a:spcPct val="20000"/>
        </a:spcBef>
        <a:buFont typeface="Arial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spcBef>
          <a:spcPct val="20000"/>
        </a:spcBef>
        <a:buFont typeface="Arial" pitchFamily="34" charset="0"/>
        <a:buChar char="–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spcBef>
          <a:spcPct val="20000"/>
        </a:spcBef>
        <a:buFont typeface="Arial" pitchFamily="34" charset="0"/>
        <a:buChar char="»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spcBef>
          <a:spcPct val="20000"/>
        </a:spcBef>
        <a:buFont typeface="Arial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spcBef>
          <a:spcPct val="20000"/>
        </a:spcBef>
        <a:buFont typeface="Arial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spcBef>
          <a:spcPct val="20000"/>
        </a:spcBef>
        <a:buFont typeface="Arial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spcBef>
          <a:spcPct val="20000"/>
        </a:spcBef>
        <a:buFont typeface="Arial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1" name="Picture 3" descr="I:\MDidactico-Material-Didactico_8651_image.jpg"/>
          <p:cNvPicPr>
            <a:picLocks noChangeAspect="1" noChangeArrowheads="1"/>
          </p:cNvPicPr>
          <p:nvPr/>
        </p:nvPicPr>
        <p:blipFill>
          <a:blip r:embed="rId3"/>
          <a:srcRect l="8956" b="35498"/>
          <a:stretch>
            <a:fillRect/>
          </a:stretch>
        </p:blipFill>
        <p:spPr bwMode="auto">
          <a:xfrm>
            <a:off x="1096669" y="3183313"/>
            <a:ext cx="4632277" cy="2503183"/>
          </a:xfrm>
          <a:prstGeom prst="rect">
            <a:avLst/>
          </a:prstGeom>
          <a:noFill/>
        </p:spPr>
      </p:pic>
      <p:pic>
        <p:nvPicPr>
          <p:cNvPr id="68610" name="Picture 2" descr="I:\II EDICION\diseño 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2159796" y="2106861"/>
            <a:ext cx="9720263" cy="1073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402" dirty="0">
                <a:latin typeface="Arial Black" pitchFamily="34" charset="0"/>
              </a:rPr>
              <a:t>CURSO: </a:t>
            </a:r>
            <a:r>
              <a:rPr lang="es-ES" sz="2976" dirty="0">
                <a:latin typeface="Arial Black" pitchFamily="34" charset="0"/>
              </a:rPr>
              <a:t>LA ENSEÑANZA DE ESTRATEGIAS DE APRENDIZAJE</a:t>
            </a:r>
            <a:endParaRPr lang="es-ES" sz="3402" dirty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728944" y="3707606"/>
            <a:ext cx="5543626" cy="1270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827" dirty="0">
                <a:solidFill>
                  <a:srgbClr val="FF0000"/>
                </a:solidFill>
                <a:latin typeface="Arial Black" pitchFamily="34" charset="0"/>
              </a:rPr>
              <a:t>Tema: Encuadre e introducción</a:t>
            </a:r>
            <a:endParaRPr lang="es-ES" sz="3827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2" name="Estrella de 4 puntas 1"/>
          <p:cNvSpPr/>
          <p:nvPr/>
        </p:nvSpPr>
        <p:spPr>
          <a:xfrm>
            <a:off x="12760875" y="6616354"/>
            <a:ext cx="459276" cy="4592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3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3804993" y="615851"/>
            <a:ext cx="7589050" cy="1215033"/>
          </a:xfrm>
          <a:prstGeom prst="rect">
            <a:avLst/>
          </a:prstGeom>
          <a:ln w="9525" cap="flat" cmpd="sng" algn="ctr">
            <a:noFill/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7203" tIns="48601" rIns="97203" bIns="4860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O" sz="2976" dirty="0">
                <a:solidFill>
                  <a:srgbClr val="000000"/>
                </a:solidFill>
                <a:latin typeface="Arial Black" pitchFamily="34" charset="0"/>
              </a:rPr>
              <a:t>Para reflexionar…</a:t>
            </a:r>
          </a:p>
        </p:txBody>
      </p:sp>
      <p:pic>
        <p:nvPicPr>
          <p:cNvPr id="3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pic>
        <p:nvPicPr>
          <p:cNvPr id="6" name="Imagen 10" descr="Colección de fotografía - deprimido. fotosearch &#10;- buscar fotos &#10;e imágenes y foto &#10;clipa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78"/>
          <a:stretch/>
        </p:blipFill>
        <p:spPr bwMode="auto">
          <a:xfrm>
            <a:off x="1355523" y="2789054"/>
            <a:ext cx="3189461" cy="250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16" descr="Foto - soñar despierto. &#10;fotosearch - buscar &#10;fotos e imágenes &#10;y foto clipart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35"/>
          <a:stretch/>
        </p:blipFill>
        <p:spPr bwMode="auto">
          <a:xfrm>
            <a:off x="6198539" y="2594029"/>
            <a:ext cx="2413190" cy="3633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28" descr="Colecciones de fotografía (Stock Photography) - cansado,  trabajando, &#10; niña. fotosearch &#10;- buscar fotos &#10;e imágenes y foto &#10;clipart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82"/>
          <a:stretch/>
        </p:blipFill>
        <p:spPr bwMode="auto">
          <a:xfrm>
            <a:off x="8820125" y="2267446"/>
            <a:ext cx="3290714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4D35A039-5909-480B-8815-E1DA4B68D808}"/>
              </a:ext>
            </a:extLst>
          </p:cNvPr>
          <p:cNvSpPr/>
          <p:nvPr/>
        </p:nvSpPr>
        <p:spPr>
          <a:xfrm rot="20185960">
            <a:off x="1115269" y="3117088"/>
            <a:ext cx="56366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Estrategia didáctica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E2E0981-A420-4E83-8A09-3260D7FA9B5F}"/>
              </a:ext>
            </a:extLst>
          </p:cNvPr>
          <p:cNvSpPr/>
          <p:nvPr/>
        </p:nvSpPr>
        <p:spPr>
          <a:xfrm rot="20797266">
            <a:off x="4101423" y="5244787"/>
            <a:ext cx="97252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Estrategia enseñanza- aprendizaje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21C6E64-669D-4F6A-9E0B-4C8B26E552DC}"/>
              </a:ext>
            </a:extLst>
          </p:cNvPr>
          <p:cNvSpPr/>
          <p:nvPr/>
        </p:nvSpPr>
        <p:spPr>
          <a:xfrm rot="1185938">
            <a:off x="7337609" y="2682484"/>
            <a:ext cx="61008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Estrategia enseñanza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CD655F2-E5D3-4308-9AA9-000048B19D53}"/>
              </a:ext>
            </a:extLst>
          </p:cNvPr>
          <p:cNvSpPr/>
          <p:nvPr/>
        </p:nvSpPr>
        <p:spPr>
          <a:xfrm rot="18983087">
            <a:off x="1966527" y="4362374"/>
            <a:ext cx="63784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Estrategia aprendizaje</a:t>
            </a:r>
          </a:p>
        </p:txBody>
      </p:sp>
    </p:spTree>
    <p:extLst>
      <p:ext uri="{BB962C8B-B14F-4D97-AF65-F5344CB8AC3E}">
        <p14:creationId xmlns:p14="http://schemas.microsoft.com/office/powerpoint/2010/main" val="435187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2793" y="2023597"/>
            <a:ext cx="12170815" cy="4551153"/>
          </a:xfrm>
        </p:spPr>
        <p:txBody>
          <a:bodyPr rtlCol="0">
            <a:normAutofit fontScale="92500" lnSpcReduction="10000"/>
          </a:bodyPr>
          <a:lstStyle/>
          <a:p>
            <a:pPr algn="just">
              <a:defRPr/>
            </a:pPr>
            <a:r>
              <a:rPr lang="es-CO" sz="4146" dirty="0">
                <a:latin typeface="Arial" panose="020B0604020202020204" pitchFamily="34" charset="0"/>
                <a:cs typeface="Arial" panose="020B0604020202020204" pitchFamily="34" charset="0"/>
              </a:rPr>
              <a:t>(…) secuencias integradas, más o menos extensas y complejas, de </a:t>
            </a:r>
            <a:r>
              <a:rPr lang="es-CO" sz="4146" b="1" u="sng" dirty="0">
                <a:latin typeface="Arial" panose="020B0604020202020204" pitchFamily="34" charset="0"/>
                <a:cs typeface="Arial" panose="020B0604020202020204" pitchFamily="34" charset="0"/>
              </a:rPr>
              <a:t>acciones y procedimientos</a:t>
            </a:r>
            <a:r>
              <a:rPr lang="es-CO" sz="414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4146" b="1" u="sng" dirty="0">
                <a:latin typeface="Arial" panose="020B0604020202020204" pitchFamily="34" charset="0"/>
                <a:cs typeface="Arial" panose="020B0604020202020204" pitchFamily="34" charset="0"/>
              </a:rPr>
              <a:t>seleccionados y organizados</a:t>
            </a:r>
            <a:r>
              <a:rPr lang="es-CO" sz="4146" dirty="0">
                <a:latin typeface="Arial" panose="020B0604020202020204" pitchFamily="34" charset="0"/>
                <a:cs typeface="Arial" panose="020B0604020202020204" pitchFamily="34" charset="0"/>
              </a:rPr>
              <a:t>, que atendiendo a todos los componentes del proceso, </a:t>
            </a:r>
            <a:r>
              <a:rPr lang="es-CO" sz="4146" b="1" u="sng" dirty="0">
                <a:latin typeface="Arial" panose="020B0604020202020204" pitchFamily="34" charset="0"/>
                <a:cs typeface="Arial" panose="020B0604020202020204" pitchFamily="34" charset="0"/>
              </a:rPr>
              <a:t>persiguen alcanzar los fines educativos propuestos</a:t>
            </a:r>
          </a:p>
          <a:p>
            <a:pPr>
              <a:defRPr/>
            </a:pPr>
            <a:endParaRPr lang="es-CO" sz="4146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buNone/>
              <a:defRPr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CO" dirty="0" err="1">
                <a:latin typeface="Arial" panose="020B0604020202020204" pitchFamily="34" charset="0"/>
                <a:cs typeface="Arial" panose="020B0604020202020204" pitchFamily="34" charset="0"/>
              </a:rPr>
              <a:t>Addine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 F.,1999)    </a:t>
            </a: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6" name="1 Título"/>
          <p:cNvSpPr>
            <a:spLocks noGrp="1"/>
          </p:cNvSpPr>
          <p:nvPr>
            <p:ph type="title" idx="4294967295"/>
          </p:nvPr>
        </p:nvSpPr>
        <p:spPr>
          <a:xfrm>
            <a:off x="3450743" y="722314"/>
            <a:ext cx="8277469" cy="1215033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CO" dirty="0">
                <a:solidFill>
                  <a:srgbClr val="000000"/>
                </a:solidFill>
                <a:latin typeface="Arial Black" pitchFamily="34" charset="0"/>
              </a:rPr>
              <a:t>Estrategias de enseñanza - aprendizaje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374803" y="670005"/>
            <a:ext cx="8277469" cy="1215033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CO" dirty="0">
                <a:solidFill>
                  <a:srgbClr val="000000"/>
                </a:solidFill>
                <a:latin typeface="Arial Black" pitchFamily="34" charset="0"/>
              </a:rPr>
              <a:t>Estrategias de aprendizaje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743154" y="2188805"/>
            <a:ext cx="12400453" cy="470261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Conocimientos y procedimientos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que los estudiantes van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dominando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a lo largo de su actividad e historia escolar y les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permiten enfrentar su aprendizaje de manera eficiente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ts val="0"/>
              </a:spcBef>
              <a:defRPr/>
            </a:pPr>
            <a:endParaRPr lang="es-CO" sz="1063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itchFamily="2" charset="2"/>
              <a:buChar char="ü"/>
              <a:defRPr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Comprenden todo el conjunto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de procesos, acciones y actividades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 que los aprendices pueden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desplegar de manera intencional 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ayudarse en su aprendizaje.</a:t>
            </a:r>
          </a:p>
          <a:p>
            <a:pPr algn="r">
              <a:spcBef>
                <a:spcPts val="0"/>
              </a:spcBef>
              <a:buNone/>
              <a:defRPr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s-CO" i="1" dirty="0">
                <a:latin typeface="Arial" panose="020B0604020202020204" pitchFamily="34" charset="0"/>
                <a:cs typeface="Arial" panose="020B0604020202020204" pitchFamily="34" charset="0"/>
              </a:rPr>
              <a:t> (Castellanos D., Cuba ,2004)</a:t>
            </a: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 idx="4294967295"/>
          </p:nvPr>
        </p:nvSpPr>
        <p:spPr>
          <a:xfrm>
            <a:off x="2843222" y="2644445"/>
            <a:ext cx="7973709" cy="2430066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CO" sz="4252" dirty="0">
                <a:solidFill>
                  <a:srgbClr val="000000"/>
                </a:solidFill>
                <a:latin typeface="Arial Black" pitchFamily="34" charset="0"/>
              </a:rPr>
              <a:t>Tipos de estrategias</a:t>
            </a: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5" name="Estrella de 4 puntas 4"/>
          <p:cNvSpPr/>
          <p:nvPr/>
        </p:nvSpPr>
        <p:spPr>
          <a:xfrm>
            <a:off x="12760875" y="6616354"/>
            <a:ext cx="459276" cy="4592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3"/>
          </a:p>
        </p:txBody>
      </p:sp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 idx="4294967295"/>
          </p:nvPr>
        </p:nvSpPr>
        <p:spPr>
          <a:xfrm>
            <a:off x="5106275" y="1564320"/>
            <a:ext cx="4144480" cy="1215033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CO">
                <a:solidFill>
                  <a:srgbClr val="000000"/>
                </a:solidFill>
                <a:latin typeface="Arial Black" pitchFamily="34" charset="0"/>
              </a:rPr>
              <a:t>Estrategias cognitivas</a:t>
            </a:r>
          </a:p>
        </p:txBody>
      </p:sp>
      <p:sp>
        <p:nvSpPr>
          <p:cNvPr id="6147" name="2 Marcador de contenido"/>
          <p:cNvSpPr>
            <a:spLocks noGrp="1"/>
          </p:cNvSpPr>
          <p:nvPr>
            <p:ph idx="4294967295"/>
          </p:nvPr>
        </p:nvSpPr>
        <p:spPr>
          <a:xfrm>
            <a:off x="743155" y="3018694"/>
            <a:ext cx="12553545" cy="3556054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s-CO" dirty="0">
                <a:latin typeface="Arial Black" pitchFamily="34" charset="0"/>
              </a:rPr>
              <a:t>Repetición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s-CO" dirty="0">
                <a:latin typeface="Arial Black" pitchFamily="34" charset="0"/>
              </a:rPr>
              <a:t>Elaboración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s-CO" dirty="0">
                <a:latin typeface="Arial Black" pitchFamily="34" charset="0"/>
              </a:rPr>
              <a:t>Organización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s-CO" dirty="0">
              <a:latin typeface="Arial Black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CO" sz="2551" dirty="0">
                <a:latin typeface="Arial Black" pitchFamily="34" charset="0"/>
              </a:rPr>
              <a:t>    Se utilizan con el objetivo de ayudar al estudiante a adquirir, procesar, fijar, recuperar y utilizar la información en función de ciertas metas de aprendizaje.</a:t>
            </a: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5" y="62509"/>
            <a:ext cx="2576411" cy="174662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433722" y="1083340"/>
            <a:ext cx="7555141" cy="130784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s-CO" dirty="0">
                <a:solidFill>
                  <a:srgbClr val="000000"/>
                </a:solidFill>
                <a:latin typeface="Arial Black" pitchFamily="34" charset="0"/>
              </a:rPr>
              <a:t>Estrategias cognitivas de repetición</a:t>
            </a:r>
            <a:endParaRPr lang="es-ES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3155" y="2712510"/>
            <a:ext cx="12287627" cy="378569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s-CO" dirty="0">
              <a:latin typeface="Arial Black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s-CO" sz="2976" dirty="0">
                <a:latin typeface="Arial Black" pitchFamily="34" charset="0"/>
              </a:rPr>
              <a:t>Estudia solamente por la explicación del maestro.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s-CO" sz="2976" dirty="0">
              <a:latin typeface="Arial Black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s-CO" sz="2976" dirty="0">
                <a:latin typeface="Arial Black" pitchFamily="34" charset="0"/>
              </a:rPr>
              <a:t>Repasa, memoriza ideas esenciales.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s-CO" sz="2976" dirty="0">
              <a:latin typeface="Arial Black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s-CO" sz="2976" dirty="0">
                <a:latin typeface="Arial Black" pitchFamily="34" charset="0"/>
              </a:rPr>
              <a:t>Lee y repite varias veces, de manera oral o escrita, el contenido objeto de estudio.</a:t>
            </a:r>
          </a:p>
          <a:p>
            <a:pPr algn="just" eaLnBrk="1" hangingPunct="1"/>
            <a:endParaRPr lang="es-ES" sz="3827" dirty="0">
              <a:latin typeface="Arial Black" pitchFamily="34" charset="0"/>
            </a:endParaRP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651902" y="875407"/>
            <a:ext cx="7195324" cy="1342517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es-CO" sz="3402" dirty="0">
                <a:solidFill>
                  <a:srgbClr val="000000"/>
                </a:solidFill>
                <a:latin typeface="Arial Black" pitchFamily="34" charset="0"/>
              </a:rPr>
              <a:t>Estrategias cognitivas de elaboración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4294967295"/>
          </p:nvPr>
        </p:nvSpPr>
        <p:spPr>
          <a:xfrm>
            <a:off x="972793" y="2559418"/>
            <a:ext cx="12400453" cy="451679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CO" sz="2764" dirty="0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s-CO" sz="2551" dirty="0">
                <a:latin typeface="Arial Black" pitchFamily="34" charset="0"/>
              </a:rPr>
              <a:t>Formula y responde preguntas.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s-CO" sz="2551" dirty="0">
                <a:latin typeface="Arial Black" pitchFamily="34" charset="0"/>
              </a:rPr>
              <a:t>Consulta diversas fuentes de información relacionadas con el contenido objeto de estudio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s-CO" sz="2551" dirty="0">
                <a:latin typeface="Arial Black" pitchFamily="34" charset="0"/>
              </a:rPr>
              <a:t>Analiza y llega a conclusiones.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s-CO" sz="2551" dirty="0">
                <a:latin typeface="Arial Black" pitchFamily="34" charset="0"/>
              </a:rPr>
              <a:t>Resume ideas esenciales y conceptos.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s-CO" sz="2551" dirty="0">
                <a:latin typeface="Arial Black" pitchFamily="34" charset="0"/>
              </a:rPr>
              <a:t>Elabora ejemplos, situaciones de aprendizaje, historietas, finales de cuentos.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CO" sz="2551" dirty="0">
              <a:latin typeface="Elephant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s-CO" sz="2126" dirty="0">
              <a:latin typeface="Arial Black" pitchFamily="34" charset="0"/>
            </a:endParaRPr>
          </a:p>
        </p:txBody>
      </p:sp>
      <p:pic>
        <p:nvPicPr>
          <p:cNvPr id="8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804993" y="935819"/>
            <a:ext cx="7589050" cy="1215033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es-CO" sz="3402" dirty="0">
                <a:solidFill>
                  <a:srgbClr val="000000"/>
                </a:solidFill>
                <a:latin typeface="Arial Black" pitchFamily="34" charset="0"/>
              </a:rPr>
              <a:t>Estrategias cognitivas de organización</a:t>
            </a:r>
          </a:p>
        </p:txBody>
      </p:sp>
      <p:sp>
        <p:nvSpPr>
          <p:cNvPr id="9219" name="3 Marcador de contenido"/>
          <p:cNvSpPr>
            <a:spLocks noGrp="1"/>
          </p:cNvSpPr>
          <p:nvPr>
            <p:ph sz="half" idx="4294967295"/>
          </p:nvPr>
        </p:nvSpPr>
        <p:spPr>
          <a:xfrm>
            <a:off x="743155" y="2635962"/>
            <a:ext cx="12553545" cy="4185166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CO" sz="2764" dirty="0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s-CO" sz="2339" dirty="0">
                <a:latin typeface="Arial Black" pitchFamily="34" charset="0"/>
              </a:rPr>
              <a:t>Selecciona información, vías alternativas y procedimientos adecuados, para la solución de la tarea o problemas de la práctica educativa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s-CO" sz="2339" dirty="0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s-CO" sz="2339" dirty="0">
                <a:latin typeface="Arial Black" pitchFamily="34" charset="0"/>
              </a:rPr>
              <a:t>Establece nexos y relaciones esenciales entre conceptos,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s-CO" sz="2339" dirty="0">
                <a:latin typeface="Arial Black" pitchFamily="34" charset="0"/>
              </a:rPr>
              <a:t>    procesos y temas.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endParaRPr lang="es-CO" sz="2339" dirty="0">
              <a:latin typeface="Arial Black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es-CO" sz="2339" dirty="0">
                <a:latin typeface="Arial Black" pitchFamily="34" charset="0"/>
              </a:rPr>
              <a:t>Representa relaciones y nexos esenciales mediante gráficas, esquemas, cuadros comparativos, redes conceptuales, etc.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CO" sz="2339" dirty="0">
              <a:latin typeface="Arial Black" pitchFamily="34" charset="0"/>
            </a:endParaRP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 idx="4294967295"/>
          </p:nvPr>
        </p:nvSpPr>
        <p:spPr>
          <a:xfrm>
            <a:off x="4180162" y="589569"/>
            <a:ext cx="7042232" cy="1215033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CO" dirty="0">
                <a:solidFill>
                  <a:srgbClr val="000000"/>
                </a:solidFill>
                <a:latin typeface="Arial Black" pitchFamily="34" charset="0"/>
              </a:rPr>
              <a:t>Estrategias auxiliares</a:t>
            </a:r>
          </a:p>
        </p:txBody>
      </p:sp>
      <p:sp>
        <p:nvSpPr>
          <p:cNvPr id="16387" name="6 Marcador de contenido"/>
          <p:cNvSpPr>
            <a:spLocks noGrp="1"/>
          </p:cNvSpPr>
          <p:nvPr>
            <p:ph idx="4294967295"/>
          </p:nvPr>
        </p:nvSpPr>
        <p:spPr>
          <a:xfrm>
            <a:off x="972791" y="2789056"/>
            <a:ext cx="12057990" cy="3903821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Complementan los esfuerzos de los aprendices.</a:t>
            </a:r>
          </a:p>
          <a:p>
            <a:pPr eaLnBrk="1" hangingPunct="1">
              <a:buFont typeface="Wingdings" pitchFamily="2" charset="2"/>
              <a:buChar char="§"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Están relacionadas con el control emocional del aprendizaje y la distribución de los recursos externos y personales.</a:t>
            </a:r>
          </a:p>
        </p:txBody>
      </p:sp>
      <p:pic>
        <p:nvPicPr>
          <p:cNvPr id="8" name="Picture 2" descr="I:\II EDICION\diseño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5" name="Estrella de 4 puntas 4"/>
          <p:cNvSpPr/>
          <p:nvPr/>
        </p:nvSpPr>
        <p:spPr>
          <a:xfrm>
            <a:off x="12760875" y="6616354"/>
            <a:ext cx="459276" cy="4592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3"/>
          </a:p>
        </p:txBody>
      </p:sp>
    </p:spTree>
    <p:extLst>
      <p:ext uri="{BB962C8B-B14F-4D97-AF65-F5344CB8AC3E}">
        <p14:creationId xmlns:p14="http://schemas.microsoft.com/office/powerpoint/2010/main" val="314243961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2 Marcador de contenido"/>
          <p:cNvSpPr>
            <a:spLocks noGrp="1"/>
          </p:cNvSpPr>
          <p:nvPr>
            <p:ph sz="half" idx="4294967295"/>
          </p:nvPr>
        </p:nvSpPr>
        <p:spPr>
          <a:xfrm>
            <a:off x="896245" y="2628236"/>
            <a:ext cx="12134536" cy="411695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Char char="§"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El autocontrol emocional.</a:t>
            </a:r>
          </a:p>
          <a:p>
            <a:pPr eaLnBrk="1" hangingPunct="1">
              <a:buFont typeface="Wingdings" pitchFamily="2" charset="2"/>
              <a:buChar char="ü"/>
            </a:pPr>
            <a:endParaRPr lang="es-CO" sz="2551" dirty="0">
              <a:latin typeface="Arial Black" pitchFamily="34" charset="0"/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La regulación del tiempo en cuanto a su organización y dosificación.</a:t>
            </a:r>
          </a:p>
          <a:p>
            <a:pPr eaLnBrk="1" hangingPunct="1">
              <a:buFontTx/>
              <a:buNone/>
            </a:pPr>
            <a:endParaRPr lang="es-CO" sz="2551" dirty="0">
              <a:latin typeface="Arial Black" pitchFamily="34" charset="0"/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El adecuado control de la búsqueda de ayuda  externa en compañeros, padres, maestros, tutores. </a:t>
            </a:r>
          </a:p>
          <a:p>
            <a:pPr eaLnBrk="1" hangingPunct="1">
              <a:buFont typeface="Wingdings" pitchFamily="2" charset="2"/>
              <a:buChar char="§"/>
            </a:pPr>
            <a:endParaRPr lang="es-CO" sz="2551" dirty="0">
              <a:latin typeface="Arial Black" pitchFamily="34" charset="0"/>
            </a:endParaRP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10" name="1 Título"/>
          <p:cNvSpPr txBox="1">
            <a:spLocks/>
          </p:cNvSpPr>
          <p:nvPr/>
        </p:nvSpPr>
        <p:spPr>
          <a:xfrm>
            <a:off x="3804993" y="615851"/>
            <a:ext cx="7589050" cy="1215033"/>
          </a:xfrm>
          <a:prstGeom prst="rect">
            <a:avLst/>
          </a:prstGeom>
          <a:ln w="9525" cap="flat" cmpd="sng" algn="ctr">
            <a:noFill/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7203" tIns="48601" rIns="97203" bIns="4860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O" sz="2976">
                <a:solidFill>
                  <a:srgbClr val="000000"/>
                </a:solidFill>
                <a:latin typeface="Arial Black" pitchFamily="34" charset="0"/>
              </a:rPr>
              <a:t>Estrategias auxiliares</a:t>
            </a:r>
            <a:br>
              <a:rPr lang="es-CO" sz="2976">
                <a:solidFill>
                  <a:srgbClr val="000000"/>
                </a:solidFill>
                <a:latin typeface="Arial Black" pitchFamily="34" charset="0"/>
              </a:rPr>
            </a:br>
            <a:r>
              <a:rPr lang="es-CO" sz="2976">
                <a:solidFill>
                  <a:srgbClr val="000000"/>
                </a:solidFill>
                <a:latin typeface="Arial Black" pitchFamily="34" charset="0"/>
              </a:rPr>
              <a:t>incluyen:</a:t>
            </a:r>
            <a:endParaRPr lang="es-CO" sz="2976" dirty="0">
              <a:solidFill>
                <a:srgbClr val="00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09236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73305" y="354455"/>
            <a:ext cx="4556405" cy="1215033"/>
          </a:xfrm>
        </p:spPr>
        <p:txBody>
          <a:bodyPr/>
          <a:lstStyle/>
          <a:p>
            <a:r>
              <a:rPr lang="es-ES" b="1" dirty="0"/>
              <a:t>OBJETIVO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06275" y="2712508"/>
            <a:ext cx="12553545" cy="4310002"/>
          </a:xfrm>
        </p:spPr>
        <p:txBody>
          <a:bodyPr>
            <a:normAutofit/>
          </a:bodyPr>
          <a:lstStyle/>
          <a:p>
            <a:pPr algn="just"/>
            <a:r>
              <a:rPr lang="es-ES" sz="3827" dirty="0"/>
              <a:t>Fundamentar las alternativas de las estrategias de aprendizaje desde la dirección del proceso de enseñanza-aprendizaje, sobre la base de enfoques teóricos y prácticos que permitan la estimulación de la actividad cognoscitiva de los estudiantes.</a:t>
            </a: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804993" y="615851"/>
            <a:ext cx="7589050" cy="1215033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CO" sz="2976" dirty="0">
                <a:solidFill>
                  <a:srgbClr val="000000"/>
                </a:solidFill>
                <a:latin typeface="Arial Black" pitchFamily="34" charset="0"/>
              </a:rPr>
              <a:t>Estrategias auxiliares</a:t>
            </a:r>
            <a:br>
              <a:rPr lang="es-CO" sz="2976" dirty="0">
                <a:solidFill>
                  <a:srgbClr val="000000"/>
                </a:solidFill>
                <a:latin typeface="Arial Black" pitchFamily="34" charset="0"/>
              </a:rPr>
            </a:br>
            <a:r>
              <a:rPr lang="es-CO" sz="2976" dirty="0">
                <a:solidFill>
                  <a:srgbClr val="000000"/>
                </a:solidFill>
                <a:latin typeface="Arial Black" pitchFamily="34" charset="0"/>
              </a:rPr>
              <a:t>incluyen:</a:t>
            </a:r>
          </a:p>
        </p:txBody>
      </p:sp>
      <p:sp>
        <p:nvSpPr>
          <p:cNvPr id="18435" name="2 Marcador de contenido"/>
          <p:cNvSpPr>
            <a:spLocks noGrp="1"/>
          </p:cNvSpPr>
          <p:nvPr>
            <p:ph sz="half" idx="4294967295"/>
          </p:nvPr>
        </p:nvSpPr>
        <p:spPr>
          <a:xfrm>
            <a:off x="743154" y="2756840"/>
            <a:ext cx="12476999" cy="398834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es-CO" sz="1913" dirty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La creación y estructuración de ambientes (espacios)     propicios para estudiar y aprender de acuerdo a:</a:t>
            </a:r>
          </a:p>
          <a:p>
            <a:pPr eaLnBrk="1" hangingPunct="1">
              <a:buFont typeface="Wingdings" pitchFamily="2" charset="2"/>
              <a:buChar char="§"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Condiciones con que se cuenta.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Características individuales de las personas.</a:t>
            </a:r>
          </a:p>
          <a:p>
            <a:pPr eaLnBrk="1" hangingPunct="1">
              <a:buFontTx/>
              <a:buNone/>
            </a:pPr>
            <a:endParaRPr lang="es-CO" sz="1913" dirty="0">
              <a:latin typeface="Elephant" pitchFamily="18" charset="0"/>
            </a:endParaRPr>
          </a:p>
          <a:p>
            <a:pPr eaLnBrk="1" hangingPunct="1">
              <a:buFontTx/>
              <a:buNone/>
            </a:pPr>
            <a:r>
              <a:rPr lang="es-CO" sz="2126" dirty="0">
                <a:latin typeface="Elephant" pitchFamily="18" charset="0"/>
              </a:rPr>
              <a:t>    </a:t>
            </a:r>
          </a:p>
          <a:p>
            <a:pPr eaLnBrk="1" hangingPunct="1"/>
            <a:endParaRPr lang="es-CO" sz="2551" dirty="0">
              <a:latin typeface="Elephant" pitchFamily="18" charset="0"/>
            </a:endParaRP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898219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881541" y="2635962"/>
            <a:ext cx="6046476" cy="2141496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s-CO" dirty="0">
                <a:solidFill>
                  <a:srgbClr val="000000"/>
                </a:solidFill>
                <a:latin typeface="Arial Black" pitchFamily="34" charset="0"/>
              </a:rPr>
              <a:t>Metacognición</a:t>
            </a:r>
          </a:p>
        </p:txBody>
      </p:sp>
      <p:pic>
        <p:nvPicPr>
          <p:cNvPr id="6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3 Título"/>
          <p:cNvSpPr>
            <a:spLocks noGrp="1"/>
          </p:cNvSpPr>
          <p:nvPr>
            <p:ph type="title" idx="4294967295"/>
          </p:nvPr>
        </p:nvSpPr>
        <p:spPr>
          <a:xfrm>
            <a:off x="4885044" y="501627"/>
            <a:ext cx="4833395" cy="1215033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s-CO" sz="4252" dirty="0">
                <a:solidFill>
                  <a:srgbClr val="000000"/>
                </a:solidFill>
                <a:latin typeface="Arial Black" pitchFamily="34" charset="0"/>
              </a:rPr>
              <a:t>Metacognición</a:t>
            </a:r>
          </a:p>
        </p:txBody>
      </p:sp>
      <p:sp>
        <p:nvSpPr>
          <p:cNvPr id="11267" name="4 Marcador de contenido"/>
          <p:cNvSpPr>
            <a:spLocks noGrp="1"/>
          </p:cNvSpPr>
          <p:nvPr>
            <p:ph sz="half" idx="4294967295"/>
          </p:nvPr>
        </p:nvSpPr>
        <p:spPr>
          <a:xfrm>
            <a:off x="972791" y="2349587"/>
            <a:ext cx="12287628" cy="4286366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None/>
            </a:pPr>
            <a:r>
              <a:rPr lang="es-CO" dirty="0">
                <a:latin typeface="Arial Black" pitchFamily="34" charset="0"/>
              </a:rPr>
              <a:t>Conciencia de los procesos cognitivos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Conocimiento sobre: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La persona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Las tareas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Las estrategias que puedan favorecer o no el éxito en el aprendizaje y en la realización de las tareas.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CO" sz="2126" dirty="0">
              <a:latin typeface="Elephant" pitchFamily="18" charset="0"/>
            </a:endParaRP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10" name="9 Flecha doblada"/>
          <p:cNvSpPr/>
          <p:nvPr/>
        </p:nvSpPr>
        <p:spPr>
          <a:xfrm rot="5400000" flipV="1">
            <a:off x="3602623" y="1049705"/>
            <a:ext cx="1215041" cy="1215041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913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800091" y="680941"/>
            <a:ext cx="4450860" cy="1215033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7203" tIns="48601" rIns="97203" bIns="48601" rtlCol="0" anchor="ctr">
            <a:normAutofit/>
          </a:bodyPr>
          <a:lstStyle/>
          <a:p>
            <a:r>
              <a:rPr lang="es-CO" sz="3402" dirty="0" err="1">
                <a:solidFill>
                  <a:srgbClr val="000000"/>
                </a:solidFill>
                <a:latin typeface="Arial Black" pitchFamily="34" charset="0"/>
              </a:rPr>
              <a:t>Metacognición</a:t>
            </a:r>
            <a:endParaRPr lang="es-ES" sz="3402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2791" y="2327483"/>
            <a:ext cx="12057990" cy="4247266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Regulación y control de la actividad mental.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Planificar la actividad.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Observar o supervisar su eficacia.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Comprobar y evaluar sus resultados.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Producir acciones correctoras si es necesario</a:t>
            </a:r>
            <a:r>
              <a:rPr lang="es-CO" sz="2551" dirty="0">
                <a:latin typeface="Elephant" pitchFamily="18" charset="0"/>
              </a:rPr>
              <a:t>.</a:t>
            </a:r>
            <a:endParaRPr lang="es-ES" sz="2551" dirty="0">
              <a:latin typeface="Elephant" pitchFamily="18" charset="0"/>
            </a:endParaRP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5" name="Estrella de 4 puntas 4"/>
          <p:cNvSpPr/>
          <p:nvPr/>
        </p:nvSpPr>
        <p:spPr>
          <a:xfrm>
            <a:off x="12760875" y="6616354"/>
            <a:ext cx="459276" cy="4592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3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4 Título"/>
          <p:cNvSpPr>
            <a:spLocks noGrp="1"/>
          </p:cNvSpPr>
          <p:nvPr>
            <p:ph type="title" idx="4294967295"/>
          </p:nvPr>
        </p:nvSpPr>
        <p:spPr>
          <a:xfrm>
            <a:off x="3575355" y="588251"/>
            <a:ext cx="7989522" cy="1052615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s-CO" sz="3827" dirty="0">
                <a:solidFill>
                  <a:srgbClr val="000000"/>
                </a:solidFill>
                <a:latin typeface="Arial Black" pitchFamily="34" charset="0"/>
              </a:rPr>
              <a:t>Estrategias </a:t>
            </a:r>
            <a:r>
              <a:rPr lang="es-CO" sz="3827" dirty="0" err="1">
                <a:solidFill>
                  <a:srgbClr val="000000"/>
                </a:solidFill>
                <a:latin typeface="Arial Black" pitchFamily="34" charset="0"/>
              </a:rPr>
              <a:t>metacognitivas</a:t>
            </a:r>
            <a:endParaRPr lang="es-CO" sz="3827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3315" name="5 Marcador de contenido"/>
          <p:cNvSpPr>
            <a:spLocks noGrp="1"/>
          </p:cNvSpPr>
          <p:nvPr>
            <p:ph idx="4294967295"/>
          </p:nvPr>
        </p:nvSpPr>
        <p:spPr>
          <a:xfrm>
            <a:off x="743506" y="2595033"/>
            <a:ext cx="12323907" cy="3829437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Garantizan la regulación del proceso de aprendizaje sobre la base de la reflexión y el control de las acciones de aprendizaje.</a:t>
            </a:r>
          </a:p>
          <a:p>
            <a:pPr eaLnBrk="1" hangingPunct="1">
              <a:buFontTx/>
              <a:buNone/>
            </a:pPr>
            <a:endParaRPr lang="es-CO" sz="2551" dirty="0">
              <a:latin typeface="Arial Black" pitchFamily="34" charset="0"/>
            </a:endParaRPr>
          </a:p>
          <a:p>
            <a:pPr algn="just" eaLnBrk="1" hangingPunct="1"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Incluyen la orientación, planificación, supervisión y evaluación del proceso.</a:t>
            </a:r>
          </a:p>
          <a:p>
            <a:pPr eaLnBrk="1" hangingPunct="1">
              <a:buFontTx/>
              <a:buNone/>
            </a:pPr>
            <a:endParaRPr lang="es-CO" sz="2551" dirty="0">
              <a:latin typeface="Arial Black" pitchFamily="34" charset="0"/>
            </a:endParaRPr>
          </a:p>
          <a:p>
            <a:pPr algn="just" eaLnBrk="1" hangingPunct="1"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Constituyen el componente esencial del aprendizaje autorregulado.</a:t>
            </a: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2 Marcador de contenido"/>
          <p:cNvSpPr>
            <a:spLocks noGrp="1"/>
          </p:cNvSpPr>
          <p:nvPr>
            <p:ph sz="half" idx="4294967295"/>
          </p:nvPr>
        </p:nvSpPr>
        <p:spPr>
          <a:xfrm>
            <a:off x="972793" y="2559416"/>
            <a:ext cx="12323907" cy="3828012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El conocimiento de: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El sistema conceptual objeto de estudio.</a:t>
            </a:r>
          </a:p>
          <a:p>
            <a:pPr eaLnBrk="1" hangingPunct="1">
              <a:buFont typeface="Wingdings" pitchFamily="2" charset="2"/>
              <a:buChar char="ü"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Las posibilidades para el desarrollo de la actividad de aprendizaje.</a:t>
            </a:r>
          </a:p>
          <a:p>
            <a:pPr eaLnBrk="1" hangingPunct="1">
              <a:buFont typeface="Wingdings" pitchFamily="2" charset="2"/>
              <a:buChar char="ü"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s-CO" sz="2551" dirty="0">
                <a:latin typeface="Arial Black" pitchFamily="34" charset="0"/>
              </a:rPr>
              <a:t>Las condiciones concretas en que se pueden aplicar los recursos cognitivos y </a:t>
            </a:r>
            <a:r>
              <a:rPr lang="es-CO" sz="2551" dirty="0" err="1">
                <a:latin typeface="Arial Black" pitchFamily="34" charset="0"/>
              </a:rPr>
              <a:t>personológicos</a:t>
            </a:r>
            <a:r>
              <a:rPr lang="es-CO" sz="2126" dirty="0">
                <a:latin typeface="Arial Black" pitchFamily="34" charset="0"/>
              </a:rPr>
              <a:t>.</a:t>
            </a:r>
          </a:p>
          <a:p>
            <a:pPr eaLnBrk="1" hangingPunct="1">
              <a:buFont typeface="Wingdings" pitchFamily="2" charset="2"/>
              <a:buChar char="§"/>
            </a:pPr>
            <a:endParaRPr lang="es-CO" sz="2126" dirty="0">
              <a:latin typeface="Arial Black" pitchFamily="34" charset="0"/>
            </a:endParaRP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3574300" y="798858"/>
            <a:ext cx="7961840" cy="1155968"/>
          </a:xfrm>
          <a:prstGeom prst="rect">
            <a:avLst/>
          </a:prstGeom>
          <a:ln w="9525" cap="flat" cmpd="sng" algn="ctr">
            <a:noFill/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O" sz="3402">
                <a:solidFill>
                  <a:srgbClr val="000000"/>
                </a:solidFill>
                <a:latin typeface="Arial Black" pitchFamily="34" charset="0"/>
              </a:rPr>
              <a:t>Las estrategias metacognitivas</a:t>
            </a:r>
            <a:br>
              <a:rPr lang="es-CO" sz="3402">
                <a:solidFill>
                  <a:srgbClr val="000000"/>
                </a:solidFill>
                <a:latin typeface="Arial Black" pitchFamily="34" charset="0"/>
              </a:rPr>
            </a:br>
            <a:r>
              <a:rPr lang="es-CO" sz="3402">
                <a:solidFill>
                  <a:srgbClr val="000000"/>
                </a:solidFill>
                <a:latin typeface="Arial Black" pitchFamily="34" charset="0"/>
              </a:rPr>
              <a:t>incluyen:</a:t>
            </a:r>
            <a:endParaRPr lang="es-ES" sz="3402" dirty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4300" y="798858"/>
            <a:ext cx="7961840" cy="1155968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s-CO" sz="3402" dirty="0">
                <a:solidFill>
                  <a:srgbClr val="000000"/>
                </a:solidFill>
                <a:latin typeface="Arial Black" pitchFamily="34" charset="0"/>
              </a:rPr>
              <a:t>Las estrategias </a:t>
            </a:r>
            <a:r>
              <a:rPr lang="es-CO" sz="3402" dirty="0" err="1">
                <a:solidFill>
                  <a:srgbClr val="000000"/>
                </a:solidFill>
                <a:latin typeface="Arial Black" pitchFamily="34" charset="0"/>
              </a:rPr>
              <a:t>metacognitivas</a:t>
            </a:r>
            <a:br>
              <a:rPr lang="es-CO" sz="3402" dirty="0">
                <a:solidFill>
                  <a:srgbClr val="000000"/>
                </a:solidFill>
                <a:latin typeface="Arial Black" pitchFamily="34" charset="0"/>
              </a:rPr>
            </a:br>
            <a:r>
              <a:rPr lang="es-CO" sz="3402" dirty="0">
                <a:solidFill>
                  <a:srgbClr val="000000"/>
                </a:solidFill>
                <a:latin typeface="Arial Black" pitchFamily="34" charset="0"/>
              </a:rPr>
              <a:t>incluyen:</a:t>
            </a:r>
            <a:endParaRPr lang="es-ES" sz="3402" dirty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9337" y="2712510"/>
            <a:ext cx="11981444" cy="2530581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La disposición de supervisar y autoevaluar el proceso y los resultados del aprendizaje.</a:t>
            </a:r>
          </a:p>
          <a:p>
            <a:pPr eaLnBrk="1" hangingPunct="1">
              <a:buFont typeface="Wingdings" pitchFamily="2" charset="2"/>
              <a:buChar char="§"/>
            </a:pPr>
            <a:endParaRPr lang="es-CO" sz="2551" dirty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s-CO" sz="2551" dirty="0">
                <a:latin typeface="Arial Black" pitchFamily="34" charset="0"/>
              </a:rPr>
              <a:t>La responsabilidad individual de los resultados del aprendizaje.</a:t>
            </a:r>
          </a:p>
          <a:p>
            <a:pPr eaLnBrk="1" hangingPunct="1"/>
            <a:endParaRPr lang="es-ES" sz="2551" dirty="0">
              <a:latin typeface="Arial Black" pitchFamily="34" charset="0"/>
            </a:endParaRP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10" name="1 Título"/>
          <p:cNvSpPr txBox="1">
            <a:spLocks/>
          </p:cNvSpPr>
          <p:nvPr/>
        </p:nvSpPr>
        <p:spPr>
          <a:xfrm>
            <a:off x="3830442" y="1049705"/>
            <a:ext cx="7589050" cy="1215033"/>
          </a:xfrm>
          <a:prstGeom prst="rect">
            <a:avLst/>
          </a:prstGeom>
          <a:ln w="9525" cap="flat" cmpd="sng" algn="ctr">
            <a:noFill/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7203" tIns="48601" rIns="97203" bIns="4860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O" sz="2976" dirty="0">
                <a:solidFill>
                  <a:srgbClr val="000000"/>
                </a:solidFill>
                <a:latin typeface="Arial Black" pitchFamily="34" charset="0"/>
              </a:rPr>
              <a:t>Trabajo cooperativo </a:t>
            </a:r>
          </a:p>
        </p:txBody>
      </p:sp>
      <p:sp>
        <p:nvSpPr>
          <p:cNvPr id="11" name="2 Marcador de contenido"/>
          <p:cNvSpPr txBox="1">
            <a:spLocks/>
          </p:cNvSpPr>
          <p:nvPr/>
        </p:nvSpPr>
        <p:spPr>
          <a:xfrm>
            <a:off x="896245" y="2628236"/>
            <a:ext cx="12134536" cy="4116952"/>
          </a:xfrm>
          <a:prstGeom prst="rect">
            <a:avLst/>
          </a:prstGeom>
        </p:spPr>
        <p:txBody>
          <a:bodyPr vert="horz" lIns="97203" tIns="48601" rIns="97203" bIns="48601" rtlCol="0">
            <a:normAutofit/>
          </a:bodyPr>
          <a:lstStyle/>
          <a:p>
            <a:pPr marL="364503" indent="-364503" defTabSz="972007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es-CO" sz="2551" dirty="0">
              <a:latin typeface="Arial Black" pitchFamily="34" charset="0"/>
            </a:endParaRPr>
          </a:p>
          <a:p>
            <a:pPr marL="364503" indent="-364503" algn="just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s-CO" sz="2551" dirty="0">
                <a:latin typeface="Arial Black" pitchFamily="34" charset="0"/>
              </a:rPr>
              <a:t>Analiza de manera independiente el “Material Clase 1” y el video “Estrategias metacognitivas” que le facilita el profesor para identificar las estrategias pueden ser metacognitivas.  Selecciona un compañero del curso, debate con él los argumentos y el consenso de los dos lo publicarán en el grupo a más tardar el próximo miércoles. Comenta las publicaciones del resto de tus compañeros.</a:t>
            </a:r>
          </a:p>
          <a:p>
            <a:pPr marL="364503" indent="-364503" defTabSz="972007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es-CO" sz="2551" dirty="0">
              <a:latin typeface="Arial Black" pitchFamily="34" charset="0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3804993" y="615851"/>
            <a:ext cx="7589050" cy="1215033"/>
          </a:xfrm>
          <a:prstGeom prst="rect">
            <a:avLst/>
          </a:prstGeom>
          <a:ln w="9525" cap="flat" cmpd="sng" algn="ctr">
            <a:noFill/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7203" tIns="48601" rIns="97203" bIns="4860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O" sz="2976" dirty="0">
                <a:solidFill>
                  <a:srgbClr val="000000"/>
                </a:solidFill>
                <a:latin typeface="Arial Black" pitchFamily="34" charset="0"/>
              </a:rPr>
              <a:t>Para reflexionar…</a:t>
            </a:r>
          </a:p>
        </p:txBody>
      </p:sp>
      <p:pic>
        <p:nvPicPr>
          <p:cNvPr id="3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pic>
        <p:nvPicPr>
          <p:cNvPr id="6" name="Imagen 10" descr="Colección de fotografía - deprimido. fotosearch &#10;- buscar fotos &#10;e imágenes y foto &#10;clipa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92"/>
          <a:stretch/>
        </p:blipFill>
        <p:spPr bwMode="auto">
          <a:xfrm>
            <a:off x="1355523" y="2789054"/>
            <a:ext cx="3189461" cy="243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n 16" descr="Foto - soñar despierto. &#10;fotosearch - buscar &#10;fotos e imágenes &#10;y foto clipart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92"/>
          <a:stretch/>
        </p:blipFill>
        <p:spPr bwMode="auto">
          <a:xfrm>
            <a:off x="6198539" y="2594029"/>
            <a:ext cx="2413190" cy="3561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28" descr="Colecciones de fotografía (Stock Photography) - cansado,  trabajando, &#10; niña. fotosearch &#10;- buscar fotos &#10;e imágenes y foto &#10;clipart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67"/>
          <a:stretch/>
        </p:blipFill>
        <p:spPr bwMode="auto">
          <a:xfrm>
            <a:off x="8780484" y="2293646"/>
            <a:ext cx="3290714" cy="213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77937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519957" y="416130"/>
            <a:ext cx="7720439" cy="139056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es-CO" sz="2870" dirty="0">
                <a:solidFill>
                  <a:srgbClr val="000000"/>
                </a:solidFill>
                <a:latin typeface="Arial Black" pitchFamily="34" charset="0"/>
              </a:rPr>
              <a:t>Desde el proceso de enseñanza-aprendizaje que dirijo …</a:t>
            </a:r>
          </a:p>
        </p:txBody>
      </p:sp>
      <p:sp>
        <p:nvSpPr>
          <p:cNvPr id="28675" name="2 Marcador de contenido"/>
          <p:cNvSpPr>
            <a:spLocks noGrp="1"/>
          </p:cNvSpPr>
          <p:nvPr>
            <p:ph idx="4294967295"/>
          </p:nvPr>
        </p:nvSpPr>
        <p:spPr>
          <a:xfrm>
            <a:off x="743153" y="2948207"/>
            <a:ext cx="12287628" cy="4280517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s-CO" altLang="es-ES" dirty="0">
                <a:latin typeface="Arial Black" panose="020B0A04020102020204" pitchFamily="34" charset="0"/>
              </a:rPr>
              <a:t>¿Qué tipo de estrategia de aprendizaje poseo?</a:t>
            </a:r>
          </a:p>
          <a:p>
            <a:pPr algn="just" eaLnBrk="1" hangingPunct="1"/>
            <a:endParaRPr lang="es-CO" altLang="es-ES" dirty="0">
              <a:latin typeface="Arial Black" panose="020B0A04020102020204" pitchFamily="34" charset="0"/>
            </a:endParaRPr>
          </a:p>
          <a:p>
            <a:pPr algn="just" eaLnBrk="1" hangingPunct="1"/>
            <a:r>
              <a:rPr lang="es-CO" altLang="es-ES" dirty="0">
                <a:latin typeface="Arial Black" panose="020B0A04020102020204" pitchFamily="34" charset="0"/>
              </a:rPr>
              <a:t>¿Qué tipo de estrategia de aprendizaje contribuyo a formar en los estudiantes?</a:t>
            </a:r>
          </a:p>
          <a:p>
            <a:pPr algn="just" eaLnBrk="1" hangingPunct="1"/>
            <a:endParaRPr lang="es-CO" altLang="es-ES" dirty="0">
              <a:latin typeface="Arial Black" panose="020B0A04020102020204" pitchFamily="34" charset="0"/>
            </a:endParaRPr>
          </a:p>
          <a:p>
            <a:pPr algn="just" eaLnBrk="1" hangingPunct="1">
              <a:buFontTx/>
              <a:buNone/>
            </a:pPr>
            <a:r>
              <a:rPr lang="es-CO" altLang="es-ES" sz="3827" dirty="0">
                <a:latin typeface="Arial Black" panose="020B0A04020102020204" pitchFamily="34" charset="0"/>
              </a:rPr>
              <a:t> </a:t>
            </a: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7709805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51901" y="354455"/>
            <a:ext cx="7884238" cy="1215033"/>
          </a:xfrm>
        </p:spPr>
        <p:txBody>
          <a:bodyPr>
            <a:normAutofit/>
          </a:bodyPr>
          <a:lstStyle/>
          <a:p>
            <a:r>
              <a:rPr lang="es-ES" b="1" dirty="0"/>
              <a:t>SISTEMA DE CONOCIMIENTOS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19700" y="2341294"/>
            <a:ext cx="12247361" cy="4810885"/>
          </a:xfrm>
        </p:spPr>
        <p:txBody>
          <a:bodyPr>
            <a:normAutofit fontScale="92500"/>
          </a:bodyPr>
          <a:lstStyle/>
          <a:p>
            <a:pPr algn="just"/>
            <a:r>
              <a:rPr lang="es-ES" sz="3827" dirty="0"/>
              <a:t>Estrategias de enseñanza y aprendizaje. Tipos de estrategias de aprendizaje. </a:t>
            </a:r>
          </a:p>
          <a:p>
            <a:pPr algn="just"/>
            <a:r>
              <a:rPr lang="es-ES" sz="3827" dirty="0"/>
              <a:t>Concepciones teóricas que sustentan los estilos de aprendizaje. </a:t>
            </a:r>
          </a:p>
          <a:p>
            <a:pPr algn="just"/>
            <a:r>
              <a:rPr lang="es-ES" sz="3827" dirty="0"/>
              <a:t>La enseñanza de estrategias de aprendizaje. Diseños que favorezcan la estimulación de la actividad cognoscitiva de los estudiantes. </a:t>
            </a:r>
          </a:p>
          <a:p>
            <a:pPr algn="just"/>
            <a:r>
              <a:rPr lang="es-ES" sz="3827"/>
              <a:t>Las Tecnologías de la Información y la Comunicación en el desarrollo de estrategias de aprendizaje. </a:t>
            </a:r>
            <a:endParaRPr lang="es-ES" sz="3827" dirty="0"/>
          </a:p>
          <a:p>
            <a:pPr algn="just"/>
            <a:endParaRPr lang="es-ES" sz="3827" dirty="0"/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519957" y="416130"/>
            <a:ext cx="7720439" cy="139056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es-CO" sz="2870" dirty="0">
                <a:solidFill>
                  <a:srgbClr val="000000"/>
                </a:solidFill>
                <a:latin typeface="Arial Black" pitchFamily="34" charset="0"/>
              </a:rPr>
              <a:t>Desde el proceso de enseñanza-aprendizaje que dirijo …</a:t>
            </a:r>
          </a:p>
        </p:txBody>
      </p:sp>
      <p:sp>
        <p:nvSpPr>
          <p:cNvPr id="28675" name="2 Marcador de contenido"/>
          <p:cNvSpPr>
            <a:spLocks noGrp="1"/>
          </p:cNvSpPr>
          <p:nvPr>
            <p:ph idx="4294967295"/>
          </p:nvPr>
        </p:nvSpPr>
        <p:spPr>
          <a:xfrm>
            <a:off x="743153" y="2112879"/>
            <a:ext cx="12287628" cy="5115845"/>
          </a:xfrm>
        </p:spPr>
        <p:txBody>
          <a:bodyPr>
            <a:normAutofit/>
          </a:bodyPr>
          <a:lstStyle/>
          <a:p>
            <a:pPr algn="just" eaLnBrk="1" hangingPunct="1"/>
            <a:endParaRPr lang="es-CO" altLang="es-ES" dirty="0">
              <a:latin typeface="Arial Black" panose="020B0A04020102020204" pitchFamily="34" charset="0"/>
            </a:endParaRPr>
          </a:p>
          <a:p>
            <a:pPr algn="just" eaLnBrk="1" hangingPunct="1"/>
            <a:r>
              <a:rPr lang="es-CO" altLang="es-ES" dirty="0">
                <a:latin typeface="Arial Black" panose="020B0A04020102020204" pitchFamily="34" charset="0"/>
              </a:rPr>
              <a:t>¿Promueven esas estrategias el éxito o el fracaso de su aprendizaje?</a:t>
            </a:r>
          </a:p>
          <a:p>
            <a:pPr algn="just" eaLnBrk="1" hangingPunct="1"/>
            <a:endParaRPr lang="es-CO" altLang="es-ES" dirty="0">
              <a:latin typeface="Arial Black" panose="020B0A04020102020204" pitchFamily="34" charset="0"/>
            </a:endParaRPr>
          </a:p>
          <a:p>
            <a:pPr algn="just" eaLnBrk="1" hangingPunct="1"/>
            <a:r>
              <a:rPr lang="es-CO" altLang="es-ES" dirty="0">
                <a:latin typeface="Arial Black" panose="020B0A04020102020204" pitchFamily="34" charset="0"/>
              </a:rPr>
              <a:t>¿Por qué tan baja calidad en el proceso de aprendizaje y su expresión en los diferentes tipos de evaluaciones?</a:t>
            </a:r>
          </a:p>
          <a:p>
            <a:pPr algn="just" eaLnBrk="1" hangingPunct="1">
              <a:buFontTx/>
              <a:buNone/>
            </a:pPr>
            <a:r>
              <a:rPr lang="es-CO" altLang="es-ES" sz="3827" dirty="0">
                <a:latin typeface="Arial Black" panose="020B0A04020102020204" pitchFamily="34" charset="0"/>
              </a:rPr>
              <a:t> </a:t>
            </a: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77098056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3519955" y="354455"/>
            <a:ext cx="7720440" cy="121503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es-CO" sz="2551" dirty="0">
                <a:solidFill>
                  <a:srgbClr val="000000"/>
                </a:solidFill>
                <a:latin typeface="Arial Black" pitchFamily="34" charset="0"/>
              </a:rPr>
              <a:t>Las estrategias presentadas…</a:t>
            </a:r>
          </a:p>
        </p:txBody>
      </p:sp>
      <p:sp>
        <p:nvSpPr>
          <p:cNvPr id="29699" name="2 Marcador de contenido"/>
          <p:cNvSpPr>
            <a:spLocks noGrp="1"/>
          </p:cNvSpPr>
          <p:nvPr>
            <p:ph idx="4294967295"/>
          </p:nvPr>
        </p:nvSpPr>
        <p:spPr>
          <a:xfrm>
            <a:off x="743153" y="2609445"/>
            <a:ext cx="12287628" cy="4006911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s-CO" altLang="es-ES" sz="2551" dirty="0">
                <a:latin typeface="Arial Black" panose="020B0A04020102020204" pitchFamily="34" charset="0"/>
              </a:rPr>
              <a:t>¿Pueden ser formados los estudiantes con la concepción desarrolladora que promueve y asumen los colectivos?</a:t>
            </a:r>
          </a:p>
          <a:p>
            <a:pPr eaLnBrk="1" hangingPunct="1">
              <a:buFontTx/>
              <a:buNone/>
            </a:pPr>
            <a:endParaRPr lang="es-CO" altLang="es-ES" sz="2551" dirty="0">
              <a:latin typeface="Arial Black" panose="020B0A04020102020204" pitchFamily="34" charset="0"/>
            </a:endParaRPr>
          </a:p>
          <a:p>
            <a:pPr eaLnBrk="1" hangingPunct="1"/>
            <a:r>
              <a:rPr lang="es-CO" altLang="es-ES" sz="2551" dirty="0">
                <a:latin typeface="Arial Black" panose="020B0A04020102020204" pitchFamily="34" charset="0"/>
              </a:rPr>
              <a:t>¿Son esas estrategias las que favorecen  en nuestra realidad el desarrollo de un pensamiento científico en la formación de las estudiantes y los estudiantes?</a:t>
            </a: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7261373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xplosión 2"/>
          <p:cNvSpPr/>
          <p:nvPr/>
        </p:nvSpPr>
        <p:spPr>
          <a:xfrm rot="20927372">
            <a:off x="5850456" y="2175315"/>
            <a:ext cx="5629652" cy="2970080"/>
          </a:xfrm>
          <a:prstGeom prst="irregularSeal2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CO" sz="1913" dirty="0">
                <a:latin typeface="Arial Black" pitchFamily="34" charset="0"/>
              </a:rPr>
              <a:t>¿Cuáles los procedimientos didácticos?</a:t>
            </a:r>
          </a:p>
        </p:txBody>
      </p:sp>
      <p:pic>
        <p:nvPicPr>
          <p:cNvPr id="31747" name="Imagen 10" descr="Colección de fotografía - deprimido. fotosearch &#10;- buscar fotos &#10;e imágenes y foto &#10;clipa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7"/>
          <a:stretch/>
        </p:blipFill>
        <p:spPr bwMode="auto">
          <a:xfrm>
            <a:off x="3147012" y="3859485"/>
            <a:ext cx="3189461" cy="2662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Llamada de nube"/>
          <p:cNvSpPr>
            <a:spLocks noChangeArrowheads="1"/>
          </p:cNvSpPr>
          <p:nvPr/>
        </p:nvSpPr>
        <p:spPr bwMode="auto">
          <a:xfrm>
            <a:off x="3423769" y="798281"/>
            <a:ext cx="6178121" cy="2529631"/>
          </a:xfrm>
          <a:prstGeom prst="cloudCallout">
            <a:avLst>
              <a:gd name="adj1" fmla="val -27093"/>
              <a:gd name="adj2" fmla="val 101699"/>
            </a:avLst>
          </a:prstGeom>
          <a:gradFill rotWithShape="1">
            <a:gsLst>
              <a:gs pos="0">
                <a:srgbClr val="DAFDA7"/>
              </a:gs>
              <a:gs pos="35001">
                <a:srgbClr val="E4FDC2"/>
              </a:gs>
              <a:gs pos="100000">
                <a:srgbClr val="F5FFE6"/>
              </a:gs>
            </a:gsLst>
            <a:lin ang="16200000" scaled="1"/>
          </a:gradFill>
          <a:ln w="9525" algn="ctr">
            <a:solidFill>
              <a:srgbClr val="98B954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s-CO" sz="2551" dirty="0">
                <a:solidFill>
                  <a:srgbClr val="000000"/>
                </a:solidFill>
                <a:latin typeface="Arial Black" pitchFamily="34" charset="0"/>
              </a:rPr>
              <a:t>¿</a:t>
            </a:r>
            <a:r>
              <a:rPr lang="es-CO" sz="2126" dirty="0">
                <a:solidFill>
                  <a:srgbClr val="000000"/>
                </a:solidFill>
                <a:latin typeface="Arial Black" pitchFamily="34" charset="0"/>
              </a:rPr>
              <a:t>Cómo deben ser la formación de las estrategias de aprendizaje en mis estudiantes?</a:t>
            </a:r>
          </a:p>
        </p:txBody>
      </p:sp>
      <p:sp>
        <p:nvSpPr>
          <p:cNvPr id="31750" name="7 CuadroTexto"/>
          <p:cNvSpPr txBox="1">
            <a:spLocks noChangeArrowheads="1"/>
          </p:cNvSpPr>
          <p:nvPr/>
        </p:nvSpPr>
        <p:spPr bwMode="auto">
          <a:xfrm>
            <a:off x="8321023" y="5145398"/>
            <a:ext cx="1031090" cy="140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9pPr>
          </a:lstStyle>
          <a:p>
            <a:pPr eaLnBrk="1" hangingPunct="1"/>
            <a:r>
              <a:rPr lang="es-CO" altLang="es-ES" sz="8504" dirty="0">
                <a:latin typeface="Arial Black" panose="020B0A04020102020204" pitchFamily="34" charset="0"/>
              </a:rPr>
              <a:t>?</a:t>
            </a:r>
          </a:p>
        </p:txBody>
      </p:sp>
      <p:sp>
        <p:nvSpPr>
          <p:cNvPr id="31751" name="8 CuadroTexto"/>
          <p:cNvSpPr txBox="1">
            <a:spLocks noChangeArrowheads="1"/>
          </p:cNvSpPr>
          <p:nvPr/>
        </p:nvSpPr>
        <p:spPr bwMode="auto">
          <a:xfrm>
            <a:off x="3192575" y="263327"/>
            <a:ext cx="651393" cy="1270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Bookman Old Style" panose="02050604050505020204" pitchFamily="18" charset="0"/>
              </a:defRPr>
            </a:lvl9pPr>
          </a:lstStyle>
          <a:p>
            <a:pPr eaLnBrk="1" hangingPunct="1"/>
            <a:r>
              <a:rPr lang="es-CO" altLang="es-ES" sz="7654">
                <a:latin typeface="Arial Black" panose="020B0A04020102020204" pitchFamily="34" charset="0"/>
              </a:rPr>
              <a:t>¿</a:t>
            </a:r>
          </a:p>
        </p:txBody>
      </p:sp>
      <p:pic>
        <p:nvPicPr>
          <p:cNvPr id="8" name="Picture 2" descr="I:\II EDICION\diseño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5629296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96246" y="2217921"/>
            <a:ext cx="11941177" cy="2317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63"/>
              </a:spcAft>
            </a:pPr>
            <a:r>
              <a:rPr lang="es-ES" sz="2551" dirty="0">
                <a:latin typeface="Arial Black" panose="020B0A04020102020204" pitchFamily="34" charset="0"/>
              </a:rPr>
              <a:t>Lea detenidamente la guía de estudios brindada y realiza un resumen a partir de los siguientes aspectos:</a:t>
            </a:r>
          </a:p>
          <a:p>
            <a:pPr lvl="1" algn="just">
              <a:lnSpc>
                <a:spcPct val="115000"/>
              </a:lnSpc>
            </a:pPr>
            <a:r>
              <a:rPr lang="es-ES" sz="2551" dirty="0">
                <a:latin typeface="Arial Black" panose="020B0A04020102020204" pitchFamily="34" charset="0"/>
              </a:rPr>
              <a:t>1.	</a:t>
            </a:r>
            <a:r>
              <a:rPr lang="es-ES" sz="2126" dirty="0">
                <a:latin typeface="Arial Black" panose="020B0A04020102020204" pitchFamily="34" charset="0"/>
              </a:rPr>
              <a:t>Definición de estrategia de enseñanza-aprendizaje.</a:t>
            </a:r>
          </a:p>
          <a:p>
            <a:pPr lvl="1" algn="just">
              <a:lnSpc>
                <a:spcPct val="115000"/>
              </a:lnSpc>
            </a:pPr>
            <a:r>
              <a:rPr lang="es-ES" sz="2126" dirty="0">
                <a:latin typeface="Arial Black" panose="020B0A04020102020204" pitchFamily="34" charset="0"/>
              </a:rPr>
              <a:t>2.	Definición de estrategias de aprendizaje.</a:t>
            </a:r>
          </a:p>
          <a:p>
            <a:pPr lvl="1" algn="just">
              <a:lnSpc>
                <a:spcPct val="115000"/>
              </a:lnSpc>
            </a:pPr>
            <a:r>
              <a:rPr lang="es-ES" sz="2126" dirty="0">
                <a:latin typeface="Arial Black" panose="020B0A04020102020204" pitchFamily="34" charset="0"/>
              </a:rPr>
              <a:t>3.	Clasifique las estrategias de aprendizaje y caracterice cada tipo.</a:t>
            </a:r>
          </a:p>
        </p:txBody>
      </p:sp>
      <p:pic>
        <p:nvPicPr>
          <p:cNvPr id="3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3728447" y="566122"/>
            <a:ext cx="7720440" cy="121503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7203" tIns="48601" rIns="97203" bIns="4860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O" sz="2551" dirty="0">
                <a:solidFill>
                  <a:srgbClr val="000000"/>
                </a:solidFill>
                <a:latin typeface="Arial Black" pitchFamily="34" charset="0"/>
              </a:rPr>
              <a:t>Autopreparación </a:t>
            </a:r>
          </a:p>
        </p:txBody>
      </p:sp>
    </p:spTree>
    <p:extLst>
      <p:ext uri="{BB962C8B-B14F-4D97-AF65-F5344CB8AC3E}">
        <p14:creationId xmlns:p14="http://schemas.microsoft.com/office/powerpoint/2010/main" val="32900747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2 Marcador de contenido"/>
          <p:cNvSpPr>
            <a:spLocks noGrp="1"/>
          </p:cNvSpPr>
          <p:nvPr>
            <p:ph idx="4294967295"/>
          </p:nvPr>
        </p:nvSpPr>
        <p:spPr>
          <a:xfrm>
            <a:off x="792838" y="2416627"/>
            <a:ext cx="12287628" cy="40069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CO" altLang="es-ES" sz="4252" dirty="0">
                <a:latin typeface="Arial Black" panose="020B0A04020102020204" pitchFamily="34" charset="0"/>
              </a:rPr>
              <a:t>¿Qué estrategias de aprendizaje promovió el profesor durante la clase?</a:t>
            </a:r>
          </a:p>
        </p:txBody>
      </p:sp>
      <p:pic>
        <p:nvPicPr>
          <p:cNvPr id="4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7" name="1 Título"/>
          <p:cNvSpPr txBox="1">
            <a:spLocks/>
          </p:cNvSpPr>
          <p:nvPr/>
        </p:nvSpPr>
        <p:spPr>
          <a:xfrm>
            <a:off x="3678562" y="670005"/>
            <a:ext cx="7589050" cy="1215033"/>
          </a:xfrm>
          <a:prstGeom prst="rect">
            <a:avLst/>
          </a:prstGeom>
          <a:ln w="9525" cap="flat" cmpd="sng" algn="ctr">
            <a:noFill/>
            <a:prstDash val="soli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7203" tIns="48601" rIns="97203" bIns="4860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CO" sz="2976" dirty="0">
                <a:solidFill>
                  <a:srgbClr val="000000"/>
                </a:solidFill>
                <a:latin typeface="Arial Black" pitchFamily="34" charset="0"/>
              </a:rPr>
              <a:t>Para reflexionar…</a:t>
            </a:r>
          </a:p>
        </p:txBody>
      </p:sp>
      <p:pic>
        <p:nvPicPr>
          <p:cNvPr id="8" name="Imagen 10" descr="Colección de fotografía - deprimido. fotosearch &#10;- buscar fotos &#10;e imágenes y foto &#10;clipa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60"/>
          <a:stretch/>
        </p:blipFill>
        <p:spPr bwMode="auto">
          <a:xfrm>
            <a:off x="5642100" y="4779250"/>
            <a:ext cx="3189461" cy="2384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6137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73305" y="354455"/>
            <a:ext cx="4556405" cy="1215033"/>
          </a:xfrm>
        </p:spPr>
        <p:txBody>
          <a:bodyPr>
            <a:normAutofit/>
          </a:bodyPr>
          <a:lstStyle/>
          <a:p>
            <a:r>
              <a:rPr lang="es-ES" b="1" dirty="0"/>
              <a:t>Evaluación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43155" y="2112866"/>
            <a:ext cx="12553545" cy="5012045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b="1" dirty="0"/>
              <a:t>Evaluación sistemática</a:t>
            </a:r>
            <a:r>
              <a:rPr lang="es-ES" dirty="0"/>
              <a:t> se realizará a partir de los criterios siguientes: </a:t>
            </a:r>
          </a:p>
          <a:p>
            <a:pPr lvl="1" algn="just"/>
            <a:r>
              <a:rPr lang="es-ES" dirty="0"/>
              <a:t>el dominio del contenido, la utilización de la investigación y la participación activa demostrada en defender y fundamentar sus criterios y posiciones.</a:t>
            </a:r>
          </a:p>
          <a:p>
            <a:pPr lvl="1" algn="just"/>
            <a:endParaRPr lang="es-ES" dirty="0"/>
          </a:p>
          <a:p>
            <a:pPr algn="just"/>
            <a:r>
              <a:rPr lang="es-ES" dirty="0"/>
              <a:t> Para la </a:t>
            </a:r>
            <a:r>
              <a:rPr lang="es-ES" b="1" dirty="0"/>
              <a:t>evaluación final </a:t>
            </a:r>
            <a:r>
              <a:rPr lang="es-ES" dirty="0"/>
              <a:t>deben entregar por escrito y defender el diseño de una actividad o un sistema de actividades que les permita exponer las estrategias de aprendizaje que más emplean sus estudiantes para apropiarse de los objetivos y demostrar como ustedes </a:t>
            </a:r>
            <a:r>
              <a:rPr lang="es-ES"/>
              <a:t>las promueven.</a:t>
            </a:r>
            <a:endParaRPr lang="es-ES" sz="3827" dirty="0"/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5" name="Estrella de 4 puntas 4"/>
          <p:cNvSpPr/>
          <p:nvPr/>
        </p:nvSpPr>
        <p:spPr>
          <a:xfrm>
            <a:off x="12760875" y="6616354"/>
            <a:ext cx="459276" cy="4592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3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3154" y="1809131"/>
            <a:ext cx="11022625" cy="5036865"/>
          </a:xfrm>
        </p:spPr>
        <p:txBody>
          <a:bodyPr>
            <a:normAutofit/>
          </a:bodyPr>
          <a:lstStyle/>
          <a:p>
            <a:pPr algn="just"/>
            <a:r>
              <a:rPr lang="es-ES" b="1" dirty="0"/>
              <a:t>“Si tuviéramos que elegir un lema, un </a:t>
            </a:r>
            <a:r>
              <a:rPr lang="es-ES" b="1" i="1" dirty="0"/>
              <a:t>mantra </a:t>
            </a:r>
            <a:r>
              <a:rPr lang="es-ES" b="1" dirty="0"/>
              <a:t>que guiara las metas y propósitos de la escuela del siglo XXI, sin duda el más aceptado a estas alturas entre educadores e investigadores, entre los políticos que toman decisiones sobre la educación, e intelectuales que reflexionan sobre ella, sería el que la educación tiene que estar dirigida a ayudar a los alumnos a </a:t>
            </a:r>
            <a:r>
              <a:rPr lang="es-ES" sz="5528" b="1" i="1" dirty="0"/>
              <a:t>aprender a aprender</a:t>
            </a:r>
            <a:r>
              <a:rPr lang="es-ES" b="1" i="1" dirty="0"/>
              <a:t>.</a:t>
            </a:r>
          </a:p>
          <a:p>
            <a:pPr marL="0" indent="0" algn="r">
              <a:buNone/>
            </a:pPr>
            <a:r>
              <a:rPr lang="es-ES" b="1" i="1" dirty="0"/>
              <a:t> </a:t>
            </a:r>
            <a:r>
              <a:rPr lang="es-ES" sz="2551" dirty="0"/>
              <a:t>( Informe Delors , 1996)</a:t>
            </a:r>
            <a:endParaRPr lang="es-ES" dirty="0"/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4" name="Estrella de 4 puntas 3"/>
          <p:cNvSpPr/>
          <p:nvPr/>
        </p:nvSpPr>
        <p:spPr>
          <a:xfrm>
            <a:off x="12760875" y="6616354"/>
            <a:ext cx="459276" cy="4592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3"/>
          </a:p>
        </p:txBody>
      </p:sp>
    </p:spTree>
    <p:extLst>
      <p:ext uri="{BB962C8B-B14F-4D97-AF65-F5344CB8AC3E}">
        <p14:creationId xmlns:p14="http://schemas.microsoft.com/office/powerpoint/2010/main" val="459707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056016" y="662839"/>
            <a:ext cx="5133841" cy="681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827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“aprender a aprender” </a:t>
            </a:r>
            <a:endParaRPr lang="es-ES" sz="3827" b="1" dirty="0"/>
          </a:p>
        </p:txBody>
      </p:sp>
      <p:sp>
        <p:nvSpPr>
          <p:cNvPr id="6" name="Rectángulo 5"/>
          <p:cNvSpPr/>
          <p:nvPr/>
        </p:nvSpPr>
        <p:spPr>
          <a:xfrm>
            <a:off x="4264271" y="2484275"/>
            <a:ext cx="8075063" cy="615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402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 tipo de </a:t>
            </a:r>
            <a:r>
              <a:rPr lang="es-ES" sz="3402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conocimiento</a:t>
            </a:r>
            <a:r>
              <a:rPr lang="es-ES" sz="3402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específico</a:t>
            </a:r>
            <a:endParaRPr lang="es-ES" sz="3402" dirty="0"/>
          </a:p>
        </p:txBody>
      </p:sp>
      <p:sp>
        <p:nvSpPr>
          <p:cNvPr id="7" name="Rectángulo 6"/>
          <p:cNvSpPr/>
          <p:nvPr/>
        </p:nvSpPr>
        <p:spPr>
          <a:xfrm>
            <a:off x="4714898" y="3791659"/>
            <a:ext cx="5748690" cy="6158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402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“estratégico“ o “condicional” </a:t>
            </a:r>
            <a:endParaRPr lang="es-ES" sz="3402" b="1" dirty="0"/>
          </a:p>
        </p:txBody>
      </p:sp>
      <p:sp>
        <p:nvSpPr>
          <p:cNvPr id="8" name="Rectángulo 7"/>
          <p:cNvSpPr/>
          <p:nvPr/>
        </p:nvSpPr>
        <p:spPr>
          <a:xfrm>
            <a:off x="539751" y="5196644"/>
            <a:ext cx="12603854" cy="113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402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posibilidad de hacer un uso </a:t>
            </a:r>
            <a:r>
              <a:rPr lang="es-ES" sz="3402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flexible y funcional </a:t>
            </a:r>
            <a:r>
              <a:rPr lang="es-ES" sz="3402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los conocimientos construidos </a:t>
            </a:r>
            <a:endParaRPr lang="es-ES" sz="3402" dirty="0"/>
          </a:p>
        </p:txBody>
      </p:sp>
      <p:sp>
        <p:nvSpPr>
          <p:cNvPr id="9" name="Rectángulo 8"/>
          <p:cNvSpPr/>
          <p:nvPr/>
        </p:nvSpPr>
        <p:spPr>
          <a:xfrm>
            <a:off x="3697676" y="1789068"/>
            <a:ext cx="3270066" cy="386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913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construcción  por el estudiante</a:t>
            </a:r>
            <a:endParaRPr lang="es-ES" sz="1913" dirty="0"/>
          </a:p>
        </p:txBody>
      </p:sp>
      <p:sp>
        <p:nvSpPr>
          <p:cNvPr id="13" name="Rectángulo 12"/>
          <p:cNvSpPr/>
          <p:nvPr/>
        </p:nvSpPr>
        <p:spPr>
          <a:xfrm>
            <a:off x="5056015" y="3318501"/>
            <a:ext cx="3551971" cy="386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913" dirty="0">
                <a:latin typeface="Times New Roman" panose="02020603050405020304" pitchFamily="18" charset="0"/>
                <a:ea typeface="Times New Roman" panose="02020603050405020304" pitchFamily="18" charset="0"/>
              </a:rPr>
              <a:t>	que es </a:t>
            </a:r>
            <a:endParaRPr lang="es-ES" sz="1913" dirty="0"/>
          </a:p>
        </p:txBody>
      </p:sp>
      <p:sp>
        <p:nvSpPr>
          <p:cNvPr id="14" name="Rectángulo 13"/>
          <p:cNvSpPr/>
          <p:nvPr/>
        </p:nvSpPr>
        <p:spPr>
          <a:xfrm>
            <a:off x="5065693" y="4560176"/>
            <a:ext cx="3551971" cy="386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913" dirty="0">
                <a:latin typeface="Times New Roman" panose="02020603050405020304" pitchFamily="18" charset="0"/>
                <a:ea typeface="Times New Roman" panose="02020603050405020304" pitchFamily="18" charset="0"/>
              </a:rPr>
              <a:t>	con la </a:t>
            </a:r>
            <a:endParaRPr lang="es-ES" sz="1913" dirty="0"/>
          </a:p>
        </p:txBody>
      </p:sp>
      <p:sp>
        <p:nvSpPr>
          <p:cNvPr id="15" name="Flecha abajo 14"/>
          <p:cNvSpPr/>
          <p:nvPr/>
        </p:nvSpPr>
        <p:spPr>
          <a:xfrm>
            <a:off x="7249563" y="1526088"/>
            <a:ext cx="688914" cy="1085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7203" tIns="48601" rIns="97203" bIns="486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1913"/>
          </a:p>
        </p:txBody>
      </p:sp>
      <p:sp>
        <p:nvSpPr>
          <p:cNvPr id="16" name="Flecha abajo 15"/>
          <p:cNvSpPr/>
          <p:nvPr/>
        </p:nvSpPr>
        <p:spPr>
          <a:xfrm>
            <a:off x="7249563" y="3028382"/>
            <a:ext cx="688914" cy="5931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7203" tIns="48601" rIns="97203" bIns="486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1913"/>
          </a:p>
        </p:txBody>
      </p:sp>
      <p:sp>
        <p:nvSpPr>
          <p:cNvPr id="17" name="Flecha abajo 16"/>
          <p:cNvSpPr/>
          <p:nvPr/>
        </p:nvSpPr>
        <p:spPr>
          <a:xfrm>
            <a:off x="7267718" y="4508407"/>
            <a:ext cx="688914" cy="5931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7203" tIns="48601" rIns="97203" bIns="4860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 sz="1913"/>
          </a:p>
        </p:txBody>
      </p:sp>
      <p:pic>
        <p:nvPicPr>
          <p:cNvPr id="18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476" y="278607"/>
            <a:ext cx="2619932" cy="17466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4023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>
          <a:xfrm>
            <a:off x="3116079" y="437693"/>
            <a:ext cx="8748236" cy="1215033"/>
          </a:xfrm>
        </p:spPr>
        <p:txBody>
          <a:bodyPr/>
          <a:lstStyle/>
          <a:p>
            <a:pPr eaLnBrk="1" hangingPunct="1"/>
            <a:r>
              <a:rPr lang="es-CO" dirty="0">
                <a:latin typeface="Arial Black" pitchFamily="34" charset="0"/>
              </a:rPr>
              <a:t>Estrategia</a:t>
            </a:r>
            <a:r>
              <a:rPr lang="es-CO" dirty="0"/>
              <a:t> </a:t>
            </a:r>
            <a:r>
              <a:rPr lang="es-CO" sz="3295" dirty="0">
                <a:latin typeface="Arial Black" pitchFamily="34" charset="0"/>
              </a:rPr>
              <a:t>del griego: “</a:t>
            </a:r>
            <a:r>
              <a:rPr lang="es-CO" sz="3295" dirty="0" err="1">
                <a:latin typeface="Arial Black" pitchFamily="34" charset="0"/>
              </a:rPr>
              <a:t>stratia</a:t>
            </a:r>
            <a:r>
              <a:rPr lang="es-CO" sz="3295" dirty="0"/>
              <a:t>”</a:t>
            </a:r>
          </a:p>
        </p:txBody>
      </p:sp>
      <p:sp>
        <p:nvSpPr>
          <p:cNvPr id="9219" name="2 Marcador de contenido"/>
          <p:cNvSpPr>
            <a:spLocks noGrp="1"/>
          </p:cNvSpPr>
          <p:nvPr>
            <p:ph idx="1"/>
          </p:nvPr>
        </p:nvSpPr>
        <p:spPr>
          <a:xfrm>
            <a:off x="1125884" y="2217924"/>
            <a:ext cx="11634993" cy="3030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dirty="0">
                <a:latin typeface="Arial Black" pitchFamily="34" charset="0"/>
              </a:rPr>
              <a:t>Significa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s-CO" dirty="0">
                <a:latin typeface="Arial Black" pitchFamily="34" charset="0"/>
              </a:rPr>
              <a:t>El arte de dirigir las acciones militares</a:t>
            </a:r>
          </a:p>
          <a:p>
            <a:pPr eaLnBrk="1" hangingPunct="1">
              <a:buFont typeface="Wingdings" pitchFamily="2" charset="2"/>
              <a:buChar char="ü"/>
            </a:pPr>
            <a:endParaRPr lang="es-CO" dirty="0">
              <a:latin typeface="Arial Black" pitchFamily="34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es-CO" dirty="0">
                <a:latin typeface="Arial Black" pitchFamily="34" charset="0"/>
              </a:rPr>
              <a:t>Habilidad, destreza para dirigir un asunto</a:t>
            </a:r>
          </a:p>
        </p:txBody>
      </p:sp>
      <p:pic>
        <p:nvPicPr>
          <p:cNvPr id="7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5" name="Estrella de 4 puntas 4"/>
          <p:cNvSpPr/>
          <p:nvPr/>
        </p:nvSpPr>
        <p:spPr>
          <a:xfrm>
            <a:off x="12760875" y="6616354"/>
            <a:ext cx="459276" cy="4592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3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43155" y="2264745"/>
            <a:ext cx="12756947" cy="4404504"/>
          </a:xfrm>
        </p:spPr>
        <p:txBody>
          <a:bodyPr rtlCol="0">
            <a:normAutofit fontScale="77500" lnSpcReduction="20000"/>
          </a:bodyPr>
          <a:lstStyle/>
          <a:p>
            <a:pPr algn="ctr">
              <a:defRPr/>
            </a:pPr>
            <a:r>
              <a:rPr lang="es-CO" sz="5528" dirty="0">
                <a:latin typeface="Arial Black" pitchFamily="34" charset="0"/>
              </a:rPr>
              <a:t>“Estrategia es política(…) y (…) política es el arte de asegurar al hombre el goce de sus facultades naturales en el bienestar de la existencia (…)</a:t>
            </a:r>
          </a:p>
          <a:p>
            <a:pPr algn="ctr">
              <a:buNone/>
              <a:defRPr/>
            </a:pPr>
            <a:r>
              <a:rPr lang="es-CO" sz="5528" dirty="0">
                <a:latin typeface="Arial Black" pitchFamily="34" charset="0"/>
              </a:rPr>
              <a:t>Es sobre todo arte de precisión.”</a:t>
            </a:r>
          </a:p>
          <a:p>
            <a:pPr algn="ctr">
              <a:buNone/>
              <a:defRPr/>
            </a:pPr>
            <a:endParaRPr lang="es-CO" sz="5528" dirty="0">
              <a:latin typeface="Arial Black" pitchFamily="34" charset="0"/>
            </a:endParaRPr>
          </a:p>
          <a:p>
            <a:pPr algn="ctr">
              <a:buNone/>
              <a:defRPr/>
            </a:pPr>
            <a:endParaRPr lang="es-CO" dirty="0"/>
          </a:p>
          <a:p>
            <a:pPr>
              <a:buNone/>
              <a:defRPr/>
            </a:pP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Martí J.  Obras completas, Tomos 4 y 21</a:t>
            </a:r>
          </a:p>
          <a:p>
            <a:pPr algn="ctr">
              <a:buNone/>
              <a:defRPr/>
            </a:pPr>
            <a:endParaRPr lang="es-CO" dirty="0"/>
          </a:p>
        </p:txBody>
      </p:sp>
      <p:pic>
        <p:nvPicPr>
          <p:cNvPr id="8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4" name="Estrella de 4 puntas 3"/>
          <p:cNvSpPr/>
          <p:nvPr/>
        </p:nvSpPr>
        <p:spPr>
          <a:xfrm>
            <a:off x="12760875" y="6616354"/>
            <a:ext cx="459276" cy="459276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13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I:\II EDICION\diseño 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53" y="62509"/>
            <a:ext cx="2619932" cy="1746621"/>
          </a:xfrm>
          <a:prstGeom prst="rect">
            <a:avLst/>
          </a:prstGeom>
          <a:noFill/>
        </p:spPr>
      </p:pic>
      <p:sp>
        <p:nvSpPr>
          <p:cNvPr id="7" name="2 Marcador de contenido"/>
          <p:cNvSpPr>
            <a:spLocks noGrp="1"/>
          </p:cNvSpPr>
          <p:nvPr>
            <p:ph idx="4294967295"/>
          </p:nvPr>
        </p:nvSpPr>
        <p:spPr>
          <a:xfrm>
            <a:off x="743154" y="2482606"/>
            <a:ext cx="12400453" cy="443993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CO" sz="233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None/>
              <a:defRPr/>
            </a:pPr>
            <a:r>
              <a:rPr lang="es-CO" sz="3295" b="1" dirty="0">
                <a:latin typeface="Arial" panose="020B0604020202020204" pitchFamily="34" charset="0"/>
                <a:cs typeface="Arial" panose="020B0604020202020204" pitchFamily="34" charset="0"/>
              </a:rPr>
              <a:t>¿Una estrategia es…?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CO" sz="329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None/>
              <a:defRPr/>
            </a:pPr>
            <a:r>
              <a:rPr lang="es-CO" sz="3295" b="1" dirty="0">
                <a:latin typeface="Arial" panose="020B0604020202020204" pitchFamily="34" charset="0"/>
                <a:cs typeface="Arial" panose="020B0604020202020204" pitchFamily="34" charset="0"/>
              </a:rPr>
              <a:t>				¿persigue…?</a:t>
            </a:r>
          </a:p>
          <a:p>
            <a:pPr algn="just" eaLnBrk="1" hangingPunct="1">
              <a:lnSpc>
                <a:spcPct val="90000"/>
              </a:lnSpc>
              <a:buNone/>
              <a:defRPr/>
            </a:pPr>
            <a:endParaRPr lang="es-CO" sz="329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None/>
              <a:defRPr/>
            </a:pPr>
            <a:r>
              <a:rPr lang="es-CO" sz="3295" b="1" dirty="0">
                <a:latin typeface="Arial" panose="020B0604020202020204" pitchFamily="34" charset="0"/>
                <a:cs typeface="Arial" panose="020B0604020202020204" pitchFamily="34" charset="0"/>
              </a:rPr>
              <a:t>					¿se desarrollan …?</a:t>
            </a:r>
          </a:p>
          <a:p>
            <a:pPr algn="just" eaLnBrk="1" hangingPunct="1">
              <a:lnSpc>
                <a:spcPct val="90000"/>
              </a:lnSpc>
              <a:buNone/>
              <a:defRPr/>
            </a:pPr>
            <a:endParaRPr lang="es-CO" sz="329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None/>
              <a:defRPr/>
            </a:pPr>
            <a:r>
              <a:rPr lang="es-CO" sz="3295" b="1" dirty="0">
                <a:latin typeface="Arial" panose="020B0604020202020204" pitchFamily="34" charset="0"/>
                <a:cs typeface="Arial" panose="020B0604020202020204" pitchFamily="34" charset="0"/>
              </a:rPr>
              <a:t>								¿le permite al alumno …?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CO" sz="329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CO" sz="329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CO" sz="3295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CO" sz="3295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1 Título"/>
          <p:cNvSpPr>
            <a:spLocks noGrp="1"/>
          </p:cNvSpPr>
          <p:nvPr>
            <p:ph type="title" idx="4294967295"/>
          </p:nvPr>
        </p:nvSpPr>
        <p:spPr>
          <a:xfrm>
            <a:off x="4286082" y="722314"/>
            <a:ext cx="7138368" cy="1215033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s-CO" b="1" dirty="0">
                <a:latin typeface="Arial" panose="020B0604020202020204" pitchFamily="34" charset="0"/>
                <a:cs typeface="Arial" panose="020B0604020202020204" pitchFamily="34" charset="0"/>
              </a:rPr>
              <a:t>Con una frase responda </a:t>
            </a:r>
            <a:endParaRPr lang="es-CO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2026</TotalTime>
  <Words>1279</Words>
  <Application>Microsoft Office PowerPoint</Application>
  <PresentationFormat>Personalizado</PresentationFormat>
  <Paragraphs>182</Paragraphs>
  <Slides>34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41" baseType="lpstr">
      <vt:lpstr>Arial</vt:lpstr>
      <vt:lpstr>Arial Black</vt:lpstr>
      <vt:lpstr>Calibri</vt:lpstr>
      <vt:lpstr>Elephant</vt:lpstr>
      <vt:lpstr>Times New Roman</vt:lpstr>
      <vt:lpstr>Wingdings</vt:lpstr>
      <vt:lpstr>Tema de Office</vt:lpstr>
      <vt:lpstr>Presentación de PowerPoint</vt:lpstr>
      <vt:lpstr>OBJETIVO</vt:lpstr>
      <vt:lpstr>SISTEMA DE CONOCIMIENTOS</vt:lpstr>
      <vt:lpstr>Evaluación</vt:lpstr>
      <vt:lpstr>Presentación de PowerPoint</vt:lpstr>
      <vt:lpstr>Presentación de PowerPoint</vt:lpstr>
      <vt:lpstr>Estrategia del griego: “stratia”</vt:lpstr>
      <vt:lpstr>Presentación de PowerPoint</vt:lpstr>
      <vt:lpstr>Con una frase responda </vt:lpstr>
      <vt:lpstr>Presentación de PowerPoint</vt:lpstr>
      <vt:lpstr>Estrategias de enseñanza - aprendizaje</vt:lpstr>
      <vt:lpstr>Estrategias de aprendizaje</vt:lpstr>
      <vt:lpstr>Tipos de estrategias</vt:lpstr>
      <vt:lpstr>Estrategias cognitivas</vt:lpstr>
      <vt:lpstr>Estrategias cognitivas de repetición</vt:lpstr>
      <vt:lpstr>Estrategias cognitivas de elaboración</vt:lpstr>
      <vt:lpstr>Estrategias cognitivas de organización</vt:lpstr>
      <vt:lpstr>Estrategias auxiliares</vt:lpstr>
      <vt:lpstr>Presentación de PowerPoint</vt:lpstr>
      <vt:lpstr>Estrategias auxiliares incluyen:</vt:lpstr>
      <vt:lpstr>Metacognición</vt:lpstr>
      <vt:lpstr>Metacognición</vt:lpstr>
      <vt:lpstr>Metacognición</vt:lpstr>
      <vt:lpstr>Estrategias metacognitivas</vt:lpstr>
      <vt:lpstr>Presentación de PowerPoint</vt:lpstr>
      <vt:lpstr>Las estrategias metacognitivas incluyen:</vt:lpstr>
      <vt:lpstr>Presentación de PowerPoint</vt:lpstr>
      <vt:lpstr>Presentación de PowerPoint</vt:lpstr>
      <vt:lpstr>Desde el proceso de enseñanza-aprendizaje que dirijo …</vt:lpstr>
      <vt:lpstr>Desde el proceso de enseñanza-aprendizaje que dirijo …</vt:lpstr>
      <vt:lpstr>Las estrategias presentadas…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Sede</dc:creator>
  <cp:lastModifiedBy>Albe2Glez</cp:lastModifiedBy>
  <cp:revision>168</cp:revision>
  <dcterms:created xsi:type="dcterms:W3CDTF">2017-01-30T19:01:57Z</dcterms:created>
  <dcterms:modified xsi:type="dcterms:W3CDTF">2023-11-03T12:01:14Z</dcterms:modified>
</cp:coreProperties>
</file>