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85" r:id="rId2"/>
    <p:sldId id="303" r:id="rId3"/>
    <p:sldId id="301" r:id="rId4"/>
    <p:sldId id="305" r:id="rId5"/>
    <p:sldId id="304" r:id="rId6"/>
    <p:sldId id="353" r:id="rId7"/>
    <p:sldId id="351" r:id="rId8"/>
    <p:sldId id="352" r:id="rId9"/>
    <p:sldId id="354" r:id="rId10"/>
    <p:sldId id="355" r:id="rId11"/>
    <p:sldId id="349" r:id="rId12"/>
    <p:sldId id="350" r:id="rId13"/>
    <p:sldId id="344" r:id="rId14"/>
    <p:sldId id="345" r:id="rId15"/>
    <p:sldId id="346" r:id="rId16"/>
    <p:sldId id="347" r:id="rId17"/>
    <p:sldId id="348" r:id="rId18"/>
    <p:sldId id="322" r:id="rId19"/>
    <p:sldId id="323" r:id="rId20"/>
    <p:sldId id="324" r:id="rId21"/>
    <p:sldId id="325" r:id="rId22"/>
    <p:sldId id="326" r:id="rId23"/>
    <p:sldId id="327" r:id="rId24"/>
    <p:sldId id="329" r:id="rId25"/>
    <p:sldId id="328" r:id="rId26"/>
    <p:sldId id="330" r:id="rId27"/>
    <p:sldId id="331" r:id="rId28"/>
    <p:sldId id="332" r:id="rId29"/>
    <p:sldId id="333" r:id="rId30"/>
    <p:sldId id="340" r:id="rId31"/>
    <p:sldId id="320" r:id="rId32"/>
    <p:sldId id="356" r:id="rId33"/>
  </p:sldIdLst>
  <p:sldSz cx="12190413"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FB92"/>
    <a:srgbClr val="66FFCC"/>
    <a:srgbClr val="AE9322"/>
    <a:srgbClr val="C2644A"/>
    <a:srgbClr val="FF99FF"/>
    <a:srgbClr val="EDFD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147" autoAdjust="0"/>
  </p:normalViewPr>
  <p:slideViewPr>
    <p:cSldViewPr>
      <p:cViewPr varScale="1">
        <p:scale>
          <a:sx n="27" d="100"/>
          <a:sy n="27" d="100"/>
        </p:scale>
        <p:origin x="582" y="48"/>
      </p:cViewPr>
      <p:guideLst>
        <p:guide orient="horz" pos="2160"/>
        <p:guide pos="288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C38D43-3DFC-410A-996A-F0A00433F722}" type="datetimeFigureOut">
              <a:rPr lang="es-ES_tradnl" smtClean="0"/>
              <a:pPr/>
              <a:t>25/10/2021</a:t>
            </a:fld>
            <a:endParaRPr lang="es-ES_tradnl"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_tradnl" dirty="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dirty="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8E5E85-1B06-4AC5-A966-88D426438967}" type="slidenum">
              <a:rPr lang="es-ES_tradnl" smtClean="0"/>
              <a:pPr/>
              <a:t>‹Nº›</a:t>
            </a:fld>
            <a:endParaRPr lang="es-ES_tradnl" dirty="0"/>
          </a:p>
        </p:txBody>
      </p:sp>
    </p:spTree>
    <p:extLst>
      <p:ext uri="{BB962C8B-B14F-4D97-AF65-F5344CB8AC3E}">
        <p14:creationId xmlns:p14="http://schemas.microsoft.com/office/powerpoint/2010/main" val="3549766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p:txBody>
          <a:bodyPr/>
          <a:lstStyle/>
          <a:p>
            <a:endParaRPr lang="es-ES_tradnl" dirty="0"/>
          </a:p>
        </p:txBody>
      </p:sp>
      <p:sp>
        <p:nvSpPr>
          <p:cNvPr id="4" name="Marcador de número de diapositiva 3"/>
          <p:cNvSpPr>
            <a:spLocks noGrp="1"/>
          </p:cNvSpPr>
          <p:nvPr>
            <p:ph type="sldNum" sz="quarter" idx="10"/>
          </p:nvPr>
        </p:nvSpPr>
        <p:spPr/>
        <p:txBody>
          <a:bodyPr/>
          <a:lstStyle/>
          <a:p>
            <a:fld id="{E58E5E85-1B06-4AC5-A966-88D426438967}" type="slidenum">
              <a:rPr lang="es-ES_tradnl" smtClean="0">
                <a:solidFill>
                  <a:prstClr val="black"/>
                </a:solidFill>
              </a:rPr>
              <a:pPr/>
              <a:t>2</a:t>
            </a:fld>
            <a:endParaRPr lang="es-ES_tradnl" dirty="0">
              <a:solidFill>
                <a:prstClr val="black"/>
              </a:solidFill>
            </a:endParaRPr>
          </a:p>
        </p:txBody>
      </p:sp>
    </p:spTree>
    <p:extLst>
      <p:ext uri="{BB962C8B-B14F-4D97-AF65-F5344CB8AC3E}">
        <p14:creationId xmlns:p14="http://schemas.microsoft.com/office/powerpoint/2010/main" val="30683645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284" y="2130432"/>
            <a:ext cx="10361851"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828565" y="3886200"/>
            <a:ext cx="8533289"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50711297-256E-43C0-9EAB-E57CD420DFF0}" type="datetimeFigureOut">
              <a:rPr lang="es-ES" smtClean="0"/>
              <a:pPr/>
              <a:t>25/10/2021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66EE5532-A8CB-4E93-A114-B5B3E61DFFEB}" type="slidenum">
              <a:rPr lang="es-ES" smtClean="0"/>
              <a:pPr/>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50711297-256E-43C0-9EAB-E57CD420DFF0}" type="datetimeFigureOut">
              <a:rPr lang="es-ES" smtClean="0"/>
              <a:pPr/>
              <a:t>25/10/2021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66EE5532-A8CB-4E93-A114-B5B3E61DFFEB}" type="slidenum">
              <a:rPr lang="es-ES" smtClean="0"/>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8049" y="274645"/>
            <a:ext cx="2742843"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609524" y="274645"/>
            <a:ext cx="8025355"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50711297-256E-43C0-9EAB-E57CD420DFF0}" type="datetimeFigureOut">
              <a:rPr lang="es-ES" smtClean="0"/>
              <a:pPr/>
              <a:t>25/10/2021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66EE5532-A8CB-4E93-A114-B5B3E61DFFEB}"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50711297-256E-43C0-9EAB-E57CD420DFF0}" type="datetimeFigureOut">
              <a:rPr lang="es-ES" smtClean="0"/>
              <a:pPr/>
              <a:t>25/10/2021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66EE5532-A8CB-4E93-A114-B5B3E61DFFEB}"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2962" y="4406907"/>
            <a:ext cx="10361851"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962962" y="2906713"/>
            <a:ext cx="10361851"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50711297-256E-43C0-9EAB-E57CD420DFF0}" type="datetimeFigureOut">
              <a:rPr lang="es-ES" smtClean="0"/>
              <a:pPr/>
              <a:t>25/10/2021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66EE5532-A8CB-4E93-A114-B5B3E61DFFEB}" type="slidenum">
              <a:rPr lang="es-ES" smtClean="0"/>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609524" y="1600206"/>
            <a:ext cx="538409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6196793" y="1600206"/>
            <a:ext cx="538409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50711297-256E-43C0-9EAB-E57CD420DFF0}" type="datetimeFigureOut">
              <a:rPr lang="es-ES" smtClean="0"/>
              <a:pPr/>
              <a:t>25/10/2021</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66EE5532-A8CB-4E93-A114-B5B3E61DFFEB}" type="slidenum">
              <a:rPr lang="es-ES" smtClean="0"/>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609521" y="1535113"/>
            <a:ext cx="538621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609521" y="2174875"/>
            <a:ext cx="538621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6192561" y="1535113"/>
            <a:ext cx="538833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6192561" y="2174875"/>
            <a:ext cx="538833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50711297-256E-43C0-9EAB-E57CD420DFF0}" type="datetimeFigureOut">
              <a:rPr lang="es-ES" smtClean="0"/>
              <a:pPr/>
              <a:t>25/10/2021</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66EE5532-A8CB-4E93-A114-B5B3E61DFFEB}" type="slidenum">
              <a:rPr lang="es-ES" smtClean="0"/>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50711297-256E-43C0-9EAB-E57CD420DFF0}" type="datetimeFigureOut">
              <a:rPr lang="es-ES" smtClean="0"/>
              <a:pPr/>
              <a:t>25/10/2021</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66EE5532-A8CB-4E93-A114-B5B3E61DFFEB}" type="slidenum">
              <a:rPr lang="es-ES" smtClean="0"/>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50711297-256E-43C0-9EAB-E57CD420DFF0}" type="datetimeFigureOut">
              <a:rPr lang="es-ES" smtClean="0"/>
              <a:pPr/>
              <a:t>25/10/2021</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66EE5532-A8CB-4E93-A114-B5B3E61DFFEB}" type="slidenum">
              <a:rPr lang="es-ES" smtClean="0"/>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521" y="273050"/>
            <a:ext cx="4010562"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4766113" y="273057"/>
            <a:ext cx="681477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609521" y="1435103"/>
            <a:ext cx="401056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50711297-256E-43C0-9EAB-E57CD420DFF0}" type="datetimeFigureOut">
              <a:rPr lang="es-ES" smtClean="0"/>
              <a:pPr/>
              <a:t>25/10/2021</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66EE5532-A8CB-4E93-A114-B5B3E61DFFEB}" type="slidenum">
              <a:rPr lang="es-ES" smtClean="0"/>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406" y="4800600"/>
            <a:ext cx="7314248"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2389406" y="612775"/>
            <a:ext cx="7314248"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2389406" y="5367338"/>
            <a:ext cx="731424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50711297-256E-43C0-9EAB-E57CD420DFF0}" type="datetimeFigureOut">
              <a:rPr lang="es-ES" smtClean="0"/>
              <a:pPr/>
              <a:t>25/10/2021</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66EE5532-A8CB-4E93-A114-B5B3E61DFFEB}" type="slidenum">
              <a:rPr lang="es-ES" smtClean="0"/>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521" y="274638"/>
            <a:ext cx="10971372"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609521" y="1600206"/>
            <a:ext cx="10971372"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609521" y="6356357"/>
            <a:ext cx="284443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711297-256E-43C0-9EAB-E57CD420DFF0}" type="datetimeFigureOut">
              <a:rPr lang="es-ES" smtClean="0"/>
              <a:pPr/>
              <a:t>25/10/2021</a:t>
            </a:fld>
            <a:endParaRPr lang="es-ES" dirty="0"/>
          </a:p>
        </p:txBody>
      </p:sp>
      <p:sp>
        <p:nvSpPr>
          <p:cNvPr id="5" name="4 Marcador de pie de página"/>
          <p:cNvSpPr>
            <a:spLocks noGrp="1"/>
          </p:cNvSpPr>
          <p:nvPr>
            <p:ph type="ftr" sz="quarter" idx="3"/>
          </p:nvPr>
        </p:nvSpPr>
        <p:spPr>
          <a:xfrm>
            <a:off x="4165061" y="6356357"/>
            <a:ext cx="386029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5 Marcador de número de diapositiva"/>
          <p:cNvSpPr>
            <a:spLocks noGrp="1"/>
          </p:cNvSpPr>
          <p:nvPr>
            <p:ph type="sldNum" sz="quarter" idx="4"/>
          </p:nvPr>
        </p:nvSpPr>
        <p:spPr>
          <a:xfrm>
            <a:off x="8736463" y="6356357"/>
            <a:ext cx="284443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EE5532-A8CB-4E93-A114-B5B3E61DFFEB}" type="slidenum">
              <a:rPr lang="es-ES" smtClean="0"/>
              <a:pPr/>
              <a:t>‹Nº›</a:t>
            </a:fld>
            <a:endParaRPr lang="es-E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 Id="rId5" Type="http://schemas.openxmlformats.org/officeDocument/2006/relationships/image" Target="../media/image1.png"/><Relationship Id="rId4" Type="http://schemas.openxmlformats.org/officeDocument/2006/relationships/image" Target="../media/image8.jpeg"/></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610" name="Picture 2" descr="I:\II EDICION\diseño logo.png"/>
          <p:cNvPicPr>
            <a:picLocks noChangeAspect="1" noChangeArrowheads="1"/>
          </p:cNvPicPr>
          <p:nvPr/>
        </p:nvPicPr>
        <p:blipFill>
          <a:blip r:embed="rId2"/>
          <a:srcRect/>
          <a:stretch>
            <a:fillRect/>
          </a:stretch>
        </p:blipFill>
        <p:spPr bwMode="auto">
          <a:xfrm>
            <a:off x="380915" y="214292"/>
            <a:ext cx="3285719" cy="1643073"/>
          </a:xfrm>
          <a:prstGeom prst="rect">
            <a:avLst/>
          </a:prstGeom>
          <a:noFill/>
        </p:spPr>
      </p:pic>
      <p:sp>
        <p:nvSpPr>
          <p:cNvPr id="7" name="6 CuadroTexto"/>
          <p:cNvSpPr txBox="1"/>
          <p:nvPr/>
        </p:nvSpPr>
        <p:spPr>
          <a:xfrm>
            <a:off x="380915" y="1877563"/>
            <a:ext cx="12190413" cy="1015663"/>
          </a:xfrm>
          <a:prstGeom prst="rect">
            <a:avLst/>
          </a:prstGeom>
          <a:noFill/>
        </p:spPr>
        <p:txBody>
          <a:bodyPr wrap="square" rtlCol="0">
            <a:spAutoFit/>
          </a:bodyPr>
          <a:lstStyle/>
          <a:p>
            <a:pPr algn="ctr"/>
            <a:r>
              <a:rPr lang="es-ES_tradnl" sz="3200" dirty="0" smtClean="0">
                <a:latin typeface="Arial Black" pitchFamily="34" charset="0"/>
              </a:rPr>
              <a:t>CURSO: </a:t>
            </a:r>
            <a:r>
              <a:rPr lang="es-ES_tradnl" sz="3200" dirty="0" smtClean="0">
                <a:latin typeface="Arial Black" pitchFamily="34" charset="0"/>
              </a:rPr>
              <a:t>LA ENSEÑANZA DE </a:t>
            </a:r>
            <a:r>
              <a:rPr lang="es-ES_tradnl" sz="2800" dirty="0" smtClean="0">
                <a:latin typeface="Arial Black" pitchFamily="34" charset="0"/>
              </a:rPr>
              <a:t>ESTRATEGIAS </a:t>
            </a:r>
            <a:r>
              <a:rPr lang="es-ES_tradnl" sz="2800" dirty="0" smtClean="0">
                <a:latin typeface="Arial Black" pitchFamily="34" charset="0"/>
              </a:rPr>
              <a:t>DE APRENDIZAJE</a:t>
            </a:r>
            <a:endParaRPr lang="es-ES" sz="3200" dirty="0">
              <a:latin typeface="Arial Black" pitchFamily="34" charset="0"/>
            </a:endParaRPr>
          </a:p>
        </p:txBody>
      </p:sp>
      <p:sp>
        <p:nvSpPr>
          <p:cNvPr id="10" name="9 CuadroTexto"/>
          <p:cNvSpPr txBox="1"/>
          <p:nvPr/>
        </p:nvSpPr>
        <p:spPr>
          <a:xfrm>
            <a:off x="6027645" y="3159048"/>
            <a:ext cx="5903253" cy="1754326"/>
          </a:xfrm>
          <a:prstGeom prst="rect">
            <a:avLst/>
          </a:prstGeom>
          <a:noFill/>
        </p:spPr>
        <p:txBody>
          <a:bodyPr wrap="square" rtlCol="0">
            <a:spAutoFit/>
          </a:bodyPr>
          <a:lstStyle/>
          <a:p>
            <a:pPr algn="ctr"/>
            <a:r>
              <a:rPr lang="es-ES_tradnl" sz="3600" dirty="0" smtClean="0">
                <a:solidFill>
                  <a:srgbClr val="FF0000"/>
                </a:solidFill>
                <a:latin typeface="Arial Black" pitchFamily="34" charset="0"/>
              </a:rPr>
              <a:t>Tema: Concepciones teóricas del aprendizaje</a:t>
            </a:r>
            <a:endParaRPr lang="es-ES" sz="3600" dirty="0">
              <a:solidFill>
                <a:srgbClr val="FF0000"/>
              </a:solidFill>
              <a:latin typeface="Arial Black" pitchFamily="34" charset="0"/>
            </a:endParaRPr>
          </a:p>
        </p:txBody>
      </p:sp>
      <p:pic>
        <p:nvPicPr>
          <p:cNvPr id="9" name="8 Imagen" descr="16789028265_0193b43127_z.jpg"/>
          <p:cNvPicPr>
            <a:picLocks noChangeAspect="1"/>
          </p:cNvPicPr>
          <p:nvPr/>
        </p:nvPicPr>
        <p:blipFill>
          <a:blip r:embed="rId3"/>
          <a:stretch>
            <a:fillRect/>
          </a:stretch>
        </p:blipFill>
        <p:spPr>
          <a:xfrm>
            <a:off x="356521" y="3208475"/>
            <a:ext cx="5333300" cy="278605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09521" y="404664"/>
            <a:ext cx="10971372" cy="5721505"/>
          </a:xfrm>
        </p:spPr>
        <p:txBody>
          <a:bodyPr>
            <a:normAutofit/>
          </a:bodyPr>
          <a:lstStyle/>
          <a:p>
            <a:pPr algn="just"/>
            <a:r>
              <a:rPr lang="es-ES" sz="4000" dirty="0" smtClean="0"/>
              <a:t>Es evidente que el educando, tanto como el educador, necesitan prepararse para los nuevos roles que requieren la educación bajo una concepción desarrolladora. El primero debe asumir el protagonismo de su aprendizaje mientras que la función del maestro como mero trasmisor de información se debe transformar en la de facilitador de esas herramientas de aprendizaje</a:t>
            </a:r>
            <a:endParaRPr lang="en-US" sz="4000" dirty="0"/>
          </a:p>
        </p:txBody>
      </p:sp>
      <p:sp>
        <p:nvSpPr>
          <p:cNvPr id="4" name="Estrella de 4 puntas 3"/>
          <p:cNvSpPr/>
          <p:nvPr/>
        </p:nvSpPr>
        <p:spPr>
          <a:xfrm>
            <a:off x="11493973" y="6309320"/>
            <a:ext cx="865929" cy="591778"/>
          </a:xfrm>
          <a:prstGeom prst="star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986180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3" y="-27384"/>
            <a:ext cx="12190413" cy="369332"/>
          </a:xfrm>
          <a:prstGeom prst="rect">
            <a:avLst/>
          </a:prstGeom>
          <a:solidFill>
            <a:schemeClr val="accent5">
              <a:lumMod val="40000"/>
              <a:lumOff val="60000"/>
            </a:schemeClr>
          </a:solidFill>
        </p:spPr>
        <p:txBody>
          <a:bodyPr wrap="square" rtlCol="0">
            <a:spAutoFit/>
          </a:bodyPr>
          <a:lstStyle/>
          <a:p>
            <a:endParaRPr lang="es-ES_tradnl" dirty="0"/>
          </a:p>
        </p:txBody>
      </p:sp>
      <p:pic>
        <p:nvPicPr>
          <p:cNvPr id="2" name="Imagen 1"/>
          <p:cNvPicPr>
            <a:picLocks noChangeAspect="1"/>
          </p:cNvPicPr>
          <p:nvPr/>
        </p:nvPicPr>
        <p:blipFill>
          <a:blip r:embed="rId2"/>
          <a:stretch>
            <a:fillRect/>
          </a:stretch>
        </p:blipFill>
        <p:spPr>
          <a:xfrm>
            <a:off x="47325" y="-27384"/>
            <a:ext cx="3743929" cy="2034089"/>
          </a:xfrm>
          <a:prstGeom prst="rect">
            <a:avLst/>
          </a:prstGeom>
        </p:spPr>
      </p:pic>
      <p:sp>
        <p:nvSpPr>
          <p:cNvPr id="4" name="CuadroTexto 3"/>
          <p:cNvSpPr txBox="1"/>
          <p:nvPr/>
        </p:nvSpPr>
        <p:spPr>
          <a:xfrm>
            <a:off x="3827696" y="508245"/>
            <a:ext cx="8207166" cy="523220"/>
          </a:xfrm>
          <a:prstGeom prst="rect">
            <a:avLst/>
          </a:prstGeom>
          <a:noFill/>
        </p:spPr>
        <p:txBody>
          <a:bodyPr wrap="square" rtlCol="0">
            <a:spAutoFit/>
          </a:bodyPr>
          <a:lstStyle/>
          <a:p>
            <a:pPr algn="ctr"/>
            <a:r>
              <a:rPr lang="es-ES_tradnl" sz="2800" dirty="0" smtClean="0">
                <a:latin typeface="Arial Black" panose="020B0A04020102020204" pitchFamily="34" charset="0"/>
              </a:rPr>
              <a:t>CONCEPCIÓN DESARROLLADORA</a:t>
            </a:r>
            <a:endParaRPr lang="es-ES_tradnl" sz="2800" dirty="0">
              <a:latin typeface="Arial Black" panose="020B0A04020102020204" pitchFamily="34" charset="0"/>
            </a:endParaRPr>
          </a:p>
        </p:txBody>
      </p:sp>
      <p:sp>
        <p:nvSpPr>
          <p:cNvPr id="7" name="CuadroTexto 6"/>
          <p:cNvSpPr txBox="1"/>
          <p:nvPr/>
        </p:nvSpPr>
        <p:spPr>
          <a:xfrm>
            <a:off x="119662" y="2006705"/>
            <a:ext cx="11951095" cy="4462760"/>
          </a:xfrm>
          <a:prstGeom prst="rect">
            <a:avLst/>
          </a:prstGeom>
          <a:noFill/>
          <a:ln w="38100">
            <a:solidFill>
              <a:srgbClr val="C00000"/>
            </a:solidFill>
          </a:ln>
        </p:spPr>
        <p:txBody>
          <a:bodyPr wrap="square" rtlCol="0">
            <a:spAutoFit/>
          </a:bodyPr>
          <a:lstStyle/>
          <a:p>
            <a:pPr algn="just"/>
            <a:r>
              <a:rPr lang="es-ES" sz="2400" dirty="0" smtClean="0">
                <a:latin typeface="Arial Black" panose="020B0A04020102020204" pitchFamily="34" charset="0"/>
              </a:rPr>
              <a:t>.</a:t>
            </a:r>
            <a:r>
              <a:rPr lang="es-ES" sz="2400" dirty="0" smtClean="0">
                <a:solidFill>
                  <a:srgbClr val="FF0000"/>
                </a:solidFill>
                <a:latin typeface="Arial Black" panose="020B0A04020102020204" pitchFamily="34" charset="0"/>
              </a:rPr>
              <a:t>Cambio del centro del PEA</a:t>
            </a:r>
            <a:r>
              <a:rPr lang="es-ES" sz="2400" dirty="0" smtClean="0">
                <a:latin typeface="Arial Black" panose="020B0A04020102020204" pitchFamily="34" charset="0"/>
              </a:rPr>
              <a:t>: </a:t>
            </a:r>
            <a:r>
              <a:rPr lang="es-ES" sz="2400" b="1" dirty="0" smtClean="0">
                <a:latin typeface="Arial Black" panose="020B0A04020102020204" pitchFamily="34" charset="0"/>
              </a:rPr>
              <a:t>Aprendizaje autónomo y autorregulado</a:t>
            </a:r>
          </a:p>
          <a:p>
            <a:pPr lvl="0" algn="just"/>
            <a:r>
              <a:rPr lang="es-ES_tradnl" sz="2400" dirty="0" smtClean="0">
                <a:solidFill>
                  <a:prstClr val="black"/>
                </a:solidFill>
                <a:latin typeface="Arial Black" panose="020B0A04020102020204" pitchFamily="34" charset="0"/>
              </a:rPr>
              <a:t>.</a:t>
            </a:r>
            <a:r>
              <a:rPr lang="es-ES_tradnl" sz="2400" dirty="0" smtClean="0">
                <a:solidFill>
                  <a:srgbClr val="FF0000"/>
                </a:solidFill>
                <a:latin typeface="Arial Black" panose="020B0A04020102020204" pitchFamily="34" charset="0"/>
              </a:rPr>
              <a:t>Formación </a:t>
            </a:r>
            <a:r>
              <a:rPr lang="es-ES_tradnl" sz="2400" dirty="0">
                <a:solidFill>
                  <a:srgbClr val="FF0000"/>
                </a:solidFill>
                <a:latin typeface="Arial Black" panose="020B0A04020102020204" pitchFamily="34" charset="0"/>
              </a:rPr>
              <a:t>en conocimientos, habilidades y </a:t>
            </a:r>
            <a:r>
              <a:rPr lang="es-ES_tradnl" sz="2400" dirty="0" smtClean="0">
                <a:solidFill>
                  <a:srgbClr val="FF0000"/>
                </a:solidFill>
                <a:latin typeface="Arial Black" panose="020B0A04020102020204" pitchFamily="34" charset="0"/>
              </a:rPr>
              <a:t>valores</a:t>
            </a:r>
            <a:r>
              <a:rPr lang="es-ES_tradnl" sz="2400" dirty="0" smtClean="0">
                <a:solidFill>
                  <a:prstClr val="black"/>
                </a:solidFill>
                <a:latin typeface="Arial Black" panose="020B0A04020102020204" pitchFamily="34" charset="0"/>
              </a:rPr>
              <a:t>: </a:t>
            </a:r>
            <a:r>
              <a:rPr lang="es-ES" sz="2400" dirty="0">
                <a:solidFill>
                  <a:prstClr val="black"/>
                </a:solidFill>
                <a:latin typeface="Arial Black" panose="020B0A04020102020204" pitchFamily="34" charset="0"/>
              </a:rPr>
              <a:t>Pensamiento crítico, independencia para la toma de decisiones, solución creativa de problemas, empleo de las </a:t>
            </a:r>
            <a:r>
              <a:rPr lang="es-ES" sz="2400" dirty="0" smtClean="0">
                <a:solidFill>
                  <a:prstClr val="black"/>
                </a:solidFill>
                <a:latin typeface="Arial Black" panose="020B0A04020102020204" pitchFamily="34" charset="0"/>
              </a:rPr>
              <a:t>TIC</a:t>
            </a:r>
          </a:p>
          <a:p>
            <a:pPr algn="just"/>
            <a:r>
              <a:rPr lang="es-ES" sz="2400" dirty="0" smtClean="0">
                <a:solidFill>
                  <a:prstClr val="black"/>
                </a:solidFill>
                <a:latin typeface="Arial Black" panose="020B0A04020102020204" pitchFamily="34" charset="0"/>
              </a:rPr>
              <a:t>.</a:t>
            </a:r>
            <a:r>
              <a:rPr lang="es-ES" sz="2400" dirty="0" smtClean="0">
                <a:solidFill>
                  <a:srgbClr val="FF0000"/>
                </a:solidFill>
                <a:latin typeface="Arial Black" panose="020B0A04020102020204" pitchFamily="34" charset="0"/>
              </a:rPr>
              <a:t>Cambios metodológicos</a:t>
            </a:r>
            <a:r>
              <a:rPr lang="es-ES" sz="2400" dirty="0" smtClean="0">
                <a:solidFill>
                  <a:prstClr val="black"/>
                </a:solidFill>
                <a:latin typeface="Arial Black" panose="020B0A04020102020204" pitchFamily="34" charset="0"/>
              </a:rPr>
              <a:t>: </a:t>
            </a:r>
            <a:r>
              <a:rPr lang="es-ES" sz="2400" dirty="0" smtClean="0">
                <a:latin typeface="Arial Black" pitchFamily="34" charset="0"/>
              </a:rPr>
              <a:t>Técnicas </a:t>
            </a:r>
            <a:r>
              <a:rPr lang="es-ES" sz="2400" dirty="0">
                <a:latin typeface="Arial Black" pitchFamily="34" charset="0"/>
              </a:rPr>
              <a:t>de discusión y de toma de decisiones, elaboración de procedimientos para experimentos, situaciones de aprendizaje abiertas</a:t>
            </a:r>
            <a:endParaRPr lang="es-ES_tradnl" sz="2400" dirty="0">
              <a:latin typeface="Arial Black" pitchFamily="34" charset="0"/>
            </a:endParaRPr>
          </a:p>
          <a:p>
            <a:pPr lvl="0" algn="just"/>
            <a:r>
              <a:rPr lang="es-ES" sz="2400" dirty="0" smtClean="0">
                <a:solidFill>
                  <a:prstClr val="black"/>
                </a:solidFill>
                <a:latin typeface="Arial Black" panose="020B0A04020102020204" pitchFamily="34" charset="0"/>
              </a:rPr>
              <a:t> </a:t>
            </a:r>
            <a:endParaRPr lang="es-ES_tradnl" sz="2400" dirty="0">
              <a:solidFill>
                <a:prstClr val="black"/>
              </a:solidFill>
              <a:latin typeface="Arial Black" panose="020B0A04020102020204" pitchFamily="34" charset="0"/>
            </a:endParaRPr>
          </a:p>
          <a:p>
            <a:pPr algn="ctr"/>
            <a:r>
              <a:rPr lang="es-ES" sz="2400" dirty="0">
                <a:solidFill>
                  <a:srgbClr val="FF0000"/>
                </a:solidFill>
                <a:latin typeface="Arial Black" panose="020B0A04020102020204" pitchFamily="34" charset="0"/>
              </a:rPr>
              <a:t>Características de nuevas concepciones de enseñanza-aprendizaje</a:t>
            </a:r>
          </a:p>
          <a:p>
            <a:pPr algn="just"/>
            <a:endParaRPr lang="es-ES_tradnl" sz="2000" dirty="0">
              <a:solidFill>
                <a:prstClr val="black"/>
              </a:solidFill>
              <a:latin typeface="Arial Black" panose="020B0A04020102020204" pitchFamily="34" charset="0"/>
            </a:endParaRPr>
          </a:p>
          <a:p>
            <a:pPr algn="just"/>
            <a:endParaRPr lang="es-ES" sz="2400" dirty="0" smtClean="0">
              <a:latin typeface="Arial Black" panose="020B0A04020102020204" pitchFamily="34" charset="0"/>
            </a:endParaRPr>
          </a:p>
          <a:p>
            <a:pPr algn="just"/>
            <a:endParaRPr lang="es-ES_tradnl" sz="2400" dirty="0">
              <a:latin typeface="Arial Black" panose="020B0A04020102020204" pitchFamily="34" charset="0"/>
            </a:endParaRPr>
          </a:p>
        </p:txBody>
      </p:sp>
      <p:sp>
        <p:nvSpPr>
          <p:cNvPr id="6" name="5 Flecha curvada hacia abajo"/>
          <p:cNvSpPr/>
          <p:nvPr/>
        </p:nvSpPr>
        <p:spPr>
          <a:xfrm rot="1937017">
            <a:off x="4378657" y="1185888"/>
            <a:ext cx="1247976" cy="639140"/>
          </a:xfrm>
          <a:prstGeom prst="curved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solidFill>
                <a:schemeClr val="tx1"/>
              </a:solidFill>
            </a:endParaRPr>
          </a:p>
        </p:txBody>
      </p:sp>
      <p:sp>
        <p:nvSpPr>
          <p:cNvPr id="9" name="8 Flecha curvada hacia la derecha"/>
          <p:cNvSpPr/>
          <p:nvPr/>
        </p:nvSpPr>
        <p:spPr>
          <a:xfrm rot="20228203">
            <a:off x="2655057" y="5292141"/>
            <a:ext cx="974709" cy="1028369"/>
          </a:xfrm>
          <a:prstGeom prst="curvedRight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solidFill>
                <a:schemeClr val="tx1"/>
              </a:solidFill>
            </a:endParaRPr>
          </a:p>
        </p:txBody>
      </p:sp>
    </p:spTree>
    <p:extLst>
      <p:ext uri="{BB962C8B-B14F-4D97-AF65-F5344CB8AC3E}">
        <p14:creationId xmlns:p14="http://schemas.microsoft.com/office/powerpoint/2010/main" val="3306086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0" y="7"/>
            <a:ext cx="11428592" cy="584775"/>
          </a:xfrm>
          <a:prstGeom prst="rect">
            <a:avLst/>
          </a:prstGeom>
          <a:solidFill>
            <a:schemeClr val="bg1"/>
          </a:solidFill>
        </p:spPr>
        <p:txBody>
          <a:bodyPr wrap="square" rtlCol="0">
            <a:spAutoFit/>
          </a:bodyPr>
          <a:lstStyle/>
          <a:p>
            <a:pPr algn="ctr"/>
            <a:r>
              <a:rPr lang="es-ES" sz="3200" b="1" dirty="0" smtClean="0">
                <a:solidFill>
                  <a:srgbClr val="FF0000"/>
                </a:solidFill>
                <a:latin typeface="Arial Black" pitchFamily="34" charset="0"/>
              </a:rPr>
              <a:t>LOS ESTILOS DE APRENDIZAJE</a:t>
            </a:r>
            <a:endParaRPr lang="es-ES" sz="3200" b="1" dirty="0">
              <a:solidFill>
                <a:srgbClr val="FF0000"/>
              </a:solidFill>
              <a:latin typeface="Arial Black" pitchFamily="34" charset="0"/>
            </a:endParaRPr>
          </a:p>
        </p:txBody>
      </p:sp>
      <p:sp>
        <p:nvSpPr>
          <p:cNvPr id="3" name="2 CuadroTexto"/>
          <p:cNvSpPr txBox="1"/>
          <p:nvPr/>
        </p:nvSpPr>
        <p:spPr>
          <a:xfrm>
            <a:off x="1238055" y="5357833"/>
            <a:ext cx="10190495" cy="1323439"/>
          </a:xfrm>
          <a:prstGeom prst="rect">
            <a:avLst/>
          </a:prstGeom>
          <a:noFill/>
        </p:spPr>
        <p:txBody>
          <a:bodyPr wrap="square" rtlCol="0">
            <a:spAutoFit/>
          </a:bodyPr>
          <a:lstStyle/>
          <a:p>
            <a:pPr algn="ctr"/>
            <a:r>
              <a:rPr lang="es-ES" sz="4000" b="1" dirty="0" smtClean="0">
                <a:solidFill>
                  <a:srgbClr val="002060"/>
                </a:solidFill>
                <a:latin typeface="Arial Black" pitchFamily="34" charset="0"/>
              </a:rPr>
              <a:t>¿En qué modelos teóricos se sustentan?</a:t>
            </a:r>
            <a:endParaRPr lang="es-ES" sz="4000" b="1" dirty="0">
              <a:solidFill>
                <a:srgbClr val="002060"/>
              </a:solidFill>
              <a:latin typeface="Arial Black" pitchFamily="34" charset="0"/>
            </a:endParaRPr>
          </a:p>
        </p:txBody>
      </p:sp>
      <p:sp>
        <p:nvSpPr>
          <p:cNvPr id="4" name="3 Flecha abajo"/>
          <p:cNvSpPr/>
          <p:nvPr/>
        </p:nvSpPr>
        <p:spPr>
          <a:xfrm>
            <a:off x="5714256" y="4643446"/>
            <a:ext cx="952383" cy="71438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pic>
        <p:nvPicPr>
          <p:cNvPr id="6" name="5 Imagen" descr="16789028265_0193b43127_z.jpg"/>
          <p:cNvPicPr>
            <a:picLocks noChangeAspect="1"/>
          </p:cNvPicPr>
          <p:nvPr/>
        </p:nvPicPr>
        <p:blipFill>
          <a:blip r:embed="rId2"/>
          <a:stretch>
            <a:fillRect/>
          </a:stretch>
        </p:blipFill>
        <p:spPr>
          <a:xfrm>
            <a:off x="1904723" y="928670"/>
            <a:ext cx="8571444" cy="3643338"/>
          </a:xfrm>
          <a:prstGeom prst="rect">
            <a:avLst/>
          </a:prstGeom>
        </p:spPr>
      </p:pic>
    </p:spTree>
    <p:extLst>
      <p:ext uri="{BB962C8B-B14F-4D97-AF65-F5344CB8AC3E}">
        <p14:creationId xmlns:p14="http://schemas.microsoft.com/office/powerpoint/2010/main" val="16560304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08728" y="428610"/>
            <a:ext cx="4286366" cy="584775"/>
          </a:xfrm>
          <a:prstGeom prst="rect">
            <a:avLst/>
          </a:prstGeom>
        </p:spPr>
        <p:txBody>
          <a:bodyPr wrap="none">
            <a:spAutoFit/>
          </a:bodyPr>
          <a:lstStyle/>
          <a:p>
            <a:r>
              <a:rPr lang="es-ES" sz="3200" b="1" dirty="0" smtClean="0">
                <a:solidFill>
                  <a:srgbClr val="FF0000"/>
                </a:solidFill>
              </a:rPr>
              <a:t>Procesos de aprendizaje</a:t>
            </a:r>
            <a:endParaRPr lang="es-ES" sz="3200" b="1" dirty="0">
              <a:solidFill>
                <a:srgbClr val="FF0000"/>
              </a:solidFill>
            </a:endParaRPr>
          </a:p>
        </p:txBody>
      </p:sp>
      <p:sp>
        <p:nvSpPr>
          <p:cNvPr id="27649" name="Rectangle 1"/>
          <p:cNvSpPr>
            <a:spLocks noChangeArrowheads="1"/>
          </p:cNvSpPr>
          <p:nvPr/>
        </p:nvSpPr>
        <p:spPr bwMode="auto">
          <a:xfrm>
            <a:off x="308731" y="2000244"/>
            <a:ext cx="11572957"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es-ES" sz="3200" dirty="0" smtClean="0">
                <a:latin typeface="Arial" pitchFamily="34" charset="0"/>
                <a:ea typeface="Times New Roman" pitchFamily="18" charset="0"/>
                <a:cs typeface="Arial" pitchFamily="34" charset="0"/>
              </a:rPr>
              <a:t>“…</a:t>
            </a: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son las actividades que realizan los estudiantes para conseguir el logro de los objetivos educativos que pretenden. Constituyen una actividad individual, aunque se desarrolla en un contexto social y cultural, que se produce a trav</a:t>
            </a:r>
            <a:r>
              <a:rPr kumimoji="0" lang="es-ES" sz="3200" b="0" i="0" u="none" strike="noStrike" cap="none" normalizeH="0" baseline="0" dirty="0" smtClean="0">
                <a:ln>
                  <a:noFill/>
                </a:ln>
                <a:solidFill>
                  <a:schemeClr val="tx1"/>
                </a:solidFill>
                <a:effectLst/>
                <a:latin typeface="Calibri"/>
                <a:ea typeface="Times New Roman" pitchFamily="18" charset="0"/>
                <a:cs typeface="Arial" pitchFamily="34" charset="0"/>
              </a:rPr>
              <a:t>é</a:t>
            </a: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 de un proceso de interiorizaci</a:t>
            </a:r>
            <a:r>
              <a:rPr kumimoji="0" lang="es-ES" sz="3200" b="0" i="0" u="none" strike="noStrike" cap="none" normalizeH="0" baseline="0" dirty="0" smtClean="0">
                <a:ln>
                  <a:noFill/>
                </a:ln>
                <a:solidFill>
                  <a:schemeClr val="tx1"/>
                </a:solidFill>
                <a:effectLst/>
                <a:latin typeface="Calibri"/>
                <a:ea typeface="Times New Roman" pitchFamily="18" charset="0"/>
                <a:cs typeface="Arial" pitchFamily="34" charset="0"/>
              </a:rPr>
              <a:t>ó</a:t>
            </a: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 en el que cada estudiante concilia los nuevos conocimientos a sus estructuras cognitivas previas. La construcci</a:t>
            </a:r>
            <a:r>
              <a:rPr kumimoji="0" lang="es-ES" sz="3200" b="0" i="0" u="none" strike="noStrike" cap="none" normalizeH="0" baseline="0" dirty="0" smtClean="0">
                <a:ln>
                  <a:noFill/>
                </a:ln>
                <a:solidFill>
                  <a:schemeClr val="tx1"/>
                </a:solidFill>
                <a:effectLst/>
                <a:latin typeface="Calibri"/>
                <a:ea typeface="Times New Roman" pitchFamily="18" charset="0"/>
                <a:cs typeface="Arial" pitchFamily="34" charset="0"/>
              </a:rPr>
              <a:t>ó</a:t>
            </a:r>
            <a:r>
              <a:rPr kumimoji="0" lang="es-ES"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 del conocimiento tiene pues dos vertientes: una vertiente personal y otra social”</a:t>
            </a:r>
            <a:endParaRPr kumimoji="0" lang="es-ES" sz="6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6338818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65918" y="571480"/>
            <a:ext cx="3632661" cy="707886"/>
          </a:xfrm>
          <a:prstGeom prst="rect">
            <a:avLst/>
          </a:prstGeom>
        </p:spPr>
        <p:txBody>
          <a:bodyPr wrap="none">
            <a:spAutoFit/>
          </a:bodyPr>
          <a:lstStyle/>
          <a:p>
            <a:r>
              <a:rPr lang="es-ES" sz="4000" b="1" dirty="0" smtClean="0">
                <a:solidFill>
                  <a:srgbClr val="FF0000"/>
                </a:solidFill>
              </a:rPr>
              <a:t>Factores básicos</a:t>
            </a:r>
            <a:endParaRPr lang="es-ES" sz="4000" b="1" dirty="0">
              <a:solidFill>
                <a:srgbClr val="FF0000"/>
              </a:solidFill>
            </a:endParaRPr>
          </a:p>
        </p:txBody>
      </p:sp>
      <p:sp>
        <p:nvSpPr>
          <p:cNvPr id="4" name="3 Marcador de contenido"/>
          <p:cNvSpPr>
            <a:spLocks noGrp="1"/>
          </p:cNvSpPr>
          <p:nvPr>
            <p:ph idx="1"/>
          </p:nvPr>
        </p:nvSpPr>
        <p:spPr/>
        <p:txBody>
          <a:bodyPr/>
          <a:lstStyle/>
          <a:p>
            <a:r>
              <a:rPr lang="es-ES" b="1" dirty="0" smtClean="0"/>
              <a:t>Inteligencia, otras capacidades, y conocimientos previos </a:t>
            </a:r>
          </a:p>
          <a:p>
            <a:r>
              <a:rPr lang="es-ES" b="1" dirty="0" smtClean="0"/>
              <a:t>Experiencia</a:t>
            </a:r>
            <a:r>
              <a:rPr lang="es-ES" dirty="0" smtClean="0"/>
              <a:t> </a:t>
            </a:r>
          </a:p>
          <a:p>
            <a:r>
              <a:rPr lang="es-ES" b="1" dirty="0" smtClean="0"/>
              <a:t>Motivación</a:t>
            </a:r>
            <a:r>
              <a:rPr lang="es-ES" dirty="0" smtClean="0"/>
              <a:t> </a:t>
            </a:r>
            <a:endParaRPr lang="es-ES" dirty="0"/>
          </a:p>
        </p:txBody>
      </p:sp>
      <p:sp>
        <p:nvSpPr>
          <p:cNvPr id="5" name="Estrella de 4 puntas 4"/>
          <p:cNvSpPr/>
          <p:nvPr/>
        </p:nvSpPr>
        <p:spPr>
          <a:xfrm>
            <a:off x="11493973" y="6309320"/>
            <a:ext cx="865929" cy="591778"/>
          </a:xfrm>
          <a:prstGeom prst="star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477307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 y="285728"/>
            <a:ext cx="12190414" cy="1143000"/>
          </a:xfrm>
        </p:spPr>
        <p:txBody>
          <a:bodyPr>
            <a:normAutofit fontScale="90000"/>
          </a:bodyPr>
          <a:lstStyle/>
          <a:p>
            <a:r>
              <a:rPr lang="es-ES" b="1" dirty="0" smtClean="0"/>
              <a:t>Inteligencia, otras capacidades, y conocimientos previos </a:t>
            </a:r>
            <a:br>
              <a:rPr lang="es-ES" b="1" dirty="0" smtClean="0"/>
            </a:br>
            <a:r>
              <a:rPr lang="es-ES" dirty="0" smtClean="0"/>
              <a:t>(poder aprender)</a:t>
            </a:r>
            <a:endParaRPr lang="es-ES" dirty="0"/>
          </a:p>
        </p:txBody>
      </p:sp>
      <p:sp>
        <p:nvSpPr>
          <p:cNvPr id="3" name="2 Marcador de contenido"/>
          <p:cNvSpPr>
            <a:spLocks noGrp="1"/>
          </p:cNvSpPr>
          <p:nvPr>
            <p:ph idx="1"/>
          </p:nvPr>
        </p:nvSpPr>
        <p:spPr>
          <a:xfrm>
            <a:off x="609521" y="2071678"/>
            <a:ext cx="10971372" cy="4054486"/>
          </a:xfrm>
        </p:spPr>
        <p:txBody>
          <a:bodyPr>
            <a:normAutofit/>
          </a:bodyPr>
          <a:lstStyle/>
          <a:p>
            <a:pPr algn="just">
              <a:buNone/>
            </a:pPr>
            <a:r>
              <a:rPr lang="es-ES" sz="4000" dirty="0" smtClean="0"/>
              <a:t>	para aprender nuevas cosas hay que estar en condiciones de hacerlo, se debe disponer de las capacidades cognitivas necesarias para ello y de los conocimientos previos imprescindibles para construir sobre ellos los nuevos aprendizajes </a:t>
            </a:r>
          </a:p>
        </p:txBody>
      </p:sp>
    </p:spTree>
    <p:extLst>
      <p:ext uri="{BB962C8B-B14F-4D97-AF65-F5344CB8AC3E}">
        <p14:creationId xmlns:p14="http://schemas.microsoft.com/office/powerpoint/2010/main" val="6818506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9521" y="-71462"/>
            <a:ext cx="10971372" cy="1143000"/>
          </a:xfrm>
        </p:spPr>
        <p:txBody>
          <a:bodyPr>
            <a:normAutofit fontScale="90000"/>
          </a:bodyPr>
          <a:lstStyle/>
          <a:p>
            <a:r>
              <a:rPr lang="es-ES" b="1" dirty="0" smtClean="0"/>
              <a:t>Experiencia</a:t>
            </a:r>
            <a:br>
              <a:rPr lang="es-ES" b="1" dirty="0" smtClean="0"/>
            </a:br>
            <a:r>
              <a:rPr lang="es-ES" dirty="0" smtClean="0"/>
              <a:t> (saber aprender)</a:t>
            </a:r>
            <a:endParaRPr lang="es-ES" dirty="0"/>
          </a:p>
        </p:txBody>
      </p:sp>
      <p:sp>
        <p:nvSpPr>
          <p:cNvPr id="3" name="2 Marcador de contenido"/>
          <p:cNvSpPr>
            <a:spLocks noGrp="1"/>
          </p:cNvSpPr>
          <p:nvPr>
            <p:ph idx="1"/>
          </p:nvPr>
        </p:nvSpPr>
        <p:spPr>
          <a:xfrm>
            <a:off x="609521" y="1214422"/>
            <a:ext cx="10971372" cy="5357849"/>
          </a:xfrm>
        </p:spPr>
        <p:txBody>
          <a:bodyPr>
            <a:noAutofit/>
          </a:bodyPr>
          <a:lstStyle/>
          <a:p>
            <a:pPr algn="just">
              <a:buNone/>
            </a:pPr>
            <a:r>
              <a:rPr lang="es-ES" sz="2400" dirty="0" smtClean="0"/>
              <a:t>los nuevos aprendizajes se van construyendo a partir de los aprendizajes anteriores y requieren ciertos hábitos y la utilización de determinadas técnicas de estudio: </a:t>
            </a:r>
          </a:p>
          <a:p>
            <a:pPr algn="just">
              <a:buNone/>
            </a:pPr>
            <a:r>
              <a:rPr lang="es-ES" sz="2400" dirty="0" smtClean="0"/>
              <a:t>- intrumentales básicas: observación, lectura, escritura...</a:t>
            </a:r>
          </a:p>
          <a:p>
            <a:pPr algn="just">
              <a:buNone/>
            </a:pPr>
            <a:r>
              <a:rPr lang="es-ES" sz="2400" dirty="0" smtClean="0"/>
              <a:t>- repetitivas (memorizando): copiar, recitar, adquisición de habilidades de procedimiento…</a:t>
            </a:r>
          </a:p>
          <a:p>
            <a:pPr algn="just">
              <a:buNone/>
            </a:pPr>
            <a:r>
              <a:rPr lang="es-ES" sz="2400" dirty="0" smtClean="0"/>
              <a:t>- de comprensión: vocabulario, estructuras sintácticas...</a:t>
            </a:r>
          </a:p>
          <a:p>
            <a:pPr algn="just">
              <a:buNone/>
            </a:pPr>
            <a:r>
              <a:rPr lang="es-ES" sz="2400" dirty="0" smtClean="0"/>
              <a:t>- elaborativas (relacionando la nueva información con la anterior): subrayar, completar frases, resumir, esquematizar, elaborar diagramas y mapas conceptuales, seleccionar, organizar…</a:t>
            </a:r>
          </a:p>
          <a:p>
            <a:pPr algn="just">
              <a:buNone/>
            </a:pPr>
            <a:r>
              <a:rPr lang="es-ES" sz="2400" dirty="0" smtClean="0"/>
              <a:t>- exploratorias: explorar, experimentar...</a:t>
            </a:r>
          </a:p>
          <a:p>
            <a:pPr algn="just">
              <a:buNone/>
            </a:pPr>
            <a:r>
              <a:rPr lang="es-ES" sz="2400" dirty="0" smtClean="0"/>
              <a:t>- de aplicación de conocimientos a nuevas situaciones, creación</a:t>
            </a:r>
          </a:p>
          <a:p>
            <a:pPr algn="just">
              <a:buNone/>
            </a:pPr>
            <a:r>
              <a:rPr lang="es-ES" sz="2400" dirty="0" smtClean="0"/>
              <a:t>- regulativas (metacognición): analizando y reflexionando sobre los propios procesos cognitivos </a:t>
            </a:r>
          </a:p>
          <a:p>
            <a:pPr algn="just">
              <a:buNone/>
            </a:pPr>
            <a:endParaRPr lang="es-ES" sz="2400" dirty="0"/>
          </a:p>
        </p:txBody>
      </p:sp>
    </p:spTree>
    <p:extLst>
      <p:ext uri="{BB962C8B-B14F-4D97-AF65-F5344CB8AC3E}">
        <p14:creationId xmlns:p14="http://schemas.microsoft.com/office/powerpoint/2010/main" val="32151761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t>Motivación</a:t>
            </a:r>
            <a:r>
              <a:rPr lang="es-ES" dirty="0" smtClean="0"/>
              <a:t> </a:t>
            </a:r>
            <a:br>
              <a:rPr lang="es-ES" dirty="0" smtClean="0"/>
            </a:br>
            <a:r>
              <a:rPr lang="es-ES" dirty="0" smtClean="0"/>
              <a:t>(querer aprender)</a:t>
            </a:r>
            <a:endParaRPr lang="es-ES" dirty="0"/>
          </a:p>
        </p:txBody>
      </p:sp>
      <p:sp>
        <p:nvSpPr>
          <p:cNvPr id="3" name="2 Marcador de contenido"/>
          <p:cNvSpPr>
            <a:spLocks noGrp="1"/>
          </p:cNvSpPr>
          <p:nvPr>
            <p:ph idx="1"/>
          </p:nvPr>
        </p:nvSpPr>
        <p:spPr/>
        <p:txBody>
          <a:bodyPr/>
          <a:lstStyle/>
          <a:p>
            <a:r>
              <a:rPr lang="es-ES" dirty="0" smtClean="0"/>
              <a:t>para que una persona realice un determinado aprendizaje es necesario que movilice y dirija en una dirección determinada energía para que las neuronas realicen nuevas conexiones entre ellas. </a:t>
            </a:r>
          </a:p>
          <a:p>
            <a:r>
              <a:rPr lang="es-ES" dirty="0" smtClean="0"/>
              <a:t>dependerá de múltiples factores (personalidad, fuerza de voluntad...), así como el contexto familiar, sociales con énfasis en los que se realiza el estudio (métodos de enseñanza, profesorado...) </a:t>
            </a:r>
            <a:endParaRPr lang="es-ES" dirty="0"/>
          </a:p>
        </p:txBody>
      </p:sp>
    </p:spTree>
    <p:extLst>
      <p:ext uri="{BB962C8B-B14F-4D97-AF65-F5344CB8AC3E}">
        <p14:creationId xmlns:p14="http://schemas.microsoft.com/office/powerpoint/2010/main" val="36714574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n-US"/>
          </a:p>
        </p:txBody>
      </p:sp>
      <p:sp>
        <p:nvSpPr>
          <p:cNvPr id="3" name="Marcador de contenido 2"/>
          <p:cNvSpPr>
            <a:spLocks noGrp="1"/>
          </p:cNvSpPr>
          <p:nvPr>
            <p:ph idx="1"/>
          </p:nvPr>
        </p:nvSpPr>
        <p:spPr/>
        <p:txBody>
          <a:bodyPr>
            <a:normAutofit lnSpcReduction="10000"/>
          </a:bodyPr>
          <a:lstStyle/>
          <a:p>
            <a:pPr algn="just"/>
            <a:r>
              <a:rPr lang="es-ES" dirty="0"/>
              <a:t>Los estilos de aprendizaje pueden definirse como aquellos rasgos afectivos, cognitivos y fisiológicos que sirven de indicadores de cómo los estudiantes responden a la manera en que se les presentan los contenidos. Esto nos provee de información valiosa para seleccionar y distribuir los recursos didácticos, los espacios y el tiempo; es decir para favorecer ambientes propicios para el aprendizaje.</a:t>
            </a:r>
          </a:p>
          <a:p>
            <a:r>
              <a:rPr lang="es-ES" dirty="0" smtClean="0"/>
              <a:t>A </a:t>
            </a:r>
            <a:r>
              <a:rPr lang="es-ES" dirty="0"/>
              <a:t>continuación, te compartimos un resumen de los estilos aprendizaje de acuerdo a los modelos más representativos.</a:t>
            </a:r>
          </a:p>
          <a:p>
            <a:endParaRPr lang="en-US" dirty="0"/>
          </a:p>
        </p:txBody>
      </p:sp>
    </p:spTree>
    <p:extLst>
      <p:ext uri="{BB962C8B-B14F-4D97-AF65-F5344CB8AC3E}">
        <p14:creationId xmlns:p14="http://schemas.microsoft.com/office/powerpoint/2010/main" val="18910044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97482" y="116632"/>
            <a:ext cx="12071871" cy="7029400"/>
          </a:xfrm>
        </p:spPr>
        <p:txBody>
          <a:bodyPr>
            <a:noAutofit/>
          </a:bodyPr>
          <a:lstStyle/>
          <a:p>
            <a:pPr algn="just"/>
            <a:r>
              <a:rPr lang="es-ES" sz="2600" dirty="0"/>
              <a:t>El modelo de Kolb señala que la manera en que se procesa la </a:t>
            </a:r>
            <a:r>
              <a:rPr lang="es-ES" sz="2600" dirty="0" smtClean="0"/>
              <a:t>información el alumno  </a:t>
            </a:r>
            <a:r>
              <a:rPr lang="es-ES" sz="2600" dirty="0"/>
              <a:t>es determinante para aprender.  A su vez afirma que para lograr un aprendizaje óptimo la información debe transitar por cuatro fases, de éstas las personas suelen especializarse en una, lo cual define su estilo de aprendizaje. </a:t>
            </a:r>
            <a:r>
              <a:rPr lang="es-ES" sz="2600" dirty="0" smtClean="0"/>
              <a:t>Entre ellas están el estilo activo, reflexivo, teórico y pragmático. </a:t>
            </a:r>
            <a:endParaRPr lang="en-US" sz="2600" dirty="0"/>
          </a:p>
          <a:p>
            <a:pPr algn="just"/>
            <a:r>
              <a:rPr lang="es-ES" sz="2600" dirty="0" smtClean="0"/>
              <a:t>Los </a:t>
            </a:r>
            <a:r>
              <a:rPr lang="es-ES" sz="2600" dirty="0"/>
              <a:t>alumnos con estilo de aprendizaje activo se adaptan con facilidad a las experiencias nuevas, suelen actuar primero y después pensar en las consecuencias. Les gustan los retos, disfrutar el momento y trabajar con otras personas; por el contrario, se aburren cuando deben realizar proyectos largos. Aprenden mejor cuando las actividades son cortas, emocionantes e implican un desafío.</a:t>
            </a:r>
            <a:endParaRPr lang="en-US" sz="2600" dirty="0"/>
          </a:p>
          <a:p>
            <a:pPr algn="just"/>
            <a:r>
              <a:rPr lang="es-ES" sz="2600" dirty="0" smtClean="0"/>
              <a:t>Quienes </a:t>
            </a:r>
            <a:r>
              <a:rPr lang="es-ES" sz="2600" dirty="0"/>
              <a:t>tienen un estilo de aprendizaje reflexivo se caracterizan por ser observadores y analíticos. Rescatan datos y los examinan detalladamente para poder formular conclusiones, son precavidos y analizan las posibles consecuencias de sus acciones antes de tomar cualquier decisión.  En el aula es común que observen y escuchen antes de opinar</a:t>
            </a:r>
            <a:r>
              <a:rPr lang="es-ES" sz="2600" dirty="0" smtClean="0"/>
              <a:t>.</a:t>
            </a:r>
            <a:endParaRPr lang="en-US" sz="2600" dirty="0"/>
          </a:p>
        </p:txBody>
      </p:sp>
    </p:spTree>
    <p:extLst>
      <p:ext uri="{BB962C8B-B14F-4D97-AF65-F5344CB8AC3E}">
        <p14:creationId xmlns:p14="http://schemas.microsoft.com/office/powerpoint/2010/main" val="14779957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190550" y="1071552"/>
            <a:ext cx="11855097" cy="1200329"/>
          </a:xfrm>
          <a:prstGeom prst="rect">
            <a:avLst/>
          </a:prstGeom>
          <a:solidFill>
            <a:schemeClr val="bg2"/>
          </a:solidFill>
        </p:spPr>
        <p:txBody>
          <a:bodyPr wrap="square" rtlCol="0">
            <a:spAutoFit/>
          </a:bodyPr>
          <a:lstStyle/>
          <a:p>
            <a:pPr algn="ctr"/>
            <a:r>
              <a:rPr lang="es-ES" sz="3600" dirty="0" smtClean="0">
                <a:solidFill>
                  <a:srgbClr val="FF0000"/>
                </a:solidFill>
                <a:latin typeface="Arial Black" panose="020B0A04020102020204" pitchFamily="34" charset="0"/>
              </a:rPr>
              <a:t>Modelos teóricos que sustentan los estilos de aprendizaje</a:t>
            </a:r>
          </a:p>
        </p:txBody>
      </p:sp>
      <p:sp>
        <p:nvSpPr>
          <p:cNvPr id="4" name="CuadroTexto 3"/>
          <p:cNvSpPr txBox="1"/>
          <p:nvPr/>
        </p:nvSpPr>
        <p:spPr>
          <a:xfrm>
            <a:off x="5166515" y="119698"/>
            <a:ext cx="2783947" cy="523220"/>
          </a:xfrm>
          <a:prstGeom prst="rect">
            <a:avLst/>
          </a:prstGeom>
          <a:noFill/>
        </p:spPr>
        <p:txBody>
          <a:bodyPr wrap="square" rtlCol="0">
            <a:spAutoFit/>
          </a:bodyPr>
          <a:lstStyle/>
          <a:p>
            <a:pPr algn="ctr"/>
            <a:r>
              <a:rPr lang="es-ES_tradnl" sz="2800" dirty="0" smtClean="0">
                <a:latin typeface="Arial Black" panose="020B0A04020102020204" pitchFamily="34" charset="0"/>
              </a:rPr>
              <a:t>SUMARIO</a:t>
            </a:r>
            <a:endParaRPr lang="es-ES_tradnl" sz="2800" dirty="0">
              <a:latin typeface="Arial Black" panose="020B0A04020102020204" pitchFamily="34" charset="0"/>
            </a:endParaRPr>
          </a:p>
        </p:txBody>
      </p:sp>
      <p:sp>
        <p:nvSpPr>
          <p:cNvPr id="5" name="CuadroTexto 4"/>
          <p:cNvSpPr txBox="1"/>
          <p:nvPr/>
        </p:nvSpPr>
        <p:spPr>
          <a:xfrm>
            <a:off x="666625" y="3491887"/>
            <a:ext cx="2975943" cy="523220"/>
          </a:xfrm>
          <a:prstGeom prst="rect">
            <a:avLst/>
          </a:prstGeom>
          <a:noFill/>
        </p:spPr>
        <p:txBody>
          <a:bodyPr wrap="square" rtlCol="0">
            <a:spAutoFit/>
          </a:bodyPr>
          <a:lstStyle>
            <a:defPPr>
              <a:defRPr lang="es-ES"/>
            </a:defPPr>
            <a:lvl1pPr>
              <a:defRPr sz="2800">
                <a:solidFill>
                  <a:srgbClr val="FFFF00"/>
                </a:solidFill>
                <a:latin typeface="Arial Black" panose="020B0A04020102020204" pitchFamily="34" charset="0"/>
              </a:defRPr>
            </a:lvl1pPr>
          </a:lstStyle>
          <a:p>
            <a:r>
              <a:rPr lang="es-ES_tradnl" dirty="0">
                <a:solidFill>
                  <a:schemeClr val="tx1"/>
                </a:solidFill>
              </a:rPr>
              <a:t>OBJETIVO</a:t>
            </a:r>
          </a:p>
        </p:txBody>
      </p:sp>
      <p:sp>
        <p:nvSpPr>
          <p:cNvPr id="6" name="CuadroTexto 5"/>
          <p:cNvSpPr txBox="1"/>
          <p:nvPr/>
        </p:nvSpPr>
        <p:spPr>
          <a:xfrm>
            <a:off x="516429" y="4573984"/>
            <a:ext cx="11206237" cy="1569660"/>
          </a:xfrm>
          <a:prstGeom prst="rect">
            <a:avLst/>
          </a:prstGeom>
          <a:solidFill>
            <a:schemeClr val="bg2"/>
          </a:solidFill>
        </p:spPr>
        <p:txBody>
          <a:bodyPr wrap="square" rtlCol="0">
            <a:spAutoFit/>
          </a:bodyPr>
          <a:lstStyle>
            <a:defPPr>
              <a:defRPr lang="es-ES"/>
            </a:defPPr>
            <a:lvl1pPr algn="just">
              <a:defRPr sz="2800">
                <a:solidFill>
                  <a:srgbClr val="FF0000"/>
                </a:solidFill>
                <a:latin typeface="Arial Black" panose="020B0A04020102020204" pitchFamily="34" charset="0"/>
              </a:defRPr>
            </a:lvl1pPr>
          </a:lstStyle>
          <a:p>
            <a:r>
              <a:rPr lang="es-ES" sz="3200" dirty="0" smtClean="0">
                <a:solidFill>
                  <a:srgbClr val="002060"/>
                </a:solidFill>
              </a:rPr>
              <a:t>Analizar los  modelos teóricos que </a:t>
            </a:r>
            <a:r>
              <a:rPr lang="es-ES" sz="3200" dirty="0">
                <a:solidFill>
                  <a:srgbClr val="002060"/>
                </a:solidFill>
              </a:rPr>
              <a:t>sustentan los estilos de aprendizaje desde una concepción desarrolladora.</a:t>
            </a:r>
            <a:endParaRPr lang="es-ES_tradnl" sz="3200" dirty="0">
              <a:solidFill>
                <a:srgbClr val="002060"/>
              </a:solidFill>
            </a:endParaRPr>
          </a:p>
        </p:txBody>
      </p:sp>
    </p:spTree>
    <p:extLst>
      <p:ext uri="{BB962C8B-B14F-4D97-AF65-F5344CB8AC3E}">
        <p14:creationId xmlns:p14="http://schemas.microsoft.com/office/powerpoint/2010/main" val="740808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500" fill="hold"/>
                                        <p:tgtEl>
                                          <p:spTgt spid="6"/>
                                        </p:tgtEl>
                                        <p:attrNameLst>
                                          <p:attrName>ppt_w</p:attrName>
                                        </p:attrNameLst>
                                      </p:cBhvr>
                                      <p:tavLst>
                                        <p:tav tm="0">
                                          <p:val>
                                            <p:fltVal val="0"/>
                                          </p:val>
                                        </p:tav>
                                        <p:tav tm="100000">
                                          <p:val>
                                            <p:strVal val="#ppt_w"/>
                                          </p:val>
                                        </p:tav>
                                      </p:tavLst>
                                    </p:anim>
                                    <p:anim calcmode="lin" valueType="num">
                                      <p:cBhvr>
                                        <p:cTn id="13" dur="500" fill="hold"/>
                                        <p:tgtEl>
                                          <p:spTgt spid="6"/>
                                        </p:tgtEl>
                                        <p:attrNameLst>
                                          <p:attrName>ppt_h</p:attrName>
                                        </p:attrNameLst>
                                      </p:cBhvr>
                                      <p:tavLst>
                                        <p:tav tm="0">
                                          <p:val>
                                            <p:fltVal val="0"/>
                                          </p:val>
                                        </p:tav>
                                        <p:tav tm="100000">
                                          <p:val>
                                            <p:strVal val="#ppt_h"/>
                                          </p:val>
                                        </p:tav>
                                      </p:tavLst>
                                    </p:anim>
                                    <p:animEffect transition="in" filter="fade">
                                      <p:cBhvr>
                                        <p:cTn id="1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97482" y="116632"/>
            <a:ext cx="12071871" cy="7029400"/>
          </a:xfrm>
        </p:spPr>
        <p:txBody>
          <a:bodyPr>
            <a:noAutofit/>
          </a:bodyPr>
          <a:lstStyle/>
          <a:p>
            <a:pPr algn="just"/>
            <a:r>
              <a:rPr lang="es-ES" dirty="0" smtClean="0"/>
              <a:t>Aquellos que piensan </a:t>
            </a:r>
            <a:r>
              <a:rPr lang="es-ES" dirty="0"/>
              <a:t>de manera racional, analizan y sintetizan la </a:t>
            </a:r>
            <a:r>
              <a:rPr lang="es-ES" dirty="0" smtClean="0"/>
              <a:t>información poseen según este modelo un estilo teórico. </a:t>
            </a:r>
            <a:r>
              <a:rPr lang="es-ES" dirty="0"/>
              <a:t>De igual manera pueden reorganizar hechos dispares en teorías coherentes; suelen sentirse incómodos cuando las actividades implican ambigüedad e incertidumbre. Por otro lado, aprenden mejor mediante teorías y conceptos que presenten un desafío.</a:t>
            </a:r>
            <a:endParaRPr lang="en-US" dirty="0"/>
          </a:p>
          <a:p>
            <a:pPr algn="just"/>
            <a:r>
              <a:rPr lang="es-ES" dirty="0" smtClean="0"/>
              <a:t>Los </a:t>
            </a:r>
            <a:r>
              <a:rPr lang="es-ES" dirty="0"/>
              <a:t>estudiantes con este estilo de aprendizaje son prácticos y realistas, les gusta comprobar si las ideas funcionan en hechos concretos. Tienen dificultad cuando las actividades no se vinculan con su contexto inmediato, por el contrario, aprenden mejor cuando las actividades combinan la teoría y la </a:t>
            </a:r>
            <a:r>
              <a:rPr lang="es-ES" dirty="0" smtClean="0"/>
              <a:t>práctico</a:t>
            </a:r>
            <a:endParaRPr lang="en-US" dirty="0"/>
          </a:p>
        </p:txBody>
      </p:sp>
    </p:spTree>
    <p:extLst>
      <p:ext uri="{BB962C8B-B14F-4D97-AF65-F5344CB8AC3E}">
        <p14:creationId xmlns:p14="http://schemas.microsoft.com/office/powerpoint/2010/main" val="40248985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n-US"/>
          </a:p>
        </p:txBody>
      </p:sp>
      <p:sp>
        <p:nvSpPr>
          <p:cNvPr id="3" name="Marcador de contenido 2"/>
          <p:cNvSpPr>
            <a:spLocks noGrp="1"/>
          </p:cNvSpPr>
          <p:nvPr>
            <p:ph idx="1"/>
          </p:nvPr>
        </p:nvSpPr>
        <p:spPr/>
        <p:txBody>
          <a:bodyPr/>
          <a:lstStyle/>
          <a:p>
            <a:r>
              <a:rPr lang="es-ES" dirty="0"/>
              <a:t>Modelo Visual-Auditivo-Kinestésico</a:t>
            </a:r>
            <a:endParaRPr lang="en-US" dirty="0"/>
          </a:p>
          <a:p>
            <a:pPr algn="just"/>
            <a:r>
              <a:rPr lang="es-ES" dirty="0"/>
              <a:t>Este modelo, también llamado de la Programación Neurolingüística de </a:t>
            </a:r>
            <a:r>
              <a:rPr lang="es-ES" dirty="0" err="1"/>
              <a:t>Bandler</a:t>
            </a:r>
            <a:r>
              <a:rPr lang="es-ES" dirty="0"/>
              <a:t> y </a:t>
            </a:r>
            <a:r>
              <a:rPr lang="es-ES" dirty="0" err="1"/>
              <a:t>Grinder</a:t>
            </a:r>
            <a:r>
              <a:rPr lang="es-ES" dirty="0"/>
              <a:t>, señala que tenemos tres grandes sistemas para representar mentalmente la información, el visual, el auditivo y el kinestésico. En seguida se describe cada uno:</a:t>
            </a:r>
            <a:endParaRPr lang="en-US" dirty="0"/>
          </a:p>
          <a:p>
            <a:endParaRPr lang="en-US" dirty="0"/>
          </a:p>
        </p:txBody>
      </p:sp>
    </p:spTree>
    <p:extLst>
      <p:ext uri="{BB962C8B-B14F-4D97-AF65-F5344CB8AC3E}">
        <p14:creationId xmlns:p14="http://schemas.microsoft.com/office/powerpoint/2010/main" val="7115349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09521" y="188640"/>
            <a:ext cx="10971372" cy="5937529"/>
          </a:xfrm>
        </p:spPr>
        <p:txBody>
          <a:bodyPr>
            <a:noAutofit/>
          </a:bodyPr>
          <a:lstStyle/>
          <a:p>
            <a:pPr algn="just"/>
            <a:r>
              <a:rPr lang="es-ES" sz="2800" dirty="0"/>
              <a:t>Los individuos con estilo visual suelen ser muy organizados, se sienten cómodos cuando las cosas están ordenadas y en su lugar. En clase tienen dificultades para recordar lo que escuchan, pero se les facilita asimilar una gran cantidad de información cuando se les presenta de manera gráfica con apoyo de videos, dibujos, carteles, diapositivas o diagramas</a:t>
            </a:r>
            <a:r>
              <a:rPr lang="es-ES" sz="2800" dirty="0" smtClean="0"/>
              <a:t>.</a:t>
            </a:r>
          </a:p>
          <a:p>
            <a:pPr algn="just"/>
            <a:r>
              <a:rPr lang="es-ES" sz="2800" dirty="0"/>
              <a:t>Las personas auditivas tienen una gran facilidad para organizar mentalmente sus ideas y expresarse de manera verbal. Aprenden mejor cuando las actividades implican escuchar, cantar, debatir, dialogar, leer en voz alta o hablar en público.</a:t>
            </a:r>
            <a:endParaRPr lang="en-US" sz="2800" dirty="0"/>
          </a:p>
          <a:p>
            <a:pPr algn="just"/>
            <a:r>
              <a:rPr lang="es-ES" sz="2800" dirty="0"/>
              <a:t>Estilo de aprendizaje kinestésico: Les gusta moverse, gesticular y tocar, por lo que se les facilita aprender de manera práctica. Las actividades recomendadas para personas con este estilo de aprendizaje son aquellas que implican trabajo de campo, pintar, dibujar, bailar, prácticas de laboratorio, elaborar maquetas, demostraciones o reparar cosas.</a:t>
            </a:r>
            <a:endParaRPr lang="en-US" sz="2800" dirty="0"/>
          </a:p>
          <a:p>
            <a:endParaRPr lang="en-US" sz="2800" dirty="0"/>
          </a:p>
        </p:txBody>
      </p:sp>
    </p:spTree>
    <p:extLst>
      <p:ext uri="{BB962C8B-B14F-4D97-AF65-F5344CB8AC3E}">
        <p14:creationId xmlns:p14="http://schemas.microsoft.com/office/powerpoint/2010/main" val="19315159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09521" y="188640"/>
            <a:ext cx="10971372" cy="6480720"/>
          </a:xfrm>
        </p:spPr>
        <p:txBody>
          <a:bodyPr>
            <a:normAutofit fontScale="92500"/>
          </a:bodyPr>
          <a:lstStyle/>
          <a:p>
            <a:r>
              <a:rPr lang="es-ES" dirty="0"/>
              <a:t>Modelo de los hemisferios cerebrales</a:t>
            </a:r>
            <a:endParaRPr lang="en-US" dirty="0"/>
          </a:p>
          <a:p>
            <a:pPr algn="just"/>
            <a:r>
              <a:rPr lang="es-ES" dirty="0"/>
              <a:t>La idea de que cada hemisferio está especializado en una modalidad distinta de pensamiento ha llevado al concepto de uso diferencial de los hemisferios. Este modelo propone que las personas cuyo hemisferio dominante sea el izquierdo serán más analíticas, en cambio quienes tengan tendencia hemisférica derecha serán más emocionales.</a:t>
            </a:r>
            <a:endParaRPr lang="en-US" dirty="0"/>
          </a:p>
          <a:p>
            <a:r>
              <a:rPr lang="es-ES" dirty="0"/>
              <a:t>Hemisferio izquierdo: Está más especializado en el manejo de los símbolos de cualquier tipo: lenguaje, álgebra, símbolos químicos, partituras musicales. Es más analítico y lineal, procede de forma lógica.</a:t>
            </a:r>
            <a:endParaRPr lang="en-US" dirty="0"/>
          </a:p>
          <a:p>
            <a:r>
              <a:rPr lang="es-ES" dirty="0"/>
              <a:t> Hemisferio derecho: Es más efectivo en la percepción del espacio, es más global, sintético e intuitivo. Es imaginativo y emocional.</a:t>
            </a:r>
            <a:endParaRPr lang="en-US" dirty="0"/>
          </a:p>
          <a:p>
            <a:endParaRPr lang="en-US" dirty="0"/>
          </a:p>
        </p:txBody>
      </p:sp>
    </p:spTree>
    <p:extLst>
      <p:ext uri="{BB962C8B-B14F-4D97-AF65-F5344CB8AC3E}">
        <p14:creationId xmlns:p14="http://schemas.microsoft.com/office/powerpoint/2010/main" val="148381689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09521" y="260648"/>
            <a:ext cx="10971372" cy="6336704"/>
          </a:xfrm>
        </p:spPr>
        <p:txBody>
          <a:bodyPr>
            <a:normAutofit fontScale="92500" lnSpcReduction="10000"/>
          </a:bodyPr>
          <a:lstStyle/>
          <a:p>
            <a:r>
              <a:rPr lang="es-ES" dirty="0"/>
              <a:t>El modelo de </a:t>
            </a:r>
            <a:r>
              <a:rPr lang="es-ES" dirty="0" err="1"/>
              <a:t>Felder</a:t>
            </a:r>
            <a:r>
              <a:rPr lang="es-ES" dirty="0"/>
              <a:t> y </a:t>
            </a:r>
            <a:r>
              <a:rPr lang="es-ES" dirty="0" err="1"/>
              <a:t>Silverman</a:t>
            </a:r>
            <a:r>
              <a:rPr lang="es-ES" dirty="0"/>
              <a:t> clasifica los estilos de aprendizaje a partir de cinco dimensiones.</a:t>
            </a:r>
            <a:endParaRPr lang="en-US" dirty="0"/>
          </a:p>
          <a:p>
            <a:r>
              <a:rPr lang="es-ES" dirty="0"/>
              <a:t>Sensitivo-intuitivos</a:t>
            </a:r>
            <a:endParaRPr lang="en-US" dirty="0"/>
          </a:p>
          <a:p>
            <a:r>
              <a:rPr lang="es-ES" dirty="0"/>
              <a:t>Sensitivos: Son pacientes, concretos y prácticos, al resolver problemas prefieren seguir procedimientos establecidos.</a:t>
            </a:r>
            <a:endParaRPr lang="en-US" dirty="0"/>
          </a:p>
          <a:p>
            <a:r>
              <a:rPr lang="es-ES" dirty="0"/>
              <a:t>Intuitivos: Son innovadores y abiertos a las posibilidades, comprenden conceptos con facilidad, trabajan muy bien con las fórmulas matemáticas.</a:t>
            </a:r>
            <a:endParaRPr lang="en-US" dirty="0"/>
          </a:p>
          <a:p>
            <a:r>
              <a:rPr lang="es-ES" dirty="0"/>
              <a:t>Visuales-verbales</a:t>
            </a:r>
            <a:endParaRPr lang="en-US" dirty="0"/>
          </a:p>
          <a:p>
            <a:r>
              <a:rPr lang="es-ES" dirty="0"/>
              <a:t>Visuales: Se les facilita aprender cuando se emplean diagramas, gráficos, fotografías o videos.</a:t>
            </a:r>
            <a:endParaRPr lang="en-US" dirty="0"/>
          </a:p>
          <a:p>
            <a:r>
              <a:rPr lang="es-ES" dirty="0"/>
              <a:t>Verbales: Prefieren la información en forma oral, recuerdan muy bien la información que leen o escuchan</a:t>
            </a:r>
            <a:r>
              <a:rPr lang="es-ES" dirty="0" smtClean="0"/>
              <a:t>.</a:t>
            </a:r>
            <a:endParaRPr lang="en-US" dirty="0"/>
          </a:p>
        </p:txBody>
      </p:sp>
    </p:spTree>
    <p:extLst>
      <p:ext uri="{BB962C8B-B14F-4D97-AF65-F5344CB8AC3E}">
        <p14:creationId xmlns:p14="http://schemas.microsoft.com/office/powerpoint/2010/main" val="5449564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09521" y="260648"/>
            <a:ext cx="10971372" cy="6336704"/>
          </a:xfrm>
        </p:spPr>
        <p:txBody>
          <a:bodyPr>
            <a:normAutofit fontScale="85000" lnSpcReduction="10000"/>
          </a:bodyPr>
          <a:lstStyle/>
          <a:p>
            <a:r>
              <a:rPr lang="es-ES" dirty="0" smtClean="0"/>
              <a:t>Inductivos-deductivos</a:t>
            </a:r>
            <a:endParaRPr lang="en-US" dirty="0"/>
          </a:p>
          <a:p>
            <a:r>
              <a:rPr lang="es-ES" dirty="0"/>
              <a:t>Inductivos: Entienden mejor cuando en la información se les presentan primero los hechos y después se infieren las generalizaciones.</a:t>
            </a:r>
            <a:endParaRPr lang="en-US" dirty="0"/>
          </a:p>
          <a:p>
            <a:r>
              <a:rPr lang="es-ES" dirty="0"/>
              <a:t>Deductivos: Prefieren partir de lo general e ir analizando hasta llegar a las particularidades.</a:t>
            </a:r>
            <a:endParaRPr lang="en-US" dirty="0"/>
          </a:p>
          <a:p>
            <a:r>
              <a:rPr lang="es-ES" dirty="0"/>
              <a:t>Secuenciales-globales</a:t>
            </a:r>
            <a:endParaRPr lang="en-US" dirty="0"/>
          </a:p>
          <a:p>
            <a:r>
              <a:rPr lang="es-ES" dirty="0"/>
              <a:t>Secuenciales: Sueles ser ordenados y lineales; se les facilita aprender cuando el proceso se desglosa en pequeños pasos.</a:t>
            </a:r>
            <a:endParaRPr lang="en-US" dirty="0"/>
          </a:p>
          <a:p>
            <a:r>
              <a:rPr lang="es-ES" dirty="0"/>
              <a:t>Globales: Visualizan los temas de manera integral, por lo que pueden resolver problemas complejos con rapidez.</a:t>
            </a:r>
            <a:endParaRPr lang="en-US" dirty="0"/>
          </a:p>
          <a:p>
            <a:r>
              <a:rPr lang="es-ES" dirty="0"/>
              <a:t>Activos-reflexivos</a:t>
            </a:r>
            <a:endParaRPr lang="en-US" dirty="0"/>
          </a:p>
          <a:p>
            <a:r>
              <a:rPr lang="es-ES" dirty="0"/>
              <a:t>Activos: Aprenden practicando, moviéndose y manipulando material.</a:t>
            </a:r>
            <a:endParaRPr lang="en-US" dirty="0"/>
          </a:p>
          <a:p>
            <a:r>
              <a:rPr lang="es-ES" dirty="0"/>
              <a:t>Reflexivos: Examinan con detalle la información, son precavidos y piensan antes de actuar.</a:t>
            </a:r>
            <a:endParaRPr lang="en-US" dirty="0"/>
          </a:p>
          <a:p>
            <a:endParaRPr lang="en-US" dirty="0"/>
          </a:p>
        </p:txBody>
      </p:sp>
    </p:spTree>
    <p:extLst>
      <p:ext uri="{BB962C8B-B14F-4D97-AF65-F5344CB8AC3E}">
        <p14:creationId xmlns:p14="http://schemas.microsoft.com/office/powerpoint/2010/main" val="171458692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09521" y="0"/>
            <a:ext cx="10971372" cy="6741368"/>
          </a:xfrm>
        </p:spPr>
        <p:txBody>
          <a:bodyPr>
            <a:normAutofit fontScale="92500" lnSpcReduction="10000"/>
          </a:bodyPr>
          <a:lstStyle/>
          <a:p>
            <a:pPr algn="just"/>
            <a:r>
              <a:rPr lang="es-ES" dirty="0"/>
              <a:t>Inteligencias múltiples </a:t>
            </a:r>
            <a:endParaRPr lang="es-ES" dirty="0" smtClean="0"/>
          </a:p>
          <a:p>
            <a:pPr algn="just"/>
            <a:r>
              <a:rPr lang="es-ES" dirty="0" smtClean="0"/>
              <a:t>De </a:t>
            </a:r>
            <a:r>
              <a:rPr lang="es-ES" dirty="0"/>
              <a:t>acuerdo con Gardner existen ocho tipos de inteligencias, todos los individuos las poseen, pero cada uno desarrolla más unas que otras, esto puede tenerse en cuenta para favorecer el aprendizaje.</a:t>
            </a:r>
            <a:endParaRPr lang="en-US" dirty="0"/>
          </a:p>
          <a:p>
            <a:pPr algn="just"/>
            <a:r>
              <a:rPr lang="es-ES" dirty="0"/>
              <a:t>Inteligencia lingüística: Se refiere a la capacidad para utilizar efectivamente las palabras de manera oral y escrita. Tienen habilidad para hablar, pensar, escuchar, leer y escribir.</a:t>
            </a:r>
            <a:endParaRPr lang="en-US" dirty="0"/>
          </a:p>
          <a:p>
            <a:pPr algn="just"/>
            <a:r>
              <a:rPr lang="es-ES" dirty="0"/>
              <a:t>Inteligencia lógico-matemática: Se trata de la capacidad para calcular, formular datos y verificarlos, así como para emplear los números de forma eficiente. Tienen habilidad para pensar de forma crítica, razonar, analizar y resolver planteamientos numéricos.</a:t>
            </a:r>
            <a:endParaRPr lang="en-US" dirty="0"/>
          </a:p>
          <a:p>
            <a:pPr algn="just"/>
            <a:r>
              <a:rPr lang="es-ES" dirty="0"/>
              <a:t>Inteligencia visual-espacial: Es la capacidad para ver y pensar en tres dimensiones, así como para representar gráficamente ideas y pensamientos.  Tienen habilidad para dibujar, pintar, observar, clasificar y diseñar</a:t>
            </a:r>
            <a:r>
              <a:rPr lang="es-ES" dirty="0" smtClean="0"/>
              <a:t>.</a:t>
            </a:r>
            <a:endParaRPr lang="en-US" dirty="0"/>
          </a:p>
        </p:txBody>
      </p:sp>
    </p:spTree>
    <p:extLst>
      <p:ext uri="{BB962C8B-B14F-4D97-AF65-F5344CB8AC3E}">
        <p14:creationId xmlns:p14="http://schemas.microsoft.com/office/powerpoint/2010/main" val="398994787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09521" y="0"/>
            <a:ext cx="10971372" cy="6741368"/>
          </a:xfrm>
        </p:spPr>
        <p:txBody>
          <a:bodyPr>
            <a:normAutofit fontScale="92500" lnSpcReduction="20000"/>
          </a:bodyPr>
          <a:lstStyle/>
          <a:p>
            <a:pPr algn="just"/>
            <a:r>
              <a:rPr lang="es-ES" dirty="0" smtClean="0"/>
              <a:t>Inteligencia </a:t>
            </a:r>
            <a:r>
              <a:rPr lang="es-ES" dirty="0"/>
              <a:t>corporal-</a:t>
            </a:r>
            <a:r>
              <a:rPr lang="es-ES" dirty="0" err="1"/>
              <a:t>cinestésica</a:t>
            </a:r>
            <a:r>
              <a:rPr lang="es-ES" dirty="0"/>
              <a:t>: Se refiere a la capacidad para expresar ideas y sentimientos utilizando el cuerpo. Tienen habilidad para coordinar, bailar y actuar.</a:t>
            </a:r>
            <a:endParaRPr lang="en-US" dirty="0"/>
          </a:p>
          <a:p>
            <a:pPr algn="just"/>
            <a:r>
              <a:rPr lang="es-ES" dirty="0"/>
              <a:t>Inteligencia musical: Es aquella que permite reconocer sonidos y melodías. Tienen facilidad para cantar, tocar instrumentos y componer.</a:t>
            </a:r>
            <a:endParaRPr lang="en-US" dirty="0"/>
          </a:p>
          <a:p>
            <a:pPr algn="just"/>
            <a:r>
              <a:rPr lang="es-ES" dirty="0"/>
              <a:t>Inteligencia intrapersonal: Se trata de la capacidad para conocerse a sí mismo, identificando las fortalezas y limitaciones. Muestran habilidad para reflexionar, pensar, valorar y planificar.</a:t>
            </a:r>
            <a:endParaRPr lang="en-US" dirty="0"/>
          </a:p>
          <a:p>
            <a:pPr algn="just"/>
            <a:r>
              <a:rPr lang="es-ES" dirty="0"/>
              <a:t>Inteligencia interpersonal: Es la facultad para comprender a los demás, identificando sus estados de ánimo, sentimientos y motivaciones. Tienen habilidad para trabajar en colaboración, relacionarse, enseñar y organizar.</a:t>
            </a:r>
            <a:endParaRPr lang="en-US" dirty="0"/>
          </a:p>
          <a:p>
            <a:pPr algn="just"/>
            <a:r>
              <a:rPr lang="es-ES" dirty="0"/>
              <a:t>Inteligencia naturalista: Es la capacidad para reflexionar acerca de las necesidades del entorno, y valorar su importancia. Tienen habilidad para observar, explorar, percibir, y cuidar los seres vivos.</a:t>
            </a:r>
            <a:endParaRPr lang="en-US" dirty="0"/>
          </a:p>
          <a:p>
            <a:pPr algn="just"/>
            <a:endParaRPr lang="en-US" dirty="0"/>
          </a:p>
        </p:txBody>
      </p:sp>
    </p:spTree>
    <p:extLst>
      <p:ext uri="{BB962C8B-B14F-4D97-AF65-F5344CB8AC3E}">
        <p14:creationId xmlns:p14="http://schemas.microsoft.com/office/powerpoint/2010/main" val="60031862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09521" y="260648"/>
            <a:ext cx="10971372" cy="5865521"/>
          </a:xfrm>
        </p:spPr>
        <p:txBody>
          <a:bodyPr>
            <a:normAutofit fontScale="92500" lnSpcReduction="20000"/>
          </a:bodyPr>
          <a:lstStyle/>
          <a:p>
            <a:pPr algn="just"/>
            <a:r>
              <a:rPr lang="es-ES" dirty="0"/>
              <a:t>El aprendizaje desde la perspectiva de las neurociencias</a:t>
            </a:r>
            <a:endParaRPr lang="en-US" dirty="0"/>
          </a:p>
          <a:p>
            <a:pPr algn="just"/>
            <a:r>
              <a:rPr lang="es-ES" dirty="0"/>
              <a:t>Los modelos que dan origen a las distintas clasificaciones de los estilos de aprendizaje han sido continuamente objeto de debate, cuestionando incluso su validez científica. Por otro lado, los recientes avances en las neurociencias han permitido comprender de mejor forma la manera natural en que aprende el cerebro. Estas investigaciones nos señalan que, más que estilos de aprendizaje, existen ciertos aspectos que son fundamentales para favorecer el aprendizaje.</a:t>
            </a:r>
            <a:endParaRPr lang="en-US" dirty="0"/>
          </a:p>
          <a:p>
            <a:pPr algn="just"/>
            <a:r>
              <a:rPr lang="es-ES" dirty="0"/>
              <a:t>Mediante la neurodidáctica se han podido establecer pautas para poder aplicar de forma práctica los conocimientos generados por las neurociencias y por la neuroeducación, a continuación, te compartimos algunas conclusiones acerca de cuál es la manera en que aprenden las personas:</a:t>
            </a:r>
            <a:endParaRPr lang="en-US" dirty="0"/>
          </a:p>
        </p:txBody>
      </p:sp>
    </p:spTree>
    <p:extLst>
      <p:ext uri="{BB962C8B-B14F-4D97-AF65-F5344CB8AC3E}">
        <p14:creationId xmlns:p14="http://schemas.microsoft.com/office/powerpoint/2010/main" val="14265059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09521" y="260648"/>
            <a:ext cx="10971372" cy="5865521"/>
          </a:xfrm>
        </p:spPr>
        <p:txBody>
          <a:bodyPr/>
          <a:lstStyle/>
          <a:p>
            <a:pPr algn="just"/>
            <a:r>
              <a:rPr lang="es-ES" dirty="0"/>
              <a:t>Emociones: Los mecanismos de atención, motivación y memoria se activan cuando las personas realizan una actividad que les emociona.</a:t>
            </a:r>
            <a:endParaRPr lang="en-US" dirty="0"/>
          </a:p>
          <a:p>
            <a:pPr algn="just"/>
            <a:r>
              <a:rPr lang="es-ES" dirty="0"/>
              <a:t>Trabajo cooperativo: El diálogo, el intercambio de ideas y la retroalimentación enriquecen y modifican los conocimientos previos, favoreciendo el aprendizaje.</a:t>
            </a:r>
            <a:endParaRPr lang="en-US" dirty="0"/>
          </a:p>
          <a:p>
            <a:pPr algn="just"/>
            <a:r>
              <a:rPr lang="es-ES" dirty="0"/>
              <a:t>Aprender haciendo: Cuando las personas se involucran activamente en el proceso, además de desarrollar la autonomía y la creatividad, logran mejores aprendizajes.</a:t>
            </a:r>
            <a:endParaRPr lang="en-US" dirty="0"/>
          </a:p>
          <a:p>
            <a:pPr algn="just"/>
            <a:endParaRPr lang="en-US" dirty="0"/>
          </a:p>
        </p:txBody>
      </p:sp>
      <p:sp>
        <p:nvSpPr>
          <p:cNvPr id="4" name="Estrella de 4 puntas 3"/>
          <p:cNvSpPr/>
          <p:nvPr/>
        </p:nvSpPr>
        <p:spPr>
          <a:xfrm>
            <a:off x="11493973" y="6309320"/>
            <a:ext cx="865929" cy="591778"/>
          </a:xfrm>
          <a:prstGeom prst="star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427517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308728" y="1836113"/>
            <a:ext cx="7583855" cy="584775"/>
          </a:xfrm>
          <a:prstGeom prst="rect">
            <a:avLst/>
          </a:prstGeom>
          <a:noFill/>
        </p:spPr>
        <p:txBody>
          <a:bodyPr wrap="square" rtlCol="0">
            <a:spAutoFit/>
          </a:bodyPr>
          <a:lstStyle/>
          <a:p>
            <a:r>
              <a:rPr lang="es-ES_tradnl" sz="3200" dirty="0" smtClean="0">
                <a:solidFill>
                  <a:srgbClr val="FF0000"/>
                </a:solidFill>
                <a:latin typeface="Arial Black" panose="020B0A04020102020204" pitchFamily="34" charset="0"/>
              </a:rPr>
              <a:t>REFLEXIONEMOS</a:t>
            </a:r>
            <a:endParaRPr lang="es-ES_tradnl" sz="3200" dirty="0">
              <a:solidFill>
                <a:srgbClr val="FF0000"/>
              </a:solidFill>
              <a:latin typeface="Arial Black" panose="020B0A04020102020204" pitchFamily="34" charset="0"/>
            </a:endParaRPr>
          </a:p>
        </p:txBody>
      </p:sp>
      <p:sp>
        <p:nvSpPr>
          <p:cNvPr id="5" name="CuadroTexto 4"/>
          <p:cNvSpPr txBox="1"/>
          <p:nvPr/>
        </p:nvSpPr>
        <p:spPr>
          <a:xfrm>
            <a:off x="308728" y="2401724"/>
            <a:ext cx="11358642" cy="523220"/>
          </a:xfrm>
          <a:prstGeom prst="rect">
            <a:avLst/>
          </a:prstGeom>
          <a:solidFill>
            <a:srgbClr val="002060"/>
          </a:solidFill>
          <a:scene3d>
            <a:camera prst="orthographicFront"/>
            <a:lightRig rig="threePt" dir="t"/>
          </a:scene3d>
          <a:sp3d>
            <a:bevelT w="165100" prst="coolSlant"/>
          </a:sp3d>
        </p:spPr>
        <p:txBody>
          <a:bodyPr wrap="square" rtlCol="0">
            <a:spAutoFit/>
          </a:bodyPr>
          <a:lstStyle/>
          <a:p>
            <a:pPr algn="ctr"/>
            <a:r>
              <a:rPr lang="es-ES" sz="2800" dirty="0" smtClean="0">
                <a:solidFill>
                  <a:schemeClr val="bg1"/>
                </a:solidFill>
                <a:latin typeface="Arial Black" panose="020B0A04020102020204" pitchFamily="34" charset="0"/>
              </a:rPr>
              <a:t>¿Cómo realizan la actividad intelectual los escolares?</a:t>
            </a:r>
            <a:endParaRPr lang="es-ES_tradnl" sz="2800" dirty="0">
              <a:solidFill>
                <a:schemeClr val="bg1"/>
              </a:solidFill>
              <a:latin typeface="Arial Black" panose="020B0A04020102020204" pitchFamily="34" charset="0"/>
            </a:endParaRPr>
          </a:p>
        </p:txBody>
      </p:sp>
      <p:sp>
        <p:nvSpPr>
          <p:cNvPr id="8" name="CuadroTexto 7"/>
          <p:cNvSpPr txBox="1"/>
          <p:nvPr/>
        </p:nvSpPr>
        <p:spPr>
          <a:xfrm>
            <a:off x="474148" y="6165304"/>
            <a:ext cx="11381698" cy="584775"/>
          </a:xfrm>
          <a:prstGeom prst="rect">
            <a:avLst/>
          </a:prstGeom>
          <a:solidFill>
            <a:schemeClr val="accent2">
              <a:lumMod val="40000"/>
              <a:lumOff val="60000"/>
            </a:schemeClr>
          </a:solidFill>
          <a:scene3d>
            <a:camera prst="orthographicFront"/>
            <a:lightRig rig="threePt" dir="t"/>
          </a:scene3d>
          <a:sp3d>
            <a:bevelT prst="angle"/>
          </a:sp3d>
        </p:spPr>
        <p:txBody>
          <a:bodyPr wrap="square" rtlCol="0">
            <a:spAutoFit/>
          </a:bodyPr>
          <a:lstStyle/>
          <a:p>
            <a:pPr algn="ctr"/>
            <a:r>
              <a:rPr lang="es-ES" sz="3200" dirty="0" smtClean="0">
                <a:solidFill>
                  <a:srgbClr val="FF0000"/>
                </a:solidFill>
                <a:latin typeface="Arial Black" panose="020B0A04020102020204" pitchFamily="34" charset="0"/>
              </a:rPr>
              <a:t>ESTRATEGIAS DE APRENDIZAJE</a:t>
            </a:r>
            <a:endParaRPr lang="es-ES_tradnl" sz="3200" dirty="0">
              <a:solidFill>
                <a:srgbClr val="FF0000"/>
              </a:solidFill>
              <a:latin typeface="Arial Black" panose="020B0A04020102020204" pitchFamily="34" charset="0"/>
            </a:endParaRPr>
          </a:p>
        </p:txBody>
      </p:sp>
      <p:sp>
        <p:nvSpPr>
          <p:cNvPr id="10" name="Flecha abajo 9"/>
          <p:cNvSpPr/>
          <p:nvPr/>
        </p:nvSpPr>
        <p:spPr>
          <a:xfrm>
            <a:off x="5735241" y="5781457"/>
            <a:ext cx="575989" cy="383847"/>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11" name="CuadroTexto 8"/>
          <p:cNvSpPr txBox="1"/>
          <p:nvPr/>
        </p:nvSpPr>
        <p:spPr>
          <a:xfrm>
            <a:off x="380170" y="3174067"/>
            <a:ext cx="11287204" cy="830997"/>
          </a:xfrm>
          <a:prstGeom prst="rect">
            <a:avLst/>
          </a:prstGeom>
          <a:solidFill>
            <a:srgbClr val="FFFF00"/>
          </a:solidFill>
          <a:scene3d>
            <a:camera prst="orthographicFront"/>
            <a:lightRig rig="threePt" dir="t"/>
          </a:scene3d>
          <a:sp3d>
            <a:bevelT prst="angle"/>
          </a:sp3d>
        </p:spPr>
        <p:txBody>
          <a:bodyPr wrap="square" rtlCol="0">
            <a:spAutoFit/>
          </a:bodyPr>
          <a:lstStyle>
            <a:defPPr>
              <a:defRPr lang="es-ES"/>
            </a:defPPr>
            <a:lvl1pPr algn="ctr">
              <a:defRPr sz="2400">
                <a:latin typeface="Arial Black" panose="020B0A04020102020204" pitchFamily="34" charset="0"/>
              </a:defRPr>
            </a:lvl1pPr>
          </a:lstStyle>
          <a:p>
            <a:r>
              <a:rPr lang="es-ES" dirty="0" smtClean="0"/>
              <a:t>¿Cómo forman los hábitos y las habilidades en la actividad de estudio?</a:t>
            </a:r>
          </a:p>
        </p:txBody>
      </p:sp>
      <p:pic>
        <p:nvPicPr>
          <p:cNvPr id="13" name="12 Imagen" descr="images4.jpg"/>
          <p:cNvPicPr>
            <a:picLocks noChangeAspect="1"/>
          </p:cNvPicPr>
          <p:nvPr/>
        </p:nvPicPr>
        <p:blipFill>
          <a:blip r:embed="rId2"/>
          <a:stretch>
            <a:fillRect/>
          </a:stretch>
        </p:blipFill>
        <p:spPr>
          <a:xfrm>
            <a:off x="4943078" y="4102994"/>
            <a:ext cx="2077402" cy="1558254"/>
          </a:xfrm>
          <a:prstGeom prst="rect">
            <a:avLst/>
          </a:prstGeom>
        </p:spPr>
      </p:pic>
      <p:sp>
        <p:nvSpPr>
          <p:cNvPr id="12289" name="Rectangle 1"/>
          <p:cNvSpPr>
            <a:spLocks noChangeArrowheads="1"/>
          </p:cNvSpPr>
          <p:nvPr/>
        </p:nvSpPr>
        <p:spPr bwMode="auto">
          <a:xfrm>
            <a:off x="4943078" y="1139840"/>
            <a:ext cx="6738149"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2800" b="0" i="1"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"Todos los estudiantes pueden aprender, aunque algunos tardan m</a:t>
            </a:r>
            <a:r>
              <a:rPr kumimoji="0" lang="es-ES" sz="2800" b="0" i="1" u="none" strike="noStrike" cap="none" normalizeH="0" baseline="0" dirty="0" smtClean="0">
                <a:ln>
                  <a:noFill/>
                </a:ln>
                <a:solidFill>
                  <a:srgbClr val="333333"/>
                </a:solidFill>
                <a:effectLst/>
                <a:latin typeface="Calibri"/>
                <a:ea typeface="Times New Roman" pitchFamily="18" charset="0"/>
                <a:cs typeface="Arial" pitchFamily="34" charset="0"/>
              </a:rPr>
              <a:t>á</a:t>
            </a:r>
            <a:r>
              <a:rPr kumimoji="0" lang="es-ES" sz="2800" b="0" i="1"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s"</a:t>
            </a:r>
            <a:endParaRPr kumimoji="0" lang="es-ES" sz="5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9" name="Picture 2" descr="I:\II EDICION\diseño logo.png"/>
          <p:cNvPicPr>
            <a:picLocks noChangeAspect="1" noChangeArrowheads="1"/>
          </p:cNvPicPr>
          <p:nvPr/>
        </p:nvPicPr>
        <p:blipFill>
          <a:blip r:embed="rId3"/>
          <a:srcRect/>
          <a:stretch>
            <a:fillRect/>
          </a:stretch>
        </p:blipFill>
        <p:spPr bwMode="auto">
          <a:xfrm>
            <a:off x="380915" y="214292"/>
            <a:ext cx="3285719" cy="1643073"/>
          </a:xfrm>
          <a:prstGeom prst="rect">
            <a:avLst/>
          </a:prstGeom>
          <a:noFill/>
        </p:spPr>
      </p:pic>
    </p:spTree>
    <p:extLst>
      <p:ext uri="{BB962C8B-B14F-4D97-AF65-F5344CB8AC3E}">
        <p14:creationId xmlns:p14="http://schemas.microsoft.com/office/powerpoint/2010/main" val="4029231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4" presetClass="entr" presetSubtype="16"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box(in)">
                                      <p:cBhvr>
                                        <p:cTn id="14" dur="500"/>
                                        <p:tgtEl>
                                          <p:spTgt spid="11"/>
                                        </p:tgtEl>
                                      </p:cBhvr>
                                    </p:animEffect>
                                  </p:childTnLst>
                                </p:cTn>
                              </p:par>
                            </p:childTnLst>
                          </p:cTn>
                        </p:par>
                      </p:childTnLst>
                    </p:cTn>
                  </p:par>
                  <p:par>
                    <p:cTn id="15" fill="hold">
                      <p:stCondLst>
                        <p:cond delay="indefinite"/>
                      </p:stCondLst>
                      <p:childTnLst>
                        <p:par>
                          <p:cTn id="16" fill="hold">
                            <p:stCondLst>
                              <p:cond delay="0"/>
                            </p:stCondLst>
                            <p:childTnLst>
                              <p:par>
                                <p:cTn id="17" presetID="4" presetClass="entr" presetSubtype="16"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box(in)">
                                      <p:cBhvr>
                                        <p:cTn id="19" dur="500"/>
                                        <p:tgtEl>
                                          <p:spTgt spid="10"/>
                                        </p:tgtEl>
                                      </p:cBhvr>
                                    </p:animEffect>
                                  </p:childTnLst>
                                </p:cTn>
                              </p:par>
                            </p:childTnLst>
                          </p:cTn>
                        </p:par>
                        <p:par>
                          <p:cTn id="20" fill="hold">
                            <p:stCondLst>
                              <p:cond delay="500"/>
                            </p:stCondLst>
                            <p:childTnLst>
                              <p:par>
                                <p:cTn id="21" presetID="4" presetClass="entr" presetSubtype="16" fill="hold" grpId="0" nodeType="after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ox(in)">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0" grpId="0" animBg="1"/>
      <p:bldP spid="11"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28" descr="Colecciones de fotografía (Stock Photography) - cansado,  trabajando, &#10; niña. fotosearch &#10;- buscar fotos &#10;e imágenes y foto &#10;clipart"/>
          <p:cNvPicPr>
            <a:picLocks noChangeAspect="1" noChangeArrowheads="1"/>
          </p:cNvPicPr>
          <p:nvPr/>
        </p:nvPicPr>
        <p:blipFill rotWithShape="1">
          <a:blip r:embed="rId2">
            <a:extLst>
              <a:ext uri="{28A0092B-C50C-407E-A947-70E740481C1C}">
                <a14:useLocalDpi xmlns:a14="http://schemas.microsoft.com/office/drawing/2010/main" val="0"/>
              </a:ext>
            </a:extLst>
          </a:blip>
          <a:srcRect b="8136"/>
          <a:stretch/>
        </p:blipFill>
        <p:spPr bwMode="auto">
          <a:xfrm>
            <a:off x="7537206" y="1559857"/>
            <a:ext cx="3095222" cy="2085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Imagen 10" descr="Colección de fotografía - deprimido. fotosearch &#10;- buscar fotos &#10;e imágenes y foto &#10;clipart"/>
          <p:cNvPicPr>
            <a:picLocks noChangeAspect="1" noChangeArrowheads="1"/>
          </p:cNvPicPr>
          <p:nvPr/>
        </p:nvPicPr>
        <p:blipFill rotWithShape="1">
          <a:blip r:embed="rId3">
            <a:extLst>
              <a:ext uri="{28A0092B-C50C-407E-A947-70E740481C1C}">
                <a14:useLocalDpi xmlns:a14="http://schemas.microsoft.com/office/drawing/2010/main" val="0"/>
              </a:ext>
            </a:extLst>
          </a:blip>
          <a:srcRect b="10770"/>
          <a:stretch/>
        </p:blipFill>
        <p:spPr bwMode="auto">
          <a:xfrm>
            <a:off x="1180694" y="1618592"/>
            <a:ext cx="2999984" cy="2386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Imagen 16" descr="Foto - soñar despierto. &#10;fotosearch - buscar &#10;fotos e imágenes &#10;y foto clipart"/>
          <p:cNvPicPr>
            <a:picLocks noChangeAspect="1" noChangeArrowheads="1"/>
          </p:cNvPicPr>
          <p:nvPr/>
        </p:nvPicPr>
        <p:blipFill rotWithShape="1">
          <a:blip r:embed="rId4">
            <a:extLst>
              <a:ext uri="{28A0092B-C50C-407E-A947-70E740481C1C}">
                <a14:useLocalDpi xmlns:a14="http://schemas.microsoft.com/office/drawing/2010/main" val="0"/>
              </a:ext>
            </a:extLst>
          </a:blip>
          <a:srcRect t="16842" b="6200"/>
          <a:stretch/>
        </p:blipFill>
        <p:spPr bwMode="auto">
          <a:xfrm>
            <a:off x="4844419" y="1484784"/>
            <a:ext cx="2269829" cy="280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1 Título"/>
          <p:cNvSpPr txBox="1">
            <a:spLocks/>
          </p:cNvSpPr>
          <p:nvPr/>
        </p:nvSpPr>
        <p:spPr>
          <a:xfrm>
            <a:off x="3071264" y="520916"/>
            <a:ext cx="7138206" cy="1142851"/>
          </a:xfrm>
          <a:prstGeom prst="rect">
            <a:avLst/>
          </a:prstGeom>
          <a:ln w="9525" cap="flat" cmpd="sng" algn="ctr">
            <a:noFill/>
            <a:prstDash val="solid"/>
          </a:ln>
        </p:spPr>
        <p:style>
          <a:lnRef idx="1">
            <a:schemeClr val="accent3"/>
          </a:lnRef>
          <a:fillRef idx="2">
            <a:schemeClr val="accent3"/>
          </a:fillRef>
          <a:effectRef idx="1">
            <a:schemeClr val="accent3"/>
          </a:effectRef>
          <a:fontRef idx="minor">
            <a:schemeClr val="dk1"/>
          </a:fontRef>
        </p:style>
        <p:txBody>
          <a:bodyPr vert="horz" lIns="91428" tIns="45714" rIns="91428" bIns="45714"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defRPr/>
            </a:pPr>
            <a:r>
              <a:rPr lang="es-CO" sz="2800" dirty="0">
                <a:solidFill>
                  <a:srgbClr val="000000"/>
                </a:solidFill>
                <a:latin typeface="Arial Black" pitchFamily="34" charset="0"/>
              </a:rPr>
              <a:t>Para reflexionar…</a:t>
            </a:r>
          </a:p>
        </p:txBody>
      </p:sp>
      <p:pic>
        <p:nvPicPr>
          <p:cNvPr id="3" name="Picture 2" descr="I:\II EDICION\diseño logo.png"/>
          <p:cNvPicPr>
            <a:picLocks noChangeAspect="1" noChangeArrowheads="1"/>
          </p:cNvPicPr>
          <p:nvPr/>
        </p:nvPicPr>
        <p:blipFill>
          <a:blip r:embed="rId5"/>
          <a:srcRect/>
          <a:stretch>
            <a:fillRect/>
          </a:stretch>
        </p:blipFill>
        <p:spPr bwMode="auto">
          <a:xfrm>
            <a:off x="191319" y="447"/>
            <a:ext cx="2464289" cy="1642859"/>
          </a:xfrm>
          <a:prstGeom prst="rect">
            <a:avLst/>
          </a:prstGeom>
          <a:noFill/>
        </p:spPr>
      </p:pic>
      <p:sp>
        <p:nvSpPr>
          <p:cNvPr id="4" name="CuadroTexto 3"/>
          <p:cNvSpPr txBox="1"/>
          <p:nvPr/>
        </p:nvSpPr>
        <p:spPr>
          <a:xfrm>
            <a:off x="191319" y="4437112"/>
            <a:ext cx="11999094" cy="1815882"/>
          </a:xfrm>
          <a:prstGeom prst="rect">
            <a:avLst/>
          </a:prstGeom>
          <a:noFill/>
        </p:spPr>
        <p:txBody>
          <a:bodyPr wrap="square" rtlCol="0">
            <a:spAutoFit/>
          </a:bodyPr>
          <a:lstStyle/>
          <a:p>
            <a:pPr algn="ctr"/>
            <a:r>
              <a:rPr lang="es-ES" sz="2800" b="1" dirty="0"/>
              <a:t>¿</a:t>
            </a:r>
            <a:r>
              <a:rPr lang="es-ES" sz="2800" b="1" dirty="0" smtClean="0"/>
              <a:t>Hay un estilo de aprendizaje  superior a otro. Argumente </a:t>
            </a:r>
            <a:r>
              <a:rPr lang="es-ES" sz="2800" b="1" dirty="0"/>
              <a:t>por </a:t>
            </a:r>
            <a:r>
              <a:rPr lang="es-ES" sz="2800" b="1" dirty="0" smtClean="0"/>
              <a:t>qué?</a:t>
            </a:r>
          </a:p>
          <a:p>
            <a:pPr algn="ctr"/>
            <a:endParaRPr lang="es-ES" sz="2800" b="1" dirty="0"/>
          </a:p>
          <a:p>
            <a:pPr algn="ctr"/>
            <a:r>
              <a:rPr lang="es-ES" sz="2800" b="1" dirty="0"/>
              <a:t>¿Identifique cuál o cuáles aplica en su contexto educativo. Argumente por qué?</a:t>
            </a:r>
          </a:p>
          <a:p>
            <a:pPr algn="ctr"/>
            <a:endParaRPr lang="en-US" sz="2800" dirty="0"/>
          </a:p>
        </p:txBody>
      </p:sp>
    </p:spTree>
    <p:extLst>
      <p:ext uri="{BB962C8B-B14F-4D97-AF65-F5344CB8AC3E}">
        <p14:creationId xmlns:p14="http://schemas.microsoft.com/office/powerpoint/2010/main" val="1205959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I:\II EDICION\diseño logo.png"/>
          <p:cNvPicPr>
            <a:picLocks noChangeAspect="1" noChangeArrowheads="1"/>
          </p:cNvPicPr>
          <p:nvPr/>
        </p:nvPicPr>
        <p:blipFill>
          <a:blip r:embed="rId2"/>
          <a:srcRect/>
          <a:stretch>
            <a:fillRect/>
          </a:stretch>
        </p:blipFill>
        <p:spPr bwMode="auto">
          <a:xfrm>
            <a:off x="191319" y="5"/>
            <a:ext cx="2464289" cy="1643073"/>
          </a:xfrm>
          <a:prstGeom prst="rect">
            <a:avLst/>
          </a:prstGeom>
          <a:noFill/>
        </p:spPr>
      </p:pic>
      <p:sp>
        <p:nvSpPr>
          <p:cNvPr id="10" name="1 Título"/>
          <p:cNvSpPr txBox="1">
            <a:spLocks/>
          </p:cNvSpPr>
          <p:nvPr/>
        </p:nvSpPr>
        <p:spPr>
          <a:xfrm>
            <a:off x="3095203" y="928670"/>
            <a:ext cx="7138207" cy="1143000"/>
          </a:xfrm>
          <a:prstGeom prst="rect">
            <a:avLst/>
          </a:prstGeom>
          <a:ln w="9525" cap="flat" cmpd="sng" algn="ctr">
            <a:noFill/>
            <a:prstDash val="solid"/>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defRPr/>
            </a:pPr>
            <a:r>
              <a:rPr lang="es-CO" sz="2800" dirty="0" smtClean="0">
                <a:solidFill>
                  <a:srgbClr val="000000"/>
                </a:solidFill>
                <a:latin typeface="Arial Black" pitchFamily="34" charset="0"/>
              </a:rPr>
              <a:t>Trabajo cooperativo </a:t>
            </a:r>
            <a:endParaRPr lang="es-CO" sz="2800" dirty="0">
              <a:solidFill>
                <a:srgbClr val="000000"/>
              </a:solidFill>
              <a:latin typeface="Arial Black" pitchFamily="34" charset="0"/>
            </a:endParaRPr>
          </a:p>
        </p:txBody>
      </p:sp>
      <p:sp>
        <p:nvSpPr>
          <p:cNvPr id="11" name="2 Marcador de contenido"/>
          <p:cNvSpPr txBox="1">
            <a:spLocks/>
          </p:cNvSpPr>
          <p:nvPr/>
        </p:nvSpPr>
        <p:spPr>
          <a:xfrm>
            <a:off x="335316" y="2413620"/>
            <a:ext cx="11413658" cy="387288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
              <a:tabLst/>
              <a:defRPr/>
            </a:pPr>
            <a:endParaRPr kumimoji="0" lang="es-CO" sz="2400" b="0" i="0" u="none" strike="noStrike" kern="1200" cap="none" spc="0" normalizeH="0" baseline="0" noProof="0" dirty="0" smtClean="0">
              <a:ln>
                <a:noFill/>
              </a:ln>
              <a:solidFill>
                <a:schemeClr val="tx1"/>
              </a:solidFill>
              <a:effectLst/>
              <a:uLnTx/>
              <a:uFillTx/>
              <a:latin typeface="Arial Black" pitchFamily="34" charset="0"/>
              <a:ea typeface="+mn-ea"/>
              <a:cs typeface="+mn-cs"/>
            </a:endParaRPr>
          </a:p>
          <a:p>
            <a:pPr marL="342900" lvl="0" indent="-342900">
              <a:spcBef>
                <a:spcPct val="20000"/>
              </a:spcBef>
              <a:buFont typeface="Wingdings" pitchFamily="2" charset="2"/>
              <a:buChar char="§"/>
              <a:defRPr/>
            </a:pPr>
            <a:r>
              <a:rPr kumimoji="0" lang="es-CO" sz="2400" b="0" i="0" u="none" strike="noStrike" kern="1200" cap="none" spc="0" normalizeH="0" baseline="0" noProof="0" dirty="0" smtClean="0">
                <a:ln>
                  <a:noFill/>
                </a:ln>
                <a:solidFill>
                  <a:schemeClr val="tx1"/>
                </a:solidFill>
                <a:effectLst/>
                <a:uLnTx/>
                <a:uFillTx/>
                <a:latin typeface="Arial Black" pitchFamily="34" charset="0"/>
                <a:ea typeface="+mn-ea"/>
                <a:cs typeface="+mn-cs"/>
              </a:rPr>
              <a:t>Del contenido trabajado en los dos primeros encuentros realiza una</a:t>
            </a:r>
            <a:r>
              <a:rPr kumimoji="0" lang="es-CO" sz="2400" b="0" i="0" u="none" strike="noStrike" kern="1200" cap="none" spc="0" normalizeH="0" noProof="0" dirty="0" smtClean="0">
                <a:ln>
                  <a:noFill/>
                </a:ln>
                <a:solidFill>
                  <a:schemeClr val="tx1"/>
                </a:solidFill>
                <a:effectLst/>
                <a:uLnTx/>
                <a:uFillTx/>
                <a:latin typeface="Arial Black" pitchFamily="34" charset="0"/>
                <a:ea typeface="+mn-ea"/>
                <a:cs typeface="+mn-cs"/>
              </a:rPr>
              <a:t> infografía  y publícala en el grupo. </a:t>
            </a:r>
            <a:endParaRPr kumimoji="0" lang="es-CO" sz="2400" b="0" i="0" u="none" strike="noStrike" kern="1200" cap="none" spc="0" normalizeH="0" baseline="0" noProof="0" dirty="0" smtClean="0">
              <a:ln>
                <a:noFill/>
              </a:ln>
              <a:solidFill>
                <a:schemeClr val="tx1"/>
              </a:solidFill>
              <a:effectLst/>
              <a:uLnTx/>
              <a:uFillTx/>
              <a:latin typeface="Arial Black" pitchFamily="34" charset="0"/>
              <a:ea typeface="+mn-ea"/>
              <a:cs typeface="+mn-cs"/>
            </a:endParaRPr>
          </a:p>
          <a:p>
            <a:pPr marL="342900" lvl="0" indent="-342900">
              <a:spcBef>
                <a:spcPct val="20000"/>
              </a:spcBef>
              <a:buFont typeface="Wingdings" pitchFamily="2" charset="2"/>
              <a:buChar char="§"/>
              <a:defRPr/>
            </a:pPr>
            <a:endParaRPr lang="es-CO" sz="2400" dirty="0" smtClean="0">
              <a:latin typeface="Arial Black" pitchFamily="34" charset="0"/>
            </a:endParaRPr>
          </a:p>
          <a:p>
            <a:pPr marR="0" lvl="0" algn="l" defTabSz="914400" rtl="0" eaLnBrk="1" fontAlgn="auto" latinLnBrk="0" hangingPunct="1">
              <a:lnSpc>
                <a:spcPct val="100000"/>
              </a:lnSpc>
              <a:spcBef>
                <a:spcPct val="20000"/>
              </a:spcBef>
              <a:spcAft>
                <a:spcPts val="0"/>
              </a:spcAft>
              <a:buClrTx/>
              <a:buSzTx/>
              <a:tabLst/>
              <a:defRPr/>
            </a:pPr>
            <a:endParaRPr kumimoji="0" lang="es-CO" sz="2400" b="0" i="0" u="none" strike="noStrike" kern="1200" cap="none" spc="0" normalizeH="0" baseline="0" noProof="0" dirty="0">
              <a:ln>
                <a:noFill/>
              </a:ln>
              <a:solidFill>
                <a:schemeClr val="tx1"/>
              </a:solidFill>
              <a:effectLst/>
              <a:uLnTx/>
              <a:uFillTx/>
              <a:latin typeface="Arial Black" pitchFamily="34" charset="0"/>
              <a:ea typeface="+mn-ea"/>
              <a:cs typeface="+mn-cs"/>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I:\II EDICION\diseño logo.png"/>
          <p:cNvPicPr>
            <a:picLocks noChangeAspect="1" noChangeArrowheads="1"/>
          </p:cNvPicPr>
          <p:nvPr/>
        </p:nvPicPr>
        <p:blipFill>
          <a:blip r:embed="rId2"/>
          <a:srcRect/>
          <a:stretch>
            <a:fillRect/>
          </a:stretch>
        </p:blipFill>
        <p:spPr bwMode="auto">
          <a:xfrm>
            <a:off x="191319" y="5"/>
            <a:ext cx="2464289" cy="1643073"/>
          </a:xfrm>
          <a:prstGeom prst="rect">
            <a:avLst/>
          </a:prstGeom>
          <a:noFill/>
        </p:spPr>
      </p:pic>
      <p:sp>
        <p:nvSpPr>
          <p:cNvPr id="10" name="1 Título"/>
          <p:cNvSpPr txBox="1">
            <a:spLocks/>
          </p:cNvSpPr>
          <p:nvPr/>
        </p:nvSpPr>
        <p:spPr>
          <a:xfrm>
            <a:off x="3095203" y="928670"/>
            <a:ext cx="7138207" cy="1143000"/>
          </a:xfrm>
          <a:prstGeom prst="rect">
            <a:avLst/>
          </a:prstGeom>
          <a:ln w="9525" cap="flat" cmpd="sng" algn="ctr">
            <a:noFill/>
            <a:prstDash val="solid"/>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defRPr/>
            </a:pPr>
            <a:r>
              <a:rPr lang="es-CO" sz="2800" dirty="0" smtClean="0">
                <a:solidFill>
                  <a:srgbClr val="000000"/>
                </a:solidFill>
                <a:latin typeface="Arial Black" pitchFamily="34" charset="0"/>
              </a:rPr>
              <a:t>Actividad independiente</a:t>
            </a:r>
            <a:endParaRPr lang="es-CO" sz="2800" dirty="0">
              <a:solidFill>
                <a:srgbClr val="000000"/>
              </a:solidFill>
              <a:latin typeface="Arial Black" pitchFamily="34" charset="0"/>
            </a:endParaRPr>
          </a:p>
        </p:txBody>
      </p:sp>
      <p:sp>
        <p:nvSpPr>
          <p:cNvPr id="11" name="2 Marcador de contenido"/>
          <p:cNvSpPr txBox="1">
            <a:spLocks/>
          </p:cNvSpPr>
          <p:nvPr/>
        </p:nvSpPr>
        <p:spPr>
          <a:xfrm>
            <a:off x="335316" y="2413620"/>
            <a:ext cx="11413658" cy="387288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
              <a:tabLst/>
              <a:defRPr/>
            </a:pPr>
            <a:endParaRPr kumimoji="0" lang="es-CO" sz="2400" b="0" i="0" u="none" strike="noStrike" kern="1200" cap="none" spc="0" normalizeH="0" baseline="0" noProof="0" dirty="0" smtClean="0">
              <a:ln>
                <a:noFill/>
              </a:ln>
              <a:solidFill>
                <a:schemeClr val="tx1"/>
              </a:solidFill>
              <a:effectLst/>
              <a:uLnTx/>
              <a:uFillTx/>
              <a:latin typeface="Arial Black" pitchFamily="34" charset="0"/>
              <a:ea typeface="+mn-ea"/>
              <a:cs typeface="+mn-cs"/>
            </a:endParaRPr>
          </a:p>
          <a:p>
            <a:pPr marL="342900" lvl="0" indent="-342900">
              <a:spcBef>
                <a:spcPct val="20000"/>
              </a:spcBef>
              <a:buFont typeface="Wingdings" pitchFamily="2" charset="2"/>
              <a:buChar char="§"/>
              <a:defRPr/>
            </a:pPr>
            <a:r>
              <a:rPr kumimoji="0" lang="es-CO" sz="2400" b="0" i="0" u="none" strike="noStrike" kern="1200" cap="none" spc="0" normalizeH="0" baseline="0" noProof="0" dirty="0" smtClean="0">
                <a:ln>
                  <a:noFill/>
                </a:ln>
                <a:solidFill>
                  <a:schemeClr val="tx1"/>
                </a:solidFill>
                <a:effectLst/>
                <a:uLnTx/>
                <a:uFillTx/>
                <a:latin typeface="Arial Black" pitchFamily="34" charset="0"/>
                <a:ea typeface="+mn-ea"/>
                <a:cs typeface="+mn-cs"/>
              </a:rPr>
              <a:t>Del video que le facilita el profesor responda:</a:t>
            </a:r>
          </a:p>
          <a:p>
            <a:pPr marL="342900" lvl="0" indent="-342900">
              <a:spcBef>
                <a:spcPct val="20000"/>
              </a:spcBef>
              <a:buFont typeface="Wingdings" pitchFamily="2" charset="2"/>
              <a:buChar char="§"/>
              <a:defRPr/>
            </a:pPr>
            <a:r>
              <a:rPr lang="es-CO" sz="2400" dirty="0" smtClean="0">
                <a:latin typeface="Arial Black" pitchFamily="34" charset="0"/>
              </a:rPr>
              <a:t>¿Qué es el aprendizaje?</a:t>
            </a:r>
          </a:p>
          <a:p>
            <a:pPr marL="342900" lvl="0" indent="-342900">
              <a:spcBef>
                <a:spcPct val="20000"/>
              </a:spcBef>
              <a:buFont typeface="Wingdings" pitchFamily="2" charset="2"/>
              <a:buChar char="§"/>
              <a:defRPr/>
            </a:pPr>
            <a:r>
              <a:rPr lang="es-CO" sz="2400" dirty="0">
                <a:latin typeface="Arial Black" pitchFamily="34" charset="0"/>
              </a:rPr>
              <a:t>¿</a:t>
            </a:r>
            <a:r>
              <a:rPr lang="es-CO" sz="2400" dirty="0" smtClean="0">
                <a:latin typeface="Arial Black" pitchFamily="34" charset="0"/>
              </a:rPr>
              <a:t>Qué es el cognitivismo?</a:t>
            </a:r>
          </a:p>
          <a:p>
            <a:pPr lvl="0" algn="just">
              <a:spcBef>
                <a:spcPct val="20000"/>
              </a:spcBef>
              <a:defRPr/>
            </a:pPr>
            <a:r>
              <a:rPr lang="es-CO" sz="2400" noProof="0" dirty="0" smtClean="0">
                <a:latin typeface="Arial Black" pitchFamily="34" charset="0"/>
              </a:rPr>
              <a:t>Realice un mapa conceptual </a:t>
            </a:r>
            <a:r>
              <a:rPr lang="es-CO" sz="2400" dirty="0">
                <a:latin typeface="Arial Black" pitchFamily="34" charset="0"/>
              </a:rPr>
              <a:t>sobre los estilos de aprendizajes </a:t>
            </a:r>
            <a:r>
              <a:rPr lang="es-CO" sz="2400" dirty="0" smtClean="0">
                <a:latin typeface="Arial Black" pitchFamily="34" charset="0"/>
              </a:rPr>
              <a:t>y los </a:t>
            </a:r>
            <a:r>
              <a:rPr lang="es-CO" sz="2400" noProof="0" dirty="0" smtClean="0">
                <a:latin typeface="Arial Black" pitchFamily="34" charset="0"/>
              </a:rPr>
              <a:t>elementos más significativos </a:t>
            </a:r>
            <a:r>
              <a:rPr lang="es-CO" sz="2400" dirty="0">
                <a:latin typeface="Arial Black" pitchFamily="34" charset="0"/>
              </a:rPr>
              <a:t>del </a:t>
            </a:r>
            <a:r>
              <a:rPr lang="es-CO" sz="2400" dirty="0" smtClean="0">
                <a:latin typeface="Arial Black" pitchFamily="34" charset="0"/>
              </a:rPr>
              <a:t>cognitivismo</a:t>
            </a:r>
            <a:r>
              <a:rPr lang="es-CO" sz="2400" noProof="0" dirty="0" smtClean="0">
                <a:latin typeface="Arial Black" pitchFamily="34" charset="0"/>
              </a:rPr>
              <a:t>. Publícalo en el grupo</a:t>
            </a:r>
            <a:endParaRPr kumimoji="0" lang="es-CO" sz="2400" b="0" i="0" u="none" strike="noStrike" kern="1200" cap="none" spc="0" normalizeH="0" baseline="0" noProof="0" dirty="0">
              <a:ln>
                <a:noFill/>
              </a:ln>
              <a:solidFill>
                <a:schemeClr val="tx1"/>
              </a:solidFill>
              <a:effectLst/>
              <a:uLnTx/>
              <a:uFillTx/>
              <a:latin typeface="Arial Black" pitchFamily="34" charset="0"/>
              <a:ea typeface="+mn-ea"/>
              <a:cs typeface="+mn-cs"/>
            </a:endParaRPr>
          </a:p>
        </p:txBody>
      </p:sp>
    </p:spTree>
    <p:extLst>
      <p:ext uri="{BB962C8B-B14F-4D97-AF65-F5344CB8AC3E}">
        <p14:creationId xmlns:p14="http://schemas.microsoft.com/office/powerpoint/2010/main" val="4208912128"/>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3" y="7"/>
            <a:ext cx="10571405" cy="584775"/>
          </a:xfrm>
          <a:prstGeom prst="rect">
            <a:avLst/>
          </a:prstGeom>
          <a:noFill/>
        </p:spPr>
        <p:txBody>
          <a:bodyPr wrap="square" rtlCol="0">
            <a:spAutoFit/>
          </a:bodyPr>
          <a:lstStyle/>
          <a:p>
            <a:r>
              <a:rPr lang="es-ES_tradnl" sz="3200" dirty="0" smtClean="0">
                <a:solidFill>
                  <a:srgbClr val="FF0000"/>
                </a:solidFill>
                <a:latin typeface="Arial Black" panose="020B0A04020102020204" pitchFamily="34" charset="0"/>
              </a:rPr>
              <a:t>ESTRATEGIAS DE APRENDIZAJE</a:t>
            </a:r>
            <a:endParaRPr lang="es-ES_tradnl" sz="3200" dirty="0">
              <a:solidFill>
                <a:srgbClr val="FF0000"/>
              </a:solidFill>
              <a:latin typeface="Arial Black" panose="020B0A04020102020204" pitchFamily="34" charset="0"/>
            </a:endParaRPr>
          </a:p>
        </p:txBody>
      </p:sp>
      <p:sp>
        <p:nvSpPr>
          <p:cNvPr id="5" name="CuadroTexto 4"/>
          <p:cNvSpPr txBox="1"/>
          <p:nvPr/>
        </p:nvSpPr>
        <p:spPr>
          <a:xfrm>
            <a:off x="3" y="857239"/>
            <a:ext cx="12190413" cy="1384995"/>
          </a:xfrm>
          <a:prstGeom prst="rect">
            <a:avLst/>
          </a:prstGeom>
          <a:solidFill>
            <a:srgbClr val="002060"/>
          </a:solidFill>
          <a:scene3d>
            <a:camera prst="orthographicFront"/>
            <a:lightRig rig="threePt" dir="t"/>
          </a:scene3d>
          <a:sp3d>
            <a:bevelT w="165100" prst="coolSlant"/>
          </a:sp3d>
        </p:spPr>
        <p:txBody>
          <a:bodyPr wrap="square" rtlCol="0">
            <a:spAutoFit/>
          </a:bodyPr>
          <a:lstStyle/>
          <a:p>
            <a:pPr algn="ctr"/>
            <a:r>
              <a:rPr lang="es-ES" sz="2800" dirty="0" smtClean="0">
                <a:solidFill>
                  <a:schemeClr val="bg1"/>
                </a:solidFill>
                <a:latin typeface="Arial Black" panose="020B0A04020102020204" pitchFamily="34" charset="0"/>
              </a:rPr>
              <a:t>Son procesos ejecutivos mediante los cuales se eligen, coordinan y aplican las habilidades (Nisbet y Shuckersimith,1987)</a:t>
            </a:r>
            <a:endParaRPr lang="es-ES_tradnl" sz="2800" dirty="0">
              <a:solidFill>
                <a:schemeClr val="bg1"/>
              </a:solidFill>
              <a:latin typeface="Arial Black" panose="020B0A04020102020204" pitchFamily="34" charset="0"/>
            </a:endParaRPr>
          </a:p>
        </p:txBody>
      </p:sp>
      <p:sp>
        <p:nvSpPr>
          <p:cNvPr id="8" name="CuadroTexto 7"/>
          <p:cNvSpPr txBox="1"/>
          <p:nvPr/>
        </p:nvSpPr>
        <p:spPr>
          <a:xfrm>
            <a:off x="3" y="4572014"/>
            <a:ext cx="12190413" cy="1384995"/>
          </a:xfrm>
          <a:prstGeom prst="rect">
            <a:avLst/>
          </a:prstGeom>
          <a:solidFill>
            <a:schemeClr val="accent2">
              <a:lumMod val="40000"/>
              <a:lumOff val="60000"/>
            </a:schemeClr>
          </a:solidFill>
          <a:scene3d>
            <a:camera prst="orthographicFront"/>
            <a:lightRig rig="threePt" dir="t"/>
          </a:scene3d>
          <a:sp3d>
            <a:bevelT prst="angle"/>
          </a:sp3d>
        </p:spPr>
        <p:txBody>
          <a:bodyPr wrap="square" rtlCol="0">
            <a:spAutoFit/>
          </a:bodyPr>
          <a:lstStyle/>
          <a:p>
            <a:pPr algn="just"/>
            <a:r>
              <a:rPr lang="es-ES" sz="2800" dirty="0" smtClean="0">
                <a:latin typeface="Arial Black" panose="020B0A04020102020204" pitchFamily="34" charset="0"/>
              </a:rPr>
              <a:t>Es el modo, manera o forma preferente en que el sujeto percibe el medio, resuelve situaciones o actúa (Pérez Lujan y otros, 2004)</a:t>
            </a:r>
            <a:endParaRPr lang="es-ES_tradnl" sz="2800" dirty="0">
              <a:latin typeface="Arial Black" panose="020B0A04020102020204" pitchFamily="34" charset="0"/>
            </a:endParaRPr>
          </a:p>
        </p:txBody>
      </p:sp>
      <p:sp>
        <p:nvSpPr>
          <p:cNvPr id="11" name="CuadroTexto 8"/>
          <p:cNvSpPr txBox="1"/>
          <p:nvPr/>
        </p:nvSpPr>
        <p:spPr>
          <a:xfrm>
            <a:off x="3" y="2500312"/>
            <a:ext cx="12190413" cy="1384995"/>
          </a:xfrm>
          <a:prstGeom prst="rect">
            <a:avLst/>
          </a:prstGeom>
          <a:solidFill>
            <a:srgbClr val="FFFF00"/>
          </a:solidFill>
          <a:scene3d>
            <a:camera prst="orthographicFront"/>
            <a:lightRig rig="threePt" dir="t"/>
          </a:scene3d>
          <a:sp3d>
            <a:bevelT prst="angle"/>
          </a:sp3d>
        </p:spPr>
        <p:txBody>
          <a:bodyPr wrap="square" rtlCol="0">
            <a:spAutoFit/>
          </a:bodyPr>
          <a:lstStyle>
            <a:defPPr>
              <a:defRPr lang="es-ES"/>
            </a:defPPr>
            <a:lvl1pPr algn="ctr">
              <a:defRPr sz="2400">
                <a:latin typeface="Arial Black" panose="020B0A04020102020204" pitchFamily="34" charset="0"/>
              </a:defRPr>
            </a:lvl1pPr>
          </a:lstStyle>
          <a:p>
            <a:pPr algn="just"/>
            <a:r>
              <a:rPr lang="es-ES" sz="2800" dirty="0" smtClean="0"/>
              <a:t>Ponen de manifiesto la implicación en la enseñanza de los diferentes tipos de pensamiento y estrategias metacognitivas (Genovard,1990)</a:t>
            </a:r>
          </a:p>
        </p:txBody>
      </p:sp>
    </p:spTree>
    <p:extLst>
      <p:ext uri="{BB962C8B-B14F-4D97-AF65-F5344CB8AC3E}">
        <p14:creationId xmlns:p14="http://schemas.microsoft.com/office/powerpoint/2010/main" val="4029231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par>
                          <p:cTn id="10" fill="hold">
                            <p:stCondLst>
                              <p:cond delay="500"/>
                            </p:stCondLst>
                            <p:childTnLst>
                              <p:par>
                                <p:cTn id="11" presetID="4" presetClass="entr" presetSubtype="16" fill="hold" grpId="0" nodeType="after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box(in)">
                                      <p:cBhvr>
                                        <p:cTn id="13" dur="500"/>
                                        <p:tgtEl>
                                          <p:spTgt spid="11"/>
                                        </p:tgtEl>
                                      </p:cBhvr>
                                    </p:animEffect>
                                  </p:childTnLst>
                                </p:cTn>
                              </p:par>
                            </p:childTnLst>
                          </p:cTn>
                        </p:par>
                        <p:par>
                          <p:cTn id="14" fill="hold">
                            <p:stCondLst>
                              <p:cond delay="1000"/>
                            </p:stCondLst>
                            <p:childTnLst>
                              <p:par>
                                <p:cTn id="15" presetID="4" presetClass="entr" presetSubtype="16"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0913" y="1477174"/>
            <a:ext cx="3904769" cy="30626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1 CuadroTexto"/>
          <p:cNvSpPr txBox="1"/>
          <p:nvPr/>
        </p:nvSpPr>
        <p:spPr>
          <a:xfrm>
            <a:off x="1619011" y="48414"/>
            <a:ext cx="9119826" cy="769441"/>
          </a:xfrm>
          <a:prstGeom prst="rect">
            <a:avLst/>
          </a:prstGeom>
          <a:solidFill>
            <a:srgbClr val="FFFF00"/>
          </a:solidFill>
        </p:spPr>
        <p:txBody>
          <a:bodyPr wrap="square" rtlCol="0">
            <a:spAutoFit/>
          </a:bodyPr>
          <a:lstStyle/>
          <a:p>
            <a:pPr algn="ctr"/>
            <a:r>
              <a:rPr lang="es-ES" sz="4400" b="1" dirty="0" smtClean="0">
                <a:solidFill>
                  <a:srgbClr val="FF0000"/>
                </a:solidFill>
                <a:latin typeface="Arial Black" pitchFamily="34" charset="0"/>
              </a:rPr>
              <a:t>¿De dónde surgen?</a:t>
            </a:r>
            <a:endParaRPr lang="es-ES" sz="4400" b="1" dirty="0">
              <a:solidFill>
                <a:srgbClr val="FF0000"/>
              </a:solidFill>
              <a:latin typeface="Arial Black" pitchFamily="34" charset="0"/>
            </a:endParaRPr>
          </a:p>
        </p:txBody>
      </p:sp>
      <p:sp>
        <p:nvSpPr>
          <p:cNvPr id="3" name="2 CuadroTexto"/>
          <p:cNvSpPr txBox="1"/>
          <p:nvPr/>
        </p:nvSpPr>
        <p:spPr>
          <a:xfrm>
            <a:off x="4380921" y="1548619"/>
            <a:ext cx="7809495" cy="1200329"/>
          </a:xfrm>
          <a:prstGeom prst="rect">
            <a:avLst/>
          </a:prstGeom>
          <a:noFill/>
        </p:spPr>
        <p:txBody>
          <a:bodyPr wrap="square" rtlCol="0">
            <a:spAutoFit/>
          </a:bodyPr>
          <a:lstStyle/>
          <a:p>
            <a:pPr algn="ctr"/>
            <a:r>
              <a:rPr lang="es-ES" sz="4000" b="1" dirty="0" smtClean="0">
                <a:solidFill>
                  <a:srgbClr val="002060"/>
                </a:solidFill>
              </a:rPr>
              <a:t>PSICOLOGÍA COGNITIVA</a:t>
            </a:r>
          </a:p>
          <a:p>
            <a:pPr algn="just"/>
            <a:r>
              <a:rPr lang="es-ES" sz="3200" b="1" dirty="0" smtClean="0">
                <a:solidFill>
                  <a:srgbClr val="002060"/>
                </a:solidFill>
              </a:rPr>
              <a:t>(procesamiento de información del cerebro)</a:t>
            </a:r>
            <a:endParaRPr lang="es-ES" sz="3200" b="1" dirty="0">
              <a:solidFill>
                <a:srgbClr val="002060"/>
              </a:solidFill>
            </a:endParaRPr>
          </a:p>
        </p:txBody>
      </p:sp>
      <p:sp>
        <p:nvSpPr>
          <p:cNvPr id="4" name="3 Flecha abajo"/>
          <p:cNvSpPr/>
          <p:nvPr/>
        </p:nvSpPr>
        <p:spPr>
          <a:xfrm>
            <a:off x="5523780" y="977111"/>
            <a:ext cx="671987" cy="546447"/>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6" name="5 CuadroTexto"/>
          <p:cNvSpPr txBox="1"/>
          <p:nvPr/>
        </p:nvSpPr>
        <p:spPr>
          <a:xfrm>
            <a:off x="5428542" y="3548876"/>
            <a:ext cx="4952390" cy="1938992"/>
          </a:xfrm>
          <a:prstGeom prst="rect">
            <a:avLst/>
          </a:prstGeom>
          <a:noFill/>
        </p:spPr>
        <p:txBody>
          <a:bodyPr wrap="square" rtlCol="0">
            <a:spAutoFit/>
          </a:bodyPr>
          <a:lstStyle/>
          <a:p>
            <a:pPr algn="ctr"/>
            <a:r>
              <a:rPr lang="es-MX" sz="2400" dirty="0" smtClean="0">
                <a:solidFill>
                  <a:srgbClr val="FF0000"/>
                </a:solidFill>
                <a:latin typeface="Arial Black" pitchFamily="34" charset="0"/>
              </a:rPr>
              <a:t>Senso percepción</a:t>
            </a:r>
          </a:p>
          <a:p>
            <a:pPr algn="ctr"/>
            <a:r>
              <a:rPr lang="es-MX" sz="2400" dirty="0" smtClean="0">
                <a:solidFill>
                  <a:srgbClr val="FF0000"/>
                </a:solidFill>
                <a:latin typeface="Arial Black" pitchFamily="34" charset="0"/>
              </a:rPr>
              <a:t>Atención</a:t>
            </a:r>
          </a:p>
          <a:p>
            <a:pPr algn="ctr"/>
            <a:r>
              <a:rPr lang="es-MX" sz="2400" dirty="0" smtClean="0">
                <a:solidFill>
                  <a:srgbClr val="FF0000"/>
                </a:solidFill>
                <a:latin typeface="Arial Black" pitchFamily="34" charset="0"/>
              </a:rPr>
              <a:t>Memoria</a:t>
            </a:r>
          </a:p>
          <a:p>
            <a:pPr algn="ctr"/>
            <a:r>
              <a:rPr lang="es-MX" sz="2400" dirty="0" smtClean="0">
                <a:solidFill>
                  <a:srgbClr val="FF0000"/>
                </a:solidFill>
                <a:latin typeface="Arial Black" pitchFamily="34" charset="0"/>
              </a:rPr>
              <a:t>Lenguaje </a:t>
            </a:r>
          </a:p>
          <a:p>
            <a:pPr algn="ctr"/>
            <a:r>
              <a:rPr lang="es-MX" sz="2400" dirty="0" smtClean="0">
                <a:solidFill>
                  <a:srgbClr val="FF0000"/>
                </a:solidFill>
                <a:latin typeface="Arial Black" pitchFamily="34" charset="0"/>
              </a:rPr>
              <a:t>Pensamiento</a:t>
            </a:r>
          </a:p>
        </p:txBody>
      </p:sp>
      <p:sp>
        <p:nvSpPr>
          <p:cNvPr id="7" name="6 CuadroTexto"/>
          <p:cNvSpPr txBox="1"/>
          <p:nvPr/>
        </p:nvSpPr>
        <p:spPr>
          <a:xfrm rot="16200000">
            <a:off x="9588159" y="3286143"/>
            <a:ext cx="2857520" cy="954107"/>
          </a:xfrm>
          <a:prstGeom prst="rect">
            <a:avLst/>
          </a:prstGeom>
          <a:noFill/>
        </p:spPr>
        <p:txBody>
          <a:bodyPr wrap="square" rtlCol="0">
            <a:spAutoFit/>
          </a:bodyPr>
          <a:lstStyle/>
          <a:p>
            <a:r>
              <a:rPr lang="es-MX" sz="2800" dirty="0" smtClean="0">
                <a:latin typeface="Arial Black" pitchFamily="34" charset="0"/>
              </a:rPr>
              <a:t>Procesos cognitivos</a:t>
            </a:r>
            <a:endParaRPr lang="es-MX" sz="2800" dirty="0">
              <a:latin typeface="Arial Black" pitchFamily="34" charset="0"/>
            </a:endParaRPr>
          </a:p>
        </p:txBody>
      </p:sp>
      <p:sp>
        <p:nvSpPr>
          <p:cNvPr id="8" name="7 Flecha curvada hacia la derecha"/>
          <p:cNvSpPr/>
          <p:nvPr/>
        </p:nvSpPr>
        <p:spPr>
          <a:xfrm rot="19333305">
            <a:off x="3428350" y="4556178"/>
            <a:ext cx="1289060" cy="1839077"/>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solidFill>
                <a:schemeClr val="tx1"/>
              </a:solidFill>
            </a:endParaRPr>
          </a:p>
        </p:txBody>
      </p:sp>
      <p:sp>
        <p:nvSpPr>
          <p:cNvPr id="9" name="8 Flecha curvada hacia arriba"/>
          <p:cNvSpPr/>
          <p:nvPr/>
        </p:nvSpPr>
        <p:spPr>
          <a:xfrm>
            <a:off x="9205453" y="5191950"/>
            <a:ext cx="1714289" cy="785818"/>
          </a:xfrm>
          <a:prstGeom prst="curved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solidFill>
                <a:schemeClr val="tx1"/>
              </a:solidFill>
            </a:endParaRPr>
          </a:p>
        </p:txBody>
      </p:sp>
      <p:sp>
        <p:nvSpPr>
          <p:cNvPr id="16" name="CuadroTexto 15"/>
          <p:cNvSpPr txBox="1"/>
          <p:nvPr/>
        </p:nvSpPr>
        <p:spPr>
          <a:xfrm>
            <a:off x="3000135" y="5977768"/>
            <a:ext cx="8711695" cy="923330"/>
          </a:xfrm>
          <a:prstGeom prst="rect">
            <a:avLst/>
          </a:prstGeom>
          <a:noFill/>
        </p:spPr>
        <p:txBody>
          <a:bodyPr wrap="square" rtlCol="0">
            <a:spAutoFit/>
          </a:bodyPr>
          <a:lstStyle/>
          <a:p>
            <a:r>
              <a:rPr lang="es-ES" dirty="0"/>
              <a:t>S</a:t>
            </a:r>
            <a:r>
              <a:rPr lang="es-ES" dirty="0" smtClean="0"/>
              <a:t>on </a:t>
            </a:r>
            <a:r>
              <a:rPr lang="es-ES" dirty="0"/>
              <a:t>las operaciones mentales que realiza el cerebro para procesar información. Mediante estas operaciones, el cerebro trabaja con la información que le rodea, la almacena y la analiza para tomar las decisiones correspondientes.</a:t>
            </a:r>
            <a:endParaRPr lang="en-US" dirty="0"/>
          </a:p>
        </p:txBody>
      </p:sp>
      <p:sp>
        <p:nvSpPr>
          <p:cNvPr id="5" name="Estrella de 4 puntas 4"/>
          <p:cNvSpPr/>
          <p:nvPr/>
        </p:nvSpPr>
        <p:spPr>
          <a:xfrm>
            <a:off x="11493973" y="6309320"/>
            <a:ext cx="865929" cy="591778"/>
          </a:xfrm>
          <a:prstGeom prst="star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961472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09521" y="116632"/>
            <a:ext cx="10971372" cy="6009537"/>
          </a:xfrm>
        </p:spPr>
        <p:txBody>
          <a:bodyPr>
            <a:normAutofit lnSpcReduction="10000"/>
          </a:bodyPr>
          <a:lstStyle/>
          <a:p>
            <a:pPr algn="just"/>
            <a:r>
              <a:rPr lang="es-ES" dirty="0"/>
              <a:t>Para </a:t>
            </a:r>
            <a:r>
              <a:rPr lang="es-ES" dirty="0" smtClean="0"/>
              <a:t>Piaget, unos de los principales exponentes de la psicología cognitiva, el niño es impermeable a la experiencia, el considera que el proceso de formación de la personalidad de lo individual a lo externo. Mientras que </a:t>
            </a:r>
            <a:r>
              <a:rPr lang="es-ES" dirty="0" err="1" smtClean="0"/>
              <a:t>Vigotsky</a:t>
            </a:r>
            <a:r>
              <a:rPr lang="es-ES" dirty="0" smtClean="0"/>
              <a:t>  demuestra que los fenómenos psíquicos no son dados en el individuo de manera interna, no se encuentran ya en el sujeto, sino que son generados a causa de las interrelaciones del hombre con el mundo.</a:t>
            </a:r>
          </a:p>
          <a:p>
            <a:r>
              <a:rPr lang="es-ES" dirty="0" smtClean="0"/>
              <a:t>En esta teoría se toma la concepción de lo histórico como tiempo en el devenir. </a:t>
            </a:r>
          </a:p>
          <a:p>
            <a:r>
              <a:rPr lang="es-ES" dirty="0" smtClean="0"/>
              <a:t>Lo psíquico, la personalidad no está dada como en una semilla que la contiene al nacer, sino que es generada en el tiempo, aparece como nueva condición</a:t>
            </a:r>
            <a:endParaRPr lang="en-US" dirty="0"/>
          </a:p>
        </p:txBody>
      </p:sp>
    </p:spTree>
    <p:extLst>
      <p:ext uri="{BB962C8B-B14F-4D97-AF65-F5344CB8AC3E}">
        <p14:creationId xmlns:p14="http://schemas.microsoft.com/office/powerpoint/2010/main" val="19794504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09521" y="404664"/>
            <a:ext cx="10971372" cy="5721505"/>
          </a:xfrm>
        </p:spPr>
        <p:txBody>
          <a:bodyPr>
            <a:normAutofit/>
          </a:bodyPr>
          <a:lstStyle/>
          <a:p>
            <a:pPr algn="just"/>
            <a:r>
              <a:rPr lang="es-ES" sz="3600" dirty="0" smtClean="0"/>
              <a:t>Por tanto, a </a:t>
            </a:r>
            <a:r>
              <a:rPr lang="es-ES" sz="3600" dirty="0" err="1" smtClean="0"/>
              <a:t>Vigotsky</a:t>
            </a:r>
            <a:r>
              <a:rPr lang="es-ES" sz="3600" dirty="0" smtClean="0"/>
              <a:t> se debe la compresión científica de la naturaleza de los fenómenos psíquicos que en su origen tienen un carácter </a:t>
            </a:r>
            <a:r>
              <a:rPr lang="es-ES" sz="3600" dirty="0" err="1" smtClean="0"/>
              <a:t>interppsicológico</a:t>
            </a:r>
            <a:r>
              <a:rPr lang="es-ES" sz="3600" dirty="0" smtClean="0"/>
              <a:t>, es decir surgen primero en el plano social, en la interacción de unos individuos con otros, y solo después adquieren un carácter interno, </a:t>
            </a:r>
            <a:r>
              <a:rPr lang="es-ES" sz="3600" dirty="0" err="1" smtClean="0"/>
              <a:t>intrapsicológico</a:t>
            </a:r>
            <a:r>
              <a:rPr lang="es-ES" sz="3600" dirty="0" smtClean="0"/>
              <a:t>, mediante un proceso de interiorización de lo vivido socialmente. </a:t>
            </a:r>
          </a:p>
          <a:p>
            <a:pPr algn="just"/>
            <a:r>
              <a:rPr lang="es-ES" sz="3600" dirty="0" smtClean="0"/>
              <a:t>Es en la actividad social, en la interacción de unos con otros que surge en el mundo espiritual de cada uno, su personalidad.   </a:t>
            </a:r>
            <a:endParaRPr lang="en-US" sz="3600" dirty="0"/>
          </a:p>
        </p:txBody>
      </p:sp>
    </p:spTree>
    <p:extLst>
      <p:ext uri="{BB962C8B-B14F-4D97-AF65-F5344CB8AC3E}">
        <p14:creationId xmlns:p14="http://schemas.microsoft.com/office/powerpoint/2010/main" val="11116058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n-US"/>
          </a:p>
        </p:txBody>
      </p:sp>
      <p:sp>
        <p:nvSpPr>
          <p:cNvPr id="3" name="Marcador de contenido 2"/>
          <p:cNvSpPr>
            <a:spLocks noGrp="1"/>
          </p:cNvSpPr>
          <p:nvPr>
            <p:ph idx="1"/>
          </p:nvPr>
        </p:nvSpPr>
        <p:spPr/>
        <p:txBody>
          <a:bodyPr>
            <a:normAutofit lnSpcReduction="10000"/>
          </a:bodyPr>
          <a:lstStyle/>
          <a:p>
            <a:pPr algn="just"/>
            <a:r>
              <a:rPr lang="es-ES" dirty="0" smtClean="0"/>
              <a:t>La concepción histórico cultural desarrollada por </a:t>
            </a:r>
            <a:r>
              <a:rPr lang="es-ES" dirty="0" err="1" smtClean="0"/>
              <a:t>Vigotsky</a:t>
            </a:r>
            <a:r>
              <a:rPr lang="es-ES" dirty="0" smtClean="0"/>
              <a:t> permite comprender el aprendizaje como una actividad social y no solo como un proceso de realización individual. Es el proceso de la formación de la personalidad del educando, de la adquisición de conocimientos y apropiación de la cultura que tiene lugar a partir de las interacciones que se producen en la escuela, en la clase y en los tipos de actividad que en ellas se desarrollan, en el seno de determinado contextos social, histórico, institucional que condicionan los valores e ideales de la educación. </a:t>
            </a:r>
            <a:endParaRPr lang="en-US" dirty="0"/>
          </a:p>
        </p:txBody>
      </p:sp>
    </p:spTree>
    <p:extLst>
      <p:ext uri="{BB962C8B-B14F-4D97-AF65-F5344CB8AC3E}">
        <p14:creationId xmlns:p14="http://schemas.microsoft.com/office/powerpoint/2010/main" val="15336137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50590" y="332656"/>
            <a:ext cx="10971372" cy="6336704"/>
          </a:xfrm>
        </p:spPr>
        <p:txBody>
          <a:bodyPr/>
          <a:lstStyle/>
          <a:p>
            <a:pPr marL="0" indent="0" algn="just">
              <a:buNone/>
            </a:pPr>
            <a:r>
              <a:rPr lang="es-ES" dirty="0" err="1" smtClean="0"/>
              <a:t>Vigotsky</a:t>
            </a:r>
            <a:r>
              <a:rPr lang="es-ES" dirty="0" smtClean="0"/>
              <a:t> destacó el estrecho vínculo entre pensamiento y lenguaje, entre el desarrollo intelectual y a palabra. Dado que el lenguaje no se desarrolla fuera de la sociedad, sino que es producto de la actividad humana, de una práctica social, no puede pensarse en el desarrollo de la conciencia y en general de la personalidad humana fuera de los nexos sociales, de las relaciones entre los seres humanos.</a:t>
            </a:r>
          </a:p>
          <a:p>
            <a:pPr marL="0" indent="0" algn="just">
              <a:buNone/>
            </a:pPr>
            <a:r>
              <a:rPr lang="es-ES" dirty="0" smtClean="0"/>
              <a:t>Al modificar la relación entre aprendizaje y desarrollo, estableció la diferencia entre lo alcanzado por la persona de manera individual y lo que es capaz de alcanzar con ayuda de los demás, a este espacio lo llamó zona de desarrollo próximo.</a:t>
            </a:r>
            <a:endParaRPr lang="en-US" dirty="0"/>
          </a:p>
        </p:txBody>
      </p:sp>
    </p:spTree>
    <p:extLst>
      <p:ext uri="{BB962C8B-B14F-4D97-AF65-F5344CB8AC3E}">
        <p14:creationId xmlns:p14="http://schemas.microsoft.com/office/powerpoint/2010/main" val="50358457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2705</TotalTime>
  <Words>2328</Words>
  <Application>Microsoft Office PowerPoint</Application>
  <PresentationFormat>Personalizado</PresentationFormat>
  <Paragraphs>125</Paragraphs>
  <Slides>32</Slides>
  <Notes>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32</vt:i4>
      </vt:variant>
    </vt:vector>
  </HeadingPairs>
  <TitlesOfParts>
    <vt:vector size="38" baseType="lpstr">
      <vt:lpstr>Arial</vt:lpstr>
      <vt:lpstr>Arial Black</vt:lpstr>
      <vt:lpstr>Calibri</vt:lpstr>
      <vt:lpstr>Times New Roman</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Inteligencia, otras capacidades, y conocimientos previos  (poder aprender)</vt:lpstr>
      <vt:lpstr>Experiencia  (saber aprender)</vt:lpstr>
      <vt:lpstr>Motivación  (querer aprender)</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Sede</dc:creator>
  <cp:lastModifiedBy>Albe2Glez</cp:lastModifiedBy>
  <cp:revision>241</cp:revision>
  <dcterms:created xsi:type="dcterms:W3CDTF">2017-01-30T19:01:57Z</dcterms:created>
  <dcterms:modified xsi:type="dcterms:W3CDTF">2021-10-25T15:02:02Z</dcterms:modified>
</cp:coreProperties>
</file>