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9"/>
  </p:notesMasterIdLst>
  <p:sldIdLst>
    <p:sldId id="260" r:id="rId2"/>
    <p:sldId id="256" r:id="rId3"/>
    <p:sldId id="257" r:id="rId4"/>
    <p:sldId id="321" r:id="rId5"/>
    <p:sldId id="258" r:id="rId6"/>
    <p:sldId id="322" r:id="rId7"/>
    <p:sldId id="259" r:id="rId8"/>
    <p:sldId id="261" r:id="rId9"/>
    <p:sldId id="267" r:id="rId10"/>
    <p:sldId id="268" r:id="rId11"/>
    <p:sldId id="270" r:id="rId12"/>
    <p:sldId id="269" r:id="rId13"/>
    <p:sldId id="273" r:id="rId14"/>
    <p:sldId id="334" r:id="rId15"/>
    <p:sldId id="335" r:id="rId16"/>
    <p:sldId id="336" r:id="rId17"/>
    <p:sldId id="337" r:id="rId18"/>
    <p:sldId id="272" r:id="rId19"/>
    <p:sldId id="276" r:id="rId20"/>
    <p:sldId id="323" r:id="rId21"/>
    <p:sldId id="274" r:id="rId22"/>
    <p:sldId id="271" r:id="rId23"/>
    <p:sldId id="280" r:id="rId24"/>
    <p:sldId id="279" r:id="rId25"/>
    <p:sldId id="278" r:id="rId26"/>
    <p:sldId id="277" r:id="rId27"/>
    <p:sldId id="324" r:id="rId28"/>
    <p:sldId id="285" r:id="rId29"/>
    <p:sldId id="284" r:id="rId30"/>
    <p:sldId id="283" r:id="rId31"/>
    <p:sldId id="325" r:id="rId32"/>
    <p:sldId id="282" r:id="rId33"/>
    <p:sldId id="326" r:id="rId34"/>
    <p:sldId id="290" r:id="rId35"/>
    <p:sldId id="327" r:id="rId36"/>
    <p:sldId id="289" r:id="rId37"/>
    <p:sldId id="288" r:id="rId38"/>
    <p:sldId id="287" r:id="rId39"/>
    <p:sldId id="294" r:id="rId40"/>
    <p:sldId id="293" r:id="rId41"/>
    <p:sldId id="292" r:id="rId42"/>
    <p:sldId id="328" r:id="rId43"/>
    <p:sldId id="291" r:id="rId44"/>
    <p:sldId id="295" r:id="rId45"/>
    <p:sldId id="300" r:id="rId46"/>
    <p:sldId id="299" r:id="rId47"/>
    <p:sldId id="298" r:id="rId48"/>
    <p:sldId id="297" r:id="rId49"/>
    <p:sldId id="296" r:id="rId50"/>
    <p:sldId id="338" r:id="rId51"/>
    <p:sldId id="339" r:id="rId52"/>
    <p:sldId id="302" r:id="rId53"/>
    <p:sldId id="301" r:id="rId54"/>
    <p:sldId id="329" r:id="rId55"/>
    <p:sldId id="306" r:id="rId56"/>
    <p:sldId id="307" r:id="rId57"/>
    <p:sldId id="308" r:id="rId58"/>
    <p:sldId id="305" r:id="rId59"/>
    <p:sldId id="309" r:id="rId60"/>
    <p:sldId id="303" r:id="rId61"/>
    <p:sldId id="313" r:id="rId62"/>
    <p:sldId id="312" r:id="rId63"/>
    <p:sldId id="311" r:id="rId64"/>
    <p:sldId id="316" r:id="rId65"/>
    <p:sldId id="315" r:id="rId66"/>
    <p:sldId id="310" r:id="rId67"/>
    <p:sldId id="330" r:id="rId68"/>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03C9E80-6B1F-44C6-B776-DA98F0E85A53}" type="datetimeFigureOut">
              <a:rPr lang="es-ES" smtClean="0"/>
              <a:t>27/01/2024</a:t>
            </a:fld>
            <a:endParaRPr lang="es-E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85682B1-91B9-44F7-8F59-3FF0FA287269}" type="slidenum">
              <a:rPr lang="es-ES" smtClean="0"/>
              <a:t>‹Nº›</a:t>
            </a:fld>
            <a:endParaRPr lang="es-ES"/>
          </a:p>
        </p:txBody>
      </p:sp>
    </p:spTree>
    <p:extLst>
      <p:ext uri="{BB962C8B-B14F-4D97-AF65-F5344CB8AC3E}">
        <p14:creationId xmlns:p14="http://schemas.microsoft.com/office/powerpoint/2010/main" val="28758213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585682B1-91B9-44F7-8F59-3FF0FA287269}" type="slidenum">
              <a:rPr lang="es-ES" smtClean="0"/>
              <a:t>23</a:t>
            </a:fld>
            <a:endParaRPr lang="es-ES"/>
          </a:p>
        </p:txBody>
      </p:sp>
    </p:spTree>
    <p:extLst>
      <p:ext uri="{BB962C8B-B14F-4D97-AF65-F5344CB8AC3E}">
        <p14:creationId xmlns:p14="http://schemas.microsoft.com/office/powerpoint/2010/main" val="9405213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585682B1-91B9-44F7-8F59-3FF0FA287269}" type="slidenum">
              <a:rPr lang="es-ES" smtClean="0"/>
              <a:t>31</a:t>
            </a:fld>
            <a:endParaRPr lang="es-ES"/>
          </a:p>
        </p:txBody>
      </p:sp>
    </p:spTree>
    <p:extLst>
      <p:ext uri="{BB962C8B-B14F-4D97-AF65-F5344CB8AC3E}">
        <p14:creationId xmlns:p14="http://schemas.microsoft.com/office/powerpoint/2010/main" val="15239757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E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ES"/>
          </a:p>
        </p:txBody>
      </p:sp>
      <p:sp>
        <p:nvSpPr>
          <p:cNvPr id="4" name="Marcador de fecha 3"/>
          <p:cNvSpPr>
            <a:spLocks noGrp="1"/>
          </p:cNvSpPr>
          <p:nvPr>
            <p:ph type="dt" sz="half" idx="10"/>
          </p:nvPr>
        </p:nvSpPr>
        <p:spPr/>
        <p:txBody>
          <a:bodyPr/>
          <a:lstStyle/>
          <a:p>
            <a:fld id="{9EF4F12A-5471-4087-A0E1-66E52A6129FD}" type="datetimeFigureOut">
              <a:rPr lang="es-ES" smtClean="0"/>
              <a:t>27/01/2024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6C11475E-058B-4A07-8B52-AD3796FB1896}" type="slidenum">
              <a:rPr lang="es-ES" smtClean="0"/>
              <a:t>‹Nº›</a:t>
            </a:fld>
            <a:endParaRPr lang="es-ES"/>
          </a:p>
        </p:txBody>
      </p:sp>
    </p:spTree>
    <p:extLst>
      <p:ext uri="{BB962C8B-B14F-4D97-AF65-F5344CB8AC3E}">
        <p14:creationId xmlns:p14="http://schemas.microsoft.com/office/powerpoint/2010/main" val="12443996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9EF4F12A-5471-4087-A0E1-66E52A6129FD}" type="datetimeFigureOut">
              <a:rPr lang="es-ES" smtClean="0"/>
              <a:t>27/01/2024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6C11475E-058B-4A07-8B52-AD3796FB1896}" type="slidenum">
              <a:rPr lang="es-ES" smtClean="0"/>
              <a:t>‹Nº›</a:t>
            </a:fld>
            <a:endParaRPr lang="es-ES"/>
          </a:p>
        </p:txBody>
      </p:sp>
    </p:spTree>
    <p:extLst>
      <p:ext uri="{BB962C8B-B14F-4D97-AF65-F5344CB8AC3E}">
        <p14:creationId xmlns:p14="http://schemas.microsoft.com/office/powerpoint/2010/main" val="16086389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9EF4F12A-5471-4087-A0E1-66E52A6129FD}" type="datetimeFigureOut">
              <a:rPr lang="es-ES" smtClean="0"/>
              <a:t>27/01/2024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6C11475E-058B-4A07-8B52-AD3796FB1896}" type="slidenum">
              <a:rPr lang="es-ES" smtClean="0"/>
              <a:t>‹Nº›</a:t>
            </a:fld>
            <a:endParaRPr lang="es-ES"/>
          </a:p>
        </p:txBody>
      </p:sp>
    </p:spTree>
    <p:extLst>
      <p:ext uri="{BB962C8B-B14F-4D97-AF65-F5344CB8AC3E}">
        <p14:creationId xmlns:p14="http://schemas.microsoft.com/office/powerpoint/2010/main" val="32863162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9EF4F12A-5471-4087-A0E1-66E52A6129FD}" type="datetimeFigureOut">
              <a:rPr lang="es-ES" smtClean="0"/>
              <a:t>27/01/2024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6C11475E-058B-4A07-8B52-AD3796FB1896}" type="slidenum">
              <a:rPr lang="es-ES" smtClean="0"/>
              <a:t>‹Nº›</a:t>
            </a:fld>
            <a:endParaRPr lang="es-ES"/>
          </a:p>
        </p:txBody>
      </p:sp>
    </p:spTree>
    <p:extLst>
      <p:ext uri="{BB962C8B-B14F-4D97-AF65-F5344CB8AC3E}">
        <p14:creationId xmlns:p14="http://schemas.microsoft.com/office/powerpoint/2010/main" val="17803871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9EF4F12A-5471-4087-A0E1-66E52A6129FD}" type="datetimeFigureOut">
              <a:rPr lang="es-ES" smtClean="0"/>
              <a:t>27/01/2024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6C11475E-058B-4A07-8B52-AD3796FB1896}" type="slidenum">
              <a:rPr lang="es-ES" smtClean="0"/>
              <a:t>‹Nº›</a:t>
            </a:fld>
            <a:endParaRPr lang="es-ES"/>
          </a:p>
        </p:txBody>
      </p:sp>
    </p:spTree>
    <p:extLst>
      <p:ext uri="{BB962C8B-B14F-4D97-AF65-F5344CB8AC3E}">
        <p14:creationId xmlns:p14="http://schemas.microsoft.com/office/powerpoint/2010/main" val="18397007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fecha 4"/>
          <p:cNvSpPr>
            <a:spLocks noGrp="1"/>
          </p:cNvSpPr>
          <p:nvPr>
            <p:ph type="dt" sz="half" idx="10"/>
          </p:nvPr>
        </p:nvSpPr>
        <p:spPr/>
        <p:txBody>
          <a:bodyPr/>
          <a:lstStyle/>
          <a:p>
            <a:fld id="{9EF4F12A-5471-4087-A0E1-66E52A6129FD}" type="datetimeFigureOut">
              <a:rPr lang="es-ES" smtClean="0"/>
              <a:t>27/01/2024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6C11475E-058B-4A07-8B52-AD3796FB1896}" type="slidenum">
              <a:rPr lang="es-ES" smtClean="0"/>
              <a:t>‹Nº›</a:t>
            </a:fld>
            <a:endParaRPr lang="es-ES"/>
          </a:p>
        </p:txBody>
      </p:sp>
    </p:spTree>
    <p:extLst>
      <p:ext uri="{BB962C8B-B14F-4D97-AF65-F5344CB8AC3E}">
        <p14:creationId xmlns:p14="http://schemas.microsoft.com/office/powerpoint/2010/main" val="34625437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Marcador de fecha 6"/>
          <p:cNvSpPr>
            <a:spLocks noGrp="1"/>
          </p:cNvSpPr>
          <p:nvPr>
            <p:ph type="dt" sz="half" idx="10"/>
          </p:nvPr>
        </p:nvSpPr>
        <p:spPr/>
        <p:txBody>
          <a:bodyPr/>
          <a:lstStyle/>
          <a:p>
            <a:fld id="{9EF4F12A-5471-4087-A0E1-66E52A6129FD}" type="datetimeFigureOut">
              <a:rPr lang="es-ES" smtClean="0"/>
              <a:t>27/01/2024</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6C11475E-058B-4A07-8B52-AD3796FB1896}" type="slidenum">
              <a:rPr lang="es-ES" smtClean="0"/>
              <a:t>‹Nº›</a:t>
            </a:fld>
            <a:endParaRPr lang="es-ES"/>
          </a:p>
        </p:txBody>
      </p:sp>
    </p:spTree>
    <p:extLst>
      <p:ext uri="{BB962C8B-B14F-4D97-AF65-F5344CB8AC3E}">
        <p14:creationId xmlns:p14="http://schemas.microsoft.com/office/powerpoint/2010/main" val="42052620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fecha 2"/>
          <p:cNvSpPr>
            <a:spLocks noGrp="1"/>
          </p:cNvSpPr>
          <p:nvPr>
            <p:ph type="dt" sz="half" idx="10"/>
          </p:nvPr>
        </p:nvSpPr>
        <p:spPr/>
        <p:txBody>
          <a:bodyPr/>
          <a:lstStyle/>
          <a:p>
            <a:fld id="{9EF4F12A-5471-4087-A0E1-66E52A6129FD}" type="datetimeFigureOut">
              <a:rPr lang="es-ES" smtClean="0"/>
              <a:t>27/01/2024</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6C11475E-058B-4A07-8B52-AD3796FB1896}" type="slidenum">
              <a:rPr lang="es-ES" smtClean="0"/>
              <a:t>‹Nº›</a:t>
            </a:fld>
            <a:endParaRPr lang="es-ES"/>
          </a:p>
        </p:txBody>
      </p:sp>
    </p:spTree>
    <p:extLst>
      <p:ext uri="{BB962C8B-B14F-4D97-AF65-F5344CB8AC3E}">
        <p14:creationId xmlns:p14="http://schemas.microsoft.com/office/powerpoint/2010/main" val="23648472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9EF4F12A-5471-4087-A0E1-66E52A6129FD}" type="datetimeFigureOut">
              <a:rPr lang="es-ES" smtClean="0"/>
              <a:t>27/01/2024</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6C11475E-058B-4A07-8B52-AD3796FB1896}" type="slidenum">
              <a:rPr lang="es-ES" smtClean="0"/>
              <a:t>‹Nº›</a:t>
            </a:fld>
            <a:endParaRPr lang="es-ES"/>
          </a:p>
        </p:txBody>
      </p:sp>
    </p:spTree>
    <p:extLst>
      <p:ext uri="{BB962C8B-B14F-4D97-AF65-F5344CB8AC3E}">
        <p14:creationId xmlns:p14="http://schemas.microsoft.com/office/powerpoint/2010/main" val="1596345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9EF4F12A-5471-4087-A0E1-66E52A6129FD}" type="datetimeFigureOut">
              <a:rPr lang="es-ES" smtClean="0"/>
              <a:t>27/01/2024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6C11475E-058B-4A07-8B52-AD3796FB1896}" type="slidenum">
              <a:rPr lang="es-ES" smtClean="0"/>
              <a:t>‹Nº›</a:t>
            </a:fld>
            <a:endParaRPr lang="es-ES"/>
          </a:p>
        </p:txBody>
      </p:sp>
    </p:spTree>
    <p:extLst>
      <p:ext uri="{BB962C8B-B14F-4D97-AF65-F5344CB8AC3E}">
        <p14:creationId xmlns:p14="http://schemas.microsoft.com/office/powerpoint/2010/main" val="19838265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9EF4F12A-5471-4087-A0E1-66E52A6129FD}" type="datetimeFigureOut">
              <a:rPr lang="es-ES" smtClean="0"/>
              <a:t>27/01/2024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6C11475E-058B-4A07-8B52-AD3796FB1896}" type="slidenum">
              <a:rPr lang="es-ES" smtClean="0"/>
              <a:t>‹Nº›</a:t>
            </a:fld>
            <a:endParaRPr lang="es-ES"/>
          </a:p>
        </p:txBody>
      </p:sp>
    </p:spTree>
    <p:extLst>
      <p:ext uri="{BB962C8B-B14F-4D97-AF65-F5344CB8AC3E}">
        <p14:creationId xmlns:p14="http://schemas.microsoft.com/office/powerpoint/2010/main" val="5491201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F4F12A-5471-4087-A0E1-66E52A6129FD}" type="datetimeFigureOut">
              <a:rPr lang="es-ES" smtClean="0"/>
              <a:t>27/01/2024</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11475E-058B-4A07-8B52-AD3796FB1896}" type="slidenum">
              <a:rPr lang="es-ES" smtClean="0"/>
              <a:t>‹Nº›</a:t>
            </a:fld>
            <a:endParaRPr lang="es-ES"/>
          </a:p>
        </p:txBody>
      </p:sp>
    </p:spTree>
    <p:extLst>
      <p:ext uri="{BB962C8B-B14F-4D97-AF65-F5344CB8AC3E}">
        <p14:creationId xmlns:p14="http://schemas.microsoft.com/office/powerpoint/2010/main" val="42124382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title"/>
          </p:nvPr>
        </p:nvSpPr>
        <p:spPr/>
        <p:txBody>
          <a:bodyPr/>
          <a:lstStyle/>
          <a:p>
            <a:r>
              <a:rPr lang="es-ES" smtClean="0"/>
              <a:t/>
            </a:r>
            <a:br>
              <a:rPr lang="es-ES" smtClean="0"/>
            </a:br>
            <a:endParaRPr lang="es-ES" dirty="0"/>
          </a:p>
        </p:txBody>
      </p:sp>
      <p:sp>
        <p:nvSpPr>
          <p:cNvPr id="4" name="Rectángulo 3"/>
          <p:cNvSpPr/>
          <p:nvPr/>
        </p:nvSpPr>
        <p:spPr>
          <a:xfrm>
            <a:off x="2497540" y="4299045"/>
            <a:ext cx="7233313" cy="1938992"/>
          </a:xfrm>
          <a:prstGeom prst="rect">
            <a:avLst/>
          </a:prstGeom>
        </p:spPr>
        <p:txBody>
          <a:bodyPr wrap="square">
            <a:spAutoFit/>
          </a:bodyPr>
          <a:lstStyle/>
          <a:p>
            <a:pPr algn="ctr">
              <a:lnSpc>
                <a:spcPct val="120000"/>
              </a:lnSpc>
            </a:pPr>
            <a:r>
              <a:rPr lang="es-ES" sz="2000" b="1" dirty="0" smtClean="0">
                <a:solidFill>
                  <a:schemeClr val="bg1"/>
                </a:solidFill>
                <a:latin typeface="Arial" panose="020B0604020202020204" pitchFamily="34" charset="0"/>
                <a:cs typeface="Arial" panose="020B0604020202020204" pitchFamily="34" charset="0"/>
              </a:rPr>
              <a:t>Dr. C. Lázaro Toledo Álvarez</a:t>
            </a:r>
          </a:p>
          <a:p>
            <a:pPr algn="ctr">
              <a:lnSpc>
                <a:spcPct val="120000"/>
              </a:lnSpc>
            </a:pPr>
            <a:r>
              <a:rPr lang="es-ES" sz="2000" b="1" dirty="0" smtClean="0">
                <a:solidFill>
                  <a:schemeClr val="bg1"/>
                </a:solidFill>
                <a:latin typeface="Arial" panose="020B0604020202020204" pitchFamily="34" charset="0"/>
                <a:cs typeface="Arial" panose="020B0604020202020204" pitchFamily="34" charset="0"/>
              </a:rPr>
              <a:t> Profesor Titular</a:t>
            </a:r>
          </a:p>
          <a:p>
            <a:pPr algn="ctr">
              <a:lnSpc>
                <a:spcPct val="120000"/>
              </a:lnSpc>
            </a:pPr>
            <a:endParaRPr lang="es-ES" sz="2000" b="1" dirty="0" smtClean="0">
              <a:solidFill>
                <a:schemeClr val="bg1"/>
              </a:solidFill>
              <a:latin typeface="Arial" panose="020B0604020202020204" pitchFamily="34" charset="0"/>
              <a:cs typeface="Arial" panose="020B0604020202020204" pitchFamily="34" charset="0"/>
            </a:endParaRPr>
          </a:p>
          <a:p>
            <a:pPr algn="ctr">
              <a:lnSpc>
                <a:spcPct val="120000"/>
              </a:lnSpc>
            </a:pPr>
            <a:r>
              <a:rPr lang="es-ES" sz="2000" b="1" dirty="0" smtClean="0">
                <a:solidFill>
                  <a:schemeClr val="bg1"/>
                </a:solidFill>
                <a:latin typeface="Arial" panose="020B0604020202020204" pitchFamily="34" charset="0"/>
                <a:cs typeface="Arial" panose="020B0604020202020204" pitchFamily="34" charset="0"/>
              </a:rPr>
              <a:t>Universidad de Artemisa</a:t>
            </a:r>
          </a:p>
          <a:p>
            <a:pPr algn="ctr">
              <a:lnSpc>
                <a:spcPct val="120000"/>
              </a:lnSpc>
            </a:pPr>
            <a:r>
              <a:rPr lang="es-ES" sz="2000" b="1" dirty="0" smtClean="0">
                <a:solidFill>
                  <a:schemeClr val="bg1"/>
                </a:solidFill>
                <a:latin typeface="Arial" panose="020B0604020202020204" pitchFamily="34" charset="0"/>
                <a:cs typeface="Arial" panose="020B0604020202020204" pitchFamily="34" charset="0"/>
              </a:rPr>
              <a:t>2016</a:t>
            </a:r>
          </a:p>
        </p:txBody>
      </p:sp>
      <p:sp>
        <p:nvSpPr>
          <p:cNvPr id="5" name="Rectángulo 4"/>
          <p:cNvSpPr/>
          <p:nvPr/>
        </p:nvSpPr>
        <p:spPr>
          <a:xfrm>
            <a:off x="0" y="590335"/>
            <a:ext cx="12191999" cy="1569660"/>
          </a:xfrm>
          <a:prstGeom prst="rect">
            <a:avLst/>
          </a:prstGeom>
        </p:spPr>
        <p:txBody>
          <a:bodyPr wrap="square">
            <a:spAutoFit/>
          </a:bodyPr>
          <a:lstStyle/>
          <a:p>
            <a:pPr algn="ctr"/>
            <a:r>
              <a:rPr lang="es-ES" sz="4800" b="1" dirty="0" smtClean="0">
                <a:solidFill>
                  <a:schemeClr val="bg1"/>
                </a:solidFill>
                <a:latin typeface="Arial" panose="020B0604020202020204" pitchFamily="34" charset="0"/>
                <a:cs typeface="Arial" panose="020B0604020202020204" pitchFamily="34" charset="0"/>
              </a:rPr>
              <a:t>Problemas</a:t>
            </a:r>
            <a:r>
              <a:rPr lang="es-ES" sz="4800" b="1" dirty="0" smtClean="0">
                <a:solidFill>
                  <a:srgbClr val="FF0000"/>
                </a:solidFill>
                <a:latin typeface="Arial" panose="020B0604020202020204" pitchFamily="34" charset="0"/>
                <a:cs typeface="Arial" panose="020B0604020202020204" pitchFamily="34" charset="0"/>
              </a:rPr>
              <a:t> </a:t>
            </a:r>
            <a:r>
              <a:rPr lang="es-ES" sz="4800" b="1" dirty="0" smtClean="0">
                <a:solidFill>
                  <a:schemeClr val="bg1"/>
                </a:solidFill>
                <a:latin typeface="Arial" panose="020B0604020202020204" pitchFamily="34" charset="0"/>
                <a:cs typeface="Arial" panose="020B0604020202020204" pitchFamily="34" charset="0"/>
              </a:rPr>
              <a:t>Sociales de la Ciencia, la Tecnología y la Innovación</a:t>
            </a:r>
            <a:endParaRPr lang="es-ES" sz="4800" dirty="0">
              <a:latin typeface="Arial" panose="020B0604020202020204" pitchFamily="34" charset="0"/>
              <a:cs typeface="Arial" panose="020B0604020202020204" pitchFamily="34" charset="0"/>
            </a:endParaRPr>
          </a:p>
        </p:txBody>
      </p:sp>
      <p:sp>
        <p:nvSpPr>
          <p:cNvPr id="6" name="Rectángulo 5"/>
          <p:cNvSpPr/>
          <p:nvPr/>
        </p:nvSpPr>
        <p:spPr>
          <a:xfrm>
            <a:off x="341195" y="2759013"/>
            <a:ext cx="11150220" cy="776687"/>
          </a:xfrm>
          <a:prstGeom prst="rect">
            <a:avLst/>
          </a:prstGeom>
        </p:spPr>
        <p:txBody>
          <a:bodyPr wrap="square">
            <a:spAutoFit/>
          </a:bodyPr>
          <a:lstStyle/>
          <a:p>
            <a:pPr algn="ctr">
              <a:lnSpc>
                <a:spcPct val="160000"/>
              </a:lnSpc>
            </a:pPr>
            <a:r>
              <a:rPr lang="es-ES" sz="3200" b="1" dirty="0" smtClean="0">
                <a:solidFill>
                  <a:schemeClr val="bg1"/>
                </a:solidFill>
                <a:latin typeface="Arial" panose="020B0604020202020204" pitchFamily="34" charset="0"/>
                <a:cs typeface="Arial" panose="020B0604020202020204" pitchFamily="34" charset="0"/>
              </a:rPr>
              <a:t>Tema 1: Las imágenes de la ciencia y la tecnología</a:t>
            </a:r>
            <a:endParaRPr lang="es-ES" sz="1000" b="1" dirty="0" smtClean="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524760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ctrTitle"/>
          </p:nvPr>
        </p:nvSpPr>
        <p:spPr/>
        <p:txBody>
          <a:bodyPr>
            <a:noAutofit/>
          </a:bodyPr>
          <a:lstStyle/>
          <a:p>
            <a:pPr algn="ctr"/>
            <a:r>
              <a:rPr lang="es-ES" sz="4000" dirty="0" smtClean="0">
                <a:solidFill>
                  <a:schemeClr val="bg1"/>
                </a:solidFill>
              </a:rPr>
              <a:t/>
            </a:r>
            <a:br>
              <a:rPr lang="es-ES" sz="4000" dirty="0" smtClean="0">
                <a:solidFill>
                  <a:schemeClr val="bg1"/>
                </a:solidFill>
              </a:rPr>
            </a:br>
            <a:endParaRPr lang="es-ES" sz="4000" dirty="0">
              <a:solidFill>
                <a:schemeClr val="bg1"/>
              </a:solidFill>
            </a:endParaRPr>
          </a:p>
        </p:txBody>
      </p:sp>
      <p:sp>
        <p:nvSpPr>
          <p:cNvPr id="2" name="Subtítulo 1"/>
          <p:cNvSpPr>
            <a:spLocks noGrp="1"/>
          </p:cNvSpPr>
          <p:nvPr>
            <p:ph type="subTitle" idx="1"/>
          </p:nvPr>
        </p:nvSpPr>
        <p:spPr>
          <a:xfrm>
            <a:off x="745588" y="0"/>
            <a:ext cx="10396023" cy="6858000"/>
          </a:xfrm>
        </p:spPr>
        <p:txBody>
          <a:bodyPr>
            <a:noAutofit/>
          </a:bodyPr>
          <a:lstStyle/>
          <a:p>
            <a:r>
              <a:rPr lang="es-ES" sz="4000" b="1" dirty="0" smtClean="0">
                <a:solidFill>
                  <a:schemeClr val="bg1"/>
                </a:solidFill>
                <a:latin typeface="Arial" panose="020B0604020202020204" pitchFamily="34" charset="0"/>
                <a:cs typeface="Arial" panose="020B0604020202020204" pitchFamily="34" charset="0"/>
              </a:rPr>
              <a:t>Conceptos esenciales:</a:t>
            </a:r>
          </a:p>
          <a:p>
            <a:endParaRPr lang="es-ES" sz="4000" dirty="0">
              <a:solidFill>
                <a:schemeClr val="bg1"/>
              </a:solidFill>
              <a:latin typeface="Arial" panose="020B0604020202020204" pitchFamily="34" charset="0"/>
              <a:cs typeface="Arial" panose="020B0604020202020204" pitchFamily="34" charset="0"/>
            </a:endParaRPr>
          </a:p>
          <a:p>
            <a:pPr marL="342900" indent="-342900">
              <a:buFontTx/>
              <a:buChar char="-"/>
            </a:pPr>
            <a:r>
              <a:rPr lang="es-ES" sz="3600" dirty="0" smtClean="0">
                <a:solidFill>
                  <a:schemeClr val="bg1"/>
                </a:solidFill>
                <a:latin typeface="Arial" panose="020B0604020202020204" pitchFamily="34" charset="0"/>
                <a:cs typeface="Arial" panose="020B0604020202020204" pitchFamily="34" charset="0"/>
              </a:rPr>
              <a:t>Sociedad</a:t>
            </a:r>
          </a:p>
          <a:p>
            <a:pPr marL="342900" indent="-342900">
              <a:buFontTx/>
              <a:buChar char="-"/>
            </a:pPr>
            <a:r>
              <a:rPr lang="es-ES" sz="3600" dirty="0" smtClean="0">
                <a:solidFill>
                  <a:schemeClr val="bg1"/>
                </a:solidFill>
                <a:latin typeface="Arial" panose="020B0604020202020204" pitchFamily="34" charset="0"/>
                <a:cs typeface="Arial" panose="020B0604020202020204" pitchFamily="34" charset="0"/>
              </a:rPr>
              <a:t>Cultura</a:t>
            </a:r>
          </a:p>
          <a:p>
            <a:pPr marL="342900" indent="-342900">
              <a:buFontTx/>
              <a:buChar char="-"/>
            </a:pPr>
            <a:r>
              <a:rPr lang="es-ES" sz="3600" dirty="0" smtClean="0">
                <a:solidFill>
                  <a:schemeClr val="bg1"/>
                </a:solidFill>
                <a:latin typeface="Arial" panose="020B0604020202020204" pitchFamily="34" charset="0"/>
                <a:cs typeface="Arial" panose="020B0604020202020204" pitchFamily="34" charset="0"/>
              </a:rPr>
              <a:t>Ciencia</a:t>
            </a:r>
          </a:p>
          <a:p>
            <a:pPr marL="342900" indent="-342900">
              <a:buFontTx/>
              <a:buChar char="-"/>
            </a:pPr>
            <a:r>
              <a:rPr lang="es-ES" sz="3600" dirty="0" smtClean="0">
                <a:solidFill>
                  <a:schemeClr val="bg1"/>
                </a:solidFill>
                <a:latin typeface="Arial" panose="020B0604020202020204" pitchFamily="34" charset="0"/>
                <a:cs typeface="Arial" panose="020B0604020202020204" pitchFamily="34" charset="0"/>
              </a:rPr>
              <a:t>Tecnología</a:t>
            </a:r>
          </a:p>
          <a:p>
            <a:pPr marL="342900" indent="-342900">
              <a:buFontTx/>
              <a:buChar char="-"/>
            </a:pPr>
            <a:r>
              <a:rPr lang="es-ES" sz="3600" dirty="0" smtClean="0">
                <a:solidFill>
                  <a:schemeClr val="bg1"/>
                </a:solidFill>
                <a:latin typeface="Arial" panose="020B0604020202020204" pitchFamily="34" charset="0"/>
                <a:cs typeface="Arial" panose="020B0604020202020204" pitchFamily="34" charset="0"/>
              </a:rPr>
              <a:t>Innovación</a:t>
            </a:r>
          </a:p>
          <a:p>
            <a:pPr marL="342900" indent="-342900">
              <a:buFontTx/>
              <a:buChar char="-"/>
            </a:pPr>
            <a:r>
              <a:rPr lang="es-ES" sz="3600" dirty="0" smtClean="0">
                <a:solidFill>
                  <a:schemeClr val="bg1"/>
                </a:solidFill>
                <a:latin typeface="Arial" panose="020B0604020202020204" pitchFamily="34" charset="0"/>
                <a:cs typeface="Arial" panose="020B0604020202020204" pitchFamily="34" charset="0"/>
              </a:rPr>
              <a:t>Ética</a:t>
            </a:r>
          </a:p>
          <a:p>
            <a:pPr marL="342900" indent="-342900">
              <a:buFontTx/>
              <a:buChar char="-"/>
            </a:pPr>
            <a:r>
              <a:rPr lang="es-ES" sz="3600" dirty="0" smtClean="0">
                <a:solidFill>
                  <a:schemeClr val="bg1"/>
                </a:solidFill>
                <a:latin typeface="Arial" panose="020B0604020202020204" pitchFamily="34" charset="0"/>
                <a:cs typeface="Arial" panose="020B0604020202020204" pitchFamily="34" charset="0"/>
              </a:rPr>
              <a:t>Valores</a:t>
            </a:r>
          </a:p>
          <a:p>
            <a:pPr marL="342900" indent="-342900">
              <a:buFontTx/>
              <a:buChar char="-"/>
            </a:pPr>
            <a:r>
              <a:rPr lang="es-ES" sz="3600" dirty="0" smtClean="0">
                <a:solidFill>
                  <a:schemeClr val="bg1"/>
                </a:solidFill>
                <a:latin typeface="Arial" panose="020B0604020202020204" pitchFamily="34" charset="0"/>
                <a:cs typeface="Arial" panose="020B0604020202020204" pitchFamily="34" charset="0"/>
              </a:rPr>
              <a:t>Conocimiento</a:t>
            </a:r>
          </a:p>
          <a:p>
            <a:pPr marL="342900" indent="-342900">
              <a:buFontTx/>
              <a:buChar char="-"/>
            </a:pPr>
            <a:r>
              <a:rPr lang="es-ES" sz="3600" dirty="0" smtClean="0">
                <a:solidFill>
                  <a:schemeClr val="bg1"/>
                </a:solidFill>
                <a:latin typeface="Arial" panose="020B0604020202020204" pitchFamily="34" charset="0"/>
                <a:cs typeface="Arial" panose="020B0604020202020204" pitchFamily="34" charset="0"/>
              </a:rPr>
              <a:t>Economía del conocimiento</a:t>
            </a:r>
            <a:endParaRPr lang="es-ES" sz="36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481598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ctrTitle"/>
          </p:nvPr>
        </p:nvSpPr>
        <p:spPr/>
        <p:txBody>
          <a:bodyPr>
            <a:noAutofit/>
          </a:bodyPr>
          <a:lstStyle/>
          <a:p>
            <a:pPr algn="ctr"/>
            <a:r>
              <a:rPr lang="es-ES" sz="4000" dirty="0" smtClean="0">
                <a:solidFill>
                  <a:schemeClr val="bg1"/>
                </a:solidFill>
              </a:rPr>
              <a:t/>
            </a:r>
            <a:br>
              <a:rPr lang="es-ES" sz="4000" dirty="0" smtClean="0">
                <a:solidFill>
                  <a:schemeClr val="bg1"/>
                </a:solidFill>
              </a:rPr>
            </a:br>
            <a:endParaRPr lang="es-ES" sz="4000" dirty="0">
              <a:solidFill>
                <a:schemeClr val="bg1"/>
              </a:solidFill>
            </a:endParaRPr>
          </a:p>
        </p:txBody>
      </p:sp>
      <p:sp>
        <p:nvSpPr>
          <p:cNvPr id="2" name="Subtítulo 1"/>
          <p:cNvSpPr>
            <a:spLocks noGrp="1"/>
          </p:cNvSpPr>
          <p:nvPr>
            <p:ph type="subTitle" idx="1"/>
          </p:nvPr>
        </p:nvSpPr>
        <p:spPr>
          <a:xfrm>
            <a:off x="136478" y="1"/>
            <a:ext cx="11955438" cy="6564572"/>
          </a:xfrm>
        </p:spPr>
        <p:txBody>
          <a:bodyPr>
            <a:normAutofit fontScale="92500"/>
          </a:bodyPr>
          <a:lstStyle/>
          <a:p>
            <a:pPr>
              <a:lnSpc>
                <a:spcPct val="150000"/>
              </a:lnSpc>
            </a:pPr>
            <a:r>
              <a:rPr lang="es-ES" sz="4300" b="1" dirty="0" smtClean="0">
                <a:solidFill>
                  <a:schemeClr val="bg1"/>
                </a:solidFill>
                <a:latin typeface="Arial" panose="020B0604020202020204" pitchFamily="34" charset="0"/>
                <a:cs typeface="Arial" panose="020B0604020202020204" pitchFamily="34" charset="0"/>
              </a:rPr>
              <a:t>¿Qué relación existe entre conceptos y definiciones?</a:t>
            </a:r>
          </a:p>
          <a:p>
            <a:pPr>
              <a:lnSpc>
                <a:spcPct val="150000"/>
              </a:lnSpc>
            </a:pPr>
            <a:endParaRPr lang="es-ES" sz="4300" b="1" dirty="0" smtClean="0">
              <a:solidFill>
                <a:schemeClr val="bg1"/>
              </a:solidFill>
              <a:latin typeface="Arial" panose="020B0604020202020204" pitchFamily="34" charset="0"/>
              <a:cs typeface="Arial" panose="020B0604020202020204" pitchFamily="34" charset="0"/>
            </a:endParaRPr>
          </a:p>
          <a:p>
            <a:pPr marL="342900" indent="-342900">
              <a:lnSpc>
                <a:spcPct val="170000"/>
              </a:lnSpc>
              <a:buFontTx/>
              <a:buChar char="-"/>
            </a:pPr>
            <a:r>
              <a:rPr lang="es-ES" sz="4300" dirty="0" smtClean="0">
                <a:solidFill>
                  <a:schemeClr val="bg1"/>
                </a:solidFill>
                <a:latin typeface="Arial" panose="020B0604020202020204" pitchFamily="34" charset="0"/>
                <a:cs typeface="Arial" panose="020B0604020202020204" pitchFamily="34" charset="0"/>
              </a:rPr>
              <a:t>El concepto es una forma del pensar</a:t>
            </a:r>
          </a:p>
          <a:p>
            <a:pPr marL="342900" indent="-342900">
              <a:lnSpc>
                <a:spcPct val="170000"/>
              </a:lnSpc>
              <a:buFontTx/>
              <a:buChar char="-"/>
            </a:pPr>
            <a:r>
              <a:rPr lang="es-ES" sz="4300" dirty="0" smtClean="0">
                <a:solidFill>
                  <a:schemeClr val="bg1"/>
                </a:solidFill>
                <a:latin typeface="Arial" panose="020B0604020202020204" pitchFamily="34" charset="0"/>
                <a:cs typeface="Arial" panose="020B0604020202020204" pitchFamily="34" charset="0"/>
              </a:rPr>
              <a:t>La definición es operación lógica que se realiza con y mediante los juicios como forma del pensar</a:t>
            </a:r>
          </a:p>
          <a:p>
            <a:endParaRPr lang="es-ES" dirty="0" smtClean="0">
              <a:solidFill>
                <a:schemeClr val="bg1"/>
              </a:solidFill>
            </a:endParaRPr>
          </a:p>
        </p:txBody>
      </p:sp>
    </p:spTree>
    <p:extLst>
      <p:ext uri="{BB962C8B-B14F-4D97-AF65-F5344CB8AC3E}">
        <p14:creationId xmlns:p14="http://schemas.microsoft.com/office/powerpoint/2010/main" val="21704853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ctrTitle"/>
          </p:nvPr>
        </p:nvSpPr>
        <p:spPr/>
        <p:txBody>
          <a:bodyPr>
            <a:noAutofit/>
          </a:bodyPr>
          <a:lstStyle/>
          <a:p>
            <a:pPr algn="ctr"/>
            <a:r>
              <a:rPr lang="es-ES" sz="4000" dirty="0" smtClean="0">
                <a:solidFill>
                  <a:schemeClr val="bg1"/>
                </a:solidFill>
              </a:rPr>
              <a:t/>
            </a:r>
            <a:br>
              <a:rPr lang="es-ES" sz="4000" dirty="0" smtClean="0">
                <a:solidFill>
                  <a:schemeClr val="bg1"/>
                </a:solidFill>
              </a:rPr>
            </a:br>
            <a:endParaRPr lang="es-ES" sz="4000" dirty="0">
              <a:solidFill>
                <a:schemeClr val="bg1"/>
              </a:solidFill>
            </a:endParaRPr>
          </a:p>
        </p:txBody>
      </p:sp>
      <p:sp>
        <p:nvSpPr>
          <p:cNvPr id="2" name="Subtítulo 1"/>
          <p:cNvSpPr>
            <a:spLocks noGrp="1"/>
          </p:cNvSpPr>
          <p:nvPr>
            <p:ph type="subTitle" idx="1"/>
          </p:nvPr>
        </p:nvSpPr>
        <p:spPr>
          <a:xfrm>
            <a:off x="464234" y="211015"/>
            <a:ext cx="11240085" cy="6428936"/>
          </a:xfrm>
        </p:spPr>
        <p:txBody>
          <a:bodyPr>
            <a:normAutofit/>
          </a:bodyPr>
          <a:lstStyle/>
          <a:p>
            <a:pPr>
              <a:lnSpc>
                <a:spcPct val="150000"/>
              </a:lnSpc>
            </a:pPr>
            <a:r>
              <a:rPr lang="es-ES" sz="4000" b="1" dirty="0" smtClean="0">
                <a:solidFill>
                  <a:schemeClr val="bg1"/>
                </a:solidFill>
                <a:latin typeface="Arial" panose="020B0604020202020204" pitchFamily="34" charset="0"/>
                <a:cs typeface="Arial" panose="020B0604020202020204" pitchFamily="34" charset="0"/>
              </a:rPr>
              <a:t>Formas del pensar:</a:t>
            </a:r>
          </a:p>
          <a:p>
            <a:pPr marL="342900" indent="-342900">
              <a:lnSpc>
                <a:spcPct val="150000"/>
              </a:lnSpc>
              <a:buFontTx/>
              <a:buChar char="-"/>
            </a:pPr>
            <a:endParaRPr lang="es-ES" sz="4000" dirty="0" smtClean="0">
              <a:solidFill>
                <a:schemeClr val="bg1"/>
              </a:solidFill>
              <a:latin typeface="Arial" panose="020B0604020202020204" pitchFamily="34" charset="0"/>
              <a:cs typeface="Arial" panose="020B0604020202020204" pitchFamily="34" charset="0"/>
            </a:endParaRPr>
          </a:p>
          <a:p>
            <a:pPr marL="342900" indent="-342900">
              <a:lnSpc>
                <a:spcPct val="150000"/>
              </a:lnSpc>
              <a:buFontTx/>
              <a:buChar char="-"/>
            </a:pPr>
            <a:r>
              <a:rPr lang="es-ES" sz="4000" dirty="0" smtClean="0">
                <a:solidFill>
                  <a:schemeClr val="bg1"/>
                </a:solidFill>
                <a:latin typeface="Arial" panose="020B0604020202020204" pitchFamily="34" charset="0"/>
                <a:cs typeface="Arial" panose="020B0604020202020204" pitchFamily="34" charset="0"/>
              </a:rPr>
              <a:t>Conceptos</a:t>
            </a:r>
          </a:p>
          <a:p>
            <a:pPr marL="342900" indent="-342900">
              <a:lnSpc>
                <a:spcPct val="150000"/>
              </a:lnSpc>
              <a:buFontTx/>
              <a:buChar char="-"/>
            </a:pPr>
            <a:r>
              <a:rPr lang="es-ES" sz="4000" dirty="0" smtClean="0">
                <a:solidFill>
                  <a:schemeClr val="bg1"/>
                </a:solidFill>
                <a:latin typeface="Arial" panose="020B0604020202020204" pitchFamily="34" charset="0"/>
                <a:cs typeface="Arial" panose="020B0604020202020204" pitchFamily="34" charset="0"/>
              </a:rPr>
              <a:t>Juicios </a:t>
            </a:r>
          </a:p>
          <a:p>
            <a:pPr marL="342900" indent="-342900">
              <a:lnSpc>
                <a:spcPct val="150000"/>
              </a:lnSpc>
              <a:buFontTx/>
              <a:buChar char="-"/>
            </a:pPr>
            <a:r>
              <a:rPr lang="es-ES" sz="4000" dirty="0" smtClean="0">
                <a:solidFill>
                  <a:schemeClr val="bg1"/>
                </a:solidFill>
                <a:latin typeface="Arial" panose="020B0604020202020204" pitchFamily="34" charset="0"/>
                <a:cs typeface="Arial" panose="020B0604020202020204" pitchFamily="34" charset="0"/>
              </a:rPr>
              <a:t>Razonamientos</a:t>
            </a:r>
          </a:p>
          <a:p>
            <a:pPr marL="342900" indent="-342900">
              <a:lnSpc>
                <a:spcPct val="150000"/>
              </a:lnSpc>
              <a:buFontTx/>
              <a:buChar char="-"/>
            </a:pPr>
            <a:r>
              <a:rPr lang="es-ES" sz="4000" dirty="0" smtClean="0">
                <a:solidFill>
                  <a:schemeClr val="bg1"/>
                </a:solidFill>
                <a:latin typeface="Arial" panose="020B0604020202020204" pitchFamily="34" charset="0"/>
                <a:cs typeface="Arial" panose="020B0604020202020204" pitchFamily="34" charset="0"/>
              </a:rPr>
              <a:t>La teoría (forma más compleja)</a:t>
            </a:r>
          </a:p>
          <a:p>
            <a:endParaRPr lang="es-ES"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7251178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ctrTitle"/>
          </p:nvPr>
        </p:nvSpPr>
        <p:spPr/>
        <p:txBody>
          <a:bodyPr>
            <a:noAutofit/>
          </a:bodyPr>
          <a:lstStyle/>
          <a:p>
            <a:pPr algn="ctr"/>
            <a:r>
              <a:rPr lang="es-ES" sz="4000" dirty="0" smtClean="0">
                <a:solidFill>
                  <a:schemeClr val="bg1"/>
                </a:solidFill>
              </a:rPr>
              <a:t/>
            </a:r>
            <a:br>
              <a:rPr lang="es-ES" sz="4000" dirty="0" smtClean="0">
                <a:solidFill>
                  <a:schemeClr val="bg1"/>
                </a:solidFill>
              </a:rPr>
            </a:br>
            <a:endParaRPr lang="es-ES" sz="4000" dirty="0">
              <a:solidFill>
                <a:schemeClr val="bg1"/>
              </a:solidFill>
            </a:endParaRPr>
          </a:p>
        </p:txBody>
      </p:sp>
      <p:sp>
        <p:nvSpPr>
          <p:cNvPr id="2" name="Subtítulo 1"/>
          <p:cNvSpPr>
            <a:spLocks noGrp="1"/>
          </p:cNvSpPr>
          <p:nvPr>
            <p:ph type="subTitle" idx="1"/>
          </p:nvPr>
        </p:nvSpPr>
        <p:spPr>
          <a:xfrm>
            <a:off x="548640" y="253218"/>
            <a:ext cx="10775852" cy="6246056"/>
          </a:xfrm>
        </p:spPr>
        <p:txBody>
          <a:bodyPr>
            <a:normAutofit/>
          </a:bodyPr>
          <a:lstStyle/>
          <a:p>
            <a:pPr>
              <a:lnSpc>
                <a:spcPct val="150000"/>
              </a:lnSpc>
            </a:pPr>
            <a:r>
              <a:rPr lang="es-ES" sz="4000" b="1" dirty="0" smtClean="0">
                <a:solidFill>
                  <a:schemeClr val="bg1"/>
                </a:solidFill>
                <a:latin typeface="Arial" panose="020B0604020202020204" pitchFamily="34" charset="0"/>
                <a:cs typeface="Arial" panose="020B0604020202020204" pitchFamily="34" charset="0"/>
              </a:rPr>
              <a:t>Operaciones lógicas fundamentales:</a:t>
            </a:r>
          </a:p>
          <a:p>
            <a:pPr>
              <a:lnSpc>
                <a:spcPct val="150000"/>
              </a:lnSpc>
            </a:pPr>
            <a:endParaRPr lang="es-ES" sz="4000" b="1" dirty="0" smtClean="0">
              <a:solidFill>
                <a:schemeClr val="bg1"/>
              </a:solidFill>
              <a:latin typeface="Arial" panose="020B0604020202020204" pitchFamily="34" charset="0"/>
              <a:cs typeface="Arial" panose="020B0604020202020204" pitchFamily="34" charset="0"/>
            </a:endParaRPr>
          </a:p>
          <a:p>
            <a:pPr marL="342900" indent="-342900">
              <a:lnSpc>
                <a:spcPct val="150000"/>
              </a:lnSpc>
              <a:buFontTx/>
              <a:buChar char="-"/>
            </a:pPr>
            <a:r>
              <a:rPr lang="es-ES" sz="4000" dirty="0" smtClean="0">
                <a:solidFill>
                  <a:schemeClr val="bg1"/>
                </a:solidFill>
                <a:latin typeface="Arial" panose="020B0604020202020204" pitchFamily="34" charset="0"/>
                <a:cs typeface="Arial" panose="020B0604020202020204" pitchFamily="34" charset="0"/>
              </a:rPr>
              <a:t>División</a:t>
            </a:r>
          </a:p>
          <a:p>
            <a:pPr marL="342900" indent="-342900">
              <a:lnSpc>
                <a:spcPct val="150000"/>
              </a:lnSpc>
              <a:buFontTx/>
              <a:buChar char="-"/>
            </a:pPr>
            <a:r>
              <a:rPr lang="es-ES" sz="4000" dirty="0" smtClean="0">
                <a:solidFill>
                  <a:schemeClr val="bg1"/>
                </a:solidFill>
                <a:latin typeface="Arial" panose="020B0604020202020204" pitchFamily="34" charset="0"/>
                <a:cs typeface="Arial" panose="020B0604020202020204" pitchFamily="34" charset="0"/>
              </a:rPr>
              <a:t>Definición</a:t>
            </a:r>
          </a:p>
          <a:p>
            <a:pPr marL="342900" indent="-342900">
              <a:lnSpc>
                <a:spcPct val="150000"/>
              </a:lnSpc>
              <a:buFontTx/>
              <a:buChar char="-"/>
            </a:pPr>
            <a:r>
              <a:rPr lang="es-ES" sz="4000" dirty="0" smtClean="0">
                <a:solidFill>
                  <a:schemeClr val="bg1"/>
                </a:solidFill>
                <a:latin typeface="Arial" panose="020B0604020202020204" pitchFamily="34" charset="0"/>
                <a:cs typeface="Arial" panose="020B0604020202020204" pitchFamily="34" charset="0"/>
              </a:rPr>
              <a:t>Demostración </a:t>
            </a:r>
          </a:p>
          <a:p>
            <a:pPr marL="342900" indent="-342900">
              <a:lnSpc>
                <a:spcPct val="150000"/>
              </a:lnSpc>
              <a:buFontTx/>
              <a:buChar char="-"/>
            </a:pPr>
            <a:r>
              <a:rPr lang="es-ES" sz="4000" dirty="0" smtClean="0">
                <a:solidFill>
                  <a:schemeClr val="bg1"/>
                </a:solidFill>
                <a:latin typeface="Arial" panose="020B0604020202020204" pitchFamily="34" charset="0"/>
                <a:cs typeface="Arial" panose="020B0604020202020204" pitchFamily="34" charset="0"/>
              </a:rPr>
              <a:t>Refutación </a:t>
            </a:r>
            <a:endParaRPr lang="es-ES" sz="40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0621579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ctrTitle"/>
          </p:nvPr>
        </p:nvSpPr>
        <p:spPr/>
        <p:txBody>
          <a:bodyPr>
            <a:noAutofit/>
          </a:bodyPr>
          <a:lstStyle/>
          <a:p>
            <a:pPr algn="ctr"/>
            <a:r>
              <a:rPr lang="es-ES" sz="4000" dirty="0" smtClean="0">
                <a:solidFill>
                  <a:schemeClr val="bg1"/>
                </a:solidFill>
              </a:rPr>
              <a:t/>
            </a:r>
            <a:br>
              <a:rPr lang="es-ES" sz="4000" dirty="0" smtClean="0">
                <a:solidFill>
                  <a:schemeClr val="bg1"/>
                </a:solidFill>
              </a:rPr>
            </a:br>
            <a:endParaRPr lang="es-ES" sz="4000" dirty="0">
              <a:solidFill>
                <a:schemeClr val="bg1"/>
              </a:solidFill>
            </a:endParaRPr>
          </a:p>
        </p:txBody>
      </p:sp>
      <p:sp>
        <p:nvSpPr>
          <p:cNvPr id="2" name="Subtítulo 1"/>
          <p:cNvSpPr>
            <a:spLocks noGrp="1"/>
          </p:cNvSpPr>
          <p:nvPr>
            <p:ph type="subTitle" idx="1"/>
          </p:nvPr>
        </p:nvSpPr>
        <p:spPr>
          <a:xfrm>
            <a:off x="0" y="0"/>
            <a:ext cx="12192000" cy="7069015"/>
          </a:xfrm>
        </p:spPr>
        <p:txBody>
          <a:bodyPr>
            <a:normAutofit/>
          </a:bodyPr>
          <a:lstStyle/>
          <a:p>
            <a:pPr>
              <a:lnSpc>
                <a:spcPct val="170000"/>
              </a:lnSpc>
            </a:pPr>
            <a:r>
              <a:rPr lang="es-ES" sz="4000" b="1" dirty="0" smtClean="0">
                <a:solidFill>
                  <a:schemeClr val="bg1"/>
                </a:solidFill>
                <a:latin typeface="Arial" panose="020B0604020202020204" pitchFamily="34" charset="0"/>
                <a:cs typeface="Arial" panose="020B0604020202020204" pitchFamily="34" charset="0"/>
              </a:rPr>
              <a:t>Definición:</a:t>
            </a:r>
            <a:endParaRPr lang="es-ES" sz="4000" dirty="0" smtClean="0">
              <a:solidFill>
                <a:schemeClr val="bg1"/>
              </a:solidFill>
              <a:latin typeface="Arial" panose="020B0604020202020204" pitchFamily="34" charset="0"/>
              <a:cs typeface="Arial" panose="020B0604020202020204" pitchFamily="34" charset="0"/>
            </a:endParaRPr>
          </a:p>
          <a:p>
            <a:pPr marL="571500" indent="-571500">
              <a:lnSpc>
                <a:spcPct val="170000"/>
              </a:lnSpc>
              <a:buFont typeface="Arial" panose="020B0604020202020204" pitchFamily="34" charset="0"/>
              <a:buChar char="•"/>
            </a:pPr>
            <a:r>
              <a:rPr lang="es-ES" sz="4000" dirty="0" smtClean="0">
                <a:solidFill>
                  <a:schemeClr val="bg1"/>
                </a:solidFill>
                <a:latin typeface="Arial" panose="020B0604020202020204" pitchFamily="34" charset="0"/>
                <a:cs typeface="Arial" panose="020B0604020202020204" pitchFamily="34" charset="0"/>
              </a:rPr>
              <a:t>Operación </a:t>
            </a:r>
            <a:r>
              <a:rPr lang="es-ES" sz="4000" dirty="0">
                <a:solidFill>
                  <a:schemeClr val="bg1"/>
                </a:solidFill>
                <a:latin typeface="Arial" panose="020B0604020202020204" pitchFamily="34" charset="0"/>
                <a:cs typeface="Arial" panose="020B0604020202020204" pitchFamily="34" charset="0"/>
              </a:rPr>
              <a:t>lógica que permite revelar la intensión (profundidad) de los conceptos</a:t>
            </a:r>
          </a:p>
          <a:p>
            <a:pPr marL="571500" indent="-571500">
              <a:lnSpc>
                <a:spcPct val="170000"/>
              </a:lnSpc>
              <a:buFont typeface="Arial" panose="020B0604020202020204" pitchFamily="34" charset="0"/>
              <a:buChar char="•"/>
            </a:pPr>
            <a:r>
              <a:rPr lang="es-ES" sz="4000" dirty="0">
                <a:solidFill>
                  <a:schemeClr val="bg1"/>
                </a:solidFill>
                <a:latin typeface="Arial" panose="020B0604020202020204" pitchFamily="34" charset="0"/>
                <a:cs typeface="Arial" panose="020B0604020202020204" pitchFamily="34" charset="0"/>
              </a:rPr>
              <a:t>Se realiza con y mediante los juicios como formas del pensamiento</a:t>
            </a:r>
          </a:p>
          <a:p>
            <a:pPr>
              <a:lnSpc>
                <a:spcPct val="150000"/>
              </a:lnSpc>
            </a:pPr>
            <a:endParaRPr lang="es-ES" sz="40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388850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ctrTitle"/>
          </p:nvPr>
        </p:nvSpPr>
        <p:spPr/>
        <p:txBody>
          <a:bodyPr>
            <a:noAutofit/>
          </a:bodyPr>
          <a:lstStyle/>
          <a:p>
            <a:pPr algn="ctr"/>
            <a:r>
              <a:rPr lang="es-ES" sz="4000" dirty="0" smtClean="0">
                <a:solidFill>
                  <a:schemeClr val="bg1"/>
                </a:solidFill>
              </a:rPr>
              <a:t/>
            </a:r>
            <a:br>
              <a:rPr lang="es-ES" sz="4000" dirty="0" smtClean="0">
                <a:solidFill>
                  <a:schemeClr val="bg1"/>
                </a:solidFill>
              </a:rPr>
            </a:br>
            <a:endParaRPr lang="es-ES" sz="4000" dirty="0">
              <a:solidFill>
                <a:schemeClr val="bg1"/>
              </a:solidFill>
            </a:endParaRPr>
          </a:p>
        </p:txBody>
      </p:sp>
      <p:sp>
        <p:nvSpPr>
          <p:cNvPr id="2" name="Subtítulo 1"/>
          <p:cNvSpPr>
            <a:spLocks noGrp="1"/>
          </p:cNvSpPr>
          <p:nvPr>
            <p:ph type="subTitle" idx="1"/>
          </p:nvPr>
        </p:nvSpPr>
        <p:spPr>
          <a:xfrm>
            <a:off x="0" y="0"/>
            <a:ext cx="12192000" cy="6858000"/>
          </a:xfrm>
        </p:spPr>
        <p:txBody>
          <a:bodyPr>
            <a:normAutofit/>
          </a:bodyPr>
          <a:lstStyle/>
          <a:p>
            <a:pPr marL="571500" indent="-571500">
              <a:lnSpc>
                <a:spcPct val="150000"/>
              </a:lnSpc>
              <a:buFont typeface="Arial" panose="020B0604020202020204" pitchFamily="34" charset="0"/>
              <a:buChar char="•"/>
            </a:pPr>
            <a:endParaRPr lang="es-ES" sz="4000" dirty="0" smtClean="0">
              <a:solidFill>
                <a:schemeClr val="bg1"/>
              </a:solidFill>
              <a:latin typeface="Arial" panose="020B0604020202020204" pitchFamily="34" charset="0"/>
              <a:cs typeface="Arial" panose="020B0604020202020204" pitchFamily="34" charset="0"/>
            </a:endParaRPr>
          </a:p>
          <a:p>
            <a:pPr marL="571500" indent="-571500">
              <a:lnSpc>
                <a:spcPct val="150000"/>
              </a:lnSpc>
              <a:buFont typeface="Arial" panose="020B0604020202020204" pitchFamily="34" charset="0"/>
              <a:buChar char="•"/>
            </a:pPr>
            <a:r>
              <a:rPr lang="es-ES" sz="4000" dirty="0" smtClean="0">
                <a:solidFill>
                  <a:schemeClr val="bg1"/>
                </a:solidFill>
                <a:latin typeface="Arial" panose="020B0604020202020204" pitchFamily="34" charset="0"/>
                <a:cs typeface="Arial" panose="020B0604020202020204" pitchFamily="34" charset="0"/>
              </a:rPr>
              <a:t>Definir </a:t>
            </a:r>
            <a:r>
              <a:rPr lang="es-ES" sz="4000" dirty="0">
                <a:solidFill>
                  <a:schemeClr val="bg1"/>
                </a:solidFill>
                <a:latin typeface="Arial" panose="020B0604020202020204" pitchFamily="34" charset="0"/>
                <a:cs typeface="Arial" panose="020B0604020202020204" pitchFamily="34" charset="0"/>
              </a:rPr>
              <a:t>es contestar a la pregunta ¿qué es esto</a:t>
            </a:r>
            <a:r>
              <a:rPr lang="es-ES" sz="4000" dirty="0" smtClean="0">
                <a:solidFill>
                  <a:schemeClr val="bg1"/>
                </a:solidFill>
                <a:latin typeface="Arial" panose="020B0604020202020204" pitchFamily="34" charset="0"/>
                <a:cs typeface="Arial" panose="020B0604020202020204" pitchFamily="34" charset="0"/>
              </a:rPr>
              <a:t>?</a:t>
            </a:r>
            <a:endParaRPr lang="es-ES" sz="4000" dirty="0" smtClean="0">
              <a:solidFill>
                <a:prstClr val="white"/>
              </a:solidFill>
              <a:latin typeface="Arial" panose="020B0604020202020204" pitchFamily="34" charset="0"/>
              <a:cs typeface="Arial" panose="020B0604020202020204" pitchFamily="34" charset="0"/>
            </a:endParaRPr>
          </a:p>
          <a:p>
            <a:pPr marL="571500" lvl="0" indent="-571500">
              <a:lnSpc>
                <a:spcPct val="150000"/>
              </a:lnSpc>
              <a:buFont typeface="Arial" panose="020B0604020202020204" pitchFamily="34" charset="0"/>
              <a:buChar char="•"/>
            </a:pPr>
            <a:r>
              <a:rPr lang="es-ES" sz="4000" dirty="0" smtClean="0">
                <a:solidFill>
                  <a:prstClr val="white"/>
                </a:solidFill>
                <a:latin typeface="Arial" panose="020B0604020202020204" pitchFamily="34" charset="0"/>
                <a:cs typeface="Arial" panose="020B0604020202020204" pitchFamily="34" charset="0"/>
              </a:rPr>
              <a:t>La </a:t>
            </a:r>
            <a:r>
              <a:rPr lang="es-ES" sz="4000" dirty="0">
                <a:solidFill>
                  <a:prstClr val="white"/>
                </a:solidFill>
                <a:latin typeface="Arial" panose="020B0604020202020204" pitchFamily="34" charset="0"/>
                <a:cs typeface="Arial" panose="020B0604020202020204" pitchFamily="34" charset="0"/>
              </a:rPr>
              <a:t>finalidad perseguida en toda definición es fijar claramente el significado de lo que se aspira a conocer mediante la misma</a:t>
            </a:r>
          </a:p>
          <a:p>
            <a:pPr>
              <a:lnSpc>
                <a:spcPct val="150000"/>
              </a:lnSpc>
            </a:pPr>
            <a:endParaRPr lang="es-ES" sz="40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0846678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ctrTitle"/>
          </p:nvPr>
        </p:nvSpPr>
        <p:spPr/>
        <p:txBody>
          <a:bodyPr>
            <a:noAutofit/>
          </a:bodyPr>
          <a:lstStyle/>
          <a:p>
            <a:pPr algn="ctr"/>
            <a:r>
              <a:rPr lang="es-ES" sz="4000" dirty="0" smtClean="0">
                <a:solidFill>
                  <a:schemeClr val="bg1"/>
                </a:solidFill>
              </a:rPr>
              <a:t/>
            </a:r>
            <a:br>
              <a:rPr lang="es-ES" sz="4000" dirty="0" smtClean="0">
                <a:solidFill>
                  <a:schemeClr val="bg1"/>
                </a:solidFill>
              </a:rPr>
            </a:br>
            <a:endParaRPr lang="es-ES" sz="4000" dirty="0">
              <a:solidFill>
                <a:schemeClr val="bg1"/>
              </a:solidFill>
            </a:endParaRPr>
          </a:p>
        </p:txBody>
      </p:sp>
      <p:sp>
        <p:nvSpPr>
          <p:cNvPr id="2" name="Subtítulo 1"/>
          <p:cNvSpPr>
            <a:spLocks noGrp="1"/>
          </p:cNvSpPr>
          <p:nvPr>
            <p:ph type="subTitle" idx="1"/>
          </p:nvPr>
        </p:nvSpPr>
        <p:spPr>
          <a:xfrm>
            <a:off x="0" y="0"/>
            <a:ext cx="12192000" cy="6858000"/>
          </a:xfrm>
        </p:spPr>
        <p:txBody>
          <a:bodyPr>
            <a:normAutofit/>
          </a:bodyPr>
          <a:lstStyle/>
          <a:p>
            <a:pPr marL="571500" indent="-571500">
              <a:lnSpc>
                <a:spcPct val="150000"/>
              </a:lnSpc>
              <a:buFont typeface="Arial" panose="020B0604020202020204" pitchFamily="34" charset="0"/>
              <a:buChar char="•"/>
            </a:pPr>
            <a:endParaRPr lang="es-ES" sz="4000" dirty="0" smtClean="0">
              <a:solidFill>
                <a:schemeClr val="bg1"/>
              </a:solidFill>
              <a:latin typeface="Arial" panose="020B0604020202020204" pitchFamily="34" charset="0"/>
              <a:cs typeface="Arial" panose="020B0604020202020204" pitchFamily="34" charset="0"/>
            </a:endParaRPr>
          </a:p>
          <a:p>
            <a:pPr marL="571500" indent="-571500">
              <a:lnSpc>
                <a:spcPct val="150000"/>
              </a:lnSpc>
              <a:buFont typeface="Arial" panose="020B0604020202020204" pitchFamily="34" charset="0"/>
              <a:buChar char="•"/>
            </a:pPr>
            <a:r>
              <a:rPr lang="es-ES" sz="4000" dirty="0">
                <a:solidFill>
                  <a:schemeClr val="bg1"/>
                </a:solidFill>
                <a:latin typeface="Arial" panose="020B0604020202020204" pitchFamily="34" charset="0"/>
                <a:cs typeface="Arial" panose="020B0604020202020204" pitchFamily="34" charset="0"/>
              </a:rPr>
              <a:t>Definir es una delas operaciones más utilizadas en la actividad académica, la investigación y la docencia y en sentido general en toda actividad humana, pero también es una en la que más errores se cometen</a:t>
            </a:r>
          </a:p>
        </p:txBody>
      </p:sp>
    </p:spTree>
    <p:extLst>
      <p:ext uri="{BB962C8B-B14F-4D97-AF65-F5344CB8AC3E}">
        <p14:creationId xmlns:p14="http://schemas.microsoft.com/office/powerpoint/2010/main" val="13436609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ctrTitle"/>
          </p:nvPr>
        </p:nvSpPr>
        <p:spPr/>
        <p:txBody>
          <a:bodyPr>
            <a:noAutofit/>
          </a:bodyPr>
          <a:lstStyle/>
          <a:p>
            <a:pPr algn="ctr"/>
            <a:r>
              <a:rPr lang="es-ES" sz="4000" dirty="0" smtClean="0">
                <a:solidFill>
                  <a:schemeClr val="bg1"/>
                </a:solidFill>
              </a:rPr>
              <a:t/>
            </a:r>
            <a:br>
              <a:rPr lang="es-ES" sz="4000" dirty="0" smtClean="0">
                <a:solidFill>
                  <a:schemeClr val="bg1"/>
                </a:solidFill>
              </a:rPr>
            </a:br>
            <a:endParaRPr lang="es-ES" sz="4000" dirty="0">
              <a:solidFill>
                <a:schemeClr val="bg1"/>
              </a:solidFill>
            </a:endParaRPr>
          </a:p>
        </p:txBody>
      </p:sp>
      <p:sp>
        <p:nvSpPr>
          <p:cNvPr id="2" name="Subtítulo 1"/>
          <p:cNvSpPr>
            <a:spLocks noGrp="1"/>
          </p:cNvSpPr>
          <p:nvPr>
            <p:ph type="subTitle" idx="1"/>
          </p:nvPr>
        </p:nvSpPr>
        <p:spPr>
          <a:xfrm>
            <a:off x="0" y="0"/>
            <a:ext cx="12192000" cy="6858000"/>
          </a:xfrm>
        </p:spPr>
        <p:txBody>
          <a:bodyPr>
            <a:normAutofit/>
          </a:bodyPr>
          <a:lstStyle/>
          <a:p>
            <a:pPr marL="571500" indent="-571500">
              <a:lnSpc>
                <a:spcPct val="150000"/>
              </a:lnSpc>
              <a:buFont typeface="Arial" panose="020B0604020202020204" pitchFamily="34" charset="0"/>
              <a:buChar char="•"/>
            </a:pPr>
            <a:endParaRPr lang="es-ES" sz="4000" dirty="0" smtClean="0">
              <a:solidFill>
                <a:schemeClr val="bg1"/>
              </a:solidFill>
              <a:latin typeface="Arial" panose="020B0604020202020204" pitchFamily="34" charset="0"/>
              <a:cs typeface="Arial" panose="020B0604020202020204" pitchFamily="34" charset="0"/>
            </a:endParaRPr>
          </a:p>
          <a:p>
            <a:pPr marL="571500" indent="-571500">
              <a:lnSpc>
                <a:spcPct val="150000"/>
              </a:lnSpc>
              <a:buFont typeface="Arial" panose="020B0604020202020204" pitchFamily="34" charset="0"/>
              <a:buChar char="•"/>
            </a:pPr>
            <a:r>
              <a:rPr lang="es-ES" sz="4000" dirty="0">
                <a:solidFill>
                  <a:schemeClr val="bg1"/>
                </a:solidFill>
                <a:latin typeface="Arial" panose="020B0604020202020204" pitchFamily="34" charset="0"/>
                <a:cs typeface="Arial" panose="020B0604020202020204" pitchFamily="34" charset="0"/>
              </a:rPr>
              <a:t>En la mayoría de los casos los errores están asociados a la falta de profundidad en el conocimiento del objeto, fenómeno o proceso que se investiga, lo que no contribuye a revelar la esencia de lo que se investiga </a:t>
            </a:r>
            <a:br>
              <a:rPr lang="es-ES" sz="4000" dirty="0">
                <a:solidFill>
                  <a:schemeClr val="bg1"/>
                </a:solidFill>
                <a:latin typeface="Arial" panose="020B0604020202020204" pitchFamily="34" charset="0"/>
                <a:cs typeface="Arial" panose="020B0604020202020204" pitchFamily="34" charset="0"/>
              </a:rPr>
            </a:br>
            <a:endParaRPr lang="es-ES" sz="40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3310182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ctrTitle"/>
          </p:nvPr>
        </p:nvSpPr>
        <p:spPr>
          <a:xfrm>
            <a:off x="1524000" y="1193410"/>
            <a:ext cx="9144000" cy="2387600"/>
          </a:xfrm>
        </p:spPr>
        <p:txBody>
          <a:bodyPr>
            <a:noAutofit/>
          </a:bodyPr>
          <a:lstStyle/>
          <a:p>
            <a:pPr algn="ctr"/>
            <a:r>
              <a:rPr lang="es-ES" sz="4000" dirty="0" smtClean="0">
                <a:solidFill>
                  <a:schemeClr val="bg1"/>
                </a:solidFill>
              </a:rPr>
              <a:t/>
            </a:r>
            <a:br>
              <a:rPr lang="es-ES" sz="4000" dirty="0" smtClean="0">
                <a:solidFill>
                  <a:schemeClr val="bg1"/>
                </a:solidFill>
              </a:rPr>
            </a:br>
            <a:endParaRPr lang="es-ES" sz="4000" dirty="0">
              <a:solidFill>
                <a:schemeClr val="bg1"/>
              </a:solidFill>
            </a:endParaRPr>
          </a:p>
        </p:txBody>
      </p:sp>
      <p:sp>
        <p:nvSpPr>
          <p:cNvPr id="2" name="Subtítulo 1"/>
          <p:cNvSpPr>
            <a:spLocks noGrp="1"/>
          </p:cNvSpPr>
          <p:nvPr>
            <p:ph type="subTitle" idx="1"/>
          </p:nvPr>
        </p:nvSpPr>
        <p:spPr>
          <a:xfrm>
            <a:off x="872197" y="365761"/>
            <a:ext cx="10311618" cy="5950633"/>
          </a:xfrm>
        </p:spPr>
        <p:txBody>
          <a:bodyPr>
            <a:normAutofit/>
          </a:bodyPr>
          <a:lstStyle/>
          <a:p>
            <a:pPr>
              <a:lnSpc>
                <a:spcPct val="150000"/>
              </a:lnSpc>
            </a:pPr>
            <a:r>
              <a:rPr lang="es-ES" sz="4000" b="1" dirty="0" smtClean="0">
                <a:solidFill>
                  <a:schemeClr val="bg1"/>
                </a:solidFill>
                <a:latin typeface="Arial" panose="020B0604020202020204" pitchFamily="34" charset="0"/>
                <a:cs typeface="Arial" panose="020B0604020202020204" pitchFamily="34" charset="0"/>
              </a:rPr>
              <a:t>¿Qué es la sociedad?</a:t>
            </a:r>
          </a:p>
          <a:p>
            <a:pPr>
              <a:lnSpc>
                <a:spcPct val="150000"/>
              </a:lnSpc>
            </a:pPr>
            <a:endParaRPr lang="es-ES" sz="4000" b="1" dirty="0" smtClean="0">
              <a:solidFill>
                <a:schemeClr val="bg1"/>
              </a:solidFill>
              <a:latin typeface="Arial" panose="020B0604020202020204" pitchFamily="34" charset="0"/>
              <a:cs typeface="Arial" panose="020B0604020202020204" pitchFamily="34" charset="0"/>
            </a:endParaRPr>
          </a:p>
          <a:p>
            <a:pPr>
              <a:lnSpc>
                <a:spcPct val="150000"/>
              </a:lnSpc>
            </a:pPr>
            <a:r>
              <a:rPr lang="es-ES" sz="4000" b="1" dirty="0" smtClean="0">
                <a:solidFill>
                  <a:schemeClr val="bg1"/>
                </a:solidFill>
                <a:latin typeface="Arial" panose="020B0604020202020204" pitchFamily="34" charset="0"/>
                <a:cs typeface="Arial" panose="020B0604020202020204" pitchFamily="34" charset="0"/>
              </a:rPr>
              <a:t>¿Qué es el hombre?</a:t>
            </a:r>
          </a:p>
          <a:p>
            <a:pPr>
              <a:lnSpc>
                <a:spcPct val="150000"/>
              </a:lnSpc>
            </a:pPr>
            <a:endParaRPr lang="es-ES" sz="4000" b="1" dirty="0" smtClean="0">
              <a:solidFill>
                <a:schemeClr val="bg1"/>
              </a:solidFill>
              <a:latin typeface="Arial" panose="020B0604020202020204" pitchFamily="34" charset="0"/>
              <a:cs typeface="Arial" panose="020B0604020202020204" pitchFamily="34" charset="0"/>
            </a:endParaRPr>
          </a:p>
          <a:p>
            <a:pPr>
              <a:lnSpc>
                <a:spcPct val="150000"/>
              </a:lnSpc>
            </a:pPr>
            <a:r>
              <a:rPr lang="es-ES" sz="4000" b="1" dirty="0" smtClean="0">
                <a:solidFill>
                  <a:schemeClr val="bg1"/>
                </a:solidFill>
                <a:latin typeface="Arial" panose="020B0604020202020204" pitchFamily="34" charset="0"/>
                <a:cs typeface="Arial" panose="020B0604020202020204" pitchFamily="34" charset="0"/>
              </a:rPr>
              <a:t>¿Cómo se relacionan?</a:t>
            </a:r>
          </a:p>
        </p:txBody>
      </p:sp>
    </p:spTree>
    <p:extLst>
      <p:ext uri="{BB962C8B-B14F-4D97-AF65-F5344CB8AC3E}">
        <p14:creationId xmlns:p14="http://schemas.microsoft.com/office/powerpoint/2010/main" val="140811606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ctrTitle"/>
          </p:nvPr>
        </p:nvSpPr>
        <p:spPr/>
        <p:txBody>
          <a:bodyPr>
            <a:noAutofit/>
          </a:bodyPr>
          <a:lstStyle/>
          <a:p>
            <a:pPr algn="ctr"/>
            <a:r>
              <a:rPr lang="es-ES" sz="4000" dirty="0" smtClean="0">
                <a:solidFill>
                  <a:schemeClr val="bg1"/>
                </a:solidFill>
              </a:rPr>
              <a:t/>
            </a:r>
            <a:br>
              <a:rPr lang="es-ES" sz="4000" dirty="0" smtClean="0">
                <a:solidFill>
                  <a:schemeClr val="bg1"/>
                </a:solidFill>
              </a:rPr>
            </a:br>
            <a:endParaRPr lang="es-ES" sz="4000" dirty="0">
              <a:solidFill>
                <a:schemeClr val="bg1"/>
              </a:solidFill>
            </a:endParaRPr>
          </a:p>
        </p:txBody>
      </p:sp>
      <p:sp>
        <p:nvSpPr>
          <p:cNvPr id="2" name="Subtítulo 1"/>
          <p:cNvSpPr>
            <a:spLocks noGrp="1"/>
          </p:cNvSpPr>
          <p:nvPr>
            <p:ph type="subTitle" idx="1"/>
          </p:nvPr>
        </p:nvSpPr>
        <p:spPr>
          <a:xfrm>
            <a:off x="506437" y="970671"/>
            <a:ext cx="11183815" cy="5613082"/>
          </a:xfrm>
        </p:spPr>
        <p:txBody>
          <a:bodyPr>
            <a:normAutofit/>
          </a:bodyPr>
          <a:lstStyle/>
          <a:p>
            <a:pPr>
              <a:lnSpc>
                <a:spcPct val="150000"/>
              </a:lnSpc>
            </a:pPr>
            <a:r>
              <a:rPr lang="es-ES" sz="4000" dirty="0" smtClean="0">
                <a:solidFill>
                  <a:schemeClr val="bg1"/>
                </a:solidFill>
                <a:latin typeface="Arial" panose="020B0604020202020204" pitchFamily="34" charset="0"/>
                <a:cs typeface="Arial" panose="020B0604020202020204" pitchFamily="34" charset="0"/>
              </a:rPr>
              <a:t>La </a:t>
            </a:r>
            <a:r>
              <a:rPr lang="es-ES" sz="4000" u="sng" dirty="0" smtClean="0">
                <a:solidFill>
                  <a:schemeClr val="bg1"/>
                </a:solidFill>
                <a:latin typeface="Arial" panose="020B0604020202020204" pitchFamily="34" charset="0"/>
                <a:cs typeface="Arial" panose="020B0604020202020204" pitchFamily="34" charset="0"/>
              </a:rPr>
              <a:t>sociedad</a:t>
            </a:r>
            <a:r>
              <a:rPr lang="es-ES" sz="4000" dirty="0" smtClean="0">
                <a:solidFill>
                  <a:schemeClr val="bg1"/>
                </a:solidFill>
                <a:latin typeface="Arial" panose="020B0604020202020204" pitchFamily="34" charset="0"/>
                <a:cs typeface="Arial" panose="020B0604020202020204" pitchFamily="34" charset="0"/>
              </a:rPr>
              <a:t> es “un conjunto de hombres que se prestan auxilio y conspiran todos a un bien general”.</a:t>
            </a:r>
          </a:p>
          <a:p>
            <a:pPr algn="r">
              <a:lnSpc>
                <a:spcPct val="100000"/>
              </a:lnSpc>
            </a:pPr>
            <a:r>
              <a:rPr lang="es-ES" sz="2800" dirty="0">
                <a:solidFill>
                  <a:schemeClr val="bg1"/>
                </a:solidFill>
                <a:latin typeface="Arial" panose="020B0604020202020204" pitchFamily="34" charset="0"/>
                <a:cs typeface="Arial" panose="020B0604020202020204" pitchFamily="34" charset="0"/>
              </a:rPr>
              <a:t> </a:t>
            </a:r>
            <a:r>
              <a:rPr lang="es-ES" sz="2800" dirty="0" smtClean="0">
                <a:solidFill>
                  <a:schemeClr val="bg1"/>
                </a:solidFill>
                <a:latin typeface="Arial" panose="020B0604020202020204" pitchFamily="34" charset="0"/>
                <a:cs typeface="Arial" panose="020B0604020202020204" pitchFamily="34" charset="0"/>
              </a:rPr>
              <a:t>           Varela, Félix. Pensamiento cubano. </a:t>
            </a:r>
          </a:p>
          <a:p>
            <a:pPr algn="r">
              <a:lnSpc>
                <a:spcPct val="100000"/>
              </a:lnSpc>
            </a:pPr>
            <a:r>
              <a:rPr lang="es-ES" sz="2800" dirty="0" smtClean="0">
                <a:solidFill>
                  <a:schemeClr val="bg1"/>
                </a:solidFill>
                <a:latin typeface="Arial" panose="020B0604020202020204" pitchFamily="34" charset="0"/>
                <a:cs typeface="Arial" panose="020B0604020202020204" pitchFamily="34" charset="0"/>
              </a:rPr>
              <a:t>S.XIX, T.1, p. 245</a:t>
            </a:r>
          </a:p>
          <a:p>
            <a:endParaRPr lang="es-ES" dirty="0">
              <a:solidFill>
                <a:schemeClr val="bg1"/>
              </a:solidFill>
            </a:endParaRPr>
          </a:p>
        </p:txBody>
      </p:sp>
    </p:spTree>
    <p:extLst>
      <p:ext uri="{BB962C8B-B14F-4D97-AF65-F5344CB8AC3E}">
        <p14:creationId xmlns:p14="http://schemas.microsoft.com/office/powerpoint/2010/main" val="33099300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0" y="3889612"/>
            <a:ext cx="12191999" cy="2968388"/>
          </a:xfrm>
        </p:spPr>
        <p:txBody>
          <a:bodyPr>
            <a:normAutofit fontScale="90000"/>
          </a:bodyPr>
          <a:lstStyle/>
          <a:p>
            <a:pPr>
              <a:lnSpc>
                <a:spcPct val="150000"/>
              </a:lnSpc>
            </a:pPr>
            <a:r>
              <a:rPr lang="es-ES" sz="4400" b="1" dirty="0" smtClean="0">
                <a:solidFill>
                  <a:schemeClr val="bg1"/>
                </a:solidFill>
                <a:latin typeface="Arial" panose="020B0604020202020204" pitchFamily="34" charset="0"/>
                <a:cs typeface="Arial" panose="020B0604020202020204" pitchFamily="34" charset="0"/>
              </a:rPr>
              <a:t>Curso 3.- Problemas Sociales de la Ciencia y la Tecnolo</a:t>
            </a:r>
            <a:r>
              <a:rPr lang="es-ES" sz="4400" dirty="0" smtClean="0">
                <a:solidFill>
                  <a:schemeClr val="bg1"/>
                </a:solidFill>
                <a:latin typeface="Arial" panose="020B0604020202020204" pitchFamily="34" charset="0"/>
                <a:cs typeface="Arial" panose="020B0604020202020204" pitchFamily="34" charset="0"/>
              </a:rPr>
              <a:t>gía.</a:t>
            </a:r>
            <a:br>
              <a:rPr lang="es-ES" sz="4400" dirty="0" smtClean="0">
                <a:solidFill>
                  <a:schemeClr val="bg1"/>
                </a:solidFill>
                <a:latin typeface="Arial" panose="020B0604020202020204" pitchFamily="34" charset="0"/>
                <a:cs typeface="Arial" panose="020B0604020202020204" pitchFamily="34" charset="0"/>
              </a:rPr>
            </a:br>
            <a:r>
              <a:rPr lang="es-ES" sz="4400" dirty="0" smtClean="0">
                <a:solidFill>
                  <a:schemeClr val="bg1"/>
                </a:solidFill>
                <a:latin typeface="Arial" panose="020B0604020202020204" pitchFamily="34" charset="0"/>
                <a:cs typeface="Arial" panose="020B0604020202020204" pitchFamily="34" charset="0"/>
              </a:rPr>
              <a:t/>
            </a:r>
            <a:br>
              <a:rPr lang="es-ES" sz="4400" dirty="0" smtClean="0">
                <a:solidFill>
                  <a:schemeClr val="bg1"/>
                </a:solidFill>
                <a:latin typeface="Arial" panose="020B0604020202020204" pitchFamily="34" charset="0"/>
                <a:cs typeface="Arial" panose="020B0604020202020204" pitchFamily="34" charset="0"/>
              </a:rPr>
            </a:br>
            <a:r>
              <a:rPr lang="es-ES" sz="3600" b="1" dirty="0" smtClean="0">
                <a:solidFill>
                  <a:schemeClr val="bg1"/>
                </a:solidFill>
                <a:latin typeface="Arial" panose="020B0604020202020204" pitchFamily="34" charset="0"/>
                <a:cs typeface="Arial" panose="020B0604020202020204" pitchFamily="34" charset="0"/>
              </a:rPr>
              <a:t>Objetivo:</a:t>
            </a:r>
            <a:r>
              <a:rPr lang="es-ES" sz="3600" dirty="0" smtClean="0">
                <a:solidFill>
                  <a:schemeClr val="bg1"/>
                </a:solidFill>
                <a:latin typeface="Arial" panose="020B0604020202020204" pitchFamily="34" charset="0"/>
                <a:cs typeface="Arial" panose="020B0604020202020204" pitchFamily="34" charset="0"/>
              </a:rPr>
              <a:t/>
            </a:r>
            <a:br>
              <a:rPr lang="es-ES" sz="3600" dirty="0" smtClean="0">
                <a:solidFill>
                  <a:schemeClr val="bg1"/>
                </a:solidFill>
                <a:latin typeface="Arial" panose="020B0604020202020204" pitchFamily="34" charset="0"/>
                <a:cs typeface="Arial" panose="020B0604020202020204" pitchFamily="34" charset="0"/>
              </a:rPr>
            </a:br>
            <a:r>
              <a:rPr lang="es-ES" sz="3600" dirty="0" smtClean="0">
                <a:solidFill>
                  <a:schemeClr val="bg1"/>
                </a:solidFill>
                <a:latin typeface="Arial" panose="020B0604020202020204" pitchFamily="34" charset="0"/>
                <a:cs typeface="Arial" panose="020B0604020202020204" pitchFamily="34" charset="0"/>
              </a:rPr>
              <a:t>•	Argumentar el significado de la atención a los problemas sociales de la ciencia y la tecnología en la materialización práctica de los fundamentos de la Nueva Universidad Cubana y su misión.</a:t>
            </a:r>
            <a:r>
              <a:rPr lang="es-ES" sz="4000" dirty="0" smtClean="0">
                <a:solidFill>
                  <a:schemeClr val="bg1"/>
                </a:solidFill>
                <a:latin typeface="Arial" panose="020B0604020202020204" pitchFamily="34" charset="0"/>
                <a:cs typeface="Arial" panose="020B0604020202020204" pitchFamily="34" charset="0"/>
              </a:rPr>
              <a:t/>
            </a:r>
            <a:br>
              <a:rPr lang="es-ES" sz="4000" dirty="0" smtClean="0">
                <a:solidFill>
                  <a:schemeClr val="bg1"/>
                </a:solidFill>
                <a:latin typeface="Arial" panose="020B0604020202020204" pitchFamily="34" charset="0"/>
                <a:cs typeface="Arial" panose="020B0604020202020204" pitchFamily="34" charset="0"/>
              </a:rPr>
            </a:br>
            <a:endParaRPr lang="es-ES" sz="40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5914118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ctrTitle"/>
          </p:nvPr>
        </p:nvSpPr>
        <p:spPr/>
        <p:txBody>
          <a:bodyPr>
            <a:noAutofit/>
          </a:bodyPr>
          <a:lstStyle/>
          <a:p>
            <a:pPr algn="ctr"/>
            <a:r>
              <a:rPr lang="es-ES" sz="4000" dirty="0" smtClean="0">
                <a:solidFill>
                  <a:schemeClr val="bg1"/>
                </a:solidFill>
              </a:rPr>
              <a:t/>
            </a:r>
            <a:br>
              <a:rPr lang="es-ES" sz="4000" dirty="0" smtClean="0">
                <a:solidFill>
                  <a:schemeClr val="bg1"/>
                </a:solidFill>
              </a:rPr>
            </a:br>
            <a:endParaRPr lang="es-ES" sz="4000" dirty="0">
              <a:solidFill>
                <a:schemeClr val="bg1"/>
              </a:solidFill>
            </a:endParaRPr>
          </a:p>
        </p:txBody>
      </p:sp>
      <p:sp>
        <p:nvSpPr>
          <p:cNvPr id="2" name="Subtítulo 1"/>
          <p:cNvSpPr>
            <a:spLocks noGrp="1"/>
          </p:cNvSpPr>
          <p:nvPr>
            <p:ph type="subTitle" idx="1"/>
          </p:nvPr>
        </p:nvSpPr>
        <p:spPr>
          <a:xfrm>
            <a:off x="506438" y="253218"/>
            <a:ext cx="11169748" cy="6428936"/>
          </a:xfrm>
        </p:spPr>
        <p:txBody>
          <a:bodyPr>
            <a:normAutofit fontScale="92500"/>
          </a:bodyPr>
          <a:lstStyle/>
          <a:p>
            <a:pPr>
              <a:lnSpc>
                <a:spcPct val="150000"/>
              </a:lnSpc>
            </a:pPr>
            <a:r>
              <a:rPr lang="es-ES" sz="4300" dirty="0">
                <a:solidFill>
                  <a:schemeClr val="bg1"/>
                </a:solidFill>
                <a:latin typeface="Arial" panose="020B0604020202020204" pitchFamily="34" charset="0"/>
                <a:cs typeface="Arial" panose="020B0604020202020204" pitchFamily="34" charset="0"/>
              </a:rPr>
              <a:t>“ ... la utilidad y la necesidad de estudiar al hombre por entero para conocerle completamente, al hombre físico y al hombre moral (…). El hombre no es espíritu puro: es alma, cuerpo y sentimiento, todo en una pieza</a:t>
            </a:r>
            <a:r>
              <a:rPr lang="es-ES" sz="4300" dirty="0" smtClean="0">
                <a:solidFill>
                  <a:schemeClr val="bg1"/>
                </a:solidFill>
                <a:latin typeface="Arial" panose="020B0604020202020204" pitchFamily="34" charset="0"/>
                <a:cs typeface="Arial" panose="020B0604020202020204" pitchFamily="34" charset="0"/>
              </a:rPr>
              <a:t>”.</a:t>
            </a:r>
            <a:endParaRPr lang="es-ES" sz="4300" dirty="0">
              <a:solidFill>
                <a:schemeClr val="bg1"/>
              </a:solidFill>
              <a:latin typeface="Arial" panose="020B0604020202020204" pitchFamily="34" charset="0"/>
              <a:cs typeface="Arial" panose="020B0604020202020204" pitchFamily="34" charset="0"/>
            </a:endParaRPr>
          </a:p>
          <a:p>
            <a:pPr algn="r">
              <a:lnSpc>
                <a:spcPct val="110000"/>
              </a:lnSpc>
            </a:pPr>
            <a:r>
              <a:rPr lang="es-ES" sz="3000" dirty="0">
                <a:solidFill>
                  <a:schemeClr val="bg1"/>
                </a:solidFill>
                <a:latin typeface="Arial" panose="020B0604020202020204" pitchFamily="34" charset="0"/>
                <a:cs typeface="Arial" panose="020B0604020202020204" pitchFamily="34" charset="0"/>
              </a:rPr>
              <a:t>Caballero, José de la Luz. Pensamiento cubano. </a:t>
            </a:r>
            <a:endParaRPr lang="es-ES" sz="3000" dirty="0" smtClean="0">
              <a:solidFill>
                <a:schemeClr val="bg1"/>
              </a:solidFill>
              <a:latin typeface="Arial" panose="020B0604020202020204" pitchFamily="34" charset="0"/>
              <a:cs typeface="Arial" panose="020B0604020202020204" pitchFamily="34" charset="0"/>
            </a:endParaRPr>
          </a:p>
          <a:p>
            <a:pPr algn="r">
              <a:lnSpc>
                <a:spcPct val="110000"/>
              </a:lnSpc>
            </a:pPr>
            <a:r>
              <a:rPr lang="es-ES" sz="3000" dirty="0" smtClean="0">
                <a:solidFill>
                  <a:schemeClr val="bg1"/>
                </a:solidFill>
                <a:latin typeface="Arial" panose="020B0604020202020204" pitchFamily="34" charset="0"/>
                <a:cs typeface="Arial" panose="020B0604020202020204" pitchFamily="34" charset="0"/>
              </a:rPr>
              <a:t>S.XIX</a:t>
            </a:r>
            <a:r>
              <a:rPr lang="es-ES" sz="3000" dirty="0">
                <a:solidFill>
                  <a:schemeClr val="bg1"/>
                </a:solidFill>
                <a:latin typeface="Arial" panose="020B0604020202020204" pitchFamily="34" charset="0"/>
                <a:cs typeface="Arial" panose="020B0604020202020204" pitchFamily="34" charset="0"/>
              </a:rPr>
              <a:t>, T.1, pp.322-323</a:t>
            </a:r>
          </a:p>
          <a:p>
            <a:endParaRPr lang="es-ES" dirty="0">
              <a:solidFill>
                <a:schemeClr val="bg1"/>
              </a:solidFill>
            </a:endParaRPr>
          </a:p>
        </p:txBody>
      </p:sp>
    </p:spTree>
    <p:extLst>
      <p:ext uri="{BB962C8B-B14F-4D97-AF65-F5344CB8AC3E}">
        <p14:creationId xmlns:p14="http://schemas.microsoft.com/office/powerpoint/2010/main" val="128827994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ctrTitle"/>
          </p:nvPr>
        </p:nvSpPr>
        <p:spPr/>
        <p:txBody>
          <a:bodyPr>
            <a:noAutofit/>
          </a:bodyPr>
          <a:lstStyle/>
          <a:p>
            <a:pPr algn="ctr"/>
            <a:r>
              <a:rPr lang="es-ES" sz="4000" dirty="0" smtClean="0">
                <a:solidFill>
                  <a:schemeClr val="bg1"/>
                </a:solidFill>
              </a:rPr>
              <a:t/>
            </a:r>
            <a:br>
              <a:rPr lang="es-ES" sz="4000" dirty="0" smtClean="0">
                <a:solidFill>
                  <a:schemeClr val="bg1"/>
                </a:solidFill>
              </a:rPr>
            </a:br>
            <a:endParaRPr lang="es-ES" sz="4000" dirty="0">
              <a:solidFill>
                <a:schemeClr val="bg1"/>
              </a:solidFill>
            </a:endParaRPr>
          </a:p>
        </p:txBody>
      </p:sp>
      <p:sp>
        <p:nvSpPr>
          <p:cNvPr id="2" name="Subtítulo 1"/>
          <p:cNvSpPr>
            <a:spLocks noGrp="1"/>
          </p:cNvSpPr>
          <p:nvPr>
            <p:ph type="subTitle" idx="1"/>
          </p:nvPr>
        </p:nvSpPr>
        <p:spPr>
          <a:xfrm>
            <a:off x="0" y="191069"/>
            <a:ext cx="12192000" cy="6747894"/>
          </a:xfrm>
        </p:spPr>
        <p:txBody>
          <a:bodyPr>
            <a:normAutofit fontScale="92500" lnSpcReduction="20000"/>
          </a:bodyPr>
          <a:lstStyle/>
          <a:p>
            <a:r>
              <a:rPr lang="es-ES" sz="4000" b="1" dirty="0" smtClean="0">
                <a:solidFill>
                  <a:schemeClr val="bg1"/>
                </a:solidFill>
                <a:latin typeface="Arial" panose="020B0604020202020204" pitchFamily="34" charset="0"/>
                <a:cs typeface="Arial" panose="020B0604020202020204" pitchFamily="34" charset="0"/>
              </a:rPr>
              <a:t>Según Carlos Marx: </a:t>
            </a:r>
          </a:p>
          <a:p>
            <a:endParaRPr lang="es-ES" sz="4000" dirty="0">
              <a:solidFill>
                <a:schemeClr val="bg1"/>
              </a:solidFill>
              <a:latin typeface="Arial" panose="020B0604020202020204" pitchFamily="34" charset="0"/>
              <a:cs typeface="Arial" panose="020B0604020202020204" pitchFamily="34" charset="0"/>
            </a:endParaRPr>
          </a:p>
          <a:p>
            <a:pPr>
              <a:lnSpc>
                <a:spcPct val="150000"/>
              </a:lnSpc>
            </a:pPr>
            <a:r>
              <a:rPr lang="es-ES" sz="3600" dirty="0" smtClean="0">
                <a:solidFill>
                  <a:schemeClr val="bg1"/>
                </a:solidFill>
                <a:latin typeface="Arial" panose="020B0604020202020204" pitchFamily="34" charset="0"/>
                <a:cs typeface="Arial" panose="020B0604020202020204" pitchFamily="34" charset="0"/>
              </a:rPr>
              <a:t>“¿</a:t>
            </a:r>
            <a:r>
              <a:rPr lang="es-ES" sz="3900" dirty="0" smtClean="0">
                <a:solidFill>
                  <a:schemeClr val="bg1"/>
                </a:solidFill>
                <a:latin typeface="Arial" panose="020B0604020202020204" pitchFamily="34" charset="0"/>
                <a:cs typeface="Arial" panose="020B0604020202020204" pitchFamily="34" charset="0"/>
              </a:rPr>
              <a:t>Qué es la sociedad, cualquiera que sea su forma? El producto de la acción recíproca de los hombres (…) Huelga añadir que los hombres no son libres árbitros de sus fuerzas productivas (…) pues toda fuerza productiva es una fuerza adquirida producto de una actividad anterior”.</a:t>
            </a:r>
          </a:p>
          <a:p>
            <a:pPr algn="r">
              <a:lnSpc>
                <a:spcPct val="100000"/>
              </a:lnSpc>
            </a:pPr>
            <a:r>
              <a:rPr lang="es-ES" sz="2800" dirty="0" smtClean="0">
                <a:solidFill>
                  <a:schemeClr val="bg1"/>
                </a:solidFill>
                <a:latin typeface="Arial" panose="020B0604020202020204" pitchFamily="34" charset="0"/>
                <a:cs typeface="Arial" panose="020B0604020202020204" pitchFamily="34" charset="0"/>
              </a:rPr>
              <a:t>Marx, Carlos. Carta a Pavel V. </a:t>
            </a:r>
            <a:r>
              <a:rPr lang="es-ES" sz="2800" dirty="0" err="1" smtClean="0">
                <a:solidFill>
                  <a:schemeClr val="bg1"/>
                </a:solidFill>
                <a:latin typeface="Arial" panose="020B0604020202020204" pitchFamily="34" charset="0"/>
                <a:cs typeface="Arial" panose="020B0604020202020204" pitchFamily="34" charset="0"/>
              </a:rPr>
              <a:t>Annenkov</a:t>
            </a:r>
            <a:r>
              <a:rPr lang="es-ES" sz="2800" dirty="0" smtClean="0">
                <a:solidFill>
                  <a:schemeClr val="bg1"/>
                </a:solidFill>
                <a:latin typeface="Arial" panose="020B0604020202020204" pitchFamily="34" charset="0"/>
                <a:cs typeface="Arial" panose="020B0604020202020204" pitchFamily="34" charset="0"/>
              </a:rPr>
              <a:t>. </a:t>
            </a:r>
          </a:p>
          <a:p>
            <a:pPr algn="r">
              <a:lnSpc>
                <a:spcPct val="100000"/>
              </a:lnSpc>
            </a:pPr>
            <a:r>
              <a:rPr lang="es-ES" sz="2800" dirty="0" smtClean="0">
                <a:solidFill>
                  <a:schemeClr val="bg1"/>
                </a:solidFill>
                <a:latin typeface="Arial" panose="020B0604020202020204" pitchFamily="34" charset="0"/>
                <a:cs typeface="Arial" panose="020B0604020202020204" pitchFamily="34" charset="0"/>
              </a:rPr>
              <a:t>C Marx y F Engels. Obras Escogidas, p. 694 </a:t>
            </a:r>
            <a:endParaRPr lang="es-ES" sz="28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1295678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ctrTitle"/>
          </p:nvPr>
        </p:nvSpPr>
        <p:spPr/>
        <p:txBody>
          <a:bodyPr>
            <a:noAutofit/>
          </a:bodyPr>
          <a:lstStyle/>
          <a:p>
            <a:pPr algn="ctr"/>
            <a:r>
              <a:rPr lang="es-ES" sz="4000" dirty="0" smtClean="0">
                <a:solidFill>
                  <a:schemeClr val="bg1"/>
                </a:solidFill>
              </a:rPr>
              <a:t/>
            </a:r>
            <a:br>
              <a:rPr lang="es-ES" sz="4000" dirty="0" smtClean="0">
                <a:solidFill>
                  <a:schemeClr val="bg1"/>
                </a:solidFill>
              </a:rPr>
            </a:br>
            <a:endParaRPr lang="es-ES" sz="4000" dirty="0">
              <a:solidFill>
                <a:schemeClr val="bg1"/>
              </a:solidFill>
            </a:endParaRPr>
          </a:p>
        </p:txBody>
      </p:sp>
      <p:sp>
        <p:nvSpPr>
          <p:cNvPr id="2" name="Subtítulo 1"/>
          <p:cNvSpPr>
            <a:spLocks noGrp="1"/>
          </p:cNvSpPr>
          <p:nvPr>
            <p:ph type="subTitle" idx="1"/>
          </p:nvPr>
        </p:nvSpPr>
        <p:spPr>
          <a:xfrm>
            <a:off x="225083" y="0"/>
            <a:ext cx="11788726" cy="6857999"/>
          </a:xfrm>
        </p:spPr>
        <p:txBody>
          <a:bodyPr>
            <a:normAutofit fontScale="47500" lnSpcReduction="20000"/>
          </a:bodyPr>
          <a:lstStyle/>
          <a:p>
            <a:pPr>
              <a:lnSpc>
                <a:spcPct val="150000"/>
              </a:lnSpc>
            </a:pPr>
            <a:r>
              <a:rPr lang="es-ES" sz="7600" b="1" dirty="0" smtClean="0">
                <a:solidFill>
                  <a:schemeClr val="bg1"/>
                </a:solidFill>
                <a:latin typeface="Arial" panose="020B0604020202020204" pitchFamily="34" charset="0"/>
                <a:cs typeface="Arial" panose="020B0604020202020204" pitchFamily="34" charset="0"/>
              </a:rPr>
              <a:t>Para Pedro L. </a:t>
            </a:r>
            <a:r>
              <a:rPr lang="es-ES" sz="7600" b="1" dirty="0" err="1" smtClean="0">
                <a:solidFill>
                  <a:schemeClr val="bg1"/>
                </a:solidFill>
                <a:latin typeface="Arial" panose="020B0604020202020204" pitchFamily="34" charset="0"/>
                <a:cs typeface="Arial" panose="020B0604020202020204" pitchFamily="34" charset="0"/>
              </a:rPr>
              <a:t>Sotolongo</a:t>
            </a:r>
            <a:r>
              <a:rPr lang="es-ES" sz="7600" b="1" dirty="0" smtClean="0">
                <a:solidFill>
                  <a:schemeClr val="bg1"/>
                </a:solidFill>
                <a:latin typeface="Arial" panose="020B0604020202020204" pitchFamily="34" charset="0"/>
                <a:cs typeface="Arial" panose="020B0604020202020204" pitchFamily="34" charset="0"/>
              </a:rPr>
              <a:t> Codina</a:t>
            </a:r>
          </a:p>
          <a:p>
            <a:pPr>
              <a:lnSpc>
                <a:spcPct val="150000"/>
              </a:lnSpc>
            </a:pPr>
            <a:endParaRPr lang="es-ES" sz="5800" dirty="0">
              <a:solidFill>
                <a:schemeClr val="bg1"/>
              </a:solidFill>
              <a:latin typeface="Arial" panose="020B0604020202020204" pitchFamily="34" charset="0"/>
              <a:cs typeface="Arial" panose="020B0604020202020204" pitchFamily="34" charset="0"/>
            </a:endParaRPr>
          </a:p>
          <a:p>
            <a:pPr>
              <a:lnSpc>
                <a:spcPct val="170000"/>
              </a:lnSpc>
            </a:pPr>
            <a:r>
              <a:rPr lang="es-ES" sz="7600" dirty="0" smtClean="0">
                <a:solidFill>
                  <a:schemeClr val="bg1"/>
                </a:solidFill>
                <a:latin typeface="Arial" panose="020B0604020202020204" pitchFamily="34" charset="0"/>
                <a:cs typeface="Arial" panose="020B0604020202020204" pitchFamily="34" charset="0"/>
              </a:rPr>
              <a:t>La sociedad es un sistema dinámico complejo “… toda sociedad necesita, además y paralelamente las relaciones sociales que la sustenten objetivamente y constituir los sujetos (las subjetividades) sociales (…) que la sustenten subjetivamente”.</a:t>
            </a:r>
          </a:p>
          <a:p>
            <a:pPr algn="r">
              <a:lnSpc>
                <a:spcPct val="120000"/>
              </a:lnSpc>
            </a:pPr>
            <a:r>
              <a:rPr lang="es-ES" sz="5100" dirty="0" err="1" smtClean="0">
                <a:solidFill>
                  <a:schemeClr val="bg1"/>
                </a:solidFill>
                <a:latin typeface="Arial" panose="020B0604020202020204" pitchFamily="34" charset="0"/>
                <a:cs typeface="Arial" panose="020B0604020202020204" pitchFamily="34" charset="0"/>
              </a:rPr>
              <a:t>Sotolongo</a:t>
            </a:r>
            <a:r>
              <a:rPr lang="es-ES" sz="5100" dirty="0" smtClean="0">
                <a:solidFill>
                  <a:schemeClr val="bg1"/>
                </a:solidFill>
                <a:latin typeface="Arial" panose="020B0604020202020204" pitchFamily="34" charset="0"/>
                <a:cs typeface="Arial" panose="020B0604020202020204" pitchFamily="34" charset="0"/>
              </a:rPr>
              <a:t>, Pedro L. Teoría social y vida cotidiana: </a:t>
            </a:r>
          </a:p>
          <a:p>
            <a:pPr algn="r">
              <a:lnSpc>
                <a:spcPct val="120000"/>
              </a:lnSpc>
            </a:pPr>
            <a:r>
              <a:rPr lang="es-ES" sz="5100" dirty="0" smtClean="0">
                <a:solidFill>
                  <a:schemeClr val="bg1"/>
                </a:solidFill>
                <a:latin typeface="Arial" panose="020B0604020202020204" pitchFamily="34" charset="0"/>
                <a:cs typeface="Arial" panose="020B0604020202020204" pitchFamily="34" charset="0"/>
              </a:rPr>
              <a:t>La sociedad como sistema dinámico complejo, p. 199</a:t>
            </a:r>
            <a:endParaRPr lang="es-ES" sz="51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0347660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ctrTitle"/>
          </p:nvPr>
        </p:nvSpPr>
        <p:spPr/>
        <p:txBody>
          <a:bodyPr>
            <a:noAutofit/>
          </a:bodyPr>
          <a:lstStyle/>
          <a:p>
            <a:pPr algn="ctr"/>
            <a:r>
              <a:rPr lang="es-ES" sz="4000" dirty="0" smtClean="0">
                <a:solidFill>
                  <a:schemeClr val="bg1"/>
                </a:solidFill>
              </a:rPr>
              <a:t/>
            </a:r>
            <a:br>
              <a:rPr lang="es-ES" sz="4000" dirty="0" smtClean="0">
                <a:solidFill>
                  <a:schemeClr val="bg1"/>
                </a:solidFill>
              </a:rPr>
            </a:br>
            <a:endParaRPr lang="es-ES" sz="4000" dirty="0">
              <a:solidFill>
                <a:schemeClr val="bg1"/>
              </a:solidFill>
            </a:endParaRPr>
          </a:p>
        </p:txBody>
      </p:sp>
      <p:sp>
        <p:nvSpPr>
          <p:cNvPr id="2" name="Subtítulo 1"/>
          <p:cNvSpPr>
            <a:spLocks noGrp="1"/>
          </p:cNvSpPr>
          <p:nvPr>
            <p:ph type="subTitle" idx="1"/>
          </p:nvPr>
        </p:nvSpPr>
        <p:spPr>
          <a:xfrm>
            <a:off x="0" y="0"/>
            <a:ext cx="12191999" cy="6858000"/>
          </a:xfrm>
        </p:spPr>
        <p:txBody>
          <a:bodyPr>
            <a:noAutofit/>
          </a:bodyPr>
          <a:lstStyle/>
          <a:p>
            <a:pPr>
              <a:lnSpc>
                <a:spcPct val="150000"/>
              </a:lnSpc>
            </a:pPr>
            <a:r>
              <a:rPr lang="es-ES" sz="4000" b="1" u="sng" dirty="0" smtClean="0">
                <a:solidFill>
                  <a:schemeClr val="bg1"/>
                </a:solidFill>
                <a:latin typeface="Arial" panose="020B0604020202020204" pitchFamily="34" charset="0"/>
                <a:cs typeface="Arial" panose="020B0604020202020204" pitchFamily="34" charset="0"/>
              </a:rPr>
              <a:t>CULTURA</a:t>
            </a:r>
          </a:p>
          <a:p>
            <a:pPr>
              <a:lnSpc>
                <a:spcPct val="150000"/>
              </a:lnSpc>
            </a:pPr>
            <a:r>
              <a:rPr lang="es-ES" sz="3600" dirty="0" smtClean="0">
                <a:solidFill>
                  <a:schemeClr val="bg1"/>
                </a:solidFill>
                <a:latin typeface="Arial" panose="020B0604020202020204" pitchFamily="34" charset="0"/>
                <a:cs typeface="Arial" panose="020B0604020202020204" pitchFamily="34" charset="0"/>
              </a:rPr>
              <a:t>“Toda cultura es un complejo sistema de instrumentos, hábitos, deseos, ideas e instituciones por medio del cual cada grupo humano trata de ajustarse a su ambiente (…) es fundamentalmente un sistema de nucleación humana, una organización funcional de fuerzas, medios y fines colectivos”.</a:t>
            </a:r>
          </a:p>
          <a:p>
            <a:pPr algn="r">
              <a:lnSpc>
                <a:spcPct val="150000"/>
              </a:lnSpc>
            </a:pPr>
            <a:r>
              <a:rPr lang="es-ES" sz="2800" dirty="0" smtClean="0">
                <a:solidFill>
                  <a:schemeClr val="bg1"/>
                </a:solidFill>
                <a:latin typeface="Arial" panose="020B0604020202020204" pitchFamily="34" charset="0"/>
                <a:cs typeface="Arial" panose="020B0604020202020204" pitchFamily="34" charset="0"/>
              </a:rPr>
              <a:t>Ortiz, </a:t>
            </a:r>
            <a:r>
              <a:rPr lang="es-ES" sz="2800" dirty="0" err="1" smtClean="0">
                <a:solidFill>
                  <a:schemeClr val="bg1"/>
                </a:solidFill>
                <a:latin typeface="Arial" panose="020B0604020202020204" pitchFamily="34" charset="0"/>
                <a:cs typeface="Arial" panose="020B0604020202020204" pitchFamily="34" charset="0"/>
              </a:rPr>
              <a:t>Fernando.Periódico</a:t>
            </a:r>
            <a:r>
              <a:rPr lang="es-ES" sz="2800" dirty="0" smtClean="0">
                <a:solidFill>
                  <a:schemeClr val="bg1"/>
                </a:solidFill>
                <a:latin typeface="Arial" panose="020B0604020202020204" pitchFamily="34" charset="0"/>
                <a:cs typeface="Arial" panose="020B0604020202020204" pitchFamily="34" charset="0"/>
              </a:rPr>
              <a:t> </a:t>
            </a:r>
            <a:r>
              <a:rPr lang="es-ES" sz="2800" dirty="0" err="1" smtClean="0">
                <a:solidFill>
                  <a:schemeClr val="bg1"/>
                </a:solidFill>
                <a:latin typeface="Arial" panose="020B0604020202020204" pitchFamily="34" charset="0"/>
                <a:cs typeface="Arial" panose="020B0604020202020204" pitchFamily="34" charset="0"/>
              </a:rPr>
              <a:t>Granma,martes</a:t>
            </a:r>
            <a:r>
              <a:rPr lang="es-ES" sz="2800" dirty="0" smtClean="0">
                <a:solidFill>
                  <a:schemeClr val="bg1"/>
                </a:solidFill>
                <a:latin typeface="Arial" panose="020B0604020202020204" pitchFamily="34" charset="0"/>
                <a:cs typeface="Arial" panose="020B0604020202020204" pitchFamily="34" charset="0"/>
              </a:rPr>
              <a:t> 8 de abril, 2008</a:t>
            </a:r>
            <a:r>
              <a:rPr lang="es-ES" sz="2800" dirty="0">
                <a:solidFill>
                  <a:schemeClr val="bg1"/>
                </a:solidFill>
                <a:latin typeface="Arial" panose="020B0604020202020204" pitchFamily="34" charset="0"/>
                <a:cs typeface="Arial" panose="020B0604020202020204" pitchFamily="34" charset="0"/>
              </a:rPr>
              <a:t>.</a:t>
            </a:r>
            <a:r>
              <a:rPr lang="es-ES" sz="2800" dirty="0" smtClean="0">
                <a:solidFill>
                  <a:schemeClr val="bg1"/>
                </a:solidFill>
                <a:latin typeface="Arial" panose="020B0604020202020204" pitchFamily="34" charset="0"/>
                <a:cs typeface="Arial" panose="020B0604020202020204" pitchFamily="34" charset="0"/>
              </a:rPr>
              <a:t> </a:t>
            </a:r>
            <a:endParaRPr lang="es-ES" sz="28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767241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ctrTitle"/>
          </p:nvPr>
        </p:nvSpPr>
        <p:spPr/>
        <p:txBody>
          <a:bodyPr>
            <a:noAutofit/>
          </a:bodyPr>
          <a:lstStyle/>
          <a:p>
            <a:pPr algn="ctr"/>
            <a:r>
              <a:rPr lang="es-ES" sz="4000" dirty="0" smtClean="0">
                <a:solidFill>
                  <a:schemeClr val="bg1"/>
                </a:solidFill>
              </a:rPr>
              <a:t/>
            </a:r>
            <a:br>
              <a:rPr lang="es-ES" sz="4000" dirty="0" smtClean="0">
                <a:solidFill>
                  <a:schemeClr val="bg1"/>
                </a:solidFill>
              </a:rPr>
            </a:br>
            <a:endParaRPr lang="es-ES" sz="4000" dirty="0">
              <a:solidFill>
                <a:schemeClr val="bg1"/>
              </a:solidFill>
            </a:endParaRPr>
          </a:p>
        </p:txBody>
      </p:sp>
      <p:sp>
        <p:nvSpPr>
          <p:cNvPr id="2" name="Subtítulo 1"/>
          <p:cNvSpPr>
            <a:spLocks noGrp="1"/>
          </p:cNvSpPr>
          <p:nvPr>
            <p:ph type="subTitle" idx="1"/>
          </p:nvPr>
        </p:nvSpPr>
        <p:spPr>
          <a:xfrm>
            <a:off x="0" y="1"/>
            <a:ext cx="12191999" cy="6752492"/>
          </a:xfrm>
        </p:spPr>
        <p:txBody>
          <a:bodyPr>
            <a:normAutofit fontScale="92500" lnSpcReduction="20000"/>
          </a:bodyPr>
          <a:lstStyle/>
          <a:p>
            <a:pPr>
              <a:lnSpc>
                <a:spcPct val="150000"/>
              </a:lnSpc>
            </a:pPr>
            <a:r>
              <a:rPr lang="es-ES" sz="3900" dirty="0" smtClean="0">
                <a:solidFill>
                  <a:schemeClr val="bg1"/>
                </a:solidFill>
                <a:latin typeface="Arial" panose="020B0604020202020204" pitchFamily="34" charset="0"/>
                <a:cs typeface="Arial" panose="020B0604020202020204" pitchFamily="34" charset="0"/>
              </a:rPr>
              <a:t> </a:t>
            </a:r>
            <a:r>
              <a:rPr lang="es-ES" sz="3900" b="1" dirty="0" smtClean="0">
                <a:solidFill>
                  <a:schemeClr val="bg1"/>
                </a:solidFill>
                <a:latin typeface="Arial" panose="020B0604020202020204" pitchFamily="34" charset="0"/>
                <a:cs typeface="Arial" panose="020B0604020202020204" pitchFamily="34" charset="0"/>
              </a:rPr>
              <a:t>José Martí:</a:t>
            </a:r>
          </a:p>
          <a:p>
            <a:pPr>
              <a:lnSpc>
                <a:spcPct val="150000"/>
              </a:lnSpc>
            </a:pPr>
            <a:r>
              <a:rPr lang="es-ES" sz="3900" dirty="0" smtClean="0">
                <a:solidFill>
                  <a:schemeClr val="bg1"/>
                </a:solidFill>
                <a:latin typeface="Arial" panose="020B0604020202020204" pitchFamily="34" charset="0"/>
                <a:cs typeface="Arial" panose="020B0604020202020204" pitchFamily="34" charset="0"/>
              </a:rPr>
              <a:t> “El talento es el deber de emplearlo en </a:t>
            </a:r>
            <a:r>
              <a:rPr lang="es-ES" sz="3900" dirty="0">
                <a:solidFill>
                  <a:schemeClr val="bg1"/>
                </a:solidFill>
                <a:latin typeface="Arial" panose="020B0604020202020204" pitchFamily="34" charset="0"/>
                <a:cs typeface="Arial" panose="020B0604020202020204" pitchFamily="34" charset="0"/>
              </a:rPr>
              <a:t>b</a:t>
            </a:r>
            <a:r>
              <a:rPr lang="es-ES" sz="3900" dirty="0" smtClean="0">
                <a:solidFill>
                  <a:schemeClr val="bg1"/>
                </a:solidFill>
                <a:latin typeface="Arial" panose="020B0604020202020204" pitchFamily="34" charset="0"/>
                <a:cs typeface="Arial" panose="020B0604020202020204" pitchFamily="34" charset="0"/>
              </a:rPr>
              <a:t>eneficio de los desamparados. Por ahí se mide a los hombres (…). La cultura, por lo que el talento brilla tampoco es nuestra por entero, ni podemos disponer de ella para nuestro bien, sino es principalmente de nuestra patria, que nos la dio, y de la humanidad a quien heredamos. Es un ladrón el hombre egoísta. Es un ladrón el político interesado”. </a:t>
            </a:r>
          </a:p>
          <a:p>
            <a:pPr algn="r"/>
            <a:r>
              <a:rPr lang="es-ES" sz="3000" dirty="0" smtClean="0">
                <a:solidFill>
                  <a:schemeClr val="bg1"/>
                </a:solidFill>
                <a:latin typeface="Arial" panose="020B0604020202020204" pitchFamily="34" charset="0"/>
                <a:cs typeface="Arial" panose="020B0604020202020204" pitchFamily="34" charset="0"/>
              </a:rPr>
              <a:t>Martí, José. O.C, T.12, pp. 43-44</a:t>
            </a:r>
            <a:endParaRPr lang="es-ES" sz="30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9058675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ctrTitle"/>
          </p:nvPr>
        </p:nvSpPr>
        <p:spPr/>
        <p:txBody>
          <a:bodyPr>
            <a:noAutofit/>
          </a:bodyPr>
          <a:lstStyle/>
          <a:p>
            <a:pPr algn="ctr"/>
            <a:r>
              <a:rPr lang="es-ES" sz="4000" dirty="0" smtClean="0">
                <a:solidFill>
                  <a:schemeClr val="bg1"/>
                </a:solidFill>
              </a:rPr>
              <a:t/>
            </a:r>
            <a:br>
              <a:rPr lang="es-ES" sz="4000" dirty="0" smtClean="0">
                <a:solidFill>
                  <a:schemeClr val="bg1"/>
                </a:solidFill>
              </a:rPr>
            </a:br>
            <a:endParaRPr lang="es-ES" sz="4000" dirty="0">
              <a:solidFill>
                <a:schemeClr val="bg1"/>
              </a:solidFill>
            </a:endParaRPr>
          </a:p>
        </p:txBody>
      </p:sp>
      <p:sp>
        <p:nvSpPr>
          <p:cNvPr id="2" name="Subtítulo 1"/>
          <p:cNvSpPr>
            <a:spLocks noGrp="1"/>
          </p:cNvSpPr>
          <p:nvPr>
            <p:ph type="subTitle" idx="1"/>
          </p:nvPr>
        </p:nvSpPr>
        <p:spPr>
          <a:xfrm>
            <a:off x="-122830" y="-122830"/>
            <a:ext cx="12314830" cy="6980830"/>
          </a:xfrm>
        </p:spPr>
        <p:txBody>
          <a:bodyPr>
            <a:normAutofit fontScale="32500" lnSpcReduction="20000"/>
          </a:bodyPr>
          <a:lstStyle/>
          <a:p>
            <a:pPr>
              <a:lnSpc>
                <a:spcPct val="150000"/>
              </a:lnSpc>
            </a:pPr>
            <a:r>
              <a:rPr lang="es-ES" sz="11100" b="1" dirty="0" smtClean="0">
                <a:solidFill>
                  <a:schemeClr val="bg1"/>
                </a:solidFill>
                <a:latin typeface="Arial" panose="020B0604020202020204" pitchFamily="34" charset="0"/>
                <a:cs typeface="Arial" panose="020B0604020202020204" pitchFamily="34" charset="0"/>
              </a:rPr>
              <a:t>¿Qué relación existe entre cultura y sociedad?</a:t>
            </a:r>
          </a:p>
          <a:p>
            <a:pPr>
              <a:lnSpc>
                <a:spcPct val="150000"/>
              </a:lnSpc>
            </a:pPr>
            <a:r>
              <a:rPr lang="es-ES" sz="11100" dirty="0" smtClean="0">
                <a:solidFill>
                  <a:schemeClr val="bg1"/>
                </a:solidFill>
              </a:rPr>
              <a:t>Según Agustín </a:t>
            </a:r>
            <a:r>
              <a:rPr lang="es-ES" sz="11100" dirty="0" err="1" smtClean="0">
                <a:solidFill>
                  <a:schemeClr val="bg1"/>
                </a:solidFill>
              </a:rPr>
              <a:t>Lage</a:t>
            </a:r>
            <a:r>
              <a:rPr lang="es-ES" sz="11100" dirty="0" smtClean="0">
                <a:solidFill>
                  <a:schemeClr val="bg1"/>
                </a:solidFill>
              </a:rPr>
              <a:t> “si las ventajas competitivas existen, ellas se encuentran en el campo de la cultura de las naciones. Tales ventajas dependerán del sistema de ideas, imágenes, valores, influencias sociales. Así los principales factores determinantes de la productividad científica hay que buscarlos fuera del sector que tradicionalmente hemos llamado de ciencia y técnica y que ellos dependen del contexto cultural e ideológico donde la ciencia </a:t>
            </a:r>
            <a:r>
              <a:rPr lang="es-ES" sz="9800" dirty="0" smtClean="0">
                <a:solidFill>
                  <a:schemeClr val="bg1"/>
                </a:solidFill>
              </a:rPr>
              <a:t>opera”. </a:t>
            </a:r>
          </a:p>
          <a:p>
            <a:pPr algn="r"/>
            <a:r>
              <a:rPr lang="es-ES" sz="8000" dirty="0" err="1" smtClean="0">
                <a:solidFill>
                  <a:schemeClr val="bg1"/>
                </a:solidFill>
                <a:latin typeface="Arial" panose="020B0604020202020204" pitchFamily="34" charset="0"/>
                <a:cs typeface="Arial" panose="020B0604020202020204" pitchFamily="34" charset="0"/>
              </a:rPr>
              <a:t>Lage</a:t>
            </a:r>
            <a:r>
              <a:rPr lang="es-ES" sz="8000" dirty="0" smtClean="0">
                <a:solidFill>
                  <a:schemeClr val="bg1"/>
                </a:solidFill>
                <a:latin typeface="Arial" panose="020B0604020202020204" pitchFamily="34" charset="0"/>
                <a:cs typeface="Arial" panose="020B0604020202020204" pitchFamily="34" charset="0"/>
              </a:rPr>
              <a:t>, Agustín. La economía del conocimiento y el socialismo, p. 78.</a:t>
            </a:r>
          </a:p>
        </p:txBody>
      </p:sp>
    </p:spTree>
    <p:extLst>
      <p:ext uri="{BB962C8B-B14F-4D97-AF65-F5344CB8AC3E}">
        <p14:creationId xmlns:p14="http://schemas.microsoft.com/office/powerpoint/2010/main" val="412012304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ctrTitle"/>
          </p:nvPr>
        </p:nvSpPr>
        <p:spPr/>
        <p:txBody>
          <a:bodyPr>
            <a:noAutofit/>
          </a:bodyPr>
          <a:lstStyle/>
          <a:p>
            <a:pPr algn="ctr"/>
            <a:r>
              <a:rPr lang="es-ES" sz="4000" dirty="0" smtClean="0">
                <a:solidFill>
                  <a:schemeClr val="bg1"/>
                </a:solidFill>
              </a:rPr>
              <a:t/>
            </a:r>
            <a:br>
              <a:rPr lang="es-ES" sz="4000" dirty="0" smtClean="0">
                <a:solidFill>
                  <a:schemeClr val="bg1"/>
                </a:solidFill>
              </a:rPr>
            </a:br>
            <a:endParaRPr lang="es-ES" sz="4000" dirty="0">
              <a:solidFill>
                <a:schemeClr val="bg1"/>
              </a:solidFill>
            </a:endParaRPr>
          </a:p>
        </p:txBody>
      </p:sp>
      <p:sp>
        <p:nvSpPr>
          <p:cNvPr id="2" name="Subtítulo 1"/>
          <p:cNvSpPr>
            <a:spLocks noGrp="1"/>
          </p:cNvSpPr>
          <p:nvPr>
            <p:ph type="subTitle" idx="1"/>
          </p:nvPr>
        </p:nvSpPr>
        <p:spPr>
          <a:xfrm>
            <a:off x="109183" y="204716"/>
            <a:ext cx="11941790" cy="6653284"/>
          </a:xfrm>
        </p:spPr>
        <p:txBody>
          <a:bodyPr>
            <a:normAutofit fontScale="92500"/>
          </a:bodyPr>
          <a:lstStyle/>
          <a:p>
            <a:r>
              <a:rPr lang="es-ES" sz="4000" b="1" u="sng" dirty="0" smtClean="0">
                <a:solidFill>
                  <a:schemeClr val="bg1"/>
                </a:solidFill>
                <a:latin typeface="Arial" panose="020B0604020202020204" pitchFamily="34" charset="0"/>
                <a:cs typeface="Arial" panose="020B0604020202020204" pitchFamily="34" charset="0"/>
              </a:rPr>
              <a:t>CIENCIA:</a:t>
            </a:r>
          </a:p>
          <a:p>
            <a:pPr>
              <a:lnSpc>
                <a:spcPct val="150000"/>
              </a:lnSpc>
            </a:pPr>
            <a:r>
              <a:rPr lang="es-ES" sz="4000" dirty="0" smtClean="0">
                <a:solidFill>
                  <a:schemeClr val="bg1"/>
                </a:solidFill>
                <a:latin typeface="Arial" panose="020B0604020202020204" pitchFamily="34" charset="0"/>
                <a:cs typeface="Arial" panose="020B0604020202020204" pitchFamily="34" charset="0"/>
              </a:rPr>
              <a:t>¿Cuáles son los rasgos más significativos de la concepción heredada o tradicional de la ciencia y la tecnología?</a:t>
            </a:r>
          </a:p>
          <a:p>
            <a:pPr marL="342900" indent="-342900">
              <a:lnSpc>
                <a:spcPct val="150000"/>
              </a:lnSpc>
              <a:buFontTx/>
              <a:buChar char="-"/>
            </a:pPr>
            <a:r>
              <a:rPr lang="es-ES" sz="4000" dirty="0" smtClean="0">
                <a:solidFill>
                  <a:schemeClr val="bg1"/>
                </a:solidFill>
                <a:latin typeface="Arial" panose="020B0604020202020204" pitchFamily="34" charset="0"/>
                <a:cs typeface="Arial" panose="020B0604020202020204" pitchFamily="34" charset="0"/>
              </a:rPr>
              <a:t>Referencia internalista y omisión de los factores no epistémicos, en la comprensión de las fuerzas motrices del desarrollo de la ciencia y la tecnología</a:t>
            </a:r>
          </a:p>
          <a:p>
            <a:endParaRPr lang="es-ES" sz="4000" dirty="0" smtClean="0">
              <a:solidFill>
                <a:schemeClr val="bg1"/>
              </a:solidFill>
              <a:latin typeface="Arial" panose="020B0604020202020204" pitchFamily="34" charset="0"/>
              <a:cs typeface="Arial" panose="020B0604020202020204" pitchFamily="34" charset="0"/>
            </a:endParaRPr>
          </a:p>
          <a:p>
            <a:pPr marL="342900" indent="-342900">
              <a:buFontTx/>
              <a:buChar char="-"/>
            </a:pPr>
            <a:endParaRPr lang="es-ES" dirty="0" smtClean="0">
              <a:solidFill>
                <a:schemeClr val="bg1"/>
              </a:solidFill>
            </a:endParaRPr>
          </a:p>
          <a:p>
            <a:endParaRPr lang="es-ES" dirty="0" smtClean="0">
              <a:solidFill>
                <a:schemeClr val="bg1"/>
              </a:solidFill>
            </a:endParaRPr>
          </a:p>
        </p:txBody>
      </p:sp>
    </p:spTree>
    <p:extLst>
      <p:ext uri="{BB962C8B-B14F-4D97-AF65-F5344CB8AC3E}">
        <p14:creationId xmlns:p14="http://schemas.microsoft.com/office/powerpoint/2010/main" val="296989300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ctrTitle"/>
          </p:nvPr>
        </p:nvSpPr>
        <p:spPr/>
        <p:txBody>
          <a:bodyPr>
            <a:noAutofit/>
          </a:bodyPr>
          <a:lstStyle/>
          <a:p>
            <a:pPr algn="ctr"/>
            <a:r>
              <a:rPr lang="es-ES" sz="4000" dirty="0" smtClean="0">
                <a:solidFill>
                  <a:schemeClr val="bg1"/>
                </a:solidFill>
              </a:rPr>
              <a:t/>
            </a:r>
            <a:br>
              <a:rPr lang="es-ES" sz="4000" dirty="0" smtClean="0">
                <a:solidFill>
                  <a:schemeClr val="bg1"/>
                </a:solidFill>
              </a:rPr>
            </a:br>
            <a:endParaRPr lang="es-ES" sz="4000" dirty="0">
              <a:solidFill>
                <a:schemeClr val="bg1"/>
              </a:solidFill>
            </a:endParaRPr>
          </a:p>
        </p:txBody>
      </p:sp>
      <p:sp>
        <p:nvSpPr>
          <p:cNvPr id="2" name="Subtítulo 1"/>
          <p:cNvSpPr>
            <a:spLocks noGrp="1"/>
          </p:cNvSpPr>
          <p:nvPr>
            <p:ph type="subTitle" idx="1"/>
          </p:nvPr>
        </p:nvSpPr>
        <p:spPr>
          <a:xfrm>
            <a:off x="341193" y="0"/>
            <a:ext cx="11273051" cy="6858000"/>
          </a:xfrm>
        </p:spPr>
        <p:txBody>
          <a:bodyPr>
            <a:normAutofit/>
          </a:bodyPr>
          <a:lstStyle/>
          <a:p>
            <a:pPr>
              <a:lnSpc>
                <a:spcPct val="150000"/>
              </a:lnSpc>
            </a:pPr>
            <a:r>
              <a:rPr lang="es-ES" sz="4000" dirty="0" smtClean="0">
                <a:solidFill>
                  <a:schemeClr val="bg1"/>
                </a:solidFill>
                <a:latin typeface="Arial" panose="020B0604020202020204" pitchFamily="34" charset="0"/>
                <a:cs typeface="Arial" panose="020B0604020202020204" pitchFamily="34" charset="0"/>
              </a:rPr>
              <a:t>- Comprensión </a:t>
            </a:r>
            <a:r>
              <a:rPr lang="es-ES" sz="4000" dirty="0">
                <a:solidFill>
                  <a:schemeClr val="bg1"/>
                </a:solidFill>
                <a:latin typeface="Arial" panose="020B0604020202020204" pitchFamily="34" charset="0"/>
                <a:cs typeface="Arial" panose="020B0604020202020204" pitchFamily="34" charset="0"/>
              </a:rPr>
              <a:t>controvertida de la verdad que se ha movido del dogmatismo al relativismo en diversas formas de manifestación</a:t>
            </a:r>
          </a:p>
          <a:p>
            <a:pPr>
              <a:lnSpc>
                <a:spcPct val="150000"/>
              </a:lnSpc>
            </a:pPr>
            <a:r>
              <a:rPr lang="es-ES" sz="4000" dirty="0" smtClean="0">
                <a:solidFill>
                  <a:schemeClr val="bg1"/>
                </a:solidFill>
                <a:latin typeface="Arial" panose="020B0604020202020204" pitchFamily="34" charset="0"/>
                <a:cs typeface="Arial" panose="020B0604020202020204" pitchFamily="34" charset="0"/>
              </a:rPr>
              <a:t>- Interpretación </a:t>
            </a:r>
            <a:r>
              <a:rPr lang="es-ES" sz="4000" dirty="0">
                <a:solidFill>
                  <a:schemeClr val="bg1"/>
                </a:solidFill>
                <a:latin typeface="Arial" panose="020B0604020202020204" pitchFamily="34" charset="0"/>
                <a:cs typeface="Arial" panose="020B0604020202020204" pitchFamily="34" charset="0"/>
              </a:rPr>
              <a:t>esquemática de los marcos conceptuales, pues no se perciben ni reconocen los cambios y la flexibilidad de las teorías, los métodos, técnicas y procedimientos</a:t>
            </a:r>
          </a:p>
          <a:p>
            <a:endParaRPr lang="es-ES" sz="4000" dirty="0" smtClean="0">
              <a:solidFill>
                <a:schemeClr val="bg1"/>
              </a:solidFill>
              <a:latin typeface="Arial" panose="020B0604020202020204" pitchFamily="34" charset="0"/>
              <a:cs typeface="Arial" panose="020B0604020202020204" pitchFamily="34" charset="0"/>
            </a:endParaRPr>
          </a:p>
          <a:p>
            <a:pPr marL="342900" indent="-342900">
              <a:buFontTx/>
              <a:buChar char="-"/>
            </a:pPr>
            <a:endParaRPr lang="es-ES" dirty="0" smtClean="0">
              <a:solidFill>
                <a:schemeClr val="bg1"/>
              </a:solidFill>
            </a:endParaRPr>
          </a:p>
          <a:p>
            <a:endParaRPr lang="es-ES" dirty="0" smtClean="0">
              <a:solidFill>
                <a:schemeClr val="bg1"/>
              </a:solidFill>
            </a:endParaRPr>
          </a:p>
        </p:txBody>
      </p:sp>
    </p:spTree>
    <p:extLst>
      <p:ext uri="{BB962C8B-B14F-4D97-AF65-F5344CB8AC3E}">
        <p14:creationId xmlns:p14="http://schemas.microsoft.com/office/powerpoint/2010/main" val="265334773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ctrTitle"/>
          </p:nvPr>
        </p:nvSpPr>
        <p:spPr/>
        <p:txBody>
          <a:bodyPr>
            <a:noAutofit/>
          </a:bodyPr>
          <a:lstStyle/>
          <a:p>
            <a:pPr algn="ctr"/>
            <a:r>
              <a:rPr lang="es-ES" sz="4000" dirty="0" smtClean="0">
                <a:solidFill>
                  <a:schemeClr val="bg1"/>
                </a:solidFill>
              </a:rPr>
              <a:t/>
            </a:r>
            <a:br>
              <a:rPr lang="es-ES" sz="4000" dirty="0" smtClean="0">
                <a:solidFill>
                  <a:schemeClr val="bg1"/>
                </a:solidFill>
              </a:rPr>
            </a:br>
            <a:endParaRPr lang="es-ES" sz="4000" dirty="0">
              <a:solidFill>
                <a:schemeClr val="bg1"/>
              </a:solidFill>
            </a:endParaRPr>
          </a:p>
        </p:txBody>
      </p:sp>
      <p:sp>
        <p:nvSpPr>
          <p:cNvPr id="2" name="Subtítulo 1"/>
          <p:cNvSpPr>
            <a:spLocks noGrp="1"/>
          </p:cNvSpPr>
          <p:nvPr>
            <p:ph type="subTitle" idx="1"/>
          </p:nvPr>
        </p:nvSpPr>
        <p:spPr>
          <a:xfrm>
            <a:off x="0" y="0"/>
            <a:ext cx="12191999" cy="5257800"/>
          </a:xfrm>
        </p:spPr>
        <p:txBody>
          <a:bodyPr>
            <a:noAutofit/>
          </a:bodyPr>
          <a:lstStyle/>
          <a:p>
            <a:pPr marL="342900" indent="-342900">
              <a:lnSpc>
                <a:spcPct val="150000"/>
              </a:lnSpc>
              <a:buFontTx/>
              <a:buChar char="-"/>
            </a:pPr>
            <a:r>
              <a:rPr lang="es-ES" sz="3600" dirty="0" smtClean="0">
                <a:solidFill>
                  <a:schemeClr val="bg1"/>
                </a:solidFill>
                <a:latin typeface="Arial" panose="020B0604020202020204" pitchFamily="34" charset="0"/>
                <a:cs typeface="Arial" panose="020B0604020202020204" pitchFamily="34" charset="0"/>
              </a:rPr>
              <a:t>Ideología cientificista, expresada con la idea de la neutralidad científica, o negación del contenido ideológico de la ciencia, así como caracterizada por el elitismo en la ciencia</a:t>
            </a:r>
          </a:p>
          <a:p>
            <a:pPr>
              <a:lnSpc>
                <a:spcPct val="150000"/>
              </a:lnSpc>
            </a:pPr>
            <a:r>
              <a:rPr lang="es-ES" sz="3600" dirty="0" smtClean="0">
                <a:solidFill>
                  <a:schemeClr val="bg1"/>
                </a:solidFill>
                <a:latin typeface="Arial" panose="020B0604020202020204" pitchFamily="34" charset="0"/>
                <a:cs typeface="Arial" panose="020B0604020202020204" pitchFamily="34" charset="0"/>
              </a:rPr>
              <a:t>- Mito de la ciencia pura y benefactora. Se refiere al optimismo ingenuo en el poder de la ciencia y la tecnología para el desarrollo económico y social, haciendo abstracción de los contextos socioculturales concretos </a:t>
            </a:r>
            <a:endParaRPr lang="es-ES" sz="40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9943709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ctrTitle"/>
          </p:nvPr>
        </p:nvSpPr>
        <p:spPr/>
        <p:txBody>
          <a:bodyPr>
            <a:noAutofit/>
          </a:bodyPr>
          <a:lstStyle/>
          <a:p>
            <a:pPr algn="ctr"/>
            <a:r>
              <a:rPr lang="es-ES" sz="4000" dirty="0" smtClean="0">
                <a:solidFill>
                  <a:schemeClr val="bg1"/>
                </a:solidFill>
              </a:rPr>
              <a:t/>
            </a:r>
            <a:br>
              <a:rPr lang="es-ES" sz="4000" dirty="0" smtClean="0">
                <a:solidFill>
                  <a:schemeClr val="bg1"/>
                </a:solidFill>
              </a:rPr>
            </a:br>
            <a:endParaRPr lang="es-ES" sz="4000" dirty="0">
              <a:solidFill>
                <a:schemeClr val="bg1"/>
              </a:solidFill>
            </a:endParaRPr>
          </a:p>
        </p:txBody>
      </p:sp>
      <p:sp>
        <p:nvSpPr>
          <p:cNvPr id="2" name="Subtítulo 1"/>
          <p:cNvSpPr>
            <a:spLocks noGrp="1"/>
          </p:cNvSpPr>
          <p:nvPr>
            <p:ph type="subTitle" idx="1"/>
          </p:nvPr>
        </p:nvSpPr>
        <p:spPr>
          <a:xfrm>
            <a:off x="0" y="1"/>
            <a:ext cx="12192000" cy="6858000"/>
          </a:xfrm>
        </p:spPr>
        <p:txBody>
          <a:bodyPr>
            <a:noAutofit/>
          </a:bodyPr>
          <a:lstStyle/>
          <a:p>
            <a:pPr marL="342900" indent="-342900">
              <a:lnSpc>
                <a:spcPct val="150000"/>
              </a:lnSpc>
              <a:buFontTx/>
              <a:buChar char="-"/>
            </a:pPr>
            <a:r>
              <a:rPr lang="es-ES" sz="3600" dirty="0" smtClean="0">
                <a:solidFill>
                  <a:schemeClr val="bg1"/>
                </a:solidFill>
                <a:latin typeface="Arial" panose="020B0604020202020204" pitchFamily="34" charset="0"/>
                <a:cs typeface="Arial" panose="020B0604020202020204" pitchFamily="34" charset="0"/>
              </a:rPr>
              <a:t>Interpretación teoricista de la relación entre la ciencia y la técnica (primacía intelectualista de la ciencia teórica sobre la técnica y visión limitada de la tecnología comprendida predominantemente como artefactos materiales, equipos, herramientas, productos útiles, etc.)</a:t>
            </a:r>
          </a:p>
          <a:p>
            <a:pPr marL="342900" indent="-342900">
              <a:lnSpc>
                <a:spcPct val="150000"/>
              </a:lnSpc>
              <a:buFontTx/>
              <a:buChar char="-"/>
            </a:pPr>
            <a:r>
              <a:rPr lang="es-ES" sz="3600" dirty="0" smtClean="0">
                <a:solidFill>
                  <a:schemeClr val="bg1"/>
                </a:solidFill>
                <a:latin typeface="Arial" panose="020B0604020202020204" pitchFamily="34" charset="0"/>
                <a:cs typeface="Arial" panose="020B0604020202020204" pitchFamily="34" charset="0"/>
              </a:rPr>
              <a:t>Interpretación lineal que atribuye un carácter acumulativo y progresivo de la ciencia, considerando que la misma es cada vez más perfecta</a:t>
            </a:r>
          </a:p>
        </p:txBody>
      </p:sp>
    </p:spTree>
    <p:extLst>
      <p:ext uri="{BB962C8B-B14F-4D97-AF65-F5344CB8AC3E}">
        <p14:creationId xmlns:p14="http://schemas.microsoft.com/office/powerpoint/2010/main" val="13342661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ctrTitle"/>
          </p:nvPr>
        </p:nvSpPr>
        <p:spPr>
          <a:xfrm>
            <a:off x="518614" y="259307"/>
            <a:ext cx="11136573" cy="5775733"/>
          </a:xfrm>
        </p:spPr>
        <p:txBody>
          <a:bodyPr>
            <a:noAutofit/>
          </a:bodyPr>
          <a:lstStyle/>
          <a:p>
            <a:pPr>
              <a:lnSpc>
                <a:spcPct val="150000"/>
              </a:lnSpc>
            </a:pPr>
            <a:r>
              <a:rPr lang="es-ES" sz="4000" b="1" dirty="0" smtClean="0">
                <a:solidFill>
                  <a:schemeClr val="bg1"/>
                </a:solidFill>
                <a:latin typeface="Arial" panose="020B0604020202020204" pitchFamily="34" charset="0"/>
                <a:cs typeface="Arial" panose="020B0604020202020204" pitchFamily="34" charset="0"/>
              </a:rPr>
              <a:t>Sistema de Conocimientos:</a:t>
            </a:r>
            <a:br>
              <a:rPr lang="es-ES" sz="4000" b="1" dirty="0" smtClean="0">
                <a:solidFill>
                  <a:schemeClr val="bg1"/>
                </a:solidFill>
                <a:latin typeface="Arial" panose="020B0604020202020204" pitchFamily="34" charset="0"/>
                <a:cs typeface="Arial" panose="020B0604020202020204" pitchFamily="34" charset="0"/>
              </a:rPr>
            </a:br>
            <a:r>
              <a:rPr lang="es-ES" sz="4000" b="1" dirty="0" smtClean="0">
                <a:solidFill>
                  <a:schemeClr val="bg1"/>
                </a:solidFill>
                <a:latin typeface="Arial" panose="020B0604020202020204" pitchFamily="34" charset="0"/>
                <a:cs typeface="Arial" panose="020B0604020202020204" pitchFamily="34" charset="0"/>
              </a:rPr>
              <a:t/>
            </a:r>
            <a:br>
              <a:rPr lang="es-ES" sz="4000" b="1" dirty="0" smtClean="0">
                <a:solidFill>
                  <a:schemeClr val="bg1"/>
                </a:solidFill>
                <a:latin typeface="Arial" panose="020B0604020202020204" pitchFamily="34" charset="0"/>
                <a:cs typeface="Arial" panose="020B0604020202020204" pitchFamily="34" charset="0"/>
              </a:rPr>
            </a:br>
            <a:r>
              <a:rPr lang="es-ES" sz="4000" dirty="0" smtClean="0">
                <a:solidFill>
                  <a:schemeClr val="bg1"/>
                </a:solidFill>
                <a:latin typeface="Arial" panose="020B0604020202020204" pitchFamily="34" charset="0"/>
                <a:cs typeface="Arial" panose="020B0604020202020204" pitchFamily="34" charset="0"/>
              </a:rPr>
              <a:t>Los Estudios Ciencia, Tecnología y Sociedad: sus proyecciones educativas, en políticas públicas y en el campo académico.  </a:t>
            </a:r>
            <a:endParaRPr lang="es-ES" sz="40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7538049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ctrTitle"/>
          </p:nvPr>
        </p:nvSpPr>
        <p:spPr/>
        <p:txBody>
          <a:bodyPr>
            <a:noAutofit/>
          </a:bodyPr>
          <a:lstStyle/>
          <a:p>
            <a:pPr algn="ctr"/>
            <a:r>
              <a:rPr lang="es-ES" sz="4000" dirty="0" smtClean="0">
                <a:solidFill>
                  <a:schemeClr val="bg1"/>
                </a:solidFill>
              </a:rPr>
              <a:t/>
            </a:r>
            <a:br>
              <a:rPr lang="es-ES" sz="4000" dirty="0" smtClean="0">
                <a:solidFill>
                  <a:schemeClr val="bg1"/>
                </a:solidFill>
              </a:rPr>
            </a:br>
            <a:endParaRPr lang="es-ES" sz="4000" dirty="0">
              <a:solidFill>
                <a:schemeClr val="bg1"/>
              </a:solidFill>
            </a:endParaRPr>
          </a:p>
        </p:txBody>
      </p:sp>
      <p:sp>
        <p:nvSpPr>
          <p:cNvPr id="2" name="Subtítulo 1"/>
          <p:cNvSpPr>
            <a:spLocks noGrp="1"/>
          </p:cNvSpPr>
          <p:nvPr>
            <p:ph type="subTitle" idx="1"/>
          </p:nvPr>
        </p:nvSpPr>
        <p:spPr>
          <a:xfrm>
            <a:off x="163773" y="150125"/>
            <a:ext cx="11682484" cy="6496335"/>
          </a:xfrm>
        </p:spPr>
        <p:txBody>
          <a:bodyPr>
            <a:normAutofit/>
          </a:bodyPr>
          <a:lstStyle/>
          <a:p>
            <a:pPr>
              <a:lnSpc>
                <a:spcPct val="150000"/>
              </a:lnSpc>
            </a:pPr>
            <a:r>
              <a:rPr lang="es-ES" sz="4000" dirty="0">
                <a:solidFill>
                  <a:schemeClr val="bg1"/>
                </a:solidFill>
                <a:latin typeface="Arial" panose="020B0604020202020204" pitchFamily="34" charset="0"/>
                <a:cs typeface="Arial" panose="020B0604020202020204" pitchFamily="34" charset="0"/>
              </a:rPr>
              <a:t>- Separación arbitraria o incomunicación de las ciencias naturales y </a:t>
            </a:r>
            <a:r>
              <a:rPr lang="es-ES" sz="4000" dirty="0" smtClean="0">
                <a:solidFill>
                  <a:schemeClr val="bg1"/>
                </a:solidFill>
                <a:latin typeface="Arial" panose="020B0604020202020204" pitchFamily="34" charset="0"/>
                <a:cs typeface="Arial" panose="020B0604020202020204" pitchFamily="34" charset="0"/>
              </a:rPr>
              <a:t>sociales</a:t>
            </a:r>
          </a:p>
          <a:p>
            <a:pPr>
              <a:lnSpc>
                <a:spcPct val="150000"/>
              </a:lnSpc>
            </a:pPr>
            <a:r>
              <a:rPr lang="es-ES" sz="4000" dirty="0" smtClean="0">
                <a:solidFill>
                  <a:schemeClr val="bg1"/>
                </a:solidFill>
                <a:latin typeface="Arial" panose="020B0604020202020204" pitchFamily="34" charset="0"/>
                <a:cs typeface="Arial" panose="020B0604020202020204" pitchFamily="34" charset="0"/>
              </a:rPr>
              <a:t>- La racionalidad científica o el método científico como algo infalible en el conocimiento, de ahí la separación entre la ciencia pura y básica, versus ciencia aplicada</a:t>
            </a:r>
          </a:p>
        </p:txBody>
      </p:sp>
    </p:spTree>
    <p:extLst>
      <p:ext uri="{BB962C8B-B14F-4D97-AF65-F5344CB8AC3E}">
        <p14:creationId xmlns:p14="http://schemas.microsoft.com/office/powerpoint/2010/main" val="315649919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ctrTitle"/>
          </p:nvPr>
        </p:nvSpPr>
        <p:spPr/>
        <p:txBody>
          <a:bodyPr>
            <a:noAutofit/>
          </a:bodyPr>
          <a:lstStyle/>
          <a:p>
            <a:pPr algn="ctr"/>
            <a:r>
              <a:rPr lang="es-ES" sz="4000" dirty="0" smtClean="0">
                <a:solidFill>
                  <a:schemeClr val="bg1"/>
                </a:solidFill>
              </a:rPr>
              <a:t/>
            </a:r>
            <a:br>
              <a:rPr lang="es-ES" sz="4000" dirty="0" smtClean="0">
                <a:solidFill>
                  <a:schemeClr val="bg1"/>
                </a:solidFill>
              </a:rPr>
            </a:br>
            <a:endParaRPr lang="es-ES" sz="4000" dirty="0">
              <a:solidFill>
                <a:schemeClr val="bg1"/>
              </a:solidFill>
            </a:endParaRPr>
          </a:p>
        </p:txBody>
      </p:sp>
      <p:sp>
        <p:nvSpPr>
          <p:cNvPr id="2" name="Subtítulo 1"/>
          <p:cNvSpPr>
            <a:spLocks noGrp="1"/>
          </p:cNvSpPr>
          <p:nvPr>
            <p:ph type="subTitle" idx="1"/>
          </p:nvPr>
        </p:nvSpPr>
        <p:spPr>
          <a:xfrm>
            <a:off x="341194" y="232012"/>
            <a:ext cx="11327641" cy="6373504"/>
          </a:xfrm>
        </p:spPr>
        <p:txBody>
          <a:bodyPr>
            <a:normAutofit lnSpcReduction="10000"/>
          </a:bodyPr>
          <a:lstStyle/>
          <a:p>
            <a:pPr>
              <a:lnSpc>
                <a:spcPct val="150000"/>
              </a:lnSpc>
            </a:pPr>
            <a:r>
              <a:rPr lang="es-ES" sz="4000" dirty="0" smtClean="0">
                <a:solidFill>
                  <a:schemeClr val="bg1"/>
                </a:solidFill>
                <a:latin typeface="Arial" panose="020B0604020202020204" pitchFamily="34" charset="0"/>
                <a:cs typeface="Arial" panose="020B0604020202020204" pitchFamily="34" charset="0"/>
              </a:rPr>
              <a:t>- Enfoque </a:t>
            </a:r>
            <a:r>
              <a:rPr lang="es-ES" sz="4000" dirty="0">
                <a:solidFill>
                  <a:schemeClr val="bg1"/>
                </a:solidFill>
                <a:latin typeface="Arial" panose="020B0604020202020204" pitchFamily="34" charset="0"/>
                <a:cs typeface="Arial" panose="020B0604020202020204" pitchFamily="34" charset="0"/>
              </a:rPr>
              <a:t>predominantemente disciplinar en el estudio de los fenómenos, sobre la base del objeto de estudio específico de cada ciencia o asignatura (saber diferenciado, compartimentado y fragmentado) </a:t>
            </a:r>
          </a:p>
          <a:p>
            <a:pPr algn="r"/>
            <a:r>
              <a:rPr lang="es-ES" dirty="0">
                <a:solidFill>
                  <a:schemeClr val="bg1"/>
                </a:solidFill>
              </a:rPr>
              <a:t>                </a:t>
            </a:r>
            <a:r>
              <a:rPr lang="es-ES" sz="2800" dirty="0" err="1">
                <a:solidFill>
                  <a:schemeClr val="bg1"/>
                </a:solidFill>
                <a:latin typeface="Arial" panose="020B0604020202020204" pitchFamily="34" charset="0"/>
                <a:cs typeface="Arial" panose="020B0604020202020204" pitchFamily="34" charset="0"/>
              </a:rPr>
              <a:t>Armenteros</a:t>
            </a:r>
            <a:r>
              <a:rPr lang="es-ES" sz="2800" dirty="0">
                <a:solidFill>
                  <a:schemeClr val="bg1"/>
                </a:solidFill>
                <a:latin typeface="Arial" panose="020B0604020202020204" pitchFamily="34" charset="0"/>
                <a:cs typeface="Arial" panose="020B0604020202020204" pitchFamily="34" charset="0"/>
              </a:rPr>
              <a:t>, María del </a:t>
            </a:r>
            <a:r>
              <a:rPr lang="es-ES" sz="2800" dirty="0" smtClean="0">
                <a:solidFill>
                  <a:schemeClr val="bg1"/>
                </a:solidFill>
                <a:latin typeface="Arial" panose="020B0604020202020204" pitchFamily="34" charset="0"/>
                <a:cs typeface="Arial" panose="020B0604020202020204" pitchFamily="34" charset="0"/>
              </a:rPr>
              <a:t>Carmen y Colado José. </a:t>
            </a:r>
            <a:r>
              <a:rPr lang="es-ES" sz="2800" dirty="0">
                <a:solidFill>
                  <a:schemeClr val="bg1"/>
                </a:solidFill>
                <a:latin typeface="Arial" panose="020B0604020202020204" pitchFamily="34" charset="0"/>
                <a:cs typeface="Arial" panose="020B0604020202020204" pitchFamily="34" charset="0"/>
              </a:rPr>
              <a:t>La visión de la </a:t>
            </a:r>
            <a:endParaRPr lang="es-ES" sz="2800" dirty="0" smtClean="0">
              <a:solidFill>
                <a:schemeClr val="bg1"/>
              </a:solidFill>
              <a:latin typeface="Arial" panose="020B0604020202020204" pitchFamily="34" charset="0"/>
              <a:cs typeface="Arial" panose="020B0604020202020204" pitchFamily="34" charset="0"/>
            </a:endParaRPr>
          </a:p>
          <a:p>
            <a:pPr algn="r"/>
            <a:r>
              <a:rPr lang="es-ES" sz="2800" dirty="0" smtClean="0">
                <a:solidFill>
                  <a:schemeClr val="bg1"/>
                </a:solidFill>
                <a:latin typeface="Arial" panose="020B0604020202020204" pitchFamily="34" charset="0"/>
                <a:cs typeface="Arial" panose="020B0604020202020204" pitchFamily="34" charset="0"/>
              </a:rPr>
              <a:t>ciencia en </a:t>
            </a:r>
            <a:r>
              <a:rPr lang="es-ES" sz="2800" dirty="0">
                <a:solidFill>
                  <a:schemeClr val="bg1"/>
                </a:solidFill>
                <a:latin typeface="Arial" panose="020B0604020202020204" pitchFamily="34" charset="0"/>
                <a:cs typeface="Arial" panose="020B0604020202020204" pitchFamily="34" charset="0"/>
              </a:rPr>
              <a:t>los estudios CTS: su importancia para la </a:t>
            </a:r>
          </a:p>
          <a:p>
            <a:pPr algn="r"/>
            <a:r>
              <a:rPr lang="es-ES" sz="2800" dirty="0">
                <a:solidFill>
                  <a:schemeClr val="bg1"/>
                </a:solidFill>
                <a:latin typeface="Arial" panose="020B0604020202020204" pitchFamily="34" charset="0"/>
                <a:cs typeface="Arial" panose="020B0604020202020204" pitchFamily="34" charset="0"/>
              </a:rPr>
              <a:t>educación científica de los </a:t>
            </a:r>
            <a:r>
              <a:rPr lang="es-ES" sz="2800" dirty="0" smtClean="0">
                <a:solidFill>
                  <a:schemeClr val="bg1"/>
                </a:solidFill>
                <a:latin typeface="Arial" panose="020B0604020202020204" pitchFamily="34" charset="0"/>
                <a:cs typeface="Arial" panose="020B0604020202020204" pitchFamily="34" charset="0"/>
              </a:rPr>
              <a:t>estudiantes. Revista Varona Número 35-2002.</a:t>
            </a:r>
            <a:endParaRPr lang="es-ES" sz="2800" dirty="0">
              <a:solidFill>
                <a:schemeClr val="bg1"/>
              </a:solidFill>
              <a:latin typeface="Arial" panose="020B0604020202020204" pitchFamily="34" charset="0"/>
              <a:cs typeface="Arial" panose="020B0604020202020204" pitchFamily="34" charset="0"/>
            </a:endParaRPr>
          </a:p>
          <a:p>
            <a:endParaRPr lang="es-ES" dirty="0">
              <a:solidFill>
                <a:schemeClr val="bg1"/>
              </a:solidFill>
            </a:endParaRPr>
          </a:p>
        </p:txBody>
      </p:sp>
    </p:spTree>
    <p:extLst>
      <p:ext uri="{BB962C8B-B14F-4D97-AF65-F5344CB8AC3E}">
        <p14:creationId xmlns:p14="http://schemas.microsoft.com/office/powerpoint/2010/main" val="144809578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ctrTitle"/>
          </p:nvPr>
        </p:nvSpPr>
        <p:spPr/>
        <p:txBody>
          <a:bodyPr>
            <a:noAutofit/>
          </a:bodyPr>
          <a:lstStyle/>
          <a:p>
            <a:pPr algn="ctr"/>
            <a:r>
              <a:rPr lang="es-ES" sz="4000" dirty="0" smtClean="0">
                <a:solidFill>
                  <a:schemeClr val="bg1"/>
                </a:solidFill>
              </a:rPr>
              <a:t/>
            </a:r>
            <a:br>
              <a:rPr lang="es-ES" sz="4000" dirty="0" smtClean="0">
                <a:solidFill>
                  <a:schemeClr val="bg1"/>
                </a:solidFill>
              </a:rPr>
            </a:br>
            <a:endParaRPr lang="es-ES" sz="4000" dirty="0">
              <a:solidFill>
                <a:schemeClr val="bg1"/>
              </a:solidFill>
            </a:endParaRPr>
          </a:p>
        </p:txBody>
      </p:sp>
      <p:sp>
        <p:nvSpPr>
          <p:cNvPr id="2" name="Subtítulo 1"/>
          <p:cNvSpPr>
            <a:spLocks noGrp="1"/>
          </p:cNvSpPr>
          <p:nvPr>
            <p:ph type="subTitle" idx="1"/>
          </p:nvPr>
        </p:nvSpPr>
        <p:spPr>
          <a:xfrm>
            <a:off x="354842" y="150125"/>
            <a:ext cx="11559654" cy="6496335"/>
          </a:xfrm>
        </p:spPr>
        <p:txBody>
          <a:bodyPr>
            <a:normAutofit lnSpcReduction="10000"/>
          </a:bodyPr>
          <a:lstStyle/>
          <a:p>
            <a:pPr>
              <a:lnSpc>
                <a:spcPct val="150000"/>
              </a:lnSpc>
            </a:pPr>
            <a:r>
              <a:rPr lang="es-ES" sz="4000" b="1" dirty="0" smtClean="0">
                <a:solidFill>
                  <a:schemeClr val="bg1"/>
                </a:solidFill>
                <a:latin typeface="Arial" panose="020B0604020202020204" pitchFamily="34" charset="0"/>
                <a:cs typeface="Arial" panose="020B0604020202020204" pitchFamily="34" charset="0"/>
              </a:rPr>
              <a:t>La nueva visión de la ciencia y la tecnología</a:t>
            </a:r>
          </a:p>
          <a:p>
            <a:pPr marL="342900" indent="-342900">
              <a:lnSpc>
                <a:spcPct val="150000"/>
              </a:lnSpc>
              <a:buFontTx/>
              <a:buChar char="-"/>
            </a:pPr>
            <a:r>
              <a:rPr lang="es-ES" sz="4000" dirty="0" smtClean="0">
                <a:solidFill>
                  <a:schemeClr val="bg1"/>
                </a:solidFill>
                <a:latin typeface="Arial" panose="020B0604020202020204" pitchFamily="34" charset="0"/>
                <a:cs typeface="Arial" panose="020B0604020202020204" pitchFamily="34" charset="0"/>
              </a:rPr>
              <a:t>La ciencia y la tecnología como multifacético y complejo fenómeno social, como forma peculiar de actividad humana institucionalizada y fuerza cultural transformadora que tienen como fin la producción, difusión y aplicación de conocimientos</a:t>
            </a:r>
          </a:p>
          <a:p>
            <a:pPr marL="342900" indent="-342900">
              <a:buFontTx/>
              <a:buChar char="-"/>
            </a:pPr>
            <a:endParaRPr lang="es-ES" dirty="0">
              <a:solidFill>
                <a:schemeClr val="bg1"/>
              </a:solidFill>
            </a:endParaRPr>
          </a:p>
        </p:txBody>
      </p:sp>
    </p:spTree>
    <p:extLst>
      <p:ext uri="{BB962C8B-B14F-4D97-AF65-F5344CB8AC3E}">
        <p14:creationId xmlns:p14="http://schemas.microsoft.com/office/powerpoint/2010/main" val="228985594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ctrTitle"/>
          </p:nvPr>
        </p:nvSpPr>
        <p:spPr/>
        <p:txBody>
          <a:bodyPr>
            <a:noAutofit/>
          </a:bodyPr>
          <a:lstStyle/>
          <a:p>
            <a:pPr algn="ctr"/>
            <a:r>
              <a:rPr lang="es-ES" sz="4000" dirty="0" smtClean="0">
                <a:solidFill>
                  <a:schemeClr val="bg1"/>
                </a:solidFill>
              </a:rPr>
              <a:t/>
            </a:r>
            <a:br>
              <a:rPr lang="es-ES" sz="4000" dirty="0" smtClean="0">
                <a:solidFill>
                  <a:schemeClr val="bg1"/>
                </a:solidFill>
              </a:rPr>
            </a:br>
            <a:endParaRPr lang="es-ES" sz="4000" dirty="0">
              <a:solidFill>
                <a:schemeClr val="bg1"/>
              </a:solidFill>
            </a:endParaRPr>
          </a:p>
        </p:txBody>
      </p:sp>
      <p:sp>
        <p:nvSpPr>
          <p:cNvPr id="2" name="Subtítulo 1"/>
          <p:cNvSpPr>
            <a:spLocks noGrp="1"/>
          </p:cNvSpPr>
          <p:nvPr>
            <p:ph type="subTitle" idx="1"/>
          </p:nvPr>
        </p:nvSpPr>
        <p:spPr>
          <a:xfrm>
            <a:off x="136478" y="150125"/>
            <a:ext cx="11655188" cy="6509982"/>
          </a:xfrm>
        </p:spPr>
        <p:txBody>
          <a:bodyPr>
            <a:normAutofit lnSpcReduction="10000"/>
          </a:bodyPr>
          <a:lstStyle/>
          <a:p>
            <a:pPr>
              <a:lnSpc>
                <a:spcPct val="160000"/>
              </a:lnSpc>
            </a:pPr>
            <a:r>
              <a:rPr lang="es-ES" sz="4000" dirty="0" smtClean="0">
                <a:solidFill>
                  <a:schemeClr val="bg1"/>
                </a:solidFill>
                <a:latin typeface="Arial" panose="020B0604020202020204" pitchFamily="34" charset="0"/>
                <a:cs typeface="Arial" panose="020B0604020202020204" pitchFamily="34" charset="0"/>
              </a:rPr>
              <a:t>- Supera </a:t>
            </a:r>
            <a:r>
              <a:rPr lang="es-ES" sz="4000" dirty="0">
                <a:solidFill>
                  <a:schemeClr val="bg1"/>
                </a:solidFill>
                <a:latin typeface="Arial" panose="020B0604020202020204" pitchFamily="34" charset="0"/>
                <a:cs typeface="Arial" panose="020B0604020202020204" pitchFamily="34" charset="0"/>
              </a:rPr>
              <a:t>la disputa </a:t>
            </a:r>
            <a:r>
              <a:rPr lang="es-ES" sz="4000" dirty="0" err="1">
                <a:solidFill>
                  <a:schemeClr val="bg1"/>
                </a:solidFill>
                <a:latin typeface="Arial" panose="020B0604020202020204" pitchFamily="34" charset="0"/>
                <a:cs typeface="Arial" panose="020B0604020202020204" pitchFamily="34" charset="0"/>
              </a:rPr>
              <a:t>internalismo-externalismo</a:t>
            </a:r>
            <a:r>
              <a:rPr lang="es-ES" sz="4000" dirty="0">
                <a:solidFill>
                  <a:schemeClr val="bg1"/>
                </a:solidFill>
                <a:latin typeface="Arial" panose="020B0604020202020204" pitchFamily="34" charset="0"/>
                <a:cs typeface="Arial" panose="020B0604020202020204" pitchFamily="34" charset="0"/>
              </a:rPr>
              <a:t>, reconociendo la legitimidad de los factores epistémicos y no epistémicos en el desarrollo de la ciencia y la técnica. La ciencia  no es totalmente autónoma, está socialmente condicionada por una trama compleja de interrelaciones con otros entes sociales</a:t>
            </a:r>
          </a:p>
          <a:p>
            <a:pPr marL="342900" indent="-342900">
              <a:buFontTx/>
              <a:buChar char="-"/>
            </a:pPr>
            <a:endParaRPr lang="es-ES" dirty="0">
              <a:solidFill>
                <a:schemeClr val="bg1"/>
              </a:solidFill>
            </a:endParaRPr>
          </a:p>
        </p:txBody>
      </p:sp>
    </p:spTree>
    <p:extLst>
      <p:ext uri="{BB962C8B-B14F-4D97-AF65-F5344CB8AC3E}">
        <p14:creationId xmlns:p14="http://schemas.microsoft.com/office/powerpoint/2010/main" val="410183918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ctrTitle"/>
          </p:nvPr>
        </p:nvSpPr>
        <p:spPr/>
        <p:txBody>
          <a:bodyPr>
            <a:noAutofit/>
          </a:bodyPr>
          <a:lstStyle/>
          <a:p>
            <a:pPr algn="ctr"/>
            <a:r>
              <a:rPr lang="es-ES" sz="4000" dirty="0" smtClean="0">
                <a:solidFill>
                  <a:schemeClr val="bg1"/>
                </a:solidFill>
              </a:rPr>
              <a:t/>
            </a:r>
            <a:br>
              <a:rPr lang="es-ES" sz="4000" dirty="0" smtClean="0">
                <a:solidFill>
                  <a:schemeClr val="bg1"/>
                </a:solidFill>
              </a:rPr>
            </a:br>
            <a:endParaRPr lang="es-ES" sz="4000" dirty="0">
              <a:solidFill>
                <a:schemeClr val="bg1"/>
              </a:solidFill>
            </a:endParaRPr>
          </a:p>
        </p:txBody>
      </p:sp>
      <p:sp>
        <p:nvSpPr>
          <p:cNvPr id="2" name="Subtítulo 1"/>
          <p:cNvSpPr>
            <a:spLocks noGrp="1"/>
          </p:cNvSpPr>
          <p:nvPr>
            <p:ph type="subTitle" idx="1"/>
          </p:nvPr>
        </p:nvSpPr>
        <p:spPr>
          <a:xfrm>
            <a:off x="0" y="0"/>
            <a:ext cx="12191999" cy="6974005"/>
          </a:xfrm>
        </p:spPr>
        <p:txBody>
          <a:bodyPr>
            <a:normAutofit fontScale="92500" lnSpcReduction="20000"/>
          </a:bodyPr>
          <a:lstStyle/>
          <a:p>
            <a:pPr marL="342900" indent="-342900">
              <a:lnSpc>
                <a:spcPct val="150000"/>
              </a:lnSpc>
              <a:buFontTx/>
              <a:buChar char="-"/>
            </a:pPr>
            <a:r>
              <a:rPr lang="es-ES" sz="4300" dirty="0" smtClean="0">
                <a:solidFill>
                  <a:schemeClr val="bg1"/>
                </a:solidFill>
                <a:latin typeface="Arial" panose="020B0604020202020204" pitchFamily="34" charset="0"/>
                <a:cs typeface="Arial" panose="020B0604020202020204" pitchFamily="34" charset="0"/>
              </a:rPr>
              <a:t>Comprende la verdad como un proceso contradictorio, inagotable, dinámico</a:t>
            </a:r>
          </a:p>
          <a:p>
            <a:pPr marL="342900" indent="-342900">
              <a:lnSpc>
                <a:spcPct val="150000"/>
              </a:lnSpc>
              <a:buFontTx/>
              <a:buChar char="-"/>
            </a:pPr>
            <a:r>
              <a:rPr lang="es-ES" sz="4300" dirty="0" smtClean="0">
                <a:solidFill>
                  <a:schemeClr val="bg1"/>
                </a:solidFill>
                <a:latin typeface="Arial" panose="020B0604020202020204" pitchFamily="34" charset="0"/>
                <a:cs typeface="Arial" panose="020B0604020202020204" pitchFamily="34" charset="0"/>
              </a:rPr>
              <a:t>Define que los marcos conceptuales (teorías, métodos, técnicas y procedimientos) también son dinámicos</a:t>
            </a:r>
          </a:p>
          <a:p>
            <a:pPr marL="342900" indent="-342900">
              <a:lnSpc>
                <a:spcPct val="150000"/>
              </a:lnSpc>
              <a:buFontTx/>
              <a:buChar char="-"/>
            </a:pPr>
            <a:r>
              <a:rPr lang="es-ES" sz="4300" dirty="0" smtClean="0">
                <a:solidFill>
                  <a:schemeClr val="bg1"/>
                </a:solidFill>
                <a:latin typeface="Arial" panose="020B0604020202020204" pitchFamily="34" charset="0"/>
                <a:cs typeface="Arial" panose="020B0604020202020204" pitchFamily="34" charset="0"/>
              </a:rPr>
              <a:t>Declara que la ciencia y la técnica son empresas colectivas de solución de enigmas y problemas sociales concretos</a:t>
            </a:r>
          </a:p>
          <a:p>
            <a:pPr marL="342900" indent="-342900">
              <a:buFontTx/>
              <a:buChar char="-"/>
            </a:pPr>
            <a:endParaRPr lang="es-ES" dirty="0" smtClean="0">
              <a:solidFill>
                <a:schemeClr val="bg1"/>
              </a:solidFill>
            </a:endParaRPr>
          </a:p>
          <a:p>
            <a:endParaRPr lang="es-ES" dirty="0">
              <a:solidFill>
                <a:schemeClr val="bg1"/>
              </a:solidFill>
            </a:endParaRPr>
          </a:p>
        </p:txBody>
      </p:sp>
    </p:spTree>
    <p:extLst>
      <p:ext uri="{BB962C8B-B14F-4D97-AF65-F5344CB8AC3E}">
        <p14:creationId xmlns:p14="http://schemas.microsoft.com/office/powerpoint/2010/main" val="306028590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ctrTitle"/>
          </p:nvPr>
        </p:nvSpPr>
        <p:spPr/>
        <p:txBody>
          <a:bodyPr>
            <a:noAutofit/>
          </a:bodyPr>
          <a:lstStyle/>
          <a:p>
            <a:pPr algn="ctr"/>
            <a:r>
              <a:rPr lang="es-ES" sz="4000" dirty="0" smtClean="0">
                <a:solidFill>
                  <a:schemeClr val="bg1"/>
                </a:solidFill>
              </a:rPr>
              <a:t/>
            </a:r>
            <a:br>
              <a:rPr lang="es-ES" sz="4000" dirty="0" smtClean="0">
                <a:solidFill>
                  <a:schemeClr val="bg1"/>
                </a:solidFill>
              </a:rPr>
            </a:br>
            <a:endParaRPr lang="es-ES" sz="4000" dirty="0">
              <a:solidFill>
                <a:schemeClr val="bg1"/>
              </a:solidFill>
            </a:endParaRPr>
          </a:p>
        </p:txBody>
      </p:sp>
      <p:sp>
        <p:nvSpPr>
          <p:cNvPr id="2" name="Subtítulo 1"/>
          <p:cNvSpPr>
            <a:spLocks noGrp="1"/>
          </p:cNvSpPr>
          <p:nvPr>
            <p:ph type="subTitle" idx="1"/>
          </p:nvPr>
        </p:nvSpPr>
        <p:spPr>
          <a:xfrm>
            <a:off x="0" y="0"/>
            <a:ext cx="12191999" cy="6858000"/>
          </a:xfrm>
        </p:spPr>
        <p:txBody>
          <a:bodyPr>
            <a:normAutofit fontScale="92500" lnSpcReduction="20000"/>
          </a:bodyPr>
          <a:lstStyle/>
          <a:p>
            <a:pPr marL="342900" indent="-342900">
              <a:lnSpc>
                <a:spcPct val="150000"/>
              </a:lnSpc>
              <a:buFontTx/>
              <a:buChar char="-"/>
            </a:pPr>
            <a:r>
              <a:rPr lang="es-ES" sz="4300" dirty="0">
                <a:solidFill>
                  <a:schemeClr val="bg1"/>
                </a:solidFill>
                <a:latin typeface="Arial" panose="020B0604020202020204" pitchFamily="34" charset="0"/>
                <a:cs typeface="Arial" panose="020B0604020202020204" pitchFamily="34" charset="0"/>
              </a:rPr>
              <a:t>La ciencia y la técnica pueden ser manipuladas tanto para el bien, como para el mal. Descalifica la pretendida “neutralidad científica y tecnológica”</a:t>
            </a:r>
          </a:p>
          <a:p>
            <a:pPr>
              <a:lnSpc>
                <a:spcPct val="150000"/>
              </a:lnSpc>
            </a:pPr>
            <a:r>
              <a:rPr lang="es-ES" sz="4300" dirty="0" smtClean="0">
                <a:solidFill>
                  <a:schemeClr val="bg1"/>
                </a:solidFill>
                <a:latin typeface="Arial" panose="020B0604020202020204" pitchFamily="34" charset="0"/>
                <a:cs typeface="Arial" panose="020B0604020202020204" pitchFamily="34" charset="0"/>
              </a:rPr>
              <a:t>- El </a:t>
            </a:r>
            <a:r>
              <a:rPr lang="es-ES" sz="4300" dirty="0">
                <a:solidFill>
                  <a:schemeClr val="bg1"/>
                </a:solidFill>
                <a:latin typeface="Arial" panose="020B0604020202020204" pitchFamily="34" charset="0"/>
                <a:cs typeface="Arial" panose="020B0604020202020204" pitchFamily="34" charset="0"/>
              </a:rPr>
              <a:t>valor real de la ciencia radica en la eficiencia que proporciona en la solución de los problemas: su enfoque multidisciplinario. La integración del conocimiento es una prioridad para el desarrollo de las ciencia naturales y sociales</a:t>
            </a:r>
          </a:p>
          <a:p>
            <a:endParaRPr lang="es-ES" dirty="0">
              <a:solidFill>
                <a:schemeClr val="bg1"/>
              </a:solidFill>
            </a:endParaRPr>
          </a:p>
        </p:txBody>
      </p:sp>
    </p:spTree>
    <p:extLst>
      <p:ext uri="{BB962C8B-B14F-4D97-AF65-F5344CB8AC3E}">
        <p14:creationId xmlns:p14="http://schemas.microsoft.com/office/powerpoint/2010/main" val="288657218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ctrTitle"/>
          </p:nvPr>
        </p:nvSpPr>
        <p:spPr/>
        <p:txBody>
          <a:bodyPr>
            <a:noAutofit/>
          </a:bodyPr>
          <a:lstStyle/>
          <a:p>
            <a:pPr algn="ctr"/>
            <a:r>
              <a:rPr lang="es-ES" sz="4000" dirty="0" smtClean="0">
                <a:solidFill>
                  <a:schemeClr val="bg1"/>
                </a:solidFill>
              </a:rPr>
              <a:t/>
            </a:r>
            <a:br>
              <a:rPr lang="es-ES" sz="4000" dirty="0" smtClean="0">
                <a:solidFill>
                  <a:schemeClr val="bg1"/>
                </a:solidFill>
              </a:rPr>
            </a:br>
            <a:endParaRPr lang="es-ES" sz="4000" dirty="0">
              <a:solidFill>
                <a:schemeClr val="bg1"/>
              </a:solidFill>
            </a:endParaRPr>
          </a:p>
        </p:txBody>
      </p:sp>
      <p:sp>
        <p:nvSpPr>
          <p:cNvPr id="2" name="Subtítulo 1"/>
          <p:cNvSpPr>
            <a:spLocks noGrp="1"/>
          </p:cNvSpPr>
          <p:nvPr>
            <p:ph type="subTitle" idx="1"/>
          </p:nvPr>
        </p:nvSpPr>
        <p:spPr>
          <a:xfrm>
            <a:off x="0" y="0"/>
            <a:ext cx="12192000" cy="6857999"/>
          </a:xfrm>
        </p:spPr>
        <p:txBody>
          <a:bodyPr>
            <a:normAutofit fontScale="92500" lnSpcReduction="20000"/>
          </a:bodyPr>
          <a:lstStyle/>
          <a:p>
            <a:pPr marL="342900" indent="-342900">
              <a:lnSpc>
                <a:spcPct val="150000"/>
              </a:lnSpc>
              <a:buFontTx/>
              <a:buChar char="-"/>
            </a:pPr>
            <a:r>
              <a:rPr lang="es-ES" sz="4300" dirty="0" smtClean="0">
                <a:solidFill>
                  <a:schemeClr val="bg1"/>
                </a:solidFill>
                <a:latin typeface="Arial" panose="020B0604020202020204" pitchFamily="34" charset="0"/>
                <a:cs typeface="Arial" panose="020B0604020202020204" pitchFamily="34" charset="0"/>
              </a:rPr>
              <a:t>El carácter contradictorio, no lineal del desarrollo científico y tecnológico</a:t>
            </a:r>
          </a:p>
          <a:p>
            <a:pPr marL="342900" indent="-342900">
              <a:lnSpc>
                <a:spcPct val="150000"/>
              </a:lnSpc>
              <a:buFontTx/>
              <a:buChar char="-"/>
            </a:pPr>
            <a:r>
              <a:rPr lang="es-ES" sz="4300" dirty="0" smtClean="0">
                <a:solidFill>
                  <a:schemeClr val="bg1"/>
                </a:solidFill>
                <a:latin typeface="Arial" panose="020B0604020202020204" pitchFamily="34" charset="0"/>
                <a:cs typeface="Arial" panose="020B0604020202020204" pitchFamily="34" charset="0"/>
              </a:rPr>
              <a:t>El giro </a:t>
            </a:r>
            <a:r>
              <a:rPr lang="es-ES" sz="4300" dirty="0" err="1" smtClean="0">
                <a:solidFill>
                  <a:schemeClr val="bg1"/>
                </a:solidFill>
                <a:latin typeface="Arial" panose="020B0604020202020204" pitchFamily="34" charset="0"/>
                <a:cs typeface="Arial" panose="020B0604020202020204" pitchFamily="34" charset="0"/>
              </a:rPr>
              <a:t>tecnocientífico</a:t>
            </a:r>
            <a:r>
              <a:rPr lang="es-ES" sz="4300" dirty="0" smtClean="0">
                <a:solidFill>
                  <a:schemeClr val="bg1"/>
                </a:solidFill>
                <a:latin typeface="Arial" panose="020B0604020202020204" pitchFamily="34" charset="0"/>
                <a:cs typeface="Arial" panose="020B0604020202020204" pitchFamily="34" charset="0"/>
              </a:rPr>
              <a:t> en función de la interpretación adecuada de la tecnología y de su impacto contradictorio en la sociedad. La ciencia pura o básica está íntimamente ligada a la ciencia aplicada en función de la solución de problemas sociales. </a:t>
            </a:r>
          </a:p>
          <a:p>
            <a:endParaRPr lang="es-ES" dirty="0">
              <a:solidFill>
                <a:schemeClr val="bg1"/>
              </a:solidFill>
            </a:endParaRPr>
          </a:p>
        </p:txBody>
      </p:sp>
    </p:spTree>
    <p:extLst>
      <p:ext uri="{BB962C8B-B14F-4D97-AF65-F5344CB8AC3E}">
        <p14:creationId xmlns:p14="http://schemas.microsoft.com/office/powerpoint/2010/main" val="196575125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ctrTitle"/>
          </p:nvPr>
        </p:nvSpPr>
        <p:spPr/>
        <p:txBody>
          <a:bodyPr>
            <a:noAutofit/>
          </a:bodyPr>
          <a:lstStyle/>
          <a:p>
            <a:pPr algn="ctr"/>
            <a:r>
              <a:rPr lang="es-ES" sz="4000" dirty="0" smtClean="0">
                <a:solidFill>
                  <a:schemeClr val="bg1"/>
                </a:solidFill>
              </a:rPr>
              <a:t/>
            </a:r>
            <a:br>
              <a:rPr lang="es-ES" sz="4000" dirty="0" smtClean="0">
                <a:solidFill>
                  <a:schemeClr val="bg1"/>
                </a:solidFill>
              </a:rPr>
            </a:br>
            <a:endParaRPr lang="es-ES" sz="4000" dirty="0">
              <a:solidFill>
                <a:schemeClr val="bg1"/>
              </a:solidFill>
            </a:endParaRPr>
          </a:p>
        </p:txBody>
      </p:sp>
      <p:sp>
        <p:nvSpPr>
          <p:cNvPr id="2" name="Subtítulo 1"/>
          <p:cNvSpPr>
            <a:spLocks noGrp="1"/>
          </p:cNvSpPr>
          <p:nvPr>
            <p:ph type="subTitle" idx="1"/>
          </p:nvPr>
        </p:nvSpPr>
        <p:spPr>
          <a:xfrm>
            <a:off x="668740" y="395785"/>
            <a:ext cx="10890914" cy="5540991"/>
          </a:xfrm>
        </p:spPr>
        <p:txBody>
          <a:bodyPr>
            <a:noAutofit/>
          </a:bodyPr>
          <a:lstStyle/>
          <a:p>
            <a:pPr>
              <a:lnSpc>
                <a:spcPct val="150000"/>
              </a:lnSpc>
            </a:pPr>
            <a:r>
              <a:rPr lang="es-ES" sz="4000" dirty="0" smtClean="0">
                <a:solidFill>
                  <a:schemeClr val="bg1"/>
                </a:solidFill>
                <a:latin typeface="Arial" panose="020B0604020202020204" pitchFamily="34" charset="0"/>
                <a:cs typeface="Arial" panose="020B0604020202020204" pitchFamily="34" charset="0"/>
              </a:rPr>
              <a:t>- La ciencia y la tecnología son universales en sus bases epistémicas, pero propias de determinados contextos socioculturales, por lo que adoptan atributos locales, nacionales y regionales</a:t>
            </a:r>
          </a:p>
          <a:p>
            <a:pPr>
              <a:lnSpc>
                <a:spcPct val="150000"/>
              </a:lnSpc>
            </a:pPr>
            <a:endParaRPr lang="es-ES" sz="40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7772962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ctrTitle"/>
          </p:nvPr>
        </p:nvSpPr>
        <p:spPr/>
        <p:txBody>
          <a:bodyPr>
            <a:noAutofit/>
          </a:bodyPr>
          <a:lstStyle/>
          <a:p>
            <a:pPr algn="ctr"/>
            <a:r>
              <a:rPr lang="es-ES" sz="4000" dirty="0" smtClean="0">
                <a:solidFill>
                  <a:schemeClr val="bg1"/>
                </a:solidFill>
              </a:rPr>
              <a:t/>
            </a:r>
            <a:br>
              <a:rPr lang="es-ES" sz="4000" dirty="0" smtClean="0">
                <a:solidFill>
                  <a:schemeClr val="bg1"/>
                </a:solidFill>
              </a:rPr>
            </a:br>
            <a:endParaRPr lang="es-ES" sz="4000" dirty="0">
              <a:solidFill>
                <a:schemeClr val="bg1"/>
              </a:solidFill>
            </a:endParaRPr>
          </a:p>
        </p:txBody>
      </p:sp>
      <p:sp>
        <p:nvSpPr>
          <p:cNvPr id="2" name="Subtítulo 1"/>
          <p:cNvSpPr>
            <a:spLocks noGrp="1"/>
          </p:cNvSpPr>
          <p:nvPr>
            <p:ph type="subTitle" idx="1"/>
          </p:nvPr>
        </p:nvSpPr>
        <p:spPr>
          <a:xfrm>
            <a:off x="0" y="95534"/>
            <a:ext cx="12192000" cy="6987653"/>
          </a:xfrm>
        </p:spPr>
        <p:txBody>
          <a:bodyPr>
            <a:normAutofit fontScale="77500" lnSpcReduction="20000"/>
          </a:bodyPr>
          <a:lstStyle/>
          <a:p>
            <a:r>
              <a:rPr lang="es-ES" sz="5700" b="1" dirty="0" smtClean="0">
                <a:solidFill>
                  <a:schemeClr val="bg1"/>
                </a:solidFill>
                <a:latin typeface="Arial" panose="020B0604020202020204" pitchFamily="34" charset="0"/>
                <a:cs typeface="Arial" panose="020B0604020202020204" pitchFamily="34" charset="0"/>
              </a:rPr>
              <a:t>¿Qué es la ciencia?</a:t>
            </a:r>
          </a:p>
          <a:p>
            <a:pPr marL="342900" indent="-342900">
              <a:lnSpc>
                <a:spcPct val="150000"/>
              </a:lnSpc>
              <a:buFontTx/>
              <a:buChar char="-"/>
            </a:pPr>
            <a:r>
              <a:rPr lang="es-ES" sz="4600" dirty="0" smtClean="0">
                <a:solidFill>
                  <a:schemeClr val="bg1"/>
                </a:solidFill>
              </a:rPr>
              <a:t>Una mezcla de teoría y práctica</a:t>
            </a:r>
          </a:p>
          <a:p>
            <a:pPr marL="342900" indent="-342900">
              <a:lnSpc>
                <a:spcPct val="150000"/>
              </a:lnSpc>
              <a:buFontTx/>
              <a:buChar char="-"/>
            </a:pPr>
            <a:r>
              <a:rPr lang="es-ES" sz="4600" dirty="0" smtClean="0">
                <a:solidFill>
                  <a:schemeClr val="bg1"/>
                </a:solidFill>
              </a:rPr>
              <a:t>Una institución con sus propias formas ocupacionales y estructuras organizativas</a:t>
            </a:r>
          </a:p>
          <a:p>
            <a:pPr marL="342900" indent="-342900">
              <a:lnSpc>
                <a:spcPct val="150000"/>
              </a:lnSpc>
              <a:buFontTx/>
              <a:buChar char="-"/>
            </a:pPr>
            <a:r>
              <a:rPr lang="es-ES" sz="4600" dirty="0" smtClean="0">
                <a:solidFill>
                  <a:schemeClr val="bg1"/>
                </a:solidFill>
              </a:rPr>
              <a:t>Una actividad con su propia metodología, medios de comunicación y criterios de éxito</a:t>
            </a:r>
          </a:p>
          <a:p>
            <a:pPr marL="342900" indent="-342900">
              <a:lnSpc>
                <a:spcPct val="150000"/>
              </a:lnSpc>
              <a:buFontTx/>
              <a:buChar char="-"/>
            </a:pPr>
            <a:r>
              <a:rPr lang="es-ES" sz="4600" dirty="0" smtClean="0">
                <a:solidFill>
                  <a:schemeClr val="bg1"/>
                </a:solidFill>
              </a:rPr>
              <a:t>Un proceso teórico de producción de conocimientos</a:t>
            </a:r>
          </a:p>
          <a:p>
            <a:pPr marL="342900" indent="-342900">
              <a:lnSpc>
                <a:spcPct val="150000"/>
              </a:lnSpc>
              <a:buFontTx/>
              <a:buChar char="-"/>
            </a:pPr>
            <a:r>
              <a:rPr lang="es-ES" sz="4600" dirty="0" smtClean="0">
                <a:solidFill>
                  <a:schemeClr val="bg1"/>
                </a:solidFill>
              </a:rPr>
              <a:t>Una parte del proceso general del desarrollo social con importantes vínculos con la sociedad</a:t>
            </a:r>
          </a:p>
          <a:p>
            <a:pPr algn="r">
              <a:lnSpc>
                <a:spcPct val="120000"/>
              </a:lnSpc>
            </a:pPr>
            <a:endParaRPr lang="es-ES" sz="3000" dirty="0" smtClean="0">
              <a:solidFill>
                <a:schemeClr val="bg1"/>
              </a:solidFill>
            </a:endParaRPr>
          </a:p>
          <a:p>
            <a:endParaRPr lang="es-ES" dirty="0">
              <a:solidFill>
                <a:schemeClr val="bg1"/>
              </a:solidFill>
            </a:endParaRPr>
          </a:p>
        </p:txBody>
      </p:sp>
    </p:spTree>
    <p:extLst>
      <p:ext uri="{BB962C8B-B14F-4D97-AF65-F5344CB8AC3E}">
        <p14:creationId xmlns:p14="http://schemas.microsoft.com/office/powerpoint/2010/main" val="67767094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ctrTitle"/>
          </p:nvPr>
        </p:nvSpPr>
        <p:spPr/>
        <p:txBody>
          <a:bodyPr>
            <a:noAutofit/>
          </a:bodyPr>
          <a:lstStyle/>
          <a:p>
            <a:pPr algn="ctr"/>
            <a:r>
              <a:rPr lang="es-ES" sz="4000" dirty="0" smtClean="0">
                <a:solidFill>
                  <a:schemeClr val="bg1"/>
                </a:solidFill>
              </a:rPr>
              <a:t/>
            </a:r>
            <a:br>
              <a:rPr lang="es-ES" sz="4000" dirty="0" smtClean="0">
                <a:solidFill>
                  <a:schemeClr val="bg1"/>
                </a:solidFill>
              </a:rPr>
            </a:br>
            <a:endParaRPr lang="es-ES" sz="4000" dirty="0">
              <a:solidFill>
                <a:schemeClr val="bg1"/>
              </a:solidFill>
            </a:endParaRPr>
          </a:p>
        </p:txBody>
      </p:sp>
      <p:sp>
        <p:nvSpPr>
          <p:cNvPr id="2" name="Subtítulo 1"/>
          <p:cNvSpPr>
            <a:spLocks noGrp="1"/>
          </p:cNvSpPr>
          <p:nvPr>
            <p:ph type="subTitle" idx="1"/>
          </p:nvPr>
        </p:nvSpPr>
        <p:spPr>
          <a:xfrm>
            <a:off x="0" y="0"/>
            <a:ext cx="12192000" cy="6666931"/>
          </a:xfrm>
        </p:spPr>
        <p:txBody>
          <a:bodyPr>
            <a:normAutofit fontScale="85000" lnSpcReduction="10000"/>
          </a:bodyPr>
          <a:lstStyle/>
          <a:p>
            <a:pPr>
              <a:lnSpc>
                <a:spcPct val="150000"/>
              </a:lnSpc>
            </a:pPr>
            <a:r>
              <a:rPr lang="es-ES" sz="4300" dirty="0" smtClean="0">
                <a:solidFill>
                  <a:schemeClr val="bg1"/>
                </a:solidFill>
              </a:rPr>
              <a:t>La ciencia como toda actividad humana supone la relación Sujeto-Sujeto:</a:t>
            </a:r>
          </a:p>
          <a:p>
            <a:pPr marL="342900" indent="-342900">
              <a:lnSpc>
                <a:spcPct val="150000"/>
              </a:lnSpc>
              <a:buFontTx/>
              <a:buChar char="-"/>
            </a:pPr>
            <a:r>
              <a:rPr lang="es-ES" sz="4300" dirty="0" smtClean="0">
                <a:solidFill>
                  <a:schemeClr val="bg1"/>
                </a:solidFill>
              </a:rPr>
              <a:t>Se distingue esta relación por la naturaleza social del proceso científico</a:t>
            </a:r>
          </a:p>
          <a:p>
            <a:pPr marL="342900" indent="-342900">
              <a:lnSpc>
                <a:spcPct val="150000"/>
              </a:lnSpc>
              <a:buFontTx/>
              <a:buChar char="-"/>
            </a:pPr>
            <a:r>
              <a:rPr lang="es-ES" sz="4300" dirty="0" smtClean="0">
                <a:solidFill>
                  <a:schemeClr val="bg1"/>
                </a:solidFill>
              </a:rPr>
              <a:t>Por existir una concurrencia en tiempo y espacio de los sujetos y de los medios que interactúan en un proceso de trabajo organizado y dirigido, orientado por los objetivos acordados de manera conjunta en busca de resultados</a:t>
            </a:r>
          </a:p>
          <a:p>
            <a:pPr marL="342900" indent="-342900">
              <a:buFontTx/>
              <a:buChar char="-"/>
            </a:pPr>
            <a:endParaRPr lang="es-ES" dirty="0" smtClean="0">
              <a:solidFill>
                <a:schemeClr val="bg1"/>
              </a:solidFill>
            </a:endParaRPr>
          </a:p>
        </p:txBody>
      </p:sp>
    </p:spTree>
    <p:extLst>
      <p:ext uri="{BB962C8B-B14F-4D97-AF65-F5344CB8AC3E}">
        <p14:creationId xmlns:p14="http://schemas.microsoft.com/office/powerpoint/2010/main" val="3742375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ctrTitle"/>
          </p:nvPr>
        </p:nvSpPr>
        <p:spPr>
          <a:xfrm>
            <a:off x="518614" y="259307"/>
            <a:ext cx="11136573" cy="5578785"/>
          </a:xfrm>
        </p:spPr>
        <p:txBody>
          <a:bodyPr>
            <a:noAutofit/>
          </a:bodyPr>
          <a:lstStyle/>
          <a:p>
            <a:pPr>
              <a:lnSpc>
                <a:spcPct val="150000"/>
              </a:lnSpc>
            </a:pPr>
            <a:r>
              <a:rPr lang="es-ES" sz="4000" dirty="0">
                <a:solidFill>
                  <a:schemeClr val="bg1"/>
                </a:solidFill>
                <a:latin typeface="Arial" panose="020B0604020202020204" pitchFamily="34" charset="0"/>
                <a:cs typeface="Arial" panose="020B0604020202020204" pitchFamily="34" charset="0"/>
              </a:rPr>
              <a:t>La importancia de</a:t>
            </a:r>
            <a:br>
              <a:rPr lang="es-ES" sz="4000" dirty="0">
                <a:solidFill>
                  <a:schemeClr val="bg1"/>
                </a:solidFill>
                <a:latin typeface="Arial" panose="020B0604020202020204" pitchFamily="34" charset="0"/>
                <a:cs typeface="Arial" panose="020B0604020202020204" pitchFamily="34" charset="0"/>
              </a:rPr>
            </a:br>
            <a:r>
              <a:rPr lang="es-ES" sz="4000" dirty="0">
                <a:solidFill>
                  <a:schemeClr val="bg1"/>
                </a:solidFill>
                <a:latin typeface="Arial" panose="020B0604020202020204" pitchFamily="34" charset="0"/>
                <a:cs typeface="Arial" panose="020B0604020202020204" pitchFamily="34" charset="0"/>
              </a:rPr>
              <a:t>CTS en la civilización tecnológica. El papel de la educación en el desarrollo científico, tecnológico y social. Las imágenes de la ciencia y la tecnología: Acentuando la perspectiva social en ciencia y tecnología. </a:t>
            </a:r>
          </a:p>
        </p:txBody>
      </p:sp>
    </p:spTree>
    <p:extLst>
      <p:ext uri="{BB962C8B-B14F-4D97-AF65-F5344CB8AC3E}">
        <p14:creationId xmlns:p14="http://schemas.microsoft.com/office/powerpoint/2010/main" val="262991257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ctrTitle"/>
          </p:nvPr>
        </p:nvSpPr>
        <p:spPr/>
        <p:txBody>
          <a:bodyPr>
            <a:noAutofit/>
          </a:bodyPr>
          <a:lstStyle/>
          <a:p>
            <a:pPr algn="ctr"/>
            <a:r>
              <a:rPr lang="es-ES" sz="4000" dirty="0" smtClean="0">
                <a:solidFill>
                  <a:schemeClr val="bg1"/>
                </a:solidFill>
              </a:rPr>
              <a:t/>
            </a:r>
            <a:br>
              <a:rPr lang="es-ES" sz="4000" dirty="0" smtClean="0">
                <a:solidFill>
                  <a:schemeClr val="bg1"/>
                </a:solidFill>
              </a:rPr>
            </a:br>
            <a:endParaRPr lang="es-ES" sz="4000" dirty="0">
              <a:solidFill>
                <a:schemeClr val="bg1"/>
              </a:solidFill>
            </a:endParaRPr>
          </a:p>
        </p:txBody>
      </p:sp>
      <p:sp>
        <p:nvSpPr>
          <p:cNvPr id="2" name="Subtítulo 1"/>
          <p:cNvSpPr>
            <a:spLocks noGrp="1"/>
          </p:cNvSpPr>
          <p:nvPr>
            <p:ph type="subTitle" idx="1"/>
          </p:nvPr>
        </p:nvSpPr>
        <p:spPr>
          <a:xfrm>
            <a:off x="1132764" y="1122363"/>
            <a:ext cx="10167582" cy="4135437"/>
          </a:xfrm>
        </p:spPr>
        <p:txBody>
          <a:bodyPr>
            <a:normAutofit/>
          </a:bodyPr>
          <a:lstStyle/>
          <a:p>
            <a:pPr>
              <a:lnSpc>
                <a:spcPct val="150000"/>
              </a:lnSpc>
            </a:pPr>
            <a:r>
              <a:rPr lang="es-ES" sz="4000" dirty="0" smtClean="0">
                <a:solidFill>
                  <a:schemeClr val="bg1"/>
                </a:solidFill>
                <a:latin typeface="Arial" panose="020B0604020202020204" pitchFamily="34" charset="0"/>
                <a:cs typeface="Arial" panose="020B0604020202020204" pitchFamily="34" charset="0"/>
              </a:rPr>
              <a:t>También supone una relación Sujeto-Objeto en la búsqueda de la verdad, pero ajeno a la posición cientificista, internalista e idealista</a:t>
            </a:r>
          </a:p>
          <a:p>
            <a:endParaRPr lang="es-ES" dirty="0">
              <a:solidFill>
                <a:schemeClr val="bg1"/>
              </a:solidFill>
            </a:endParaRPr>
          </a:p>
        </p:txBody>
      </p:sp>
    </p:spTree>
    <p:extLst>
      <p:ext uri="{BB962C8B-B14F-4D97-AF65-F5344CB8AC3E}">
        <p14:creationId xmlns:p14="http://schemas.microsoft.com/office/powerpoint/2010/main" val="109796419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ctrTitle"/>
          </p:nvPr>
        </p:nvSpPr>
        <p:spPr/>
        <p:txBody>
          <a:bodyPr>
            <a:noAutofit/>
          </a:bodyPr>
          <a:lstStyle/>
          <a:p>
            <a:pPr algn="ctr"/>
            <a:r>
              <a:rPr lang="es-ES" sz="4000" dirty="0" smtClean="0">
                <a:solidFill>
                  <a:schemeClr val="bg1"/>
                </a:solidFill>
              </a:rPr>
              <a:t/>
            </a:r>
            <a:br>
              <a:rPr lang="es-ES" sz="4000" dirty="0" smtClean="0">
                <a:solidFill>
                  <a:schemeClr val="bg1"/>
                </a:solidFill>
              </a:rPr>
            </a:br>
            <a:endParaRPr lang="es-ES" sz="4000" dirty="0">
              <a:solidFill>
                <a:schemeClr val="bg1"/>
              </a:solidFill>
            </a:endParaRPr>
          </a:p>
        </p:txBody>
      </p:sp>
      <p:sp>
        <p:nvSpPr>
          <p:cNvPr id="2" name="Subtítulo 1"/>
          <p:cNvSpPr>
            <a:spLocks noGrp="1"/>
          </p:cNvSpPr>
          <p:nvPr>
            <p:ph type="subTitle" idx="1"/>
          </p:nvPr>
        </p:nvSpPr>
        <p:spPr>
          <a:xfrm>
            <a:off x="518615" y="532263"/>
            <a:ext cx="10959152" cy="6100549"/>
          </a:xfrm>
        </p:spPr>
        <p:txBody>
          <a:bodyPr>
            <a:normAutofit/>
          </a:bodyPr>
          <a:lstStyle/>
          <a:p>
            <a:pPr>
              <a:lnSpc>
                <a:spcPct val="150000"/>
              </a:lnSpc>
            </a:pPr>
            <a:r>
              <a:rPr lang="es-ES" sz="4000" dirty="0" smtClean="0">
                <a:solidFill>
                  <a:schemeClr val="bg1"/>
                </a:solidFill>
                <a:latin typeface="Arial" panose="020B0604020202020204" pitchFamily="34" charset="0"/>
                <a:cs typeface="Arial" panose="020B0604020202020204" pitchFamily="34" charset="0"/>
              </a:rPr>
              <a:t>Para Beatriz Castellanos: “La ciencia es un fenómeno social complejo que forma parte de la vida espiritual humana y penetra al mismo tiempo en la vida material, al convertirse en el contexto de la RCT, en una fuerza productiva directa”. </a:t>
            </a:r>
          </a:p>
        </p:txBody>
      </p:sp>
    </p:spTree>
    <p:extLst>
      <p:ext uri="{BB962C8B-B14F-4D97-AF65-F5344CB8AC3E}">
        <p14:creationId xmlns:p14="http://schemas.microsoft.com/office/powerpoint/2010/main" val="119890422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ctrTitle"/>
          </p:nvPr>
        </p:nvSpPr>
        <p:spPr/>
        <p:txBody>
          <a:bodyPr>
            <a:noAutofit/>
          </a:bodyPr>
          <a:lstStyle/>
          <a:p>
            <a:pPr algn="ctr"/>
            <a:r>
              <a:rPr lang="es-ES" sz="4000" dirty="0" smtClean="0">
                <a:solidFill>
                  <a:schemeClr val="bg1"/>
                </a:solidFill>
              </a:rPr>
              <a:t/>
            </a:r>
            <a:br>
              <a:rPr lang="es-ES" sz="4000" dirty="0" smtClean="0">
                <a:solidFill>
                  <a:schemeClr val="bg1"/>
                </a:solidFill>
              </a:rPr>
            </a:br>
            <a:endParaRPr lang="es-ES" sz="4000" dirty="0">
              <a:solidFill>
                <a:schemeClr val="bg1"/>
              </a:solidFill>
            </a:endParaRPr>
          </a:p>
        </p:txBody>
      </p:sp>
      <p:sp>
        <p:nvSpPr>
          <p:cNvPr id="2" name="Subtítulo 1"/>
          <p:cNvSpPr>
            <a:spLocks noGrp="1"/>
          </p:cNvSpPr>
          <p:nvPr>
            <p:ph type="subTitle" idx="1"/>
          </p:nvPr>
        </p:nvSpPr>
        <p:spPr>
          <a:xfrm>
            <a:off x="0" y="289091"/>
            <a:ext cx="12191999" cy="6441743"/>
          </a:xfrm>
        </p:spPr>
        <p:txBody>
          <a:bodyPr>
            <a:normAutofit fontScale="92500" lnSpcReduction="10000"/>
          </a:bodyPr>
          <a:lstStyle/>
          <a:p>
            <a:pPr>
              <a:lnSpc>
                <a:spcPct val="150000"/>
              </a:lnSpc>
            </a:pPr>
            <a:r>
              <a:rPr lang="es-ES" sz="4000" dirty="0">
                <a:solidFill>
                  <a:schemeClr val="bg1"/>
                </a:solidFill>
                <a:latin typeface="Arial" panose="020B0604020202020204" pitchFamily="34" charset="0"/>
                <a:cs typeface="Arial" panose="020B0604020202020204" pitchFamily="34" charset="0"/>
              </a:rPr>
              <a:t>- Como elemento de la superestructura social, la ciencia es una institución especializada, abarca todo el proceso de investigación orientado por el método científico, como su resultado, expresado en un sistema teórico de conocimientos, que integra en un cuadro global los saberes que, obtenidos y confirmados en la práctica</a:t>
            </a:r>
            <a:r>
              <a:rPr lang="es-ES" sz="4000">
                <a:solidFill>
                  <a:schemeClr val="bg1"/>
                </a:solidFill>
                <a:latin typeface="Arial" panose="020B0604020202020204" pitchFamily="34" charset="0"/>
                <a:cs typeface="Arial" panose="020B0604020202020204" pitchFamily="34" charset="0"/>
              </a:rPr>
              <a:t>, </a:t>
            </a:r>
            <a:r>
              <a:rPr lang="es-ES" sz="4000" smtClean="0">
                <a:solidFill>
                  <a:schemeClr val="bg1"/>
                </a:solidFill>
                <a:latin typeface="Arial" panose="020B0604020202020204" pitchFamily="34" charset="0"/>
                <a:cs typeface="Arial" panose="020B0604020202020204" pitchFamily="34" charset="0"/>
              </a:rPr>
              <a:t>puede </a:t>
            </a:r>
            <a:r>
              <a:rPr lang="es-ES" sz="4000" dirty="0">
                <a:solidFill>
                  <a:schemeClr val="bg1"/>
                </a:solidFill>
                <a:latin typeface="Arial" panose="020B0604020202020204" pitchFamily="34" charset="0"/>
                <a:cs typeface="Arial" panose="020B0604020202020204" pitchFamily="34" charset="0"/>
              </a:rPr>
              <a:t>contribuir al mejoramiento del ser humano y su entorno. </a:t>
            </a:r>
          </a:p>
        </p:txBody>
      </p:sp>
    </p:spTree>
    <p:extLst>
      <p:ext uri="{BB962C8B-B14F-4D97-AF65-F5344CB8AC3E}">
        <p14:creationId xmlns:p14="http://schemas.microsoft.com/office/powerpoint/2010/main" val="191028119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ctrTitle"/>
          </p:nvPr>
        </p:nvSpPr>
        <p:spPr/>
        <p:txBody>
          <a:bodyPr>
            <a:noAutofit/>
          </a:bodyPr>
          <a:lstStyle/>
          <a:p>
            <a:pPr algn="ctr"/>
            <a:r>
              <a:rPr lang="es-ES" sz="4000" dirty="0" smtClean="0">
                <a:solidFill>
                  <a:schemeClr val="bg1"/>
                </a:solidFill>
              </a:rPr>
              <a:t/>
            </a:r>
            <a:br>
              <a:rPr lang="es-ES" sz="4000" dirty="0" smtClean="0">
                <a:solidFill>
                  <a:schemeClr val="bg1"/>
                </a:solidFill>
              </a:rPr>
            </a:br>
            <a:endParaRPr lang="es-ES" sz="4000" dirty="0">
              <a:solidFill>
                <a:schemeClr val="bg1"/>
              </a:solidFill>
            </a:endParaRPr>
          </a:p>
        </p:txBody>
      </p:sp>
      <p:sp>
        <p:nvSpPr>
          <p:cNvPr id="2" name="Subtítulo 1"/>
          <p:cNvSpPr>
            <a:spLocks noGrp="1"/>
          </p:cNvSpPr>
          <p:nvPr>
            <p:ph type="subTitle" idx="1"/>
          </p:nvPr>
        </p:nvSpPr>
        <p:spPr>
          <a:xfrm>
            <a:off x="479946" y="514279"/>
            <a:ext cx="11232107" cy="5991367"/>
          </a:xfrm>
        </p:spPr>
        <p:txBody>
          <a:bodyPr>
            <a:normAutofit/>
          </a:bodyPr>
          <a:lstStyle/>
          <a:p>
            <a:pPr marL="342900" indent="-342900">
              <a:lnSpc>
                <a:spcPct val="160000"/>
              </a:lnSpc>
              <a:buFontTx/>
              <a:buChar char="-"/>
            </a:pPr>
            <a:r>
              <a:rPr lang="es-ES" sz="4000" dirty="0" smtClean="0">
                <a:solidFill>
                  <a:schemeClr val="bg1"/>
                </a:solidFill>
                <a:latin typeface="Arial" panose="020B0604020202020204" pitchFamily="34" charset="0"/>
                <a:cs typeface="Arial" panose="020B0604020202020204" pitchFamily="34" charset="0"/>
              </a:rPr>
              <a:t>La ciencia se caracteriza por la unidad dialéctica entre el método, la teoría y la práctica</a:t>
            </a:r>
          </a:p>
          <a:p>
            <a:pPr algn="r">
              <a:lnSpc>
                <a:spcPct val="160000"/>
              </a:lnSpc>
            </a:pPr>
            <a:r>
              <a:rPr lang="es-ES" sz="3000" dirty="0" smtClean="0">
                <a:solidFill>
                  <a:schemeClr val="bg1"/>
                </a:solidFill>
                <a:latin typeface="Arial" panose="020B0604020202020204" pitchFamily="34" charset="0"/>
                <a:cs typeface="Arial" panose="020B0604020202020204" pitchFamily="34" charset="0"/>
              </a:rPr>
              <a:t>Castellano, Beatriz y otros. Aproximaciones a un marco conceptual para la investigación educativa. Metodología de la investigación educacional. Desafíos y polémicas actuales</a:t>
            </a:r>
          </a:p>
          <a:p>
            <a:pPr algn="r"/>
            <a:endParaRPr lang="es-ES" sz="1800" dirty="0">
              <a:solidFill>
                <a:schemeClr val="bg1"/>
              </a:solidFill>
            </a:endParaRPr>
          </a:p>
        </p:txBody>
      </p:sp>
    </p:spTree>
    <p:extLst>
      <p:ext uri="{BB962C8B-B14F-4D97-AF65-F5344CB8AC3E}">
        <p14:creationId xmlns:p14="http://schemas.microsoft.com/office/powerpoint/2010/main" val="107206849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ctrTitle"/>
          </p:nvPr>
        </p:nvSpPr>
        <p:spPr/>
        <p:txBody>
          <a:bodyPr>
            <a:noAutofit/>
          </a:bodyPr>
          <a:lstStyle/>
          <a:p>
            <a:pPr algn="ctr"/>
            <a:r>
              <a:rPr lang="es-ES" sz="4000" dirty="0" smtClean="0">
                <a:solidFill>
                  <a:schemeClr val="bg1"/>
                </a:solidFill>
              </a:rPr>
              <a:t/>
            </a:r>
            <a:br>
              <a:rPr lang="es-ES" sz="4000" dirty="0" smtClean="0">
                <a:solidFill>
                  <a:schemeClr val="bg1"/>
                </a:solidFill>
              </a:rPr>
            </a:br>
            <a:endParaRPr lang="es-ES" sz="4000" dirty="0">
              <a:solidFill>
                <a:schemeClr val="bg1"/>
              </a:solidFill>
            </a:endParaRPr>
          </a:p>
        </p:txBody>
      </p:sp>
      <p:sp>
        <p:nvSpPr>
          <p:cNvPr id="2" name="Subtítulo 1"/>
          <p:cNvSpPr>
            <a:spLocks noGrp="1"/>
          </p:cNvSpPr>
          <p:nvPr>
            <p:ph type="subTitle" idx="1"/>
          </p:nvPr>
        </p:nvSpPr>
        <p:spPr>
          <a:xfrm>
            <a:off x="477670" y="158004"/>
            <a:ext cx="11259403" cy="6338331"/>
          </a:xfrm>
        </p:spPr>
        <p:txBody>
          <a:bodyPr>
            <a:normAutofit/>
          </a:bodyPr>
          <a:lstStyle/>
          <a:p>
            <a:pPr>
              <a:lnSpc>
                <a:spcPct val="150000"/>
              </a:lnSpc>
            </a:pPr>
            <a:r>
              <a:rPr lang="es-ES" sz="4000" b="1" dirty="0" smtClean="0">
                <a:solidFill>
                  <a:schemeClr val="bg1"/>
                </a:solidFill>
                <a:latin typeface="Arial" panose="020B0604020202020204" pitchFamily="34" charset="0"/>
                <a:cs typeface="Arial" panose="020B0604020202020204" pitchFamily="34" charset="0"/>
              </a:rPr>
              <a:t>¿Qué es la investigación científica?</a:t>
            </a:r>
          </a:p>
          <a:p>
            <a:pPr marL="342900" indent="-342900">
              <a:lnSpc>
                <a:spcPct val="150000"/>
              </a:lnSpc>
              <a:buFontTx/>
              <a:buChar char="-"/>
            </a:pPr>
            <a:r>
              <a:rPr lang="es-ES" sz="4000" dirty="0" smtClean="0">
                <a:solidFill>
                  <a:schemeClr val="bg1"/>
                </a:solidFill>
                <a:latin typeface="Arial" panose="020B0604020202020204" pitchFamily="34" charset="0"/>
                <a:cs typeface="Arial" panose="020B0604020202020204" pitchFamily="34" charset="0"/>
              </a:rPr>
              <a:t>Es el proceso dialéctico de construcción del conocimiento científico, acerca de la realidad natural y social por el investigador como sujeto cognoscente</a:t>
            </a:r>
          </a:p>
          <a:p>
            <a:pPr>
              <a:lnSpc>
                <a:spcPct val="150000"/>
              </a:lnSpc>
            </a:pPr>
            <a:endParaRPr lang="es-ES" sz="4000" dirty="0" smtClean="0">
              <a:solidFill>
                <a:schemeClr val="bg1"/>
              </a:solidFill>
              <a:latin typeface="Arial" panose="020B0604020202020204" pitchFamily="34" charset="0"/>
              <a:cs typeface="Arial" panose="020B0604020202020204" pitchFamily="34" charset="0"/>
            </a:endParaRPr>
          </a:p>
          <a:p>
            <a:endParaRPr lang="es-ES" dirty="0">
              <a:solidFill>
                <a:schemeClr val="bg1"/>
              </a:solidFill>
            </a:endParaRPr>
          </a:p>
        </p:txBody>
      </p:sp>
    </p:spTree>
    <p:extLst>
      <p:ext uri="{BB962C8B-B14F-4D97-AF65-F5344CB8AC3E}">
        <p14:creationId xmlns:p14="http://schemas.microsoft.com/office/powerpoint/2010/main" val="309777431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ctrTitle"/>
          </p:nvPr>
        </p:nvSpPr>
        <p:spPr/>
        <p:txBody>
          <a:bodyPr>
            <a:noAutofit/>
          </a:bodyPr>
          <a:lstStyle/>
          <a:p>
            <a:pPr algn="ctr"/>
            <a:r>
              <a:rPr lang="es-ES" sz="4000" dirty="0" smtClean="0">
                <a:solidFill>
                  <a:schemeClr val="bg1"/>
                </a:solidFill>
              </a:rPr>
              <a:t/>
            </a:r>
            <a:br>
              <a:rPr lang="es-ES" sz="4000" dirty="0" smtClean="0">
                <a:solidFill>
                  <a:schemeClr val="bg1"/>
                </a:solidFill>
              </a:rPr>
            </a:br>
            <a:endParaRPr lang="es-ES" sz="4000" dirty="0">
              <a:solidFill>
                <a:schemeClr val="bg1"/>
              </a:solidFill>
            </a:endParaRPr>
          </a:p>
        </p:txBody>
      </p:sp>
      <p:sp>
        <p:nvSpPr>
          <p:cNvPr id="2" name="Subtítulo 1"/>
          <p:cNvSpPr>
            <a:spLocks noGrp="1"/>
          </p:cNvSpPr>
          <p:nvPr>
            <p:ph type="subTitle" idx="1"/>
          </p:nvPr>
        </p:nvSpPr>
        <p:spPr>
          <a:xfrm>
            <a:off x="0" y="95533"/>
            <a:ext cx="12191999" cy="6762467"/>
          </a:xfrm>
        </p:spPr>
        <p:txBody>
          <a:bodyPr>
            <a:normAutofit fontScale="40000" lnSpcReduction="20000"/>
          </a:bodyPr>
          <a:lstStyle/>
          <a:p>
            <a:pPr>
              <a:lnSpc>
                <a:spcPct val="170000"/>
              </a:lnSpc>
            </a:pPr>
            <a:r>
              <a:rPr lang="es-ES" sz="9000" dirty="0" smtClean="0">
                <a:solidFill>
                  <a:schemeClr val="bg1"/>
                </a:solidFill>
                <a:latin typeface="Arial" panose="020B0604020202020204" pitchFamily="34" charset="0"/>
                <a:cs typeface="Arial" panose="020B0604020202020204" pitchFamily="34" charset="0"/>
              </a:rPr>
              <a:t>Se distingue del conocimiento cotidiano: </a:t>
            </a:r>
          </a:p>
          <a:p>
            <a:pPr>
              <a:lnSpc>
                <a:spcPct val="170000"/>
              </a:lnSpc>
            </a:pPr>
            <a:r>
              <a:rPr lang="es-ES" sz="9000" dirty="0" smtClean="0">
                <a:solidFill>
                  <a:schemeClr val="bg1"/>
                </a:solidFill>
                <a:latin typeface="Arial" panose="020B0604020202020204" pitchFamily="34" charset="0"/>
                <a:cs typeface="Arial" panose="020B0604020202020204" pitchFamily="34" charset="0"/>
              </a:rPr>
              <a:t>_ Por el carácter consciente y metódico de la búsqueda,</a:t>
            </a:r>
          </a:p>
          <a:p>
            <a:pPr>
              <a:lnSpc>
                <a:spcPct val="170000"/>
              </a:lnSpc>
            </a:pPr>
            <a:r>
              <a:rPr lang="es-ES" sz="9000" dirty="0" smtClean="0">
                <a:solidFill>
                  <a:schemeClr val="bg1"/>
                </a:solidFill>
                <a:latin typeface="Arial" panose="020B0604020202020204" pitchFamily="34" charset="0"/>
                <a:cs typeface="Arial" panose="020B0604020202020204" pitchFamily="34" charset="0"/>
              </a:rPr>
              <a:t>_ Su sustento en referentes teórico-metodológicos de partida,</a:t>
            </a:r>
          </a:p>
          <a:p>
            <a:pPr>
              <a:lnSpc>
                <a:spcPct val="170000"/>
              </a:lnSpc>
            </a:pPr>
            <a:r>
              <a:rPr lang="es-ES" sz="9000" dirty="0" smtClean="0">
                <a:solidFill>
                  <a:schemeClr val="bg1"/>
                </a:solidFill>
                <a:latin typeface="Arial" panose="020B0604020202020204" pitchFamily="34" charset="0"/>
                <a:cs typeface="Arial" panose="020B0604020202020204" pitchFamily="34" charset="0"/>
              </a:rPr>
              <a:t>_ La integración de los hechos descubiertos en sistemas teóricos, desde los cuales es posible describir, explicar, predecir y transformar el objeto.</a:t>
            </a:r>
          </a:p>
          <a:p>
            <a:endParaRPr lang="es-ES" dirty="0">
              <a:solidFill>
                <a:schemeClr val="bg1"/>
              </a:solidFill>
            </a:endParaRPr>
          </a:p>
        </p:txBody>
      </p:sp>
    </p:spTree>
    <p:extLst>
      <p:ext uri="{BB962C8B-B14F-4D97-AF65-F5344CB8AC3E}">
        <p14:creationId xmlns:p14="http://schemas.microsoft.com/office/powerpoint/2010/main" val="305773270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ctrTitle"/>
          </p:nvPr>
        </p:nvSpPr>
        <p:spPr/>
        <p:txBody>
          <a:bodyPr>
            <a:noAutofit/>
          </a:bodyPr>
          <a:lstStyle/>
          <a:p>
            <a:pPr algn="ctr"/>
            <a:r>
              <a:rPr lang="es-ES" sz="4000" dirty="0" smtClean="0">
                <a:solidFill>
                  <a:schemeClr val="bg1"/>
                </a:solidFill>
              </a:rPr>
              <a:t/>
            </a:r>
            <a:br>
              <a:rPr lang="es-ES" sz="4000" dirty="0" smtClean="0">
                <a:solidFill>
                  <a:schemeClr val="bg1"/>
                </a:solidFill>
              </a:rPr>
            </a:br>
            <a:endParaRPr lang="es-ES" sz="4000" dirty="0">
              <a:solidFill>
                <a:schemeClr val="bg1"/>
              </a:solidFill>
            </a:endParaRPr>
          </a:p>
        </p:txBody>
      </p:sp>
      <p:sp>
        <p:nvSpPr>
          <p:cNvPr id="2" name="Subtítulo 1"/>
          <p:cNvSpPr>
            <a:spLocks noGrp="1"/>
          </p:cNvSpPr>
          <p:nvPr>
            <p:ph type="subTitle" idx="1"/>
          </p:nvPr>
        </p:nvSpPr>
        <p:spPr>
          <a:xfrm>
            <a:off x="900752" y="660401"/>
            <a:ext cx="10304060" cy="1655762"/>
          </a:xfrm>
        </p:spPr>
        <p:txBody>
          <a:bodyPr>
            <a:noAutofit/>
          </a:bodyPr>
          <a:lstStyle/>
          <a:p>
            <a:pPr>
              <a:lnSpc>
                <a:spcPct val="150000"/>
              </a:lnSpc>
            </a:pPr>
            <a:r>
              <a:rPr lang="es-ES" sz="4000" b="1" dirty="0" smtClean="0">
                <a:solidFill>
                  <a:schemeClr val="bg1"/>
                </a:solidFill>
                <a:latin typeface="Arial" panose="020B0604020202020204" pitchFamily="34" charset="0"/>
                <a:cs typeface="Arial" panose="020B0604020202020204" pitchFamily="34" charset="0"/>
              </a:rPr>
              <a:t>¿ Qué es la tecnología?</a:t>
            </a:r>
          </a:p>
          <a:p>
            <a:pPr>
              <a:lnSpc>
                <a:spcPct val="150000"/>
              </a:lnSpc>
            </a:pPr>
            <a:r>
              <a:rPr lang="es-ES" sz="4000" dirty="0" smtClean="0">
                <a:solidFill>
                  <a:schemeClr val="bg1"/>
                </a:solidFill>
                <a:latin typeface="Arial" panose="020B0604020202020204" pitchFamily="34" charset="0"/>
                <a:cs typeface="Arial" panose="020B0604020202020204" pitchFamily="34" charset="0"/>
              </a:rPr>
              <a:t>Saber hacer, es mucho más que una suma de aparatos, es una práctica social que  tiene tres dimensiones:</a:t>
            </a:r>
          </a:p>
        </p:txBody>
      </p:sp>
    </p:spTree>
    <p:extLst>
      <p:ext uri="{BB962C8B-B14F-4D97-AF65-F5344CB8AC3E}">
        <p14:creationId xmlns:p14="http://schemas.microsoft.com/office/powerpoint/2010/main" val="3796212637"/>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ctrTitle"/>
          </p:nvPr>
        </p:nvSpPr>
        <p:spPr/>
        <p:txBody>
          <a:bodyPr>
            <a:noAutofit/>
          </a:bodyPr>
          <a:lstStyle/>
          <a:p>
            <a:pPr algn="ctr"/>
            <a:r>
              <a:rPr lang="es-ES" sz="4000" dirty="0" smtClean="0">
                <a:solidFill>
                  <a:schemeClr val="bg1"/>
                </a:solidFill>
              </a:rPr>
              <a:t/>
            </a:r>
            <a:br>
              <a:rPr lang="es-ES" sz="4000" dirty="0" smtClean="0">
                <a:solidFill>
                  <a:schemeClr val="bg1"/>
                </a:solidFill>
              </a:rPr>
            </a:br>
            <a:endParaRPr lang="es-ES" sz="4000" dirty="0">
              <a:solidFill>
                <a:schemeClr val="bg1"/>
              </a:solidFill>
            </a:endParaRPr>
          </a:p>
        </p:txBody>
      </p:sp>
      <p:sp>
        <p:nvSpPr>
          <p:cNvPr id="2" name="Subtítulo 1"/>
          <p:cNvSpPr>
            <a:spLocks noGrp="1"/>
          </p:cNvSpPr>
          <p:nvPr>
            <p:ph type="subTitle" idx="1"/>
          </p:nvPr>
        </p:nvSpPr>
        <p:spPr>
          <a:xfrm>
            <a:off x="1524000" y="-109182"/>
            <a:ext cx="9144000" cy="1583140"/>
          </a:xfrm>
        </p:spPr>
        <p:txBody>
          <a:bodyPr>
            <a:normAutofit fontScale="25000" lnSpcReduction="20000"/>
          </a:bodyPr>
          <a:lstStyle/>
          <a:p>
            <a:endParaRPr lang="es-ES" dirty="0" smtClean="0">
              <a:solidFill>
                <a:schemeClr val="bg1"/>
              </a:solidFill>
            </a:endParaRPr>
          </a:p>
          <a:p>
            <a:pPr>
              <a:lnSpc>
                <a:spcPct val="120000"/>
              </a:lnSpc>
            </a:pPr>
            <a:r>
              <a:rPr lang="es-ES" sz="16000" b="1" dirty="0">
                <a:solidFill>
                  <a:schemeClr val="bg1"/>
                </a:solidFill>
                <a:latin typeface="Arial" panose="020B0604020202020204" pitchFamily="34" charset="0"/>
                <a:cs typeface="Arial" panose="020B0604020202020204" pitchFamily="34" charset="0"/>
              </a:rPr>
              <a:t>-</a:t>
            </a:r>
            <a:r>
              <a:rPr lang="es-ES" sz="16000" b="1" dirty="0" smtClean="0">
                <a:solidFill>
                  <a:schemeClr val="bg1"/>
                </a:solidFill>
                <a:latin typeface="Arial" panose="020B0604020202020204" pitchFamily="34" charset="0"/>
                <a:cs typeface="Arial" panose="020B0604020202020204" pitchFamily="34" charset="0"/>
              </a:rPr>
              <a:t> Dimensión técnica:</a:t>
            </a:r>
          </a:p>
          <a:p>
            <a:pPr>
              <a:lnSpc>
                <a:spcPct val="120000"/>
              </a:lnSpc>
            </a:pPr>
            <a:r>
              <a:rPr lang="es-ES" sz="14400" dirty="0" smtClean="0">
                <a:solidFill>
                  <a:schemeClr val="bg1"/>
                </a:solidFill>
                <a:latin typeface="Arial" panose="020B0604020202020204" pitchFamily="34" charset="0"/>
                <a:cs typeface="Arial" panose="020B0604020202020204" pitchFamily="34" charset="0"/>
              </a:rPr>
              <a:t>. Conocimientos </a:t>
            </a:r>
          </a:p>
          <a:p>
            <a:pPr>
              <a:lnSpc>
                <a:spcPct val="120000"/>
              </a:lnSpc>
            </a:pPr>
            <a:r>
              <a:rPr lang="es-ES" sz="14400" dirty="0" smtClean="0">
                <a:solidFill>
                  <a:schemeClr val="bg1"/>
                </a:solidFill>
                <a:latin typeface="Arial" panose="020B0604020202020204" pitchFamily="34" charset="0"/>
                <a:cs typeface="Arial" panose="020B0604020202020204" pitchFamily="34" charset="0"/>
              </a:rPr>
              <a:t>. Capacidades</a:t>
            </a:r>
          </a:p>
          <a:p>
            <a:pPr>
              <a:lnSpc>
                <a:spcPct val="120000"/>
              </a:lnSpc>
            </a:pPr>
            <a:r>
              <a:rPr lang="es-ES" sz="14400" dirty="0" smtClean="0">
                <a:solidFill>
                  <a:schemeClr val="bg1"/>
                </a:solidFill>
                <a:latin typeface="Arial" panose="020B0604020202020204" pitchFamily="34" charset="0"/>
                <a:cs typeface="Arial" panose="020B0604020202020204" pitchFamily="34" charset="0"/>
              </a:rPr>
              <a:t>. Destrezas</a:t>
            </a:r>
          </a:p>
          <a:p>
            <a:pPr>
              <a:lnSpc>
                <a:spcPct val="120000"/>
              </a:lnSpc>
            </a:pPr>
            <a:r>
              <a:rPr lang="es-ES" sz="14400" dirty="0" smtClean="0">
                <a:solidFill>
                  <a:schemeClr val="bg1"/>
                </a:solidFill>
                <a:latin typeface="Arial" panose="020B0604020202020204" pitchFamily="34" charset="0"/>
                <a:cs typeface="Arial" panose="020B0604020202020204" pitchFamily="34" charset="0"/>
              </a:rPr>
              <a:t>. Técnicas</a:t>
            </a:r>
          </a:p>
          <a:p>
            <a:pPr>
              <a:lnSpc>
                <a:spcPct val="120000"/>
              </a:lnSpc>
            </a:pPr>
            <a:r>
              <a:rPr lang="es-ES" sz="14400" dirty="0" smtClean="0">
                <a:solidFill>
                  <a:schemeClr val="bg1"/>
                </a:solidFill>
                <a:latin typeface="Arial" panose="020B0604020202020204" pitchFamily="34" charset="0"/>
                <a:cs typeface="Arial" panose="020B0604020202020204" pitchFamily="34" charset="0"/>
              </a:rPr>
              <a:t>. Instrumentos</a:t>
            </a:r>
          </a:p>
          <a:p>
            <a:pPr>
              <a:lnSpc>
                <a:spcPct val="120000"/>
              </a:lnSpc>
            </a:pPr>
            <a:r>
              <a:rPr lang="es-ES" sz="14400" dirty="0" smtClean="0">
                <a:solidFill>
                  <a:schemeClr val="bg1"/>
                </a:solidFill>
                <a:latin typeface="Arial" panose="020B0604020202020204" pitchFamily="34" charset="0"/>
                <a:cs typeface="Arial" panose="020B0604020202020204" pitchFamily="34" charset="0"/>
              </a:rPr>
              <a:t>. Herramientas y maquinarias</a:t>
            </a:r>
          </a:p>
          <a:p>
            <a:pPr>
              <a:lnSpc>
                <a:spcPct val="120000"/>
              </a:lnSpc>
            </a:pPr>
            <a:r>
              <a:rPr lang="es-ES" sz="14400" dirty="0" smtClean="0">
                <a:solidFill>
                  <a:schemeClr val="bg1"/>
                </a:solidFill>
                <a:latin typeface="Arial" panose="020B0604020202020204" pitchFamily="34" charset="0"/>
                <a:cs typeface="Arial" panose="020B0604020202020204" pitchFamily="34" charset="0"/>
              </a:rPr>
              <a:t>. Recursos humanos y materiales</a:t>
            </a:r>
          </a:p>
          <a:p>
            <a:pPr>
              <a:lnSpc>
                <a:spcPct val="120000"/>
              </a:lnSpc>
            </a:pPr>
            <a:r>
              <a:rPr lang="es-ES" sz="14400" dirty="0" smtClean="0">
                <a:solidFill>
                  <a:schemeClr val="bg1"/>
                </a:solidFill>
                <a:latin typeface="Arial" panose="020B0604020202020204" pitchFamily="34" charset="0"/>
                <a:cs typeface="Arial" panose="020B0604020202020204" pitchFamily="34" charset="0"/>
              </a:rPr>
              <a:t>. Materias primas</a:t>
            </a:r>
          </a:p>
          <a:p>
            <a:pPr>
              <a:lnSpc>
                <a:spcPct val="120000"/>
              </a:lnSpc>
            </a:pPr>
            <a:r>
              <a:rPr lang="es-ES" sz="14400" dirty="0" smtClean="0">
                <a:solidFill>
                  <a:schemeClr val="bg1"/>
                </a:solidFill>
                <a:latin typeface="Arial" panose="020B0604020202020204" pitchFamily="34" charset="0"/>
                <a:cs typeface="Arial" panose="020B0604020202020204" pitchFamily="34" charset="0"/>
              </a:rPr>
              <a:t>. Productos obtenidos.</a:t>
            </a:r>
          </a:p>
          <a:p>
            <a:pPr>
              <a:lnSpc>
                <a:spcPct val="120000"/>
              </a:lnSpc>
            </a:pPr>
            <a:endParaRPr lang="es-ES" sz="144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31344464"/>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ctrTitle"/>
          </p:nvPr>
        </p:nvSpPr>
        <p:spPr/>
        <p:txBody>
          <a:bodyPr>
            <a:noAutofit/>
          </a:bodyPr>
          <a:lstStyle/>
          <a:p>
            <a:pPr algn="ctr"/>
            <a:r>
              <a:rPr lang="es-ES" sz="4000" dirty="0" smtClean="0">
                <a:solidFill>
                  <a:schemeClr val="bg1"/>
                </a:solidFill>
              </a:rPr>
              <a:t/>
            </a:r>
            <a:br>
              <a:rPr lang="es-ES" sz="4000" dirty="0" smtClean="0">
                <a:solidFill>
                  <a:schemeClr val="bg1"/>
                </a:solidFill>
              </a:rPr>
            </a:br>
            <a:endParaRPr lang="es-ES" sz="4000" dirty="0">
              <a:solidFill>
                <a:schemeClr val="bg1"/>
              </a:solidFill>
            </a:endParaRPr>
          </a:p>
        </p:txBody>
      </p:sp>
      <p:sp>
        <p:nvSpPr>
          <p:cNvPr id="2" name="Subtítulo 1"/>
          <p:cNvSpPr>
            <a:spLocks noGrp="1"/>
          </p:cNvSpPr>
          <p:nvPr>
            <p:ph type="subTitle" idx="1"/>
          </p:nvPr>
        </p:nvSpPr>
        <p:spPr>
          <a:xfrm>
            <a:off x="232013" y="294481"/>
            <a:ext cx="11709778" cy="6392921"/>
          </a:xfrm>
        </p:spPr>
        <p:txBody>
          <a:bodyPr>
            <a:noAutofit/>
          </a:bodyPr>
          <a:lstStyle/>
          <a:p>
            <a:pPr>
              <a:lnSpc>
                <a:spcPct val="150000"/>
              </a:lnSpc>
            </a:pPr>
            <a:r>
              <a:rPr lang="es-ES" sz="4000" b="1" dirty="0">
                <a:solidFill>
                  <a:schemeClr val="bg1"/>
                </a:solidFill>
                <a:latin typeface="Arial" panose="020B0604020202020204" pitchFamily="34" charset="0"/>
                <a:cs typeface="Arial" panose="020B0604020202020204" pitchFamily="34" charset="0"/>
              </a:rPr>
              <a:t>-</a:t>
            </a:r>
            <a:r>
              <a:rPr lang="es-ES" sz="4000" b="1" dirty="0" smtClean="0">
                <a:solidFill>
                  <a:schemeClr val="bg1"/>
                </a:solidFill>
                <a:latin typeface="Arial" panose="020B0604020202020204" pitchFamily="34" charset="0"/>
                <a:cs typeface="Arial" panose="020B0604020202020204" pitchFamily="34" charset="0"/>
              </a:rPr>
              <a:t> Dimensión organizativa:</a:t>
            </a:r>
            <a:endParaRPr lang="es-ES" sz="3600" b="1" dirty="0" smtClean="0">
              <a:solidFill>
                <a:schemeClr val="bg1"/>
              </a:solidFill>
              <a:latin typeface="Arial" panose="020B0604020202020204" pitchFamily="34" charset="0"/>
              <a:cs typeface="Arial" panose="020B0604020202020204" pitchFamily="34" charset="0"/>
            </a:endParaRPr>
          </a:p>
          <a:p>
            <a:pPr>
              <a:lnSpc>
                <a:spcPct val="150000"/>
              </a:lnSpc>
            </a:pPr>
            <a:r>
              <a:rPr lang="es-ES" sz="3600" dirty="0" smtClean="0">
                <a:solidFill>
                  <a:schemeClr val="bg1"/>
                </a:solidFill>
                <a:latin typeface="Arial" panose="020B0604020202020204" pitchFamily="34" charset="0"/>
                <a:cs typeface="Arial" panose="020B0604020202020204" pitchFamily="34" charset="0"/>
              </a:rPr>
              <a:t>. Política administrativa y de gestión</a:t>
            </a:r>
          </a:p>
          <a:p>
            <a:pPr>
              <a:lnSpc>
                <a:spcPct val="150000"/>
              </a:lnSpc>
            </a:pPr>
            <a:r>
              <a:rPr lang="es-ES" sz="3600" dirty="0" smtClean="0">
                <a:solidFill>
                  <a:schemeClr val="bg1"/>
                </a:solidFill>
                <a:latin typeface="Arial" panose="020B0604020202020204" pitchFamily="34" charset="0"/>
                <a:cs typeface="Arial" panose="020B0604020202020204" pitchFamily="34" charset="0"/>
              </a:rPr>
              <a:t>. Aspectos de mercado, económicos e industria</a:t>
            </a:r>
          </a:p>
          <a:p>
            <a:pPr>
              <a:lnSpc>
                <a:spcPct val="150000"/>
              </a:lnSpc>
            </a:pPr>
            <a:r>
              <a:rPr lang="es-ES" sz="3600" dirty="0" smtClean="0">
                <a:solidFill>
                  <a:schemeClr val="bg1"/>
                </a:solidFill>
                <a:latin typeface="Arial" panose="020B0604020202020204" pitchFamily="34" charset="0"/>
                <a:cs typeface="Arial" panose="020B0604020202020204" pitchFamily="34" charset="0"/>
              </a:rPr>
              <a:t>. Agentes sociales: empresarios, sindicatos, cuestiones relacionadas con la actividad profesional productiva, la distribución de productos, usuarios y consumidores.</a:t>
            </a:r>
          </a:p>
          <a:p>
            <a:pPr>
              <a:lnSpc>
                <a:spcPct val="150000"/>
              </a:lnSpc>
            </a:pPr>
            <a:endParaRPr lang="es-ES" sz="36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089917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ctrTitle"/>
          </p:nvPr>
        </p:nvSpPr>
        <p:spPr/>
        <p:txBody>
          <a:bodyPr>
            <a:noAutofit/>
          </a:bodyPr>
          <a:lstStyle/>
          <a:p>
            <a:pPr algn="ctr"/>
            <a:r>
              <a:rPr lang="es-ES" sz="4000" dirty="0" smtClean="0">
                <a:solidFill>
                  <a:schemeClr val="bg1"/>
                </a:solidFill>
              </a:rPr>
              <a:t/>
            </a:r>
            <a:br>
              <a:rPr lang="es-ES" sz="4000" dirty="0" smtClean="0">
                <a:solidFill>
                  <a:schemeClr val="bg1"/>
                </a:solidFill>
              </a:rPr>
            </a:br>
            <a:endParaRPr lang="es-ES" sz="4000" dirty="0">
              <a:solidFill>
                <a:schemeClr val="bg1"/>
              </a:solidFill>
            </a:endParaRPr>
          </a:p>
        </p:txBody>
      </p:sp>
      <p:sp>
        <p:nvSpPr>
          <p:cNvPr id="2" name="Subtítulo 1"/>
          <p:cNvSpPr>
            <a:spLocks noGrp="1"/>
          </p:cNvSpPr>
          <p:nvPr>
            <p:ph type="subTitle" idx="1"/>
          </p:nvPr>
        </p:nvSpPr>
        <p:spPr>
          <a:xfrm>
            <a:off x="450376" y="294481"/>
            <a:ext cx="11204812" cy="6338331"/>
          </a:xfrm>
        </p:spPr>
        <p:txBody>
          <a:bodyPr>
            <a:normAutofit/>
          </a:bodyPr>
          <a:lstStyle/>
          <a:p>
            <a:pPr>
              <a:lnSpc>
                <a:spcPct val="170000"/>
              </a:lnSpc>
            </a:pPr>
            <a:r>
              <a:rPr lang="es-ES" sz="4000" b="1" dirty="0" smtClean="0">
                <a:solidFill>
                  <a:schemeClr val="bg1"/>
                </a:solidFill>
                <a:latin typeface="Arial" panose="020B0604020202020204" pitchFamily="34" charset="0"/>
                <a:cs typeface="Arial" panose="020B0604020202020204" pitchFamily="34" charset="0"/>
              </a:rPr>
              <a:t>- Dimensión ideológica – cultural:</a:t>
            </a:r>
          </a:p>
          <a:p>
            <a:pPr>
              <a:lnSpc>
                <a:spcPct val="170000"/>
              </a:lnSpc>
            </a:pPr>
            <a:r>
              <a:rPr lang="es-ES" sz="3600" dirty="0" smtClean="0">
                <a:solidFill>
                  <a:schemeClr val="bg1"/>
                </a:solidFill>
                <a:latin typeface="Arial" panose="020B0604020202020204" pitchFamily="34" charset="0"/>
                <a:cs typeface="Arial" panose="020B0604020202020204" pitchFamily="34" charset="0"/>
              </a:rPr>
              <a:t>. Finalidades y objetivos</a:t>
            </a:r>
          </a:p>
          <a:p>
            <a:pPr>
              <a:lnSpc>
                <a:spcPct val="170000"/>
              </a:lnSpc>
            </a:pPr>
            <a:r>
              <a:rPr lang="es-ES" sz="3600" dirty="0" smtClean="0">
                <a:solidFill>
                  <a:schemeClr val="bg1"/>
                </a:solidFill>
                <a:latin typeface="Arial" panose="020B0604020202020204" pitchFamily="34" charset="0"/>
                <a:cs typeface="Arial" panose="020B0604020202020204" pitchFamily="34" charset="0"/>
              </a:rPr>
              <a:t>. Sistemas de valores y códigos éticos</a:t>
            </a:r>
          </a:p>
          <a:p>
            <a:pPr>
              <a:lnSpc>
                <a:spcPct val="170000"/>
              </a:lnSpc>
            </a:pPr>
            <a:r>
              <a:rPr lang="es-ES" sz="3600" dirty="0" smtClean="0">
                <a:solidFill>
                  <a:schemeClr val="bg1"/>
                </a:solidFill>
                <a:latin typeface="Arial" panose="020B0604020202020204" pitchFamily="34" charset="0"/>
                <a:cs typeface="Arial" panose="020B0604020202020204" pitchFamily="34" charset="0"/>
              </a:rPr>
              <a:t>. Creencia en el progreso.</a:t>
            </a:r>
          </a:p>
          <a:p>
            <a:endParaRPr lang="es-ES" dirty="0">
              <a:solidFill>
                <a:schemeClr val="bg1"/>
              </a:solidFill>
            </a:endParaRPr>
          </a:p>
        </p:txBody>
      </p:sp>
    </p:spTree>
    <p:extLst>
      <p:ext uri="{BB962C8B-B14F-4D97-AF65-F5344CB8AC3E}">
        <p14:creationId xmlns:p14="http://schemas.microsoft.com/office/powerpoint/2010/main" val="12054585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ctrTitle"/>
          </p:nvPr>
        </p:nvSpPr>
        <p:spPr>
          <a:xfrm>
            <a:off x="518614" y="232013"/>
            <a:ext cx="11136573" cy="5732689"/>
          </a:xfrm>
        </p:spPr>
        <p:txBody>
          <a:bodyPr>
            <a:noAutofit/>
          </a:bodyPr>
          <a:lstStyle/>
          <a:p>
            <a:pPr>
              <a:lnSpc>
                <a:spcPct val="150000"/>
              </a:lnSpc>
            </a:pPr>
            <a:r>
              <a:rPr lang="es-ES" sz="4000" dirty="0">
                <a:solidFill>
                  <a:schemeClr val="bg1"/>
                </a:solidFill>
                <a:latin typeface="Arial" panose="020B0604020202020204" pitchFamily="34" charset="0"/>
                <a:cs typeface="Arial" panose="020B0604020202020204" pitchFamily="34" charset="0"/>
              </a:rPr>
              <a:t>La concepción tradicional de la ciencia y la tecnología. La producción de nuevas imágenes de la ciencia y la tecnología. La ciencia y la tecnología como procesos sociales.</a:t>
            </a:r>
            <a:br>
              <a:rPr lang="es-ES" sz="4000" dirty="0">
                <a:solidFill>
                  <a:schemeClr val="bg1"/>
                </a:solidFill>
                <a:latin typeface="Arial" panose="020B0604020202020204" pitchFamily="34" charset="0"/>
                <a:cs typeface="Arial" panose="020B0604020202020204" pitchFamily="34" charset="0"/>
              </a:rPr>
            </a:br>
            <a:r>
              <a:rPr lang="es-ES" sz="4000" dirty="0">
                <a:solidFill>
                  <a:schemeClr val="bg1"/>
                </a:solidFill>
                <a:latin typeface="Arial" panose="020B0604020202020204" pitchFamily="34" charset="0"/>
                <a:cs typeface="Arial" panose="020B0604020202020204" pitchFamily="34" charset="0"/>
              </a:rPr>
              <a:t>Ciencia, tecnología, sociedad y cultura en el cambio de siglo. </a:t>
            </a:r>
          </a:p>
        </p:txBody>
      </p:sp>
    </p:spTree>
    <p:extLst>
      <p:ext uri="{BB962C8B-B14F-4D97-AF65-F5344CB8AC3E}">
        <p14:creationId xmlns:p14="http://schemas.microsoft.com/office/powerpoint/2010/main" val="1214549055"/>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ctrTitle"/>
          </p:nvPr>
        </p:nvSpPr>
        <p:spPr>
          <a:xfrm>
            <a:off x="1622474" y="1178634"/>
            <a:ext cx="9144000" cy="2387600"/>
          </a:xfrm>
        </p:spPr>
        <p:txBody>
          <a:bodyPr>
            <a:noAutofit/>
          </a:bodyPr>
          <a:lstStyle/>
          <a:p>
            <a:pPr algn="ctr"/>
            <a:r>
              <a:rPr lang="es-ES" sz="4000" dirty="0" smtClean="0">
                <a:solidFill>
                  <a:schemeClr val="bg1"/>
                </a:solidFill>
              </a:rPr>
              <a:t/>
            </a:r>
            <a:br>
              <a:rPr lang="es-ES" sz="4000" dirty="0" smtClean="0">
                <a:solidFill>
                  <a:schemeClr val="bg1"/>
                </a:solidFill>
              </a:rPr>
            </a:br>
            <a:endParaRPr lang="es-ES" sz="4000" dirty="0">
              <a:solidFill>
                <a:schemeClr val="bg1"/>
              </a:solidFill>
            </a:endParaRPr>
          </a:p>
        </p:txBody>
      </p:sp>
      <p:sp>
        <p:nvSpPr>
          <p:cNvPr id="2" name="Subtítulo 1"/>
          <p:cNvSpPr>
            <a:spLocks noGrp="1"/>
          </p:cNvSpPr>
          <p:nvPr>
            <p:ph type="subTitle" idx="1"/>
          </p:nvPr>
        </p:nvSpPr>
        <p:spPr>
          <a:xfrm>
            <a:off x="0" y="1"/>
            <a:ext cx="12192000" cy="6632812"/>
          </a:xfrm>
        </p:spPr>
        <p:txBody>
          <a:bodyPr>
            <a:normAutofit lnSpcReduction="10000"/>
          </a:bodyPr>
          <a:lstStyle/>
          <a:p>
            <a:pPr>
              <a:lnSpc>
                <a:spcPct val="150000"/>
              </a:lnSpc>
            </a:pPr>
            <a:r>
              <a:rPr lang="es-ES" sz="4000" b="1" dirty="0" smtClean="0">
                <a:solidFill>
                  <a:schemeClr val="bg1"/>
                </a:solidFill>
                <a:latin typeface="Arial" panose="020B0604020202020204" pitchFamily="34" charset="0"/>
                <a:cs typeface="Arial" panose="020B0604020202020204" pitchFamily="34" charset="0"/>
              </a:rPr>
              <a:t>Tecnología</a:t>
            </a:r>
          </a:p>
          <a:p>
            <a:pPr marL="571500" indent="-571500">
              <a:lnSpc>
                <a:spcPct val="150000"/>
              </a:lnSpc>
              <a:buFont typeface="Arial" panose="020B0604020202020204" pitchFamily="34" charset="0"/>
              <a:buChar char="•"/>
            </a:pPr>
            <a:r>
              <a:rPr lang="es-ES" sz="4000" dirty="0">
                <a:solidFill>
                  <a:schemeClr val="bg1"/>
                </a:solidFill>
                <a:latin typeface="Arial" panose="020B0604020202020204" pitchFamily="34" charset="0"/>
                <a:cs typeface="Arial" panose="020B0604020202020204" pitchFamily="34" charset="0"/>
              </a:rPr>
              <a:t>Ocupa un nuevo lugar, es reconocida como generadora de conocimiento, portadora de una dinámica propia</a:t>
            </a:r>
          </a:p>
          <a:p>
            <a:pPr marL="571500" indent="-571500">
              <a:lnSpc>
                <a:spcPct val="150000"/>
              </a:lnSpc>
              <a:buFont typeface="Arial" panose="020B0604020202020204" pitchFamily="34" charset="0"/>
              <a:buChar char="•"/>
            </a:pPr>
            <a:r>
              <a:rPr lang="es-ES" sz="4000" dirty="0">
                <a:solidFill>
                  <a:schemeClr val="bg1"/>
                </a:solidFill>
                <a:latin typeface="Arial" panose="020B0604020202020204" pitchFamily="34" charset="0"/>
                <a:cs typeface="Arial" panose="020B0604020202020204" pitchFamily="34" charset="0"/>
              </a:rPr>
              <a:t>No puede ser reducida a derivación o apéndice de la ciencia, por lo que demanda una atención </a:t>
            </a:r>
            <a:r>
              <a:rPr lang="es-ES" sz="4000" dirty="0" smtClean="0">
                <a:solidFill>
                  <a:schemeClr val="bg1"/>
                </a:solidFill>
                <a:latin typeface="Arial" panose="020B0604020202020204" pitchFamily="34" charset="0"/>
                <a:cs typeface="Arial" panose="020B0604020202020204" pitchFamily="34" charset="0"/>
              </a:rPr>
              <a:t>diferenciada</a:t>
            </a:r>
            <a:endParaRPr lang="es-ES" sz="4000" dirty="0">
              <a:solidFill>
                <a:schemeClr val="bg1"/>
              </a:solidFill>
              <a:latin typeface="Arial" panose="020B0604020202020204" pitchFamily="34" charset="0"/>
              <a:cs typeface="Arial" panose="020B0604020202020204" pitchFamily="34" charset="0"/>
            </a:endParaRPr>
          </a:p>
          <a:p>
            <a:pPr>
              <a:lnSpc>
                <a:spcPct val="150000"/>
              </a:lnSpc>
            </a:pPr>
            <a:endParaRPr lang="es-ES" sz="40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02954003"/>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ctrTitle"/>
          </p:nvPr>
        </p:nvSpPr>
        <p:spPr>
          <a:xfrm>
            <a:off x="1622474" y="1178634"/>
            <a:ext cx="9144000" cy="2387600"/>
          </a:xfrm>
        </p:spPr>
        <p:txBody>
          <a:bodyPr>
            <a:noAutofit/>
          </a:bodyPr>
          <a:lstStyle/>
          <a:p>
            <a:pPr algn="ctr"/>
            <a:r>
              <a:rPr lang="es-ES" sz="4000" dirty="0" smtClean="0">
                <a:solidFill>
                  <a:schemeClr val="bg1"/>
                </a:solidFill>
              </a:rPr>
              <a:t/>
            </a:r>
            <a:br>
              <a:rPr lang="es-ES" sz="4000" dirty="0" smtClean="0">
                <a:solidFill>
                  <a:schemeClr val="bg1"/>
                </a:solidFill>
              </a:rPr>
            </a:br>
            <a:endParaRPr lang="es-ES" sz="4000" dirty="0">
              <a:solidFill>
                <a:schemeClr val="bg1"/>
              </a:solidFill>
            </a:endParaRPr>
          </a:p>
        </p:txBody>
      </p:sp>
      <p:sp>
        <p:nvSpPr>
          <p:cNvPr id="2" name="Subtítulo 1"/>
          <p:cNvSpPr>
            <a:spLocks noGrp="1"/>
          </p:cNvSpPr>
          <p:nvPr>
            <p:ph type="subTitle" idx="1"/>
          </p:nvPr>
        </p:nvSpPr>
        <p:spPr>
          <a:xfrm>
            <a:off x="0" y="1"/>
            <a:ext cx="12192000" cy="6632812"/>
          </a:xfrm>
        </p:spPr>
        <p:txBody>
          <a:bodyPr>
            <a:normAutofit/>
          </a:bodyPr>
          <a:lstStyle/>
          <a:p>
            <a:pPr marL="571500" indent="-571500">
              <a:lnSpc>
                <a:spcPct val="150000"/>
              </a:lnSpc>
              <a:buFont typeface="Arial" panose="020B0604020202020204" pitchFamily="34" charset="0"/>
              <a:buChar char="•"/>
            </a:pPr>
            <a:r>
              <a:rPr lang="es-ES" sz="4000" dirty="0">
                <a:solidFill>
                  <a:schemeClr val="bg1"/>
                </a:solidFill>
                <a:latin typeface="Arial" panose="020B0604020202020204" pitchFamily="34" charset="0"/>
                <a:cs typeface="Arial" panose="020B0604020202020204" pitchFamily="34" charset="0"/>
              </a:rPr>
              <a:t>Simultáneamente, no se puede concebir separada, independiente, o al margen de la ciencia.              </a:t>
            </a:r>
          </a:p>
          <a:p>
            <a:pPr algn="r">
              <a:lnSpc>
                <a:spcPct val="150000"/>
              </a:lnSpc>
            </a:pPr>
            <a:r>
              <a:rPr lang="es-ES" sz="3000" dirty="0">
                <a:solidFill>
                  <a:schemeClr val="bg1"/>
                </a:solidFill>
                <a:latin typeface="Arial" panose="020B0604020202020204" pitchFamily="34" charset="0"/>
                <a:cs typeface="Arial" panose="020B0604020202020204" pitchFamily="34" charset="0"/>
              </a:rPr>
              <a:t>                                                </a:t>
            </a:r>
            <a:r>
              <a:rPr lang="es-ES" sz="3000" dirty="0" smtClean="0">
                <a:solidFill>
                  <a:schemeClr val="bg1"/>
                </a:solidFill>
                <a:latin typeface="Arial" panose="020B0604020202020204" pitchFamily="34" charset="0"/>
                <a:cs typeface="Arial" panose="020B0604020202020204" pitchFamily="34" charset="0"/>
              </a:rPr>
              <a:t> </a:t>
            </a:r>
            <a:r>
              <a:rPr lang="es-ES" sz="3000" dirty="0">
                <a:solidFill>
                  <a:schemeClr val="bg1"/>
                </a:solidFill>
                <a:latin typeface="Arial" panose="020B0604020202020204" pitchFamily="34" charset="0"/>
                <a:cs typeface="Arial" panose="020B0604020202020204" pitchFamily="34" charset="0"/>
              </a:rPr>
              <a:t>Delgado Carlos Jesús. Ciencia, tecnología y ciudadanía: cambios fundamentales </a:t>
            </a:r>
            <a:endParaRPr lang="es-ES" sz="3000" dirty="0" smtClean="0">
              <a:solidFill>
                <a:schemeClr val="bg1"/>
              </a:solidFill>
              <a:latin typeface="Arial" panose="020B0604020202020204" pitchFamily="34" charset="0"/>
              <a:cs typeface="Arial" panose="020B0604020202020204" pitchFamily="34" charset="0"/>
            </a:endParaRPr>
          </a:p>
          <a:p>
            <a:pPr algn="r">
              <a:lnSpc>
                <a:spcPct val="150000"/>
              </a:lnSpc>
            </a:pPr>
            <a:r>
              <a:rPr lang="es-ES" sz="3000" dirty="0" smtClean="0">
                <a:solidFill>
                  <a:schemeClr val="bg1"/>
                </a:solidFill>
                <a:latin typeface="Arial" panose="020B0604020202020204" pitchFamily="34" charset="0"/>
                <a:cs typeface="Arial" panose="020B0604020202020204" pitchFamily="34" charset="0"/>
              </a:rPr>
              <a:t>y </a:t>
            </a:r>
            <a:r>
              <a:rPr lang="es-ES" sz="3000" dirty="0">
                <a:solidFill>
                  <a:schemeClr val="bg1"/>
                </a:solidFill>
                <a:latin typeface="Arial" panose="020B0604020202020204" pitchFamily="34" charset="0"/>
                <a:cs typeface="Arial" panose="020B0604020202020204" pitchFamily="34" charset="0"/>
              </a:rPr>
              <a:t>desafíos éticos. Revista </a:t>
            </a:r>
            <a:r>
              <a:rPr lang="es-ES" sz="3000" dirty="0" smtClean="0">
                <a:solidFill>
                  <a:schemeClr val="bg1"/>
                </a:solidFill>
                <a:latin typeface="Arial" panose="020B0604020202020204" pitchFamily="34" charset="0"/>
                <a:cs typeface="Arial" panose="020B0604020202020204" pitchFamily="34" charset="0"/>
              </a:rPr>
              <a:t>Universidad de </a:t>
            </a:r>
            <a:r>
              <a:rPr lang="es-ES" sz="3000" dirty="0">
                <a:solidFill>
                  <a:schemeClr val="bg1"/>
                </a:solidFill>
                <a:latin typeface="Arial" panose="020B0604020202020204" pitchFamily="34" charset="0"/>
                <a:cs typeface="Arial" panose="020B0604020202020204" pitchFamily="34" charset="0"/>
              </a:rPr>
              <a:t>La </a:t>
            </a:r>
            <a:r>
              <a:rPr lang="es-ES" sz="3000" dirty="0" smtClean="0">
                <a:solidFill>
                  <a:schemeClr val="bg1"/>
                </a:solidFill>
                <a:latin typeface="Arial" panose="020B0604020202020204" pitchFamily="34" charset="0"/>
                <a:cs typeface="Arial" panose="020B0604020202020204" pitchFamily="34" charset="0"/>
              </a:rPr>
              <a:t>Habana, </a:t>
            </a:r>
          </a:p>
          <a:p>
            <a:pPr algn="r">
              <a:lnSpc>
                <a:spcPct val="150000"/>
              </a:lnSpc>
            </a:pPr>
            <a:r>
              <a:rPr lang="es-ES" sz="3000" dirty="0" smtClean="0">
                <a:solidFill>
                  <a:schemeClr val="bg1"/>
                </a:solidFill>
                <a:latin typeface="Arial" panose="020B0604020202020204" pitchFamily="34" charset="0"/>
                <a:cs typeface="Arial" panose="020B0604020202020204" pitchFamily="34" charset="0"/>
              </a:rPr>
              <a:t>N.276</a:t>
            </a:r>
            <a:r>
              <a:rPr lang="es-ES" sz="3000" dirty="0">
                <a:solidFill>
                  <a:schemeClr val="bg1"/>
                </a:solidFill>
                <a:latin typeface="Arial" panose="020B0604020202020204" pitchFamily="34" charset="0"/>
                <a:cs typeface="Arial" panose="020B0604020202020204" pitchFamily="34" charset="0"/>
              </a:rPr>
              <a:t>, julio-diciembre,2013. Número Especial.</a:t>
            </a:r>
          </a:p>
          <a:p>
            <a:pPr>
              <a:lnSpc>
                <a:spcPct val="150000"/>
              </a:lnSpc>
            </a:pPr>
            <a:endParaRPr lang="es-ES" sz="40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69555612"/>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ctrTitle"/>
          </p:nvPr>
        </p:nvSpPr>
        <p:spPr/>
        <p:txBody>
          <a:bodyPr>
            <a:noAutofit/>
          </a:bodyPr>
          <a:lstStyle/>
          <a:p>
            <a:pPr algn="ctr"/>
            <a:r>
              <a:rPr lang="es-ES" sz="4000" dirty="0" smtClean="0">
                <a:solidFill>
                  <a:schemeClr val="bg1"/>
                </a:solidFill>
              </a:rPr>
              <a:t/>
            </a:r>
            <a:br>
              <a:rPr lang="es-ES" sz="4000" dirty="0" smtClean="0">
                <a:solidFill>
                  <a:schemeClr val="bg1"/>
                </a:solidFill>
              </a:rPr>
            </a:br>
            <a:endParaRPr lang="es-ES" sz="4000" dirty="0">
              <a:solidFill>
                <a:schemeClr val="bg1"/>
              </a:solidFill>
            </a:endParaRPr>
          </a:p>
        </p:txBody>
      </p:sp>
      <p:sp>
        <p:nvSpPr>
          <p:cNvPr id="2" name="Subtítulo 1"/>
          <p:cNvSpPr>
            <a:spLocks noGrp="1"/>
          </p:cNvSpPr>
          <p:nvPr>
            <p:ph type="subTitle" idx="1"/>
          </p:nvPr>
        </p:nvSpPr>
        <p:spPr>
          <a:xfrm>
            <a:off x="0" y="-122830"/>
            <a:ext cx="12192000" cy="6864825"/>
          </a:xfrm>
        </p:spPr>
        <p:txBody>
          <a:bodyPr>
            <a:normAutofit fontScale="25000" lnSpcReduction="20000"/>
          </a:bodyPr>
          <a:lstStyle/>
          <a:p>
            <a:pPr>
              <a:lnSpc>
                <a:spcPct val="170000"/>
              </a:lnSpc>
            </a:pPr>
            <a:r>
              <a:rPr lang="es-ES" sz="16000" b="1" dirty="0" smtClean="0">
                <a:solidFill>
                  <a:schemeClr val="bg1"/>
                </a:solidFill>
                <a:latin typeface="Arial" panose="020B0604020202020204" pitchFamily="34" charset="0"/>
                <a:cs typeface="Arial" panose="020B0604020202020204" pitchFamily="34" charset="0"/>
              </a:rPr>
              <a:t>Conclusiones parciales:</a:t>
            </a:r>
          </a:p>
          <a:p>
            <a:pPr>
              <a:lnSpc>
                <a:spcPct val="170000"/>
              </a:lnSpc>
            </a:pPr>
            <a:r>
              <a:rPr lang="es-ES" sz="14400" dirty="0" smtClean="0">
                <a:solidFill>
                  <a:schemeClr val="bg1"/>
                </a:solidFill>
                <a:latin typeface="Arial" panose="020B0604020202020204" pitchFamily="34" charset="0"/>
                <a:cs typeface="Arial" panose="020B0604020202020204" pitchFamily="34" charset="0"/>
              </a:rPr>
              <a:t>- No se trata de ver la ciencia y la tecnología como entes independientes, sino como procesos sociales</a:t>
            </a:r>
          </a:p>
          <a:p>
            <a:pPr>
              <a:lnSpc>
                <a:spcPct val="170000"/>
              </a:lnSpc>
            </a:pPr>
            <a:r>
              <a:rPr lang="es-ES" sz="14400" dirty="0" smtClean="0">
                <a:solidFill>
                  <a:schemeClr val="bg1"/>
                </a:solidFill>
                <a:latin typeface="Arial" panose="020B0604020202020204" pitchFamily="34" charset="0"/>
                <a:cs typeface="Arial" panose="020B0604020202020204" pitchFamily="34" charset="0"/>
              </a:rPr>
              <a:t>- Cada una: ciencia y tecnología devienen en un sistema, que a su vez forman parte de un sistema mayor: la sociedad</a:t>
            </a:r>
          </a:p>
          <a:p>
            <a:pPr>
              <a:lnSpc>
                <a:spcPct val="170000"/>
              </a:lnSpc>
            </a:pPr>
            <a:r>
              <a:rPr lang="es-ES" sz="14400" dirty="0" smtClean="0">
                <a:solidFill>
                  <a:schemeClr val="bg1"/>
                </a:solidFill>
                <a:latin typeface="Arial" panose="020B0604020202020204" pitchFamily="34" charset="0"/>
                <a:cs typeface="Arial" panose="020B0604020202020204" pitchFamily="34" charset="0"/>
              </a:rPr>
              <a:t>- Hoy se habla de un complejo ciencia – tecnología o de una </a:t>
            </a:r>
            <a:r>
              <a:rPr lang="es-ES" sz="14400" dirty="0" err="1" smtClean="0">
                <a:solidFill>
                  <a:schemeClr val="bg1"/>
                </a:solidFill>
                <a:latin typeface="Arial" panose="020B0604020202020204" pitchFamily="34" charset="0"/>
                <a:cs typeface="Arial" panose="020B0604020202020204" pitchFamily="34" charset="0"/>
              </a:rPr>
              <a:t>tecnociencia</a:t>
            </a:r>
            <a:r>
              <a:rPr lang="es-ES" sz="14400" dirty="0" smtClean="0">
                <a:solidFill>
                  <a:schemeClr val="bg1"/>
                </a:solidFill>
                <a:latin typeface="Arial" panose="020B0604020202020204" pitchFamily="34" charset="0"/>
                <a:cs typeface="Arial" panose="020B0604020202020204" pitchFamily="34" charset="0"/>
              </a:rPr>
              <a:t>.</a:t>
            </a:r>
          </a:p>
          <a:p>
            <a:endParaRPr lang="es-ES" dirty="0">
              <a:solidFill>
                <a:schemeClr val="bg1"/>
              </a:solidFill>
            </a:endParaRPr>
          </a:p>
        </p:txBody>
      </p:sp>
    </p:spTree>
    <p:extLst>
      <p:ext uri="{BB962C8B-B14F-4D97-AF65-F5344CB8AC3E}">
        <p14:creationId xmlns:p14="http://schemas.microsoft.com/office/powerpoint/2010/main" val="3931613905"/>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ctrTitle"/>
          </p:nvPr>
        </p:nvSpPr>
        <p:spPr/>
        <p:txBody>
          <a:bodyPr>
            <a:noAutofit/>
          </a:bodyPr>
          <a:lstStyle/>
          <a:p>
            <a:pPr algn="ctr"/>
            <a:r>
              <a:rPr lang="es-ES" sz="4000" dirty="0" smtClean="0">
                <a:solidFill>
                  <a:schemeClr val="bg1"/>
                </a:solidFill>
              </a:rPr>
              <a:t/>
            </a:r>
            <a:br>
              <a:rPr lang="es-ES" sz="4000" dirty="0" smtClean="0">
                <a:solidFill>
                  <a:schemeClr val="bg1"/>
                </a:solidFill>
              </a:rPr>
            </a:br>
            <a:endParaRPr lang="es-ES" sz="4000" dirty="0">
              <a:solidFill>
                <a:schemeClr val="bg1"/>
              </a:solidFill>
            </a:endParaRPr>
          </a:p>
        </p:txBody>
      </p:sp>
      <p:sp>
        <p:nvSpPr>
          <p:cNvPr id="2" name="Subtítulo 1"/>
          <p:cNvSpPr>
            <a:spLocks noGrp="1"/>
          </p:cNvSpPr>
          <p:nvPr>
            <p:ph type="subTitle" idx="1"/>
          </p:nvPr>
        </p:nvSpPr>
        <p:spPr>
          <a:xfrm>
            <a:off x="1" y="-95534"/>
            <a:ext cx="12192000" cy="7301552"/>
          </a:xfrm>
        </p:spPr>
        <p:txBody>
          <a:bodyPr>
            <a:normAutofit fontScale="92500" lnSpcReduction="20000"/>
          </a:bodyPr>
          <a:lstStyle/>
          <a:p>
            <a:pPr>
              <a:lnSpc>
                <a:spcPct val="150000"/>
              </a:lnSpc>
            </a:pPr>
            <a:r>
              <a:rPr lang="es-ES" sz="4700" b="1" u="sng" dirty="0" smtClean="0">
                <a:solidFill>
                  <a:schemeClr val="bg1"/>
                </a:solidFill>
                <a:latin typeface="Arial" panose="020B0604020202020204" pitchFamily="34" charset="0"/>
                <a:cs typeface="Arial" panose="020B0604020202020204" pitchFamily="34" charset="0"/>
              </a:rPr>
              <a:t>Innovación</a:t>
            </a:r>
          </a:p>
          <a:p>
            <a:pPr>
              <a:lnSpc>
                <a:spcPct val="120000"/>
              </a:lnSpc>
            </a:pPr>
            <a:endParaRPr lang="es-ES" sz="3900" u="sng" dirty="0" smtClean="0">
              <a:solidFill>
                <a:schemeClr val="bg1"/>
              </a:solidFill>
              <a:latin typeface="Arial" panose="020B0604020202020204" pitchFamily="34" charset="0"/>
              <a:cs typeface="Arial" panose="020B0604020202020204" pitchFamily="34" charset="0"/>
            </a:endParaRPr>
          </a:p>
          <a:p>
            <a:pPr>
              <a:lnSpc>
                <a:spcPct val="150000"/>
              </a:lnSpc>
            </a:pPr>
            <a:r>
              <a:rPr lang="es-ES" sz="3900" dirty="0" smtClean="0">
                <a:solidFill>
                  <a:schemeClr val="bg1"/>
                </a:solidFill>
                <a:latin typeface="Arial" panose="020B0604020202020204" pitchFamily="34" charset="0"/>
                <a:cs typeface="Arial" panose="020B0604020202020204" pitchFamily="34" charset="0"/>
              </a:rPr>
              <a:t>Desde hace algunas décadas las políticas científicas y tecnológicas de muchos Estados se han convertido en políticas para la innovación:</a:t>
            </a:r>
          </a:p>
          <a:p>
            <a:pPr marL="342900" indent="-342900">
              <a:lnSpc>
                <a:spcPct val="150000"/>
              </a:lnSpc>
              <a:buFontTx/>
              <a:buChar char="-"/>
            </a:pPr>
            <a:r>
              <a:rPr lang="es-ES" sz="3900" dirty="0" smtClean="0">
                <a:solidFill>
                  <a:schemeClr val="bg1"/>
                </a:solidFill>
                <a:latin typeface="Arial" panose="020B0604020202020204" pitchFamily="34" charset="0"/>
                <a:cs typeface="Arial" panose="020B0604020202020204" pitchFamily="34" charset="0"/>
              </a:rPr>
              <a:t>Años 50 y 60: dominaron aquellas que incentivaron la ciencia</a:t>
            </a:r>
          </a:p>
          <a:p>
            <a:pPr marL="342900" indent="-342900">
              <a:lnSpc>
                <a:spcPct val="150000"/>
              </a:lnSpc>
              <a:buFontTx/>
              <a:buChar char="-"/>
            </a:pPr>
            <a:r>
              <a:rPr lang="es-ES" sz="3900" dirty="0" smtClean="0">
                <a:solidFill>
                  <a:schemeClr val="bg1"/>
                </a:solidFill>
                <a:latin typeface="Arial" panose="020B0604020202020204" pitchFamily="34" charset="0"/>
                <a:cs typeface="Arial" panose="020B0604020202020204" pitchFamily="34" charset="0"/>
              </a:rPr>
              <a:t>Años 70 y parte de los 80: la variable tecnológica concitó la mayor atención</a:t>
            </a:r>
          </a:p>
          <a:p>
            <a:endParaRPr lang="es-ES" dirty="0" smtClean="0">
              <a:solidFill>
                <a:schemeClr val="bg1"/>
              </a:solidFill>
            </a:endParaRPr>
          </a:p>
          <a:p>
            <a:endParaRPr lang="es-ES" dirty="0">
              <a:solidFill>
                <a:schemeClr val="bg1"/>
              </a:solidFill>
            </a:endParaRPr>
          </a:p>
        </p:txBody>
      </p:sp>
    </p:spTree>
    <p:extLst>
      <p:ext uri="{BB962C8B-B14F-4D97-AF65-F5344CB8AC3E}">
        <p14:creationId xmlns:p14="http://schemas.microsoft.com/office/powerpoint/2010/main" val="2888565402"/>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ctrTitle"/>
          </p:nvPr>
        </p:nvSpPr>
        <p:spPr/>
        <p:txBody>
          <a:bodyPr>
            <a:noAutofit/>
          </a:bodyPr>
          <a:lstStyle/>
          <a:p>
            <a:pPr algn="ctr"/>
            <a:r>
              <a:rPr lang="es-ES" sz="4000" dirty="0" smtClean="0">
                <a:solidFill>
                  <a:schemeClr val="bg1"/>
                </a:solidFill>
              </a:rPr>
              <a:t/>
            </a:r>
            <a:br>
              <a:rPr lang="es-ES" sz="4000" dirty="0" smtClean="0">
                <a:solidFill>
                  <a:schemeClr val="bg1"/>
                </a:solidFill>
              </a:rPr>
            </a:br>
            <a:endParaRPr lang="es-ES" sz="4000" dirty="0">
              <a:solidFill>
                <a:schemeClr val="bg1"/>
              </a:solidFill>
            </a:endParaRPr>
          </a:p>
        </p:txBody>
      </p:sp>
      <p:sp>
        <p:nvSpPr>
          <p:cNvPr id="2" name="Subtítulo 1"/>
          <p:cNvSpPr>
            <a:spLocks noGrp="1"/>
          </p:cNvSpPr>
          <p:nvPr>
            <p:ph type="subTitle" idx="1"/>
          </p:nvPr>
        </p:nvSpPr>
        <p:spPr>
          <a:xfrm>
            <a:off x="504967" y="334371"/>
            <a:ext cx="11687033" cy="6523629"/>
          </a:xfrm>
        </p:spPr>
        <p:txBody>
          <a:bodyPr>
            <a:normAutofit/>
          </a:bodyPr>
          <a:lstStyle/>
          <a:p>
            <a:pPr marL="342900" indent="-342900">
              <a:lnSpc>
                <a:spcPct val="150000"/>
              </a:lnSpc>
              <a:buFontTx/>
              <a:buChar char="-"/>
            </a:pPr>
            <a:r>
              <a:rPr lang="es-ES" sz="4000" dirty="0">
                <a:solidFill>
                  <a:schemeClr val="bg1"/>
                </a:solidFill>
                <a:latin typeface="Arial" panose="020B0604020202020204" pitchFamily="34" charset="0"/>
                <a:cs typeface="Arial" panose="020B0604020202020204" pitchFamily="34" charset="0"/>
              </a:rPr>
              <a:t>Años 90: el acento se situó en la innovación asociada a:</a:t>
            </a:r>
          </a:p>
          <a:p>
            <a:pPr marL="342900" indent="-342900" algn="l">
              <a:lnSpc>
                <a:spcPct val="150000"/>
              </a:lnSpc>
              <a:buFont typeface="Arial" panose="020B0604020202020204" pitchFamily="34" charset="0"/>
              <a:buChar char="•"/>
            </a:pPr>
            <a:r>
              <a:rPr lang="es-ES" sz="4000" dirty="0">
                <a:solidFill>
                  <a:schemeClr val="bg1"/>
                </a:solidFill>
                <a:latin typeface="Arial" panose="020B0604020202020204" pitchFamily="34" charset="0"/>
                <a:cs typeface="Arial" panose="020B0604020202020204" pitchFamily="34" charset="0"/>
              </a:rPr>
              <a:t>Productos </a:t>
            </a:r>
          </a:p>
          <a:p>
            <a:pPr marL="342900" indent="-342900" algn="l">
              <a:lnSpc>
                <a:spcPct val="150000"/>
              </a:lnSpc>
              <a:buFont typeface="Arial" panose="020B0604020202020204" pitchFamily="34" charset="0"/>
              <a:buChar char="•"/>
            </a:pPr>
            <a:r>
              <a:rPr lang="es-ES" sz="4000" dirty="0">
                <a:solidFill>
                  <a:schemeClr val="bg1"/>
                </a:solidFill>
                <a:latin typeface="Arial" panose="020B0604020202020204" pitchFamily="34" charset="0"/>
                <a:cs typeface="Arial" panose="020B0604020202020204" pitchFamily="34" charset="0"/>
              </a:rPr>
              <a:t>Bienes                  </a:t>
            </a:r>
            <a:r>
              <a:rPr lang="es-ES" sz="4000" dirty="0" smtClean="0">
                <a:solidFill>
                  <a:schemeClr val="bg1"/>
                </a:solidFill>
                <a:latin typeface="Arial" panose="020B0604020202020204" pitchFamily="34" charset="0"/>
                <a:cs typeface="Arial" panose="020B0604020202020204" pitchFamily="34" charset="0"/>
              </a:rPr>
              <a:t> </a:t>
            </a:r>
            <a:r>
              <a:rPr lang="es-ES" sz="4000" dirty="0">
                <a:solidFill>
                  <a:schemeClr val="bg1"/>
                </a:solidFill>
                <a:latin typeface="Arial" panose="020B0604020202020204" pitchFamily="34" charset="0"/>
                <a:cs typeface="Arial" panose="020B0604020202020204" pitchFamily="34" charset="0"/>
              </a:rPr>
              <a:t>que se realizan en el mercado</a:t>
            </a:r>
          </a:p>
          <a:p>
            <a:pPr marL="342900" indent="-342900" algn="l">
              <a:lnSpc>
                <a:spcPct val="150000"/>
              </a:lnSpc>
              <a:buFont typeface="Arial" panose="020B0604020202020204" pitchFamily="34" charset="0"/>
              <a:buChar char="•"/>
            </a:pPr>
            <a:r>
              <a:rPr lang="es-ES" sz="4000" dirty="0">
                <a:solidFill>
                  <a:schemeClr val="bg1"/>
                </a:solidFill>
                <a:latin typeface="Arial" panose="020B0604020202020204" pitchFamily="34" charset="0"/>
                <a:cs typeface="Arial" panose="020B0604020202020204" pitchFamily="34" charset="0"/>
              </a:rPr>
              <a:t>Servicios</a:t>
            </a:r>
          </a:p>
        </p:txBody>
      </p:sp>
      <p:sp>
        <p:nvSpPr>
          <p:cNvPr id="4" name="Flecha a la derecha con bandas 3"/>
          <p:cNvSpPr/>
          <p:nvPr/>
        </p:nvSpPr>
        <p:spPr>
          <a:xfrm>
            <a:off x="3398294" y="3509963"/>
            <a:ext cx="1323833" cy="300251"/>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75909842"/>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ctrTitle"/>
          </p:nvPr>
        </p:nvSpPr>
        <p:spPr/>
        <p:txBody>
          <a:bodyPr>
            <a:noAutofit/>
          </a:bodyPr>
          <a:lstStyle/>
          <a:p>
            <a:pPr algn="ctr"/>
            <a:r>
              <a:rPr lang="es-ES" sz="4000" dirty="0" smtClean="0">
                <a:solidFill>
                  <a:schemeClr val="bg1"/>
                </a:solidFill>
              </a:rPr>
              <a:t/>
            </a:r>
            <a:br>
              <a:rPr lang="es-ES" sz="4000" dirty="0" smtClean="0">
                <a:solidFill>
                  <a:schemeClr val="bg1"/>
                </a:solidFill>
              </a:rPr>
            </a:br>
            <a:endParaRPr lang="es-ES" sz="4000" dirty="0">
              <a:solidFill>
                <a:schemeClr val="bg1"/>
              </a:solidFill>
            </a:endParaRPr>
          </a:p>
        </p:txBody>
      </p:sp>
      <p:sp>
        <p:nvSpPr>
          <p:cNvPr id="2" name="Subtítulo 1"/>
          <p:cNvSpPr>
            <a:spLocks noGrp="1"/>
          </p:cNvSpPr>
          <p:nvPr>
            <p:ph type="subTitle" idx="1"/>
          </p:nvPr>
        </p:nvSpPr>
        <p:spPr>
          <a:xfrm>
            <a:off x="327545" y="109182"/>
            <a:ext cx="11409529" cy="1841062"/>
          </a:xfrm>
        </p:spPr>
        <p:txBody>
          <a:bodyPr>
            <a:noAutofit/>
          </a:bodyPr>
          <a:lstStyle/>
          <a:p>
            <a:pPr marL="342900" indent="-342900">
              <a:lnSpc>
                <a:spcPct val="150000"/>
              </a:lnSpc>
              <a:buFontTx/>
              <a:buChar char="-"/>
            </a:pPr>
            <a:r>
              <a:rPr lang="es-ES" sz="4000" dirty="0" smtClean="0">
                <a:solidFill>
                  <a:schemeClr val="bg1"/>
                </a:solidFill>
                <a:latin typeface="Arial" panose="020B0604020202020204" pitchFamily="34" charset="0"/>
                <a:cs typeface="Arial" panose="020B0604020202020204" pitchFamily="34" charset="0"/>
              </a:rPr>
              <a:t>Las políticas se han orientado a crear sistemas de innovación donde los sectores:</a:t>
            </a:r>
          </a:p>
          <a:p>
            <a:pPr marL="342900" indent="-342900" algn="l">
              <a:lnSpc>
                <a:spcPct val="150000"/>
              </a:lnSpc>
              <a:buFont typeface="Arial" panose="020B0604020202020204" pitchFamily="34" charset="0"/>
              <a:buChar char="•"/>
            </a:pPr>
            <a:r>
              <a:rPr lang="es-ES" sz="4000" dirty="0" smtClean="0">
                <a:solidFill>
                  <a:schemeClr val="bg1"/>
                </a:solidFill>
                <a:latin typeface="Arial" panose="020B0604020202020204" pitchFamily="34" charset="0"/>
                <a:cs typeface="Arial" panose="020B0604020202020204" pitchFamily="34" charset="0"/>
              </a:rPr>
              <a:t>Empresarial</a:t>
            </a:r>
          </a:p>
          <a:p>
            <a:pPr marL="342900" indent="-342900" algn="l">
              <a:lnSpc>
                <a:spcPct val="150000"/>
              </a:lnSpc>
              <a:buFont typeface="Arial" panose="020B0604020202020204" pitchFamily="34" charset="0"/>
              <a:buChar char="•"/>
            </a:pPr>
            <a:r>
              <a:rPr lang="es-ES" sz="4000" dirty="0" smtClean="0">
                <a:solidFill>
                  <a:schemeClr val="bg1"/>
                </a:solidFill>
                <a:latin typeface="Arial" panose="020B0604020202020204" pitchFamily="34" charset="0"/>
                <a:cs typeface="Arial" panose="020B0604020202020204" pitchFamily="34" charset="0"/>
              </a:rPr>
              <a:t>Estatal             </a:t>
            </a:r>
            <a:r>
              <a:rPr lang="es-ES" dirty="0" smtClean="0">
                <a:solidFill>
                  <a:schemeClr val="bg1"/>
                </a:solidFill>
                <a:latin typeface="Arial" panose="020B0604020202020204" pitchFamily="34" charset="0"/>
                <a:cs typeface="Arial" panose="020B0604020202020204" pitchFamily="34" charset="0"/>
              </a:rPr>
              <a:t>enlazan sus esfuerzos en busca de la competitividad</a:t>
            </a:r>
          </a:p>
          <a:p>
            <a:pPr marL="342900" indent="-342900" algn="l">
              <a:lnSpc>
                <a:spcPct val="150000"/>
              </a:lnSpc>
              <a:buFont typeface="Arial" panose="020B0604020202020204" pitchFamily="34" charset="0"/>
              <a:buChar char="•"/>
            </a:pPr>
            <a:r>
              <a:rPr lang="es-ES" sz="4000" dirty="0" smtClean="0">
                <a:solidFill>
                  <a:schemeClr val="bg1"/>
                </a:solidFill>
                <a:latin typeface="Arial" panose="020B0604020202020204" pitchFamily="34" charset="0"/>
                <a:cs typeface="Arial" panose="020B0604020202020204" pitchFamily="34" charset="0"/>
              </a:rPr>
              <a:t>Académico </a:t>
            </a:r>
            <a:endParaRPr lang="es-ES" sz="4000" dirty="0">
              <a:solidFill>
                <a:schemeClr val="bg1"/>
              </a:solidFill>
              <a:latin typeface="Arial" panose="020B0604020202020204" pitchFamily="34" charset="0"/>
              <a:cs typeface="Arial" panose="020B0604020202020204" pitchFamily="34" charset="0"/>
            </a:endParaRPr>
          </a:p>
        </p:txBody>
      </p:sp>
      <p:sp>
        <p:nvSpPr>
          <p:cNvPr id="4" name="Flecha a la derecha con bandas 3"/>
          <p:cNvSpPr/>
          <p:nvPr/>
        </p:nvSpPr>
        <p:spPr>
          <a:xfrm>
            <a:off x="2702259" y="3509963"/>
            <a:ext cx="1323833" cy="300251"/>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1174026710"/>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ctrTitle"/>
          </p:nvPr>
        </p:nvSpPr>
        <p:spPr/>
        <p:txBody>
          <a:bodyPr>
            <a:noAutofit/>
          </a:bodyPr>
          <a:lstStyle/>
          <a:p>
            <a:pPr algn="ctr"/>
            <a:r>
              <a:rPr lang="es-ES" sz="4000" dirty="0" smtClean="0">
                <a:solidFill>
                  <a:schemeClr val="bg1"/>
                </a:solidFill>
              </a:rPr>
              <a:t/>
            </a:r>
            <a:br>
              <a:rPr lang="es-ES" sz="4000" dirty="0" smtClean="0">
                <a:solidFill>
                  <a:schemeClr val="bg1"/>
                </a:solidFill>
              </a:rPr>
            </a:br>
            <a:endParaRPr lang="es-ES" sz="4000" dirty="0">
              <a:solidFill>
                <a:schemeClr val="bg1"/>
              </a:solidFill>
            </a:endParaRPr>
          </a:p>
        </p:txBody>
      </p:sp>
      <p:sp>
        <p:nvSpPr>
          <p:cNvPr id="2" name="Subtítulo 1"/>
          <p:cNvSpPr>
            <a:spLocks noGrp="1"/>
          </p:cNvSpPr>
          <p:nvPr>
            <p:ph type="subTitle" idx="1"/>
          </p:nvPr>
        </p:nvSpPr>
        <p:spPr>
          <a:xfrm>
            <a:off x="122830" y="294481"/>
            <a:ext cx="11887200" cy="6392922"/>
          </a:xfrm>
        </p:spPr>
        <p:txBody>
          <a:bodyPr>
            <a:normAutofit fontScale="92500"/>
          </a:bodyPr>
          <a:lstStyle/>
          <a:p>
            <a:pPr>
              <a:lnSpc>
                <a:spcPct val="150000"/>
              </a:lnSpc>
            </a:pPr>
            <a:r>
              <a:rPr lang="es-ES" sz="4000" b="1" dirty="0" smtClean="0">
                <a:solidFill>
                  <a:schemeClr val="bg1"/>
                </a:solidFill>
                <a:latin typeface="Arial" panose="020B0604020202020204" pitchFamily="34" charset="0"/>
                <a:cs typeface="Arial" panose="020B0604020202020204" pitchFamily="34" charset="0"/>
              </a:rPr>
              <a:t>¿Qué es innovar?</a:t>
            </a:r>
          </a:p>
          <a:p>
            <a:pPr marL="342900" indent="-342900">
              <a:lnSpc>
                <a:spcPct val="150000"/>
              </a:lnSpc>
              <a:buFontTx/>
              <a:buChar char="-"/>
            </a:pPr>
            <a:r>
              <a:rPr lang="es-ES" sz="4000" dirty="0" smtClean="0">
                <a:solidFill>
                  <a:schemeClr val="bg1"/>
                </a:solidFill>
                <a:latin typeface="Arial" panose="020B0604020202020204" pitchFamily="34" charset="0"/>
                <a:cs typeface="Arial" panose="020B0604020202020204" pitchFamily="34" charset="0"/>
              </a:rPr>
              <a:t>“Es aprender a producir y usar conocimiento nuevo o aprender a combinar y utilizar los existentes, en nuevas formas, ante viejos y nuevos problemas”.</a:t>
            </a:r>
          </a:p>
          <a:p>
            <a:pPr algn="r">
              <a:lnSpc>
                <a:spcPct val="150000"/>
              </a:lnSpc>
            </a:pPr>
            <a:r>
              <a:rPr lang="es-ES" sz="2800" dirty="0" smtClean="0">
                <a:solidFill>
                  <a:schemeClr val="bg1"/>
                </a:solidFill>
                <a:latin typeface="Arial" panose="020B0604020202020204" pitchFamily="34" charset="0"/>
                <a:cs typeface="Arial" panose="020B0604020202020204" pitchFamily="34" charset="0"/>
              </a:rPr>
              <a:t>Núñez, Jorge y Montalvo Luis Felipe. Política de ciencia, tecnología e innovación en Cuba: trayectoria y evaluación. Revista Universidad de la Habana, No. 276, julio-diciembre,2013.Número Especial.       </a:t>
            </a:r>
          </a:p>
        </p:txBody>
      </p:sp>
    </p:spTree>
    <p:extLst>
      <p:ext uri="{BB962C8B-B14F-4D97-AF65-F5344CB8AC3E}">
        <p14:creationId xmlns:p14="http://schemas.microsoft.com/office/powerpoint/2010/main" val="1090104718"/>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ctrTitle"/>
          </p:nvPr>
        </p:nvSpPr>
        <p:spPr/>
        <p:txBody>
          <a:bodyPr>
            <a:noAutofit/>
          </a:bodyPr>
          <a:lstStyle/>
          <a:p>
            <a:pPr algn="ctr"/>
            <a:r>
              <a:rPr lang="es-ES" sz="4000" dirty="0" smtClean="0">
                <a:solidFill>
                  <a:schemeClr val="bg1"/>
                </a:solidFill>
              </a:rPr>
              <a:t/>
            </a:r>
            <a:br>
              <a:rPr lang="es-ES" sz="4000" dirty="0" smtClean="0">
                <a:solidFill>
                  <a:schemeClr val="bg1"/>
                </a:solidFill>
              </a:rPr>
            </a:br>
            <a:endParaRPr lang="es-ES" sz="4000" dirty="0">
              <a:solidFill>
                <a:schemeClr val="bg1"/>
              </a:solidFill>
            </a:endParaRPr>
          </a:p>
        </p:txBody>
      </p:sp>
      <p:sp>
        <p:nvSpPr>
          <p:cNvPr id="2" name="Subtítulo 1"/>
          <p:cNvSpPr>
            <a:spLocks noGrp="1"/>
          </p:cNvSpPr>
          <p:nvPr>
            <p:ph type="subTitle" idx="1"/>
          </p:nvPr>
        </p:nvSpPr>
        <p:spPr>
          <a:xfrm>
            <a:off x="0" y="163773"/>
            <a:ext cx="12192000" cy="6537278"/>
          </a:xfrm>
        </p:spPr>
        <p:txBody>
          <a:bodyPr>
            <a:normAutofit/>
          </a:bodyPr>
          <a:lstStyle/>
          <a:p>
            <a:pPr marL="342900" indent="-342900">
              <a:lnSpc>
                <a:spcPct val="150000"/>
              </a:lnSpc>
              <a:buFontTx/>
              <a:buChar char="-"/>
            </a:pPr>
            <a:r>
              <a:rPr lang="es-ES" sz="4000" dirty="0" smtClean="0">
                <a:solidFill>
                  <a:schemeClr val="bg1"/>
                </a:solidFill>
                <a:latin typeface="Arial" panose="020B0604020202020204" pitchFamily="34" charset="0"/>
                <a:cs typeface="Arial" panose="020B0604020202020204" pitchFamily="34" charset="0"/>
              </a:rPr>
              <a:t>Tal enfoque asume la innovación como un fenómeno interactivo, en el que confluyen factores: </a:t>
            </a:r>
          </a:p>
          <a:p>
            <a:pPr marL="342900" indent="-342900">
              <a:lnSpc>
                <a:spcPct val="150000"/>
              </a:lnSpc>
              <a:buFont typeface="Arial" panose="020B0604020202020204" pitchFamily="34" charset="0"/>
              <a:buChar char="•"/>
            </a:pPr>
            <a:r>
              <a:rPr lang="es-ES" sz="4000" dirty="0" smtClean="0">
                <a:solidFill>
                  <a:schemeClr val="bg1"/>
                </a:solidFill>
                <a:latin typeface="Arial" panose="020B0604020202020204" pitchFamily="34" charset="0"/>
                <a:cs typeface="Arial" panose="020B0604020202020204" pitchFamily="34" charset="0"/>
              </a:rPr>
              <a:t>Sociales</a:t>
            </a:r>
          </a:p>
          <a:p>
            <a:pPr marL="342900" indent="-342900">
              <a:lnSpc>
                <a:spcPct val="150000"/>
              </a:lnSpc>
              <a:buFont typeface="Arial" panose="020B0604020202020204" pitchFamily="34" charset="0"/>
              <a:buChar char="•"/>
            </a:pPr>
            <a:r>
              <a:rPr lang="es-ES" sz="4000" dirty="0" smtClean="0">
                <a:solidFill>
                  <a:schemeClr val="bg1"/>
                </a:solidFill>
                <a:latin typeface="Arial" panose="020B0604020202020204" pitchFamily="34" charset="0"/>
                <a:cs typeface="Arial" panose="020B0604020202020204" pitchFamily="34" charset="0"/>
              </a:rPr>
              <a:t>Políticos</a:t>
            </a:r>
          </a:p>
          <a:p>
            <a:pPr marL="342900" indent="-342900">
              <a:lnSpc>
                <a:spcPct val="150000"/>
              </a:lnSpc>
              <a:buFont typeface="Arial" panose="020B0604020202020204" pitchFamily="34" charset="0"/>
              <a:buChar char="•"/>
            </a:pPr>
            <a:r>
              <a:rPr lang="es-ES" sz="4000" dirty="0" smtClean="0">
                <a:solidFill>
                  <a:schemeClr val="bg1"/>
                </a:solidFill>
                <a:latin typeface="Arial" panose="020B0604020202020204" pitchFamily="34" charset="0"/>
                <a:cs typeface="Arial" panose="020B0604020202020204" pitchFamily="34" charset="0"/>
              </a:rPr>
              <a:t>Institucionales</a:t>
            </a:r>
          </a:p>
          <a:p>
            <a:pPr marL="342900" indent="-342900">
              <a:lnSpc>
                <a:spcPct val="150000"/>
              </a:lnSpc>
              <a:buFont typeface="Arial" panose="020B0604020202020204" pitchFamily="34" charset="0"/>
              <a:buChar char="•"/>
            </a:pPr>
            <a:r>
              <a:rPr lang="es-ES" sz="4000" dirty="0" smtClean="0">
                <a:solidFill>
                  <a:schemeClr val="bg1"/>
                </a:solidFill>
                <a:latin typeface="Arial" panose="020B0604020202020204" pitchFamily="34" charset="0"/>
                <a:cs typeface="Arial" panose="020B0604020202020204" pitchFamily="34" charset="0"/>
              </a:rPr>
              <a:t>Culturales</a:t>
            </a:r>
          </a:p>
          <a:p>
            <a:endParaRPr lang="es-ES" dirty="0">
              <a:solidFill>
                <a:schemeClr val="bg1"/>
              </a:solidFill>
            </a:endParaRPr>
          </a:p>
        </p:txBody>
      </p:sp>
    </p:spTree>
    <p:extLst>
      <p:ext uri="{BB962C8B-B14F-4D97-AF65-F5344CB8AC3E}">
        <p14:creationId xmlns:p14="http://schemas.microsoft.com/office/powerpoint/2010/main" val="2138901770"/>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ctrTitle"/>
          </p:nvPr>
        </p:nvSpPr>
        <p:spPr/>
        <p:txBody>
          <a:bodyPr>
            <a:noAutofit/>
          </a:bodyPr>
          <a:lstStyle/>
          <a:p>
            <a:pPr algn="ctr"/>
            <a:r>
              <a:rPr lang="es-ES" sz="4000" dirty="0" smtClean="0">
                <a:solidFill>
                  <a:schemeClr val="bg1"/>
                </a:solidFill>
              </a:rPr>
              <a:t/>
            </a:r>
            <a:br>
              <a:rPr lang="es-ES" sz="4000" dirty="0" smtClean="0">
                <a:solidFill>
                  <a:schemeClr val="bg1"/>
                </a:solidFill>
              </a:rPr>
            </a:br>
            <a:endParaRPr lang="es-ES" sz="4000" dirty="0">
              <a:solidFill>
                <a:schemeClr val="bg1"/>
              </a:solidFill>
            </a:endParaRPr>
          </a:p>
        </p:txBody>
      </p:sp>
      <p:sp>
        <p:nvSpPr>
          <p:cNvPr id="2" name="Subtítulo 1"/>
          <p:cNvSpPr>
            <a:spLocks noGrp="1"/>
          </p:cNvSpPr>
          <p:nvPr>
            <p:ph type="subTitle" idx="1"/>
          </p:nvPr>
        </p:nvSpPr>
        <p:spPr>
          <a:xfrm>
            <a:off x="0" y="136478"/>
            <a:ext cx="12192000" cy="6721522"/>
          </a:xfrm>
        </p:spPr>
        <p:txBody>
          <a:bodyPr>
            <a:normAutofit fontScale="77500" lnSpcReduction="20000"/>
          </a:bodyPr>
          <a:lstStyle/>
          <a:p>
            <a:pPr>
              <a:lnSpc>
                <a:spcPct val="150000"/>
              </a:lnSpc>
            </a:pPr>
            <a:r>
              <a:rPr lang="es-ES" sz="4200" dirty="0" smtClean="0">
                <a:solidFill>
                  <a:schemeClr val="bg1"/>
                </a:solidFill>
                <a:latin typeface="Arial" panose="020B0604020202020204" pitchFamily="34" charset="0"/>
                <a:cs typeface="Arial" panose="020B0604020202020204" pitchFamily="34" charset="0"/>
              </a:rPr>
              <a:t>- Las teorías sobre sistemas de innovación nacieron del esfuerzo por explicar cómo algunos países lograron avanzar desde economías predominantemente extensivas - basadas en ramas industriales con elevado uso de recursos naturales y con actividad científica de lenta repercusión socioeconómica - a economías predominantemente intensivas – con mayor eficiencia en le uso de los recursos; además un vigoroso sector de servicios y con apoyo decisivo del conocimiento y la innovación.   </a:t>
            </a:r>
          </a:p>
          <a:p>
            <a:endParaRPr lang="es-ES" dirty="0">
              <a:solidFill>
                <a:schemeClr val="bg1"/>
              </a:solidFill>
            </a:endParaRPr>
          </a:p>
        </p:txBody>
      </p:sp>
    </p:spTree>
    <p:extLst>
      <p:ext uri="{BB962C8B-B14F-4D97-AF65-F5344CB8AC3E}">
        <p14:creationId xmlns:p14="http://schemas.microsoft.com/office/powerpoint/2010/main" val="3264650870"/>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ctrTitle"/>
          </p:nvPr>
        </p:nvSpPr>
        <p:spPr/>
        <p:txBody>
          <a:bodyPr>
            <a:noAutofit/>
          </a:bodyPr>
          <a:lstStyle/>
          <a:p>
            <a:pPr algn="ctr"/>
            <a:r>
              <a:rPr lang="es-ES" sz="4000" dirty="0" smtClean="0">
                <a:solidFill>
                  <a:schemeClr val="bg1"/>
                </a:solidFill>
              </a:rPr>
              <a:t/>
            </a:r>
            <a:br>
              <a:rPr lang="es-ES" sz="4000" dirty="0" smtClean="0">
                <a:solidFill>
                  <a:schemeClr val="bg1"/>
                </a:solidFill>
              </a:rPr>
            </a:br>
            <a:endParaRPr lang="es-ES" sz="4000" dirty="0">
              <a:solidFill>
                <a:schemeClr val="bg1"/>
              </a:solidFill>
            </a:endParaRPr>
          </a:p>
        </p:txBody>
      </p:sp>
      <p:sp>
        <p:nvSpPr>
          <p:cNvPr id="2" name="Subtítulo 1"/>
          <p:cNvSpPr>
            <a:spLocks noGrp="1"/>
          </p:cNvSpPr>
          <p:nvPr>
            <p:ph type="subTitle" idx="1"/>
          </p:nvPr>
        </p:nvSpPr>
        <p:spPr>
          <a:xfrm>
            <a:off x="0" y="0"/>
            <a:ext cx="12192000" cy="6858000"/>
          </a:xfrm>
        </p:spPr>
        <p:txBody>
          <a:bodyPr>
            <a:noAutofit/>
          </a:bodyPr>
          <a:lstStyle/>
          <a:p>
            <a:pPr marL="342900" indent="-342900">
              <a:lnSpc>
                <a:spcPct val="150000"/>
              </a:lnSpc>
              <a:buFontTx/>
              <a:buChar char="-"/>
            </a:pPr>
            <a:r>
              <a:rPr lang="es-ES" sz="3600" dirty="0" smtClean="0">
                <a:solidFill>
                  <a:schemeClr val="bg1"/>
                </a:solidFill>
                <a:latin typeface="Arial" panose="020B0604020202020204" pitchFamily="34" charset="0"/>
                <a:cs typeface="Arial" panose="020B0604020202020204" pitchFamily="34" charset="0"/>
              </a:rPr>
              <a:t>Son muchos los actores que intervienen en estos modelos sistémicos:</a:t>
            </a:r>
          </a:p>
          <a:p>
            <a:pPr marL="342900" indent="-342900">
              <a:lnSpc>
                <a:spcPct val="150000"/>
              </a:lnSpc>
              <a:buFont typeface="Arial" panose="020B0604020202020204" pitchFamily="34" charset="0"/>
              <a:buChar char="•"/>
            </a:pPr>
            <a:r>
              <a:rPr lang="es-ES" sz="3200" dirty="0" smtClean="0">
                <a:solidFill>
                  <a:schemeClr val="bg1"/>
                </a:solidFill>
                <a:latin typeface="Arial" panose="020B0604020202020204" pitchFamily="34" charset="0"/>
                <a:cs typeface="Arial" panose="020B0604020202020204" pitchFamily="34" charset="0"/>
              </a:rPr>
              <a:t>Empresas</a:t>
            </a:r>
          </a:p>
          <a:p>
            <a:pPr marL="342900" indent="-342900">
              <a:lnSpc>
                <a:spcPct val="150000"/>
              </a:lnSpc>
              <a:buFont typeface="Arial" panose="020B0604020202020204" pitchFamily="34" charset="0"/>
              <a:buChar char="•"/>
            </a:pPr>
            <a:r>
              <a:rPr lang="es-ES" sz="3200" dirty="0" smtClean="0">
                <a:solidFill>
                  <a:schemeClr val="bg1"/>
                </a:solidFill>
                <a:latin typeface="Arial" panose="020B0604020202020204" pitchFamily="34" charset="0"/>
                <a:cs typeface="Arial" panose="020B0604020202020204" pitchFamily="34" charset="0"/>
              </a:rPr>
              <a:t>Universidades</a:t>
            </a:r>
          </a:p>
          <a:p>
            <a:pPr marL="342900" indent="-342900">
              <a:lnSpc>
                <a:spcPct val="150000"/>
              </a:lnSpc>
              <a:buFont typeface="Arial" panose="020B0604020202020204" pitchFamily="34" charset="0"/>
              <a:buChar char="•"/>
            </a:pPr>
            <a:r>
              <a:rPr lang="es-ES" sz="3200" dirty="0" smtClean="0">
                <a:solidFill>
                  <a:schemeClr val="bg1"/>
                </a:solidFill>
                <a:latin typeface="Arial" panose="020B0604020202020204" pitchFamily="34" charset="0"/>
                <a:cs typeface="Arial" panose="020B0604020202020204" pitchFamily="34" charset="0"/>
              </a:rPr>
              <a:t>Instituciones públicas de investigación</a:t>
            </a:r>
          </a:p>
          <a:p>
            <a:pPr marL="342900" indent="-342900">
              <a:lnSpc>
                <a:spcPct val="150000"/>
              </a:lnSpc>
              <a:buFont typeface="Arial" panose="020B0604020202020204" pitchFamily="34" charset="0"/>
              <a:buChar char="•"/>
            </a:pPr>
            <a:r>
              <a:rPr lang="es-ES" sz="3200" dirty="0" smtClean="0">
                <a:solidFill>
                  <a:schemeClr val="bg1"/>
                </a:solidFill>
                <a:latin typeface="Arial" panose="020B0604020202020204" pitchFamily="34" charset="0"/>
                <a:cs typeface="Arial" panose="020B0604020202020204" pitchFamily="34" charset="0"/>
              </a:rPr>
              <a:t>Centros de gestión de la información</a:t>
            </a:r>
          </a:p>
          <a:p>
            <a:pPr marL="342900" indent="-342900">
              <a:lnSpc>
                <a:spcPct val="150000"/>
              </a:lnSpc>
              <a:buFont typeface="Arial" panose="020B0604020202020204" pitchFamily="34" charset="0"/>
              <a:buChar char="•"/>
            </a:pPr>
            <a:r>
              <a:rPr lang="es-ES" sz="3200" dirty="0" smtClean="0">
                <a:solidFill>
                  <a:schemeClr val="bg1"/>
                </a:solidFill>
                <a:latin typeface="Arial" panose="020B0604020202020204" pitchFamily="34" charset="0"/>
                <a:cs typeface="Arial" panose="020B0604020202020204" pitchFamily="34" charset="0"/>
              </a:rPr>
              <a:t>Agencias gubernamentales de políticas</a:t>
            </a:r>
          </a:p>
          <a:p>
            <a:pPr marL="342900" indent="-342900">
              <a:lnSpc>
                <a:spcPct val="150000"/>
              </a:lnSpc>
              <a:buFont typeface="Arial" panose="020B0604020202020204" pitchFamily="34" charset="0"/>
              <a:buChar char="•"/>
            </a:pPr>
            <a:r>
              <a:rPr lang="es-ES" sz="3200" dirty="0" smtClean="0">
                <a:solidFill>
                  <a:schemeClr val="bg1"/>
                </a:solidFill>
                <a:latin typeface="Arial" panose="020B0604020202020204" pitchFamily="34" charset="0"/>
                <a:cs typeface="Arial" panose="020B0604020202020204" pitchFamily="34" charset="0"/>
              </a:rPr>
              <a:t>Usuarios</a:t>
            </a:r>
          </a:p>
          <a:p>
            <a:pPr marL="342900" indent="-342900">
              <a:lnSpc>
                <a:spcPct val="150000"/>
              </a:lnSpc>
              <a:buFont typeface="Arial" panose="020B0604020202020204" pitchFamily="34" charset="0"/>
              <a:buChar char="•"/>
            </a:pPr>
            <a:r>
              <a:rPr lang="es-ES" sz="3200" dirty="0" smtClean="0">
                <a:solidFill>
                  <a:schemeClr val="bg1"/>
                </a:solidFill>
                <a:latin typeface="Arial" panose="020B0604020202020204" pitchFamily="34" charset="0"/>
                <a:cs typeface="Arial" panose="020B0604020202020204" pitchFamily="34" charset="0"/>
              </a:rPr>
              <a:t>Suministradores de materias primas </a:t>
            </a:r>
          </a:p>
        </p:txBody>
      </p:sp>
    </p:spTree>
    <p:extLst>
      <p:ext uri="{BB962C8B-B14F-4D97-AF65-F5344CB8AC3E}">
        <p14:creationId xmlns:p14="http://schemas.microsoft.com/office/powerpoint/2010/main" val="25759766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ctrTitle"/>
          </p:nvPr>
        </p:nvSpPr>
        <p:spPr>
          <a:xfrm>
            <a:off x="163774" y="232013"/>
            <a:ext cx="11846256" cy="6005014"/>
          </a:xfrm>
        </p:spPr>
        <p:txBody>
          <a:bodyPr>
            <a:noAutofit/>
          </a:bodyPr>
          <a:lstStyle/>
          <a:p>
            <a:pPr>
              <a:lnSpc>
                <a:spcPct val="150000"/>
              </a:lnSpc>
            </a:pPr>
            <a:r>
              <a:rPr lang="es-ES" sz="4000" dirty="0">
                <a:solidFill>
                  <a:schemeClr val="bg1"/>
                </a:solidFill>
                <a:latin typeface="Arial" panose="020B0604020202020204" pitchFamily="34" charset="0"/>
                <a:cs typeface="Arial" panose="020B0604020202020204" pitchFamily="34" charset="0"/>
              </a:rPr>
              <a:t>Ciencia y  tecnología en la agenda internacional. Globalización y desarrollo </a:t>
            </a:r>
            <a:r>
              <a:rPr lang="es-ES" sz="4000" dirty="0" err="1">
                <a:solidFill>
                  <a:schemeClr val="bg1"/>
                </a:solidFill>
                <a:latin typeface="Arial" panose="020B0604020202020204" pitchFamily="34" charset="0"/>
                <a:cs typeface="Arial" panose="020B0604020202020204" pitchFamily="34" charset="0"/>
              </a:rPr>
              <a:t>tecnocientífico</a:t>
            </a:r>
            <a:r>
              <a:rPr lang="es-ES" sz="4000" dirty="0">
                <a:solidFill>
                  <a:schemeClr val="bg1"/>
                </a:solidFill>
                <a:latin typeface="Arial" panose="020B0604020202020204" pitchFamily="34" charset="0"/>
                <a:cs typeface="Arial" panose="020B0604020202020204" pitchFamily="34" charset="0"/>
              </a:rPr>
              <a:t>.</a:t>
            </a:r>
            <a:br>
              <a:rPr lang="es-ES" sz="4000" dirty="0">
                <a:solidFill>
                  <a:schemeClr val="bg1"/>
                </a:solidFill>
                <a:latin typeface="Arial" panose="020B0604020202020204" pitchFamily="34" charset="0"/>
                <a:cs typeface="Arial" panose="020B0604020202020204" pitchFamily="34" charset="0"/>
              </a:rPr>
            </a:br>
            <a:r>
              <a:rPr lang="es-ES" sz="4000" dirty="0">
                <a:solidFill>
                  <a:schemeClr val="bg1"/>
                </a:solidFill>
                <a:latin typeface="Arial" panose="020B0604020202020204" pitchFamily="34" charset="0"/>
                <a:cs typeface="Arial" panose="020B0604020202020204" pitchFamily="34" charset="0"/>
              </a:rPr>
              <a:t>Los dilemas éticos, políticos, económicos, culturales, ambientales y sociales de la ciencia y la </a:t>
            </a:r>
            <a:r>
              <a:rPr lang="es-ES" sz="4000" dirty="0" smtClean="0">
                <a:solidFill>
                  <a:schemeClr val="bg1"/>
                </a:solidFill>
                <a:latin typeface="Arial" panose="020B0604020202020204" pitchFamily="34" charset="0"/>
                <a:cs typeface="Arial" panose="020B0604020202020204" pitchFamily="34" charset="0"/>
              </a:rPr>
              <a:t>tecnología. </a:t>
            </a:r>
            <a:r>
              <a:rPr lang="es-ES" sz="4000" dirty="0">
                <a:solidFill>
                  <a:schemeClr val="bg1"/>
                </a:solidFill>
                <a:latin typeface="Arial" panose="020B0604020202020204" pitchFamily="34" charset="0"/>
                <a:cs typeface="Arial" panose="020B0604020202020204" pitchFamily="34" charset="0"/>
              </a:rPr>
              <a:t>Ciencia, tecnología y sociedad en América Latina. </a:t>
            </a:r>
          </a:p>
        </p:txBody>
      </p:sp>
    </p:spTree>
    <p:extLst>
      <p:ext uri="{BB962C8B-B14F-4D97-AF65-F5344CB8AC3E}">
        <p14:creationId xmlns:p14="http://schemas.microsoft.com/office/powerpoint/2010/main" val="2806436773"/>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ctrTitle"/>
          </p:nvPr>
        </p:nvSpPr>
        <p:spPr/>
        <p:txBody>
          <a:bodyPr>
            <a:noAutofit/>
          </a:bodyPr>
          <a:lstStyle/>
          <a:p>
            <a:pPr algn="ctr"/>
            <a:r>
              <a:rPr lang="es-ES" sz="4000" dirty="0" smtClean="0">
                <a:solidFill>
                  <a:schemeClr val="bg1"/>
                </a:solidFill>
              </a:rPr>
              <a:t/>
            </a:r>
            <a:br>
              <a:rPr lang="es-ES" sz="4000" dirty="0" smtClean="0">
                <a:solidFill>
                  <a:schemeClr val="bg1"/>
                </a:solidFill>
              </a:rPr>
            </a:br>
            <a:endParaRPr lang="es-ES" sz="4000" dirty="0">
              <a:solidFill>
                <a:schemeClr val="bg1"/>
              </a:solidFill>
            </a:endParaRPr>
          </a:p>
        </p:txBody>
      </p:sp>
      <p:sp>
        <p:nvSpPr>
          <p:cNvPr id="2" name="Subtítulo 1"/>
          <p:cNvSpPr>
            <a:spLocks noGrp="1"/>
          </p:cNvSpPr>
          <p:nvPr>
            <p:ph type="subTitle" idx="1"/>
          </p:nvPr>
        </p:nvSpPr>
        <p:spPr>
          <a:xfrm>
            <a:off x="395785" y="294481"/>
            <a:ext cx="11409528" cy="6242797"/>
          </a:xfrm>
        </p:spPr>
        <p:txBody>
          <a:bodyPr>
            <a:normAutofit/>
          </a:bodyPr>
          <a:lstStyle/>
          <a:p>
            <a:pPr marL="342900" indent="-342900">
              <a:lnSpc>
                <a:spcPct val="150000"/>
              </a:lnSpc>
              <a:buFontTx/>
              <a:buChar char="-"/>
            </a:pPr>
            <a:r>
              <a:rPr lang="es-ES" sz="4000" dirty="0" smtClean="0">
                <a:solidFill>
                  <a:schemeClr val="bg1"/>
                </a:solidFill>
                <a:latin typeface="Arial" panose="020B0604020202020204" pitchFamily="34" charset="0"/>
                <a:cs typeface="Arial" panose="020B0604020202020204" pitchFamily="34" charset="0"/>
              </a:rPr>
              <a:t>Un sistema de innovación es un conjunto constituido por las:</a:t>
            </a:r>
          </a:p>
          <a:p>
            <a:pPr marL="342900" indent="-342900">
              <a:lnSpc>
                <a:spcPct val="150000"/>
              </a:lnSpc>
              <a:buFont typeface="Arial" panose="020B0604020202020204" pitchFamily="34" charset="0"/>
              <a:buChar char="•"/>
            </a:pPr>
            <a:r>
              <a:rPr lang="es-ES" sz="4000" dirty="0" smtClean="0">
                <a:solidFill>
                  <a:schemeClr val="bg1"/>
                </a:solidFill>
                <a:latin typeface="Arial" panose="020B0604020202020204" pitchFamily="34" charset="0"/>
                <a:cs typeface="Arial" panose="020B0604020202020204" pitchFamily="34" charset="0"/>
              </a:rPr>
              <a:t>Organizaciones</a:t>
            </a:r>
          </a:p>
          <a:p>
            <a:pPr marL="342900" indent="-342900">
              <a:lnSpc>
                <a:spcPct val="150000"/>
              </a:lnSpc>
              <a:buFont typeface="Arial" panose="020B0604020202020204" pitchFamily="34" charset="0"/>
              <a:buChar char="•"/>
            </a:pPr>
            <a:r>
              <a:rPr lang="es-ES" sz="4000" dirty="0" smtClean="0">
                <a:solidFill>
                  <a:schemeClr val="bg1"/>
                </a:solidFill>
                <a:latin typeface="Arial" panose="020B0604020202020204" pitchFamily="34" charset="0"/>
                <a:cs typeface="Arial" panose="020B0604020202020204" pitchFamily="34" charset="0"/>
              </a:rPr>
              <a:t>Instituciones</a:t>
            </a:r>
          </a:p>
          <a:p>
            <a:pPr marL="342900" indent="-342900">
              <a:lnSpc>
                <a:spcPct val="150000"/>
              </a:lnSpc>
              <a:buFont typeface="Arial" panose="020B0604020202020204" pitchFamily="34" charset="0"/>
              <a:buChar char="•"/>
            </a:pPr>
            <a:r>
              <a:rPr lang="es-ES" sz="4000" dirty="0" smtClean="0">
                <a:solidFill>
                  <a:schemeClr val="bg1"/>
                </a:solidFill>
                <a:latin typeface="Arial" panose="020B0604020202020204" pitchFamily="34" charset="0"/>
                <a:cs typeface="Arial" panose="020B0604020202020204" pitchFamily="34" charset="0"/>
              </a:rPr>
              <a:t>Interacciones entre los distintos actores colectivos</a:t>
            </a:r>
          </a:p>
          <a:p>
            <a:endParaRPr lang="es-ES" dirty="0" smtClean="0">
              <a:solidFill>
                <a:schemeClr val="bg1"/>
              </a:solidFill>
            </a:endParaRPr>
          </a:p>
          <a:p>
            <a:endParaRPr lang="es-ES" dirty="0" smtClean="0">
              <a:solidFill>
                <a:schemeClr val="bg1"/>
              </a:solidFill>
            </a:endParaRPr>
          </a:p>
          <a:p>
            <a:endParaRPr lang="es-ES" dirty="0">
              <a:solidFill>
                <a:schemeClr val="bg1"/>
              </a:solidFill>
            </a:endParaRPr>
          </a:p>
        </p:txBody>
      </p:sp>
    </p:spTree>
    <p:extLst>
      <p:ext uri="{BB962C8B-B14F-4D97-AF65-F5344CB8AC3E}">
        <p14:creationId xmlns:p14="http://schemas.microsoft.com/office/powerpoint/2010/main" val="3751395077"/>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ctrTitle"/>
          </p:nvPr>
        </p:nvSpPr>
        <p:spPr/>
        <p:txBody>
          <a:bodyPr>
            <a:noAutofit/>
          </a:bodyPr>
          <a:lstStyle/>
          <a:p>
            <a:pPr algn="ctr"/>
            <a:r>
              <a:rPr lang="es-ES" sz="4000" dirty="0" smtClean="0">
                <a:solidFill>
                  <a:schemeClr val="bg1"/>
                </a:solidFill>
              </a:rPr>
              <a:t/>
            </a:r>
            <a:br>
              <a:rPr lang="es-ES" sz="4000" dirty="0" smtClean="0">
                <a:solidFill>
                  <a:schemeClr val="bg1"/>
                </a:solidFill>
              </a:rPr>
            </a:br>
            <a:endParaRPr lang="es-ES" sz="4000" dirty="0">
              <a:solidFill>
                <a:schemeClr val="bg1"/>
              </a:solidFill>
            </a:endParaRPr>
          </a:p>
        </p:txBody>
      </p:sp>
      <p:sp>
        <p:nvSpPr>
          <p:cNvPr id="2" name="Subtítulo 1"/>
          <p:cNvSpPr>
            <a:spLocks noGrp="1"/>
          </p:cNvSpPr>
          <p:nvPr>
            <p:ph type="subTitle" idx="1"/>
          </p:nvPr>
        </p:nvSpPr>
        <p:spPr>
          <a:xfrm>
            <a:off x="586853" y="832512"/>
            <a:ext cx="11109277" cy="5718413"/>
          </a:xfrm>
        </p:spPr>
        <p:txBody>
          <a:bodyPr>
            <a:normAutofit/>
          </a:bodyPr>
          <a:lstStyle/>
          <a:p>
            <a:pPr>
              <a:lnSpc>
                <a:spcPct val="150000"/>
              </a:lnSpc>
            </a:pPr>
            <a:r>
              <a:rPr lang="es-ES" sz="4000" dirty="0" smtClean="0">
                <a:solidFill>
                  <a:schemeClr val="bg1"/>
                </a:solidFill>
                <a:latin typeface="Arial" panose="020B0604020202020204" pitchFamily="34" charset="0"/>
                <a:cs typeface="Arial" panose="020B0604020202020204" pitchFamily="34" charset="0"/>
              </a:rPr>
              <a:t>- Estas teorizaciones otorgan un lugar protagónico a las empresas, pero considerando que estas casi nunca realizan innovaciones en aislamiento, sino que intercambian con otros actores y crean redes de conocimiento</a:t>
            </a:r>
          </a:p>
          <a:p>
            <a:endParaRPr lang="es-ES" dirty="0">
              <a:solidFill>
                <a:schemeClr val="bg1"/>
              </a:solidFill>
            </a:endParaRPr>
          </a:p>
        </p:txBody>
      </p:sp>
    </p:spTree>
    <p:extLst>
      <p:ext uri="{BB962C8B-B14F-4D97-AF65-F5344CB8AC3E}">
        <p14:creationId xmlns:p14="http://schemas.microsoft.com/office/powerpoint/2010/main" val="2090579459"/>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ctrTitle"/>
          </p:nvPr>
        </p:nvSpPr>
        <p:spPr/>
        <p:txBody>
          <a:bodyPr>
            <a:noAutofit/>
          </a:bodyPr>
          <a:lstStyle/>
          <a:p>
            <a:pPr algn="ctr"/>
            <a:r>
              <a:rPr lang="es-ES" sz="4000" dirty="0" smtClean="0">
                <a:solidFill>
                  <a:schemeClr val="bg1"/>
                </a:solidFill>
              </a:rPr>
              <a:t/>
            </a:r>
            <a:br>
              <a:rPr lang="es-ES" sz="4000" dirty="0" smtClean="0">
                <a:solidFill>
                  <a:schemeClr val="bg1"/>
                </a:solidFill>
              </a:rPr>
            </a:br>
            <a:endParaRPr lang="es-ES" sz="4000" dirty="0">
              <a:solidFill>
                <a:schemeClr val="bg1"/>
              </a:solidFill>
            </a:endParaRPr>
          </a:p>
        </p:txBody>
      </p:sp>
      <p:sp>
        <p:nvSpPr>
          <p:cNvPr id="2" name="Subtítulo 1"/>
          <p:cNvSpPr>
            <a:spLocks noGrp="1"/>
          </p:cNvSpPr>
          <p:nvPr>
            <p:ph type="subTitle" idx="1"/>
          </p:nvPr>
        </p:nvSpPr>
        <p:spPr>
          <a:xfrm>
            <a:off x="-122830" y="0"/>
            <a:ext cx="12314830" cy="6858000"/>
          </a:xfrm>
        </p:spPr>
        <p:txBody>
          <a:bodyPr>
            <a:normAutofit/>
          </a:bodyPr>
          <a:lstStyle/>
          <a:p>
            <a:pPr>
              <a:lnSpc>
                <a:spcPct val="150000"/>
              </a:lnSpc>
            </a:pPr>
            <a:r>
              <a:rPr lang="es-ES" sz="3600" b="1" dirty="0" smtClean="0">
                <a:solidFill>
                  <a:schemeClr val="bg1"/>
                </a:solidFill>
                <a:latin typeface="Arial" panose="020B0604020202020204" pitchFamily="34" charset="0"/>
                <a:cs typeface="Arial" panose="020B0604020202020204" pitchFamily="34" charset="0"/>
              </a:rPr>
              <a:t>¿Qué papel desempeña la universidad en este sentido?</a:t>
            </a:r>
          </a:p>
          <a:p>
            <a:pPr marL="342900" indent="-342900">
              <a:lnSpc>
                <a:spcPct val="150000"/>
              </a:lnSpc>
              <a:buFontTx/>
              <a:buChar char="-"/>
            </a:pPr>
            <a:r>
              <a:rPr lang="es-ES" sz="3600" dirty="0" smtClean="0">
                <a:solidFill>
                  <a:schemeClr val="bg1"/>
                </a:solidFill>
                <a:latin typeface="Arial" panose="020B0604020202020204" pitchFamily="34" charset="0"/>
                <a:cs typeface="Arial" panose="020B0604020202020204" pitchFamily="34" charset="0"/>
              </a:rPr>
              <a:t>La universidad es una de las más importantes organizaciones en el desarrollo de tales redes y flujos y se destaca su papel como fuente de actividad innovadora.</a:t>
            </a:r>
          </a:p>
          <a:p>
            <a:pPr>
              <a:lnSpc>
                <a:spcPct val="150000"/>
              </a:lnSpc>
            </a:pPr>
            <a:r>
              <a:rPr lang="es-ES" sz="3600" dirty="0" smtClean="0">
                <a:solidFill>
                  <a:schemeClr val="bg1"/>
                </a:solidFill>
                <a:latin typeface="Arial" panose="020B0604020202020204" pitchFamily="34" charset="0"/>
                <a:cs typeface="Arial" panose="020B0604020202020204" pitchFamily="34" charset="0"/>
              </a:rPr>
              <a:t>Ejemplo: Áreas de </a:t>
            </a:r>
            <a:r>
              <a:rPr lang="es-ES" sz="3600" dirty="0">
                <a:solidFill>
                  <a:schemeClr val="bg1"/>
                </a:solidFill>
                <a:latin typeface="Arial" panose="020B0604020202020204" pitchFamily="34" charset="0"/>
                <a:cs typeface="Arial" panose="020B0604020202020204" pitchFamily="34" charset="0"/>
              </a:rPr>
              <a:t>R</a:t>
            </a:r>
            <a:r>
              <a:rPr lang="es-ES" sz="3600" dirty="0" smtClean="0">
                <a:solidFill>
                  <a:schemeClr val="bg1"/>
                </a:solidFill>
                <a:latin typeface="Arial" panose="020B0604020202020204" pitchFamily="34" charset="0"/>
                <a:cs typeface="Arial" panose="020B0604020202020204" pitchFamily="34" charset="0"/>
              </a:rPr>
              <a:t>esultados Clave (ARC)</a:t>
            </a:r>
          </a:p>
          <a:p>
            <a:pPr>
              <a:lnSpc>
                <a:spcPct val="150000"/>
              </a:lnSpc>
            </a:pPr>
            <a:r>
              <a:rPr lang="es-ES" sz="3600" dirty="0" smtClean="0">
                <a:solidFill>
                  <a:schemeClr val="bg1"/>
                </a:solidFill>
                <a:latin typeface="Arial" panose="020B0604020202020204" pitchFamily="34" charset="0"/>
                <a:cs typeface="Arial" panose="020B0604020202020204" pitchFamily="34" charset="0"/>
              </a:rPr>
              <a:t>ARC-3 Impacto Económico Social</a:t>
            </a:r>
          </a:p>
          <a:p>
            <a:pPr>
              <a:lnSpc>
                <a:spcPct val="150000"/>
              </a:lnSpc>
            </a:pPr>
            <a:r>
              <a:rPr lang="es-ES" sz="3600" dirty="0" smtClean="0">
                <a:solidFill>
                  <a:schemeClr val="bg1"/>
                </a:solidFill>
                <a:latin typeface="Arial" panose="020B0604020202020204" pitchFamily="34" charset="0"/>
                <a:cs typeface="Arial" panose="020B0604020202020204" pitchFamily="34" charset="0"/>
              </a:rPr>
              <a:t>ARC-4 Gestión de la Educación Superior </a:t>
            </a:r>
            <a:endParaRPr lang="es-ES" sz="36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3441780"/>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ctrTitle"/>
          </p:nvPr>
        </p:nvSpPr>
        <p:spPr/>
        <p:txBody>
          <a:bodyPr>
            <a:noAutofit/>
          </a:bodyPr>
          <a:lstStyle/>
          <a:p>
            <a:pPr algn="ctr"/>
            <a:r>
              <a:rPr lang="es-ES" sz="4000" dirty="0" smtClean="0">
                <a:solidFill>
                  <a:schemeClr val="bg1"/>
                </a:solidFill>
              </a:rPr>
              <a:t/>
            </a:r>
            <a:br>
              <a:rPr lang="es-ES" sz="4000" dirty="0" smtClean="0">
                <a:solidFill>
                  <a:schemeClr val="bg1"/>
                </a:solidFill>
              </a:rPr>
            </a:br>
            <a:endParaRPr lang="es-ES" sz="4000" dirty="0">
              <a:solidFill>
                <a:schemeClr val="bg1"/>
              </a:solidFill>
            </a:endParaRPr>
          </a:p>
        </p:txBody>
      </p:sp>
      <p:sp>
        <p:nvSpPr>
          <p:cNvPr id="2" name="Subtítulo 1"/>
          <p:cNvSpPr>
            <a:spLocks noGrp="1"/>
          </p:cNvSpPr>
          <p:nvPr>
            <p:ph type="subTitle" idx="1"/>
          </p:nvPr>
        </p:nvSpPr>
        <p:spPr>
          <a:xfrm>
            <a:off x="0" y="0"/>
            <a:ext cx="12192000" cy="7301552"/>
          </a:xfrm>
        </p:spPr>
        <p:txBody>
          <a:bodyPr>
            <a:normAutofit lnSpcReduction="10000"/>
          </a:bodyPr>
          <a:lstStyle/>
          <a:p>
            <a:pPr>
              <a:lnSpc>
                <a:spcPct val="150000"/>
              </a:lnSpc>
            </a:pPr>
            <a:r>
              <a:rPr lang="es-ES" sz="3600" dirty="0" smtClean="0">
                <a:solidFill>
                  <a:schemeClr val="bg1"/>
                </a:solidFill>
                <a:latin typeface="Arial" panose="020B0604020202020204" pitchFamily="34" charset="0"/>
                <a:cs typeface="Arial" panose="020B0604020202020204" pitchFamily="34" charset="0"/>
              </a:rPr>
              <a:t>En la década más reciente se ha comenzado a hablar de «sistemas de innovación incluyentes», que serían aquellos que focalizan su atención no tanto en los aspectos económicos, sino en la capacidad del conocimiento, la ciencia, la tecnología y la innovación para:</a:t>
            </a:r>
          </a:p>
          <a:p>
            <a:pPr marL="342900" indent="-342900">
              <a:lnSpc>
                <a:spcPct val="150000"/>
              </a:lnSpc>
              <a:buFont typeface="Arial" panose="020B0604020202020204" pitchFamily="34" charset="0"/>
              <a:buChar char="•"/>
            </a:pPr>
            <a:r>
              <a:rPr lang="es-ES" sz="3600" dirty="0" smtClean="0">
                <a:solidFill>
                  <a:schemeClr val="bg1"/>
                </a:solidFill>
                <a:latin typeface="Arial" panose="020B0604020202020204" pitchFamily="34" charset="0"/>
                <a:cs typeface="Arial" panose="020B0604020202020204" pitchFamily="34" charset="0"/>
              </a:rPr>
              <a:t>Favorecer procesos de inclusión social</a:t>
            </a:r>
          </a:p>
          <a:p>
            <a:pPr marL="342900" indent="-342900">
              <a:lnSpc>
                <a:spcPct val="150000"/>
              </a:lnSpc>
              <a:buFont typeface="Arial" panose="020B0604020202020204" pitchFamily="34" charset="0"/>
              <a:buChar char="•"/>
            </a:pPr>
            <a:r>
              <a:rPr lang="es-ES" sz="3600" dirty="0" smtClean="0">
                <a:solidFill>
                  <a:schemeClr val="bg1"/>
                </a:solidFill>
                <a:latin typeface="Arial" panose="020B0604020202020204" pitchFamily="34" charset="0"/>
                <a:cs typeface="Arial" panose="020B0604020202020204" pitchFamily="34" charset="0"/>
              </a:rPr>
              <a:t>Cuidado del medio ambiente</a:t>
            </a:r>
          </a:p>
          <a:p>
            <a:pPr marL="342900" indent="-342900">
              <a:lnSpc>
                <a:spcPct val="150000"/>
              </a:lnSpc>
              <a:buFont typeface="Arial" panose="020B0604020202020204" pitchFamily="34" charset="0"/>
              <a:buChar char="•"/>
            </a:pPr>
            <a:r>
              <a:rPr lang="es-ES" sz="3600" dirty="0" smtClean="0">
                <a:solidFill>
                  <a:schemeClr val="bg1"/>
                </a:solidFill>
                <a:latin typeface="Arial" panose="020B0604020202020204" pitchFamily="34" charset="0"/>
                <a:cs typeface="Arial" panose="020B0604020202020204" pitchFamily="34" charset="0"/>
              </a:rPr>
              <a:t>Lucha contra la pobreza</a:t>
            </a:r>
            <a:r>
              <a:rPr lang="es-ES" dirty="0" smtClean="0">
                <a:solidFill>
                  <a:schemeClr val="bg1"/>
                </a:solidFill>
              </a:rPr>
              <a:t/>
            </a:r>
            <a:br>
              <a:rPr lang="es-ES" dirty="0" smtClean="0">
                <a:solidFill>
                  <a:schemeClr val="bg1"/>
                </a:solidFill>
              </a:rPr>
            </a:br>
            <a:endParaRPr lang="es-ES" dirty="0">
              <a:solidFill>
                <a:schemeClr val="bg1"/>
              </a:solidFill>
            </a:endParaRPr>
          </a:p>
        </p:txBody>
      </p:sp>
    </p:spTree>
    <p:extLst>
      <p:ext uri="{BB962C8B-B14F-4D97-AF65-F5344CB8AC3E}">
        <p14:creationId xmlns:p14="http://schemas.microsoft.com/office/powerpoint/2010/main" val="2379857211"/>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ctrTitle"/>
          </p:nvPr>
        </p:nvSpPr>
        <p:spPr/>
        <p:txBody>
          <a:bodyPr>
            <a:noAutofit/>
          </a:bodyPr>
          <a:lstStyle/>
          <a:p>
            <a:pPr algn="ctr"/>
            <a:r>
              <a:rPr lang="es-ES" sz="4000" dirty="0" smtClean="0">
                <a:solidFill>
                  <a:schemeClr val="bg1"/>
                </a:solidFill>
              </a:rPr>
              <a:t/>
            </a:r>
            <a:br>
              <a:rPr lang="es-ES" sz="4000" dirty="0" smtClean="0">
                <a:solidFill>
                  <a:schemeClr val="bg1"/>
                </a:solidFill>
              </a:rPr>
            </a:br>
            <a:endParaRPr lang="es-ES" sz="4000" dirty="0">
              <a:solidFill>
                <a:schemeClr val="bg1"/>
              </a:solidFill>
            </a:endParaRPr>
          </a:p>
        </p:txBody>
      </p:sp>
      <p:sp>
        <p:nvSpPr>
          <p:cNvPr id="2" name="Subtítulo 1"/>
          <p:cNvSpPr>
            <a:spLocks noGrp="1"/>
          </p:cNvSpPr>
          <p:nvPr>
            <p:ph type="subTitle" idx="1"/>
          </p:nvPr>
        </p:nvSpPr>
        <p:spPr>
          <a:xfrm>
            <a:off x="0" y="0"/>
            <a:ext cx="12192000" cy="6687403"/>
          </a:xfrm>
        </p:spPr>
        <p:txBody>
          <a:bodyPr>
            <a:normAutofit fontScale="92500" lnSpcReduction="20000"/>
          </a:bodyPr>
          <a:lstStyle/>
          <a:p>
            <a:pPr>
              <a:lnSpc>
                <a:spcPct val="150000"/>
              </a:lnSpc>
            </a:pPr>
            <a:r>
              <a:rPr lang="es-ES" sz="4300" b="1" dirty="0" smtClean="0">
                <a:solidFill>
                  <a:schemeClr val="bg1"/>
                </a:solidFill>
                <a:latin typeface="Arial" panose="020B0604020202020204" pitchFamily="34" charset="0"/>
                <a:cs typeface="Arial" panose="020B0604020202020204" pitchFamily="34" charset="0"/>
              </a:rPr>
              <a:t>Conclusión parcial:</a:t>
            </a:r>
          </a:p>
          <a:p>
            <a:pPr>
              <a:lnSpc>
                <a:spcPct val="150000"/>
              </a:lnSpc>
            </a:pPr>
            <a:r>
              <a:rPr lang="es-ES" sz="4000" dirty="0" smtClean="0">
                <a:solidFill>
                  <a:schemeClr val="bg1"/>
                </a:solidFill>
                <a:latin typeface="Arial" panose="020B0604020202020204" pitchFamily="34" charset="0"/>
                <a:cs typeface="Arial" panose="020B0604020202020204" pitchFamily="34" charset="0"/>
              </a:rPr>
              <a:t>En este contexto donde el conocimiento incrementa su importancia económica y social, su utilidad no se refiere solo a la contribución económica, ya que la universidad hace aportes relevantes desde el punto de vista:</a:t>
            </a:r>
          </a:p>
          <a:p>
            <a:pPr marL="342900" indent="-342900">
              <a:lnSpc>
                <a:spcPct val="150000"/>
              </a:lnSpc>
              <a:buFont typeface="Arial" panose="020B0604020202020204" pitchFamily="34" charset="0"/>
              <a:buChar char="•"/>
            </a:pPr>
            <a:r>
              <a:rPr lang="es-ES" sz="4000" dirty="0" smtClean="0">
                <a:solidFill>
                  <a:schemeClr val="bg1"/>
                </a:solidFill>
                <a:latin typeface="Arial" panose="020B0604020202020204" pitchFamily="34" charset="0"/>
                <a:cs typeface="Arial" panose="020B0604020202020204" pitchFamily="34" charset="0"/>
              </a:rPr>
              <a:t>Social</a:t>
            </a:r>
          </a:p>
          <a:p>
            <a:pPr marL="342900" indent="-342900">
              <a:lnSpc>
                <a:spcPct val="150000"/>
              </a:lnSpc>
              <a:buFont typeface="Arial" panose="020B0604020202020204" pitchFamily="34" charset="0"/>
              <a:buChar char="•"/>
            </a:pPr>
            <a:r>
              <a:rPr lang="es-ES" sz="4000" dirty="0" smtClean="0">
                <a:solidFill>
                  <a:schemeClr val="bg1"/>
                </a:solidFill>
                <a:latin typeface="Arial" panose="020B0604020202020204" pitchFamily="34" charset="0"/>
                <a:cs typeface="Arial" panose="020B0604020202020204" pitchFamily="34" charset="0"/>
              </a:rPr>
              <a:t>Cultural</a:t>
            </a:r>
          </a:p>
          <a:p>
            <a:pPr marL="342900" indent="-342900">
              <a:lnSpc>
                <a:spcPct val="150000"/>
              </a:lnSpc>
              <a:buFont typeface="Arial" panose="020B0604020202020204" pitchFamily="34" charset="0"/>
              <a:buChar char="•"/>
            </a:pPr>
            <a:r>
              <a:rPr lang="es-ES" sz="4000" dirty="0" smtClean="0">
                <a:solidFill>
                  <a:schemeClr val="bg1"/>
                </a:solidFill>
                <a:latin typeface="Arial" panose="020B0604020202020204" pitchFamily="34" charset="0"/>
                <a:cs typeface="Arial" panose="020B0604020202020204" pitchFamily="34" charset="0"/>
              </a:rPr>
              <a:t>Ambiental</a:t>
            </a:r>
          </a:p>
          <a:p>
            <a:endParaRPr lang="es-ES" dirty="0">
              <a:solidFill>
                <a:schemeClr val="bg1"/>
              </a:solidFill>
            </a:endParaRPr>
          </a:p>
        </p:txBody>
      </p:sp>
    </p:spTree>
    <p:extLst>
      <p:ext uri="{BB962C8B-B14F-4D97-AF65-F5344CB8AC3E}">
        <p14:creationId xmlns:p14="http://schemas.microsoft.com/office/powerpoint/2010/main" val="2591103409"/>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ctrTitle"/>
          </p:nvPr>
        </p:nvSpPr>
        <p:spPr/>
        <p:txBody>
          <a:bodyPr>
            <a:noAutofit/>
          </a:bodyPr>
          <a:lstStyle/>
          <a:p>
            <a:pPr algn="ctr"/>
            <a:r>
              <a:rPr lang="es-ES" sz="4000" dirty="0" smtClean="0">
                <a:solidFill>
                  <a:schemeClr val="bg1"/>
                </a:solidFill>
              </a:rPr>
              <a:t/>
            </a:r>
            <a:br>
              <a:rPr lang="es-ES" sz="4000" dirty="0" smtClean="0">
                <a:solidFill>
                  <a:schemeClr val="bg1"/>
                </a:solidFill>
              </a:rPr>
            </a:br>
            <a:endParaRPr lang="es-ES" sz="4000" dirty="0">
              <a:solidFill>
                <a:schemeClr val="bg1"/>
              </a:solidFill>
            </a:endParaRPr>
          </a:p>
        </p:txBody>
      </p:sp>
      <p:sp>
        <p:nvSpPr>
          <p:cNvPr id="2" name="Subtítulo 1"/>
          <p:cNvSpPr>
            <a:spLocks noGrp="1"/>
          </p:cNvSpPr>
          <p:nvPr>
            <p:ph type="subTitle" idx="1"/>
          </p:nvPr>
        </p:nvSpPr>
        <p:spPr>
          <a:xfrm>
            <a:off x="1" y="0"/>
            <a:ext cx="12192000" cy="6509982"/>
          </a:xfrm>
        </p:spPr>
        <p:txBody>
          <a:bodyPr>
            <a:noAutofit/>
          </a:bodyPr>
          <a:lstStyle/>
          <a:p>
            <a:pPr>
              <a:lnSpc>
                <a:spcPct val="170000"/>
              </a:lnSpc>
            </a:pPr>
            <a:r>
              <a:rPr lang="es-ES" sz="3600" dirty="0" smtClean="0">
                <a:solidFill>
                  <a:schemeClr val="bg1"/>
                </a:solidFill>
                <a:latin typeface="Arial" panose="020B0604020202020204" pitchFamily="34" charset="0"/>
                <a:cs typeface="Arial" panose="020B0604020202020204" pitchFamily="34" charset="0"/>
              </a:rPr>
              <a:t>Además para ser útil, tiene que tener conocimiento de calidad y producirlo requiere: </a:t>
            </a:r>
          </a:p>
          <a:p>
            <a:pPr marL="342900" indent="-342900">
              <a:lnSpc>
                <a:spcPct val="170000"/>
              </a:lnSpc>
              <a:buFont typeface="Arial" panose="020B0604020202020204" pitchFamily="34" charset="0"/>
              <a:buChar char="•"/>
            </a:pPr>
            <a:r>
              <a:rPr lang="es-ES" sz="3600" dirty="0" smtClean="0">
                <a:solidFill>
                  <a:schemeClr val="bg1"/>
                </a:solidFill>
                <a:latin typeface="Arial" panose="020B0604020202020204" pitchFamily="34" charset="0"/>
                <a:cs typeface="Arial" panose="020B0604020202020204" pitchFamily="34" charset="0"/>
              </a:rPr>
              <a:t>Contar con personas bien preparadas</a:t>
            </a:r>
          </a:p>
          <a:p>
            <a:pPr marL="342900" indent="-342900">
              <a:lnSpc>
                <a:spcPct val="170000"/>
              </a:lnSpc>
              <a:buFont typeface="Arial" panose="020B0604020202020204" pitchFamily="34" charset="0"/>
              <a:buChar char="•"/>
            </a:pPr>
            <a:r>
              <a:rPr lang="es-ES" sz="3600" dirty="0" smtClean="0">
                <a:solidFill>
                  <a:schemeClr val="bg1"/>
                </a:solidFill>
                <a:latin typeface="Arial" panose="020B0604020202020204" pitchFamily="34" charset="0"/>
                <a:cs typeface="Arial" panose="020B0604020202020204" pitchFamily="34" charset="0"/>
              </a:rPr>
              <a:t>Sólidos sistemas de promoción y control de la investigación</a:t>
            </a:r>
          </a:p>
          <a:p>
            <a:pPr marL="342900" indent="-342900">
              <a:lnSpc>
                <a:spcPct val="170000"/>
              </a:lnSpc>
              <a:buFont typeface="Arial" panose="020B0604020202020204" pitchFamily="34" charset="0"/>
              <a:buChar char="•"/>
            </a:pPr>
            <a:r>
              <a:rPr lang="es-ES" sz="3600" dirty="0" smtClean="0">
                <a:solidFill>
                  <a:schemeClr val="bg1"/>
                </a:solidFill>
                <a:latin typeface="Arial" panose="020B0604020202020204" pitchFamily="34" charset="0"/>
                <a:cs typeface="Arial" panose="020B0604020202020204" pitchFamily="34" charset="0"/>
              </a:rPr>
              <a:t>El fomento de una cultura científica socialmente extendida</a:t>
            </a:r>
            <a:endParaRPr lang="es-ES" sz="36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39709998"/>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ctrTitle"/>
          </p:nvPr>
        </p:nvSpPr>
        <p:spPr/>
        <p:txBody>
          <a:bodyPr>
            <a:noAutofit/>
          </a:bodyPr>
          <a:lstStyle/>
          <a:p>
            <a:pPr algn="ctr"/>
            <a:r>
              <a:rPr lang="es-ES" sz="4000" dirty="0" smtClean="0">
                <a:solidFill>
                  <a:schemeClr val="bg1"/>
                </a:solidFill>
              </a:rPr>
              <a:t/>
            </a:r>
            <a:br>
              <a:rPr lang="es-ES" sz="4000" dirty="0" smtClean="0">
                <a:solidFill>
                  <a:schemeClr val="bg1"/>
                </a:solidFill>
              </a:rPr>
            </a:br>
            <a:endParaRPr lang="es-ES" sz="4000" dirty="0">
              <a:solidFill>
                <a:schemeClr val="bg1"/>
              </a:solidFill>
            </a:endParaRPr>
          </a:p>
        </p:txBody>
      </p:sp>
      <p:sp>
        <p:nvSpPr>
          <p:cNvPr id="2" name="Subtítulo 1"/>
          <p:cNvSpPr>
            <a:spLocks noGrp="1"/>
          </p:cNvSpPr>
          <p:nvPr>
            <p:ph type="subTitle" idx="1"/>
          </p:nvPr>
        </p:nvSpPr>
        <p:spPr>
          <a:xfrm>
            <a:off x="0" y="0"/>
            <a:ext cx="12078269" cy="6857999"/>
          </a:xfrm>
        </p:spPr>
        <p:txBody>
          <a:bodyPr>
            <a:normAutofit/>
          </a:bodyPr>
          <a:lstStyle/>
          <a:p>
            <a:pPr>
              <a:lnSpc>
                <a:spcPct val="150000"/>
              </a:lnSpc>
            </a:pPr>
            <a:r>
              <a:rPr lang="es-ES" sz="3200" dirty="0" smtClean="0">
                <a:solidFill>
                  <a:schemeClr val="bg1"/>
                </a:solidFill>
                <a:latin typeface="Arial" panose="020B0604020202020204" pitchFamily="34" charset="0"/>
                <a:cs typeface="Arial" panose="020B0604020202020204" pitchFamily="34" charset="0"/>
              </a:rPr>
              <a:t>Según Mercedes </a:t>
            </a:r>
            <a:r>
              <a:rPr lang="es-ES" sz="3200" dirty="0" err="1" smtClean="0">
                <a:solidFill>
                  <a:schemeClr val="bg1"/>
                </a:solidFill>
                <a:latin typeface="Arial" panose="020B0604020202020204" pitchFamily="34" charset="0"/>
                <a:cs typeface="Arial" panose="020B0604020202020204" pitchFamily="34" charset="0"/>
              </a:rPr>
              <a:t>Keeling</a:t>
            </a:r>
            <a:r>
              <a:rPr lang="es-ES" sz="3200" dirty="0" smtClean="0">
                <a:solidFill>
                  <a:schemeClr val="bg1"/>
                </a:solidFill>
                <a:latin typeface="Arial" panose="020B0604020202020204" pitchFamily="34" charset="0"/>
                <a:cs typeface="Arial" panose="020B0604020202020204" pitchFamily="34" charset="0"/>
              </a:rPr>
              <a:t>: “la información no llega a ser relevante, sino llega a ser comprendida y cobra valor cuando se comparte. Es necesario agregar valor a la información ( su valor agregado ), a partir del procesamiento de la misma, sustentado en un pensamiento lógico para la búsqueda y sistematización. El conocimiento tácito llevarlo a un conocimiento explícito a través de la elaboración de artículos, la socialización en eventos, en conferencias, tanto en el pregrado como en el posgrado”.</a:t>
            </a:r>
          </a:p>
          <a:p>
            <a:pPr algn="r"/>
            <a:r>
              <a:rPr lang="es-ES" sz="2600" dirty="0" err="1" smtClean="0">
                <a:solidFill>
                  <a:schemeClr val="bg1"/>
                </a:solidFill>
                <a:latin typeface="Arial" panose="020B0604020202020204" pitchFamily="34" charset="0"/>
                <a:cs typeface="Arial" panose="020B0604020202020204" pitchFamily="34" charset="0"/>
              </a:rPr>
              <a:t>Keeling</a:t>
            </a:r>
            <a:r>
              <a:rPr lang="es-ES" sz="2600" dirty="0" smtClean="0">
                <a:solidFill>
                  <a:schemeClr val="bg1"/>
                </a:solidFill>
                <a:latin typeface="Arial" panose="020B0604020202020204" pitchFamily="34" charset="0"/>
                <a:cs typeface="Arial" panose="020B0604020202020204" pitchFamily="34" charset="0"/>
              </a:rPr>
              <a:t>, Mercedes. Conferencia en la Universidad de Artemisa, 6 de abril de 2015 </a:t>
            </a:r>
            <a:endParaRPr lang="es-ES" sz="26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33724193"/>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ctrTitle"/>
          </p:nvPr>
        </p:nvSpPr>
        <p:spPr/>
        <p:txBody>
          <a:bodyPr>
            <a:noAutofit/>
          </a:bodyPr>
          <a:lstStyle/>
          <a:p>
            <a:pPr algn="ctr"/>
            <a:r>
              <a:rPr lang="es-ES" sz="4000" dirty="0" smtClean="0">
                <a:solidFill>
                  <a:schemeClr val="bg1"/>
                </a:solidFill>
              </a:rPr>
              <a:t/>
            </a:r>
            <a:br>
              <a:rPr lang="es-ES" sz="4000" dirty="0" smtClean="0">
                <a:solidFill>
                  <a:schemeClr val="bg1"/>
                </a:solidFill>
              </a:rPr>
            </a:br>
            <a:endParaRPr lang="es-ES" sz="4000" dirty="0">
              <a:solidFill>
                <a:schemeClr val="bg1"/>
              </a:solidFill>
            </a:endParaRPr>
          </a:p>
        </p:txBody>
      </p:sp>
      <p:sp>
        <p:nvSpPr>
          <p:cNvPr id="2" name="Subtítulo 1"/>
          <p:cNvSpPr>
            <a:spLocks noGrp="1"/>
          </p:cNvSpPr>
          <p:nvPr>
            <p:ph type="subTitle" idx="1"/>
          </p:nvPr>
        </p:nvSpPr>
        <p:spPr>
          <a:xfrm>
            <a:off x="259307" y="158003"/>
            <a:ext cx="11709779" cy="6529399"/>
          </a:xfrm>
        </p:spPr>
        <p:txBody>
          <a:bodyPr>
            <a:normAutofit/>
          </a:bodyPr>
          <a:lstStyle/>
          <a:p>
            <a:pPr>
              <a:lnSpc>
                <a:spcPct val="150000"/>
              </a:lnSpc>
            </a:pPr>
            <a:endParaRPr lang="es-ES" sz="4800" b="1"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nSpc>
                <a:spcPct val="150000"/>
              </a:lnSpc>
            </a:pPr>
            <a:r>
              <a:rPr lang="es-ES" sz="4800" b="1"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MUCHAS</a:t>
            </a:r>
            <a:endParaRPr lang="es-ES" sz="4800" b="1"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nSpc>
                <a:spcPct val="150000"/>
              </a:lnSpc>
            </a:pPr>
            <a:r>
              <a:rPr lang="es-ES" sz="4800" b="1"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GRACIAS</a:t>
            </a:r>
            <a:endParaRPr lang="es-ES" sz="4800"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63276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ctrTitle"/>
          </p:nvPr>
        </p:nvSpPr>
        <p:spPr>
          <a:xfrm>
            <a:off x="259307" y="95534"/>
            <a:ext cx="11737075" cy="7319820"/>
          </a:xfrm>
        </p:spPr>
        <p:txBody>
          <a:bodyPr>
            <a:noAutofit/>
          </a:bodyPr>
          <a:lstStyle/>
          <a:p>
            <a:pPr>
              <a:lnSpc>
                <a:spcPct val="150000"/>
              </a:lnSpc>
            </a:pPr>
            <a:r>
              <a:rPr lang="es-ES" sz="4000" dirty="0" smtClean="0">
                <a:solidFill>
                  <a:schemeClr val="bg1"/>
                </a:solidFill>
                <a:latin typeface="Arial" panose="020B0604020202020204" pitchFamily="34" charset="0"/>
                <a:cs typeface="Arial" panose="020B0604020202020204" pitchFamily="34" charset="0"/>
              </a:rPr>
              <a:t>Los </a:t>
            </a:r>
            <a:r>
              <a:rPr lang="es-ES" sz="4000" dirty="0">
                <a:solidFill>
                  <a:schemeClr val="bg1"/>
                </a:solidFill>
                <a:latin typeface="Arial" panose="020B0604020202020204" pitchFamily="34" charset="0"/>
                <a:cs typeface="Arial" panose="020B0604020202020204" pitchFamily="34" charset="0"/>
              </a:rPr>
              <a:t>paradigmas del desarrollo: de la industrialización por sustitución de importaciones a la transferencia productiva con equidad y desarrollo sostenible. El pensamiento latinoamericano sobre Ciencia, Tecnología y Desarrollo Social. La evolución de las políticas tecnológicas en América Latina: Innovación.</a:t>
            </a:r>
            <a:r>
              <a:rPr lang="es-ES" sz="4000" dirty="0">
                <a:latin typeface="Arial" panose="020B0604020202020204" pitchFamily="34" charset="0"/>
                <a:cs typeface="Arial" panose="020B0604020202020204" pitchFamily="34" charset="0"/>
              </a:rPr>
              <a:t/>
            </a:r>
            <a:br>
              <a:rPr lang="es-ES" sz="4000" dirty="0">
                <a:latin typeface="Arial" panose="020B0604020202020204" pitchFamily="34" charset="0"/>
                <a:cs typeface="Arial" panose="020B0604020202020204" pitchFamily="34" charset="0"/>
              </a:rPr>
            </a:br>
            <a:endParaRPr lang="es-ES" sz="40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517991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title"/>
          </p:nvPr>
        </p:nvSpPr>
        <p:spPr>
          <a:xfrm>
            <a:off x="191279" y="2234869"/>
            <a:ext cx="11764160" cy="1633746"/>
          </a:xfrm>
        </p:spPr>
        <p:txBody>
          <a:bodyPr>
            <a:noAutofit/>
          </a:bodyPr>
          <a:lstStyle/>
          <a:p>
            <a:pPr algn="ctr">
              <a:lnSpc>
                <a:spcPct val="100000"/>
              </a:lnSpc>
            </a:pPr>
            <a:r>
              <a:rPr lang="es-ES" dirty="0"/>
              <a:t/>
            </a:r>
            <a:br>
              <a:rPr lang="es-ES" dirty="0"/>
            </a:br>
            <a:r>
              <a:rPr lang="es-ES" sz="4000" b="1" dirty="0" smtClean="0">
                <a:solidFill>
                  <a:schemeClr val="bg1"/>
                </a:solidFill>
                <a:latin typeface="Arial" panose="020B0604020202020204" pitchFamily="34" charset="0"/>
                <a:cs typeface="Arial" panose="020B0604020202020204" pitchFamily="34" charset="0"/>
              </a:rPr>
              <a:t>Sistema de conocimientos:</a:t>
            </a:r>
            <a:br>
              <a:rPr lang="es-ES" sz="4000" b="1" dirty="0" smtClean="0">
                <a:solidFill>
                  <a:schemeClr val="bg1"/>
                </a:solidFill>
                <a:latin typeface="Arial" panose="020B0604020202020204" pitchFamily="34" charset="0"/>
                <a:cs typeface="Arial" panose="020B0604020202020204" pitchFamily="34" charset="0"/>
              </a:rPr>
            </a:br>
            <a:r>
              <a:rPr lang="es-ES" sz="4000" dirty="0">
                <a:solidFill>
                  <a:schemeClr val="bg1"/>
                </a:solidFill>
                <a:latin typeface="Arial" panose="020B0604020202020204" pitchFamily="34" charset="0"/>
                <a:cs typeface="Arial" panose="020B0604020202020204" pitchFamily="34" charset="0"/>
              </a:rPr>
              <a:t/>
            </a:r>
            <a:br>
              <a:rPr lang="es-ES" sz="4000" dirty="0">
                <a:solidFill>
                  <a:schemeClr val="bg1"/>
                </a:solidFill>
                <a:latin typeface="Arial" panose="020B0604020202020204" pitchFamily="34" charset="0"/>
                <a:cs typeface="Arial" panose="020B0604020202020204" pitchFamily="34" charset="0"/>
              </a:rPr>
            </a:br>
            <a:r>
              <a:rPr lang="es-ES" sz="4000" u="sng" dirty="0" smtClean="0">
                <a:solidFill>
                  <a:schemeClr val="bg1"/>
                </a:solidFill>
                <a:latin typeface="Arial" panose="020B0604020202020204" pitchFamily="34" charset="0"/>
                <a:cs typeface="Arial" panose="020B0604020202020204" pitchFamily="34" charset="0"/>
              </a:rPr>
              <a:t>Tema 1:</a:t>
            </a:r>
            <a:r>
              <a:rPr lang="es-ES" sz="4000" dirty="0" smtClean="0">
                <a:solidFill>
                  <a:schemeClr val="bg1"/>
                </a:solidFill>
                <a:latin typeface="Arial" panose="020B0604020202020204" pitchFamily="34" charset="0"/>
                <a:cs typeface="Arial" panose="020B0604020202020204" pitchFamily="34" charset="0"/>
              </a:rPr>
              <a:t> Las imágenes de la ciencia y la tecnología</a:t>
            </a:r>
            <a:br>
              <a:rPr lang="es-ES" sz="4000" dirty="0" smtClean="0">
                <a:solidFill>
                  <a:schemeClr val="bg1"/>
                </a:solidFill>
                <a:latin typeface="Arial" panose="020B0604020202020204" pitchFamily="34" charset="0"/>
                <a:cs typeface="Arial" panose="020B0604020202020204" pitchFamily="34" charset="0"/>
              </a:rPr>
            </a:br>
            <a:r>
              <a:rPr lang="es-ES" sz="4000" dirty="0">
                <a:solidFill>
                  <a:schemeClr val="bg1"/>
                </a:solidFill>
                <a:latin typeface="Arial" panose="020B0604020202020204" pitchFamily="34" charset="0"/>
                <a:cs typeface="Arial" panose="020B0604020202020204" pitchFamily="34" charset="0"/>
              </a:rPr>
              <a:t/>
            </a:r>
            <a:br>
              <a:rPr lang="es-ES" sz="4000" dirty="0">
                <a:solidFill>
                  <a:schemeClr val="bg1"/>
                </a:solidFill>
                <a:latin typeface="Arial" panose="020B0604020202020204" pitchFamily="34" charset="0"/>
                <a:cs typeface="Arial" panose="020B0604020202020204" pitchFamily="34" charset="0"/>
              </a:rPr>
            </a:br>
            <a:r>
              <a:rPr lang="es-ES" sz="4000" dirty="0" smtClean="0">
                <a:solidFill>
                  <a:schemeClr val="bg1"/>
                </a:solidFill>
                <a:latin typeface="Arial" panose="020B0604020202020204" pitchFamily="34" charset="0"/>
                <a:cs typeface="Arial" panose="020B0604020202020204" pitchFamily="34" charset="0"/>
              </a:rPr>
              <a:t>1.1- La concepción tradicional de la ciencia y la tecnología</a:t>
            </a:r>
            <a:br>
              <a:rPr lang="es-ES" sz="4000" dirty="0" smtClean="0">
                <a:solidFill>
                  <a:schemeClr val="bg1"/>
                </a:solidFill>
                <a:latin typeface="Arial" panose="020B0604020202020204" pitchFamily="34" charset="0"/>
                <a:cs typeface="Arial" panose="020B0604020202020204" pitchFamily="34" charset="0"/>
              </a:rPr>
            </a:br>
            <a:r>
              <a:rPr lang="es-ES" sz="4000" dirty="0">
                <a:solidFill>
                  <a:schemeClr val="bg1"/>
                </a:solidFill>
                <a:latin typeface="Arial" panose="020B0604020202020204" pitchFamily="34" charset="0"/>
                <a:cs typeface="Arial" panose="020B0604020202020204" pitchFamily="34" charset="0"/>
              </a:rPr>
              <a:t/>
            </a:r>
            <a:br>
              <a:rPr lang="es-ES" sz="4000" dirty="0">
                <a:solidFill>
                  <a:schemeClr val="bg1"/>
                </a:solidFill>
                <a:latin typeface="Arial" panose="020B0604020202020204" pitchFamily="34" charset="0"/>
                <a:cs typeface="Arial" panose="020B0604020202020204" pitchFamily="34" charset="0"/>
              </a:rPr>
            </a:br>
            <a:r>
              <a:rPr lang="es-ES" sz="4000" dirty="0" smtClean="0">
                <a:solidFill>
                  <a:schemeClr val="bg1"/>
                </a:solidFill>
                <a:latin typeface="Arial" panose="020B0604020202020204" pitchFamily="34" charset="0"/>
                <a:cs typeface="Arial" panose="020B0604020202020204" pitchFamily="34" charset="0"/>
              </a:rPr>
              <a:t>1.2- La producción de nuevas imágenes de la ciencia y la tecnología. La ciencia y la tecnología como procesos sociales  </a:t>
            </a:r>
            <a:endParaRPr lang="es-ES" sz="40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470268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12000">
              <a:srgbClr val="0070C0"/>
            </a:gs>
            <a:gs pos="0">
              <a:srgbClr val="002060"/>
            </a:gs>
            <a:gs pos="23000">
              <a:srgbClr val="002060"/>
            </a:gs>
            <a:gs pos="35000">
              <a:srgbClr val="0070C0"/>
            </a:gs>
            <a:gs pos="93000">
              <a:srgbClr val="002060"/>
            </a:gs>
            <a:gs pos="81000">
              <a:srgbClr val="0070C0"/>
            </a:gs>
            <a:gs pos="70000">
              <a:srgbClr val="002060"/>
            </a:gs>
            <a:gs pos="58000">
              <a:srgbClr val="0070C0"/>
            </a:gs>
            <a:gs pos="46000">
              <a:srgbClr val="002060"/>
            </a:gs>
          </a:gsLst>
          <a:lin ang="5400000" scaled="1"/>
        </a:gradFill>
        <a:effectLst/>
      </p:bgPr>
    </p:bg>
    <p:spTree>
      <p:nvGrpSpPr>
        <p:cNvPr id="1" name=""/>
        <p:cNvGrpSpPr/>
        <p:nvPr/>
      </p:nvGrpSpPr>
      <p:grpSpPr>
        <a:xfrm>
          <a:off x="0" y="0"/>
          <a:ext cx="0" cy="0"/>
          <a:chOff x="0" y="0"/>
          <a:chExt cx="0" cy="0"/>
        </a:xfrm>
      </p:grpSpPr>
      <p:sp>
        <p:nvSpPr>
          <p:cNvPr id="3" name="Título 2"/>
          <p:cNvSpPr>
            <a:spLocks noGrp="1"/>
          </p:cNvSpPr>
          <p:nvPr>
            <p:ph type="title"/>
          </p:nvPr>
        </p:nvSpPr>
        <p:spPr>
          <a:xfrm>
            <a:off x="838200" y="491734"/>
            <a:ext cx="10515600" cy="6117562"/>
          </a:xfrm>
        </p:spPr>
        <p:txBody>
          <a:bodyPr>
            <a:noAutofit/>
          </a:bodyPr>
          <a:lstStyle/>
          <a:p>
            <a:pPr algn="ctr">
              <a:lnSpc>
                <a:spcPct val="150000"/>
              </a:lnSpc>
            </a:pPr>
            <a:r>
              <a:rPr lang="es-ES" sz="4000" b="1" dirty="0" smtClean="0">
                <a:solidFill>
                  <a:schemeClr val="bg1"/>
                </a:solidFill>
                <a:latin typeface="Arial" panose="020B0604020202020204" pitchFamily="34" charset="0"/>
                <a:cs typeface="Arial" panose="020B0604020202020204" pitchFamily="34" charset="0"/>
              </a:rPr>
              <a:t>Motivación:</a:t>
            </a:r>
            <a:r>
              <a:rPr lang="es-ES" sz="4000" dirty="0" smtClean="0">
                <a:solidFill>
                  <a:schemeClr val="bg1"/>
                </a:solidFill>
                <a:latin typeface="Arial" panose="020B0604020202020204" pitchFamily="34" charset="0"/>
                <a:cs typeface="Arial" panose="020B0604020202020204" pitchFamily="34" charset="0"/>
              </a:rPr>
              <a:t/>
            </a:r>
            <a:br>
              <a:rPr lang="es-ES" sz="4000" dirty="0" smtClean="0">
                <a:solidFill>
                  <a:schemeClr val="bg1"/>
                </a:solidFill>
                <a:latin typeface="Arial" panose="020B0604020202020204" pitchFamily="34" charset="0"/>
                <a:cs typeface="Arial" panose="020B0604020202020204" pitchFamily="34" charset="0"/>
              </a:rPr>
            </a:br>
            <a:r>
              <a:rPr lang="es-ES" sz="4000" dirty="0">
                <a:solidFill>
                  <a:schemeClr val="bg1"/>
                </a:solidFill>
                <a:latin typeface="Arial" panose="020B0604020202020204" pitchFamily="34" charset="0"/>
                <a:cs typeface="Arial" panose="020B0604020202020204" pitchFamily="34" charset="0"/>
              </a:rPr>
              <a:t/>
            </a:r>
            <a:br>
              <a:rPr lang="es-ES" sz="4000" dirty="0">
                <a:solidFill>
                  <a:schemeClr val="bg1"/>
                </a:solidFill>
                <a:latin typeface="Arial" panose="020B0604020202020204" pitchFamily="34" charset="0"/>
                <a:cs typeface="Arial" panose="020B0604020202020204" pitchFamily="34" charset="0"/>
              </a:rPr>
            </a:br>
            <a:r>
              <a:rPr lang="es-ES" sz="4000" dirty="0" smtClean="0">
                <a:solidFill>
                  <a:schemeClr val="bg1"/>
                </a:solidFill>
                <a:latin typeface="Arial" panose="020B0604020202020204" pitchFamily="34" charset="0"/>
                <a:cs typeface="Arial" panose="020B0604020202020204" pitchFamily="34" charset="0"/>
              </a:rPr>
              <a:t>“Por la confusión de los términos se confunden los hombres”. </a:t>
            </a:r>
            <a:br>
              <a:rPr lang="es-ES" sz="4000" dirty="0" smtClean="0">
                <a:solidFill>
                  <a:schemeClr val="bg1"/>
                </a:solidFill>
                <a:latin typeface="Arial" panose="020B0604020202020204" pitchFamily="34" charset="0"/>
                <a:cs typeface="Arial" panose="020B0604020202020204" pitchFamily="34" charset="0"/>
              </a:rPr>
            </a:br>
            <a:r>
              <a:rPr lang="es-ES" sz="4000" dirty="0" smtClean="0">
                <a:solidFill>
                  <a:schemeClr val="bg1"/>
                </a:solidFill>
                <a:latin typeface="Arial" panose="020B0604020202020204" pitchFamily="34" charset="0"/>
                <a:cs typeface="Arial" panose="020B0604020202020204" pitchFamily="34" charset="0"/>
              </a:rPr>
              <a:t>                                                 </a:t>
            </a:r>
            <a:r>
              <a:rPr lang="es-ES" sz="2800" dirty="0" smtClean="0">
                <a:solidFill>
                  <a:schemeClr val="bg1"/>
                </a:solidFill>
                <a:latin typeface="Arial" panose="020B0604020202020204" pitchFamily="34" charset="0"/>
                <a:cs typeface="Arial" panose="020B0604020202020204" pitchFamily="34" charset="0"/>
              </a:rPr>
              <a:t>OC. T.1, p. 355 </a:t>
            </a:r>
            <a:r>
              <a:rPr lang="es-ES" sz="4000" dirty="0" smtClean="0">
                <a:solidFill>
                  <a:schemeClr val="bg1"/>
                </a:solidFill>
                <a:latin typeface="Arial" panose="020B0604020202020204" pitchFamily="34" charset="0"/>
                <a:cs typeface="Arial" panose="020B0604020202020204" pitchFamily="34" charset="0"/>
              </a:rPr>
              <a:t/>
            </a:r>
            <a:br>
              <a:rPr lang="es-ES" sz="4000" dirty="0" smtClean="0">
                <a:solidFill>
                  <a:schemeClr val="bg1"/>
                </a:solidFill>
                <a:latin typeface="Arial" panose="020B0604020202020204" pitchFamily="34" charset="0"/>
                <a:cs typeface="Arial" panose="020B0604020202020204" pitchFamily="34" charset="0"/>
              </a:rPr>
            </a:br>
            <a:endParaRPr lang="es-ES" sz="40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49474127"/>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765</TotalTime>
  <Words>2770</Words>
  <Application>Microsoft Office PowerPoint</Application>
  <PresentationFormat>Personalizado</PresentationFormat>
  <Paragraphs>282</Paragraphs>
  <Slides>67</Slides>
  <Notes>2</Notes>
  <HiddenSlides>0</HiddenSlides>
  <MMClips>0</MMClips>
  <ScaleCrop>false</ScaleCrop>
  <HeadingPairs>
    <vt:vector size="4" baseType="variant">
      <vt:variant>
        <vt:lpstr>Tema</vt:lpstr>
      </vt:variant>
      <vt:variant>
        <vt:i4>1</vt:i4>
      </vt:variant>
      <vt:variant>
        <vt:lpstr>Títulos de diapositiva</vt:lpstr>
      </vt:variant>
      <vt:variant>
        <vt:i4>67</vt:i4>
      </vt:variant>
    </vt:vector>
  </HeadingPairs>
  <TitlesOfParts>
    <vt:vector size="68" baseType="lpstr">
      <vt:lpstr>Tema de Office</vt:lpstr>
      <vt:lpstr> </vt:lpstr>
      <vt:lpstr>Curso 3.- Problemas Sociales de la Ciencia y la Tecnología.  Objetivo: • Argumentar el significado de la atención a los problemas sociales de la ciencia y la tecnología en la materialización práctica de los fundamentos de la Nueva Universidad Cubana y su misión. </vt:lpstr>
      <vt:lpstr>Sistema de Conocimientos:  Los Estudios Ciencia, Tecnología y Sociedad: sus proyecciones educativas, en políticas públicas y en el campo académico.  </vt:lpstr>
      <vt:lpstr>La importancia de CTS en la civilización tecnológica. El papel de la educación en el desarrollo científico, tecnológico y social. Las imágenes de la ciencia y la tecnología: Acentuando la perspectiva social en ciencia y tecnología. </vt:lpstr>
      <vt:lpstr>La concepción tradicional de la ciencia y la tecnología. La producción de nuevas imágenes de la ciencia y la tecnología. La ciencia y la tecnología como procesos sociales. Ciencia, tecnología, sociedad y cultura en el cambio de siglo. </vt:lpstr>
      <vt:lpstr>Ciencia y  tecnología en la agenda internacional. Globalización y desarrollo tecnocientífico. Los dilemas éticos, políticos, económicos, culturales, ambientales y sociales de la ciencia y la tecnología. Ciencia, tecnología y sociedad en América Latina. </vt:lpstr>
      <vt:lpstr>Los paradigmas del desarrollo: de la industrialización por sustitución de importaciones a la transferencia productiva con equidad y desarrollo sostenible. El pensamiento latinoamericano sobre Ciencia, Tecnología y Desarrollo Social. La evolución de las políticas tecnológicas en América Latina: Innovación. </vt:lpstr>
      <vt:lpstr> Sistema de conocimientos:  Tema 1: Las imágenes de la ciencia y la tecnología  1.1- La concepción tradicional de la ciencia y la tecnología  1.2- La producción de nuevas imágenes de la ciencia y la tecnología. La ciencia y la tecnología como procesos sociales  </vt:lpstr>
      <vt:lpstr>Motivación:  “Por la confusión de los términos se confunden los hombres”.                                                   OC. T.1, p. 355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Lachy</dc:creator>
  <cp:lastModifiedBy>YANELYS</cp:lastModifiedBy>
  <cp:revision>121</cp:revision>
  <dcterms:created xsi:type="dcterms:W3CDTF">2016-01-31T09:49:38Z</dcterms:created>
  <dcterms:modified xsi:type="dcterms:W3CDTF">2024-01-27T12:03:30Z</dcterms:modified>
</cp:coreProperties>
</file>