
<file path=[Content_Types].xml><?xml version="1.0" encoding="utf-8"?>
<Types xmlns="http://schemas.openxmlformats.org/package/2006/content-types">
  <Default Extension="bin" ContentType="application/vnd.openxmlformats-officedocument.oleObject"/>
  <Default Extension="png" ContentType="image/png"/>
  <Default Extension="jpeg" ContentType="image/jpeg"/>
  <Default Extension="emf" ContentType="image/x-emf"/>
  <Default Extension="rels" ContentType="application/vnd.openxmlformats-package.relationships+xml"/>
  <Default Extension="xml" ContentType="application/xml"/>
  <Default Extension="vml" ContentType="application/vnd.openxmlformats-officedocument.vmlDrawing"/>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4.xml" ContentType="application/vnd.openxmlformats-officedocument.presentationml.notesSlid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notesSlides/notesSlide5.xml" ContentType="application/vnd.openxmlformats-officedocument.presentationml.notesSlide+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notesSlides/notesSlide6.xml" ContentType="application/vnd.openxmlformats-officedocument.presentationml.notesSlide+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notesSlides/notesSlide7.xml" ContentType="application/vnd.openxmlformats-officedocument.presentationml.notesSlide+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50"/>
  </p:notesMasterIdLst>
  <p:sldIdLst>
    <p:sldId id="260" r:id="rId2"/>
    <p:sldId id="1691" r:id="rId3"/>
    <p:sldId id="1692" r:id="rId4"/>
    <p:sldId id="1693" r:id="rId5"/>
    <p:sldId id="1695" r:id="rId6"/>
    <p:sldId id="1696" r:id="rId7"/>
    <p:sldId id="1697" r:id="rId8"/>
    <p:sldId id="1733" r:id="rId9"/>
    <p:sldId id="267" r:id="rId10"/>
    <p:sldId id="268" r:id="rId11"/>
    <p:sldId id="256" r:id="rId12"/>
    <p:sldId id="1731" r:id="rId13"/>
    <p:sldId id="259" r:id="rId14"/>
    <p:sldId id="263" r:id="rId15"/>
    <p:sldId id="262" r:id="rId16"/>
    <p:sldId id="266" r:id="rId17"/>
    <p:sldId id="1689" r:id="rId18"/>
    <p:sldId id="261" r:id="rId19"/>
    <p:sldId id="356" r:id="rId20"/>
    <p:sldId id="1732" r:id="rId21"/>
    <p:sldId id="275" r:id="rId22"/>
    <p:sldId id="270" r:id="rId23"/>
    <p:sldId id="271" r:id="rId24"/>
    <p:sldId id="274" r:id="rId25"/>
    <p:sldId id="272" r:id="rId26"/>
    <p:sldId id="346" r:id="rId27"/>
    <p:sldId id="360" r:id="rId28"/>
    <p:sldId id="269" r:id="rId29"/>
    <p:sldId id="1698" r:id="rId30"/>
    <p:sldId id="1123" r:id="rId31"/>
    <p:sldId id="1126" r:id="rId32"/>
    <p:sldId id="1726" r:id="rId33"/>
    <p:sldId id="1727" r:id="rId34"/>
    <p:sldId id="1080" r:id="rId35"/>
    <p:sldId id="1709" r:id="rId36"/>
    <p:sldId id="1145" r:id="rId37"/>
    <p:sldId id="1725" r:id="rId38"/>
    <p:sldId id="1710" r:id="rId39"/>
    <p:sldId id="1734" r:id="rId40"/>
    <p:sldId id="1133" r:id="rId41"/>
    <p:sldId id="1147" r:id="rId42"/>
    <p:sldId id="1729" r:id="rId43"/>
    <p:sldId id="1134" r:id="rId44"/>
    <p:sldId id="1142" r:id="rId45"/>
    <p:sldId id="257" r:id="rId46"/>
    <p:sldId id="1730" r:id="rId47"/>
    <p:sldId id="276" r:id="rId48"/>
    <p:sldId id="1686" r:id="rId4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0000"/>
    <a:srgbClr val="C1AC85"/>
    <a:srgbClr val="9B903B"/>
    <a:srgbClr val="99763D"/>
    <a:srgbClr val="8E7548"/>
    <a:srgbClr val="BDA67D"/>
    <a:srgbClr val="A38653"/>
    <a:srgbClr val="B8A074"/>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9DCAF9ED-07DC-4A11-8D7F-57B35C25682E}" styleName="Estilo medio 1 - Énfasis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505E3EF-67EA-436B-97B2-0124C06EBD24}" styleName="Estilo medio 4 - Énfasis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D7AC3CCA-C797-4891-BE02-D94E43425B78}" styleName="Estilo medio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69012ECD-51FC-41F1-AA8D-1B2483CD663E}" styleName="Estilo claro 2 - Acento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B301B821-A1FF-4177-AEE7-76D212191A09}" styleName="Estilo medio 1 - Énfasis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5DA37D80-6434-44D0-A028-1B22A696006F}" styleName="Estilo claro 3 - Acento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838" autoAdjust="0"/>
    <p:restoredTop sz="94660"/>
  </p:normalViewPr>
  <p:slideViewPr>
    <p:cSldViewPr snapToGrid="0">
      <p:cViewPr varScale="1">
        <p:scale>
          <a:sx n="62" d="100"/>
          <a:sy n="62" d="100"/>
        </p:scale>
        <p:origin x="108" y="72"/>
      </p:cViewPr>
      <p:guideLst/>
    </p:cSldViewPr>
  </p:slideViewPr>
  <p:notesTextViewPr>
    <p:cViewPr>
      <p:scale>
        <a:sx n="1" d="1"/>
        <a:sy n="1" d="1"/>
      </p:scale>
      <p:origin x="0" y="0"/>
    </p:cViewPr>
  </p:notesTextViewPr>
  <p:sorterViewPr>
    <p:cViewPr varScale="1">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notesMaster" Target="notesMasters/notesMaster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presProps" Target="presProp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s>
</file>

<file path=ppt/diagrams/colors1.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3_1">
  <dgm:title val=""/>
  <dgm:desc val=""/>
  <dgm:catLst>
    <dgm:cat type="accent3" pri="11100"/>
  </dgm:catLst>
  <dgm:styleLbl name="node0">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3">
        <a:shade val="80000"/>
      </a:schemeClr>
    </dgm:linClrLst>
    <dgm:effectClrLst/>
    <dgm:txLinClrLst/>
    <dgm:txFillClrLst/>
    <dgm:txEffectClrLst/>
  </dgm:styleLbl>
  <dgm:styleLbl name="node2">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fgImgPlace1">
    <dgm:fillClrLst meth="repeat">
      <a:schemeClr val="accent3">
        <a:tint val="40000"/>
      </a:schemeClr>
    </dgm:fillClrLst>
    <dgm:linClrLst meth="repeat">
      <a:schemeClr val="accent3">
        <a:shade val="80000"/>
      </a:schemeClr>
    </dgm:linClrLst>
    <dgm:effectClrLst/>
    <dgm:txLinClrLst/>
    <dgm:txFillClrLst meth="repeat">
      <a:schemeClr val="lt1"/>
    </dgm:txFillClrLst>
    <dgm:txEffectClrLst/>
  </dgm:styleLbl>
  <dgm:styleLbl name="alignImgPlace1">
    <dgm:fillClrLst meth="repeat">
      <a:schemeClr val="accent3">
        <a:tint val="40000"/>
      </a:schemeClr>
    </dgm:fillClrLst>
    <dgm:linClrLst meth="repeat">
      <a:schemeClr val="accent3">
        <a:shade val="80000"/>
      </a:schemeClr>
    </dgm:linClrLst>
    <dgm:effectClrLst/>
    <dgm:txLinClrLst/>
    <dgm:txFillClrLst meth="repeat">
      <a:schemeClr val="lt1"/>
    </dgm:txFillClrLst>
    <dgm:txEffectClrLst/>
  </dgm:styleLbl>
  <dgm:styleLbl name="bgImgPlace1">
    <dgm:fillClrLst meth="repeat">
      <a:schemeClr val="accent3">
        <a:tint val="40000"/>
      </a:schemeClr>
    </dgm:fillClrLst>
    <dgm:linClrLst meth="repeat">
      <a:schemeClr val="accent3">
        <a:shade val="80000"/>
      </a:schemeClr>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meth="repeat">
      <a:schemeClr val="dk1"/>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meth="repeat">
      <a:schemeClr val="dk1"/>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meth="repeat">
      <a:schemeClr val="dk1"/>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dgm:linClrLst>
    <dgm:effectClrLst/>
    <dgm:txLinClrLst/>
    <dgm:txFillClrLst meth="repeat">
      <a:schemeClr val="tx1"/>
    </dgm:txFillClrLst>
    <dgm:txEffectClrLst/>
  </dgm:styleLbl>
  <dgm:styleLbl name="asst0">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dgm:txEffectClrLst/>
  </dgm:styleLbl>
  <dgm:styleLbl name="parChTrans2D2">
    <dgm:fillClrLst meth="repeat">
      <a:schemeClr val="accent3"/>
    </dgm:fillClrLst>
    <dgm:linClrLst meth="repeat">
      <a:schemeClr val="accent3"/>
    </dgm:linClrLst>
    <dgm:effectClrLst/>
    <dgm:txLinClrLst/>
    <dgm:txFillClrLst/>
    <dgm:txEffectClrLst/>
  </dgm:styleLbl>
  <dgm:styleLbl name="parChTrans2D3">
    <dgm:fillClrLst meth="repeat">
      <a:schemeClr val="accent3"/>
    </dgm:fillClrLst>
    <dgm:linClrLst meth="repeat">
      <a:schemeClr val="accent3"/>
    </dgm:linClrLst>
    <dgm:effectClrLst/>
    <dgm:txLinClrLst/>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conFg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align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trAlignAcc1">
    <dgm:fillClrLst meth="repeat">
      <a:schemeClr val="accent3">
        <a:alpha val="40000"/>
        <a:tint val="40000"/>
      </a:schemeClr>
    </dgm:fillClrLst>
    <dgm:linClrLst meth="repeat">
      <a:schemeClr val="accent3"/>
    </dgm:linClrLst>
    <dgm:effectClrLst/>
    <dgm:txLinClrLst/>
    <dgm:txFillClrLst meth="repeat">
      <a:schemeClr val="dk1"/>
    </dgm:txFillClrLst>
    <dgm:txEffectClrLst/>
  </dgm:styleLbl>
  <dgm:styleLbl name="bg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3">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3">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3">
        <a:alpha val="90000"/>
      </a:schemeClr>
    </dgm:linClrLst>
    <dgm:effectClrLst/>
    <dgm:txLinClrLst/>
    <dgm:txFillClrLst meth="repeat">
      <a:schemeClr val="dk1"/>
    </dgm:txFillClrLst>
    <dgm:txEffectClrLst/>
  </dgm:styleLbl>
  <dgm:styleLbl name="fgAcc0">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fgAcc2">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fgAcc3">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fgAcc4">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2_1">
  <dgm:title val=""/>
  <dgm:desc val=""/>
  <dgm:catLst>
    <dgm:cat type="accent2" pri="11100"/>
  </dgm:catLst>
  <dgm:styleLbl name="node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2">
        <a:shade val="80000"/>
      </a:schemeClr>
    </dgm:linClrLst>
    <dgm:effectClrLst/>
    <dgm:txLinClrLst/>
    <dgm:txFillClrLst/>
    <dgm:txEffectClrLst/>
  </dgm:styleLbl>
  <dgm:styleLbl name="node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f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align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b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dgm:txEffectClrLst/>
  </dgm:styleLbl>
  <dgm:styleLbl name="parChTrans2D2">
    <dgm:fillClrLst meth="repeat">
      <a:schemeClr val="accent2"/>
    </dgm:fillClrLst>
    <dgm:linClrLst meth="repeat">
      <a:schemeClr val="accent2"/>
    </dgm:linClrLst>
    <dgm:effectClrLst/>
    <dgm:txLinClrLst/>
    <dgm:txFillClrLst/>
    <dgm:txEffectClrLst/>
  </dgm:styleLbl>
  <dgm:styleLbl name="parChTrans2D3">
    <dgm:fillClrLst meth="repeat">
      <a:schemeClr val="accent2"/>
    </dgm:fillClrLst>
    <dgm:linClrLst meth="repeat">
      <a:schemeClr val="accent2"/>
    </dgm:linClrLst>
    <dgm:effectClrLst/>
    <dgm:txLinClrLst/>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con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align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trAlignAcc1">
    <dgm:fillClrLst meth="repeat">
      <a:schemeClr val="accent2">
        <a:alpha val="40000"/>
        <a:tint val="40000"/>
      </a:schemeClr>
    </dgm:fillClrLst>
    <dgm:linClrLst meth="repeat">
      <a:schemeClr val="accent2"/>
    </dgm:linClrLst>
    <dgm:effectClrLst/>
    <dgm:txLinClrLst/>
    <dgm:txFillClrLst meth="repeat">
      <a:schemeClr val="dk1"/>
    </dgm:txFillClrLst>
    <dgm:txEffectClrLst/>
  </dgm:styleLbl>
  <dgm:styleLbl name="b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fgAcc0">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2">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3">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4">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9E4DC1DE-3F3A-4F28-A5BF-F34BBD9EF84E}" type="doc">
      <dgm:prSet loTypeId="urn:microsoft.com/office/officeart/2005/8/layout/vList2" loCatId="list" qsTypeId="urn:microsoft.com/office/officeart/2005/8/quickstyle/simple5" qsCatId="simple" csTypeId="urn:microsoft.com/office/officeart/2005/8/colors/accent0_1" csCatId="mainScheme" phldr="1"/>
      <dgm:spPr/>
      <dgm:t>
        <a:bodyPr/>
        <a:lstStyle/>
        <a:p>
          <a:endParaRPr lang="es-ES"/>
        </a:p>
      </dgm:t>
    </dgm:pt>
    <dgm:pt modelId="{16C365DF-A329-4109-AED8-1E08105EF03C}">
      <dgm:prSet custT="1"/>
      <dgm:spPr/>
      <dgm:t>
        <a:bodyPr/>
        <a:lstStyle/>
        <a:p>
          <a:pPr algn="ctr" rtl="0">
            <a:lnSpc>
              <a:spcPct val="100000"/>
            </a:lnSpc>
          </a:pPr>
          <a:r>
            <a:rPr lang="es-EC" sz="4400" b="1" dirty="0">
              <a:latin typeface="+mj-lt"/>
            </a:rPr>
            <a:t>¿Qué son ciencia, tecnología e innovación (CTI)? </a:t>
          </a:r>
        </a:p>
        <a:p>
          <a:pPr algn="ctr" rtl="0">
            <a:lnSpc>
              <a:spcPct val="100000"/>
            </a:lnSpc>
          </a:pPr>
          <a:r>
            <a:rPr lang="es-EC" sz="4400" b="1" dirty="0">
              <a:latin typeface="+mj-lt"/>
            </a:rPr>
            <a:t>¿cómo explicar el cambio en CTI?</a:t>
          </a:r>
        </a:p>
      </dgm:t>
    </dgm:pt>
    <dgm:pt modelId="{FC0ABB25-40A5-4C5A-8BF0-4471BF49C8CE}" type="parTrans" cxnId="{DC0DADA0-0153-44F7-887B-6D5C15BC40E4}">
      <dgm:prSet/>
      <dgm:spPr/>
      <dgm:t>
        <a:bodyPr/>
        <a:lstStyle/>
        <a:p>
          <a:endParaRPr lang="es-ES"/>
        </a:p>
      </dgm:t>
    </dgm:pt>
    <dgm:pt modelId="{98C548BE-09F3-459E-B5BA-36A1730BEDC5}" type="sibTrans" cxnId="{DC0DADA0-0153-44F7-887B-6D5C15BC40E4}">
      <dgm:prSet/>
      <dgm:spPr/>
      <dgm:t>
        <a:bodyPr/>
        <a:lstStyle/>
        <a:p>
          <a:endParaRPr lang="es-ES"/>
        </a:p>
      </dgm:t>
    </dgm:pt>
    <dgm:pt modelId="{2D6326BE-7346-42AC-B892-55B3E39CC57F}" type="pres">
      <dgm:prSet presAssocID="{9E4DC1DE-3F3A-4F28-A5BF-F34BBD9EF84E}" presName="linear" presStyleCnt="0">
        <dgm:presLayoutVars>
          <dgm:animLvl val="lvl"/>
          <dgm:resizeHandles val="exact"/>
        </dgm:presLayoutVars>
      </dgm:prSet>
      <dgm:spPr/>
      <dgm:t>
        <a:bodyPr/>
        <a:lstStyle/>
        <a:p>
          <a:endParaRPr lang="es-ES"/>
        </a:p>
      </dgm:t>
    </dgm:pt>
    <dgm:pt modelId="{4D1D0417-1D94-466D-BBAA-23B23AF4698E}" type="pres">
      <dgm:prSet presAssocID="{16C365DF-A329-4109-AED8-1E08105EF03C}" presName="parentText" presStyleLbl="node1" presStyleIdx="0" presStyleCnt="1" custScaleY="496502" custLinFactY="25951" custLinFactNeighborX="42049" custLinFactNeighborY="100000">
        <dgm:presLayoutVars>
          <dgm:chMax val="0"/>
          <dgm:bulletEnabled val="1"/>
        </dgm:presLayoutVars>
      </dgm:prSet>
      <dgm:spPr/>
      <dgm:t>
        <a:bodyPr/>
        <a:lstStyle/>
        <a:p>
          <a:endParaRPr lang="es-ES"/>
        </a:p>
      </dgm:t>
    </dgm:pt>
  </dgm:ptLst>
  <dgm:cxnLst>
    <dgm:cxn modelId="{C1B37EC4-34D4-491A-A837-DF7E10AF6889}" type="presOf" srcId="{16C365DF-A329-4109-AED8-1E08105EF03C}" destId="{4D1D0417-1D94-466D-BBAA-23B23AF4698E}" srcOrd="0" destOrd="0" presId="urn:microsoft.com/office/officeart/2005/8/layout/vList2"/>
    <dgm:cxn modelId="{7F5A1F79-7440-4C0D-B265-B4393E0DAB56}" type="presOf" srcId="{9E4DC1DE-3F3A-4F28-A5BF-F34BBD9EF84E}" destId="{2D6326BE-7346-42AC-B892-55B3E39CC57F}" srcOrd="0" destOrd="0" presId="urn:microsoft.com/office/officeart/2005/8/layout/vList2"/>
    <dgm:cxn modelId="{DC0DADA0-0153-44F7-887B-6D5C15BC40E4}" srcId="{9E4DC1DE-3F3A-4F28-A5BF-F34BBD9EF84E}" destId="{16C365DF-A329-4109-AED8-1E08105EF03C}" srcOrd="0" destOrd="0" parTransId="{FC0ABB25-40A5-4C5A-8BF0-4471BF49C8CE}" sibTransId="{98C548BE-09F3-459E-B5BA-36A1730BEDC5}"/>
    <dgm:cxn modelId="{2216D0CA-4599-4199-9A6A-FD330F291226}" type="presParOf" srcId="{2D6326BE-7346-42AC-B892-55B3E39CC57F}" destId="{4D1D0417-1D94-466D-BBAA-23B23AF4698E}" srcOrd="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0AB9B17C-891A-4ECD-97DD-741D5C4F1765}" type="doc">
      <dgm:prSet loTypeId="urn:microsoft.com/office/officeart/2005/8/layout/vList2" loCatId="list" qsTypeId="urn:microsoft.com/office/officeart/2005/8/quickstyle/simple1" qsCatId="simple" csTypeId="urn:microsoft.com/office/officeart/2005/8/colors/accent1_2" csCatId="accent1"/>
      <dgm:spPr/>
      <dgm:t>
        <a:bodyPr/>
        <a:lstStyle/>
        <a:p>
          <a:endParaRPr lang="es-ES_tradnl"/>
        </a:p>
      </dgm:t>
    </dgm:pt>
    <dgm:pt modelId="{FD16114E-A0FF-4DE1-AD8D-95287670F387}">
      <dgm:prSet custT="1"/>
      <dgm:spPr/>
      <dgm:t>
        <a:bodyPr/>
        <a:lstStyle/>
        <a:p>
          <a:pPr rtl="0"/>
          <a:r>
            <a:rPr lang="es-ES" sz="3200" dirty="0">
              <a:effectLst>
                <a:outerShdw blurRad="38100" dist="38100" dir="2700000" algn="tl">
                  <a:srgbClr val="000000">
                    <a:alpha val="43137"/>
                  </a:srgbClr>
                </a:outerShdw>
              </a:effectLst>
            </a:rPr>
            <a:t>Práctica social dedicada a la producción, distribución y uso del conocimiento.</a:t>
          </a:r>
          <a:endParaRPr lang="es-US" sz="3200" dirty="0">
            <a:effectLst>
              <a:outerShdw blurRad="38100" dist="38100" dir="2700000" algn="tl">
                <a:srgbClr val="000000">
                  <a:alpha val="43137"/>
                </a:srgbClr>
              </a:outerShdw>
            </a:effectLst>
          </a:endParaRPr>
        </a:p>
      </dgm:t>
    </dgm:pt>
    <dgm:pt modelId="{F06F6A81-D3FF-4F41-BDD8-608CC12FDDA0}" type="parTrans" cxnId="{5FFAAAD4-3662-4AB8-BC8B-6BF7354A93CD}">
      <dgm:prSet/>
      <dgm:spPr/>
      <dgm:t>
        <a:bodyPr/>
        <a:lstStyle/>
        <a:p>
          <a:endParaRPr lang="es-ES_tradnl"/>
        </a:p>
      </dgm:t>
    </dgm:pt>
    <dgm:pt modelId="{5CA900EB-2302-4495-9FF5-22FE85954634}" type="sibTrans" cxnId="{5FFAAAD4-3662-4AB8-BC8B-6BF7354A93CD}">
      <dgm:prSet/>
      <dgm:spPr/>
      <dgm:t>
        <a:bodyPr/>
        <a:lstStyle/>
        <a:p>
          <a:endParaRPr lang="es-ES_tradnl"/>
        </a:p>
      </dgm:t>
    </dgm:pt>
    <dgm:pt modelId="{9E5FCC30-9963-40C0-AF75-5DDE3A7517C2}">
      <dgm:prSet custT="1"/>
      <dgm:spPr/>
      <dgm:t>
        <a:bodyPr/>
        <a:lstStyle/>
        <a:p>
          <a:pPr rtl="0"/>
          <a:r>
            <a:rPr lang="es-ES" sz="3200" dirty="0">
              <a:effectLst>
                <a:outerShdw blurRad="38100" dist="38100" dir="2700000" algn="tl">
                  <a:srgbClr val="000000">
                    <a:alpha val="43137"/>
                  </a:srgbClr>
                </a:outerShdw>
              </a:effectLst>
            </a:rPr>
            <a:t>Institución social peculiar</a:t>
          </a:r>
          <a:endParaRPr lang="es-US" sz="3200" dirty="0">
            <a:effectLst>
              <a:outerShdw blurRad="38100" dist="38100" dir="2700000" algn="tl">
                <a:srgbClr val="000000">
                  <a:alpha val="43137"/>
                </a:srgbClr>
              </a:outerShdw>
            </a:effectLst>
          </a:endParaRPr>
        </a:p>
      </dgm:t>
    </dgm:pt>
    <dgm:pt modelId="{EA039CD1-7B87-49F6-B28D-960F98E2FCA3}" type="parTrans" cxnId="{38B9817C-6420-46D0-8D4C-6F9DBE3C2C76}">
      <dgm:prSet/>
      <dgm:spPr/>
      <dgm:t>
        <a:bodyPr/>
        <a:lstStyle/>
        <a:p>
          <a:endParaRPr lang="es-ES_tradnl"/>
        </a:p>
      </dgm:t>
    </dgm:pt>
    <dgm:pt modelId="{54A45535-62F9-4DD5-9FE2-3D9F79B269EF}" type="sibTrans" cxnId="{38B9817C-6420-46D0-8D4C-6F9DBE3C2C76}">
      <dgm:prSet/>
      <dgm:spPr/>
      <dgm:t>
        <a:bodyPr/>
        <a:lstStyle/>
        <a:p>
          <a:endParaRPr lang="es-ES_tradnl"/>
        </a:p>
      </dgm:t>
    </dgm:pt>
    <dgm:pt modelId="{68EF82A4-8316-4F2E-958C-C0F48D7AC1CD}">
      <dgm:prSet custT="1"/>
      <dgm:spPr/>
      <dgm:t>
        <a:bodyPr/>
        <a:lstStyle/>
        <a:p>
          <a:pPr rtl="0"/>
          <a:r>
            <a:rPr lang="es-ES" sz="3200" dirty="0">
              <a:effectLst>
                <a:outerShdw blurRad="38100" dist="38100" dir="2700000" algn="tl">
                  <a:srgbClr val="000000">
                    <a:alpha val="43137"/>
                  </a:srgbClr>
                </a:outerShdw>
              </a:effectLst>
            </a:rPr>
            <a:t>Con valores   propios (</a:t>
          </a:r>
          <a:r>
            <a:rPr lang="es-ES" sz="3200" dirty="0" err="1">
              <a:effectLst>
                <a:outerShdw blurRad="38100" dist="38100" dir="2700000" algn="tl">
                  <a:srgbClr val="000000">
                    <a:alpha val="43137"/>
                  </a:srgbClr>
                </a:outerShdw>
              </a:effectLst>
            </a:rPr>
            <a:t>ethos</a:t>
          </a:r>
          <a:r>
            <a:rPr lang="es-ES" sz="3200" dirty="0">
              <a:effectLst>
                <a:outerShdw blurRad="38100" dist="38100" dir="2700000" algn="tl">
                  <a:srgbClr val="000000">
                    <a:alpha val="43137"/>
                  </a:srgbClr>
                </a:outerShdw>
              </a:effectLst>
            </a:rPr>
            <a:t>)</a:t>
          </a:r>
          <a:endParaRPr lang="es-US" sz="3200" dirty="0">
            <a:effectLst>
              <a:outerShdw blurRad="38100" dist="38100" dir="2700000" algn="tl">
                <a:srgbClr val="000000">
                  <a:alpha val="43137"/>
                </a:srgbClr>
              </a:outerShdw>
            </a:effectLst>
          </a:endParaRPr>
        </a:p>
      </dgm:t>
    </dgm:pt>
    <dgm:pt modelId="{AD58C425-5505-47AD-AE16-7D1391701ED5}" type="parTrans" cxnId="{A00CB3EE-76AC-4C98-9E4B-F7F97E757213}">
      <dgm:prSet/>
      <dgm:spPr/>
      <dgm:t>
        <a:bodyPr/>
        <a:lstStyle/>
        <a:p>
          <a:endParaRPr lang="es-ES_tradnl"/>
        </a:p>
      </dgm:t>
    </dgm:pt>
    <dgm:pt modelId="{91423BF5-847B-41E3-A733-E078FC876087}" type="sibTrans" cxnId="{A00CB3EE-76AC-4C98-9E4B-F7F97E757213}">
      <dgm:prSet/>
      <dgm:spPr/>
      <dgm:t>
        <a:bodyPr/>
        <a:lstStyle/>
        <a:p>
          <a:endParaRPr lang="es-ES_tradnl"/>
        </a:p>
      </dgm:t>
    </dgm:pt>
    <dgm:pt modelId="{8BE92860-E3B4-44A9-AA2B-17A7BA3876CD}">
      <dgm:prSet custT="1"/>
      <dgm:spPr/>
      <dgm:t>
        <a:bodyPr/>
        <a:lstStyle/>
        <a:p>
          <a:pPr rtl="0"/>
          <a:r>
            <a:rPr lang="es-ES" sz="3200" dirty="0">
              <a:effectLst>
                <a:outerShdw blurRad="38100" dist="38100" dir="2700000" algn="tl">
                  <a:srgbClr val="000000">
                    <a:alpha val="43137"/>
                  </a:srgbClr>
                </a:outerShdw>
              </a:effectLst>
            </a:rPr>
            <a:t>Culturas que convergen en ella: académica, burocrática y económica. </a:t>
          </a:r>
          <a:endParaRPr lang="es-US" sz="3200" dirty="0">
            <a:effectLst>
              <a:outerShdw blurRad="38100" dist="38100" dir="2700000" algn="tl">
                <a:srgbClr val="000000">
                  <a:alpha val="43137"/>
                </a:srgbClr>
              </a:outerShdw>
            </a:effectLst>
          </a:endParaRPr>
        </a:p>
      </dgm:t>
    </dgm:pt>
    <dgm:pt modelId="{D495EB1F-2167-4C2D-832D-06C242A4CA99}" type="parTrans" cxnId="{F5591813-63C8-4AC0-9F49-58CE2E9BA689}">
      <dgm:prSet/>
      <dgm:spPr/>
      <dgm:t>
        <a:bodyPr/>
        <a:lstStyle/>
        <a:p>
          <a:endParaRPr lang="es-ES_tradnl"/>
        </a:p>
      </dgm:t>
    </dgm:pt>
    <dgm:pt modelId="{E14AD3E9-3829-42E9-8B51-B488483027CD}" type="sibTrans" cxnId="{F5591813-63C8-4AC0-9F49-58CE2E9BA689}">
      <dgm:prSet/>
      <dgm:spPr/>
      <dgm:t>
        <a:bodyPr/>
        <a:lstStyle/>
        <a:p>
          <a:endParaRPr lang="es-ES_tradnl"/>
        </a:p>
      </dgm:t>
    </dgm:pt>
    <dgm:pt modelId="{EEB4AA62-E37A-489A-96BE-CA9B9D3A6BF6}" type="pres">
      <dgm:prSet presAssocID="{0AB9B17C-891A-4ECD-97DD-741D5C4F1765}" presName="linear" presStyleCnt="0">
        <dgm:presLayoutVars>
          <dgm:animLvl val="lvl"/>
          <dgm:resizeHandles val="exact"/>
        </dgm:presLayoutVars>
      </dgm:prSet>
      <dgm:spPr/>
      <dgm:t>
        <a:bodyPr/>
        <a:lstStyle/>
        <a:p>
          <a:endParaRPr lang="es-ES"/>
        </a:p>
      </dgm:t>
    </dgm:pt>
    <dgm:pt modelId="{D0CDE848-32DC-499C-A3C0-CA19173A0842}" type="pres">
      <dgm:prSet presAssocID="{FD16114E-A0FF-4DE1-AD8D-95287670F387}" presName="parentText" presStyleLbl="node1" presStyleIdx="0" presStyleCnt="4">
        <dgm:presLayoutVars>
          <dgm:chMax val="0"/>
          <dgm:bulletEnabled val="1"/>
        </dgm:presLayoutVars>
      </dgm:prSet>
      <dgm:spPr/>
      <dgm:t>
        <a:bodyPr/>
        <a:lstStyle/>
        <a:p>
          <a:endParaRPr lang="es-ES"/>
        </a:p>
      </dgm:t>
    </dgm:pt>
    <dgm:pt modelId="{3DDA1AF3-ED48-4717-8D73-866FDC11F731}" type="pres">
      <dgm:prSet presAssocID="{5CA900EB-2302-4495-9FF5-22FE85954634}" presName="spacer" presStyleCnt="0"/>
      <dgm:spPr/>
    </dgm:pt>
    <dgm:pt modelId="{806D7E76-1049-4FA5-954D-129EC2FD6F89}" type="pres">
      <dgm:prSet presAssocID="{9E5FCC30-9963-40C0-AF75-5DDE3A7517C2}" presName="parentText" presStyleLbl="node1" presStyleIdx="1" presStyleCnt="4">
        <dgm:presLayoutVars>
          <dgm:chMax val="0"/>
          <dgm:bulletEnabled val="1"/>
        </dgm:presLayoutVars>
      </dgm:prSet>
      <dgm:spPr/>
      <dgm:t>
        <a:bodyPr/>
        <a:lstStyle/>
        <a:p>
          <a:endParaRPr lang="es-ES"/>
        </a:p>
      </dgm:t>
    </dgm:pt>
    <dgm:pt modelId="{8B31D9F1-3A64-4336-8505-3E98C3BE6BF6}" type="pres">
      <dgm:prSet presAssocID="{54A45535-62F9-4DD5-9FE2-3D9F79B269EF}" presName="spacer" presStyleCnt="0"/>
      <dgm:spPr/>
    </dgm:pt>
    <dgm:pt modelId="{5A6DA619-0573-425F-8FD3-8DC7416D9361}" type="pres">
      <dgm:prSet presAssocID="{68EF82A4-8316-4F2E-958C-C0F48D7AC1CD}" presName="parentText" presStyleLbl="node1" presStyleIdx="2" presStyleCnt="4">
        <dgm:presLayoutVars>
          <dgm:chMax val="0"/>
          <dgm:bulletEnabled val="1"/>
        </dgm:presLayoutVars>
      </dgm:prSet>
      <dgm:spPr/>
      <dgm:t>
        <a:bodyPr/>
        <a:lstStyle/>
        <a:p>
          <a:endParaRPr lang="es-ES"/>
        </a:p>
      </dgm:t>
    </dgm:pt>
    <dgm:pt modelId="{81F7401A-BF11-466C-85AD-1C2BA0CFBE23}" type="pres">
      <dgm:prSet presAssocID="{91423BF5-847B-41E3-A733-E078FC876087}" presName="spacer" presStyleCnt="0"/>
      <dgm:spPr/>
    </dgm:pt>
    <dgm:pt modelId="{43D01594-6137-4D88-BB2A-6CDF33FCEE6B}" type="pres">
      <dgm:prSet presAssocID="{8BE92860-E3B4-44A9-AA2B-17A7BA3876CD}" presName="parentText" presStyleLbl="node1" presStyleIdx="3" presStyleCnt="4">
        <dgm:presLayoutVars>
          <dgm:chMax val="0"/>
          <dgm:bulletEnabled val="1"/>
        </dgm:presLayoutVars>
      </dgm:prSet>
      <dgm:spPr/>
      <dgm:t>
        <a:bodyPr/>
        <a:lstStyle/>
        <a:p>
          <a:endParaRPr lang="es-ES"/>
        </a:p>
      </dgm:t>
    </dgm:pt>
  </dgm:ptLst>
  <dgm:cxnLst>
    <dgm:cxn modelId="{5FFAAAD4-3662-4AB8-BC8B-6BF7354A93CD}" srcId="{0AB9B17C-891A-4ECD-97DD-741D5C4F1765}" destId="{FD16114E-A0FF-4DE1-AD8D-95287670F387}" srcOrd="0" destOrd="0" parTransId="{F06F6A81-D3FF-4F41-BDD8-608CC12FDDA0}" sibTransId="{5CA900EB-2302-4495-9FF5-22FE85954634}"/>
    <dgm:cxn modelId="{A00CB3EE-76AC-4C98-9E4B-F7F97E757213}" srcId="{0AB9B17C-891A-4ECD-97DD-741D5C4F1765}" destId="{68EF82A4-8316-4F2E-958C-C0F48D7AC1CD}" srcOrd="2" destOrd="0" parTransId="{AD58C425-5505-47AD-AE16-7D1391701ED5}" sibTransId="{91423BF5-847B-41E3-A733-E078FC876087}"/>
    <dgm:cxn modelId="{38B9817C-6420-46D0-8D4C-6F9DBE3C2C76}" srcId="{0AB9B17C-891A-4ECD-97DD-741D5C4F1765}" destId="{9E5FCC30-9963-40C0-AF75-5DDE3A7517C2}" srcOrd="1" destOrd="0" parTransId="{EA039CD1-7B87-49F6-B28D-960F98E2FCA3}" sibTransId="{54A45535-62F9-4DD5-9FE2-3D9F79B269EF}"/>
    <dgm:cxn modelId="{F5591813-63C8-4AC0-9F49-58CE2E9BA689}" srcId="{0AB9B17C-891A-4ECD-97DD-741D5C4F1765}" destId="{8BE92860-E3B4-44A9-AA2B-17A7BA3876CD}" srcOrd="3" destOrd="0" parTransId="{D495EB1F-2167-4C2D-832D-06C242A4CA99}" sibTransId="{E14AD3E9-3829-42E9-8B51-B488483027CD}"/>
    <dgm:cxn modelId="{BDE91484-E1A3-410D-B26F-2D8900BFDBFB}" type="presOf" srcId="{0AB9B17C-891A-4ECD-97DD-741D5C4F1765}" destId="{EEB4AA62-E37A-489A-96BE-CA9B9D3A6BF6}" srcOrd="0" destOrd="0" presId="urn:microsoft.com/office/officeart/2005/8/layout/vList2"/>
    <dgm:cxn modelId="{81800228-D690-459D-B660-5D4FF181D488}" type="presOf" srcId="{FD16114E-A0FF-4DE1-AD8D-95287670F387}" destId="{D0CDE848-32DC-499C-A3C0-CA19173A0842}" srcOrd="0" destOrd="0" presId="urn:microsoft.com/office/officeart/2005/8/layout/vList2"/>
    <dgm:cxn modelId="{1F0DF65D-9FA9-4150-A572-874BCF8FD5FB}" type="presOf" srcId="{9E5FCC30-9963-40C0-AF75-5DDE3A7517C2}" destId="{806D7E76-1049-4FA5-954D-129EC2FD6F89}" srcOrd="0" destOrd="0" presId="urn:microsoft.com/office/officeart/2005/8/layout/vList2"/>
    <dgm:cxn modelId="{3444D80C-6F40-4294-A19F-09C4C0ACE2DB}" type="presOf" srcId="{68EF82A4-8316-4F2E-958C-C0F48D7AC1CD}" destId="{5A6DA619-0573-425F-8FD3-8DC7416D9361}" srcOrd="0" destOrd="0" presId="urn:microsoft.com/office/officeart/2005/8/layout/vList2"/>
    <dgm:cxn modelId="{381F3363-5979-457D-A8F3-13958C9E4F35}" type="presOf" srcId="{8BE92860-E3B4-44A9-AA2B-17A7BA3876CD}" destId="{43D01594-6137-4D88-BB2A-6CDF33FCEE6B}" srcOrd="0" destOrd="0" presId="urn:microsoft.com/office/officeart/2005/8/layout/vList2"/>
    <dgm:cxn modelId="{67232765-86FE-41A4-83E2-6BB54D675236}" type="presParOf" srcId="{EEB4AA62-E37A-489A-96BE-CA9B9D3A6BF6}" destId="{D0CDE848-32DC-499C-A3C0-CA19173A0842}" srcOrd="0" destOrd="0" presId="urn:microsoft.com/office/officeart/2005/8/layout/vList2"/>
    <dgm:cxn modelId="{0D81BD0B-5218-42B5-9B90-19639D1D77FC}" type="presParOf" srcId="{EEB4AA62-E37A-489A-96BE-CA9B9D3A6BF6}" destId="{3DDA1AF3-ED48-4717-8D73-866FDC11F731}" srcOrd="1" destOrd="0" presId="urn:microsoft.com/office/officeart/2005/8/layout/vList2"/>
    <dgm:cxn modelId="{010D6EAA-DB4E-405F-9C19-A4773732C026}" type="presParOf" srcId="{EEB4AA62-E37A-489A-96BE-CA9B9D3A6BF6}" destId="{806D7E76-1049-4FA5-954D-129EC2FD6F89}" srcOrd="2" destOrd="0" presId="urn:microsoft.com/office/officeart/2005/8/layout/vList2"/>
    <dgm:cxn modelId="{7BFBE546-BF37-439F-A878-52C4A9A1CBEE}" type="presParOf" srcId="{EEB4AA62-E37A-489A-96BE-CA9B9D3A6BF6}" destId="{8B31D9F1-3A64-4336-8505-3E98C3BE6BF6}" srcOrd="3" destOrd="0" presId="urn:microsoft.com/office/officeart/2005/8/layout/vList2"/>
    <dgm:cxn modelId="{87DF6E43-77FF-4DD0-AA0B-CEB3D8CACB9A}" type="presParOf" srcId="{EEB4AA62-E37A-489A-96BE-CA9B9D3A6BF6}" destId="{5A6DA619-0573-425F-8FD3-8DC7416D9361}" srcOrd="4" destOrd="0" presId="urn:microsoft.com/office/officeart/2005/8/layout/vList2"/>
    <dgm:cxn modelId="{35CE1807-C6F3-4828-8FDD-3950D6A27E81}" type="presParOf" srcId="{EEB4AA62-E37A-489A-96BE-CA9B9D3A6BF6}" destId="{81F7401A-BF11-466C-85AD-1C2BA0CFBE23}" srcOrd="5" destOrd="0" presId="urn:microsoft.com/office/officeart/2005/8/layout/vList2"/>
    <dgm:cxn modelId="{BD320F96-81CC-4584-A0A8-1B9E7271BB04}" type="presParOf" srcId="{EEB4AA62-E37A-489A-96BE-CA9B9D3A6BF6}" destId="{43D01594-6137-4D88-BB2A-6CDF33FCEE6B}" srcOrd="6"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2FEC1324-1F7E-4A9C-B181-CA44CDAEF818}"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s-ES_tradnl"/>
        </a:p>
      </dgm:t>
    </dgm:pt>
    <dgm:pt modelId="{44AE31AE-08FB-4FC4-A9A8-E74F34217FE7}">
      <dgm:prSet custT="1"/>
      <dgm:spPr/>
      <dgm:t>
        <a:bodyPr/>
        <a:lstStyle/>
        <a:p>
          <a:pPr algn="ctr" rtl="0">
            <a:lnSpc>
              <a:spcPct val="100000"/>
            </a:lnSpc>
          </a:pPr>
          <a:r>
            <a:rPr lang="es-ES" sz="3200" dirty="0">
              <a:effectLst>
                <a:outerShdw blurRad="38100" dist="38100" dir="2700000" algn="tl">
                  <a:srgbClr val="000000">
                    <a:alpha val="43137"/>
                  </a:srgbClr>
                </a:outerShdw>
              </a:effectLst>
            </a:rPr>
            <a:t>Ciencia como un proceso social que no puede ser comprendido más que "en contexto", es decir, dentro de la constelación de circunstancias sociales que le dan sentido. En esa perspectiva, la Ciencia, en su expresión más amplia, se nos presenta como una “red de individuos, instituciones y prácticas anclados en contextos con sus propias determinaciones culturales, económicas y sociales” </a:t>
          </a:r>
        </a:p>
        <a:p>
          <a:pPr algn="ctr" rtl="0">
            <a:lnSpc>
              <a:spcPct val="90000"/>
            </a:lnSpc>
          </a:pPr>
          <a:r>
            <a:rPr lang="es-ES" sz="3200" dirty="0"/>
            <a:t>(</a:t>
          </a:r>
          <a:r>
            <a:rPr lang="es-ES" sz="3200" dirty="0" err="1"/>
            <a:t>Chambers</a:t>
          </a:r>
          <a:r>
            <a:rPr lang="es-ES" sz="3200" dirty="0"/>
            <a:t> en artículo de Núñez y </a:t>
          </a:r>
          <a:r>
            <a:rPr lang="es-ES" sz="3200" dirty="0" err="1"/>
            <a:t>Figaredo</a:t>
          </a:r>
          <a:r>
            <a:rPr lang="es-ES" sz="3200" dirty="0"/>
            <a:t> 2008) </a:t>
          </a:r>
          <a:br>
            <a:rPr lang="es-ES" sz="3200" dirty="0"/>
          </a:br>
          <a:endParaRPr lang="es-ES" sz="3200" dirty="0"/>
        </a:p>
      </dgm:t>
    </dgm:pt>
    <dgm:pt modelId="{531B746D-53EF-475B-A3B6-5A573B470C7B}" type="parTrans" cxnId="{47C80E8E-61B7-42A6-88BA-76ADF9B3574A}">
      <dgm:prSet/>
      <dgm:spPr/>
      <dgm:t>
        <a:bodyPr/>
        <a:lstStyle/>
        <a:p>
          <a:endParaRPr lang="es-ES_tradnl"/>
        </a:p>
      </dgm:t>
    </dgm:pt>
    <dgm:pt modelId="{CEEB50BD-9FAC-4A28-AB4F-725BF137E956}" type="sibTrans" cxnId="{47C80E8E-61B7-42A6-88BA-76ADF9B3574A}">
      <dgm:prSet/>
      <dgm:spPr/>
      <dgm:t>
        <a:bodyPr/>
        <a:lstStyle/>
        <a:p>
          <a:endParaRPr lang="es-ES_tradnl"/>
        </a:p>
      </dgm:t>
    </dgm:pt>
    <dgm:pt modelId="{B001170F-5561-4B0B-AE24-CA5CE7EF0E31}" type="pres">
      <dgm:prSet presAssocID="{2FEC1324-1F7E-4A9C-B181-CA44CDAEF818}" presName="linear" presStyleCnt="0">
        <dgm:presLayoutVars>
          <dgm:animLvl val="lvl"/>
          <dgm:resizeHandles val="exact"/>
        </dgm:presLayoutVars>
      </dgm:prSet>
      <dgm:spPr/>
      <dgm:t>
        <a:bodyPr/>
        <a:lstStyle/>
        <a:p>
          <a:endParaRPr lang="es-ES"/>
        </a:p>
      </dgm:t>
    </dgm:pt>
    <dgm:pt modelId="{24AB377F-B331-48FA-A97B-A65F88F4FEED}" type="pres">
      <dgm:prSet presAssocID="{44AE31AE-08FB-4FC4-A9A8-E74F34217FE7}" presName="parentText" presStyleLbl="node1" presStyleIdx="0" presStyleCnt="1">
        <dgm:presLayoutVars>
          <dgm:chMax val="0"/>
          <dgm:bulletEnabled val="1"/>
        </dgm:presLayoutVars>
      </dgm:prSet>
      <dgm:spPr/>
      <dgm:t>
        <a:bodyPr/>
        <a:lstStyle/>
        <a:p>
          <a:endParaRPr lang="es-ES"/>
        </a:p>
      </dgm:t>
    </dgm:pt>
  </dgm:ptLst>
  <dgm:cxnLst>
    <dgm:cxn modelId="{47C80E8E-61B7-42A6-88BA-76ADF9B3574A}" srcId="{2FEC1324-1F7E-4A9C-B181-CA44CDAEF818}" destId="{44AE31AE-08FB-4FC4-A9A8-E74F34217FE7}" srcOrd="0" destOrd="0" parTransId="{531B746D-53EF-475B-A3B6-5A573B470C7B}" sibTransId="{CEEB50BD-9FAC-4A28-AB4F-725BF137E956}"/>
    <dgm:cxn modelId="{C8CE41B8-EFF5-4A34-A150-B044879F5E93}" type="presOf" srcId="{44AE31AE-08FB-4FC4-A9A8-E74F34217FE7}" destId="{24AB377F-B331-48FA-A97B-A65F88F4FEED}" srcOrd="0" destOrd="0" presId="urn:microsoft.com/office/officeart/2005/8/layout/vList2"/>
    <dgm:cxn modelId="{4BA251C1-4901-4D5A-80EA-AD8F3C94095F}" type="presOf" srcId="{2FEC1324-1F7E-4A9C-B181-CA44CDAEF818}" destId="{B001170F-5561-4B0B-AE24-CA5CE7EF0E31}" srcOrd="0" destOrd="0" presId="urn:microsoft.com/office/officeart/2005/8/layout/vList2"/>
    <dgm:cxn modelId="{E527B915-0559-41EA-B718-A8214F63493A}" type="presParOf" srcId="{B001170F-5561-4B0B-AE24-CA5CE7EF0E31}" destId="{24AB377F-B331-48FA-A97B-A65F88F4FEED}" srcOrd="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468330CF-67F0-481B-B82B-3A0205910CE6}" type="doc">
      <dgm:prSet loTypeId="urn:microsoft.com/office/officeart/2008/layout/PictureAccentList" loCatId="list" qsTypeId="urn:microsoft.com/office/officeart/2005/8/quickstyle/simple1" qsCatId="simple" csTypeId="urn:microsoft.com/office/officeart/2005/8/colors/accent1_2" csCatId="accent1"/>
      <dgm:spPr/>
      <dgm:t>
        <a:bodyPr/>
        <a:lstStyle/>
        <a:p>
          <a:endParaRPr lang="es-EC"/>
        </a:p>
      </dgm:t>
    </dgm:pt>
    <dgm:pt modelId="{16FA33C1-B940-4DF6-B31C-637B8CD9FEC6}">
      <dgm:prSet custT="1"/>
      <dgm:spPr/>
      <dgm:t>
        <a:bodyPr/>
        <a:lstStyle/>
        <a:p>
          <a:r>
            <a:rPr lang="es-ES" sz="5400" dirty="0"/>
            <a:t>¿Y qué hay con la tecnología?</a:t>
          </a:r>
          <a:endParaRPr lang="es-EC" sz="5400" dirty="0"/>
        </a:p>
      </dgm:t>
    </dgm:pt>
    <dgm:pt modelId="{AAF54FFE-7F51-46AE-9FD8-B5CCDD1A078B}" type="parTrans" cxnId="{FD353B10-59C6-40BF-8D85-B50513475378}">
      <dgm:prSet/>
      <dgm:spPr/>
      <dgm:t>
        <a:bodyPr/>
        <a:lstStyle/>
        <a:p>
          <a:endParaRPr lang="es-EC"/>
        </a:p>
      </dgm:t>
    </dgm:pt>
    <dgm:pt modelId="{AE2FDA5A-A4B0-47C8-82ED-C88DC5D4B36F}" type="sibTrans" cxnId="{FD353B10-59C6-40BF-8D85-B50513475378}">
      <dgm:prSet/>
      <dgm:spPr/>
      <dgm:t>
        <a:bodyPr/>
        <a:lstStyle/>
        <a:p>
          <a:endParaRPr lang="es-EC"/>
        </a:p>
      </dgm:t>
    </dgm:pt>
    <dgm:pt modelId="{BB9D7590-BC0B-46A3-B186-1ED9EC1E0458}" type="pres">
      <dgm:prSet presAssocID="{468330CF-67F0-481B-B82B-3A0205910CE6}" presName="layout" presStyleCnt="0">
        <dgm:presLayoutVars>
          <dgm:chMax/>
          <dgm:chPref/>
          <dgm:dir/>
          <dgm:animOne val="branch"/>
          <dgm:animLvl val="lvl"/>
          <dgm:resizeHandles/>
        </dgm:presLayoutVars>
      </dgm:prSet>
      <dgm:spPr/>
      <dgm:t>
        <a:bodyPr/>
        <a:lstStyle/>
        <a:p>
          <a:endParaRPr lang="es-ES"/>
        </a:p>
      </dgm:t>
    </dgm:pt>
    <dgm:pt modelId="{34DDC2C3-AB52-49A8-A9F7-DEBEBBC8897B}" type="pres">
      <dgm:prSet presAssocID="{16FA33C1-B940-4DF6-B31C-637B8CD9FEC6}" presName="root" presStyleCnt="0">
        <dgm:presLayoutVars>
          <dgm:chMax/>
          <dgm:chPref val="4"/>
        </dgm:presLayoutVars>
      </dgm:prSet>
      <dgm:spPr/>
    </dgm:pt>
    <dgm:pt modelId="{A52213DD-9BA4-46AF-82C8-2C83F2ED2ACB}" type="pres">
      <dgm:prSet presAssocID="{16FA33C1-B940-4DF6-B31C-637B8CD9FEC6}" presName="rootComposite" presStyleCnt="0">
        <dgm:presLayoutVars/>
      </dgm:prSet>
      <dgm:spPr/>
    </dgm:pt>
    <dgm:pt modelId="{1C7F5F8F-A206-4C16-9F35-7230B615CA16}" type="pres">
      <dgm:prSet presAssocID="{16FA33C1-B940-4DF6-B31C-637B8CD9FEC6}" presName="rootText" presStyleLbl="node0" presStyleIdx="0" presStyleCnt="1">
        <dgm:presLayoutVars>
          <dgm:chMax/>
          <dgm:chPref val="4"/>
        </dgm:presLayoutVars>
      </dgm:prSet>
      <dgm:spPr/>
      <dgm:t>
        <a:bodyPr/>
        <a:lstStyle/>
        <a:p>
          <a:endParaRPr lang="es-ES"/>
        </a:p>
      </dgm:t>
    </dgm:pt>
    <dgm:pt modelId="{E7564ECE-5F2B-4E5B-9422-1457CBFE3B00}" type="pres">
      <dgm:prSet presAssocID="{16FA33C1-B940-4DF6-B31C-637B8CD9FEC6}" presName="childShape" presStyleCnt="0">
        <dgm:presLayoutVars>
          <dgm:chMax val="0"/>
          <dgm:chPref val="0"/>
        </dgm:presLayoutVars>
      </dgm:prSet>
      <dgm:spPr/>
    </dgm:pt>
  </dgm:ptLst>
  <dgm:cxnLst>
    <dgm:cxn modelId="{FD353B10-59C6-40BF-8D85-B50513475378}" srcId="{468330CF-67F0-481B-B82B-3A0205910CE6}" destId="{16FA33C1-B940-4DF6-B31C-637B8CD9FEC6}" srcOrd="0" destOrd="0" parTransId="{AAF54FFE-7F51-46AE-9FD8-B5CCDD1A078B}" sibTransId="{AE2FDA5A-A4B0-47C8-82ED-C88DC5D4B36F}"/>
    <dgm:cxn modelId="{3650F929-6D2A-461E-832D-3C8BF3535BF0}" type="presOf" srcId="{468330CF-67F0-481B-B82B-3A0205910CE6}" destId="{BB9D7590-BC0B-46A3-B186-1ED9EC1E0458}" srcOrd="0" destOrd="0" presId="urn:microsoft.com/office/officeart/2008/layout/PictureAccentList"/>
    <dgm:cxn modelId="{9E9DAE85-49EB-44B3-B5BF-554C67C10DF3}" type="presOf" srcId="{16FA33C1-B940-4DF6-B31C-637B8CD9FEC6}" destId="{1C7F5F8F-A206-4C16-9F35-7230B615CA16}" srcOrd="0" destOrd="0" presId="urn:microsoft.com/office/officeart/2008/layout/PictureAccentList"/>
    <dgm:cxn modelId="{3D0C5433-06A5-4E40-989F-9B26CE68474C}" type="presParOf" srcId="{BB9D7590-BC0B-46A3-B186-1ED9EC1E0458}" destId="{34DDC2C3-AB52-49A8-A9F7-DEBEBBC8897B}" srcOrd="0" destOrd="0" presId="urn:microsoft.com/office/officeart/2008/layout/PictureAccentList"/>
    <dgm:cxn modelId="{F5A403C6-173D-4C92-9344-75A7DDA2613A}" type="presParOf" srcId="{34DDC2C3-AB52-49A8-A9F7-DEBEBBC8897B}" destId="{A52213DD-9BA4-46AF-82C8-2C83F2ED2ACB}" srcOrd="0" destOrd="0" presId="urn:microsoft.com/office/officeart/2008/layout/PictureAccentList"/>
    <dgm:cxn modelId="{AF4D05BD-2111-45D2-83E1-3D4FEC7760EB}" type="presParOf" srcId="{A52213DD-9BA4-46AF-82C8-2C83F2ED2ACB}" destId="{1C7F5F8F-A206-4C16-9F35-7230B615CA16}" srcOrd="0" destOrd="0" presId="urn:microsoft.com/office/officeart/2008/layout/PictureAccentList"/>
    <dgm:cxn modelId="{18C2487A-4B1F-4DD7-8D65-88402DAEEB5D}" type="presParOf" srcId="{34DDC2C3-AB52-49A8-A9F7-DEBEBBC8897B}" destId="{E7564ECE-5F2B-4E5B-9422-1457CBFE3B00}" srcOrd="1" destOrd="0" presId="urn:microsoft.com/office/officeart/2008/layout/PictureAccent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B7532E9F-A908-4560-94DC-639A1F1EF69B}" type="doc">
      <dgm:prSet loTypeId="urn:microsoft.com/office/officeart/2005/8/layout/vList2" loCatId="list" qsTypeId="urn:microsoft.com/office/officeart/2005/8/quickstyle/simple5" qsCatId="simple" csTypeId="urn:microsoft.com/office/officeart/2005/8/colors/accent3_1" csCatId="accent3" phldr="1"/>
      <dgm:spPr/>
      <dgm:t>
        <a:bodyPr/>
        <a:lstStyle/>
        <a:p>
          <a:endParaRPr lang="es-US"/>
        </a:p>
      </dgm:t>
    </dgm:pt>
    <dgm:pt modelId="{9530C6C9-4139-41CD-AB36-DC3F0A2F95B1}">
      <dgm:prSet custT="1"/>
      <dgm:spPr/>
      <dgm:t>
        <a:bodyPr/>
        <a:lstStyle/>
        <a:p>
          <a:pPr algn="l" rtl="0"/>
          <a:r>
            <a:rPr lang="es-ES_tradnl" sz="2800" dirty="0"/>
            <a:t>La tecnología que ha tenido éxito no es la única posible ¿por qué unas variantes triunfan y otras no?</a:t>
          </a:r>
          <a:endParaRPr lang="es-US" sz="2800" dirty="0"/>
        </a:p>
      </dgm:t>
    </dgm:pt>
    <dgm:pt modelId="{168A1DBA-8270-4B37-B7A9-10C988C914CE}" type="parTrans" cxnId="{D97D4AEB-952E-426D-BBC3-5351D3071BE6}">
      <dgm:prSet/>
      <dgm:spPr/>
      <dgm:t>
        <a:bodyPr/>
        <a:lstStyle/>
        <a:p>
          <a:endParaRPr lang="es-US"/>
        </a:p>
      </dgm:t>
    </dgm:pt>
    <dgm:pt modelId="{88BE8C18-7797-446B-8E37-0014AD0C0B4F}" type="sibTrans" cxnId="{D97D4AEB-952E-426D-BBC3-5351D3071BE6}">
      <dgm:prSet/>
      <dgm:spPr/>
      <dgm:t>
        <a:bodyPr/>
        <a:lstStyle/>
        <a:p>
          <a:endParaRPr lang="es-US"/>
        </a:p>
      </dgm:t>
    </dgm:pt>
    <dgm:pt modelId="{1AB6EDE0-6AAD-47B9-8A0A-F82642DFF743}" type="pres">
      <dgm:prSet presAssocID="{B7532E9F-A908-4560-94DC-639A1F1EF69B}" presName="linear" presStyleCnt="0">
        <dgm:presLayoutVars>
          <dgm:animLvl val="lvl"/>
          <dgm:resizeHandles val="exact"/>
        </dgm:presLayoutVars>
      </dgm:prSet>
      <dgm:spPr/>
      <dgm:t>
        <a:bodyPr/>
        <a:lstStyle/>
        <a:p>
          <a:endParaRPr lang="es-ES"/>
        </a:p>
      </dgm:t>
    </dgm:pt>
    <dgm:pt modelId="{33EA3FEF-545E-4302-BDFA-F484FD821A0B}" type="pres">
      <dgm:prSet presAssocID="{9530C6C9-4139-41CD-AB36-DC3F0A2F95B1}" presName="parentText" presStyleLbl="node1" presStyleIdx="0" presStyleCnt="1" custLinFactNeighborX="0" custLinFactNeighborY="-18262">
        <dgm:presLayoutVars>
          <dgm:chMax val="0"/>
          <dgm:bulletEnabled val="1"/>
        </dgm:presLayoutVars>
      </dgm:prSet>
      <dgm:spPr/>
      <dgm:t>
        <a:bodyPr/>
        <a:lstStyle/>
        <a:p>
          <a:endParaRPr lang="es-ES"/>
        </a:p>
      </dgm:t>
    </dgm:pt>
  </dgm:ptLst>
  <dgm:cxnLst>
    <dgm:cxn modelId="{7B4258FF-8137-4507-B412-2864488954FD}" type="presOf" srcId="{9530C6C9-4139-41CD-AB36-DC3F0A2F95B1}" destId="{33EA3FEF-545E-4302-BDFA-F484FD821A0B}" srcOrd="0" destOrd="0" presId="urn:microsoft.com/office/officeart/2005/8/layout/vList2"/>
    <dgm:cxn modelId="{C7637D8D-A4BE-43AE-96B2-956F2AC79976}" type="presOf" srcId="{B7532E9F-A908-4560-94DC-639A1F1EF69B}" destId="{1AB6EDE0-6AAD-47B9-8A0A-F82642DFF743}" srcOrd="0" destOrd="0" presId="urn:microsoft.com/office/officeart/2005/8/layout/vList2"/>
    <dgm:cxn modelId="{D97D4AEB-952E-426D-BBC3-5351D3071BE6}" srcId="{B7532E9F-A908-4560-94DC-639A1F1EF69B}" destId="{9530C6C9-4139-41CD-AB36-DC3F0A2F95B1}" srcOrd="0" destOrd="0" parTransId="{168A1DBA-8270-4B37-B7A9-10C988C914CE}" sibTransId="{88BE8C18-7797-446B-8E37-0014AD0C0B4F}"/>
    <dgm:cxn modelId="{0E50CDC4-CA67-4F9E-A9C4-8FCAC56E5A59}" type="presParOf" srcId="{1AB6EDE0-6AAD-47B9-8A0A-F82642DFF743}" destId="{33EA3FEF-545E-4302-BDFA-F484FD821A0B}" srcOrd="0"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66B816DB-2617-431A-9D88-D18CB4C884E0}" type="doc">
      <dgm:prSet loTypeId="urn:microsoft.com/office/officeart/2008/layout/PictureAccentList" loCatId="list" qsTypeId="urn:microsoft.com/office/officeart/2005/8/quickstyle/simple1" qsCatId="simple" csTypeId="urn:microsoft.com/office/officeart/2005/8/colors/accent1_2" csCatId="accent1" phldr="1"/>
      <dgm:spPr/>
      <dgm:t>
        <a:bodyPr/>
        <a:lstStyle/>
        <a:p>
          <a:endParaRPr lang="es-EC"/>
        </a:p>
      </dgm:t>
    </dgm:pt>
    <dgm:pt modelId="{66267EE1-04F0-489C-9E2E-802FE85639FB}">
      <dgm:prSet/>
      <dgm:spPr/>
      <dgm:t>
        <a:bodyPr/>
        <a:lstStyle/>
        <a:p>
          <a:r>
            <a:rPr lang="es-ES"/>
            <a:t>¿Y la innovación?</a:t>
          </a:r>
          <a:endParaRPr lang="es-EC"/>
        </a:p>
      </dgm:t>
    </dgm:pt>
    <dgm:pt modelId="{89A5D7EC-F212-4C25-9265-8954D2D95BCA}" type="parTrans" cxnId="{B5602A26-3DC9-4060-BA6D-D89F181AE598}">
      <dgm:prSet/>
      <dgm:spPr/>
      <dgm:t>
        <a:bodyPr/>
        <a:lstStyle/>
        <a:p>
          <a:endParaRPr lang="es-EC"/>
        </a:p>
      </dgm:t>
    </dgm:pt>
    <dgm:pt modelId="{C9816380-5688-42D8-9B04-404024C086A3}" type="sibTrans" cxnId="{B5602A26-3DC9-4060-BA6D-D89F181AE598}">
      <dgm:prSet/>
      <dgm:spPr/>
      <dgm:t>
        <a:bodyPr/>
        <a:lstStyle/>
        <a:p>
          <a:endParaRPr lang="es-EC"/>
        </a:p>
      </dgm:t>
    </dgm:pt>
    <dgm:pt modelId="{85548BB5-53AF-4BB0-9D02-2BAC9010F0A1}" type="pres">
      <dgm:prSet presAssocID="{66B816DB-2617-431A-9D88-D18CB4C884E0}" presName="layout" presStyleCnt="0">
        <dgm:presLayoutVars>
          <dgm:chMax/>
          <dgm:chPref/>
          <dgm:dir/>
          <dgm:animOne val="branch"/>
          <dgm:animLvl val="lvl"/>
          <dgm:resizeHandles/>
        </dgm:presLayoutVars>
      </dgm:prSet>
      <dgm:spPr/>
      <dgm:t>
        <a:bodyPr/>
        <a:lstStyle/>
        <a:p>
          <a:endParaRPr lang="es-ES"/>
        </a:p>
      </dgm:t>
    </dgm:pt>
    <dgm:pt modelId="{DCB5AFE5-4248-4FCB-9A34-5E4059363AB3}" type="pres">
      <dgm:prSet presAssocID="{66267EE1-04F0-489C-9E2E-802FE85639FB}" presName="root" presStyleCnt="0">
        <dgm:presLayoutVars>
          <dgm:chMax/>
          <dgm:chPref val="4"/>
        </dgm:presLayoutVars>
      </dgm:prSet>
      <dgm:spPr/>
    </dgm:pt>
    <dgm:pt modelId="{CD6ECF6E-E377-45CF-B5A7-AA56B68C749D}" type="pres">
      <dgm:prSet presAssocID="{66267EE1-04F0-489C-9E2E-802FE85639FB}" presName="rootComposite" presStyleCnt="0">
        <dgm:presLayoutVars/>
      </dgm:prSet>
      <dgm:spPr/>
    </dgm:pt>
    <dgm:pt modelId="{B2AA94F6-E8DB-4DDF-A29D-F6C291532CB5}" type="pres">
      <dgm:prSet presAssocID="{66267EE1-04F0-489C-9E2E-802FE85639FB}" presName="rootText" presStyleLbl="node0" presStyleIdx="0" presStyleCnt="1" custScaleY="400000">
        <dgm:presLayoutVars>
          <dgm:chMax/>
          <dgm:chPref val="4"/>
        </dgm:presLayoutVars>
      </dgm:prSet>
      <dgm:spPr/>
      <dgm:t>
        <a:bodyPr/>
        <a:lstStyle/>
        <a:p>
          <a:endParaRPr lang="es-ES"/>
        </a:p>
      </dgm:t>
    </dgm:pt>
    <dgm:pt modelId="{34CC1AF1-147F-4B1A-AC2F-3A1C710BBB1C}" type="pres">
      <dgm:prSet presAssocID="{66267EE1-04F0-489C-9E2E-802FE85639FB}" presName="childShape" presStyleCnt="0">
        <dgm:presLayoutVars>
          <dgm:chMax val="0"/>
          <dgm:chPref val="0"/>
        </dgm:presLayoutVars>
      </dgm:prSet>
      <dgm:spPr/>
    </dgm:pt>
  </dgm:ptLst>
  <dgm:cxnLst>
    <dgm:cxn modelId="{9B499994-4469-4366-9A5D-166EED16E29E}" type="presOf" srcId="{66B816DB-2617-431A-9D88-D18CB4C884E0}" destId="{85548BB5-53AF-4BB0-9D02-2BAC9010F0A1}" srcOrd="0" destOrd="0" presId="urn:microsoft.com/office/officeart/2008/layout/PictureAccentList"/>
    <dgm:cxn modelId="{B5602A26-3DC9-4060-BA6D-D89F181AE598}" srcId="{66B816DB-2617-431A-9D88-D18CB4C884E0}" destId="{66267EE1-04F0-489C-9E2E-802FE85639FB}" srcOrd="0" destOrd="0" parTransId="{89A5D7EC-F212-4C25-9265-8954D2D95BCA}" sibTransId="{C9816380-5688-42D8-9B04-404024C086A3}"/>
    <dgm:cxn modelId="{2201A040-C3C9-435D-AC72-C2DE556A941A}" type="presOf" srcId="{66267EE1-04F0-489C-9E2E-802FE85639FB}" destId="{B2AA94F6-E8DB-4DDF-A29D-F6C291532CB5}" srcOrd="0" destOrd="0" presId="urn:microsoft.com/office/officeart/2008/layout/PictureAccentList"/>
    <dgm:cxn modelId="{B8EBA2E3-0914-4736-B970-C7A6B1A09856}" type="presParOf" srcId="{85548BB5-53AF-4BB0-9D02-2BAC9010F0A1}" destId="{DCB5AFE5-4248-4FCB-9A34-5E4059363AB3}" srcOrd="0" destOrd="0" presId="urn:microsoft.com/office/officeart/2008/layout/PictureAccentList"/>
    <dgm:cxn modelId="{C219CC20-4AC6-46E3-94D3-AA3980093A6E}" type="presParOf" srcId="{DCB5AFE5-4248-4FCB-9A34-5E4059363AB3}" destId="{CD6ECF6E-E377-45CF-B5A7-AA56B68C749D}" srcOrd="0" destOrd="0" presId="urn:microsoft.com/office/officeart/2008/layout/PictureAccentList"/>
    <dgm:cxn modelId="{ABB42959-53B3-46A1-95DE-C096AF32B1EE}" type="presParOf" srcId="{CD6ECF6E-E377-45CF-B5A7-AA56B68C749D}" destId="{B2AA94F6-E8DB-4DDF-A29D-F6C291532CB5}" srcOrd="0" destOrd="0" presId="urn:microsoft.com/office/officeart/2008/layout/PictureAccentList"/>
    <dgm:cxn modelId="{955EDB46-B8ED-4446-953F-38AD29411C46}" type="presParOf" srcId="{DCB5AFE5-4248-4FCB-9A34-5E4059363AB3}" destId="{34CC1AF1-147F-4B1A-AC2F-3A1C710BBB1C}" srcOrd="1" destOrd="0" presId="urn:microsoft.com/office/officeart/2008/layout/PictureAccent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F0123263-C460-4F98-A3F4-23B60202CFA3}" type="doc">
      <dgm:prSet loTypeId="urn:microsoft.com/office/officeart/2005/8/layout/arrow2" loCatId="process" qsTypeId="urn:microsoft.com/office/officeart/2005/8/quickstyle/simple5" qsCatId="simple" csTypeId="urn:microsoft.com/office/officeart/2005/8/colors/accent1_2" csCatId="accent1" phldr="1"/>
      <dgm:spPr/>
      <dgm:t>
        <a:bodyPr/>
        <a:lstStyle/>
        <a:p>
          <a:endParaRPr lang="es-CR"/>
        </a:p>
      </dgm:t>
    </dgm:pt>
    <dgm:pt modelId="{D837B1C7-BB33-4CE0-AC87-8DA27FD4D4ED}">
      <dgm:prSet custT="1"/>
      <dgm:spPr/>
      <dgm:t>
        <a:bodyPr/>
        <a:lstStyle/>
        <a:p>
          <a:pPr rtl="0"/>
          <a:r>
            <a:rPr lang="es-CR" sz="2400" b="1" strike="noStrike" dirty="0">
              <a:effectLst/>
            </a:rPr>
            <a:t>1945: política para la ciencia</a:t>
          </a:r>
        </a:p>
      </dgm:t>
    </dgm:pt>
    <dgm:pt modelId="{980D393B-C2AB-44BF-92D6-5F5F79E01302}" type="parTrans" cxnId="{FF8B641B-41CA-49FF-8105-5F42A22A2C6F}">
      <dgm:prSet/>
      <dgm:spPr/>
      <dgm:t>
        <a:bodyPr/>
        <a:lstStyle/>
        <a:p>
          <a:endParaRPr lang="es-CR"/>
        </a:p>
      </dgm:t>
    </dgm:pt>
    <dgm:pt modelId="{0F3D0D8E-193D-4006-98A4-0C42335E982B}" type="sibTrans" cxnId="{FF8B641B-41CA-49FF-8105-5F42A22A2C6F}">
      <dgm:prSet/>
      <dgm:spPr/>
      <dgm:t>
        <a:bodyPr/>
        <a:lstStyle/>
        <a:p>
          <a:endParaRPr lang="es-CR"/>
        </a:p>
      </dgm:t>
    </dgm:pt>
    <dgm:pt modelId="{A83F0599-7EF3-4463-808D-2C561AAE7F49}">
      <dgm:prSet custT="1"/>
      <dgm:spPr/>
      <dgm:t>
        <a:bodyPr/>
        <a:lstStyle/>
        <a:p>
          <a:pPr rtl="0"/>
          <a:r>
            <a:rPr lang="es-CR" sz="2400" b="1" dirty="0">
              <a:effectLst/>
            </a:rPr>
            <a:t>Desde 80s: Políticas para la innovación</a:t>
          </a:r>
        </a:p>
      </dgm:t>
    </dgm:pt>
    <dgm:pt modelId="{05090C93-5C62-495B-84FC-1CA3B864A82F}" type="parTrans" cxnId="{0BA9A159-51BB-44B7-982E-6216283E8A56}">
      <dgm:prSet/>
      <dgm:spPr/>
      <dgm:t>
        <a:bodyPr/>
        <a:lstStyle/>
        <a:p>
          <a:endParaRPr lang="es-CR"/>
        </a:p>
      </dgm:t>
    </dgm:pt>
    <dgm:pt modelId="{465F120A-11E8-46CB-8CD6-8B24331992EF}" type="sibTrans" cxnId="{0BA9A159-51BB-44B7-982E-6216283E8A56}">
      <dgm:prSet/>
      <dgm:spPr/>
      <dgm:t>
        <a:bodyPr/>
        <a:lstStyle/>
        <a:p>
          <a:endParaRPr lang="es-CR"/>
        </a:p>
      </dgm:t>
    </dgm:pt>
    <dgm:pt modelId="{AD8CDE04-538F-4015-AAE6-0AE35D6256FD}">
      <dgm:prSet custT="1"/>
      <dgm:spPr/>
      <dgm:t>
        <a:bodyPr/>
        <a:lstStyle/>
        <a:p>
          <a:pPr rtl="0"/>
          <a:r>
            <a:rPr lang="es-CR" sz="2400" b="1" dirty="0">
              <a:effectLst/>
            </a:rPr>
            <a:t>Desde 60s: Políticas de C y T</a:t>
          </a:r>
        </a:p>
      </dgm:t>
    </dgm:pt>
    <dgm:pt modelId="{3865125C-9EB5-40B2-9CB8-2E6F11BF8A38}" type="parTrans" cxnId="{3A42B36C-FEB1-4BC8-AE3A-46FF609C9D6B}">
      <dgm:prSet/>
      <dgm:spPr/>
      <dgm:t>
        <a:bodyPr/>
        <a:lstStyle/>
        <a:p>
          <a:endParaRPr lang="es-CR"/>
        </a:p>
      </dgm:t>
    </dgm:pt>
    <dgm:pt modelId="{232BFDAF-5C3C-4EBD-B655-CB553E2E4E03}" type="sibTrans" cxnId="{3A42B36C-FEB1-4BC8-AE3A-46FF609C9D6B}">
      <dgm:prSet/>
      <dgm:spPr/>
      <dgm:t>
        <a:bodyPr/>
        <a:lstStyle/>
        <a:p>
          <a:endParaRPr lang="es-CR"/>
        </a:p>
      </dgm:t>
    </dgm:pt>
    <dgm:pt modelId="{B947F529-302F-4DC8-89F0-FD5AF4CD2364}" type="pres">
      <dgm:prSet presAssocID="{F0123263-C460-4F98-A3F4-23B60202CFA3}" presName="arrowDiagram" presStyleCnt="0">
        <dgm:presLayoutVars>
          <dgm:chMax val="5"/>
          <dgm:dir/>
          <dgm:resizeHandles val="exact"/>
        </dgm:presLayoutVars>
      </dgm:prSet>
      <dgm:spPr/>
      <dgm:t>
        <a:bodyPr/>
        <a:lstStyle/>
        <a:p>
          <a:endParaRPr lang="es-ES"/>
        </a:p>
      </dgm:t>
    </dgm:pt>
    <dgm:pt modelId="{372EEA03-F9EC-4B9E-AEED-3BC76CC40869}" type="pres">
      <dgm:prSet presAssocID="{F0123263-C460-4F98-A3F4-23B60202CFA3}" presName="arrow" presStyleLbl="bgShp" presStyleIdx="0" presStyleCnt="1" custScaleX="116690" custLinFactNeighborX="-1881" custLinFactNeighborY="684"/>
      <dgm:spPr/>
    </dgm:pt>
    <dgm:pt modelId="{0BB1EBFC-701D-48AB-A3A3-B7AE18354A93}" type="pres">
      <dgm:prSet presAssocID="{F0123263-C460-4F98-A3F4-23B60202CFA3}" presName="arrowDiagram3" presStyleCnt="0"/>
      <dgm:spPr/>
    </dgm:pt>
    <dgm:pt modelId="{D752984A-C809-4AB2-B0A9-6CF6B9DFB6F6}" type="pres">
      <dgm:prSet presAssocID="{D837B1C7-BB33-4CE0-AC87-8DA27FD4D4ED}" presName="bullet3a" presStyleLbl="node1" presStyleIdx="0" presStyleCnt="3" custLinFactY="-31537" custLinFactNeighborX="-57876" custLinFactNeighborY="-100000"/>
      <dgm:spPr/>
    </dgm:pt>
    <dgm:pt modelId="{D73ADDD5-2CB6-4B9B-9C6C-7776EC0DC000}" type="pres">
      <dgm:prSet presAssocID="{D837B1C7-BB33-4CE0-AC87-8DA27FD4D4ED}" presName="textBox3a" presStyleLbl="revTx" presStyleIdx="0" presStyleCnt="3" custLinFactNeighborX="-26873" custLinFactNeighborY="15869">
        <dgm:presLayoutVars>
          <dgm:bulletEnabled val="1"/>
        </dgm:presLayoutVars>
      </dgm:prSet>
      <dgm:spPr/>
      <dgm:t>
        <a:bodyPr/>
        <a:lstStyle/>
        <a:p>
          <a:endParaRPr lang="es-ES"/>
        </a:p>
      </dgm:t>
    </dgm:pt>
    <dgm:pt modelId="{6D3CF126-749F-4FD0-AF27-F9481B4EDF83}" type="pres">
      <dgm:prSet presAssocID="{AD8CDE04-538F-4015-AAE6-0AE35D6256FD}" presName="bullet3b" presStyleLbl="node1" presStyleIdx="1" presStyleCnt="3"/>
      <dgm:spPr/>
    </dgm:pt>
    <dgm:pt modelId="{6BDC4835-9915-477B-997D-6E2DE663CB15}" type="pres">
      <dgm:prSet presAssocID="{AD8CDE04-538F-4015-AAE6-0AE35D6256FD}" presName="textBox3b" presStyleLbl="revTx" presStyleIdx="1" presStyleCnt="3" custScaleX="94594" custScaleY="41692" custLinFactNeighborX="-1693" custLinFactNeighborY="-10612">
        <dgm:presLayoutVars>
          <dgm:bulletEnabled val="1"/>
        </dgm:presLayoutVars>
      </dgm:prSet>
      <dgm:spPr/>
      <dgm:t>
        <a:bodyPr/>
        <a:lstStyle/>
        <a:p>
          <a:endParaRPr lang="es-ES"/>
        </a:p>
      </dgm:t>
    </dgm:pt>
    <dgm:pt modelId="{8B46CD5F-04E1-4406-B0BC-118DB880FDC4}" type="pres">
      <dgm:prSet presAssocID="{A83F0599-7EF3-4463-808D-2C561AAE7F49}" presName="bullet3c" presStyleLbl="node1" presStyleIdx="2" presStyleCnt="3"/>
      <dgm:spPr/>
    </dgm:pt>
    <dgm:pt modelId="{9520A31A-C47C-4836-98EA-51423628D2B2}" type="pres">
      <dgm:prSet presAssocID="{A83F0599-7EF3-4463-808D-2C561AAE7F49}" presName="textBox3c" presStyleLbl="revTx" presStyleIdx="2" presStyleCnt="3" custScaleX="131613" custScaleY="46842" custLinFactNeighborX="1100" custLinFactNeighborY="-9760">
        <dgm:presLayoutVars>
          <dgm:bulletEnabled val="1"/>
        </dgm:presLayoutVars>
      </dgm:prSet>
      <dgm:spPr/>
      <dgm:t>
        <a:bodyPr/>
        <a:lstStyle/>
        <a:p>
          <a:endParaRPr lang="es-ES"/>
        </a:p>
      </dgm:t>
    </dgm:pt>
  </dgm:ptLst>
  <dgm:cxnLst>
    <dgm:cxn modelId="{0BA9A159-51BB-44B7-982E-6216283E8A56}" srcId="{F0123263-C460-4F98-A3F4-23B60202CFA3}" destId="{A83F0599-7EF3-4463-808D-2C561AAE7F49}" srcOrd="2" destOrd="0" parTransId="{05090C93-5C62-495B-84FC-1CA3B864A82F}" sibTransId="{465F120A-11E8-46CB-8CD6-8B24331992EF}"/>
    <dgm:cxn modelId="{ADEB0C89-580F-4E13-BC17-0E777A0937D1}" type="presOf" srcId="{D837B1C7-BB33-4CE0-AC87-8DA27FD4D4ED}" destId="{D73ADDD5-2CB6-4B9B-9C6C-7776EC0DC000}" srcOrd="0" destOrd="0" presId="urn:microsoft.com/office/officeart/2005/8/layout/arrow2"/>
    <dgm:cxn modelId="{7EA3C64D-A989-4B18-A6CE-8DD28F59E80A}" type="presOf" srcId="{F0123263-C460-4F98-A3F4-23B60202CFA3}" destId="{B947F529-302F-4DC8-89F0-FD5AF4CD2364}" srcOrd="0" destOrd="0" presId="urn:microsoft.com/office/officeart/2005/8/layout/arrow2"/>
    <dgm:cxn modelId="{FF8B641B-41CA-49FF-8105-5F42A22A2C6F}" srcId="{F0123263-C460-4F98-A3F4-23B60202CFA3}" destId="{D837B1C7-BB33-4CE0-AC87-8DA27FD4D4ED}" srcOrd="0" destOrd="0" parTransId="{980D393B-C2AB-44BF-92D6-5F5F79E01302}" sibTransId="{0F3D0D8E-193D-4006-98A4-0C42335E982B}"/>
    <dgm:cxn modelId="{D3CEB556-7D65-466D-BDAC-ACCB6EF6FA19}" type="presOf" srcId="{AD8CDE04-538F-4015-AAE6-0AE35D6256FD}" destId="{6BDC4835-9915-477B-997D-6E2DE663CB15}" srcOrd="0" destOrd="0" presId="urn:microsoft.com/office/officeart/2005/8/layout/arrow2"/>
    <dgm:cxn modelId="{3A42B36C-FEB1-4BC8-AE3A-46FF609C9D6B}" srcId="{F0123263-C460-4F98-A3F4-23B60202CFA3}" destId="{AD8CDE04-538F-4015-AAE6-0AE35D6256FD}" srcOrd="1" destOrd="0" parTransId="{3865125C-9EB5-40B2-9CB8-2E6F11BF8A38}" sibTransId="{232BFDAF-5C3C-4EBD-B655-CB553E2E4E03}"/>
    <dgm:cxn modelId="{5C921EF9-C1B4-413A-A132-CCDB7488BF0E}" type="presOf" srcId="{A83F0599-7EF3-4463-808D-2C561AAE7F49}" destId="{9520A31A-C47C-4836-98EA-51423628D2B2}" srcOrd="0" destOrd="0" presId="urn:microsoft.com/office/officeart/2005/8/layout/arrow2"/>
    <dgm:cxn modelId="{68A28FE4-531A-44E7-BC66-5619F767790F}" type="presParOf" srcId="{B947F529-302F-4DC8-89F0-FD5AF4CD2364}" destId="{372EEA03-F9EC-4B9E-AEED-3BC76CC40869}" srcOrd="0" destOrd="0" presId="urn:microsoft.com/office/officeart/2005/8/layout/arrow2"/>
    <dgm:cxn modelId="{5FCD1FCF-AB8A-4679-99A4-F4ACBBA3CE56}" type="presParOf" srcId="{B947F529-302F-4DC8-89F0-FD5AF4CD2364}" destId="{0BB1EBFC-701D-48AB-A3A3-B7AE18354A93}" srcOrd="1" destOrd="0" presId="urn:microsoft.com/office/officeart/2005/8/layout/arrow2"/>
    <dgm:cxn modelId="{09456952-E479-4B02-965D-0B8F6984765E}" type="presParOf" srcId="{0BB1EBFC-701D-48AB-A3A3-B7AE18354A93}" destId="{D752984A-C809-4AB2-B0A9-6CF6B9DFB6F6}" srcOrd="0" destOrd="0" presId="urn:microsoft.com/office/officeart/2005/8/layout/arrow2"/>
    <dgm:cxn modelId="{4351031F-3148-4530-BF26-C576DAFD22BB}" type="presParOf" srcId="{0BB1EBFC-701D-48AB-A3A3-B7AE18354A93}" destId="{D73ADDD5-2CB6-4B9B-9C6C-7776EC0DC000}" srcOrd="1" destOrd="0" presId="urn:microsoft.com/office/officeart/2005/8/layout/arrow2"/>
    <dgm:cxn modelId="{E583E59E-5B39-4977-AE17-59B35251CCFE}" type="presParOf" srcId="{0BB1EBFC-701D-48AB-A3A3-B7AE18354A93}" destId="{6D3CF126-749F-4FD0-AF27-F9481B4EDF83}" srcOrd="2" destOrd="0" presId="urn:microsoft.com/office/officeart/2005/8/layout/arrow2"/>
    <dgm:cxn modelId="{2D22DF71-8171-472C-AF34-432C0BB272A2}" type="presParOf" srcId="{0BB1EBFC-701D-48AB-A3A3-B7AE18354A93}" destId="{6BDC4835-9915-477B-997D-6E2DE663CB15}" srcOrd="3" destOrd="0" presId="urn:microsoft.com/office/officeart/2005/8/layout/arrow2"/>
    <dgm:cxn modelId="{B3BEEB36-A1A4-4CF1-B28F-5B8D2390B00C}" type="presParOf" srcId="{0BB1EBFC-701D-48AB-A3A3-B7AE18354A93}" destId="{8B46CD5F-04E1-4406-B0BC-118DB880FDC4}" srcOrd="4" destOrd="0" presId="urn:microsoft.com/office/officeart/2005/8/layout/arrow2"/>
    <dgm:cxn modelId="{441D13A8-3E49-4ACE-A7EA-38C9092478E5}" type="presParOf" srcId="{0BB1EBFC-701D-48AB-A3A3-B7AE18354A93}" destId="{9520A31A-C47C-4836-98EA-51423628D2B2}" srcOrd="5" destOrd="0" presId="urn:microsoft.com/office/officeart/2005/8/layout/arrow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CFF72486-432E-4869-9612-79C7873B2987}" type="doc">
      <dgm:prSet loTypeId="urn:microsoft.com/office/officeart/2005/8/layout/vList2" loCatId="list" qsTypeId="urn:microsoft.com/office/officeart/2005/8/quickstyle/simple1" qsCatId="simple" csTypeId="urn:microsoft.com/office/officeart/2005/8/colors/accent2_1" csCatId="accent2" phldr="1"/>
      <dgm:spPr/>
      <dgm:t>
        <a:bodyPr/>
        <a:lstStyle/>
        <a:p>
          <a:endParaRPr lang="es-ES"/>
        </a:p>
      </dgm:t>
    </dgm:pt>
    <dgm:pt modelId="{97051FAF-C6E3-4CD3-9BD5-3E09752EE099}">
      <dgm:prSet custT="1"/>
      <dgm:spPr/>
      <dgm:t>
        <a:bodyPr/>
        <a:lstStyle/>
        <a:p>
          <a:pPr algn="ctr" rtl="0">
            <a:lnSpc>
              <a:spcPct val="100000"/>
            </a:lnSpc>
          </a:pPr>
          <a:r>
            <a:rPr lang="es-ES" sz="3600" dirty="0"/>
            <a:t>Es un tejido que articula variados actores: gobiernos, empresas, universidades, medios de comunicación, sistema educativo, instituciones de crédito, entre otros.  </a:t>
          </a:r>
        </a:p>
      </dgm:t>
    </dgm:pt>
    <dgm:pt modelId="{7932E80A-6799-4C60-AF1A-F6F01FF5098D}" type="parTrans" cxnId="{D5F651F0-0A28-482D-8963-95C1D4E2BAB1}">
      <dgm:prSet/>
      <dgm:spPr/>
      <dgm:t>
        <a:bodyPr/>
        <a:lstStyle/>
        <a:p>
          <a:endParaRPr lang="es-ES"/>
        </a:p>
      </dgm:t>
    </dgm:pt>
    <dgm:pt modelId="{63F2E630-EE50-431A-995F-2A39BDF67411}" type="sibTrans" cxnId="{D5F651F0-0A28-482D-8963-95C1D4E2BAB1}">
      <dgm:prSet/>
      <dgm:spPr/>
      <dgm:t>
        <a:bodyPr/>
        <a:lstStyle/>
        <a:p>
          <a:endParaRPr lang="es-ES"/>
        </a:p>
      </dgm:t>
    </dgm:pt>
    <dgm:pt modelId="{1EF075F1-C1DB-43C5-9A70-97716FC49EE7}" type="pres">
      <dgm:prSet presAssocID="{CFF72486-432E-4869-9612-79C7873B2987}" presName="linear" presStyleCnt="0">
        <dgm:presLayoutVars>
          <dgm:animLvl val="lvl"/>
          <dgm:resizeHandles val="exact"/>
        </dgm:presLayoutVars>
      </dgm:prSet>
      <dgm:spPr/>
      <dgm:t>
        <a:bodyPr/>
        <a:lstStyle/>
        <a:p>
          <a:endParaRPr lang="es-ES"/>
        </a:p>
      </dgm:t>
    </dgm:pt>
    <dgm:pt modelId="{A14359B1-E23D-4C79-BA44-B46EBD968B72}" type="pres">
      <dgm:prSet presAssocID="{97051FAF-C6E3-4CD3-9BD5-3E09752EE099}" presName="parentText" presStyleLbl="node1" presStyleIdx="0" presStyleCnt="1" custScaleY="121479">
        <dgm:presLayoutVars>
          <dgm:chMax val="0"/>
          <dgm:bulletEnabled val="1"/>
        </dgm:presLayoutVars>
      </dgm:prSet>
      <dgm:spPr/>
      <dgm:t>
        <a:bodyPr/>
        <a:lstStyle/>
        <a:p>
          <a:endParaRPr lang="es-ES"/>
        </a:p>
      </dgm:t>
    </dgm:pt>
  </dgm:ptLst>
  <dgm:cxnLst>
    <dgm:cxn modelId="{BA88AFA0-4BFD-49EC-83FA-349046A65A5D}" type="presOf" srcId="{97051FAF-C6E3-4CD3-9BD5-3E09752EE099}" destId="{A14359B1-E23D-4C79-BA44-B46EBD968B72}" srcOrd="0" destOrd="0" presId="urn:microsoft.com/office/officeart/2005/8/layout/vList2"/>
    <dgm:cxn modelId="{D5F651F0-0A28-482D-8963-95C1D4E2BAB1}" srcId="{CFF72486-432E-4869-9612-79C7873B2987}" destId="{97051FAF-C6E3-4CD3-9BD5-3E09752EE099}" srcOrd="0" destOrd="0" parTransId="{7932E80A-6799-4C60-AF1A-F6F01FF5098D}" sibTransId="{63F2E630-EE50-431A-995F-2A39BDF67411}"/>
    <dgm:cxn modelId="{018F554F-2CC5-4FA3-B2FF-C178A133F162}" type="presOf" srcId="{CFF72486-432E-4869-9612-79C7873B2987}" destId="{1EF075F1-C1DB-43C5-9A70-97716FC49EE7}" srcOrd="0" destOrd="0" presId="urn:microsoft.com/office/officeart/2005/8/layout/vList2"/>
    <dgm:cxn modelId="{4C82FE75-6FCD-4931-B148-EA6A6ADCC78F}" type="presParOf" srcId="{1EF075F1-C1DB-43C5-9A70-97716FC49EE7}" destId="{A14359B1-E23D-4C79-BA44-B46EBD968B72}" srcOrd="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D14F3C13-BEC9-4E40-9C6A-3762BCEC104A}" type="doc">
      <dgm:prSet loTypeId="urn:microsoft.com/office/officeart/2005/8/layout/default" loCatId="list" qsTypeId="urn:microsoft.com/office/officeart/2005/8/quickstyle/simple4" qsCatId="simple" csTypeId="urn:microsoft.com/office/officeart/2005/8/colors/accent1_2" csCatId="accent1" phldr="1"/>
      <dgm:spPr/>
      <dgm:t>
        <a:bodyPr/>
        <a:lstStyle/>
        <a:p>
          <a:endParaRPr lang="es-EC"/>
        </a:p>
      </dgm:t>
    </dgm:pt>
    <dgm:pt modelId="{006C4F19-CEB7-41C6-846B-9A6600AB0C52}">
      <dgm:prSet custT="1"/>
      <dgm:spPr/>
      <dgm:t>
        <a:bodyPr/>
        <a:lstStyle/>
        <a:p>
          <a:r>
            <a:rPr lang="es-CU" sz="2400" i="0" u="sng" dirty="0"/>
            <a:t>Territorio</a:t>
          </a:r>
          <a:r>
            <a:rPr lang="es-CU" sz="2400" i="0" dirty="0"/>
            <a:t>.  </a:t>
          </a:r>
          <a:r>
            <a:rPr lang="es-ES" sz="2400" i="0" dirty="0"/>
            <a:t>Entenderlo como sistema complejo integrado por diversos actores,  donde las variables económicas, sociales, ambientales e institucionales son inseparables</a:t>
          </a:r>
          <a:endParaRPr lang="es-EC" sz="2400" i="0" dirty="0"/>
        </a:p>
      </dgm:t>
    </dgm:pt>
    <dgm:pt modelId="{47D92357-6102-4268-9FBB-966993F3DB06}" type="parTrans" cxnId="{F779F10E-BE1E-44C9-96DC-13EF49AB6009}">
      <dgm:prSet/>
      <dgm:spPr/>
      <dgm:t>
        <a:bodyPr/>
        <a:lstStyle/>
        <a:p>
          <a:endParaRPr lang="es-EC"/>
        </a:p>
      </dgm:t>
    </dgm:pt>
    <dgm:pt modelId="{FC9CF12E-88C7-4A66-B089-0C6D25DA7353}" type="sibTrans" cxnId="{F779F10E-BE1E-44C9-96DC-13EF49AB6009}">
      <dgm:prSet/>
      <dgm:spPr/>
      <dgm:t>
        <a:bodyPr/>
        <a:lstStyle/>
        <a:p>
          <a:endParaRPr lang="es-EC"/>
        </a:p>
      </dgm:t>
    </dgm:pt>
    <dgm:pt modelId="{D3CFAEC3-C1F4-4DF6-AA9C-2736358A42AB}">
      <dgm:prSet custT="1"/>
      <dgm:spPr/>
      <dgm:t>
        <a:bodyPr/>
        <a:lstStyle/>
        <a:p>
          <a:r>
            <a:rPr lang="es-ES" sz="2400" i="0" u="sng" dirty="0"/>
            <a:t>Actores</a:t>
          </a:r>
          <a:r>
            <a:rPr lang="es-ES" sz="2400" i="0" u="none" dirty="0"/>
            <a:t>. </a:t>
          </a:r>
          <a:r>
            <a:rPr lang="es-ES" sz="2400" i="0" dirty="0"/>
            <a:t>Gobiernos, empresas, universidades, CUM, ECTI, entidades de interface….</a:t>
          </a:r>
          <a:endParaRPr lang="es-EC" sz="2400" i="0" dirty="0"/>
        </a:p>
      </dgm:t>
    </dgm:pt>
    <dgm:pt modelId="{0C38CDEF-E745-47D7-9060-F2119D7F7736}" type="parTrans" cxnId="{873FEE71-A6DA-44E8-94BC-4B6101E41C29}">
      <dgm:prSet/>
      <dgm:spPr/>
      <dgm:t>
        <a:bodyPr/>
        <a:lstStyle/>
        <a:p>
          <a:endParaRPr lang="es-EC"/>
        </a:p>
      </dgm:t>
    </dgm:pt>
    <dgm:pt modelId="{AC498D3D-3FAF-4545-8889-DA2F022483C2}" type="sibTrans" cxnId="{873FEE71-A6DA-44E8-94BC-4B6101E41C29}">
      <dgm:prSet/>
      <dgm:spPr/>
      <dgm:t>
        <a:bodyPr/>
        <a:lstStyle/>
        <a:p>
          <a:endParaRPr lang="es-EC"/>
        </a:p>
      </dgm:t>
    </dgm:pt>
    <dgm:pt modelId="{2EFB08C2-A010-44C3-9D02-7B01641F4C78}">
      <dgm:prSet custT="1"/>
      <dgm:spPr/>
      <dgm:t>
        <a:bodyPr/>
        <a:lstStyle/>
        <a:p>
          <a:r>
            <a:rPr lang="es-ES" sz="2400" i="0" u="sng" dirty="0"/>
            <a:t>Interacciones</a:t>
          </a:r>
          <a:r>
            <a:rPr lang="es-ES" sz="2400" i="0" dirty="0"/>
            <a:t>. No innovan los actores por separado, innovan a través de las sinergias que despliegan entre ellos los intercambios que realizan. Fomentar redes, intra y extra territoriales</a:t>
          </a:r>
          <a:endParaRPr lang="es-EC" sz="2400" i="0" dirty="0"/>
        </a:p>
      </dgm:t>
    </dgm:pt>
    <dgm:pt modelId="{9117820C-6C4E-46E5-BD71-859454A976C4}" type="parTrans" cxnId="{DD9BCD41-C45A-40D3-9786-DDD88D094618}">
      <dgm:prSet/>
      <dgm:spPr/>
      <dgm:t>
        <a:bodyPr/>
        <a:lstStyle/>
        <a:p>
          <a:endParaRPr lang="es-EC"/>
        </a:p>
      </dgm:t>
    </dgm:pt>
    <dgm:pt modelId="{D7E24803-CC0A-48E7-8384-7E45F08A16AD}" type="sibTrans" cxnId="{DD9BCD41-C45A-40D3-9786-DDD88D094618}">
      <dgm:prSet/>
      <dgm:spPr/>
      <dgm:t>
        <a:bodyPr/>
        <a:lstStyle/>
        <a:p>
          <a:endParaRPr lang="es-EC"/>
        </a:p>
      </dgm:t>
    </dgm:pt>
    <dgm:pt modelId="{2AA02DC8-DDF9-4071-9901-AC87318BF16E}">
      <dgm:prSet custT="1"/>
      <dgm:spPr/>
      <dgm:t>
        <a:bodyPr/>
        <a:lstStyle/>
        <a:p>
          <a:r>
            <a:rPr lang="es-ES" sz="2400" i="0" u="sng" dirty="0"/>
            <a:t>Institucionalidad</a:t>
          </a:r>
          <a:r>
            <a:rPr lang="es-ES" sz="2400" i="0" dirty="0"/>
            <a:t>. Fomentar “reglas de juego” que alienten la innovación. Será fundamental derribar “paredes” entre sectores y organizaciones, abolir prohibiciones, crear incentivos, adoptar nuevas regulaciones, políticas públicas, que faciliten los procesos</a:t>
          </a:r>
          <a:endParaRPr lang="es-EC" sz="2400" i="0" dirty="0"/>
        </a:p>
      </dgm:t>
    </dgm:pt>
    <dgm:pt modelId="{C927CDBF-1BA5-4E43-AACC-ED58BAA722BC}" type="parTrans" cxnId="{DDAFE179-F6E6-43D0-A654-61A49D64A1F8}">
      <dgm:prSet/>
      <dgm:spPr/>
      <dgm:t>
        <a:bodyPr/>
        <a:lstStyle/>
        <a:p>
          <a:endParaRPr lang="es-EC"/>
        </a:p>
      </dgm:t>
    </dgm:pt>
    <dgm:pt modelId="{3F1EA0E9-BFD4-4686-B36D-74B0B8EC12D3}" type="sibTrans" cxnId="{DDAFE179-F6E6-43D0-A654-61A49D64A1F8}">
      <dgm:prSet/>
      <dgm:spPr/>
      <dgm:t>
        <a:bodyPr/>
        <a:lstStyle/>
        <a:p>
          <a:endParaRPr lang="es-EC"/>
        </a:p>
      </dgm:t>
    </dgm:pt>
    <dgm:pt modelId="{F8CD83E3-5328-4511-A0A0-040805F01293}">
      <dgm:prSet custT="1"/>
      <dgm:spPr/>
      <dgm:t>
        <a:bodyPr/>
        <a:lstStyle/>
        <a:p>
          <a:r>
            <a:rPr lang="es-ES" sz="2400" i="0" u="sng" dirty="0"/>
            <a:t>Aprendizaje</a:t>
          </a:r>
          <a:r>
            <a:rPr lang="es-ES" sz="2400" i="0" dirty="0"/>
            <a:t>. Fuente primordial de innovación: aprender haciendo, aprender interactuando…</a:t>
          </a:r>
          <a:endParaRPr lang="es-EC" sz="2400" i="0" dirty="0"/>
        </a:p>
      </dgm:t>
    </dgm:pt>
    <dgm:pt modelId="{D48A6970-673F-4276-90B6-F1EE02A4C0D2}" type="parTrans" cxnId="{AB7FC282-538E-4999-9FF1-B19C43B35415}">
      <dgm:prSet/>
      <dgm:spPr/>
      <dgm:t>
        <a:bodyPr/>
        <a:lstStyle/>
        <a:p>
          <a:endParaRPr lang="es-EC"/>
        </a:p>
      </dgm:t>
    </dgm:pt>
    <dgm:pt modelId="{3F88D77B-AF40-4EC3-A347-0A99EF10AE4B}" type="sibTrans" cxnId="{AB7FC282-538E-4999-9FF1-B19C43B35415}">
      <dgm:prSet/>
      <dgm:spPr/>
      <dgm:t>
        <a:bodyPr/>
        <a:lstStyle/>
        <a:p>
          <a:endParaRPr lang="es-EC"/>
        </a:p>
      </dgm:t>
    </dgm:pt>
    <dgm:pt modelId="{112232B9-8CF9-4614-AD24-3F1CCF1D8E26}" type="pres">
      <dgm:prSet presAssocID="{D14F3C13-BEC9-4E40-9C6A-3762BCEC104A}" presName="diagram" presStyleCnt="0">
        <dgm:presLayoutVars>
          <dgm:dir/>
          <dgm:resizeHandles val="exact"/>
        </dgm:presLayoutVars>
      </dgm:prSet>
      <dgm:spPr/>
      <dgm:t>
        <a:bodyPr/>
        <a:lstStyle/>
        <a:p>
          <a:endParaRPr lang="es-ES"/>
        </a:p>
      </dgm:t>
    </dgm:pt>
    <dgm:pt modelId="{38D436C6-9C12-40C3-B8D6-B606E1AB169A}" type="pres">
      <dgm:prSet presAssocID="{006C4F19-CEB7-41C6-846B-9A6600AB0C52}" presName="node" presStyleLbl="node1" presStyleIdx="0" presStyleCnt="5" custScaleX="185660" custScaleY="227570" custLinFactNeighborX="-31350" custLinFactNeighborY="-3680">
        <dgm:presLayoutVars>
          <dgm:bulletEnabled val="1"/>
        </dgm:presLayoutVars>
      </dgm:prSet>
      <dgm:spPr/>
      <dgm:t>
        <a:bodyPr/>
        <a:lstStyle/>
        <a:p>
          <a:endParaRPr lang="es-ES"/>
        </a:p>
      </dgm:t>
    </dgm:pt>
    <dgm:pt modelId="{54FF7F1C-6D30-417F-8CC0-1644B9E89879}" type="pres">
      <dgm:prSet presAssocID="{FC9CF12E-88C7-4A66-B089-0C6D25DA7353}" presName="sibTrans" presStyleCnt="0"/>
      <dgm:spPr/>
    </dgm:pt>
    <dgm:pt modelId="{FC323AB9-A2D1-4E9C-A1DD-6D4CFDB57180}" type="pres">
      <dgm:prSet presAssocID="{D3CFAEC3-C1F4-4DF6-AA9C-2736358A42AB}" presName="node" presStyleLbl="node1" presStyleIdx="1" presStyleCnt="5" custScaleX="106406" custScaleY="198353" custLinFactNeighborX="19531" custLinFactNeighborY="-14420">
        <dgm:presLayoutVars>
          <dgm:bulletEnabled val="1"/>
        </dgm:presLayoutVars>
      </dgm:prSet>
      <dgm:spPr/>
      <dgm:t>
        <a:bodyPr/>
        <a:lstStyle/>
        <a:p>
          <a:endParaRPr lang="es-ES"/>
        </a:p>
      </dgm:t>
    </dgm:pt>
    <dgm:pt modelId="{63C7D68B-68FF-4529-A812-0F54347332C4}" type="pres">
      <dgm:prSet presAssocID="{AC498D3D-3FAF-4545-8889-DA2F022483C2}" presName="sibTrans" presStyleCnt="0"/>
      <dgm:spPr/>
    </dgm:pt>
    <dgm:pt modelId="{F287BA6F-DE3B-469D-BCD9-A5A53D2AB24D}" type="pres">
      <dgm:prSet presAssocID="{2EFB08C2-A010-44C3-9D02-7B01641F4C78}" presName="node" presStyleLbl="node1" presStyleIdx="2" presStyleCnt="5" custScaleX="166971" custScaleY="281106" custLinFactNeighborX="37717" custLinFactNeighborY="7615">
        <dgm:presLayoutVars>
          <dgm:bulletEnabled val="1"/>
        </dgm:presLayoutVars>
      </dgm:prSet>
      <dgm:spPr/>
      <dgm:t>
        <a:bodyPr/>
        <a:lstStyle/>
        <a:p>
          <a:endParaRPr lang="es-ES"/>
        </a:p>
      </dgm:t>
    </dgm:pt>
    <dgm:pt modelId="{37F3F0D9-6CE4-480E-BA5B-1A4FFD61BED8}" type="pres">
      <dgm:prSet presAssocID="{D7E24803-CC0A-48E7-8384-7E45F08A16AD}" presName="sibTrans" presStyleCnt="0"/>
      <dgm:spPr/>
    </dgm:pt>
    <dgm:pt modelId="{C952B2B6-68F0-4BF4-87EC-6FBEA8FEC27A}" type="pres">
      <dgm:prSet presAssocID="{2AA02DC8-DDF9-4071-9901-AC87318BF16E}" presName="node" presStyleLbl="node1" presStyleIdx="3" presStyleCnt="5" custScaleX="323637" custScaleY="199069" custLinFactNeighborX="-15445" custLinFactNeighborY="-15835">
        <dgm:presLayoutVars>
          <dgm:bulletEnabled val="1"/>
        </dgm:presLayoutVars>
      </dgm:prSet>
      <dgm:spPr/>
      <dgm:t>
        <a:bodyPr/>
        <a:lstStyle/>
        <a:p>
          <a:endParaRPr lang="es-ES"/>
        </a:p>
      </dgm:t>
    </dgm:pt>
    <dgm:pt modelId="{BD534268-C701-4883-93C1-AEFCBAE1F8D1}" type="pres">
      <dgm:prSet presAssocID="{3F1EA0E9-BFD4-4686-B36D-74B0B8EC12D3}" presName="sibTrans" presStyleCnt="0"/>
      <dgm:spPr/>
    </dgm:pt>
    <dgm:pt modelId="{495688FD-0F25-43CB-A67B-3AA3572E5505}" type="pres">
      <dgm:prSet presAssocID="{F8CD83E3-5328-4511-A0A0-040805F01293}" presName="node" presStyleLbl="node1" presStyleIdx="4" presStyleCnt="5" custScaleX="162167" custScaleY="144598" custLinFactNeighborX="20265" custLinFactNeighborY="-11326">
        <dgm:presLayoutVars>
          <dgm:bulletEnabled val="1"/>
        </dgm:presLayoutVars>
      </dgm:prSet>
      <dgm:spPr/>
      <dgm:t>
        <a:bodyPr/>
        <a:lstStyle/>
        <a:p>
          <a:endParaRPr lang="es-ES"/>
        </a:p>
      </dgm:t>
    </dgm:pt>
  </dgm:ptLst>
  <dgm:cxnLst>
    <dgm:cxn modelId="{AB7FC282-538E-4999-9FF1-B19C43B35415}" srcId="{D14F3C13-BEC9-4E40-9C6A-3762BCEC104A}" destId="{F8CD83E3-5328-4511-A0A0-040805F01293}" srcOrd="4" destOrd="0" parTransId="{D48A6970-673F-4276-90B6-F1EE02A4C0D2}" sibTransId="{3F88D77B-AF40-4EC3-A347-0A99EF10AE4B}"/>
    <dgm:cxn modelId="{51DCAAEE-8241-41FF-BD54-37467FECC43B}" type="presOf" srcId="{2AA02DC8-DDF9-4071-9901-AC87318BF16E}" destId="{C952B2B6-68F0-4BF4-87EC-6FBEA8FEC27A}" srcOrd="0" destOrd="0" presId="urn:microsoft.com/office/officeart/2005/8/layout/default"/>
    <dgm:cxn modelId="{CB6CC582-03BE-4497-B7A9-D833A3EE220C}" type="presOf" srcId="{D14F3C13-BEC9-4E40-9C6A-3762BCEC104A}" destId="{112232B9-8CF9-4614-AD24-3F1CCF1D8E26}" srcOrd="0" destOrd="0" presId="urn:microsoft.com/office/officeart/2005/8/layout/default"/>
    <dgm:cxn modelId="{5B13B956-F9E3-47F0-9AC6-B9DDDF5C9172}" type="presOf" srcId="{D3CFAEC3-C1F4-4DF6-AA9C-2736358A42AB}" destId="{FC323AB9-A2D1-4E9C-A1DD-6D4CFDB57180}" srcOrd="0" destOrd="0" presId="urn:microsoft.com/office/officeart/2005/8/layout/default"/>
    <dgm:cxn modelId="{DD9BCD41-C45A-40D3-9786-DDD88D094618}" srcId="{D14F3C13-BEC9-4E40-9C6A-3762BCEC104A}" destId="{2EFB08C2-A010-44C3-9D02-7B01641F4C78}" srcOrd="2" destOrd="0" parTransId="{9117820C-6C4E-46E5-BD71-859454A976C4}" sibTransId="{D7E24803-CC0A-48E7-8384-7E45F08A16AD}"/>
    <dgm:cxn modelId="{873FEE71-A6DA-44E8-94BC-4B6101E41C29}" srcId="{D14F3C13-BEC9-4E40-9C6A-3762BCEC104A}" destId="{D3CFAEC3-C1F4-4DF6-AA9C-2736358A42AB}" srcOrd="1" destOrd="0" parTransId="{0C38CDEF-E745-47D7-9060-F2119D7F7736}" sibTransId="{AC498D3D-3FAF-4545-8889-DA2F022483C2}"/>
    <dgm:cxn modelId="{F779F10E-BE1E-44C9-96DC-13EF49AB6009}" srcId="{D14F3C13-BEC9-4E40-9C6A-3762BCEC104A}" destId="{006C4F19-CEB7-41C6-846B-9A6600AB0C52}" srcOrd="0" destOrd="0" parTransId="{47D92357-6102-4268-9FBB-966993F3DB06}" sibTransId="{FC9CF12E-88C7-4A66-B089-0C6D25DA7353}"/>
    <dgm:cxn modelId="{DDAFE179-F6E6-43D0-A654-61A49D64A1F8}" srcId="{D14F3C13-BEC9-4E40-9C6A-3762BCEC104A}" destId="{2AA02DC8-DDF9-4071-9901-AC87318BF16E}" srcOrd="3" destOrd="0" parTransId="{C927CDBF-1BA5-4E43-AACC-ED58BAA722BC}" sibTransId="{3F1EA0E9-BFD4-4686-B36D-74B0B8EC12D3}"/>
    <dgm:cxn modelId="{B43253E5-D96E-4896-9DCD-F08A95463A2A}" type="presOf" srcId="{F8CD83E3-5328-4511-A0A0-040805F01293}" destId="{495688FD-0F25-43CB-A67B-3AA3572E5505}" srcOrd="0" destOrd="0" presId="urn:microsoft.com/office/officeart/2005/8/layout/default"/>
    <dgm:cxn modelId="{32854EBC-ABBC-4793-A4EA-96A9E6EAB1DA}" type="presOf" srcId="{006C4F19-CEB7-41C6-846B-9A6600AB0C52}" destId="{38D436C6-9C12-40C3-B8D6-B606E1AB169A}" srcOrd="0" destOrd="0" presId="urn:microsoft.com/office/officeart/2005/8/layout/default"/>
    <dgm:cxn modelId="{5D949ED1-54BC-4994-95C0-1848D76389CD}" type="presOf" srcId="{2EFB08C2-A010-44C3-9D02-7B01641F4C78}" destId="{F287BA6F-DE3B-469D-BCD9-A5A53D2AB24D}" srcOrd="0" destOrd="0" presId="urn:microsoft.com/office/officeart/2005/8/layout/default"/>
    <dgm:cxn modelId="{37C70BE6-8352-4EA4-854A-CA1F6DE1D21B}" type="presParOf" srcId="{112232B9-8CF9-4614-AD24-3F1CCF1D8E26}" destId="{38D436C6-9C12-40C3-B8D6-B606E1AB169A}" srcOrd="0" destOrd="0" presId="urn:microsoft.com/office/officeart/2005/8/layout/default"/>
    <dgm:cxn modelId="{AF42287F-1966-45C4-A11D-961A7F70544C}" type="presParOf" srcId="{112232B9-8CF9-4614-AD24-3F1CCF1D8E26}" destId="{54FF7F1C-6D30-417F-8CC0-1644B9E89879}" srcOrd="1" destOrd="0" presId="urn:microsoft.com/office/officeart/2005/8/layout/default"/>
    <dgm:cxn modelId="{F2DCB32E-DF67-4E4E-9D3D-6EAA4B5FF825}" type="presParOf" srcId="{112232B9-8CF9-4614-AD24-3F1CCF1D8E26}" destId="{FC323AB9-A2D1-4E9C-A1DD-6D4CFDB57180}" srcOrd="2" destOrd="0" presId="urn:microsoft.com/office/officeart/2005/8/layout/default"/>
    <dgm:cxn modelId="{EAF83138-6D40-4ED2-8EA5-FB7B1D1FDA22}" type="presParOf" srcId="{112232B9-8CF9-4614-AD24-3F1CCF1D8E26}" destId="{63C7D68B-68FF-4529-A812-0F54347332C4}" srcOrd="3" destOrd="0" presId="urn:microsoft.com/office/officeart/2005/8/layout/default"/>
    <dgm:cxn modelId="{327114D8-843E-4207-957F-52569FADA7AA}" type="presParOf" srcId="{112232B9-8CF9-4614-AD24-3F1CCF1D8E26}" destId="{F287BA6F-DE3B-469D-BCD9-A5A53D2AB24D}" srcOrd="4" destOrd="0" presId="urn:microsoft.com/office/officeart/2005/8/layout/default"/>
    <dgm:cxn modelId="{6EC46F16-E2C8-4A4E-A38D-2D42C39B1505}" type="presParOf" srcId="{112232B9-8CF9-4614-AD24-3F1CCF1D8E26}" destId="{37F3F0D9-6CE4-480E-BA5B-1A4FFD61BED8}" srcOrd="5" destOrd="0" presId="urn:microsoft.com/office/officeart/2005/8/layout/default"/>
    <dgm:cxn modelId="{CA7F7691-93DE-442B-A6F2-3449D33C1D8E}" type="presParOf" srcId="{112232B9-8CF9-4614-AD24-3F1CCF1D8E26}" destId="{C952B2B6-68F0-4BF4-87EC-6FBEA8FEC27A}" srcOrd="6" destOrd="0" presId="urn:microsoft.com/office/officeart/2005/8/layout/default"/>
    <dgm:cxn modelId="{B437716C-9D1F-47BD-9A23-836B1ACF4A1D}" type="presParOf" srcId="{112232B9-8CF9-4614-AD24-3F1CCF1D8E26}" destId="{BD534268-C701-4883-93C1-AEFCBAE1F8D1}" srcOrd="7" destOrd="0" presId="urn:microsoft.com/office/officeart/2005/8/layout/default"/>
    <dgm:cxn modelId="{DBEF5B21-C30E-4F2C-A427-56E23EEA8895}" type="presParOf" srcId="{112232B9-8CF9-4614-AD24-3F1CCF1D8E26}" destId="{495688FD-0F25-43CB-A67B-3AA3572E5505}" srcOrd="8" destOrd="0" presId="urn:microsoft.com/office/officeart/2005/8/layout/defaul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D1D0417-1D94-466D-BBAA-23B23AF4698E}">
      <dsp:nvSpPr>
        <dsp:cNvPr id="0" name=""/>
        <dsp:cNvSpPr/>
      </dsp:nvSpPr>
      <dsp:spPr>
        <a:xfrm>
          <a:off x="0" y="2531"/>
          <a:ext cx="8505825" cy="2589855"/>
        </a:xfrm>
        <a:prstGeom prst="roundRect">
          <a:avLst/>
        </a:prstGeom>
        <a:gradFill rotWithShape="0">
          <a:gsLst>
            <a:gs pos="0">
              <a:schemeClr val="lt1">
                <a:hueOff val="0"/>
                <a:satOff val="0"/>
                <a:lumOff val="0"/>
                <a:alphaOff val="0"/>
                <a:tint val="96000"/>
                <a:lumMod val="104000"/>
              </a:schemeClr>
            </a:gs>
            <a:gs pos="100000">
              <a:schemeClr val="lt1">
                <a:hueOff val="0"/>
                <a:satOff val="0"/>
                <a:lumOff val="0"/>
                <a:alphaOff val="0"/>
                <a:shade val="98000"/>
                <a:lumMod val="94000"/>
              </a:schemeClr>
            </a:gs>
          </a:gsLst>
          <a:lin ang="5400000" scaled="0"/>
        </a:gradFill>
        <a:ln>
          <a:noFill/>
        </a:ln>
        <a:effectLst>
          <a:outerShdw blurRad="50800" dist="38100" dir="5400000" rotWithShape="0">
            <a:srgbClr val="000000">
              <a:alpha val="60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167640" tIns="167640" rIns="167640" bIns="167640" numCol="1" spcCol="1270" anchor="ctr" anchorCtr="0">
          <a:noAutofit/>
        </a:bodyPr>
        <a:lstStyle/>
        <a:p>
          <a:pPr lvl="0" algn="ctr" defTabSz="1955800" rtl="0">
            <a:lnSpc>
              <a:spcPct val="100000"/>
            </a:lnSpc>
            <a:spcBef>
              <a:spcPct val="0"/>
            </a:spcBef>
            <a:spcAft>
              <a:spcPct val="35000"/>
            </a:spcAft>
          </a:pPr>
          <a:r>
            <a:rPr lang="es-EC" sz="4400" b="1" kern="1200" dirty="0">
              <a:latin typeface="+mj-lt"/>
            </a:rPr>
            <a:t>¿Qué son ciencia, tecnología e innovación (CTI)? </a:t>
          </a:r>
        </a:p>
        <a:p>
          <a:pPr lvl="0" algn="ctr" defTabSz="1955800" rtl="0">
            <a:lnSpc>
              <a:spcPct val="100000"/>
            </a:lnSpc>
            <a:spcBef>
              <a:spcPct val="0"/>
            </a:spcBef>
            <a:spcAft>
              <a:spcPct val="35000"/>
            </a:spcAft>
          </a:pPr>
          <a:r>
            <a:rPr lang="es-EC" sz="4400" b="1" kern="1200" dirty="0">
              <a:latin typeface="+mj-lt"/>
            </a:rPr>
            <a:t>¿cómo explicar el cambio en CTI?</a:t>
          </a:r>
        </a:p>
      </dsp:txBody>
      <dsp:txXfrm>
        <a:off x="126426" y="128957"/>
        <a:ext cx="8252973" cy="2337003"/>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0CDE848-32DC-499C-A3C0-CA19173A0842}">
      <dsp:nvSpPr>
        <dsp:cNvPr id="0" name=""/>
        <dsp:cNvSpPr/>
      </dsp:nvSpPr>
      <dsp:spPr>
        <a:xfrm>
          <a:off x="0" y="25797"/>
          <a:ext cx="9966158" cy="1263599"/>
        </a:xfrm>
        <a:prstGeom prst="roundRect">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0">
          <a:noAutofit/>
        </a:bodyPr>
        <a:lstStyle/>
        <a:p>
          <a:pPr lvl="0" algn="l" defTabSz="1422400" rtl="0">
            <a:lnSpc>
              <a:spcPct val="90000"/>
            </a:lnSpc>
            <a:spcBef>
              <a:spcPct val="0"/>
            </a:spcBef>
            <a:spcAft>
              <a:spcPct val="35000"/>
            </a:spcAft>
          </a:pPr>
          <a:r>
            <a:rPr lang="es-ES" sz="3200" kern="1200" dirty="0">
              <a:effectLst>
                <a:outerShdw blurRad="38100" dist="38100" dir="2700000" algn="tl">
                  <a:srgbClr val="000000">
                    <a:alpha val="43137"/>
                  </a:srgbClr>
                </a:outerShdw>
              </a:effectLst>
            </a:rPr>
            <a:t>Práctica social dedicada a la producción, distribución y uso del conocimiento.</a:t>
          </a:r>
          <a:endParaRPr lang="es-US" sz="3200" kern="1200" dirty="0">
            <a:effectLst>
              <a:outerShdw blurRad="38100" dist="38100" dir="2700000" algn="tl">
                <a:srgbClr val="000000">
                  <a:alpha val="43137"/>
                </a:srgbClr>
              </a:outerShdw>
            </a:effectLst>
          </a:endParaRPr>
        </a:p>
      </dsp:txBody>
      <dsp:txXfrm>
        <a:off x="61684" y="87481"/>
        <a:ext cx="9842790" cy="1140231"/>
      </dsp:txXfrm>
    </dsp:sp>
    <dsp:sp modelId="{806D7E76-1049-4FA5-954D-129EC2FD6F89}">
      <dsp:nvSpPr>
        <dsp:cNvPr id="0" name=""/>
        <dsp:cNvSpPr/>
      </dsp:nvSpPr>
      <dsp:spPr>
        <a:xfrm>
          <a:off x="0" y="1323957"/>
          <a:ext cx="9966158" cy="1263599"/>
        </a:xfrm>
        <a:prstGeom prst="roundRect">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0">
          <a:noAutofit/>
        </a:bodyPr>
        <a:lstStyle/>
        <a:p>
          <a:pPr lvl="0" algn="l" defTabSz="1422400" rtl="0">
            <a:lnSpc>
              <a:spcPct val="90000"/>
            </a:lnSpc>
            <a:spcBef>
              <a:spcPct val="0"/>
            </a:spcBef>
            <a:spcAft>
              <a:spcPct val="35000"/>
            </a:spcAft>
          </a:pPr>
          <a:r>
            <a:rPr lang="es-ES" sz="3200" kern="1200" dirty="0">
              <a:effectLst>
                <a:outerShdw blurRad="38100" dist="38100" dir="2700000" algn="tl">
                  <a:srgbClr val="000000">
                    <a:alpha val="43137"/>
                  </a:srgbClr>
                </a:outerShdw>
              </a:effectLst>
            </a:rPr>
            <a:t>Institución social peculiar</a:t>
          </a:r>
          <a:endParaRPr lang="es-US" sz="3200" kern="1200" dirty="0">
            <a:effectLst>
              <a:outerShdw blurRad="38100" dist="38100" dir="2700000" algn="tl">
                <a:srgbClr val="000000">
                  <a:alpha val="43137"/>
                </a:srgbClr>
              </a:outerShdw>
            </a:effectLst>
          </a:endParaRPr>
        </a:p>
      </dsp:txBody>
      <dsp:txXfrm>
        <a:off x="61684" y="1385641"/>
        <a:ext cx="9842790" cy="1140231"/>
      </dsp:txXfrm>
    </dsp:sp>
    <dsp:sp modelId="{5A6DA619-0573-425F-8FD3-8DC7416D9361}">
      <dsp:nvSpPr>
        <dsp:cNvPr id="0" name=""/>
        <dsp:cNvSpPr/>
      </dsp:nvSpPr>
      <dsp:spPr>
        <a:xfrm>
          <a:off x="0" y="2622117"/>
          <a:ext cx="9966158" cy="1263599"/>
        </a:xfrm>
        <a:prstGeom prst="roundRect">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0">
          <a:noAutofit/>
        </a:bodyPr>
        <a:lstStyle/>
        <a:p>
          <a:pPr lvl="0" algn="l" defTabSz="1422400" rtl="0">
            <a:lnSpc>
              <a:spcPct val="90000"/>
            </a:lnSpc>
            <a:spcBef>
              <a:spcPct val="0"/>
            </a:spcBef>
            <a:spcAft>
              <a:spcPct val="35000"/>
            </a:spcAft>
          </a:pPr>
          <a:r>
            <a:rPr lang="es-ES" sz="3200" kern="1200" dirty="0">
              <a:effectLst>
                <a:outerShdw blurRad="38100" dist="38100" dir="2700000" algn="tl">
                  <a:srgbClr val="000000">
                    <a:alpha val="43137"/>
                  </a:srgbClr>
                </a:outerShdw>
              </a:effectLst>
            </a:rPr>
            <a:t>Con valores   propios (</a:t>
          </a:r>
          <a:r>
            <a:rPr lang="es-ES" sz="3200" kern="1200" dirty="0" err="1">
              <a:effectLst>
                <a:outerShdw blurRad="38100" dist="38100" dir="2700000" algn="tl">
                  <a:srgbClr val="000000">
                    <a:alpha val="43137"/>
                  </a:srgbClr>
                </a:outerShdw>
              </a:effectLst>
            </a:rPr>
            <a:t>ethos</a:t>
          </a:r>
          <a:r>
            <a:rPr lang="es-ES" sz="3200" kern="1200" dirty="0">
              <a:effectLst>
                <a:outerShdw blurRad="38100" dist="38100" dir="2700000" algn="tl">
                  <a:srgbClr val="000000">
                    <a:alpha val="43137"/>
                  </a:srgbClr>
                </a:outerShdw>
              </a:effectLst>
            </a:rPr>
            <a:t>)</a:t>
          </a:r>
          <a:endParaRPr lang="es-US" sz="3200" kern="1200" dirty="0">
            <a:effectLst>
              <a:outerShdw blurRad="38100" dist="38100" dir="2700000" algn="tl">
                <a:srgbClr val="000000">
                  <a:alpha val="43137"/>
                </a:srgbClr>
              </a:outerShdw>
            </a:effectLst>
          </a:endParaRPr>
        </a:p>
      </dsp:txBody>
      <dsp:txXfrm>
        <a:off x="61684" y="2683801"/>
        <a:ext cx="9842790" cy="1140231"/>
      </dsp:txXfrm>
    </dsp:sp>
    <dsp:sp modelId="{43D01594-6137-4D88-BB2A-6CDF33FCEE6B}">
      <dsp:nvSpPr>
        <dsp:cNvPr id="0" name=""/>
        <dsp:cNvSpPr/>
      </dsp:nvSpPr>
      <dsp:spPr>
        <a:xfrm>
          <a:off x="0" y="3920277"/>
          <a:ext cx="9966158" cy="1263599"/>
        </a:xfrm>
        <a:prstGeom prst="roundRect">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0">
          <a:noAutofit/>
        </a:bodyPr>
        <a:lstStyle/>
        <a:p>
          <a:pPr lvl="0" algn="l" defTabSz="1422400" rtl="0">
            <a:lnSpc>
              <a:spcPct val="90000"/>
            </a:lnSpc>
            <a:spcBef>
              <a:spcPct val="0"/>
            </a:spcBef>
            <a:spcAft>
              <a:spcPct val="35000"/>
            </a:spcAft>
          </a:pPr>
          <a:r>
            <a:rPr lang="es-ES" sz="3200" kern="1200" dirty="0">
              <a:effectLst>
                <a:outerShdw blurRad="38100" dist="38100" dir="2700000" algn="tl">
                  <a:srgbClr val="000000">
                    <a:alpha val="43137"/>
                  </a:srgbClr>
                </a:outerShdw>
              </a:effectLst>
            </a:rPr>
            <a:t>Culturas que convergen en ella: académica, burocrática y económica. </a:t>
          </a:r>
          <a:endParaRPr lang="es-US" sz="3200" kern="1200" dirty="0">
            <a:effectLst>
              <a:outerShdw blurRad="38100" dist="38100" dir="2700000" algn="tl">
                <a:srgbClr val="000000">
                  <a:alpha val="43137"/>
                </a:srgbClr>
              </a:outerShdw>
            </a:effectLst>
          </a:endParaRPr>
        </a:p>
      </dsp:txBody>
      <dsp:txXfrm>
        <a:off x="61684" y="3981961"/>
        <a:ext cx="9842790" cy="1140231"/>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4AB377F-B331-48FA-A97B-A65F88F4FEED}">
      <dsp:nvSpPr>
        <dsp:cNvPr id="0" name=""/>
        <dsp:cNvSpPr/>
      </dsp:nvSpPr>
      <dsp:spPr>
        <a:xfrm>
          <a:off x="0" y="2146"/>
          <a:ext cx="9641304" cy="5052480"/>
        </a:xfrm>
        <a:prstGeom prst="roundRect">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0">
          <a:noAutofit/>
        </a:bodyPr>
        <a:lstStyle/>
        <a:p>
          <a:pPr lvl="0" algn="ctr" defTabSz="1422400" rtl="0">
            <a:lnSpc>
              <a:spcPct val="100000"/>
            </a:lnSpc>
            <a:spcBef>
              <a:spcPct val="0"/>
            </a:spcBef>
            <a:spcAft>
              <a:spcPct val="35000"/>
            </a:spcAft>
          </a:pPr>
          <a:r>
            <a:rPr lang="es-ES" sz="3200" kern="1200" dirty="0">
              <a:effectLst>
                <a:outerShdw blurRad="38100" dist="38100" dir="2700000" algn="tl">
                  <a:srgbClr val="000000">
                    <a:alpha val="43137"/>
                  </a:srgbClr>
                </a:outerShdw>
              </a:effectLst>
            </a:rPr>
            <a:t>Ciencia como un proceso social que no puede ser comprendido más que "en contexto", es decir, dentro de la constelación de circunstancias sociales que le dan sentido. En esa perspectiva, la Ciencia, en su expresión más amplia, se nos presenta como una “red de individuos, instituciones y prácticas anclados en contextos con sus propias determinaciones culturales, económicas y sociales” </a:t>
          </a:r>
        </a:p>
        <a:p>
          <a:pPr lvl="0" algn="ctr" defTabSz="1422400" rtl="0">
            <a:lnSpc>
              <a:spcPct val="90000"/>
            </a:lnSpc>
            <a:spcBef>
              <a:spcPct val="0"/>
            </a:spcBef>
            <a:spcAft>
              <a:spcPct val="35000"/>
            </a:spcAft>
          </a:pPr>
          <a:r>
            <a:rPr lang="es-ES" sz="3200" kern="1200" dirty="0"/>
            <a:t>(</a:t>
          </a:r>
          <a:r>
            <a:rPr lang="es-ES" sz="3200" kern="1200" dirty="0" err="1"/>
            <a:t>Chambers</a:t>
          </a:r>
          <a:r>
            <a:rPr lang="es-ES" sz="3200" kern="1200" dirty="0"/>
            <a:t> en artículo de Núñez y </a:t>
          </a:r>
          <a:r>
            <a:rPr lang="es-ES" sz="3200" kern="1200" dirty="0" err="1"/>
            <a:t>Figaredo</a:t>
          </a:r>
          <a:r>
            <a:rPr lang="es-ES" sz="3200" kern="1200" dirty="0"/>
            <a:t> 2008) </a:t>
          </a:r>
          <a:br>
            <a:rPr lang="es-ES" sz="3200" kern="1200" dirty="0"/>
          </a:br>
          <a:endParaRPr lang="es-ES" sz="3200" kern="1200" dirty="0"/>
        </a:p>
      </dsp:txBody>
      <dsp:txXfrm>
        <a:off x="246642" y="248788"/>
        <a:ext cx="9148020" cy="4559196"/>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C7F5F8F-A206-4C16-9F35-7230B615CA16}">
      <dsp:nvSpPr>
        <dsp:cNvPr id="0" name=""/>
        <dsp:cNvSpPr/>
      </dsp:nvSpPr>
      <dsp:spPr>
        <a:xfrm>
          <a:off x="0" y="1697236"/>
          <a:ext cx="9186609" cy="1131490"/>
        </a:xfrm>
        <a:prstGeom prst="roundRect">
          <a:avLst>
            <a:gd name="adj" fmla="val 10000"/>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2870" tIns="68580" rIns="102870" bIns="68580" numCol="1" spcCol="1270" anchor="ctr" anchorCtr="0">
          <a:noAutofit/>
        </a:bodyPr>
        <a:lstStyle/>
        <a:p>
          <a:pPr lvl="0" algn="ctr" defTabSz="2400300">
            <a:lnSpc>
              <a:spcPct val="90000"/>
            </a:lnSpc>
            <a:spcBef>
              <a:spcPct val="0"/>
            </a:spcBef>
            <a:spcAft>
              <a:spcPct val="35000"/>
            </a:spcAft>
          </a:pPr>
          <a:r>
            <a:rPr lang="es-ES" sz="5400" kern="1200" dirty="0"/>
            <a:t>¿Y qué hay con la tecnología?</a:t>
          </a:r>
          <a:endParaRPr lang="es-EC" sz="5400" kern="1200" dirty="0"/>
        </a:p>
      </dsp:txBody>
      <dsp:txXfrm>
        <a:off x="33140" y="1730376"/>
        <a:ext cx="9120329" cy="1065210"/>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3EA3FEF-545E-4302-BDFA-F484FD821A0B}">
      <dsp:nvSpPr>
        <dsp:cNvPr id="0" name=""/>
        <dsp:cNvSpPr/>
      </dsp:nvSpPr>
      <dsp:spPr>
        <a:xfrm>
          <a:off x="0" y="0"/>
          <a:ext cx="10429791" cy="1216800"/>
        </a:xfrm>
        <a:prstGeom prst="roundRect">
          <a:avLst/>
        </a:prstGeom>
        <a:gradFill rotWithShape="0">
          <a:gsLst>
            <a:gs pos="0">
              <a:schemeClr val="lt1">
                <a:hueOff val="0"/>
                <a:satOff val="0"/>
                <a:lumOff val="0"/>
                <a:alphaOff val="0"/>
                <a:tint val="96000"/>
                <a:lumMod val="104000"/>
              </a:schemeClr>
            </a:gs>
            <a:gs pos="100000">
              <a:schemeClr val="lt1">
                <a:hueOff val="0"/>
                <a:satOff val="0"/>
                <a:lumOff val="0"/>
                <a:alphaOff val="0"/>
                <a:shade val="98000"/>
                <a:lumMod val="94000"/>
              </a:schemeClr>
            </a:gs>
          </a:gsLst>
          <a:lin ang="5400000" scaled="0"/>
        </a:gradFill>
        <a:ln>
          <a:noFill/>
        </a:ln>
        <a:effectLst>
          <a:outerShdw blurRad="50800" dist="38100" dir="5400000" rotWithShape="0">
            <a:srgbClr val="000000">
              <a:alpha val="60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106680" tIns="106680" rIns="106680" bIns="106680" numCol="1" spcCol="1270" anchor="ctr" anchorCtr="0">
          <a:noAutofit/>
        </a:bodyPr>
        <a:lstStyle/>
        <a:p>
          <a:pPr lvl="0" algn="l" defTabSz="1244600" rtl="0">
            <a:lnSpc>
              <a:spcPct val="90000"/>
            </a:lnSpc>
            <a:spcBef>
              <a:spcPct val="0"/>
            </a:spcBef>
            <a:spcAft>
              <a:spcPct val="35000"/>
            </a:spcAft>
          </a:pPr>
          <a:r>
            <a:rPr lang="es-ES_tradnl" sz="2800" kern="1200" dirty="0"/>
            <a:t>La tecnología que ha tenido éxito no es la única posible ¿por qué unas variantes triunfan y otras no?</a:t>
          </a:r>
          <a:endParaRPr lang="es-US" sz="2800" kern="1200" dirty="0"/>
        </a:p>
      </dsp:txBody>
      <dsp:txXfrm>
        <a:off x="59399" y="59399"/>
        <a:ext cx="10310993" cy="1098002"/>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2AA94F6-E8DB-4DDF-A29D-F6C291532CB5}">
      <dsp:nvSpPr>
        <dsp:cNvPr id="0" name=""/>
        <dsp:cNvSpPr/>
      </dsp:nvSpPr>
      <dsp:spPr>
        <a:xfrm>
          <a:off x="0" y="0"/>
          <a:ext cx="6942219" cy="923329"/>
        </a:xfrm>
        <a:prstGeom prst="roundRect">
          <a:avLst>
            <a:gd name="adj" fmla="val 10000"/>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66040" rIns="99060" bIns="66040" numCol="1" spcCol="1270" anchor="ctr" anchorCtr="0">
          <a:noAutofit/>
        </a:bodyPr>
        <a:lstStyle/>
        <a:p>
          <a:pPr lvl="0" algn="ctr" defTabSz="2311400">
            <a:lnSpc>
              <a:spcPct val="90000"/>
            </a:lnSpc>
            <a:spcBef>
              <a:spcPct val="0"/>
            </a:spcBef>
            <a:spcAft>
              <a:spcPct val="35000"/>
            </a:spcAft>
          </a:pPr>
          <a:r>
            <a:rPr lang="es-ES" sz="5200" kern="1200"/>
            <a:t>¿Y la innovación?</a:t>
          </a:r>
          <a:endParaRPr lang="es-EC" sz="5200" kern="1200"/>
        </a:p>
      </dsp:txBody>
      <dsp:txXfrm>
        <a:off x="27043" y="27043"/>
        <a:ext cx="6888133" cy="869243"/>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72EEA03-F9EC-4B9E-AEED-3BC76CC40869}">
      <dsp:nvSpPr>
        <dsp:cNvPr id="0" name=""/>
        <dsp:cNvSpPr/>
      </dsp:nvSpPr>
      <dsp:spPr>
        <a:xfrm>
          <a:off x="132908" y="0"/>
          <a:ext cx="9522912" cy="5100540"/>
        </a:xfrm>
        <a:prstGeom prst="swooshArrow">
          <a:avLst>
            <a:gd name="adj1" fmla="val 25000"/>
            <a:gd name="adj2" fmla="val 25000"/>
          </a:avLst>
        </a:prstGeom>
        <a:solidFill>
          <a:schemeClr val="accent1">
            <a:tint val="40000"/>
            <a:hueOff val="0"/>
            <a:satOff val="0"/>
            <a:lumOff val="0"/>
            <a:alphaOff val="0"/>
          </a:schemeClr>
        </a:solidFill>
        <a:ln>
          <a:noFill/>
        </a:ln>
        <a:effectLst>
          <a:outerShdw blurRad="38100" dist="25400" dir="5400000" rotWithShape="0">
            <a:srgbClr val="000000">
              <a:alpha val="25000"/>
            </a:srgbClr>
          </a:outerShdw>
        </a:effectLst>
      </dsp:spPr>
      <dsp:style>
        <a:lnRef idx="0">
          <a:scrgbClr r="0" g="0" b="0"/>
        </a:lnRef>
        <a:fillRef idx="1">
          <a:scrgbClr r="0" g="0" b="0"/>
        </a:fillRef>
        <a:effectRef idx="2">
          <a:scrgbClr r="0" g="0" b="0"/>
        </a:effectRef>
        <a:fontRef idx="minor"/>
      </dsp:style>
    </dsp:sp>
    <dsp:sp modelId="{D752984A-C809-4AB2-B0A9-6CF6B9DFB6F6}">
      <dsp:nvSpPr>
        <dsp:cNvPr id="0" name=""/>
        <dsp:cNvSpPr/>
      </dsp:nvSpPr>
      <dsp:spPr>
        <a:xfrm>
          <a:off x="1881065" y="3241294"/>
          <a:ext cx="212182" cy="212182"/>
        </a:xfrm>
        <a:prstGeom prst="ellipse">
          <a:avLst/>
        </a:prstGeom>
        <a:gradFill rotWithShape="0">
          <a:gsLst>
            <a:gs pos="0">
              <a:schemeClr val="accent1">
                <a:hueOff val="0"/>
                <a:satOff val="0"/>
                <a:lumOff val="0"/>
                <a:alphaOff val="0"/>
                <a:tint val="96000"/>
                <a:lumMod val="104000"/>
              </a:schemeClr>
            </a:gs>
            <a:gs pos="100000">
              <a:schemeClr val="accent1">
                <a:hueOff val="0"/>
                <a:satOff val="0"/>
                <a:lumOff val="0"/>
                <a:alphaOff val="0"/>
                <a:shade val="98000"/>
                <a:lumMod val="94000"/>
              </a:schemeClr>
            </a:gs>
          </a:gsLst>
          <a:lin ang="5400000" scaled="0"/>
        </a:gradFill>
        <a:ln>
          <a:noFill/>
        </a:ln>
        <a:effectLst>
          <a:outerShdw blurRad="50800" dist="38100" dir="5400000" rotWithShape="0">
            <a:srgbClr val="000000">
              <a:alpha val="60000"/>
            </a:srgbClr>
          </a:outerShdw>
        </a:effectLst>
      </dsp:spPr>
      <dsp:style>
        <a:lnRef idx="0">
          <a:scrgbClr r="0" g="0" b="0"/>
        </a:lnRef>
        <a:fillRef idx="3">
          <a:scrgbClr r="0" g="0" b="0"/>
        </a:fillRef>
        <a:effectRef idx="3">
          <a:scrgbClr r="0" g="0" b="0"/>
        </a:effectRef>
        <a:fontRef idx="minor">
          <a:schemeClr val="lt1"/>
        </a:fontRef>
      </dsp:style>
    </dsp:sp>
    <dsp:sp modelId="{D73ADDD5-2CB6-4B9B-9C6C-7776EC0DC000}">
      <dsp:nvSpPr>
        <dsp:cNvPr id="0" name=""/>
        <dsp:cNvSpPr/>
      </dsp:nvSpPr>
      <dsp:spPr>
        <a:xfrm>
          <a:off x="1598973" y="3626483"/>
          <a:ext cx="1901481" cy="147405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2431" tIns="0" rIns="0" bIns="0" numCol="1" spcCol="1270" anchor="t" anchorCtr="0">
          <a:noAutofit/>
        </a:bodyPr>
        <a:lstStyle/>
        <a:p>
          <a:pPr lvl="0" algn="l" defTabSz="1066800" rtl="0">
            <a:lnSpc>
              <a:spcPct val="90000"/>
            </a:lnSpc>
            <a:spcBef>
              <a:spcPct val="0"/>
            </a:spcBef>
            <a:spcAft>
              <a:spcPct val="35000"/>
            </a:spcAft>
          </a:pPr>
          <a:r>
            <a:rPr lang="es-CR" sz="2400" b="1" strike="noStrike" kern="1200" dirty="0">
              <a:effectLst/>
            </a:rPr>
            <a:t>1945: política para la ciencia</a:t>
          </a:r>
        </a:p>
      </dsp:txBody>
      <dsp:txXfrm>
        <a:off x="1598973" y="3626483"/>
        <a:ext cx="1901481" cy="1474056"/>
      </dsp:txXfrm>
    </dsp:sp>
    <dsp:sp modelId="{6D3CF126-749F-4FD0-AF27-F9481B4EDF83}">
      <dsp:nvSpPr>
        <dsp:cNvPr id="0" name=""/>
        <dsp:cNvSpPr/>
      </dsp:nvSpPr>
      <dsp:spPr>
        <a:xfrm>
          <a:off x="3876786" y="2134065"/>
          <a:ext cx="383560" cy="383560"/>
        </a:xfrm>
        <a:prstGeom prst="ellipse">
          <a:avLst/>
        </a:prstGeom>
        <a:gradFill rotWithShape="0">
          <a:gsLst>
            <a:gs pos="0">
              <a:schemeClr val="accent1">
                <a:hueOff val="0"/>
                <a:satOff val="0"/>
                <a:lumOff val="0"/>
                <a:alphaOff val="0"/>
                <a:tint val="96000"/>
                <a:lumMod val="104000"/>
              </a:schemeClr>
            </a:gs>
            <a:gs pos="100000">
              <a:schemeClr val="accent1">
                <a:hueOff val="0"/>
                <a:satOff val="0"/>
                <a:lumOff val="0"/>
                <a:alphaOff val="0"/>
                <a:shade val="98000"/>
                <a:lumMod val="94000"/>
              </a:schemeClr>
            </a:gs>
          </a:gsLst>
          <a:lin ang="5400000" scaled="0"/>
        </a:gradFill>
        <a:ln>
          <a:noFill/>
        </a:ln>
        <a:effectLst>
          <a:outerShdw blurRad="50800" dist="38100" dir="5400000" rotWithShape="0">
            <a:srgbClr val="000000">
              <a:alpha val="60000"/>
            </a:srgbClr>
          </a:outerShdw>
        </a:effectLst>
      </dsp:spPr>
      <dsp:style>
        <a:lnRef idx="0">
          <a:scrgbClr r="0" g="0" b="0"/>
        </a:lnRef>
        <a:fillRef idx="3">
          <a:scrgbClr r="0" g="0" b="0"/>
        </a:fillRef>
        <a:effectRef idx="3">
          <a:scrgbClr r="0" g="0" b="0"/>
        </a:effectRef>
        <a:fontRef idx="minor">
          <a:schemeClr val="lt1"/>
        </a:fontRef>
      </dsp:style>
    </dsp:sp>
    <dsp:sp modelId="{6BDC4835-9915-477B-997D-6E2DE663CB15}">
      <dsp:nvSpPr>
        <dsp:cNvPr id="0" name=""/>
        <dsp:cNvSpPr/>
      </dsp:nvSpPr>
      <dsp:spPr>
        <a:xfrm>
          <a:off x="4088348" y="2840329"/>
          <a:ext cx="1852725" cy="115682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03241" tIns="0" rIns="0" bIns="0" numCol="1" spcCol="1270" anchor="t" anchorCtr="0">
          <a:noAutofit/>
        </a:bodyPr>
        <a:lstStyle/>
        <a:p>
          <a:pPr lvl="0" algn="l" defTabSz="1066800" rtl="0">
            <a:lnSpc>
              <a:spcPct val="90000"/>
            </a:lnSpc>
            <a:spcBef>
              <a:spcPct val="0"/>
            </a:spcBef>
            <a:spcAft>
              <a:spcPct val="35000"/>
            </a:spcAft>
          </a:pPr>
          <a:r>
            <a:rPr lang="es-CR" sz="2400" b="1" kern="1200" dirty="0">
              <a:effectLst/>
            </a:rPr>
            <a:t>Desde 60s: Políticas de C y T</a:t>
          </a:r>
        </a:p>
      </dsp:txBody>
      <dsp:txXfrm>
        <a:off x="4088348" y="2840329"/>
        <a:ext cx="1852725" cy="1156825"/>
      </dsp:txXfrm>
    </dsp:sp>
    <dsp:sp modelId="{8B46CD5F-04E1-4406-B0BC-118DB880FDC4}">
      <dsp:nvSpPr>
        <dsp:cNvPr id="0" name=""/>
        <dsp:cNvSpPr/>
      </dsp:nvSpPr>
      <dsp:spPr>
        <a:xfrm>
          <a:off x="6129184" y="1290436"/>
          <a:ext cx="530456" cy="530456"/>
        </a:xfrm>
        <a:prstGeom prst="ellipse">
          <a:avLst/>
        </a:prstGeom>
        <a:gradFill rotWithShape="0">
          <a:gsLst>
            <a:gs pos="0">
              <a:schemeClr val="accent1">
                <a:hueOff val="0"/>
                <a:satOff val="0"/>
                <a:lumOff val="0"/>
                <a:alphaOff val="0"/>
                <a:tint val="96000"/>
                <a:lumMod val="104000"/>
              </a:schemeClr>
            </a:gs>
            <a:gs pos="100000">
              <a:schemeClr val="accent1">
                <a:hueOff val="0"/>
                <a:satOff val="0"/>
                <a:lumOff val="0"/>
                <a:alphaOff val="0"/>
                <a:shade val="98000"/>
                <a:lumMod val="94000"/>
              </a:schemeClr>
            </a:gs>
          </a:gsLst>
          <a:lin ang="5400000" scaled="0"/>
        </a:gradFill>
        <a:ln>
          <a:noFill/>
        </a:ln>
        <a:effectLst>
          <a:outerShdw blurRad="50800" dist="38100" dir="5400000" rotWithShape="0">
            <a:srgbClr val="000000">
              <a:alpha val="60000"/>
            </a:srgbClr>
          </a:outerShdw>
        </a:effectLst>
      </dsp:spPr>
      <dsp:style>
        <a:lnRef idx="0">
          <a:scrgbClr r="0" g="0" b="0"/>
        </a:lnRef>
        <a:fillRef idx="3">
          <a:scrgbClr r="0" g="0" b="0"/>
        </a:fillRef>
        <a:effectRef idx="3">
          <a:scrgbClr r="0" g="0" b="0"/>
        </a:effectRef>
        <a:fontRef idx="minor">
          <a:schemeClr val="lt1"/>
        </a:fontRef>
      </dsp:style>
    </dsp:sp>
    <dsp:sp modelId="{9520A31A-C47C-4836-98EA-51423628D2B2}">
      <dsp:nvSpPr>
        <dsp:cNvPr id="0" name=""/>
        <dsp:cNvSpPr/>
      </dsp:nvSpPr>
      <dsp:spPr>
        <a:xfrm>
          <a:off x="6106369" y="2151877"/>
          <a:ext cx="2577781" cy="166049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81078" tIns="0" rIns="0" bIns="0" numCol="1" spcCol="1270" anchor="t" anchorCtr="0">
          <a:noAutofit/>
        </a:bodyPr>
        <a:lstStyle/>
        <a:p>
          <a:pPr lvl="0" algn="l" defTabSz="1066800" rtl="0">
            <a:lnSpc>
              <a:spcPct val="90000"/>
            </a:lnSpc>
            <a:spcBef>
              <a:spcPct val="0"/>
            </a:spcBef>
            <a:spcAft>
              <a:spcPct val="35000"/>
            </a:spcAft>
          </a:pPr>
          <a:r>
            <a:rPr lang="es-CR" sz="2400" b="1" kern="1200" dirty="0">
              <a:effectLst/>
            </a:rPr>
            <a:t>Desde 80s: Políticas para la innovación</a:t>
          </a:r>
        </a:p>
      </dsp:txBody>
      <dsp:txXfrm>
        <a:off x="6106369" y="2151877"/>
        <a:ext cx="2577781" cy="1660490"/>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14359B1-E23D-4C79-BA44-B46EBD968B72}">
      <dsp:nvSpPr>
        <dsp:cNvPr id="0" name=""/>
        <dsp:cNvSpPr/>
      </dsp:nvSpPr>
      <dsp:spPr>
        <a:xfrm>
          <a:off x="0" y="54942"/>
          <a:ext cx="8745280" cy="4157315"/>
        </a:xfrm>
        <a:prstGeom prst="roundRect">
          <a:avLst/>
        </a:prstGeom>
        <a:solidFill>
          <a:schemeClr val="lt1">
            <a:hueOff val="0"/>
            <a:satOff val="0"/>
            <a:lumOff val="0"/>
            <a:alphaOff val="0"/>
          </a:schemeClr>
        </a:solidFill>
        <a:ln w="15875" cap="rnd" cmpd="sng" algn="ctr">
          <a:solidFill>
            <a:schemeClr val="accent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7160" tIns="137160" rIns="137160" bIns="137160" numCol="1" spcCol="1270" anchor="ctr" anchorCtr="0">
          <a:noAutofit/>
        </a:bodyPr>
        <a:lstStyle/>
        <a:p>
          <a:pPr lvl="0" algn="ctr" defTabSz="1600200" rtl="0">
            <a:lnSpc>
              <a:spcPct val="100000"/>
            </a:lnSpc>
            <a:spcBef>
              <a:spcPct val="0"/>
            </a:spcBef>
            <a:spcAft>
              <a:spcPct val="35000"/>
            </a:spcAft>
          </a:pPr>
          <a:r>
            <a:rPr lang="es-ES" sz="3600" kern="1200" dirty="0"/>
            <a:t>Es un tejido que articula variados actores: gobiernos, empresas, universidades, medios de comunicación, sistema educativo, instituciones de crédito, entre otros.  </a:t>
          </a:r>
        </a:p>
      </dsp:txBody>
      <dsp:txXfrm>
        <a:off x="202943" y="257885"/>
        <a:ext cx="8339394" cy="3751429"/>
      </dsp:txXfrm>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8D436C6-9C12-40C3-B8D6-B606E1AB169A}">
      <dsp:nvSpPr>
        <dsp:cNvPr id="0" name=""/>
        <dsp:cNvSpPr/>
      </dsp:nvSpPr>
      <dsp:spPr>
        <a:xfrm>
          <a:off x="200757" y="277791"/>
          <a:ext cx="3703461" cy="2723677"/>
        </a:xfrm>
        <a:prstGeom prst="rect">
          <a:avLst/>
        </a:prstGeom>
        <a:gradFill rotWithShape="0">
          <a:gsLst>
            <a:gs pos="0">
              <a:schemeClr val="accent1">
                <a:hueOff val="0"/>
                <a:satOff val="0"/>
                <a:lumOff val="0"/>
                <a:alphaOff val="0"/>
                <a:tint val="96000"/>
                <a:lumMod val="104000"/>
              </a:schemeClr>
            </a:gs>
            <a:gs pos="100000">
              <a:schemeClr val="accent1">
                <a:hueOff val="0"/>
                <a:satOff val="0"/>
                <a:lumOff val="0"/>
                <a:alphaOff val="0"/>
                <a:shade val="98000"/>
                <a:lumMod val="94000"/>
              </a:schemeClr>
            </a:gs>
          </a:gsLst>
          <a:lin ang="5400000" scaled="0"/>
        </a:gradFill>
        <a:ln>
          <a:noFill/>
        </a:ln>
        <a:effectLst>
          <a:outerShdw blurRad="38100" dist="25400" dir="5400000" rotWithShape="0">
            <a:srgbClr val="000000">
              <a:alpha val="2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91440" tIns="91440" rIns="91440" bIns="91440" numCol="1" spcCol="1270" anchor="ctr" anchorCtr="0">
          <a:noAutofit/>
        </a:bodyPr>
        <a:lstStyle/>
        <a:p>
          <a:pPr lvl="0" algn="ctr" defTabSz="1066800">
            <a:lnSpc>
              <a:spcPct val="90000"/>
            </a:lnSpc>
            <a:spcBef>
              <a:spcPct val="0"/>
            </a:spcBef>
            <a:spcAft>
              <a:spcPct val="35000"/>
            </a:spcAft>
          </a:pPr>
          <a:r>
            <a:rPr lang="es-CU" sz="2400" i="0" u="sng" kern="1200" dirty="0"/>
            <a:t>Territorio</a:t>
          </a:r>
          <a:r>
            <a:rPr lang="es-CU" sz="2400" i="0" kern="1200" dirty="0"/>
            <a:t>.  </a:t>
          </a:r>
          <a:r>
            <a:rPr lang="es-ES" sz="2400" i="0" kern="1200" dirty="0"/>
            <a:t>Entenderlo como sistema complejo integrado por diversos actores,  donde las variables económicas, sociales, ambientales e institucionales son inseparables</a:t>
          </a:r>
          <a:endParaRPr lang="es-EC" sz="2400" i="0" kern="1200" dirty="0"/>
        </a:p>
      </dsp:txBody>
      <dsp:txXfrm>
        <a:off x="200757" y="277791"/>
        <a:ext cx="3703461" cy="2723677"/>
      </dsp:txXfrm>
    </dsp:sp>
    <dsp:sp modelId="{FC323AB9-A2D1-4E9C-A1DD-6D4CFDB57180}">
      <dsp:nvSpPr>
        <dsp:cNvPr id="0" name=""/>
        <dsp:cNvSpPr/>
      </dsp:nvSpPr>
      <dsp:spPr>
        <a:xfrm>
          <a:off x="5118646" y="324091"/>
          <a:ext cx="2122538" cy="2373993"/>
        </a:xfrm>
        <a:prstGeom prst="rect">
          <a:avLst/>
        </a:prstGeom>
        <a:gradFill rotWithShape="0">
          <a:gsLst>
            <a:gs pos="0">
              <a:schemeClr val="accent1">
                <a:hueOff val="0"/>
                <a:satOff val="0"/>
                <a:lumOff val="0"/>
                <a:alphaOff val="0"/>
                <a:tint val="96000"/>
                <a:lumMod val="104000"/>
              </a:schemeClr>
            </a:gs>
            <a:gs pos="100000">
              <a:schemeClr val="accent1">
                <a:hueOff val="0"/>
                <a:satOff val="0"/>
                <a:lumOff val="0"/>
                <a:alphaOff val="0"/>
                <a:shade val="98000"/>
                <a:lumMod val="94000"/>
              </a:schemeClr>
            </a:gs>
          </a:gsLst>
          <a:lin ang="5400000" scaled="0"/>
        </a:gradFill>
        <a:ln>
          <a:noFill/>
        </a:ln>
        <a:effectLst>
          <a:outerShdw blurRad="38100" dist="25400" dir="5400000" rotWithShape="0">
            <a:srgbClr val="000000">
              <a:alpha val="2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91440" tIns="91440" rIns="91440" bIns="91440" numCol="1" spcCol="1270" anchor="ctr" anchorCtr="0">
          <a:noAutofit/>
        </a:bodyPr>
        <a:lstStyle/>
        <a:p>
          <a:pPr lvl="0" algn="ctr" defTabSz="1066800">
            <a:lnSpc>
              <a:spcPct val="90000"/>
            </a:lnSpc>
            <a:spcBef>
              <a:spcPct val="0"/>
            </a:spcBef>
            <a:spcAft>
              <a:spcPct val="35000"/>
            </a:spcAft>
          </a:pPr>
          <a:r>
            <a:rPr lang="es-ES" sz="2400" i="0" u="sng" kern="1200" dirty="0"/>
            <a:t>Actores</a:t>
          </a:r>
          <a:r>
            <a:rPr lang="es-ES" sz="2400" i="0" u="none" kern="1200" dirty="0"/>
            <a:t>. </a:t>
          </a:r>
          <a:r>
            <a:rPr lang="es-ES" sz="2400" i="0" kern="1200" dirty="0"/>
            <a:t>Gobiernos, empresas, universidades, CUM, ECTI, entidades de interface….</a:t>
          </a:r>
          <a:endParaRPr lang="es-EC" sz="2400" i="0" kern="1200" dirty="0"/>
        </a:p>
      </dsp:txBody>
      <dsp:txXfrm>
        <a:off x="5118646" y="324091"/>
        <a:ext cx="2122538" cy="2373993"/>
      </dsp:txXfrm>
    </dsp:sp>
    <dsp:sp modelId="{F287BA6F-DE3B-469D-BCD9-A5A53D2AB24D}">
      <dsp:nvSpPr>
        <dsp:cNvPr id="0" name=""/>
        <dsp:cNvSpPr/>
      </dsp:nvSpPr>
      <dsp:spPr>
        <a:xfrm>
          <a:off x="7803426" y="92602"/>
          <a:ext cx="3330661" cy="3364425"/>
        </a:xfrm>
        <a:prstGeom prst="rect">
          <a:avLst/>
        </a:prstGeom>
        <a:gradFill rotWithShape="0">
          <a:gsLst>
            <a:gs pos="0">
              <a:schemeClr val="accent1">
                <a:hueOff val="0"/>
                <a:satOff val="0"/>
                <a:lumOff val="0"/>
                <a:alphaOff val="0"/>
                <a:tint val="96000"/>
                <a:lumMod val="104000"/>
              </a:schemeClr>
            </a:gs>
            <a:gs pos="100000">
              <a:schemeClr val="accent1">
                <a:hueOff val="0"/>
                <a:satOff val="0"/>
                <a:lumOff val="0"/>
                <a:alphaOff val="0"/>
                <a:shade val="98000"/>
                <a:lumMod val="94000"/>
              </a:schemeClr>
            </a:gs>
          </a:gsLst>
          <a:lin ang="5400000" scaled="0"/>
        </a:gradFill>
        <a:ln>
          <a:noFill/>
        </a:ln>
        <a:effectLst>
          <a:outerShdw blurRad="38100" dist="25400" dir="5400000" rotWithShape="0">
            <a:srgbClr val="000000">
              <a:alpha val="2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91440" tIns="91440" rIns="91440" bIns="91440" numCol="1" spcCol="1270" anchor="ctr" anchorCtr="0">
          <a:noAutofit/>
        </a:bodyPr>
        <a:lstStyle/>
        <a:p>
          <a:pPr lvl="0" algn="ctr" defTabSz="1066800">
            <a:lnSpc>
              <a:spcPct val="90000"/>
            </a:lnSpc>
            <a:spcBef>
              <a:spcPct val="0"/>
            </a:spcBef>
            <a:spcAft>
              <a:spcPct val="35000"/>
            </a:spcAft>
          </a:pPr>
          <a:r>
            <a:rPr lang="es-ES" sz="2400" i="0" u="sng" kern="1200" dirty="0"/>
            <a:t>Interacciones</a:t>
          </a:r>
          <a:r>
            <a:rPr lang="es-ES" sz="2400" i="0" kern="1200" dirty="0"/>
            <a:t>. No innovan los actores por separado, innovan a través de las sinergias que despliegan entre ellos los intercambios que realizan. Fomentar redes, intra y extra territoriales</a:t>
          </a:r>
          <a:endParaRPr lang="es-EC" sz="2400" i="0" kern="1200" dirty="0"/>
        </a:p>
      </dsp:txBody>
      <dsp:txXfrm>
        <a:off x="7803426" y="92602"/>
        <a:ext cx="3330661" cy="3364425"/>
      </dsp:txXfrm>
    </dsp:sp>
    <dsp:sp modelId="{C952B2B6-68F0-4BF4-87EC-6FBEA8FEC27A}">
      <dsp:nvSpPr>
        <dsp:cNvPr id="0" name=""/>
        <dsp:cNvSpPr/>
      </dsp:nvSpPr>
      <dsp:spPr>
        <a:xfrm>
          <a:off x="350793" y="3375840"/>
          <a:ext cx="6455764" cy="2382562"/>
        </a:xfrm>
        <a:prstGeom prst="rect">
          <a:avLst/>
        </a:prstGeom>
        <a:gradFill rotWithShape="0">
          <a:gsLst>
            <a:gs pos="0">
              <a:schemeClr val="accent1">
                <a:hueOff val="0"/>
                <a:satOff val="0"/>
                <a:lumOff val="0"/>
                <a:alphaOff val="0"/>
                <a:tint val="96000"/>
                <a:lumMod val="104000"/>
              </a:schemeClr>
            </a:gs>
            <a:gs pos="100000">
              <a:schemeClr val="accent1">
                <a:hueOff val="0"/>
                <a:satOff val="0"/>
                <a:lumOff val="0"/>
                <a:alphaOff val="0"/>
                <a:shade val="98000"/>
                <a:lumMod val="94000"/>
              </a:schemeClr>
            </a:gs>
          </a:gsLst>
          <a:lin ang="5400000" scaled="0"/>
        </a:gradFill>
        <a:ln>
          <a:noFill/>
        </a:ln>
        <a:effectLst>
          <a:outerShdw blurRad="38100" dist="25400" dir="5400000" rotWithShape="0">
            <a:srgbClr val="000000">
              <a:alpha val="2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91440" tIns="91440" rIns="91440" bIns="91440" numCol="1" spcCol="1270" anchor="ctr" anchorCtr="0">
          <a:noAutofit/>
        </a:bodyPr>
        <a:lstStyle/>
        <a:p>
          <a:pPr lvl="0" algn="ctr" defTabSz="1066800">
            <a:lnSpc>
              <a:spcPct val="90000"/>
            </a:lnSpc>
            <a:spcBef>
              <a:spcPct val="0"/>
            </a:spcBef>
            <a:spcAft>
              <a:spcPct val="35000"/>
            </a:spcAft>
          </a:pPr>
          <a:r>
            <a:rPr lang="es-ES" sz="2400" i="0" u="sng" kern="1200" dirty="0"/>
            <a:t>Institucionalidad</a:t>
          </a:r>
          <a:r>
            <a:rPr lang="es-ES" sz="2400" i="0" kern="1200" dirty="0"/>
            <a:t>. Fomentar “reglas de juego” que alienten la innovación. Será fundamental derribar “paredes” entre sectores y organizaciones, abolir prohibiciones, crear incentivos, adoptar nuevas regulaciones, políticas públicas, que faciliten los procesos</a:t>
          </a:r>
          <a:endParaRPr lang="es-EC" sz="2400" i="0" kern="1200" dirty="0"/>
        </a:p>
      </dsp:txBody>
      <dsp:txXfrm>
        <a:off x="350793" y="3375840"/>
        <a:ext cx="6455764" cy="2382562"/>
      </dsp:txXfrm>
    </dsp:sp>
    <dsp:sp modelId="{495688FD-0F25-43CB-A67B-3AA3572E5505}">
      <dsp:nvSpPr>
        <dsp:cNvPr id="0" name=""/>
        <dsp:cNvSpPr/>
      </dsp:nvSpPr>
      <dsp:spPr>
        <a:xfrm>
          <a:off x="7718360" y="3755775"/>
          <a:ext cx="3234833" cy="1730625"/>
        </a:xfrm>
        <a:prstGeom prst="rect">
          <a:avLst/>
        </a:prstGeom>
        <a:gradFill rotWithShape="0">
          <a:gsLst>
            <a:gs pos="0">
              <a:schemeClr val="accent1">
                <a:hueOff val="0"/>
                <a:satOff val="0"/>
                <a:lumOff val="0"/>
                <a:alphaOff val="0"/>
                <a:tint val="96000"/>
                <a:lumMod val="104000"/>
              </a:schemeClr>
            </a:gs>
            <a:gs pos="100000">
              <a:schemeClr val="accent1">
                <a:hueOff val="0"/>
                <a:satOff val="0"/>
                <a:lumOff val="0"/>
                <a:alphaOff val="0"/>
                <a:shade val="98000"/>
                <a:lumMod val="94000"/>
              </a:schemeClr>
            </a:gs>
          </a:gsLst>
          <a:lin ang="5400000" scaled="0"/>
        </a:gradFill>
        <a:ln>
          <a:noFill/>
        </a:ln>
        <a:effectLst>
          <a:outerShdw blurRad="38100" dist="25400" dir="5400000" rotWithShape="0">
            <a:srgbClr val="000000">
              <a:alpha val="2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91440" tIns="91440" rIns="91440" bIns="91440" numCol="1" spcCol="1270" anchor="ctr" anchorCtr="0">
          <a:noAutofit/>
        </a:bodyPr>
        <a:lstStyle/>
        <a:p>
          <a:pPr lvl="0" algn="ctr" defTabSz="1066800">
            <a:lnSpc>
              <a:spcPct val="90000"/>
            </a:lnSpc>
            <a:spcBef>
              <a:spcPct val="0"/>
            </a:spcBef>
            <a:spcAft>
              <a:spcPct val="35000"/>
            </a:spcAft>
          </a:pPr>
          <a:r>
            <a:rPr lang="es-ES" sz="2400" i="0" u="sng" kern="1200" dirty="0"/>
            <a:t>Aprendizaje</a:t>
          </a:r>
          <a:r>
            <a:rPr lang="es-ES" sz="2400" i="0" kern="1200" dirty="0"/>
            <a:t>. Fuente primordial de innovación: aprender haciendo, aprender interactuando…</a:t>
          </a:r>
          <a:endParaRPr lang="es-EC" sz="2400" i="0" kern="1200" dirty="0"/>
        </a:p>
      </dsp:txBody>
      <dsp:txXfrm>
        <a:off x="7718360" y="3755775"/>
        <a:ext cx="3234833" cy="1730625"/>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3.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4.xml><?xml version="1.0" encoding="utf-8"?>
<dgm:layoutDef xmlns:dgm="http://schemas.openxmlformats.org/drawingml/2006/diagram" xmlns:a="http://schemas.openxmlformats.org/drawingml/2006/main" uniqueId="urn:microsoft.com/office/officeart/2008/layout/PictureAccentList">
  <dgm:title val=""/>
  <dgm:desc val=""/>
  <dgm:catLst>
    <dgm:cat type="picture" pri="14000"/>
    <dgm:cat type="list" pri="14500"/>
  </dgm:catLst>
  <dgm:sampData>
    <dgm:dataModel>
      <dgm:ptLst>
        <dgm:pt modelId="0" type="doc"/>
        <dgm:pt modelId="1">
          <dgm:prSet phldr="1"/>
        </dgm:pt>
        <dgm:pt modelId="11">
          <dgm:prSet phldr="1"/>
        </dgm:pt>
        <dgm:pt modelId="12">
          <dgm:prSet phldr="1"/>
        </dgm:pt>
      </dgm:ptLst>
      <dgm:cxnLst>
        <dgm:cxn modelId="4" srcId="0" destId="1" srcOrd="0" destOrd="0"/>
        <dgm:cxn modelId="5" srcId="1" destId="11" srcOrd="0" destOrd="0"/>
        <dgm:cxn modelId="6" srcId="1" destId="12" srcOrd="1" destOrd="0"/>
      </dgm:cxnLst>
      <dgm:bg/>
      <dgm:whole/>
    </dgm:dataModel>
  </dgm:sampData>
  <dgm:styleData>
    <dgm:dataModel>
      <dgm:ptLst>
        <dgm:pt modelId="0" type="doc"/>
        <dgm:pt modelId="1"/>
        <dgm:pt modelId="11"/>
        <dgm:pt modelId="12"/>
        <dgm:pt modelId="13"/>
      </dgm:ptLst>
      <dgm:cxnLst>
        <dgm:cxn modelId="4" srcId="0" destId="1" srcOrd="0" destOrd="0"/>
        <dgm:cxn modelId="5" srcId="1" destId="11" srcOrd="0" destOrd="0"/>
        <dgm:cxn modelId="6" srcId="1" destId="12" srcOrd="0" destOrd="0"/>
        <dgm:cxn modelId="14" srcId="1" destId="13" srcOrd="0" destOrd="0"/>
      </dgm:cxnLst>
      <dgm:bg/>
      <dgm:whole/>
    </dgm:dataModel>
  </dgm:styleData>
  <dgm:clrData>
    <dgm:dataModel>
      <dgm:ptLst>
        <dgm:pt modelId="0" type="doc"/>
        <dgm:pt modelId="1"/>
        <dgm:pt modelId="11"/>
        <dgm:pt modelId="12"/>
        <dgm:pt modelId="13"/>
      </dgm:ptLst>
      <dgm:cxnLst>
        <dgm:cxn modelId="4" srcId="0" destId="1" srcOrd="0" destOrd="0"/>
        <dgm:cxn modelId="5" srcId="1" destId="11" srcOrd="0" destOrd="0"/>
        <dgm:cxn modelId="6" srcId="1" destId="12" srcOrd="0" destOrd="0"/>
        <dgm:cxn modelId="14" srcId="1" destId="13" srcOrd="0" destOrd="0"/>
      </dgm:cxnLst>
      <dgm:bg/>
      <dgm:whole/>
    </dgm:dataModel>
  </dgm:clrData>
  <dgm:layoutNode name="layout">
    <dgm:varLst>
      <dgm:chMax/>
      <dgm:chPref/>
      <dgm:dir/>
      <dgm:animOne val="branch"/>
      <dgm:animLvl val="lvl"/>
      <dgm:resizeHandles/>
    </dgm:varLst>
    <dgm:choose name="Name0">
      <dgm:if name="Name1" func="var" arg="dir" op="equ" val="norm">
        <dgm:alg type="hierChild">
          <dgm:param type="linDir" val="fromL"/>
        </dgm:alg>
      </dgm:if>
      <dgm:else name="Name2">
        <dgm:alg type="hierChild">
          <dgm:param type="linDir" val="fromL"/>
        </dgm:alg>
      </dgm:else>
    </dgm:choose>
    <dgm:shape xmlns:r="http://schemas.openxmlformats.org/officeDocument/2006/relationships" r:blip="">
      <dgm:adjLst/>
    </dgm:shape>
    <dgm:presOf/>
    <dgm:constrLst>
      <dgm:constr type="primFontSz" for="des" forName="rootText" op="equ" val="65"/>
      <dgm:constr type="primFontSz" for="des" forName="childText" op="equ" val="65"/>
      <dgm:constr type="primFontSz" for="des" forName="childText" refType="primFontSz" refFor="des" refForName="rootText" op="lte"/>
      <dgm:constr type="w" for="des" forName="rootComposite" refType="w" fact="4"/>
      <dgm:constr type="h" for="des" forName="rootComposite" refType="h"/>
      <dgm:constr type="w" for="des" forName="childComposite" refType="w" refFor="des" refForName="rootComposite"/>
      <dgm:constr type="h" for="des" forName="childComposite" refType="h" refFor="des" refForName="rootComposite"/>
      <dgm:constr type="sibSp" refType="w" refFor="des" refForName="rootComposite" fact="0.1"/>
      <dgm:constr type="sibSp" for="des" forName="childShape" refType="h" refFor="des" refForName="rootComposite" fact="0.12"/>
      <dgm:constr type="sp" for="des" forName="root" refType="h" refFor="des" refForName="rootComposite" fact="0.18"/>
    </dgm:constrLst>
    <dgm:ruleLst/>
    <dgm:forEach name="Name3" axis="ch">
      <dgm:forEach name="Name4" axis="self" ptType="node" cnt="1">
        <dgm:layoutNode name="root">
          <dgm:varLst>
            <dgm:chMax/>
            <dgm:chPref val="4"/>
          </dgm:varLst>
          <dgm:alg type="hierRoot"/>
          <dgm:shape xmlns:r="http://schemas.openxmlformats.org/officeDocument/2006/relationships" r:blip="">
            <dgm:adjLst/>
          </dgm:shape>
          <dgm:presOf/>
          <dgm:constrLst/>
          <dgm:ruleLst/>
          <dgm:layoutNode name="rootComposite">
            <dgm:varLst/>
            <dgm:alg type="composite"/>
            <dgm:shape xmlns:r="http://schemas.openxmlformats.org/officeDocument/2006/relationships" r:blip="">
              <dgm:adjLst/>
            </dgm:shape>
            <dgm:presOf axis="self" ptType="node" cnt="1"/>
            <dgm:constrLst>
              <dgm:constr type="l" for="ch" forName="rootText"/>
              <dgm:constr type="t" for="ch" forName="rootText"/>
              <dgm:constr type="w" for="ch" forName="rootText" refType="w"/>
              <dgm:constr type="h" for="ch" forName="rootText" refType="h"/>
            </dgm:constrLst>
            <dgm:ruleLst/>
            <dgm:layoutNode name="rootText" styleLbl="node0">
              <dgm:varLst>
                <dgm:chMax/>
                <dgm:chPref val="4"/>
              </dgm:varLst>
              <dgm:alg type="tx"/>
              <dgm:shape xmlns:r="http://schemas.openxmlformats.org/officeDocument/2006/relationships" type="roundRect" r:blip="">
                <dgm:adjLst>
                  <dgm:adj idx="1" val="0.1"/>
                </dgm:adjLst>
              </dgm:shape>
              <dgm:presOf axis="self" ptType="node" cnt="1"/>
              <dgm:constrLst>
                <dgm:constr type="tMarg" refType="primFontSz" fact="0.1"/>
                <dgm:constr type="bMarg" refType="primFontSz" fact="0.1"/>
                <dgm:constr type="lMarg" refType="primFontSz" fact="0.15"/>
                <dgm:constr type="rMarg" refType="primFontSz" fact="0.15"/>
              </dgm:constrLst>
              <dgm:ruleLst>
                <dgm:rule type="primFontSz" val="5" fact="NaN" max="NaN"/>
                <dgm:rule type="primFontSz" val="65" fact="NaN" max="NaN"/>
              </dgm:ruleLst>
            </dgm:layoutNode>
          </dgm:layoutNode>
          <dgm:layoutNode name="childShape">
            <dgm:varLst>
              <dgm:chMax val="0"/>
              <dgm:chPref val="0"/>
            </dgm:varLst>
            <dgm:alg type="hierChild">
              <dgm:param type="chAlign" val="r"/>
              <dgm:param type="linDir" val="fromT"/>
              <dgm:param type="fallback" val="2D"/>
            </dgm:alg>
            <dgm:shape xmlns:r="http://schemas.openxmlformats.org/officeDocument/2006/relationships" r:blip="">
              <dgm:adjLst/>
            </dgm:shape>
            <dgm:presOf/>
            <dgm:constrLst/>
            <dgm:ruleLst/>
            <dgm:forEach name="Name5" axis="ch">
              <dgm:forEach name="Name6" axis="self" ptType="node">
                <dgm:layoutNode name="childComposite">
                  <dgm:varLst>
                    <dgm:chMax val="0"/>
                    <dgm:chPref val="0"/>
                  </dgm:varLst>
                  <dgm:alg type="composite"/>
                  <dgm:shape xmlns:r="http://schemas.openxmlformats.org/officeDocument/2006/relationships" r:blip="">
                    <dgm:adjLst/>
                  </dgm:shape>
                  <dgm:presOf/>
                  <dgm:choose name="Name7">
                    <dgm:if name="Name8" func="var" arg="dir" op="equ" val="norm">
                      <dgm:constrLst>
                        <dgm:constr type="w" for="ch" forName="Image" refType="h"/>
                        <dgm:constr type="h" for="ch" forName="Image" refType="h"/>
                        <dgm:constr type="l" for="ch" forName="Image"/>
                        <dgm:constr type="t" for="ch" forName="Image"/>
                        <dgm:constr type="h" for="ch" forName="childText" refType="h"/>
                        <dgm:constr type="l" for="ch" forName="childText" refType="w" refFor="ch" refForName="Image" fact="1.06"/>
                        <dgm:constr type="t" for="ch" forName="childText"/>
                      </dgm:constrLst>
                    </dgm:if>
                    <dgm:else name="Name9">
                      <dgm:constrLst>
                        <dgm:constr type="w" for="ch" forName="Image" refType="h"/>
                        <dgm:constr type="h" for="ch" forName="Image" refType="h"/>
                        <dgm:constr type="r" for="ch" forName="Image" refType="w"/>
                        <dgm:constr type="t" for="ch" forName="Image"/>
                        <dgm:constr type="h" for="ch" forName="childText" refType="h"/>
                        <dgm:constr type="t" for="ch" forName="childText"/>
                        <dgm:constr type="wOff" for="ch" forName="childText" refType="w" refFor="ch" refForName="Image" fact="-1.06"/>
                      </dgm:constrLst>
                    </dgm:else>
                  </dgm:choose>
                  <dgm:ruleLst/>
                  <dgm:layoutNode name="Image" styleLbl="node1">
                    <dgm:alg type="sp"/>
                    <dgm:shape xmlns:r="http://schemas.openxmlformats.org/officeDocument/2006/relationships" type="roundRect" r:blip="" blipPhldr="1">
                      <dgm:adjLst>
                        <dgm:adj idx="1" val="0.1667"/>
                      </dgm:adjLst>
                    </dgm:shape>
                    <dgm:presOf/>
                  </dgm:layoutNode>
                  <dgm:layoutNode name="childText" styleLbl="lnNode1">
                    <dgm:varLst>
                      <dgm:chMax val="0"/>
                      <dgm:chPref val="0"/>
                      <dgm:bulletEnabled val="1"/>
                    </dgm:varLst>
                    <dgm:alg type="tx"/>
                    <dgm:shape xmlns:r="http://schemas.openxmlformats.org/officeDocument/2006/relationships" type="roundRect" r:blip="">
                      <dgm:adjLst>
                        <dgm:adj idx="1" val="0.1667"/>
                      </dgm:adjLst>
                    </dgm:shape>
                    <dgm:presOf axis="self desOrSelf" ptType="node node" st="1 1" cnt="1 0"/>
                    <dgm:ruleLst>
                      <dgm:rule type="primFontSz" val="5" fact="NaN" max="NaN"/>
                    </dgm:ruleLst>
                  </dgm:layoutNode>
                </dgm:layoutNode>
              </dgm:forEach>
            </dgm:forEach>
          </dgm:layoutNode>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6.xml><?xml version="1.0" encoding="utf-8"?>
<dgm:layoutDef xmlns:dgm="http://schemas.openxmlformats.org/drawingml/2006/diagram" xmlns:a="http://schemas.openxmlformats.org/drawingml/2006/main" uniqueId="urn:microsoft.com/office/officeart/2008/layout/PictureAccentList">
  <dgm:title val=""/>
  <dgm:desc val=""/>
  <dgm:catLst>
    <dgm:cat type="picture" pri="14000"/>
    <dgm:cat type="list" pri="14500"/>
  </dgm:catLst>
  <dgm:sampData>
    <dgm:dataModel>
      <dgm:ptLst>
        <dgm:pt modelId="0" type="doc"/>
        <dgm:pt modelId="1">
          <dgm:prSet phldr="1"/>
        </dgm:pt>
        <dgm:pt modelId="11">
          <dgm:prSet phldr="1"/>
        </dgm:pt>
        <dgm:pt modelId="12">
          <dgm:prSet phldr="1"/>
        </dgm:pt>
      </dgm:ptLst>
      <dgm:cxnLst>
        <dgm:cxn modelId="4" srcId="0" destId="1" srcOrd="0" destOrd="0"/>
        <dgm:cxn modelId="5" srcId="1" destId="11" srcOrd="0" destOrd="0"/>
        <dgm:cxn modelId="6" srcId="1" destId="12" srcOrd="1" destOrd="0"/>
      </dgm:cxnLst>
      <dgm:bg/>
      <dgm:whole/>
    </dgm:dataModel>
  </dgm:sampData>
  <dgm:styleData>
    <dgm:dataModel>
      <dgm:ptLst>
        <dgm:pt modelId="0" type="doc"/>
        <dgm:pt modelId="1"/>
        <dgm:pt modelId="11"/>
        <dgm:pt modelId="12"/>
        <dgm:pt modelId="13"/>
      </dgm:ptLst>
      <dgm:cxnLst>
        <dgm:cxn modelId="4" srcId="0" destId="1" srcOrd="0" destOrd="0"/>
        <dgm:cxn modelId="5" srcId="1" destId="11" srcOrd="0" destOrd="0"/>
        <dgm:cxn modelId="6" srcId="1" destId="12" srcOrd="0" destOrd="0"/>
        <dgm:cxn modelId="14" srcId="1" destId="13" srcOrd="0" destOrd="0"/>
      </dgm:cxnLst>
      <dgm:bg/>
      <dgm:whole/>
    </dgm:dataModel>
  </dgm:styleData>
  <dgm:clrData>
    <dgm:dataModel>
      <dgm:ptLst>
        <dgm:pt modelId="0" type="doc"/>
        <dgm:pt modelId="1"/>
        <dgm:pt modelId="11"/>
        <dgm:pt modelId="12"/>
        <dgm:pt modelId="13"/>
      </dgm:ptLst>
      <dgm:cxnLst>
        <dgm:cxn modelId="4" srcId="0" destId="1" srcOrd="0" destOrd="0"/>
        <dgm:cxn modelId="5" srcId="1" destId="11" srcOrd="0" destOrd="0"/>
        <dgm:cxn modelId="6" srcId="1" destId="12" srcOrd="0" destOrd="0"/>
        <dgm:cxn modelId="14" srcId="1" destId="13" srcOrd="0" destOrd="0"/>
      </dgm:cxnLst>
      <dgm:bg/>
      <dgm:whole/>
    </dgm:dataModel>
  </dgm:clrData>
  <dgm:layoutNode name="layout">
    <dgm:varLst>
      <dgm:chMax/>
      <dgm:chPref/>
      <dgm:dir/>
      <dgm:animOne val="branch"/>
      <dgm:animLvl val="lvl"/>
      <dgm:resizeHandles/>
    </dgm:varLst>
    <dgm:choose name="Name0">
      <dgm:if name="Name1" func="var" arg="dir" op="equ" val="norm">
        <dgm:alg type="hierChild">
          <dgm:param type="linDir" val="fromL"/>
        </dgm:alg>
      </dgm:if>
      <dgm:else name="Name2">
        <dgm:alg type="hierChild">
          <dgm:param type="linDir" val="fromL"/>
        </dgm:alg>
      </dgm:else>
    </dgm:choose>
    <dgm:shape xmlns:r="http://schemas.openxmlformats.org/officeDocument/2006/relationships" r:blip="">
      <dgm:adjLst/>
    </dgm:shape>
    <dgm:presOf/>
    <dgm:constrLst>
      <dgm:constr type="primFontSz" for="des" forName="rootText" op="equ" val="65"/>
      <dgm:constr type="primFontSz" for="des" forName="childText" op="equ" val="65"/>
      <dgm:constr type="primFontSz" for="des" forName="childText" refType="primFontSz" refFor="des" refForName="rootText" op="lte"/>
      <dgm:constr type="w" for="des" forName="rootComposite" refType="w" fact="4"/>
      <dgm:constr type="h" for="des" forName="rootComposite" refType="h"/>
      <dgm:constr type="w" for="des" forName="childComposite" refType="w" refFor="des" refForName="rootComposite"/>
      <dgm:constr type="h" for="des" forName="childComposite" refType="h" refFor="des" refForName="rootComposite"/>
      <dgm:constr type="sibSp" refType="w" refFor="des" refForName="rootComposite" fact="0.1"/>
      <dgm:constr type="sibSp" for="des" forName="childShape" refType="h" refFor="des" refForName="rootComposite" fact="0.12"/>
      <dgm:constr type="sp" for="des" forName="root" refType="h" refFor="des" refForName="rootComposite" fact="0.18"/>
    </dgm:constrLst>
    <dgm:ruleLst/>
    <dgm:forEach name="Name3" axis="ch">
      <dgm:forEach name="Name4" axis="self" ptType="node" cnt="1">
        <dgm:layoutNode name="root">
          <dgm:varLst>
            <dgm:chMax/>
            <dgm:chPref val="4"/>
          </dgm:varLst>
          <dgm:alg type="hierRoot"/>
          <dgm:shape xmlns:r="http://schemas.openxmlformats.org/officeDocument/2006/relationships" r:blip="">
            <dgm:adjLst/>
          </dgm:shape>
          <dgm:presOf/>
          <dgm:constrLst/>
          <dgm:ruleLst/>
          <dgm:layoutNode name="rootComposite">
            <dgm:varLst/>
            <dgm:alg type="composite"/>
            <dgm:shape xmlns:r="http://schemas.openxmlformats.org/officeDocument/2006/relationships" r:blip="">
              <dgm:adjLst/>
            </dgm:shape>
            <dgm:presOf axis="self" ptType="node" cnt="1"/>
            <dgm:constrLst>
              <dgm:constr type="l" for="ch" forName="rootText"/>
              <dgm:constr type="t" for="ch" forName="rootText"/>
              <dgm:constr type="w" for="ch" forName="rootText" refType="w"/>
              <dgm:constr type="h" for="ch" forName="rootText" refType="h"/>
            </dgm:constrLst>
            <dgm:ruleLst/>
            <dgm:layoutNode name="rootText" styleLbl="node0">
              <dgm:varLst>
                <dgm:chMax/>
                <dgm:chPref val="4"/>
              </dgm:varLst>
              <dgm:alg type="tx"/>
              <dgm:shape xmlns:r="http://schemas.openxmlformats.org/officeDocument/2006/relationships" type="roundRect" r:blip="">
                <dgm:adjLst>
                  <dgm:adj idx="1" val="0.1"/>
                </dgm:adjLst>
              </dgm:shape>
              <dgm:presOf axis="self" ptType="node" cnt="1"/>
              <dgm:constrLst>
                <dgm:constr type="tMarg" refType="primFontSz" fact="0.1"/>
                <dgm:constr type="bMarg" refType="primFontSz" fact="0.1"/>
                <dgm:constr type="lMarg" refType="primFontSz" fact="0.15"/>
                <dgm:constr type="rMarg" refType="primFontSz" fact="0.15"/>
              </dgm:constrLst>
              <dgm:ruleLst>
                <dgm:rule type="primFontSz" val="5" fact="NaN" max="NaN"/>
                <dgm:rule type="primFontSz" val="65" fact="NaN" max="NaN"/>
              </dgm:ruleLst>
            </dgm:layoutNode>
          </dgm:layoutNode>
          <dgm:layoutNode name="childShape">
            <dgm:varLst>
              <dgm:chMax val="0"/>
              <dgm:chPref val="0"/>
            </dgm:varLst>
            <dgm:alg type="hierChild">
              <dgm:param type="chAlign" val="r"/>
              <dgm:param type="linDir" val="fromT"/>
              <dgm:param type="fallback" val="2D"/>
            </dgm:alg>
            <dgm:shape xmlns:r="http://schemas.openxmlformats.org/officeDocument/2006/relationships" r:blip="">
              <dgm:adjLst/>
            </dgm:shape>
            <dgm:presOf/>
            <dgm:constrLst/>
            <dgm:ruleLst/>
            <dgm:forEach name="Name5" axis="ch">
              <dgm:forEach name="Name6" axis="self" ptType="node">
                <dgm:layoutNode name="childComposite">
                  <dgm:varLst>
                    <dgm:chMax val="0"/>
                    <dgm:chPref val="0"/>
                  </dgm:varLst>
                  <dgm:alg type="composite"/>
                  <dgm:shape xmlns:r="http://schemas.openxmlformats.org/officeDocument/2006/relationships" r:blip="">
                    <dgm:adjLst/>
                  </dgm:shape>
                  <dgm:presOf/>
                  <dgm:choose name="Name7">
                    <dgm:if name="Name8" func="var" arg="dir" op="equ" val="norm">
                      <dgm:constrLst>
                        <dgm:constr type="w" for="ch" forName="Image" refType="h"/>
                        <dgm:constr type="h" for="ch" forName="Image" refType="h"/>
                        <dgm:constr type="l" for="ch" forName="Image"/>
                        <dgm:constr type="t" for="ch" forName="Image"/>
                        <dgm:constr type="h" for="ch" forName="childText" refType="h"/>
                        <dgm:constr type="l" for="ch" forName="childText" refType="w" refFor="ch" refForName="Image" fact="1.06"/>
                        <dgm:constr type="t" for="ch" forName="childText"/>
                      </dgm:constrLst>
                    </dgm:if>
                    <dgm:else name="Name9">
                      <dgm:constrLst>
                        <dgm:constr type="w" for="ch" forName="Image" refType="h"/>
                        <dgm:constr type="h" for="ch" forName="Image" refType="h"/>
                        <dgm:constr type="r" for="ch" forName="Image" refType="w"/>
                        <dgm:constr type="t" for="ch" forName="Image"/>
                        <dgm:constr type="h" for="ch" forName="childText" refType="h"/>
                        <dgm:constr type="t" for="ch" forName="childText"/>
                        <dgm:constr type="wOff" for="ch" forName="childText" refType="w" refFor="ch" refForName="Image" fact="-1.06"/>
                      </dgm:constrLst>
                    </dgm:else>
                  </dgm:choose>
                  <dgm:ruleLst/>
                  <dgm:layoutNode name="Image" styleLbl="node1">
                    <dgm:alg type="sp"/>
                    <dgm:shape xmlns:r="http://schemas.openxmlformats.org/officeDocument/2006/relationships" type="roundRect" r:blip="" blipPhldr="1">
                      <dgm:adjLst>
                        <dgm:adj idx="1" val="0.1667"/>
                      </dgm:adjLst>
                    </dgm:shape>
                    <dgm:presOf/>
                  </dgm:layoutNode>
                  <dgm:layoutNode name="childText" styleLbl="lnNode1">
                    <dgm:varLst>
                      <dgm:chMax val="0"/>
                      <dgm:chPref val="0"/>
                      <dgm:bulletEnabled val="1"/>
                    </dgm:varLst>
                    <dgm:alg type="tx"/>
                    <dgm:shape xmlns:r="http://schemas.openxmlformats.org/officeDocument/2006/relationships" type="roundRect" r:blip="">
                      <dgm:adjLst>
                        <dgm:adj idx="1" val="0.1667"/>
                      </dgm:adjLst>
                    </dgm:shape>
                    <dgm:presOf axis="self desOrSelf" ptType="node node" st="1 1" cnt="1 0"/>
                    <dgm:ruleLst>
                      <dgm:rule type="primFontSz" val="5" fact="NaN" max="NaN"/>
                    </dgm:ruleLst>
                  </dgm:layoutNode>
                </dgm:layoutNode>
              </dgm:forEach>
            </dgm:forEach>
          </dgm:layoutNode>
        </dgm:layoutNode>
      </dgm:forEach>
    </dgm:forEach>
  </dgm:layoutNode>
</dgm:layoutDef>
</file>

<file path=ppt/diagrams/layout7.xml><?xml version="1.0" encoding="utf-8"?>
<dgm:layoutDef xmlns:dgm="http://schemas.openxmlformats.org/drawingml/2006/diagram" xmlns:a="http://schemas.openxmlformats.org/drawingml/2006/main" uniqueId="urn:microsoft.com/office/officeart/2005/8/layout/arrow2">
  <dgm:title val=""/>
  <dgm:desc val=""/>
  <dgm:catLst>
    <dgm:cat type="process" pri="2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arrowDiagram">
    <dgm:varLst>
      <dgm:chMax val="5"/>
      <dgm:dir/>
      <dgm:resizeHandles val="exact"/>
    </dgm:varLst>
    <dgm:alg type="composite">
      <dgm:param type="ar" val="1.6"/>
    </dgm:alg>
    <dgm:shape xmlns:r="http://schemas.openxmlformats.org/officeDocument/2006/relationships" r:blip="">
      <dgm:adjLst/>
    </dgm:shape>
    <dgm:presOf/>
    <dgm:constrLst>
      <dgm:constr type="l" for="ch" forName="arrow"/>
      <dgm:constr type="t" for="ch" forName="arrow"/>
      <dgm:constr type="w" for="ch" forName="arrow" refType="w"/>
      <dgm:constr type="h" for="ch" forName="arrow" refType="h"/>
      <dgm:constr type="ctrX" for="ch" forName="arrowDiagram1" refType="w" fact="0.5"/>
      <dgm:constr type="ctrY" for="ch" forName="arrowDiagram1" refType="h" fact="0.5"/>
      <dgm:constr type="w" for="ch" forName="arrowDiagram1" refType="w"/>
      <dgm:constr type="h" for="ch" forName="arrowDiagram1" refType="h"/>
      <dgm:constr type="ctrX" for="ch" forName="arrowDiagram2" refType="w" fact="0.5"/>
      <dgm:constr type="ctrY" for="ch" forName="arrowDiagram2" refType="h" fact="0.5"/>
      <dgm:constr type="w" for="ch" forName="arrowDiagram2" refType="w"/>
      <dgm:constr type="h" for="ch" forName="arrowDiagram2" refType="h"/>
      <dgm:constr type="ctrX" for="ch" forName="arrowDiagram3" refType="w" fact="0.5"/>
      <dgm:constr type="ctrY" for="ch" forName="arrowDiagram3" refType="h" fact="0.5"/>
      <dgm:constr type="w" for="ch" forName="arrowDiagram3" refType="w"/>
      <dgm:constr type="h" for="ch" forName="arrowDiagram3" refType="h"/>
      <dgm:constr type="ctrX" for="ch" forName="arrowDiagram4" refType="w" fact="0.5"/>
      <dgm:constr type="ctrY" for="ch" forName="arrowDiagram4" refType="h" fact="0.5"/>
      <dgm:constr type="w" for="ch" forName="arrowDiagram4" refType="w"/>
      <dgm:constr type="h" for="ch" forName="arrowDiagram4" refType="h"/>
      <dgm:constr type="ctrX" for="ch" forName="arrowDiagram5" refType="w" fact="0.5"/>
      <dgm:constr type="ctrY" for="ch" forName="arrowDiagram5" refType="h" fact="0.5"/>
      <dgm:constr type="w" for="ch" forName="arrowDiagram5" refType="w"/>
      <dgm:constr type="h" for="ch" forName="arrowDiagram5" refType="h"/>
    </dgm:constrLst>
    <dgm:ruleLst/>
    <dgm:choose name="Name0">
      <dgm:if name="Name1" axis="ch" ptType="node" func="cnt" op="gte" val="1">
        <dgm:layoutNode name="arrow" styleLbl="bgShp">
          <dgm:alg type="sp"/>
          <dgm:shape xmlns:r="http://schemas.openxmlformats.org/officeDocument/2006/relationships" type="swooshArrow" r:blip="">
            <dgm:adjLst>
              <dgm:adj idx="2" val="0.25"/>
            </dgm:adjLst>
          </dgm:shape>
          <dgm:presOf/>
          <dgm:constrLst/>
          <dgm:ruleLst/>
        </dgm:layoutNode>
        <dgm:choose name="Name2">
          <dgm:if name="Name3" axis="ch" ptType="node" func="cnt" op="lt" val="1"/>
          <dgm:if name="Name4" axis="ch" ptType="node" func="cnt" op="equ" val="1">
            <dgm:layoutNode name="arrowDiagram1">
              <dgm:varLst>
                <dgm:bulletEnabled val="1"/>
              </dgm:varLst>
              <dgm:alg type="composite">
                <dgm:param type="vertAlign" val="none"/>
                <dgm:param type="horzAlign" val="none"/>
              </dgm:alg>
              <dgm:shape xmlns:r="http://schemas.openxmlformats.org/officeDocument/2006/relationships" r:blip="">
                <dgm:adjLst/>
              </dgm:shape>
              <dgm:presOf/>
              <dgm:constrLst>
                <dgm:constr type="ctrX" for="ch" forName="bullet1" refType="w" fact="0.8"/>
                <dgm:constr type="ctrY" for="ch" forName="bullet1" refType="h" fact="0.262"/>
                <dgm:constr type="w" for="ch" forName="bullet1" refType="w" fact="0.074"/>
                <dgm:constr type="h" for="ch" forName="bullet1" refType="w" refFor="ch" refForName="bullet1"/>
                <dgm:constr type="r" for="ch" forName="textBox1" refType="ctrX" refFor="ch" refForName="bullet1"/>
                <dgm:constr type="t" for="ch" forName="textBox1" refType="ctrY" refFor="ch" refForName="bullet1"/>
                <dgm:constr type="w" for="ch" forName="textBox1" refType="w" fact="0.4"/>
                <dgm:constr type="h" for="ch" forName="textBox1" refType="h" fact="0.738"/>
                <dgm:constr type="userA" refType="h" refFor="ch" refForName="bullet1" fact="0.53"/>
                <dgm:constr type="rMarg" for="ch" forName="textBox1" refType="userA" fact="2.834"/>
                <dgm:constr type="primFontSz" for="ch" ptType="node" op="equ" val="65"/>
              </dgm:constrLst>
              <dgm:ruleLst/>
              <dgm:forEach name="Name5" axis="ch" ptType="node" cnt="1">
                <dgm:layoutNode name="bullet1" styleLbl="node1">
                  <dgm:alg type="sp"/>
                  <dgm:shape xmlns:r="http://schemas.openxmlformats.org/officeDocument/2006/relationships" type="ellipse" r:blip="">
                    <dgm:adjLst/>
                  </dgm:shape>
                  <dgm:presOf/>
                  <dgm:constrLst/>
                  <dgm:ruleLst/>
                </dgm:layoutNode>
                <dgm:layoutNode name="textBox1" styleLbl="revTx">
                  <dgm:varLst>
                    <dgm:bulletEnabled val="1"/>
                  </dgm:varLst>
                  <dgm:alg type="tx">
                    <dgm:param type="txAnchorVert" val="t"/>
                    <dgm:param type="parTxLTRAlign" val="r"/>
                    <dgm:param type="parTxRTLAlign" val="r"/>
                  </dgm:alg>
                  <dgm:shape xmlns:r="http://schemas.openxmlformats.org/officeDocument/2006/relationships" type="round2DiagRect" r:blip="">
                    <dgm:adjLst/>
                  </dgm:shape>
                  <dgm:presOf axis="desOrSelf" ptType="node"/>
                  <dgm:constrLst>
                    <dgm:constr type="lMarg"/>
                    <dgm:constr type="tMarg"/>
                    <dgm:constr type="bMarg"/>
                  </dgm:constrLst>
                  <dgm:ruleLst>
                    <dgm:rule type="primFontSz" val="5" fact="NaN" max="NaN"/>
                  </dgm:ruleLst>
                </dgm:layoutNode>
              </dgm:forEach>
            </dgm:layoutNode>
          </dgm:if>
          <dgm:if name="Name6" axis="ch" ptType="node" func="cnt" op="equ" val="2">
            <dgm:layoutNode name="arrowDiagram2">
              <dgm:alg type="composite">
                <dgm:param type="vertAlign" val="none"/>
                <dgm:param type="horzAlign" val="none"/>
              </dgm:alg>
              <dgm:shape xmlns:r="http://schemas.openxmlformats.org/officeDocument/2006/relationships" r:blip="">
                <dgm:adjLst/>
              </dgm:shape>
              <dgm:presOf/>
              <dgm:choose name="Name7">
                <dgm:if name="Name8" func="var" arg="dir" op="equ" val="norm">
                  <dgm:constrLst>
                    <dgm:constr type="ctrX" for="ch" forName="bullet2a" refType="w" fact="0.25"/>
                    <dgm:constr type="ctrY" for="ch" forName="bullet2a" refType="h" fact="0.573"/>
                    <dgm:constr type="w" for="ch" forName="bullet2a" refType="w" fact="0.035"/>
                    <dgm:constr type="h" for="ch" forName="bullet2a" refType="w" refFor="ch" refForName="bullet2a"/>
                    <dgm:constr type="l" for="ch" forName="textBox2a" refType="ctrX" refFor="ch" refForName="bullet2a"/>
                    <dgm:constr type="t" for="ch" forName="textBox2a" refType="ctrY" refFor="ch" refForName="bullet2a"/>
                    <dgm:constr type="w" for="ch" forName="textBox2a" refType="w" fact="0.325"/>
                    <dgm:constr type="h" for="ch" forName="textBox2a" refType="h" fact="0.427"/>
                    <dgm:constr type="userA" refType="h" refFor="ch" refForName="bullet2a" fact="0.53"/>
                    <dgm:constr type="lMarg" for="ch" forName="textBox2a" refType="userA" fact="2.834"/>
                    <dgm:constr type="ctrX" for="ch" forName="bullet2b" refType="w" fact="0.585"/>
                    <dgm:constr type="ctrY" for="ch" forName="bullet2b" refType="h" fact="0.338"/>
                    <dgm:constr type="w" for="ch" forName="bullet2b" refType="w" fact="0.06"/>
                    <dgm:constr type="h" for="ch" forName="bullet2b" refType="w" refFor="ch" refForName="bullet2b"/>
                    <dgm:constr type="l" for="ch" forName="textBox2b" refType="ctrX" refFor="ch" refForName="bullet2b"/>
                    <dgm:constr type="t" for="ch" forName="textBox2b" refType="ctrY" refFor="ch" refForName="bullet2b"/>
                    <dgm:constr type="w" for="ch" forName="textBox2b" refType="w" fact="0.325"/>
                    <dgm:constr type="h" for="ch" forName="textBox2b" refType="h" fact="0.662"/>
                    <dgm:constr type="userB" refType="h" refFor="ch" refForName="bullet2b" fact="0.53"/>
                    <dgm:constr type="lMarg" for="ch" forName="textBox2b" refType="userB" fact="2.834"/>
                    <dgm:constr type="primFontSz" for="ch" ptType="node" op="equ" val="65"/>
                  </dgm:constrLst>
                </dgm:if>
                <dgm:else name="Name9">
                  <dgm:constrLst>
                    <dgm:constr type="ctrX" for="ch" forName="bullet2a" refType="w" fact="0.25"/>
                    <dgm:constr type="ctrY" for="ch" forName="bullet2a" refType="h" fact="0.573"/>
                    <dgm:constr type="w" for="ch" forName="bullet2a" refType="w" fact="0.035"/>
                    <dgm:constr type="h" for="ch" forName="bullet2a" refType="w" refFor="ch" refForName="bullet2a"/>
                    <dgm:constr type="r" for="ch" forName="textBox2a" refType="ctrX" refFor="ch" refForName="bullet2a"/>
                    <dgm:constr type="b" for="ch" forName="textBox2a" refType="ctrY" refFor="ch" refForName="bullet2a"/>
                    <dgm:constr type="w" for="ch" forName="textBox2a" refType="w" fact="0.25"/>
                    <dgm:constr type="h" for="ch" forName="textBox2a" refType="h" fact="0.573"/>
                    <dgm:constr type="userA" refType="h" refFor="ch" refForName="bullet2a" fact="0.53"/>
                    <dgm:constr type="rMarg" for="ch" forName="textBox2a" refType="userA" fact="2.834"/>
                    <dgm:constr type="ctrX" for="ch" forName="bullet2b" refType="w" fact="0.585"/>
                    <dgm:constr type="ctrY" for="ch" forName="bullet2b" refType="h" fact="0.338"/>
                    <dgm:constr type="w" for="ch" forName="bullet2b" refType="w" fact="0.06"/>
                    <dgm:constr type="h" for="ch" forName="bullet2b" refType="w" refFor="ch" refForName="bullet2b"/>
                    <dgm:constr type="r" for="ch" forName="textBox2b" refType="ctrX" refFor="ch" refForName="bullet2b"/>
                    <dgm:constr type="b" for="ch" forName="textBox2b" refType="ctrY" refFor="ch" refForName="bullet2b"/>
                    <dgm:constr type="w" for="ch" forName="textBox2b" refType="w" fact="0.28"/>
                    <dgm:constr type="h" for="ch" forName="textBox2b" refType="h" fact="0.338"/>
                    <dgm:constr type="userB" refType="h" refFor="ch" refForName="bullet2b" fact="0.53"/>
                    <dgm:constr type="rMarg" for="ch" forName="textBox2b" refType="userB" fact="2.834"/>
                    <dgm:constr type="primFontSz" for="ch" ptType="node" op="equ" val="65"/>
                  </dgm:constrLst>
                </dgm:else>
              </dgm:choose>
              <dgm:ruleLst/>
              <dgm:forEach name="Name10" axis="ch" ptType="node" cnt="1">
                <dgm:layoutNode name="bullet2a" styleLbl="node1">
                  <dgm:alg type="sp"/>
                  <dgm:shape xmlns:r="http://schemas.openxmlformats.org/officeDocument/2006/relationships" type="ellipse" r:blip="">
                    <dgm:adjLst/>
                  </dgm:shape>
                  <dgm:presOf/>
                  <dgm:constrLst/>
                  <dgm:ruleLst/>
                </dgm:layoutNode>
                <dgm:layoutNode name="textBox2a" styleLbl="revTx">
                  <dgm:varLst>
                    <dgm:bulletEnabled val="1"/>
                  </dgm:varLst>
                  <dgm:choose name="Name11">
                    <dgm:if name="Name12" func="var" arg="dir" op="equ" val="norm">
                      <dgm:choose name="Name13">
                        <dgm:if name="Name14" axis="root des" ptType="all node" func="maxDepth" op="gt" val="1">
                          <dgm:alg type="tx">
                            <dgm:param type="txAnchorVert" val="t"/>
                            <dgm:param type="parTxLTRAlign" val="l"/>
                            <dgm:param type="parTxRTLAlign" val="r"/>
                          </dgm:alg>
                        </dgm:if>
                        <dgm:else name="Name15">
                          <dgm:alg type="tx">
                            <dgm:param type="txAnchorVert" val="t"/>
                            <dgm:param type="parTxLTRAlign" val="l"/>
                            <dgm:param type="parTxRTLAlign" val="l"/>
                          </dgm:alg>
                        </dgm:else>
                      </dgm:choose>
                    </dgm:if>
                    <dgm:else name="Name16">
                      <dgm:choose name="Name17">
                        <dgm:if name="Name18" axis="root des" ptType="all node" func="maxDepth" op="gt" val="1">
                          <dgm:alg type="tx">
                            <dgm:param type="txAnchorVert" val="b"/>
                            <dgm:param type="txAnchorVertCh" val="b"/>
                            <dgm:param type="parTxLTRAlign" val="l"/>
                            <dgm:param type="parTxRTLAlign" val="r"/>
                          </dgm:alg>
                        </dgm:if>
                        <dgm:else name="Name19">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20">
                    <dgm:if name="Name21" func="var" arg="dir" op="equ" val="norm">
                      <dgm:constrLst>
                        <dgm:constr type="rMarg"/>
                        <dgm:constr type="tMarg"/>
                        <dgm:constr type="bMarg"/>
                      </dgm:constrLst>
                    </dgm:if>
                    <dgm:else name="Name22">
                      <dgm:constrLst>
                        <dgm:constr type="lMarg"/>
                        <dgm:constr type="tMarg"/>
                        <dgm:constr type="bMarg"/>
                      </dgm:constrLst>
                    </dgm:else>
                  </dgm:choose>
                  <dgm:ruleLst>
                    <dgm:rule type="primFontSz" val="5" fact="NaN" max="NaN"/>
                  </dgm:ruleLst>
                </dgm:layoutNode>
              </dgm:forEach>
              <dgm:forEach name="Name23" axis="ch" ptType="node" st="2" cnt="1">
                <dgm:layoutNode name="bullet2b" styleLbl="node1">
                  <dgm:alg type="sp"/>
                  <dgm:shape xmlns:r="http://schemas.openxmlformats.org/officeDocument/2006/relationships" type="ellipse" r:blip="">
                    <dgm:adjLst/>
                  </dgm:shape>
                  <dgm:presOf/>
                  <dgm:constrLst/>
                  <dgm:ruleLst/>
                </dgm:layoutNode>
                <dgm:layoutNode name="textBox2b" styleLbl="revTx">
                  <dgm:varLst>
                    <dgm:bulletEnabled val="1"/>
                  </dgm:varLst>
                  <dgm:choose name="Name24">
                    <dgm:if name="Name25" func="var" arg="dir" op="equ" val="norm">
                      <dgm:choose name="Name26">
                        <dgm:if name="Name27" axis="root des" ptType="all node" func="maxDepth" op="gt" val="1">
                          <dgm:alg type="tx">
                            <dgm:param type="txAnchorVert" val="t"/>
                            <dgm:param type="parTxLTRAlign" val="l"/>
                            <dgm:param type="parTxRTLAlign" val="r"/>
                          </dgm:alg>
                        </dgm:if>
                        <dgm:else name="Name28">
                          <dgm:alg type="tx">
                            <dgm:param type="txAnchorVert" val="t"/>
                            <dgm:param type="parTxLTRAlign" val="l"/>
                            <dgm:param type="parTxRTLAlign" val="l"/>
                          </dgm:alg>
                        </dgm:else>
                      </dgm:choose>
                    </dgm:if>
                    <dgm:else name="Name29">
                      <dgm:choose name="Name30">
                        <dgm:if name="Name31" axis="root des" ptType="all node" func="maxDepth" op="gt" val="1">
                          <dgm:alg type="tx">
                            <dgm:param type="txAnchorVert" val="b"/>
                            <dgm:param type="txAnchorVertCh" val="b"/>
                            <dgm:param type="parTxLTRAlign" val="l"/>
                            <dgm:param type="parTxRTLAlign" val="r"/>
                          </dgm:alg>
                        </dgm:if>
                        <dgm:else name="Name32">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33">
                    <dgm:if name="Name34" func="var" arg="dir" op="equ" val="norm">
                      <dgm:constrLst>
                        <dgm:constr type="rMarg"/>
                        <dgm:constr type="tMarg"/>
                        <dgm:constr type="bMarg"/>
                      </dgm:constrLst>
                    </dgm:if>
                    <dgm:else name="Name35">
                      <dgm:constrLst>
                        <dgm:constr type="lMarg"/>
                        <dgm:constr type="tMarg"/>
                        <dgm:constr type="bMarg"/>
                      </dgm:constrLst>
                    </dgm:else>
                  </dgm:choose>
                  <dgm:ruleLst>
                    <dgm:rule type="primFontSz" val="5" fact="NaN" max="NaN"/>
                  </dgm:ruleLst>
                </dgm:layoutNode>
              </dgm:forEach>
            </dgm:layoutNode>
          </dgm:if>
          <dgm:if name="Name36" axis="ch" ptType="node" func="cnt" op="equ" val="3">
            <dgm:layoutNode name="arrowDiagram3">
              <dgm:alg type="composite">
                <dgm:param type="vertAlign" val="none"/>
                <dgm:param type="horzAlign" val="none"/>
              </dgm:alg>
              <dgm:shape xmlns:r="http://schemas.openxmlformats.org/officeDocument/2006/relationships" r:blip="">
                <dgm:adjLst/>
              </dgm:shape>
              <dgm:presOf/>
              <dgm:choose name="Name37">
                <dgm:if name="Name38" func="var" arg="dir" op="equ" val="norm">
                  <dgm:constrLst>
                    <dgm:constr type="ctrX" for="ch" forName="bullet3a" refType="w" fact="0.14"/>
                    <dgm:constr type="ctrY" for="ch" forName="bullet3a" refType="h" fact="0.711"/>
                    <dgm:constr type="w" for="ch" forName="bullet3a" refType="w" fact="0.026"/>
                    <dgm:constr type="h" for="ch" forName="bullet3a" refType="w" refFor="ch" refForName="bullet3a"/>
                    <dgm:constr type="l" for="ch" forName="textBox3a" refType="ctrX" refFor="ch" refForName="bullet3a"/>
                    <dgm:constr type="t" for="ch" forName="textBox3a" refType="ctrY" refFor="ch" refForName="bullet3a"/>
                    <dgm:constr type="w" for="ch" forName="textBox3a" refType="w" fact="0.233"/>
                    <dgm:constr type="h" for="ch" forName="textBox3a" refType="h" fact="0.289"/>
                    <dgm:constr type="userA" refType="h" refFor="ch" refForName="bullet3a" fact="0.53"/>
                    <dgm:constr type="lMarg" for="ch" forName="textBox3a" refType="userA" fact="2.834"/>
                    <dgm:constr type="ctrX" for="ch" forName="bullet3b" refType="w" fact="0.38"/>
                    <dgm:constr type="ctrY" for="ch" forName="bullet3b" refType="h" fact="0.456"/>
                    <dgm:constr type="w" for="ch" forName="bullet3b" refType="w" fact="0.047"/>
                    <dgm:constr type="h" for="ch" forName="bullet3b" refType="w" refFor="ch" refForName="bullet3b"/>
                    <dgm:constr type="l" for="ch" forName="textBox3b" refType="ctrX" refFor="ch" refForName="bullet3b"/>
                    <dgm:constr type="t" for="ch" forName="textBox3b" refType="ctrY" refFor="ch" refForName="bullet3b"/>
                    <dgm:constr type="w" for="ch" forName="textBox3b" refType="w" fact="0.24"/>
                    <dgm:constr type="h" for="ch" forName="textBox3b" refType="h" fact="0.544"/>
                    <dgm:constr type="userB" refType="h" refFor="ch" refForName="bullet3b" fact="0.53"/>
                    <dgm:constr type="lMarg" for="ch" forName="textBox3b" refType="userB" fact="2.834"/>
                    <dgm:constr type="ctrX" for="ch" forName="bullet3c" refType="w" fact="0.665"/>
                    <dgm:constr type="ctrY" for="ch" forName="bullet3c" refType="h" fact="0.305"/>
                    <dgm:constr type="w" for="ch" forName="bullet3c" refType="w" fact="0.065"/>
                    <dgm:constr type="h" for="ch" forName="bullet3c" refType="w" refFor="ch" refForName="bullet3c"/>
                    <dgm:constr type="l" for="ch" forName="textBox3c" refType="ctrX" refFor="ch" refForName="bullet3c"/>
                    <dgm:constr type="t" for="ch" forName="textBox3c" refType="ctrY" refFor="ch" refForName="bullet3c"/>
                    <dgm:constr type="w" for="ch" forName="textBox3c" refType="w" fact="0.24"/>
                    <dgm:constr type="h" for="ch" forName="textBox3c" refType="h" fact="0.695"/>
                    <dgm:constr type="userC" refType="h" refFor="ch" refForName="bullet3c" fact="0.53"/>
                    <dgm:constr type="lMarg" for="ch" forName="textBox3c" refType="userC" fact="2.834"/>
                    <dgm:constr type="primFontSz" for="ch" ptType="node" op="equ" val="65"/>
                  </dgm:constrLst>
                </dgm:if>
                <dgm:else name="Name39">
                  <dgm:constrLst>
                    <dgm:constr type="ctrX" for="ch" forName="bullet3a" refType="w" fact="0.14"/>
                    <dgm:constr type="ctrY" for="ch" forName="bullet3a" refType="h" fact="0.711"/>
                    <dgm:constr type="w" for="ch" forName="bullet3a" refType="w" fact="0.026"/>
                    <dgm:constr type="h" for="ch" forName="bullet3a" refType="w" refFor="ch" refForName="bullet3a"/>
                    <dgm:constr type="r" for="ch" forName="textBox3a" refType="ctrX" refFor="ch" refForName="bullet3a"/>
                    <dgm:constr type="b" for="ch" forName="textBox3a" refType="ctrY" refFor="ch" refForName="bullet3a"/>
                    <dgm:constr type="w" for="ch" forName="textBox3a" refType="w" fact="0.14"/>
                    <dgm:constr type="h" for="ch" forName="textBox3a" refType="h" fact="0.711"/>
                    <dgm:constr type="userA" refType="h" refFor="ch" refForName="bullet3a" fact="0.53"/>
                    <dgm:constr type="rMarg" for="ch" forName="textBox3a" refType="userA" fact="2.834"/>
                    <dgm:constr type="ctrX" for="ch" forName="bullet3b" refType="w" fact="0.38"/>
                    <dgm:constr type="ctrY" for="ch" forName="bullet3b" refType="h" fact="0.456"/>
                    <dgm:constr type="w" for="ch" forName="bullet3b" refType="w" fact="0.047"/>
                    <dgm:constr type="h" for="ch" forName="bullet3b" refType="w" refFor="ch" refForName="bullet3b"/>
                    <dgm:constr type="r" for="ch" forName="textBox3b" refType="ctrX" refFor="ch" refForName="bullet3b"/>
                    <dgm:constr type="b" for="ch" forName="textBox3b" refType="ctrY" refFor="ch" refForName="bullet3b"/>
                    <dgm:constr type="w" for="ch" forName="textBox3b" refType="w" fact="0.24"/>
                    <dgm:constr type="h" for="ch" forName="textBox3b" refType="h" fact="0.456"/>
                    <dgm:constr type="userB" refType="h" refFor="ch" refForName="bullet3b" fact="0.53"/>
                    <dgm:constr type="rMarg" for="ch" forName="textBox3b" refType="userB" fact="2.834"/>
                    <dgm:constr type="ctrX" for="ch" forName="bullet3c" refType="w" fact="0.665"/>
                    <dgm:constr type="ctrY" for="ch" forName="bullet3c" refType="h" fact="0.305"/>
                    <dgm:constr type="w" for="ch" forName="bullet3c" refType="w" fact="0.065"/>
                    <dgm:constr type="h" for="ch" forName="bullet3c" refType="w" refFor="ch" refForName="bullet3c"/>
                    <dgm:constr type="r" for="ch" forName="textBox3c" refType="ctrX" refFor="ch" refForName="bullet3c"/>
                    <dgm:constr type="b" for="ch" forName="textBox3c" refType="ctrY" refFor="ch" refForName="bullet3c"/>
                    <dgm:constr type="w" for="ch" forName="textBox3c" refType="w" fact="0.24"/>
                    <dgm:constr type="h" for="ch" forName="textBox3c" refType="h" fact="0.305"/>
                    <dgm:constr type="userC" refType="h" refFor="ch" refForName="bullet3c" fact="0.53"/>
                    <dgm:constr type="rMarg" for="ch" forName="textBox3c" refType="userC" fact="2.834"/>
                    <dgm:constr type="primFontSz" for="ch" ptType="node" op="equ" val="65"/>
                  </dgm:constrLst>
                </dgm:else>
              </dgm:choose>
              <dgm:ruleLst/>
              <dgm:forEach name="Name40" axis="ch" ptType="node" cnt="1">
                <dgm:layoutNode name="bullet3a" styleLbl="node1">
                  <dgm:alg type="sp"/>
                  <dgm:shape xmlns:r="http://schemas.openxmlformats.org/officeDocument/2006/relationships" type="ellipse" r:blip="">
                    <dgm:adjLst/>
                  </dgm:shape>
                  <dgm:presOf/>
                  <dgm:constrLst/>
                  <dgm:ruleLst/>
                </dgm:layoutNode>
                <dgm:layoutNode name="textBox3a" styleLbl="revTx">
                  <dgm:varLst>
                    <dgm:bulletEnabled val="1"/>
                  </dgm:varLst>
                  <dgm:choose name="Name41">
                    <dgm:if name="Name42" func="var" arg="dir" op="equ" val="norm">
                      <dgm:choose name="Name43">
                        <dgm:if name="Name44" axis="root des" ptType="all node" func="maxDepth" op="gt" val="1">
                          <dgm:alg type="tx">
                            <dgm:param type="txAnchorVert" val="t"/>
                            <dgm:param type="parTxLTRAlign" val="l"/>
                            <dgm:param type="parTxRTLAlign" val="r"/>
                          </dgm:alg>
                        </dgm:if>
                        <dgm:else name="Name45">
                          <dgm:alg type="tx">
                            <dgm:param type="txAnchorVert" val="t"/>
                            <dgm:param type="parTxLTRAlign" val="l"/>
                            <dgm:param type="parTxRTLAlign" val="l"/>
                          </dgm:alg>
                        </dgm:else>
                      </dgm:choose>
                    </dgm:if>
                    <dgm:else name="Name46">
                      <dgm:choose name="Name47">
                        <dgm:if name="Name48" axis="root des" ptType="all node" func="maxDepth" op="gt" val="1">
                          <dgm:alg type="tx">
                            <dgm:param type="txAnchorVert" val="b"/>
                            <dgm:param type="txAnchorVertCh" val="b"/>
                            <dgm:param type="parTxLTRAlign" val="l"/>
                            <dgm:param type="parTxRTLAlign" val="r"/>
                          </dgm:alg>
                        </dgm:if>
                        <dgm:else name="Name49">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50">
                    <dgm:if name="Name51" func="var" arg="dir" op="equ" val="norm">
                      <dgm:constrLst>
                        <dgm:constr type="rMarg"/>
                        <dgm:constr type="tMarg"/>
                        <dgm:constr type="bMarg"/>
                      </dgm:constrLst>
                    </dgm:if>
                    <dgm:else name="Name52">
                      <dgm:constrLst>
                        <dgm:constr type="lMarg"/>
                        <dgm:constr type="tMarg"/>
                        <dgm:constr type="bMarg"/>
                      </dgm:constrLst>
                    </dgm:else>
                  </dgm:choose>
                  <dgm:ruleLst>
                    <dgm:rule type="primFontSz" val="5" fact="NaN" max="NaN"/>
                  </dgm:ruleLst>
                </dgm:layoutNode>
              </dgm:forEach>
              <dgm:forEach name="Name53" axis="ch" ptType="node" st="2" cnt="1">
                <dgm:layoutNode name="bullet3b" styleLbl="node1">
                  <dgm:alg type="sp"/>
                  <dgm:shape xmlns:r="http://schemas.openxmlformats.org/officeDocument/2006/relationships" type="ellipse" r:blip="">
                    <dgm:adjLst/>
                  </dgm:shape>
                  <dgm:presOf/>
                  <dgm:constrLst/>
                  <dgm:ruleLst/>
                </dgm:layoutNode>
                <dgm:layoutNode name="textBox3b" styleLbl="revTx">
                  <dgm:varLst>
                    <dgm:bulletEnabled val="1"/>
                  </dgm:varLst>
                  <dgm:choose name="Name54">
                    <dgm:if name="Name55" func="var" arg="dir" op="equ" val="norm">
                      <dgm:choose name="Name56">
                        <dgm:if name="Name57" axis="root des" ptType="all node" func="maxDepth" op="gt" val="1">
                          <dgm:alg type="tx">
                            <dgm:param type="txAnchorVert" val="t"/>
                            <dgm:param type="parTxLTRAlign" val="l"/>
                            <dgm:param type="parTxRTLAlign" val="r"/>
                          </dgm:alg>
                        </dgm:if>
                        <dgm:else name="Name58">
                          <dgm:alg type="tx">
                            <dgm:param type="txAnchorVert" val="t"/>
                            <dgm:param type="parTxLTRAlign" val="l"/>
                            <dgm:param type="parTxRTLAlign" val="l"/>
                          </dgm:alg>
                        </dgm:else>
                      </dgm:choose>
                    </dgm:if>
                    <dgm:else name="Name59">
                      <dgm:choose name="Name60">
                        <dgm:if name="Name61" axis="root des" ptType="all node" func="maxDepth" op="gt" val="1">
                          <dgm:alg type="tx">
                            <dgm:param type="txAnchorVert" val="b"/>
                            <dgm:param type="txAnchorVertCh" val="b"/>
                            <dgm:param type="parTxLTRAlign" val="l"/>
                            <dgm:param type="parTxRTLAlign" val="r"/>
                          </dgm:alg>
                        </dgm:if>
                        <dgm:else name="Name62">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63">
                    <dgm:if name="Name64" func="var" arg="dir" op="equ" val="norm">
                      <dgm:constrLst>
                        <dgm:constr type="rMarg"/>
                        <dgm:constr type="tMarg"/>
                        <dgm:constr type="bMarg"/>
                      </dgm:constrLst>
                    </dgm:if>
                    <dgm:else name="Name65">
                      <dgm:constrLst>
                        <dgm:constr type="lMarg"/>
                        <dgm:constr type="tMarg"/>
                        <dgm:constr type="bMarg"/>
                      </dgm:constrLst>
                    </dgm:else>
                  </dgm:choose>
                  <dgm:ruleLst>
                    <dgm:rule type="primFontSz" val="5" fact="NaN" max="NaN"/>
                  </dgm:ruleLst>
                </dgm:layoutNode>
              </dgm:forEach>
              <dgm:forEach name="Name66" axis="ch" ptType="node" st="3" cnt="1">
                <dgm:layoutNode name="bullet3c" styleLbl="node1">
                  <dgm:alg type="sp"/>
                  <dgm:shape xmlns:r="http://schemas.openxmlformats.org/officeDocument/2006/relationships" type="ellipse" r:blip="">
                    <dgm:adjLst/>
                  </dgm:shape>
                  <dgm:presOf/>
                  <dgm:constrLst/>
                  <dgm:ruleLst/>
                </dgm:layoutNode>
                <dgm:layoutNode name="textBox3c" styleLbl="revTx">
                  <dgm:varLst>
                    <dgm:bulletEnabled val="1"/>
                  </dgm:varLst>
                  <dgm:choose name="Name67">
                    <dgm:if name="Name68" func="var" arg="dir" op="equ" val="norm">
                      <dgm:choose name="Name69">
                        <dgm:if name="Name70" axis="root des" ptType="all node" func="maxDepth" op="gt" val="1">
                          <dgm:alg type="tx">
                            <dgm:param type="txAnchorVert" val="t"/>
                            <dgm:param type="parTxLTRAlign" val="l"/>
                            <dgm:param type="parTxRTLAlign" val="r"/>
                          </dgm:alg>
                        </dgm:if>
                        <dgm:else name="Name71">
                          <dgm:alg type="tx">
                            <dgm:param type="txAnchorVert" val="t"/>
                            <dgm:param type="parTxLTRAlign" val="l"/>
                            <dgm:param type="parTxRTLAlign" val="l"/>
                          </dgm:alg>
                        </dgm:else>
                      </dgm:choose>
                    </dgm:if>
                    <dgm:else name="Name72">
                      <dgm:choose name="Name73">
                        <dgm:if name="Name74" axis="root des" ptType="all node" func="maxDepth" op="gt" val="1">
                          <dgm:alg type="tx">
                            <dgm:param type="txAnchorVert" val="b"/>
                            <dgm:param type="txAnchorVertCh" val="b"/>
                            <dgm:param type="parTxLTRAlign" val="l"/>
                            <dgm:param type="parTxRTLAlign" val="r"/>
                          </dgm:alg>
                        </dgm:if>
                        <dgm:else name="Name75">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76">
                    <dgm:if name="Name77" func="var" arg="dir" op="equ" val="norm">
                      <dgm:constrLst>
                        <dgm:constr type="rMarg"/>
                        <dgm:constr type="tMarg"/>
                        <dgm:constr type="bMarg"/>
                      </dgm:constrLst>
                    </dgm:if>
                    <dgm:else name="Name78">
                      <dgm:constrLst>
                        <dgm:constr type="lMarg"/>
                        <dgm:constr type="tMarg"/>
                        <dgm:constr type="bMarg"/>
                      </dgm:constrLst>
                    </dgm:else>
                  </dgm:choose>
                  <dgm:ruleLst>
                    <dgm:rule type="primFontSz" val="5" fact="NaN" max="NaN"/>
                  </dgm:ruleLst>
                </dgm:layoutNode>
              </dgm:forEach>
            </dgm:layoutNode>
          </dgm:if>
          <dgm:if name="Name79" axis="ch" ptType="node" func="cnt" op="equ" val="4">
            <dgm:layoutNode name="arrowDiagram4">
              <dgm:alg type="composite">
                <dgm:param type="vertAlign" val="none"/>
                <dgm:param type="horzAlign" val="none"/>
              </dgm:alg>
              <dgm:shape xmlns:r="http://schemas.openxmlformats.org/officeDocument/2006/relationships" r:blip="">
                <dgm:adjLst/>
              </dgm:shape>
              <dgm:presOf/>
              <dgm:choose name="Name80">
                <dgm:if name="Name81" func="var" arg="dir" op="equ" val="norm">
                  <dgm:constrLst>
                    <dgm:constr type="ctrX" for="ch" forName="bullet4a" refType="w" fact="0.11"/>
                    <dgm:constr type="ctrY" for="ch" forName="bullet4a" refType="h" fact="0.762"/>
                    <dgm:constr type="w" for="ch" forName="bullet4a" refType="w" fact="0.023"/>
                    <dgm:constr type="h" for="ch" forName="bullet4a" refType="w" refFor="ch" refForName="bullet4a"/>
                    <dgm:constr type="l" for="ch" forName="textBox4a" refType="ctrX" refFor="ch" refForName="bullet4a"/>
                    <dgm:constr type="t" for="ch" forName="textBox4a" refType="ctrY" refFor="ch" refForName="bullet4a"/>
                    <dgm:constr type="w" for="ch" forName="textBox4a" refType="w" fact="0.171"/>
                    <dgm:constr type="h" for="ch" forName="textBox4a" refType="h" fact="0.238"/>
                    <dgm:constr type="userA" refType="h" refFor="ch" refForName="bullet4a" fact="0.53"/>
                    <dgm:constr type="lMarg" for="ch" forName="textBox4a" refType="userA" fact="2.834"/>
                    <dgm:constr type="ctrX" for="ch" forName="bullet4b" refType="w" fact="0.281"/>
                    <dgm:constr type="ctrY" for="ch" forName="bullet4b" refType="h" fact="0.543"/>
                    <dgm:constr type="w" for="ch" forName="bullet4b" refType="w" fact="0.04"/>
                    <dgm:constr type="h" for="ch" forName="bullet4b" refType="w" refFor="ch" refForName="bullet4b"/>
                    <dgm:constr type="l" for="ch" forName="textBox4b" refType="ctrX" refFor="ch" refForName="bullet4b"/>
                    <dgm:constr type="t" for="ch" forName="textBox4b" refType="ctrY" refFor="ch" refForName="bullet4b"/>
                    <dgm:constr type="w" for="ch" forName="textBox4b" refType="w" fact="0.21"/>
                    <dgm:constr type="h" for="ch" forName="textBox4b" refType="h" fact="0.457"/>
                    <dgm:constr type="userB" refType="h" refFor="ch" refForName="bullet4b" fact="0.53"/>
                    <dgm:constr type="lMarg" for="ch" forName="textBox4b" refType="userB" fact="2.834"/>
                    <dgm:constr type="ctrX" for="ch" forName="bullet4c" refType="w" fact="0.495"/>
                    <dgm:constr type="ctrY" for="ch" forName="bullet4c" refType="h" fact="0.382"/>
                    <dgm:constr type="w" for="ch" forName="bullet4c" refType="w" fact="0.053"/>
                    <dgm:constr type="h" for="ch" forName="bullet4c" refType="w" refFor="ch" refForName="bullet4c"/>
                    <dgm:constr type="l" for="ch" forName="textBox4c" refType="ctrX" refFor="ch" refForName="bullet4c"/>
                    <dgm:constr type="t" for="ch" forName="textBox4c" refType="ctrY" refFor="ch" refForName="bullet4c"/>
                    <dgm:constr type="w" for="ch" forName="textBox4c" refType="w" fact="0.21"/>
                    <dgm:constr type="h" for="ch" forName="textBox4c" refType="h" fact="0.618"/>
                    <dgm:constr type="userC" refType="h" refFor="ch" refForName="bullet4c" fact="0.53"/>
                    <dgm:constr type="lMarg" for="ch" forName="textBox4c" refType="userC" fact="2.834"/>
                    <dgm:constr type="ctrX" for="ch" forName="bullet4d" refType="w" fact="0.73"/>
                    <dgm:constr type="ctrY" for="ch" forName="bullet4d" refType="h" fact="0.283"/>
                    <dgm:constr type="w" for="ch" forName="bullet4d" refType="w" fact="0.071"/>
                    <dgm:constr type="h" for="ch" forName="bullet4d" refType="w" refFor="ch" refForName="bullet4d"/>
                    <dgm:constr type="l" for="ch" forName="textBox4d" refType="ctrX" refFor="ch" refForName="bullet4d"/>
                    <dgm:constr type="t" for="ch" forName="textBox4d" refType="ctrY" refFor="ch" refForName="bullet4d"/>
                    <dgm:constr type="w" for="ch" forName="textBox4d" refType="w" fact="0.21"/>
                    <dgm:constr type="h" for="ch" forName="textBox4d" refType="h" fact="0.717"/>
                    <dgm:constr type="userD" refType="h" refFor="ch" refForName="bullet4d" fact="0.53"/>
                    <dgm:constr type="lMarg" for="ch" forName="textBox4d" refType="userD" fact="2.834"/>
                    <dgm:constr type="primFontSz" for="ch" ptType="node" op="equ" val="65"/>
                  </dgm:constrLst>
                </dgm:if>
                <dgm:else name="Name82">
                  <dgm:constrLst>
                    <dgm:constr type="ctrX" for="ch" forName="bullet4a" refType="w" fact="0.11"/>
                    <dgm:constr type="ctrY" for="ch" forName="bullet4a" refType="h" fact="0.762"/>
                    <dgm:constr type="w" for="ch" forName="bullet4a" refType="w" fact="0.023"/>
                    <dgm:constr type="h" for="ch" forName="bullet4a" refType="w" refFor="ch" refForName="bullet4a"/>
                    <dgm:constr type="r" for="ch" forName="textBox4a" refType="ctrX" refFor="ch" refForName="bullet4a"/>
                    <dgm:constr type="b" for="ch" forName="textBox4a" refType="ctrY" refFor="ch" refForName="bullet4a"/>
                    <dgm:constr type="w" for="ch" forName="textBox4a" refType="w" fact="0.11"/>
                    <dgm:constr type="h" for="ch" forName="textBox4a" refType="h" fact="0.762"/>
                    <dgm:constr type="userA" refType="h" refFor="ch" refForName="bullet4a" fact="0.53"/>
                    <dgm:constr type="rMarg" for="ch" forName="textBox4a" refType="userA" fact="2.834"/>
                    <dgm:constr type="ctrX" for="ch" forName="bullet4b" refType="w" fact="0.281"/>
                    <dgm:constr type="ctrY" for="ch" forName="bullet4b" refType="h" fact="0.543"/>
                    <dgm:constr type="w" for="ch" forName="bullet4b" refType="w" fact="0.04"/>
                    <dgm:constr type="h" for="ch" forName="bullet4b" refType="w" refFor="ch" refForName="bullet4b"/>
                    <dgm:constr type="r" for="ch" forName="textBox4b" refType="ctrX" refFor="ch" refForName="bullet4b"/>
                    <dgm:constr type="b" for="ch" forName="textBox4b" refType="ctrY" refFor="ch" refForName="bullet4b"/>
                    <dgm:constr type="w" for="ch" forName="textBox4b" refType="w" fact="0.171"/>
                    <dgm:constr type="h" for="ch" forName="textBox4b" refType="h" fact="0.543"/>
                    <dgm:constr type="userB" refType="h" refFor="ch" refForName="bullet4b" fact="0.53"/>
                    <dgm:constr type="rMarg" for="ch" forName="textBox4b" refType="userB" fact="2.834"/>
                    <dgm:constr type="ctrX" for="ch" forName="bullet4c" refType="w" fact="0.495"/>
                    <dgm:constr type="ctrY" for="ch" forName="bullet4c" refType="h" fact="0.382"/>
                    <dgm:constr type="w" for="ch" forName="bullet4c" refType="w" fact="0.053"/>
                    <dgm:constr type="h" for="ch" forName="bullet4c" refType="w" refFor="ch" refForName="bullet4c"/>
                    <dgm:constr type="r" for="ch" forName="textBox4c" refType="ctrX" refFor="ch" refForName="bullet4c"/>
                    <dgm:constr type="b" for="ch" forName="textBox4c" refType="ctrY" refFor="ch" refForName="bullet4c"/>
                    <dgm:constr type="w" for="ch" forName="textBox4c" refType="w" fact="0.21"/>
                    <dgm:constr type="h" for="ch" forName="textBox4c" refType="h" fact="0.382"/>
                    <dgm:constr type="userC" refType="h" refFor="ch" refForName="bullet4c" fact="0.53"/>
                    <dgm:constr type="rMarg" for="ch" forName="textBox4c" refType="userC" fact="2.834"/>
                    <dgm:constr type="ctrX" for="ch" forName="bullet4d" refType="w" fact="0.73"/>
                    <dgm:constr type="ctrY" for="ch" forName="bullet4d" refType="h" fact="0.283"/>
                    <dgm:constr type="w" for="ch" forName="bullet4d" refType="w" fact="0.071"/>
                    <dgm:constr type="h" for="ch" forName="bullet4d" refType="w" refFor="ch" refForName="bullet4d"/>
                    <dgm:constr type="r" for="ch" forName="textBox4d" refType="ctrX" refFor="ch" refForName="bullet4d"/>
                    <dgm:constr type="b" for="ch" forName="textBox4d" refType="ctrY" refFor="ch" refForName="bullet4d"/>
                    <dgm:constr type="w" for="ch" forName="textBox4d" refType="w" fact="0.21"/>
                    <dgm:constr type="h" for="ch" forName="textBox4d" refType="h" fact="0.283"/>
                    <dgm:constr type="userD" refType="h" refFor="ch" refForName="bullet4d" fact="0.53"/>
                    <dgm:constr type="rMarg" for="ch" forName="textBox4d" refType="userD" fact="2.834"/>
                    <dgm:constr type="primFontSz" for="ch" ptType="node" op="equ" val="65"/>
                  </dgm:constrLst>
                </dgm:else>
              </dgm:choose>
              <dgm:ruleLst/>
              <dgm:forEach name="Name83" axis="ch" ptType="node" cnt="1">
                <dgm:layoutNode name="bullet4a" styleLbl="node1">
                  <dgm:alg type="sp"/>
                  <dgm:shape xmlns:r="http://schemas.openxmlformats.org/officeDocument/2006/relationships" type="ellipse" r:blip="">
                    <dgm:adjLst/>
                  </dgm:shape>
                  <dgm:presOf/>
                  <dgm:constrLst/>
                  <dgm:ruleLst/>
                </dgm:layoutNode>
                <dgm:layoutNode name="textBox4a" styleLbl="revTx">
                  <dgm:varLst>
                    <dgm:bulletEnabled val="1"/>
                  </dgm:varLst>
                  <dgm:choose name="Name84">
                    <dgm:if name="Name85" func="var" arg="dir" op="equ" val="norm">
                      <dgm:choose name="Name86">
                        <dgm:if name="Name87" axis="root des" ptType="all node" func="maxDepth" op="gt" val="1">
                          <dgm:alg type="tx">
                            <dgm:param type="txAnchorVert" val="t"/>
                            <dgm:param type="parTxLTRAlign" val="l"/>
                            <dgm:param type="parTxRTLAlign" val="r"/>
                          </dgm:alg>
                        </dgm:if>
                        <dgm:else name="Name88">
                          <dgm:alg type="tx">
                            <dgm:param type="txAnchorVert" val="t"/>
                            <dgm:param type="parTxLTRAlign" val="l"/>
                            <dgm:param type="parTxRTLAlign" val="l"/>
                          </dgm:alg>
                        </dgm:else>
                      </dgm:choose>
                    </dgm:if>
                    <dgm:else name="Name89">
                      <dgm:choose name="Name90">
                        <dgm:if name="Name91" axis="root des" ptType="all node" func="maxDepth" op="gt" val="1">
                          <dgm:alg type="tx">
                            <dgm:param type="txAnchorVert" val="b"/>
                            <dgm:param type="txAnchorVertCh" val="b"/>
                            <dgm:param type="parTxLTRAlign" val="l"/>
                            <dgm:param type="parTxRTLAlign" val="r"/>
                          </dgm:alg>
                        </dgm:if>
                        <dgm:else name="Name92">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93">
                    <dgm:if name="Name94" func="var" arg="dir" op="equ" val="norm">
                      <dgm:constrLst>
                        <dgm:constr type="rMarg"/>
                        <dgm:constr type="tMarg"/>
                        <dgm:constr type="bMarg"/>
                      </dgm:constrLst>
                    </dgm:if>
                    <dgm:else name="Name95">
                      <dgm:constrLst>
                        <dgm:constr type="lMarg"/>
                        <dgm:constr type="tMarg"/>
                        <dgm:constr type="bMarg"/>
                      </dgm:constrLst>
                    </dgm:else>
                  </dgm:choose>
                  <dgm:ruleLst>
                    <dgm:rule type="primFontSz" val="5" fact="NaN" max="NaN"/>
                  </dgm:ruleLst>
                </dgm:layoutNode>
              </dgm:forEach>
              <dgm:forEach name="Name96" axis="ch" ptType="node" st="2" cnt="1">
                <dgm:layoutNode name="bullet4b" styleLbl="node1">
                  <dgm:alg type="sp"/>
                  <dgm:shape xmlns:r="http://schemas.openxmlformats.org/officeDocument/2006/relationships" type="ellipse" r:blip="">
                    <dgm:adjLst/>
                  </dgm:shape>
                  <dgm:presOf/>
                  <dgm:constrLst/>
                  <dgm:ruleLst/>
                </dgm:layoutNode>
                <dgm:layoutNode name="textBox4b" styleLbl="revTx">
                  <dgm:varLst>
                    <dgm:bulletEnabled val="1"/>
                  </dgm:varLst>
                  <dgm:choose name="Name97">
                    <dgm:if name="Name98" func="var" arg="dir" op="equ" val="norm">
                      <dgm:choose name="Name99">
                        <dgm:if name="Name100" axis="root des" ptType="all node" func="maxDepth" op="gt" val="1">
                          <dgm:alg type="tx">
                            <dgm:param type="txAnchorVert" val="t"/>
                            <dgm:param type="parTxLTRAlign" val="l"/>
                            <dgm:param type="parTxRTLAlign" val="r"/>
                          </dgm:alg>
                        </dgm:if>
                        <dgm:else name="Name101">
                          <dgm:alg type="tx">
                            <dgm:param type="txAnchorVert" val="t"/>
                            <dgm:param type="parTxLTRAlign" val="l"/>
                            <dgm:param type="parTxRTLAlign" val="l"/>
                          </dgm:alg>
                        </dgm:else>
                      </dgm:choose>
                    </dgm:if>
                    <dgm:else name="Name102">
                      <dgm:choose name="Name103">
                        <dgm:if name="Name104" axis="root des" ptType="all node" func="maxDepth" op="gt" val="1">
                          <dgm:alg type="tx">
                            <dgm:param type="txAnchorVert" val="b"/>
                            <dgm:param type="txAnchorVertCh" val="b"/>
                            <dgm:param type="parTxLTRAlign" val="l"/>
                            <dgm:param type="parTxRTLAlign" val="r"/>
                          </dgm:alg>
                        </dgm:if>
                        <dgm:else name="Name105">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06">
                    <dgm:if name="Name107" func="var" arg="dir" op="equ" val="norm">
                      <dgm:constrLst>
                        <dgm:constr type="rMarg"/>
                        <dgm:constr type="tMarg"/>
                        <dgm:constr type="bMarg"/>
                      </dgm:constrLst>
                    </dgm:if>
                    <dgm:else name="Name108">
                      <dgm:constrLst>
                        <dgm:constr type="lMarg"/>
                        <dgm:constr type="tMarg"/>
                        <dgm:constr type="bMarg"/>
                      </dgm:constrLst>
                    </dgm:else>
                  </dgm:choose>
                  <dgm:ruleLst>
                    <dgm:rule type="primFontSz" val="5" fact="NaN" max="NaN"/>
                  </dgm:ruleLst>
                </dgm:layoutNode>
              </dgm:forEach>
              <dgm:forEach name="Name109" axis="ch" ptType="node" st="3" cnt="1">
                <dgm:layoutNode name="bullet4c" styleLbl="node1">
                  <dgm:alg type="sp"/>
                  <dgm:shape xmlns:r="http://schemas.openxmlformats.org/officeDocument/2006/relationships" type="ellipse" r:blip="">
                    <dgm:adjLst/>
                  </dgm:shape>
                  <dgm:presOf/>
                  <dgm:constrLst/>
                  <dgm:ruleLst/>
                </dgm:layoutNode>
                <dgm:layoutNode name="textBox4c" styleLbl="revTx">
                  <dgm:varLst>
                    <dgm:bulletEnabled val="1"/>
                  </dgm:varLst>
                  <dgm:choose name="Name110">
                    <dgm:if name="Name111" func="var" arg="dir" op="equ" val="norm">
                      <dgm:choose name="Name112">
                        <dgm:if name="Name113" axis="root des" ptType="all node" func="maxDepth" op="gt" val="1">
                          <dgm:alg type="tx">
                            <dgm:param type="txAnchorVert" val="t"/>
                            <dgm:param type="parTxLTRAlign" val="l"/>
                            <dgm:param type="parTxRTLAlign" val="r"/>
                          </dgm:alg>
                        </dgm:if>
                        <dgm:else name="Name114">
                          <dgm:alg type="tx">
                            <dgm:param type="txAnchorVert" val="t"/>
                            <dgm:param type="parTxLTRAlign" val="l"/>
                            <dgm:param type="parTxRTLAlign" val="l"/>
                          </dgm:alg>
                        </dgm:else>
                      </dgm:choose>
                    </dgm:if>
                    <dgm:else name="Name115">
                      <dgm:choose name="Name116">
                        <dgm:if name="Name117" axis="root des" ptType="all node" func="maxDepth" op="gt" val="1">
                          <dgm:alg type="tx">
                            <dgm:param type="txAnchorVert" val="b"/>
                            <dgm:param type="txAnchorVertCh" val="b"/>
                            <dgm:param type="parTxLTRAlign" val="l"/>
                            <dgm:param type="parTxRTLAlign" val="r"/>
                          </dgm:alg>
                        </dgm:if>
                        <dgm:else name="Name118">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19">
                    <dgm:if name="Name120" func="var" arg="dir" op="equ" val="norm">
                      <dgm:constrLst>
                        <dgm:constr type="rMarg"/>
                        <dgm:constr type="tMarg"/>
                        <dgm:constr type="bMarg"/>
                      </dgm:constrLst>
                    </dgm:if>
                    <dgm:else name="Name121">
                      <dgm:constrLst>
                        <dgm:constr type="lMarg"/>
                        <dgm:constr type="tMarg"/>
                        <dgm:constr type="bMarg"/>
                      </dgm:constrLst>
                    </dgm:else>
                  </dgm:choose>
                  <dgm:ruleLst>
                    <dgm:rule type="primFontSz" val="5" fact="NaN" max="NaN"/>
                  </dgm:ruleLst>
                </dgm:layoutNode>
              </dgm:forEach>
              <dgm:forEach name="Name122" axis="ch" ptType="node" st="4" cnt="1">
                <dgm:layoutNode name="bullet4d" styleLbl="node1">
                  <dgm:alg type="sp"/>
                  <dgm:shape xmlns:r="http://schemas.openxmlformats.org/officeDocument/2006/relationships" type="ellipse" r:blip="">
                    <dgm:adjLst/>
                  </dgm:shape>
                  <dgm:presOf/>
                  <dgm:constrLst/>
                  <dgm:ruleLst/>
                </dgm:layoutNode>
                <dgm:layoutNode name="textBox4d" styleLbl="revTx">
                  <dgm:varLst>
                    <dgm:bulletEnabled val="1"/>
                  </dgm:varLst>
                  <dgm:choose name="Name123">
                    <dgm:if name="Name124" func="var" arg="dir" op="equ" val="norm">
                      <dgm:choose name="Name125">
                        <dgm:if name="Name126" axis="root des" ptType="all node" func="maxDepth" op="gt" val="1">
                          <dgm:alg type="tx">
                            <dgm:param type="txAnchorVert" val="t"/>
                            <dgm:param type="parTxLTRAlign" val="l"/>
                            <dgm:param type="parTxRTLAlign" val="r"/>
                          </dgm:alg>
                        </dgm:if>
                        <dgm:else name="Name127">
                          <dgm:alg type="tx">
                            <dgm:param type="txAnchorVert" val="t"/>
                            <dgm:param type="parTxLTRAlign" val="l"/>
                            <dgm:param type="parTxRTLAlign" val="l"/>
                          </dgm:alg>
                        </dgm:else>
                      </dgm:choose>
                    </dgm:if>
                    <dgm:else name="Name128">
                      <dgm:choose name="Name129">
                        <dgm:if name="Name130" axis="root des" ptType="all node" func="maxDepth" op="gt" val="1">
                          <dgm:alg type="tx">
                            <dgm:param type="txAnchorVert" val="b"/>
                            <dgm:param type="txAnchorVertCh" val="b"/>
                            <dgm:param type="parTxLTRAlign" val="l"/>
                            <dgm:param type="parTxRTLAlign" val="r"/>
                          </dgm:alg>
                        </dgm:if>
                        <dgm:else name="Name131">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32">
                    <dgm:if name="Name133" func="var" arg="dir" op="equ" val="norm">
                      <dgm:constrLst>
                        <dgm:constr type="rMarg"/>
                        <dgm:constr type="tMarg"/>
                        <dgm:constr type="bMarg"/>
                      </dgm:constrLst>
                    </dgm:if>
                    <dgm:else name="Name134">
                      <dgm:constrLst>
                        <dgm:constr type="lMarg"/>
                        <dgm:constr type="tMarg"/>
                        <dgm:constr type="bMarg"/>
                      </dgm:constrLst>
                    </dgm:else>
                  </dgm:choose>
                  <dgm:ruleLst>
                    <dgm:rule type="primFontSz" val="5" fact="NaN" max="NaN"/>
                  </dgm:ruleLst>
                </dgm:layoutNode>
              </dgm:forEach>
            </dgm:layoutNode>
          </dgm:if>
          <dgm:else name="Name135">
            <dgm:layoutNode name="arrowDiagram5">
              <dgm:alg type="composite">
                <dgm:param type="vertAlign" val="none"/>
                <dgm:param type="horzAlign" val="none"/>
              </dgm:alg>
              <dgm:shape xmlns:r="http://schemas.openxmlformats.org/officeDocument/2006/relationships" r:blip="">
                <dgm:adjLst/>
              </dgm:shape>
              <dgm:presOf/>
              <dgm:choose name="Name136">
                <dgm:if name="Name137" func="var" arg="dir" op="equ" val="norm">
                  <dgm:constrLst>
                    <dgm:constr type="ctrX" for="ch" forName="bullet5a" refType="w" fact="0.11"/>
                    <dgm:constr type="ctrY" for="ch" forName="bullet5a" refType="h" fact="0.762"/>
                    <dgm:constr type="w" for="ch" forName="bullet5a" refType="w" fact="0.023"/>
                    <dgm:constr type="h" for="ch" forName="bullet5a" refType="w" refFor="ch" refForName="bullet5a"/>
                    <dgm:constr type="l" for="ch" forName="textBox5a" refType="ctrX" refFor="ch" refForName="bullet5a"/>
                    <dgm:constr type="t" for="ch" forName="textBox5a" refType="ctrY" refFor="ch" refForName="bullet5a"/>
                    <dgm:constr type="w" for="ch" forName="textBox5a" refType="w" fact="0.131"/>
                    <dgm:constr type="h" for="ch" forName="textBox5a" refType="h" fact="0.238"/>
                    <dgm:constr type="userA" refType="h" refFor="ch" refForName="bullet5a" fact="0.53"/>
                    <dgm:constr type="lMarg" for="ch" forName="textBox5a" refType="userA" fact="2.834"/>
                    <dgm:constr type="ctrX" for="ch" forName="bullet5b" refType="w" fact="0.241"/>
                    <dgm:constr type="ctrY" for="ch" forName="bullet5b" refType="h" fact="0.581"/>
                    <dgm:constr type="w" for="ch" forName="bullet5b" refType="w" fact="0.036"/>
                    <dgm:constr type="h" for="ch" forName="bullet5b" refType="w" refFor="ch" refForName="bullet5b"/>
                    <dgm:constr type="l" for="ch" forName="textBox5b" refType="ctrX" refFor="ch" refForName="bullet5b"/>
                    <dgm:constr type="t" for="ch" forName="textBox5b" refType="ctrY" refFor="ch" refForName="bullet5b"/>
                    <dgm:constr type="w" for="ch" forName="textBox5b" refType="w" fact="0.166"/>
                    <dgm:constr type="h" for="ch" forName="textBox5b" refType="h" fact="0.419"/>
                    <dgm:constr type="userB" refType="h" refFor="ch" refForName="bullet5b" fact="0.53"/>
                    <dgm:constr type="lMarg" for="ch" forName="textBox5b" refType="userB" fact="2.834"/>
                    <dgm:constr type="ctrX" for="ch" forName="bullet5c" refType="w" fact="0.407"/>
                    <dgm:constr type="ctrY" for="ch" forName="bullet5c" refType="h" fact="0.438"/>
                    <dgm:constr type="w" for="ch" forName="bullet5c" refType="w" fact="0.048"/>
                    <dgm:constr type="h" for="ch" forName="bullet5c" refType="w" refFor="ch" refForName="bullet5c"/>
                    <dgm:constr type="l" for="ch" forName="textBox5c" refType="ctrX" refFor="ch" refForName="bullet5c"/>
                    <dgm:constr type="t" for="ch" forName="textBox5c" refType="ctrY" refFor="ch" refForName="bullet5c"/>
                    <dgm:constr type="w" for="ch" forName="textBox5c" refType="w" fact="0.193"/>
                    <dgm:constr type="h" for="ch" forName="textBox5c" refType="h" fact="0.562"/>
                    <dgm:constr type="userC" refType="h" refFor="ch" refForName="bullet5c" fact="0.53"/>
                    <dgm:constr type="lMarg" for="ch" forName="textBox5c" refType="userC" fact="2.834"/>
                    <dgm:constr type="ctrX" for="ch" forName="bullet5d" refType="w" fact="0.6"/>
                    <dgm:constr type="ctrY" for="ch" forName="bullet5d" refType="h" fact="0.33"/>
                    <dgm:constr type="w" for="ch" forName="bullet5d" refType="w" fact="0.062"/>
                    <dgm:constr type="h" for="ch" forName="bullet5d" refType="w" refFor="ch" refForName="bullet5d"/>
                    <dgm:constr type="l" for="ch" forName="textBox5d" refType="ctrX" refFor="ch" refForName="bullet5d"/>
                    <dgm:constr type="t" for="ch" forName="textBox5d" refType="ctrY" refFor="ch" refForName="bullet5d"/>
                    <dgm:constr type="w" for="ch" forName="textBox5d" refType="w" fact="0.2"/>
                    <dgm:constr type="h" for="ch" forName="textBox5d" refType="h" fact="0.67"/>
                    <dgm:constr type="userD" refType="h" refFor="ch" refForName="bullet5d" fact="0.53"/>
                    <dgm:constr type="lMarg" for="ch" forName="textBox5d" refType="userD" fact="2.834"/>
                    <dgm:constr type="ctrX" for="ch" forName="bullet5e" refType="w" fact="0.8"/>
                    <dgm:constr type="ctrY" for="ch" forName="bullet5e" refType="h" fact="0.264"/>
                    <dgm:constr type="w" for="ch" forName="bullet5e" refType="w" fact="0.079"/>
                    <dgm:constr type="h" for="ch" forName="bullet5e" refType="w" refFor="ch" refForName="bullet5e"/>
                    <dgm:constr type="l" for="ch" forName="textBox5e" refType="ctrX" refFor="ch" refForName="bullet5e"/>
                    <dgm:constr type="t" for="ch" forName="textBox5e" refType="ctrY" refFor="ch" refForName="bullet5e"/>
                    <dgm:constr type="w" for="ch" forName="textBox5e" refType="w" fact="0.2"/>
                    <dgm:constr type="h" for="ch" forName="textBox5e" refType="h" fact="0.736"/>
                    <dgm:constr type="userE" refType="h" refFor="ch" refForName="bullet5e" fact="0.53"/>
                    <dgm:constr type="lMarg" for="ch" forName="textBox5e" refType="userE" fact="2.834"/>
                    <dgm:constr type="primFontSz" for="ch" ptType="node" op="equ" val="65"/>
                  </dgm:constrLst>
                </dgm:if>
                <dgm:else name="Name138">
                  <dgm:constrLst>
                    <dgm:constr type="ctrX" for="ch" forName="bullet5a" refType="w" fact="0.11"/>
                    <dgm:constr type="ctrY" for="ch" forName="bullet5a" refType="h" fact="0.762"/>
                    <dgm:constr type="w" for="ch" forName="bullet5a" refType="w" fact="0.023"/>
                    <dgm:constr type="h" for="ch" forName="bullet5a" refType="w" refFor="ch" refForName="bullet5a"/>
                    <dgm:constr type="r" for="ch" forName="textBox5a" refType="ctrX" refFor="ch" refForName="bullet5a"/>
                    <dgm:constr type="b" for="ch" forName="textBox5a" refType="ctrY" refFor="ch" refForName="bullet5a"/>
                    <dgm:constr type="w" for="ch" forName="textBox5a" refType="w" fact="0.11"/>
                    <dgm:constr type="h" for="ch" forName="textBox5a" refType="h" fact="0.762"/>
                    <dgm:constr type="userA" refType="h" refFor="ch" refForName="bullet5a" fact="0.53"/>
                    <dgm:constr type="rMarg" for="ch" forName="textBox5a" refType="userA" fact="2.834"/>
                    <dgm:constr type="ctrX" for="ch" forName="bullet5b" refType="w" fact="0.241"/>
                    <dgm:constr type="ctrY" for="ch" forName="bullet5b" refType="h" fact="0.581"/>
                    <dgm:constr type="w" for="ch" forName="bullet5b" refType="w" fact="0.036"/>
                    <dgm:constr type="h" for="ch" forName="bullet5b" refType="w" refFor="ch" refForName="bullet5b"/>
                    <dgm:constr type="r" for="ch" forName="textBox5b" refType="ctrX" refFor="ch" refForName="bullet5b"/>
                    <dgm:constr type="b" for="ch" forName="textBox5b" refType="ctrY" refFor="ch" refForName="bullet5b"/>
                    <dgm:constr type="w" for="ch" forName="textBox5b" refType="w" fact="0.131"/>
                    <dgm:constr type="h" for="ch" forName="textBox5b" refType="h" fact="0.581"/>
                    <dgm:constr type="userB" refType="h" refFor="ch" refForName="bullet5b" fact="0.53"/>
                    <dgm:constr type="rMarg" for="ch" forName="textBox5b" refType="userB" fact="2.834"/>
                    <dgm:constr type="ctrX" for="ch" forName="bullet5c" refType="w" fact="0.407"/>
                    <dgm:constr type="ctrY" for="ch" forName="bullet5c" refType="h" fact="0.438"/>
                    <dgm:constr type="w" for="ch" forName="bullet5c" refType="w" fact="0.048"/>
                    <dgm:constr type="h" for="ch" forName="bullet5c" refType="w" refFor="ch" refForName="bullet5c"/>
                    <dgm:constr type="r" for="ch" forName="textBox5c" refType="ctrX" refFor="ch" refForName="bullet5c"/>
                    <dgm:constr type="b" for="ch" forName="textBox5c" refType="ctrY" refFor="ch" refForName="bullet5c"/>
                    <dgm:constr type="w" for="ch" forName="textBox5c" refType="w" fact="0.166"/>
                    <dgm:constr type="h" for="ch" forName="textBox5c" refType="h" fact="0.438"/>
                    <dgm:constr type="userC" refType="h" refFor="ch" refForName="bullet5c" fact="0.53"/>
                    <dgm:constr type="rMarg" for="ch" forName="textBox5c" refType="userC" fact="2.834"/>
                    <dgm:constr type="ctrX" for="ch" forName="bullet5d" refType="w" fact="0.6"/>
                    <dgm:constr type="ctrY" for="ch" forName="bullet5d" refType="h" fact="0.33"/>
                    <dgm:constr type="w" for="ch" forName="bullet5d" refType="w" fact="0.062"/>
                    <dgm:constr type="h" for="ch" forName="bullet5d" refType="w" refFor="ch" refForName="bullet5d"/>
                    <dgm:constr type="r" for="ch" forName="textBox5d" refType="ctrX" refFor="ch" refForName="bullet5d"/>
                    <dgm:constr type="b" for="ch" forName="textBox5d" refType="ctrY" refFor="ch" refForName="bullet5d"/>
                    <dgm:constr type="w" for="ch" forName="textBox5d" refType="w" fact="0.193"/>
                    <dgm:constr type="h" for="ch" forName="textBox5d" refType="h" fact="0.33"/>
                    <dgm:constr type="userD" refType="h" refFor="ch" refForName="bullet5d" fact="0.53"/>
                    <dgm:constr type="rMarg" for="ch" forName="textBox5d" refType="userD" fact="2.834"/>
                    <dgm:constr type="ctrX" for="ch" forName="bullet5e" refType="w" fact="0.8"/>
                    <dgm:constr type="ctrY" for="ch" forName="bullet5e" refType="h" fact="0.264"/>
                    <dgm:constr type="w" for="ch" forName="bullet5e" refType="w" fact="0.079"/>
                    <dgm:constr type="h" for="ch" forName="bullet5e" refType="w" refFor="ch" refForName="bullet5e"/>
                    <dgm:constr type="r" for="ch" forName="textBox5e" refType="ctrX" refFor="ch" refForName="bullet5e"/>
                    <dgm:constr type="b" for="ch" forName="textBox5e" refType="ctrY" refFor="ch" refForName="bullet5e"/>
                    <dgm:constr type="w" for="ch" forName="textBox5e" refType="w" fact="0.2"/>
                    <dgm:constr type="h" for="ch" forName="textBox5e" refType="h" fact="0.264"/>
                    <dgm:constr type="userE" refType="h" refFor="ch" refForName="bullet5e" fact="0.53"/>
                    <dgm:constr type="rMarg" for="ch" forName="textBox5e" refType="userE" fact="2.834"/>
                    <dgm:constr type="primFontSz" for="ch" ptType="node" op="equ" val="65"/>
                  </dgm:constrLst>
                </dgm:else>
              </dgm:choose>
              <dgm:ruleLst/>
              <dgm:forEach name="Name139" axis="ch" ptType="node" cnt="1">
                <dgm:layoutNode name="bullet5a" styleLbl="node1">
                  <dgm:alg type="sp"/>
                  <dgm:shape xmlns:r="http://schemas.openxmlformats.org/officeDocument/2006/relationships" type="ellipse" r:blip="">
                    <dgm:adjLst/>
                  </dgm:shape>
                  <dgm:presOf/>
                  <dgm:constrLst/>
                  <dgm:ruleLst/>
                </dgm:layoutNode>
                <dgm:layoutNode name="textBox5a" styleLbl="revTx">
                  <dgm:varLst>
                    <dgm:bulletEnabled val="1"/>
                  </dgm:varLst>
                  <dgm:choose name="Name140">
                    <dgm:if name="Name141" func="var" arg="dir" op="equ" val="norm">
                      <dgm:choose name="Name142">
                        <dgm:if name="Name143" axis="root des" ptType="all node" func="maxDepth" op="gt" val="1">
                          <dgm:alg type="tx">
                            <dgm:param type="txAnchorVert" val="t"/>
                            <dgm:param type="parTxLTRAlign" val="l"/>
                            <dgm:param type="parTxRTLAlign" val="r"/>
                          </dgm:alg>
                        </dgm:if>
                        <dgm:else name="Name144">
                          <dgm:alg type="tx">
                            <dgm:param type="txAnchorVert" val="t"/>
                            <dgm:param type="parTxLTRAlign" val="l"/>
                            <dgm:param type="parTxRTLAlign" val="l"/>
                          </dgm:alg>
                        </dgm:else>
                      </dgm:choose>
                    </dgm:if>
                    <dgm:else name="Name145">
                      <dgm:choose name="Name146">
                        <dgm:if name="Name147" axis="root des" ptType="all node" func="maxDepth" op="gt" val="1">
                          <dgm:alg type="tx">
                            <dgm:param type="txAnchorVert" val="b"/>
                            <dgm:param type="txAnchorVertCh" val="b"/>
                            <dgm:param type="parTxLTRAlign" val="l"/>
                            <dgm:param type="parTxRTLAlign" val="r"/>
                          </dgm:alg>
                        </dgm:if>
                        <dgm:else name="Name148">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49">
                    <dgm:if name="Name150" func="var" arg="dir" op="equ" val="norm">
                      <dgm:constrLst>
                        <dgm:constr type="rMarg"/>
                        <dgm:constr type="tMarg"/>
                        <dgm:constr type="bMarg"/>
                      </dgm:constrLst>
                    </dgm:if>
                    <dgm:else name="Name151">
                      <dgm:constrLst>
                        <dgm:constr type="lMarg"/>
                        <dgm:constr type="tMarg"/>
                        <dgm:constr type="bMarg"/>
                      </dgm:constrLst>
                    </dgm:else>
                  </dgm:choose>
                  <dgm:ruleLst>
                    <dgm:rule type="primFontSz" val="5" fact="NaN" max="NaN"/>
                  </dgm:ruleLst>
                </dgm:layoutNode>
              </dgm:forEach>
              <dgm:forEach name="Name152" axis="ch" ptType="node" st="2" cnt="1">
                <dgm:layoutNode name="bullet5b" styleLbl="node1">
                  <dgm:alg type="sp"/>
                  <dgm:shape xmlns:r="http://schemas.openxmlformats.org/officeDocument/2006/relationships" type="ellipse" r:blip="">
                    <dgm:adjLst/>
                  </dgm:shape>
                  <dgm:presOf/>
                  <dgm:constrLst/>
                  <dgm:ruleLst/>
                </dgm:layoutNode>
                <dgm:layoutNode name="textBox5b" styleLbl="revTx">
                  <dgm:varLst>
                    <dgm:bulletEnabled val="1"/>
                  </dgm:varLst>
                  <dgm:choose name="Name153">
                    <dgm:if name="Name154" func="var" arg="dir" op="equ" val="norm">
                      <dgm:choose name="Name155">
                        <dgm:if name="Name156" axis="root des" ptType="all node" func="maxDepth" op="gt" val="1">
                          <dgm:alg type="tx">
                            <dgm:param type="txAnchorVert" val="t"/>
                            <dgm:param type="parTxLTRAlign" val="l"/>
                            <dgm:param type="parTxRTLAlign" val="r"/>
                          </dgm:alg>
                        </dgm:if>
                        <dgm:else name="Name157">
                          <dgm:alg type="tx">
                            <dgm:param type="txAnchorVert" val="t"/>
                            <dgm:param type="parTxLTRAlign" val="l"/>
                            <dgm:param type="parTxRTLAlign" val="l"/>
                          </dgm:alg>
                        </dgm:else>
                      </dgm:choose>
                    </dgm:if>
                    <dgm:else name="Name158">
                      <dgm:choose name="Name159">
                        <dgm:if name="Name160" axis="root des" ptType="all node" func="maxDepth" op="gt" val="1">
                          <dgm:alg type="tx">
                            <dgm:param type="txAnchorVert" val="b"/>
                            <dgm:param type="txAnchorVertCh" val="b"/>
                            <dgm:param type="parTxLTRAlign" val="l"/>
                            <dgm:param type="parTxRTLAlign" val="r"/>
                          </dgm:alg>
                        </dgm:if>
                        <dgm:else name="Name161">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62">
                    <dgm:if name="Name163" func="var" arg="dir" op="equ" val="norm">
                      <dgm:constrLst>
                        <dgm:constr type="rMarg"/>
                        <dgm:constr type="tMarg"/>
                        <dgm:constr type="bMarg"/>
                      </dgm:constrLst>
                    </dgm:if>
                    <dgm:else name="Name164">
                      <dgm:constrLst>
                        <dgm:constr type="lMarg"/>
                        <dgm:constr type="tMarg"/>
                        <dgm:constr type="bMarg"/>
                      </dgm:constrLst>
                    </dgm:else>
                  </dgm:choose>
                  <dgm:ruleLst>
                    <dgm:rule type="primFontSz" val="5" fact="NaN" max="NaN"/>
                  </dgm:ruleLst>
                </dgm:layoutNode>
              </dgm:forEach>
              <dgm:forEach name="Name165" axis="ch" ptType="node" st="3" cnt="1">
                <dgm:layoutNode name="bullet5c" styleLbl="node1">
                  <dgm:alg type="sp"/>
                  <dgm:shape xmlns:r="http://schemas.openxmlformats.org/officeDocument/2006/relationships" type="ellipse" r:blip="">
                    <dgm:adjLst/>
                  </dgm:shape>
                  <dgm:presOf/>
                  <dgm:constrLst/>
                  <dgm:ruleLst/>
                </dgm:layoutNode>
                <dgm:layoutNode name="textBox5c" styleLbl="revTx">
                  <dgm:varLst>
                    <dgm:bulletEnabled val="1"/>
                  </dgm:varLst>
                  <dgm:choose name="Name166">
                    <dgm:if name="Name167" func="var" arg="dir" op="equ" val="norm">
                      <dgm:choose name="Name168">
                        <dgm:if name="Name169" axis="root des" ptType="all node" func="maxDepth" op="gt" val="1">
                          <dgm:alg type="tx">
                            <dgm:param type="txAnchorVert" val="t"/>
                            <dgm:param type="parTxLTRAlign" val="l"/>
                            <dgm:param type="parTxRTLAlign" val="r"/>
                          </dgm:alg>
                        </dgm:if>
                        <dgm:else name="Name170">
                          <dgm:alg type="tx">
                            <dgm:param type="txAnchorVert" val="t"/>
                            <dgm:param type="parTxLTRAlign" val="l"/>
                            <dgm:param type="parTxRTLAlign" val="l"/>
                          </dgm:alg>
                        </dgm:else>
                      </dgm:choose>
                    </dgm:if>
                    <dgm:else name="Name171">
                      <dgm:choose name="Name172">
                        <dgm:if name="Name173" axis="root des" ptType="all node" func="maxDepth" op="gt" val="1">
                          <dgm:alg type="tx">
                            <dgm:param type="txAnchorVert" val="b"/>
                            <dgm:param type="txAnchorVertCh" val="b"/>
                            <dgm:param type="parTxLTRAlign" val="l"/>
                            <dgm:param type="parTxRTLAlign" val="r"/>
                          </dgm:alg>
                        </dgm:if>
                        <dgm:else name="Name174">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75">
                    <dgm:if name="Name176" func="var" arg="dir" op="equ" val="norm">
                      <dgm:constrLst>
                        <dgm:constr type="rMarg"/>
                        <dgm:constr type="tMarg"/>
                        <dgm:constr type="bMarg"/>
                      </dgm:constrLst>
                    </dgm:if>
                    <dgm:else name="Name177">
                      <dgm:constrLst>
                        <dgm:constr type="lMarg"/>
                        <dgm:constr type="tMarg"/>
                        <dgm:constr type="bMarg"/>
                      </dgm:constrLst>
                    </dgm:else>
                  </dgm:choose>
                  <dgm:ruleLst>
                    <dgm:rule type="primFontSz" val="5" fact="NaN" max="NaN"/>
                  </dgm:ruleLst>
                </dgm:layoutNode>
              </dgm:forEach>
              <dgm:forEach name="Name178" axis="ch" ptType="node" st="4" cnt="1">
                <dgm:layoutNode name="bullet5d" styleLbl="node1">
                  <dgm:alg type="sp"/>
                  <dgm:shape xmlns:r="http://schemas.openxmlformats.org/officeDocument/2006/relationships" type="ellipse" r:blip="">
                    <dgm:adjLst/>
                  </dgm:shape>
                  <dgm:presOf/>
                  <dgm:constrLst/>
                  <dgm:ruleLst/>
                </dgm:layoutNode>
                <dgm:layoutNode name="textBox5d" styleLbl="revTx">
                  <dgm:varLst>
                    <dgm:bulletEnabled val="1"/>
                  </dgm:varLst>
                  <dgm:choose name="Name179">
                    <dgm:if name="Name180" func="var" arg="dir" op="equ" val="norm">
                      <dgm:choose name="Name181">
                        <dgm:if name="Name182" axis="root des" ptType="all node" func="maxDepth" op="gt" val="1">
                          <dgm:alg type="tx">
                            <dgm:param type="txAnchorVert" val="t"/>
                            <dgm:param type="parTxLTRAlign" val="l"/>
                            <dgm:param type="parTxRTLAlign" val="r"/>
                          </dgm:alg>
                        </dgm:if>
                        <dgm:else name="Name183">
                          <dgm:alg type="tx">
                            <dgm:param type="txAnchorVert" val="t"/>
                            <dgm:param type="parTxLTRAlign" val="l"/>
                            <dgm:param type="parTxRTLAlign" val="l"/>
                          </dgm:alg>
                        </dgm:else>
                      </dgm:choose>
                    </dgm:if>
                    <dgm:else name="Name184">
                      <dgm:choose name="Name185">
                        <dgm:if name="Name186" axis="root des" ptType="all node" func="maxDepth" op="gt" val="1">
                          <dgm:alg type="tx">
                            <dgm:param type="txAnchorVert" val="b"/>
                            <dgm:param type="txAnchorVertCh" val="b"/>
                            <dgm:param type="parTxLTRAlign" val="l"/>
                            <dgm:param type="parTxRTLAlign" val="r"/>
                          </dgm:alg>
                        </dgm:if>
                        <dgm:else name="Name187">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88">
                    <dgm:if name="Name189" func="var" arg="dir" op="equ" val="norm">
                      <dgm:constrLst>
                        <dgm:constr type="rMarg"/>
                        <dgm:constr type="tMarg"/>
                        <dgm:constr type="bMarg"/>
                      </dgm:constrLst>
                    </dgm:if>
                    <dgm:else name="Name190">
                      <dgm:constrLst>
                        <dgm:constr type="lMarg"/>
                        <dgm:constr type="tMarg"/>
                        <dgm:constr type="bMarg"/>
                      </dgm:constrLst>
                    </dgm:else>
                  </dgm:choose>
                  <dgm:ruleLst>
                    <dgm:rule type="primFontSz" val="5" fact="NaN" max="NaN"/>
                  </dgm:ruleLst>
                </dgm:layoutNode>
              </dgm:forEach>
              <dgm:forEach name="Name191" axis="ch" ptType="node" st="5" cnt="1">
                <dgm:layoutNode name="bullet5e" styleLbl="node1">
                  <dgm:alg type="sp"/>
                  <dgm:shape xmlns:r="http://schemas.openxmlformats.org/officeDocument/2006/relationships" type="ellipse" r:blip="">
                    <dgm:adjLst/>
                  </dgm:shape>
                  <dgm:presOf/>
                  <dgm:constrLst/>
                  <dgm:ruleLst/>
                </dgm:layoutNode>
                <dgm:layoutNode name="textBox5e" styleLbl="revTx">
                  <dgm:varLst>
                    <dgm:bulletEnabled val="1"/>
                  </dgm:varLst>
                  <dgm:choose name="Name192">
                    <dgm:if name="Name193" func="var" arg="dir" op="equ" val="norm">
                      <dgm:choose name="Name194">
                        <dgm:if name="Name195" axis="root des" ptType="all node" func="maxDepth" op="gt" val="1">
                          <dgm:alg type="tx">
                            <dgm:param type="txAnchorVert" val="t"/>
                            <dgm:param type="parTxLTRAlign" val="l"/>
                            <dgm:param type="parTxRTLAlign" val="r"/>
                          </dgm:alg>
                        </dgm:if>
                        <dgm:else name="Name196">
                          <dgm:alg type="tx">
                            <dgm:param type="txAnchorVert" val="t"/>
                            <dgm:param type="parTxLTRAlign" val="l"/>
                            <dgm:param type="parTxRTLAlign" val="l"/>
                          </dgm:alg>
                        </dgm:else>
                      </dgm:choose>
                    </dgm:if>
                    <dgm:else name="Name197">
                      <dgm:choose name="Name198">
                        <dgm:if name="Name199" axis="root des" ptType="all node" func="maxDepth" op="gt" val="1">
                          <dgm:alg type="tx">
                            <dgm:param type="txAnchorVert" val="b"/>
                            <dgm:param type="txAnchorVertCh" val="b"/>
                            <dgm:param type="parTxLTRAlign" val="l"/>
                            <dgm:param type="parTxRTLAlign" val="r"/>
                          </dgm:alg>
                        </dgm:if>
                        <dgm:else name="Name200">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201">
                    <dgm:if name="Name202" func="var" arg="dir" op="equ" val="norm">
                      <dgm:constrLst>
                        <dgm:constr type="rMarg"/>
                        <dgm:constr type="tMarg"/>
                        <dgm:constr type="bMarg"/>
                      </dgm:constrLst>
                    </dgm:if>
                    <dgm:else name="Name203">
                      <dgm:constrLst>
                        <dgm:constr type="lMarg"/>
                        <dgm:constr type="tMarg"/>
                        <dgm:constr type="bMarg"/>
                      </dgm:constrLst>
                    </dgm:else>
                  </dgm:choose>
                  <dgm:ruleLst>
                    <dgm:rule type="primFontSz" val="5" fact="NaN" max="NaN"/>
                  </dgm:ruleLst>
                </dgm:layoutNode>
              </dgm:forEach>
            </dgm:layoutNode>
          </dgm:else>
        </dgm:choose>
      </dgm:if>
      <dgm:else name="Name204"/>
    </dgm:choose>
  </dgm:layoutNode>
</dgm:layoutDef>
</file>

<file path=ppt/diagrams/layout8.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9.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rawings/_rels/vmlDrawing1.vml.rels><?xml version="1.0" encoding="UTF-8" standalone="yes"?>
<Relationships xmlns="http://schemas.openxmlformats.org/package/2006/relationships"><Relationship Id="rId1" Type="http://schemas.openxmlformats.org/officeDocument/2006/relationships/image" Target="../media/image2.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s-CU"/>
          </a:p>
        </p:txBody>
      </p:sp>
      <p:sp>
        <p:nvSpPr>
          <p:cNvPr id="3" name="Marcador de fech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AA4BCA3-BE01-4093-8644-7DBCC0C60BE3}" type="datetimeFigureOut">
              <a:rPr lang="es-CU" smtClean="0"/>
              <a:t>01/01/2009</a:t>
            </a:fld>
            <a:endParaRPr lang="es-CU"/>
          </a:p>
        </p:txBody>
      </p:sp>
      <p:sp>
        <p:nvSpPr>
          <p:cNvPr id="4" name="Marcador de imagen d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s-CU"/>
          </a:p>
        </p:txBody>
      </p:sp>
      <p:sp>
        <p:nvSpPr>
          <p:cNvPr id="5" name="Marcador de nota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U"/>
          </a:p>
        </p:txBody>
      </p:sp>
      <p:sp>
        <p:nvSpPr>
          <p:cNvPr id="6" name="Marcador de pie de pá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s-CU"/>
          </a:p>
        </p:txBody>
      </p:sp>
      <p:sp>
        <p:nvSpPr>
          <p:cNvPr id="7" name="Marcador de número de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A2D6848-AE61-486F-A5A2-272B6FB9EE08}" type="slidenum">
              <a:rPr lang="es-CU" smtClean="0"/>
              <a:t>‹Nº›</a:t>
            </a:fld>
            <a:endParaRPr lang="es-CU"/>
          </a:p>
        </p:txBody>
      </p:sp>
    </p:spTree>
    <p:extLst>
      <p:ext uri="{BB962C8B-B14F-4D97-AF65-F5344CB8AC3E}">
        <p14:creationId xmlns:p14="http://schemas.microsoft.com/office/powerpoint/2010/main" val="385811212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C" dirty="0"/>
          </a:p>
        </p:txBody>
      </p:sp>
      <p:sp>
        <p:nvSpPr>
          <p:cNvPr id="4" name="Marcador de número de diapositiva 3"/>
          <p:cNvSpPr>
            <a:spLocks noGrp="1"/>
          </p:cNvSpPr>
          <p:nvPr>
            <p:ph type="sldNum" sz="quarter" idx="5"/>
          </p:nvPr>
        </p:nvSpPr>
        <p:spPr/>
        <p:txBody>
          <a:bodyPr/>
          <a:lstStyle/>
          <a:p>
            <a:fld id="{AA2D6848-AE61-486F-A5A2-272B6FB9EE08}" type="slidenum">
              <a:rPr lang="es-CU" smtClean="0"/>
              <a:t>2</a:t>
            </a:fld>
            <a:endParaRPr lang="es-CU"/>
          </a:p>
        </p:txBody>
      </p:sp>
    </p:spTree>
    <p:extLst>
      <p:ext uri="{BB962C8B-B14F-4D97-AF65-F5344CB8AC3E}">
        <p14:creationId xmlns:p14="http://schemas.microsoft.com/office/powerpoint/2010/main" val="398907035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CU" dirty="0"/>
          </a:p>
        </p:txBody>
      </p:sp>
      <p:sp>
        <p:nvSpPr>
          <p:cNvPr id="4" name="Marcador de número de diapositiva 3"/>
          <p:cNvSpPr>
            <a:spLocks noGrp="1"/>
          </p:cNvSpPr>
          <p:nvPr>
            <p:ph type="sldNum" sz="quarter" idx="5"/>
          </p:nvPr>
        </p:nvSpPr>
        <p:spPr/>
        <p:txBody>
          <a:bodyPr/>
          <a:lstStyle/>
          <a:p>
            <a:fld id="{3019CEE3-4D46-4418-9632-DDBECD2FBF52}" type="slidenum">
              <a:rPr lang="es-CU" smtClean="0"/>
              <a:t>3</a:t>
            </a:fld>
            <a:endParaRPr lang="es-CU"/>
          </a:p>
        </p:txBody>
      </p:sp>
    </p:spTree>
    <p:extLst>
      <p:ext uri="{BB962C8B-B14F-4D97-AF65-F5344CB8AC3E}">
        <p14:creationId xmlns:p14="http://schemas.microsoft.com/office/powerpoint/2010/main" val="166711756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1 Marcador de imagen de diapositiva">
            <a:extLst>
              <a:ext uri="{FF2B5EF4-FFF2-40B4-BE49-F238E27FC236}">
                <a16:creationId xmlns:a16="http://schemas.microsoft.com/office/drawing/2014/main" id="{EEB52193-3E6F-DCBD-122B-E60CD6C67091}"/>
              </a:ext>
            </a:extLst>
          </p:cNvPr>
          <p:cNvSpPr>
            <a:spLocks noGrp="1" noRot="1" noChangeAspect="1" noTextEdit="1"/>
          </p:cNvSpPr>
          <p:nvPr>
            <p:ph type="sldImg"/>
          </p:nvPr>
        </p:nvSpPr>
        <p:spPr>
          <a:ln/>
        </p:spPr>
      </p:sp>
      <p:sp>
        <p:nvSpPr>
          <p:cNvPr id="75779" name="2 Marcador de notas">
            <a:extLst>
              <a:ext uri="{FF2B5EF4-FFF2-40B4-BE49-F238E27FC236}">
                <a16:creationId xmlns:a16="http://schemas.microsoft.com/office/drawing/2014/main" id="{5FFDA159-F558-2A67-4879-28C914C0C12E}"/>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s-CR" altLang="es-CU">
              <a:latin typeface="Arial" panose="020B0604020202020204" pitchFamily="34" charset="0"/>
            </a:endParaRPr>
          </a:p>
        </p:txBody>
      </p:sp>
      <p:sp>
        <p:nvSpPr>
          <p:cNvPr id="75780" name="3 Marcador de número de diapositiva">
            <a:extLst>
              <a:ext uri="{FF2B5EF4-FFF2-40B4-BE49-F238E27FC236}">
                <a16:creationId xmlns:a16="http://schemas.microsoft.com/office/drawing/2014/main" id="{09DEB1AB-7990-27F9-7087-5594B2D5C637}"/>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78C324CC-9F7D-434F-85F0-E59B65C35867}" type="slidenum">
              <a:rPr lang="es-ES" altLang="es-CU"/>
              <a:pPr eaLnBrk="1" hangingPunct="1"/>
              <a:t>18</a:t>
            </a:fld>
            <a:endParaRPr lang="es-ES" altLang="es-CU"/>
          </a:p>
        </p:txBody>
      </p:sp>
    </p:spTree>
    <p:extLst>
      <p:ext uri="{BB962C8B-B14F-4D97-AF65-F5344CB8AC3E}">
        <p14:creationId xmlns:p14="http://schemas.microsoft.com/office/powerpoint/2010/main" val="216259574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1058" name="1 Marcador de imagen de diapositiva"/>
          <p:cNvSpPr>
            <a:spLocks noGrp="1" noRot="1" noChangeAspect="1" noTextEdit="1"/>
          </p:cNvSpPr>
          <p:nvPr>
            <p:ph type="sldImg"/>
          </p:nvPr>
        </p:nvSpPr>
        <p:spPr bwMode="auto">
          <a:noFill/>
          <a:ln>
            <a:solidFill>
              <a:srgbClr val="000000"/>
            </a:solidFill>
            <a:miter lim="800000"/>
            <a:headEnd/>
            <a:tailEnd/>
          </a:ln>
        </p:spPr>
      </p:sp>
      <p:sp>
        <p:nvSpPr>
          <p:cNvPr id="301059" name="2 Marcador de notas"/>
          <p:cNvSpPr>
            <a:spLocks noGrp="1"/>
          </p:cNvSpPr>
          <p:nvPr>
            <p:ph type="body" idx="1"/>
          </p:nvPr>
        </p:nvSpPr>
        <p:spPr bwMode="auto">
          <a:noFill/>
        </p:spPr>
        <p:txBody>
          <a:bodyPr wrap="square" numCol="1" anchor="t" anchorCtr="0" compatLnSpc="1">
            <a:prstTxWarp prst="textNoShape">
              <a:avLst/>
            </a:prstTxWarp>
          </a:bodyPr>
          <a:lstStyle/>
          <a:p>
            <a:endParaRPr lang="en-US"/>
          </a:p>
        </p:txBody>
      </p:sp>
      <p:sp>
        <p:nvSpPr>
          <p:cNvPr id="4" name="3 Marcador de número de diapositiva"/>
          <p:cNvSpPr>
            <a:spLocks noGrp="1"/>
          </p:cNvSpPr>
          <p:nvPr>
            <p:ph type="sldNum" sz="quarter" idx="5"/>
          </p:nvPr>
        </p:nvSpPr>
        <p:spPr/>
        <p:txBody>
          <a:bodyPr/>
          <a:lstStyle/>
          <a:p>
            <a:pPr>
              <a:defRPr/>
            </a:pPr>
            <a:fld id="{AE9F8C94-BBB7-430A-9D14-35316F94EA77}" type="slidenum">
              <a:rPr lang="es-MX" smtClean="0"/>
              <a:pPr>
                <a:defRPr/>
              </a:pPr>
              <a:t>22</a:t>
            </a:fld>
            <a:endParaRPr lang="es-MX"/>
          </a:p>
        </p:txBody>
      </p:sp>
    </p:spTree>
    <p:extLst>
      <p:ext uri="{BB962C8B-B14F-4D97-AF65-F5344CB8AC3E}">
        <p14:creationId xmlns:p14="http://schemas.microsoft.com/office/powerpoint/2010/main" val="126463355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9250" name="Slide Image Placeholder 1"/>
          <p:cNvSpPr>
            <a:spLocks noGrp="1" noRot="1" noChangeAspect="1" noTextEdit="1"/>
          </p:cNvSpPr>
          <p:nvPr>
            <p:ph type="sldImg"/>
          </p:nvPr>
        </p:nvSpPr>
        <p:spPr bwMode="auto">
          <a:noFill/>
          <a:ln>
            <a:solidFill>
              <a:srgbClr val="000000"/>
            </a:solidFill>
            <a:miter lim="800000"/>
            <a:headEnd/>
            <a:tailEnd/>
          </a:ln>
        </p:spPr>
      </p:sp>
      <p:sp>
        <p:nvSpPr>
          <p:cNvPr id="309251"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a:p>
        </p:txBody>
      </p:sp>
      <p:sp>
        <p:nvSpPr>
          <p:cNvPr id="4100" name="Slide Number Placeholder 3"/>
          <p:cNvSpPr txBox="1">
            <a:spLocks noGrp="1"/>
          </p:cNvSpPr>
          <p:nvPr/>
        </p:nvSpPr>
        <p:spPr bwMode="auto">
          <a:xfrm>
            <a:off x="3884613" y="8685213"/>
            <a:ext cx="2971800" cy="457200"/>
          </a:xfrm>
          <a:prstGeom prst="rect">
            <a:avLst/>
          </a:prstGeom>
          <a:noFill/>
          <a:ln>
            <a:miter lim="800000"/>
            <a:headEnd/>
            <a:tailEnd/>
          </a:ln>
        </p:spPr>
        <p:txBody>
          <a:bodyPr anchor="b"/>
          <a:lstStyle/>
          <a:p>
            <a:pPr algn="r">
              <a:defRPr/>
            </a:pPr>
            <a:fld id="{F67414C4-0657-4C4E-9C60-2FFD95FB17EE}" type="slidenum">
              <a:rPr lang="en-US" sz="1200">
                <a:latin typeface="+mn-lt"/>
              </a:rPr>
              <a:pPr algn="r">
                <a:defRPr/>
              </a:pPr>
              <a:t>25</a:t>
            </a:fld>
            <a:endParaRPr lang="en-US" sz="1200">
              <a:latin typeface="+mn-lt"/>
            </a:endParaRPr>
          </a:p>
        </p:txBody>
      </p:sp>
    </p:spTree>
    <p:extLst>
      <p:ext uri="{BB962C8B-B14F-4D97-AF65-F5344CB8AC3E}">
        <p14:creationId xmlns:p14="http://schemas.microsoft.com/office/powerpoint/2010/main" val="171396295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0226" name="1 Marcador de imagen de diapositiva"/>
          <p:cNvSpPr>
            <a:spLocks noGrp="1" noRot="1" noChangeAspect="1" noTextEdit="1"/>
          </p:cNvSpPr>
          <p:nvPr>
            <p:ph type="sldImg"/>
          </p:nvPr>
        </p:nvSpPr>
        <p:spPr>
          <a:ln/>
        </p:spPr>
      </p:sp>
      <p:sp>
        <p:nvSpPr>
          <p:cNvPr id="180227" name="2 Marcador de notas"/>
          <p:cNvSpPr>
            <a:spLocks noGrp="1"/>
          </p:cNvSpPr>
          <p:nvPr>
            <p:ph type="body" idx="1"/>
          </p:nvPr>
        </p:nvSpPr>
        <p:spPr>
          <a:noFill/>
          <a:ln/>
        </p:spPr>
        <p:txBody>
          <a:bodyPr/>
          <a:lstStyle/>
          <a:p>
            <a:endParaRPr lang="es-CR"/>
          </a:p>
        </p:txBody>
      </p:sp>
      <p:sp>
        <p:nvSpPr>
          <p:cNvPr id="180228" name="3 Marcador de número de diapositiva"/>
          <p:cNvSpPr>
            <a:spLocks noGrp="1"/>
          </p:cNvSpPr>
          <p:nvPr>
            <p:ph type="sldNum" sz="quarter" idx="5"/>
          </p:nvPr>
        </p:nvSpPr>
        <p:spPr>
          <a:noFill/>
        </p:spPr>
        <p:txBody>
          <a:bodyPr/>
          <a:lstStyle/>
          <a:p>
            <a:fld id="{B6745120-74CD-48C4-B905-59C38D2E5137}" type="slidenum">
              <a:rPr lang="es-ES" smtClean="0"/>
              <a:pPr/>
              <a:t>30</a:t>
            </a:fld>
            <a:endParaRPr lang="es-ES"/>
          </a:p>
        </p:txBody>
      </p:sp>
    </p:spTree>
    <p:extLst>
      <p:ext uri="{BB962C8B-B14F-4D97-AF65-F5344CB8AC3E}">
        <p14:creationId xmlns:p14="http://schemas.microsoft.com/office/powerpoint/2010/main" val="410123211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C" dirty="0"/>
          </a:p>
        </p:txBody>
      </p:sp>
      <p:sp>
        <p:nvSpPr>
          <p:cNvPr id="4" name="Marcador de número de diapositiva 3"/>
          <p:cNvSpPr>
            <a:spLocks noGrp="1"/>
          </p:cNvSpPr>
          <p:nvPr>
            <p:ph type="sldNum" sz="quarter" idx="5"/>
          </p:nvPr>
        </p:nvSpPr>
        <p:spPr/>
        <p:txBody>
          <a:bodyPr/>
          <a:lstStyle/>
          <a:p>
            <a:fld id="{AA2D6848-AE61-486F-A5A2-272B6FB9EE08}" type="slidenum">
              <a:rPr lang="es-CU" smtClean="0"/>
              <a:t>48</a:t>
            </a:fld>
            <a:endParaRPr lang="es-CU"/>
          </a:p>
        </p:txBody>
      </p:sp>
    </p:spTree>
    <p:extLst>
      <p:ext uri="{BB962C8B-B14F-4D97-AF65-F5344CB8AC3E}">
        <p14:creationId xmlns:p14="http://schemas.microsoft.com/office/powerpoint/2010/main" val="16454332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s-ES"/>
              <a:t>Haga clic para modificar el estilo de título del patrón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a:t>Haga clic para modificar el estilo de subtítulo del patrón</a:t>
            </a:r>
            <a:endParaRPr lang="en-US" dirty="0"/>
          </a:p>
        </p:txBody>
      </p:sp>
      <p:sp>
        <p:nvSpPr>
          <p:cNvPr id="4" name="Date Placeholder 3"/>
          <p:cNvSpPr>
            <a:spLocks noGrp="1"/>
          </p:cNvSpPr>
          <p:nvPr>
            <p:ph type="dt" sz="half" idx="10"/>
          </p:nvPr>
        </p:nvSpPr>
        <p:spPr/>
        <p:txBody>
          <a:bodyPr/>
          <a:lstStyle/>
          <a:p>
            <a:fld id="{44EA4F8E-E759-416C-8B47-8C4BD4E0537E}" type="datetimeFigureOut">
              <a:rPr lang="es-CU" smtClean="0"/>
              <a:t>01/01/2009</a:t>
            </a:fld>
            <a:endParaRPr lang="es-CU"/>
          </a:p>
        </p:txBody>
      </p:sp>
      <p:sp>
        <p:nvSpPr>
          <p:cNvPr id="5" name="Footer Placeholder 4"/>
          <p:cNvSpPr>
            <a:spLocks noGrp="1"/>
          </p:cNvSpPr>
          <p:nvPr>
            <p:ph type="ftr" sz="quarter" idx="11"/>
          </p:nvPr>
        </p:nvSpPr>
        <p:spPr/>
        <p:txBody>
          <a:bodyPr/>
          <a:lstStyle/>
          <a:p>
            <a:endParaRPr lang="es-CU"/>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94CC679F-2BE3-4A1C-8406-0199267159FE}" type="slidenum">
              <a:rPr lang="es-CU" smtClean="0"/>
              <a:t>‹Nº›</a:t>
            </a:fld>
            <a:endParaRPr lang="es-CU"/>
          </a:p>
        </p:txBody>
      </p:sp>
    </p:spTree>
    <p:extLst>
      <p:ext uri="{BB962C8B-B14F-4D97-AF65-F5344CB8AC3E}">
        <p14:creationId xmlns:p14="http://schemas.microsoft.com/office/powerpoint/2010/main" val="122661816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p:cSld name="Título y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44EA4F8E-E759-416C-8B47-8C4BD4E0537E}" type="datetimeFigureOut">
              <a:rPr lang="es-CU" smtClean="0"/>
              <a:t>01/01/2009</a:t>
            </a:fld>
            <a:endParaRPr lang="es-CU"/>
          </a:p>
        </p:txBody>
      </p:sp>
      <p:sp>
        <p:nvSpPr>
          <p:cNvPr id="5" name="Footer Placeholder 4"/>
          <p:cNvSpPr>
            <a:spLocks noGrp="1"/>
          </p:cNvSpPr>
          <p:nvPr>
            <p:ph type="ftr" sz="quarter" idx="11"/>
          </p:nvPr>
        </p:nvSpPr>
        <p:spPr/>
        <p:txBody>
          <a:bodyPr/>
          <a:lstStyle/>
          <a:p>
            <a:endParaRPr lang="es-CU"/>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94CC679F-2BE3-4A1C-8406-0199267159FE}" type="slidenum">
              <a:rPr lang="es-CU" smtClean="0"/>
              <a:t>‹Nº›</a:t>
            </a:fld>
            <a:endParaRPr lang="es-CU"/>
          </a:p>
        </p:txBody>
      </p:sp>
    </p:spTree>
    <p:extLst>
      <p:ext uri="{BB962C8B-B14F-4D97-AF65-F5344CB8AC3E}">
        <p14:creationId xmlns:p14="http://schemas.microsoft.com/office/powerpoint/2010/main" val="177317566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Cita con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s-ES"/>
              <a:t>Haga clic para modificar el estilo de título del patrón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a:t>Haga clic para modificar los estilos de texto del patrón</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44EA4F8E-E759-416C-8B47-8C4BD4E0537E}" type="datetimeFigureOut">
              <a:rPr lang="es-CU" smtClean="0"/>
              <a:t>01/01/2009</a:t>
            </a:fld>
            <a:endParaRPr lang="es-CU"/>
          </a:p>
        </p:txBody>
      </p:sp>
      <p:sp>
        <p:nvSpPr>
          <p:cNvPr id="5" name="Footer Placeholder 4"/>
          <p:cNvSpPr>
            <a:spLocks noGrp="1"/>
          </p:cNvSpPr>
          <p:nvPr>
            <p:ph type="ftr" sz="quarter" idx="11"/>
          </p:nvPr>
        </p:nvSpPr>
        <p:spPr/>
        <p:txBody>
          <a:bodyPr/>
          <a:lstStyle/>
          <a:p>
            <a:endParaRPr lang="es-CU"/>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94CC679F-2BE3-4A1C-8406-0199267159FE}" type="slidenum">
              <a:rPr lang="es-CU" smtClean="0"/>
              <a:t>‹Nº›</a:t>
            </a:fld>
            <a:endParaRPr lang="es-CU"/>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49357583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Tarjeta de nombre">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s-ES"/>
              <a:t>Haga clic para modificar el estilo de título del patrón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s-ES"/>
              <a:t>Haga clic para modificar los estilos de texto del patrón</a:t>
            </a:r>
          </a:p>
        </p:txBody>
      </p:sp>
      <p:sp>
        <p:nvSpPr>
          <p:cNvPr id="5" name="Date Placeholder 4"/>
          <p:cNvSpPr>
            <a:spLocks noGrp="1"/>
          </p:cNvSpPr>
          <p:nvPr>
            <p:ph type="dt" sz="half" idx="10"/>
          </p:nvPr>
        </p:nvSpPr>
        <p:spPr/>
        <p:txBody>
          <a:bodyPr/>
          <a:lstStyle/>
          <a:p>
            <a:fld id="{44EA4F8E-E759-416C-8B47-8C4BD4E0537E}" type="datetimeFigureOut">
              <a:rPr lang="es-CU" smtClean="0"/>
              <a:t>01/01/2009</a:t>
            </a:fld>
            <a:endParaRPr lang="es-CU"/>
          </a:p>
        </p:txBody>
      </p:sp>
      <p:sp>
        <p:nvSpPr>
          <p:cNvPr id="6" name="Footer Placeholder 5"/>
          <p:cNvSpPr>
            <a:spLocks noGrp="1"/>
          </p:cNvSpPr>
          <p:nvPr>
            <p:ph type="ftr" sz="quarter" idx="11"/>
          </p:nvPr>
        </p:nvSpPr>
        <p:spPr/>
        <p:txBody>
          <a:bodyPr/>
          <a:lstStyle/>
          <a:p>
            <a:endParaRPr lang="es-CU"/>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94CC679F-2BE3-4A1C-8406-0199267159FE}" type="slidenum">
              <a:rPr lang="es-CU" smtClean="0"/>
              <a:t>‹Nº›</a:t>
            </a:fld>
            <a:endParaRPr lang="es-CU"/>
          </a:p>
        </p:txBody>
      </p:sp>
    </p:spTree>
    <p:extLst>
      <p:ext uri="{BB962C8B-B14F-4D97-AF65-F5344CB8AC3E}">
        <p14:creationId xmlns:p14="http://schemas.microsoft.com/office/powerpoint/2010/main" val="356679233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Citar la tarjeta de nombre">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s-ES"/>
              <a:t>Haga clic para modificar el estilo de título del patrón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a:t>Haga clic para modificar los estilos de texto del patrón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s-ES"/>
              <a:t>Haga clic para modificar los estilos de texto del patrón</a:t>
            </a:r>
          </a:p>
        </p:txBody>
      </p:sp>
      <p:sp>
        <p:nvSpPr>
          <p:cNvPr id="5" name="Date Placeholder 4"/>
          <p:cNvSpPr>
            <a:spLocks noGrp="1"/>
          </p:cNvSpPr>
          <p:nvPr>
            <p:ph type="dt" sz="half" idx="10"/>
          </p:nvPr>
        </p:nvSpPr>
        <p:spPr/>
        <p:txBody>
          <a:bodyPr/>
          <a:lstStyle/>
          <a:p>
            <a:fld id="{44EA4F8E-E759-416C-8B47-8C4BD4E0537E}" type="datetimeFigureOut">
              <a:rPr lang="es-CU" smtClean="0"/>
              <a:t>01/01/2009</a:t>
            </a:fld>
            <a:endParaRPr lang="es-CU"/>
          </a:p>
        </p:txBody>
      </p:sp>
      <p:sp>
        <p:nvSpPr>
          <p:cNvPr id="6" name="Footer Placeholder 5"/>
          <p:cNvSpPr>
            <a:spLocks noGrp="1"/>
          </p:cNvSpPr>
          <p:nvPr>
            <p:ph type="ftr" sz="quarter" idx="11"/>
          </p:nvPr>
        </p:nvSpPr>
        <p:spPr/>
        <p:txBody>
          <a:bodyPr/>
          <a:lstStyle/>
          <a:p>
            <a:endParaRPr lang="es-CU"/>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94CC679F-2BE3-4A1C-8406-0199267159FE}" type="slidenum">
              <a:rPr lang="es-CU" smtClean="0"/>
              <a:t>‹Nº›</a:t>
            </a:fld>
            <a:endParaRPr lang="es-CU"/>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48181228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p:cSld name="Verdadero o falso">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s-ES"/>
              <a:t>Haga clic para modificar el estilo de título del patrón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a:t>Haga clic para modificar los estilos de texto del patrón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s-ES"/>
              <a:t>Haga clic para modificar los estilos de texto del patrón</a:t>
            </a:r>
          </a:p>
        </p:txBody>
      </p:sp>
      <p:sp>
        <p:nvSpPr>
          <p:cNvPr id="5" name="Date Placeholder 4"/>
          <p:cNvSpPr>
            <a:spLocks noGrp="1"/>
          </p:cNvSpPr>
          <p:nvPr>
            <p:ph type="dt" sz="half" idx="10"/>
          </p:nvPr>
        </p:nvSpPr>
        <p:spPr/>
        <p:txBody>
          <a:bodyPr/>
          <a:lstStyle/>
          <a:p>
            <a:fld id="{44EA4F8E-E759-416C-8B47-8C4BD4E0537E}" type="datetimeFigureOut">
              <a:rPr lang="es-CU" smtClean="0"/>
              <a:t>01/01/2009</a:t>
            </a:fld>
            <a:endParaRPr lang="es-CU"/>
          </a:p>
        </p:txBody>
      </p:sp>
      <p:sp>
        <p:nvSpPr>
          <p:cNvPr id="6" name="Footer Placeholder 5"/>
          <p:cNvSpPr>
            <a:spLocks noGrp="1"/>
          </p:cNvSpPr>
          <p:nvPr>
            <p:ph type="ftr" sz="quarter" idx="11"/>
          </p:nvPr>
        </p:nvSpPr>
        <p:spPr/>
        <p:txBody>
          <a:bodyPr/>
          <a:lstStyle/>
          <a:p>
            <a:endParaRPr lang="es-CU"/>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94CC679F-2BE3-4A1C-8406-0199267159FE}" type="slidenum">
              <a:rPr lang="es-CU" smtClean="0"/>
              <a:t>‹Nº›</a:t>
            </a:fld>
            <a:endParaRPr lang="es-CU"/>
          </a:p>
        </p:txBody>
      </p:sp>
    </p:spTree>
    <p:extLst>
      <p:ext uri="{BB962C8B-B14F-4D97-AF65-F5344CB8AC3E}">
        <p14:creationId xmlns:p14="http://schemas.microsoft.com/office/powerpoint/2010/main" val="227811290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ncho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44EA4F8E-E759-416C-8B47-8C4BD4E0537E}" type="datetimeFigureOut">
              <a:rPr lang="es-CU" smtClean="0"/>
              <a:t>01/01/2009</a:t>
            </a:fld>
            <a:endParaRPr lang="es-CU"/>
          </a:p>
        </p:txBody>
      </p:sp>
      <p:sp>
        <p:nvSpPr>
          <p:cNvPr id="5" name="Footer Placeholder 4"/>
          <p:cNvSpPr>
            <a:spLocks noGrp="1"/>
          </p:cNvSpPr>
          <p:nvPr>
            <p:ph type="ftr" sz="quarter" idx="11"/>
          </p:nvPr>
        </p:nvSpPr>
        <p:spPr/>
        <p:txBody>
          <a:bodyPr/>
          <a:lstStyle/>
          <a:p>
            <a:endParaRPr lang="es-CU"/>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94CC679F-2BE3-4A1C-8406-0199267159FE}" type="slidenum">
              <a:rPr lang="es-CU" smtClean="0"/>
              <a:t>‹Nº›</a:t>
            </a:fld>
            <a:endParaRPr lang="es-CU"/>
          </a:p>
        </p:txBody>
      </p:sp>
    </p:spTree>
    <p:extLst>
      <p:ext uri="{BB962C8B-B14F-4D97-AF65-F5344CB8AC3E}">
        <p14:creationId xmlns:p14="http://schemas.microsoft.com/office/powerpoint/2010/main" val="81352253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44EA4F8E-E759-416C-8B47-8C4BD4E0537E}" type="datetimeFigureOut">
              <a:rPr lang="es-CU" smtClean="0"/>
              <a:t>01/01/2009</a:t>
            </a:fld>
            <a:endParaRPr lang="es-CU"/>
          </a:p>
        </p:txBody>
      </p:sp>
      <p:sp>
        <p:nvSpPr>
          <p:cNvPr id="5" name="Footer Placeholder 4"/>
          <p:cNvSpPr>
            <a:spLocks noGrp="1"/>
          </p:cNvSpPr>
          <p:nvPr>
            <p:ph type="ftr" sz="quarter" idx="11"/>
          </p:nvPr>
        </p:nvSpPr>
        <p:spPr/>
        <p:txBody>
          <a:bodyPr/>
          <a:lstStyle/>
          <a:p>
            <a:endParaRPr lang="es-CU"/>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94CC679F-2BE3-4A1C-8406-0199267159FE}" type="slidenum">
              <a:rPr lang="es-CU" smtClean="0"/>
              <a:t>‹Nº›</a:t>
            </a:fld>
            <a:endParaRPr lang="es-CU"/>
          </a:p>
        </p:txBody>
      </p:sp>
    </p:spTree>
    <p:extLst>
      <p:ext uri="{BB962C8B-B14F-4D97-AF65-F5344CB8AC3E}">
        <p14:creationId xmlns:p14="http://schemas.microsoft.com/office/powerpoint/2010/main" val="29318327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s-ES"/>
              <a:t>Haga clic para modificar el estilo de título del patrón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44EA4F8E-E759-416C-8B47-8C4BD4E0537E}" type="datetimeFigureOut">
              <a:rPr lang="es-CU" smtClean="0"/>
              <a:t>01/01/2009</a:t>
            </a:fld>
            <a:endParaRPr lang="es-CU"/>
          </a:p>
        </p:txBody>
      </p:sp>
      <p:sp>
        <p:nvSpPr>
          <p:cNvPr id="5" name="Footer Placeholder 4"/>
          <p:cNvSpPr>
            <a:spLocks noGrp="1"/>
          </p:cNvSpPr>
          <p:nvPr>
            <p:ph type="ftr" sz="quarter" idx="11"/>
          </p:nvPr>
        </p:nvSpPr>
        <p:spPr/>
        <p:txBody>
          <a:bodyPr/>
          <a:lstStyle/>
          <a:p>
            <a:endParaRPr lang="es-CU"/>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94CC679F-2BE3-4A1C-8406-0199267159FE}" type="slidenum">
              <a:rPr lang="es-CU" smtClean="0"/>
              <a:t>‹Nº›</a:t>
            </a:fld>
            <a:endParaRPr lang="es-CU"/>
          </a:p>
        </p:txBody>
      </p:sp>
    </p:spTree>
    <p:extLst>
      <p:ext uri="{BB962C8B-B14F-4D97-AF65-F5344CB8AC3E}">
        <p14:creationId xmlns:p14="http://schemas.microsoft.com/office/powerpoint/2010/main" val="281529933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44EA4F8E-E759-416C-8B47-8C4BD4E0537E}" type="datetimeFigureOut">
              <a:rPr lang="es-CU" smtClean="0"/>
              <a:t>01/01/2009</a:t>
            </a:fld>
            <a:endParaRPr lang="es-CU"/>
          </a:p>
        </p:txBody>
      </p:sp>
      <p:sp>
        <p:nvSpPr>
          <p:cNvPr id="5" name="Footer Placeholder 4"/>
          <p:cNvSpPr>
            <a:spLocks noGrp="1"/>
          </p:cNvSpPr>
          <p:nvPr>
            <p:ph type="ftr" sz="quarter" idx="11"/>
          </p:nvPr>
        </p:nvSpPr>
        <p:spPr/>
        <p:txBody>
          <a:bodyPr/>
          <a:lstStyle/>
          <a:p>
            <a:endParaRPr lang="es-CU"/>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94CC679F-2BE3-4A1C-8406-0199267159FE}" type="slidenum">
              <a:rPr lang="es-CU" smtClean="0"/>
              <a:t>‹Nº›</a:t>
            </a:fld>
            <a:endParaRPr lang="es-CU"/>
          </a:p>
        </p:txBody>
      </p:sp>
    </p:spTree>
    <p:extLst>
      <p:ext uri="{BB962C8B-B14F-4D97-AF65-F5344CB8AC3E}">
        <p14:creationId xmlns:p14="http://schemas.microsoft.com/office/powerpoint/2010/main" val="215974907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Dos objetos">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Date Placeholder 4"/>
          <p:cNvSpPr>
            <a:spLocks noGrp="1"/>
          </p:cNvSpPr>
          <p:nvPr>
            <p:ph type="dt" sz="half" idx="10"/>
          </p:nvPr>
        </p:nvSpPr>
        <p:spPr/>
        <p:txBody>
          <a:bodyPr/>
          <a:lstStyle/>
          <a:p>
            <a:fld id="{44EA4F8E-E759-416C-8B47-8C4BD4E0537E}" type="datetimeFigureOut">
              <a:rPr lang="es-CU" smtClean="0"/>
              <a:t>01/01/2009</a:t>
            </a:fld>
            <a:endParaRPr lang="es-CU"/>
          </a:p>
        </p:txBody>
      </p:sp>
      <p:sp>
        <p:nvSpPr>
          <p:cNvPr id="6" name="Footer Placeholder 5"/>
          <p:cNvSpPr>
            <a:spLocks noGrp="1"/>
          </p:cNvSpPr>
          <p:nvPr>
            <p:ph type="ftr" sz="quarter" idx="11"/>
          </p:nvPr>
        </p:nvSpPr>
        <p:spPr/>
        <p:txBody>
          <a:bodyPr/>
          <a:lstStyle/>
          <a:p>
            <a:endParaRPr lang="es-CU"/>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94CC679F-2BE3-4A1C-8406-0199267159FE}" type="slidenum">
              <a:rPr lang="es-CU" smtClean="0"/>
              <a:t>‹Nº›</a:t>
            </a:fld>
            <a:endParaRPr lang="es-CU"/>
          </a:p>
        </p:txBody>
      </p:sp>
    </p:spTree>
    <p:extLst>
      <p:ext uri="{BB962C8B-B14F-4D97-AF65-F5344CB8AC3E}">
        <p14:creationId xmlns:p14="http://schemas.microsoft.com/office/powerpoint/2010/main" val="177032434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ació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6"/>
          <p:cNvSpPr>
            <a:spLocks noGrp="1"/>
          </p:cNvSpPr>
          <p:nvPr>
            <p:ph type="dt" sz="half" idx="10"/>
          </p:nvPr>
        </p:nvSpPr>
        <p:spPr/>
        <p:txBody>
          <a:bodyPr/>
          <a:lstStyle/>
          <a:p>
            <a:fld id="{44EA4F8E-E759-416C-8B47-8C4BD4E0537E}" type="datetimeFigureOut">
              <a:rPr lang="es-CU" smtClean="0"/>
              <a:t>01/01/2009</a:t>
            </a:fld>
            <a:endParaRPr lang="es-CU"/>
          </a:p>
        </p:txBody>
      </p:sp>
      <p:sp>
        <p:nvSpPr>
          <p:cNvPr id="8" name="Footer Placeholder 7"/>
          <p:cNvSpPr>
            <a:spLocks noGrp="1"/>
          </p:cNvSpPr>
          <p:nvPr>
            <p:ph type="ftr" sz="quarter" idx="11"/>
          </p:nvPr>
        </p:nvSpPr>
        <p:spPr/>
        <p:txBody>
          <a:bodyPr/>
          <a:lstStyle/>
          <a:p>
            <a:endParaRPr lang="es-CU"/>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94CC679F-2BE3-4A1C-8406-0199267159FE}" type="slidenum">
              <a:rPr lang="es-CU" smtClean="0"/>
              <a:t>‹Nº›</a:t>
            </a:fld>
            <a:endParaRPr lang="es-CU"/>
          </a:p>
        </p:txBody>
      </p:sp>
    </p:spTree>
    <p:extLst>
      <p:ext uri="{BB962C8B-B14F-4D97-AF65-F5344CB8AC3E}">
        <p14:creationId xmlns:p14="http://schemas.microsoft.com/office/powerpoint/2010/main" val="231650932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Date Placeholder 2"/>
          <p:cNvSpPr>
            <a:spLocks noGrp="1"/>
          </p:cNvSpPr>
          <p:nvPr>
            <p:ph type="dt" sz="half" idx="10"/>
          </p:nvPr>
        </p:nvSpPr>
        <p:spPr/>
        <p:txBody>
          <a:bodyPr/>
          <a:lstStyle/>
          <a:p>
            <a:fld id="{44EA4F8E-E759-416C-8B47-8C4BD4E0537E}" type="datetimeFigureOut">
              <a:rPr lang="es-CU" smtClean="0"/>
              <a:t>01/01/2009</a:t>
            </a:fld>
            <a:endParaRPr lang="es-CU"/>
          </a:p>
        </p:txBody>
      </p:sp>
      <p:sp>
        <p:nvSpPr>
          <p:cNvPr id="4" name="Footer Placeholder 3"/>
          <p:cNvSpPr>
            <a:spLocks noGrp="1"/>
          </p:cNvSpPr>
          <p:nvPr>
            <p:ph type="ftr" sz="quarter" idx="11"/>
          </p:nvPr>
        </p:nvSpPr>
        <p:spPr/>
        <p:txBody>
          <a:bodyPr/>
          <a:lstStyle/>
          <a:p>
            <a:endParaRPr lang="es-CU"/>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94CC679F-2BE3-4A1C-8406-0199267159FE}" type="slidenum">
              <a:rPr lang="es-CU" smtClean="0"/>
              <a:t>‹Nº›</a:t>
            </a:fld>
            <a:endParaRPr lang="es-CU"/>
          </a:p>
        </p:txBody>
      </p:sp>
    </p:spTree>
    <p:extLst>
      <p:ext uri="{BB962C8B-B14F-4D97-AF65-F5344CB8AC3E}">
        <p14:creationId xmlns:p14="http://schemas.microsoft.com/office/powerpoint/2010/main" val="2468596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4EA4F8E-E759-416C-8B47-8C4BD4E0537E}" type="datetimeFigureOut">
              <a:rPr lang="es-CU" smtClean="0"/>
              <a:t>01/01/2009</a:t>
            </a:fld>
            <a:endParaRPr lang="es-CU"/>
          </a:p>
        </p:txBody>
      </p:sp>
      <p:sp>
        <p:nvSpPr>
          <p:cNvPr id="3" name="Footer Placeholder 2"/>
          <p:cNvSpPr>
            <a:spLocks noGrp="1"/>
          </p:cNvSpPr>
          <p:nvPr>
            <p:ph type="ftr" sz="quarter" idx="11"/>
          </p:nvPr>
        </p:nvSpPr>
        <p:spPr/>
        <p:txBody>
          <a:bodyPr/>
          <a:lstStyle/>
          <a:p>
            <a:endParaRPr lang="es-CU"/>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94CC679F-2BE3-4A1C-8406-0199267159FE}" type="slidenum">
              <a:rPr lang="es-CU" smtClean="0"/>
              <a:t>‹Nº›</a:t>
            </a:fld>
            <a:endParaRPr lang="es-CU"/>
          </a:p>
        </p:txBody>
      </p:sp>
    </p:spTree>
    <p:extLst>
      <p:ext uri="{BB962C8B-B14F-4D97-AF65-F5344CB8AC3E}">
        <p14:creationId xmlns:p14="http://schemas.microsoft.com/office/powerpoint/2010/main" val="164649192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s-ES"/>
              <a:t>Haga clic para modificar el estilo de título del patrón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los estilos de texto del patrón</a:t>
            </a:r>
          </a:p>
        </p:txBody>
      </p:sp>
      <p:sp>
        <p:nvSpPr>
          <p:cNvPr id="5" name="Date Placeholder 4"/>
          <p:cNvSpPr>
            <a:spLocks noGrp="1"/>
          </p:cNvSpPr>
          <p:nvPr>
            <p:ph type="dt" sz="half" idx="10"/>
          </p:nvPr>
        </p:nvSpPr>
        <p:spPr/>
        <p:txBody>
          <a:bodyPr/>
          <a:lstStyle/>
          <a:p>
            <a:fld id="{44EA4F8E-E759-416C-8B47-8C4BD4E0537E}" type="datetimeFigureOut">
              <a:rPr lang="es-CU" smtClean="0"/>
              <a:t>01/01/2009</a:t>
            </a:fld>
            <a:endParaRPr lang="es-CU"/>
          </a:p>
        </p:txBody>
      </p:sp>
      <p:sp>
        <p:nvSpPr>
          <p:cNvPr id="6" name="Footer Placeholder 5"/>
          <p:cNvSpPr>
            <a:spLocks noGrp="1"/>
          </p:cNvSpPr>
          <p:nvPr>
            <p:ph type="ftr" sz="quarter" idx="11"/>
          </p:nvPr>
        </p:nvSpPr>
        <p:spPr/>
        <p:txBody>
          <a:bodyPr/>
          <a:lstStyle/>
          <a:p>
            <a:endParaRPr lang="es-CU"/>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94CC679F-2BE3-4A1C-8406-0199267159FE}" type="slidenum">
              <a:rPr lang="es-CU" smtClean="0"/>
              <a:t>‹Nº›</a:t>
            </a:fld>
            <a:endParaRPr lang="es-CU"/>
          </a:p>
        </p:txBody>
      </p:sp>
    </p:spTree>
    <p:extLst>
      <p:ext uri="{BB962C8B-B14F-4D97-AF65-F5344CB8AC3E}">
        <p14:creationId xmlns:p14="http://schemas.microsoft.com/office/powerpoint/2010/main" val="314265027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s-ES"/>
              <a:t>Haga clic para modificar el estilo de título del patrón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a:t>Haga clic en el icono para agregar una imagen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los estilos de texto del patrón</a:t>
            </a:r>
          </a:p>
        </p:txBody>
      </p:sp>
      <p:sp>
        <p:nvSpPr>
          <p:cNvPr id="5" name="Date Placeholder 4"/>
          <p:cNvSpPr>
            <a:spLocks noGrp="1"/>
          </p:cNvSpPr>
          <p:nvPr>
            <p:ph type="dt" sz="half" idx="10"/>
          </p:nvPr>
        </p:nvSpPr>
        <p:spPr/>
        <p:txBody>
          <a:bodyPr/>
          <a:lstStyle/>
          <a:p>
            <a:fld id="{44EA4F8E-E759-416C-8B47-8C4BD4E0537E}" type="datetimeFigureOut">
              <a:rPr lang="es-CU" smtClean="0"/>
              <a:t>01/01/2009</a:t>
            </a:fld>
            <a:endParaRPr lang="es-CU"/>
          </a:p>
        </p:txBody>
      </p:sp>
      <p:sp>
        <p:nvSpPr>
          <p:cNvPr id="6" name="Footer Placeholder 5"/>
          <p:cNvSpPr>
            <a:spLocks noGrp="1"/>
          </p:cNvSpPr>
          <p:nvPr>
            <p:ph type="ftr" sz="quarter" idx="11"/>
          </p:nvPr>
        </p:nvSpPr>
        <p:spPr/>
        <p:txBody>
          <a:bodyPr/>
          <a:lstStyle/>
          <a:p>
            <a:endParaRPr lang="es-CU"/>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94CC679F-2BE3-4A1C-8406-0199267159FE}" type="slidenum">
              <a:rPr lang="es-CU" smtClean="0"/>
              <a:t>‹Nº›</a:t>
            </a:fld>
            <a:endParaRPr lang="es-CU"/>
          </a:p>
        </p:txBody>
      </p:sp>
    </p:spTree>
    <p:extLst>
      <p:ext uri="{BB962C8B-B14F-4D97-AF65-F5344CB8AC3E}">
        <p14:creationId xmlns:p14="http://schemas.microsoft.com/office/powerpoint/2010/main" val="379500721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44EA4F8E-E759-416C-8B47-8C4BD4E0537E}" type="datetimeFigureOut">
              <a:rPr lang="es-CU" smtClean="0"/>
              <a:t>01/01/2009</a:t>
            </a:fld>
            <a:endParaRPr lang="es-CU"/>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s-CU"/>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94CC679F-2BE3-4A1C-8406-0199267159FE}" type="slidenum">
              <a:rPr lang="es-CU" smtClean="0"/>
              <a:t>‹Nº›</a:t>
            </a:fld>
            <a:endParaRPr lang="es-CU"/>
          </a:p>
        </p:txBody>
      </p:sp>
    </p:spTree>
    <p:extLst>
      <p:ext uri="{BB962C8B-B14F-4D97-AF65-F5344CB8AC3E}">
        <p14:creationId xmlns:p14="http://schemas.microsoft.com/office/powerpoint/2010/main" val="31576746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diagramLayout" Target="../diagrams/layout1.xml"/><Relationship Id="rId7" Type="http://schemas.openxmlformats.org/officeDocument/2006/relationships/hyperlink" Target="mailto:jorgenjover@rect.uh.cu" TargetMode="External"/><Relationship Id="rId2" Type="http://schemas.openxmlformats.org/officeDocument/2006/relationships/diagramData" Target="../diagrams/data1.xml"/><Relationship Id="rId1" Type="http://schemas.openxmlformats.org/officeDocument/2006/relationships/slideLayout" Target="../slideLayouts/slideLayout7.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19.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3" Type="http://schemas.openxmlformats.org/officeDocument/2006/relationships/diagramData" Target="../diagrams/data5.xml"/><Relationship Id="rId7" Type="http://schemas.microsoft.com/office/2007/relationships/diagramDrawing" Target="../diagrams/drawing5.xml"/><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diagramColors" Target="../diagrams/colors5.xml"/><Relationship Id="rId5" Type="http://schemas.openxmlformats.org/officeDocument/2006/relationships/diagramQuickStyle" Target="../diagrams/quickStyle5.xml"/><Relationship Id="rId4" Type="http://schemas.openxmlformats.org/officeDocument/2006/relationships/diagramLayout" Target="../diagrams/layout5.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7.xml"/><Relationship Id="rId1" Type="http://schemas.openxmlformats.org/officeDocument/2006/relationships/vmlDrawing" Target="../drawings/vmlDrawing1.vml"/><Relationship Id="rId5" Type="http://schemas.openxmlformats.org/officeDocument/2006/relationships/image" Target="../media/image2.emf"/><Relationship Id="rId4" Type="http://schemas.openxmlformats.org/officeDocument/2006/relationships/oleObject" Target="../embeddings/oleObject1.bin"/></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3" Type="http://schemas.openxmlformats.org/officeDocument/2006/relationships/diagramLayout" Target="../diagrams/layout6.xml"/><Relationship Id="rId7" Type="http://schemas.openxmlformats.org/officeDocument/2006/relationships/image" Target="../media/image3.png"/><Relationship Id="rId2" Type="http://schemas.openxmlformats.org/officeDocument/2006/relationships/diagramData" Target="../diagrams/data6.xml"/><Relationship Id="rId1" Type="http://schemas.openxmlformats.org/officeDocument/2006/relationships/slideLayout" Target="../slideLayouts/slideLayout7.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diagramData" Target="../diagrams/data7.xml"/><Relationship Id="rId7" Type="http://schemas.microsoft.com/office/2007/relationships/diagramDrawing" Target="../diagrams/drawing7.xml"/><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diagramColors" Target="../diagrams/colors7.xml"/><Relationship Id="rId5" Type="http://schemas.openxmlformats.org/officeDocument/2006/relationships/diagramQuickStyle" Target="../diagrams/quickStyle7.xml"/><Relationship Id="rId4" Type="http://schemas.openxmlformats.org/officeDocument/2006/relationships/diagramLayout" Target="../diagrams/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image" Target="../media/image5.png"/><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3" Type="http://schemas.openxmlformats.org/officeDocument/2006/relationships/diagramLayout" Target="../diagrams/layout8.xml"/><Relationship Id="rId2" Type="http://schemas.openxmlformats.org/officeDocument/2006/relationships/diagramData" Target="../diagrams/data8.xml"/><Relationship Id="rId1" Type="http://schemas.openxmlformats.org/officeDocument/2006/relationships/slideLayout" Target="../slideLayouts/slideLayout2.xml"/><Relationship Id="rId6" Type="http://schemas.microsoft.com/office/2007/relationships/diagramDrawing" Target="../diagrams/drawing8.xml"/><Relationship Id="rId5" Type="http://schemas.openxmlformats.org/officeDocument/2006/relationships/diagramColors" Target="../diagrams/colors8.xml"/><Relationship Id="rId4" Type="http://schemas.openxmlformats.org/officeDocument/2006/relationships/diagramQuickStyle" Target="../diagrams/quickStyle8.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3" Type="http://schemas.openxmlformats.org/officeDocument/2006/relationships/diagramData" Target="../diagrams/data9.xml"/><Relationship Id="rId7" Type="http://schemas.microsoft.com/office/2007/relationships/diagramDrawing" Target="../diagrams/drawing9.xml"/><Relationship Id="rId2" Type="http://schemas.openxmlformats.org/officeDocument/2006/relationships/notesSlide" Target="../notesSlides/notesSlide7.xml"/><Relationship Id="rId1" Type="http://schemas.openxmlformats.org/officeDocument/2006/relationships/slideLayout" Target="../slideLayouts/slideLayout2.xml"/><Relationship Id="rId6" Type="http://schemas.openxmlformats.org/officeDocument/2006/relationships/diagramColors" Target="../diagrams/colors9.xml"/><Relationship Id="rId5" Type="http://schemas.openxmlformats.org/officeDocument/2006/relationships/diagramQuickStyle" Target="../diagrams/quickStyle9.xml"/><Relationship Id="rId4" Type="http://schemas.openxmlformats.org/officeDocument/2006/relationships/diagramLayout" Target="../diagrams/layout9.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aphicFrame>
        <p:nvGraphicFramePr>
          <p:cNvPr id="2" name="1 Marcador de contenido"/>
          <p:cNvGraphicFramePr>
            <a:graphicFrameLocks noGrp="1"/>
          </p:cNvGraphicFramePr>
          <p:nvPr>
            <p:ph idx="4294967295"/>
            <p:extLst>
              <p:ext uri="{D42A27DB-BD31-4B8C-83A1-F6EECF244321}">
                <p14:modId xmlns:p14="http://schemas.microsoft.com/office/powerpoint/2010/main" val="3110367512"/>
              </p:ext>
            </p:extLst>
          </p:nvPr>
        </p:nvGraphicFramePr>
        <p:xfrm>
          <a:off x="1275070" y="1038087"/>
          <a:ext cx="8505825" cy="259238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Rectangle 3"/>
          <p:cNvSpPr txBox="1">
            <a:spLocks noChangeArrowheads="1"/>
          </p:cNvSpPr>
          <p:nvPr/>
        </p:nvSpPr>
        <p:spPr>
          <a:xfrm>
            <a:off x="6411512" y="4523719"/>
            <a:ext cx="4404099" cy="1808750"/>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r">
              <a:buFont typeface="Wingdings" pitchFamily="2" charset="2"/>
              <a:buNone/>
              <a:defRPr/>
            </a:pPr>
            <a:r>
              <a:rPr lang="es-ES" sz="2400" dirty="0">
                <a:effectLst>
                  <a:outerShdw blurRad="38100" dist="38100" dir="2700000" algn="tl">
                    <a:srgbClr val="C0C0C0"/>
                  </a:outerShdw>
                </a:effectLst>
              </a:rPr>
              <a:t>Jorge Núñez </a:t>
            </a:r>
            <a:r>
              <a:rPr lang="es-ES" sz="2400" dirty="0" err="1">
                <a:effectLst>
                  <a:outerShdw blurRad="38100" dist="38100" dir="2700000" algn="tl">
                    <a:srgbClr val="C0C0C0"/>
                  </a:outerShdw>
                </a:effectLst>
              </a:rPr>
              <a:t>Jover</a:t>
            </a:r>
            <a:endParaRPr lang="es-ES" sz="2400" dirty="0">
              <a:effectLst>
                <a:outerShdw blurRad="38100" dist="38100" dir="2700000" algn="tl">
                  <a:srgbClr val="C0C0C0"/>
                </a:outerShdw>
              </a:effectLst>
            </a:endParaRPr>
          </a:p>
          <a:p>
            <a:pPr algn="r">
              <a:buFont typeface="Wingdings" pitchFamily="2" charset="2"/>
              <a:buNone/>
              <a:defRPr/>
            </a:pPr>
            <a:r>
              <a:rPr lang="es-ES_tradnl" sz="2400" dirty="0">
                <a:effectLst>
                  <a:outerShdw blurRad="38100" dist="38100" dir="2700000" algn="tl">
                    <a:srgbClr val="C0C0C0"/>
                  </a:outerShdw>
                </a:effectLst>
              </a:rPr>
              <a:t>Cátedra C T S + I</a:t>
            </a:r>
          </a:p>
          <a:p>
            <a:pPr algn="r">
              <a:buFont typeface="Wingdings" pitchFamily="2" charset="2"/>
              <a:buNone/>
              <a:defRPr/>
            </a:pPr>
            <a:r>
              <a:rPr lang="es-ES" sz="2400" dirty="0">
                <a:effectLst>
                  <a:outerShdw blurRad="38100" dist="38100" dir="2700000" algn="tl">
                    <a:srgbClr val="C0C0C0"/>
                  </a:outerShdw>
                </a:effectLst>
              </a:rPr>
              <a:t>Universidad de La Habana</a:t>
            </a:r>
          </a:p>
          <a:p>
            <a:pPr algn="r">
              <a:buFont typeface="Wingdings" pitchFamily="2" charset="2"/>
              <a:buNone/>
              <a:defRPr/>
            </a:pPr>
            <a:r>
              <a:rPr lang="es-ES" sz="2400" u="sng" dirty="0">
                <a:solidFill>
                  <a:srgbClr val="D4D96F"/>
                </a:solidFill>
                <a:effectLst>
                  <a:outerShdw blurRad="38100" dist="38100" dir="2700000" algn="tl">
                    <a:srgbClr val="C0C0C0"/>
                  </a:outerShdw>
                </a:effectLst>
                <a:hlinkClick r:id="rId7"/>
              </a:rPr>
              <a:t>jorgenjover@rect.uh.cu</a:t>
            </a:r>
            <a:endParaRPr lang="es-ES" sz="2400" u="sng" dirty="0">
              <a:solidFill>
                <a:srgbClr val="D4D96F"/>
              </a:solidFill>
              <a:effectLst>
                <a:outerShdw blurRad="38100" dist="38100" dir="2700000" algn="tl">
                  <a:srgbClr val="C0C0C0"/>
                </a:outerShdw>
              </a:effectLst>
            </a:endParaRPr>
          </a:p>
          <a:p>
            <a:pPr>
              <a:defRPr/>
            </a:pPr>
            <a:endParaRPr lang="es-ES" sz="2000" b="1" dirty="0">
              <a:effectLst>
                <a:outerShdw blurRad="38100" dist="38100" dir="2700000" algn="tl">
                  <a:srgbClr val="C0C0C0"/>
                </a:outerShdw>
              </a:effectLst>
            </a:endParaRPr>
          </a:p>
        </p:txBody>
      </p:sp>
    </p:spTree>
    <p:extLst>
      <p:ext uri="{BB962C8B-B14F-4D97-AF65-F5344CB8AC3E}">
        <p14:creationId xmlns:p14="http://schemas.microsoft.com/office/powerpoint/2010/main" val="183469168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aphicFrame>
        <p:nvGraphicFramePr>
          <p:cNvPr id="6" name="5 Tabla"/>
          <p:cNvGraphicFramePr>
            <a:graphicFrameLocks noGrp="1"/>
          </p:cNvGraphicFramePr>
          <p:nvPr>
            <p:extLst>
              <p:ext uri="{D42A27DB-BD31-4B8C-83A1-F6EECF244321}">
                <p14:modId xmlns:p14="http://schemas.microsoft.com/office/powerpoint/2010/main" val="2173649959"/>
              </p:ext>
            </p:extLst>
          </p:nvPr>
        </p:nvGraphicFramePr>
        <p:xfrm>
          <a:off x="866274" y="198199"/>
          <a:ext cx="11071726" cy="6431202"/>
        </p:xfrm>
        <a:graphic>
          <a:graphicData uri="http://schemas.openxmlformats.org/drawingml/2006/table">
            <a:tbl>
              <a:tblPr firstRow="1" bandRow="1">
                <a:tableStyleId>{5C22544A-7EE6-4342-B048-85BDC9FD1C3A}</a:tableStyleId>
              </a:tblPr>
              <a:tblGrid>
                <a:gridCol w="3954188">
                  <a:extLst>
                    <a:ext uri="{9D8B030D-6E8A-4147-A177-3AD203B41FA5}">
                      <a16:colId xmlns:a16="http://schemas.microsoft.com/office/drawing/2014/main" val="20000"/>
                    </a:ext>
                  </a:extLst>
                </a:gridCol>
                <a:gridCol w="7117538">
                  <a:extLst>
                    <a:ext uri="{9D8B030D-6E8A-4147-A177-3AD203B41FA5}">
                      <a16:colId xmlns:a16="http://schemas.microsoft.com/office/drawing/2014/main" val="20001"/>
                    </a:ext>
                  </a:extLst>
                </a:gridCol>
              </a:tblGrid>
              <a:tr h="867147">
                <a:tc>
                  <a:txBody>
                    <a:bodyPr/>
                    <a:lstStyle/>
                    <a:p>
                      <a:r>
                        <a:rPr lang="es-ES" sz="2200" dirty="0"/>
                        <a:t>Producciones</a:t>
                      </a:r>
                      <a:r>
                        <a:rPr lang="es-ES" dirty="0"/>
                        <a:t> conceptuales</a:t>
                      </a:r>
                    </a:p>
                  </a:txBody>
                  <a:tcPr/>
                </a:tc>
                <a:tc>
                  <a:txBody>
                    <a:bodyPr/>
                    <a:lstStyle/>
                    <a:p>
                      <a:r>
                        <a:rPr lang="es-ES" sz="2200" dirty="0"/>
                        <a:t>Tesis más importantes</a:t>
                      </a:r>
                    </a:p>
                  </a:txBody>
                  <a:tcPr/>
                </a:tc>
                <a:extLst>
                  <a:ext uri="{0D108BD9-81ED-4DB2-BD59-A6C34878D82A}">
                    <a16:rowId xmlns:a16="http://schemas.microsoft.com/office/drawing/2014/main" val="10000"/>
                  </a:ext>
                </a:extLst>
              </a:tr>
              <a:tr h="1585043">
                <a:tc rowSpan="3">
                  <a:txBody>
                    <a:bodyPr/>
                    <a:lstStyle/>
                    <a:p>
                      <a:pPr algn="ctr"/>
                      <a:r>
                        <a:rPr lang="es-ES_tradnl" sz="3200" dirty="0">
                          <a:effectLst/>
                        </a:rPr>
                        <a:t>Sociología clásica de la ciencia</a:t>
                      </a:r>
                    </a:p>
                    <a:p>
                      <a:pPr algn="ctr"/>
                      <a:r>
                        <a:rPr lang="es-ES_tradnl" sz="3200" dirty="0">
                          <a:effectLst/>
                        </a:rPr>
                        <a:t>(R.K. </a:t>
                      </a:r>
                      <a:r>
                        <a:rPr lang="es-ES_tradnl" sz="3200" dirty="0" err="1">
                          <a:effectLst/>
                        </a:rPr>
                        <a:t>Merton</a:t>
                      </a:r>
                      <a:r>
                        <a:rPr lang="es-ES_tradnl" sz="3200" dirty="0">
                          <a:effectLst/>
                        </a:rPr>
                        <a:t> 1910-2003)</a:t>
                      </a:r>
                    </a:p>
                    <a:p>
                      <a:pPr algn="ctr"/>
                      <a:endParaRPr lang="es-ES" sz="3200" dirty="0">
                        <a:effectLst/>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s-ES_tradnl" sz="2400" dirty="0">
                          <a:effectLst/>
                        </a:rPr>
                        <a:t>Actividad social y cognitivamente diferenciada</a:t>
                      </a:r>
                      <a:endParaRPr lang="es-ES" sz="2400" dirty="0"/>
                    </a:p>
                  </a:txBody>
                  <a:tcPr/>
                </a:tc>
                <a:extLst>
                  <a:ext uri="{0D108BD9-81ED-4DB2-BD59-A6C34878D82A}">
                    <a16:rowId xmlns:a16="http://schemas.microsoft.com/office/drawing/2014/main" val="10001"/>
                  </a:ext>
                </a:extLst>
              </a:tr>
              <a:tr h="1713725">
                <a:tc vMerge="1">
                  <a:txBody>
                    <a:bodyPr/>
                    <a:lstStyle/>
                    <a:p>
                      <a:endParaRPr lang="es-ES"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s-ES_tradnl" sz="2400" dirty="0">
                          <a:effectLst/>
                        </a:rPr>
                        <a:t>Sistema auto sostenido de pensamiento y organización: independencia, rigurosidad, criticidad, objetividad.</a:t>
                      </a:r>
                      <a:endParaRPr lang="es-US" sz="2400" dirty="0">
                        <a:effectLst/>
                      </a:endParaRPr>
                    </a:p>
                    <a:p>
                      <a:endParaRPr lang="es-ES" dirty="0"/>
                    </a:p>
                  </a:txBody>
                  <a:tcPr/>
                </a:tc>
                <a:extLst>
                  <a:ext uri="{0D108BD9-81ED-4DB2-BD59-A6C34878D82A}">
                    <a16:rowId xmlns:a16="http://schemas.microsoft.com/office/drawing/2014/main" val="10002"/>
                  </a:ext>
                </a:extLst>
              </a:tr>
              <a:tr h="2265287">
                <a:tc vMerge="1">
                  <a:txBody>
                    <a:bodyPr/>
                    <a:lstStyle/>
                    <a:p>
                      <a:endParaRPr lang="es-ES"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s-ES_tradnl" sz="2400" dirty="0">
                          <a:effectLst/>
                        </a:rPr>
                        <a:t>Es posible entender la ciencia como institución social pero no el conocimiento: La "Zona de Exclusión Sociológica" y el CUDEOS como cinturón protector: comunitarismo, universalismo, desinterés, escepticismo organizado.</a:t>
                      </a:r>
                      <a:endParaRPr lang="es-US" sz="2400" dirty="0">
                        <a:effectLst/>
                      </a:endParaRPr>
                    </a:p>
                    <a:p>
                      <a:endParaRPr lang="es-ES" dirty="0"/>
                    </a:p>
                  </a:txBody>
                  <a:tcPr/>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220878557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aphicFrame>
        <p:nvGraphicFramePr>
          <p:cNvPr id="6" name="5 Tabla"/>
          <p:cNvGraphicFramePr>
            <a:graphicFrameLocks noGrp="1"/>
          </p:cNvGraphicFramePr>
          <p:nvPr>
            <p:extLst>
              <p:ext uri="{D42A27DB-BD31-4B8C-83A1-F6EECF244321}">
                <p14:modId xmlns:p14="http://schemas.microsoft.com/office/powerpoint/2010/main" val="356589367"/>
              </p:ext>
            </p:extLst>
          </p:nvPr>
        </p:nvGraphicFramePr>
        <p:xfrm>
          <a:off x="697832" y="264694"/>
          <a:ext cx="11249526" cy="6256420"/>
        </p:xfrm>
        <a:graphic>
          <a:graphicData uri="http://schemas.openxmlformats.org/drawingml/2006/table">
            <a:tbl>
              <a:tblPr firstRow="1" bandRow="1">
                <a:tableStyleId>{5C22544A-7EE6-4342-B048-85BDC9FD1C3A}</a:tableStyleId>
              </a:tblPr>
              <a:tblGrid>
                <a:gridCol w="3596160">
                  <a:extLst>
                    <a:ext uri="{9D8B030D-6E8A-4147-A177-3AD203B41FA5}">
                      <a16:colId xmlns:a16="http://schemas.microsoft.com/office/drawing/2014/main" val="20000"/>
                    </a:ext>
                  </a:extLst>
                </a:gridCol>
                <a:gridCol w="7653366">
                  <a:extLst>
                    <a:ext uri="{9D8B030D-6E8A-4147-A177-3AD203B41FA5}">
                      <a16:colId xmlns:a16="http://schemas.microsoft.com/office/drawing/2014/main" val="20001"/>
                    </a:ext>
                  </a:extLst>
                </a:gridCol>
              </a:tblGrid>
              <a:tr h="848539">
                <a:tc>
                  <a:txBody>
                    <a:bodyPr/>
                    <a:lstStyle/>
                    <a:p>
                      <a:r>
                        <a:rPr lang="es-ES" sz="2200" dirty="0"/>
                        <a:t>Producciones conceptuales</a:t>
                      </a:r>
                    </a:p>
                  </a:txBody>
                  <a:tcPr/>
                </a:tc>
                <a:tc>
                  <a:txBody>
                    <a:bodyPr/>
                    <a:lstStyle/>
                    <a:p>
                      <a:r>
                        <a:rPr lang="es-ES" sz="2200" dirty="0"/>
                        <a:t>Tesis más importantes</a:t>
                      </a:r>
                    </a:p>
                  </a:txBody>
                  <a:tcPr/>
                </a:tc>
                <a:extLst>
                  <a:ext uri="{0D108BD9-81ED-4DB2-BD59-A6C34878D82A}">
                    <a16:rowId xmlns:a16="http://schemas.microsoft.com/office/drawing/2014/main" val="10000"/>
                  </a:ext>
                </a:extLst>
              </a:tr>
              <a:tr h="1333678">
                <a:tc rowSpan="4">
                  <a:txBody>
                    <a:bodyPr/>
                    <a:lstStyle/>
                    <a:p>
                      <a:pPr algn="ctr"/>
                      <a:r>
                        <a:rPr lang="es-ES" sz="3200" dirty="0"/>
                        <a:t>T. S. Kuhn (1922-1996)</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s-ES" sz="2400" kern="1200" dirty="0">
                          <a:solidFill>
                            <a:schemeClr val="dk1"/>
                          </a:solidFill>
                          <a:effectLst/>
                          <a:latin typeface="+mn-lt"/>
                          <a:ea typeface="+mn-ea"/>
                          <a:cs typeface="+mn-cs"/>
                        </a:rPr>
                        <a:t>La comunidad científica como unidad productora y legitimadora del conocimiento científico</a:t>
                      </a:r>
                      <a:endParaRPr lang="es-ES" sz="2400" dirty="0">
                        <a:effectLst/>
                      </a:endParaRPr>
                    </a:p>
                  </a:txBody>
                  <a:tcPr/>
                </a:tc>
                <a:extLst>
                  <a:ext uri="{0D108BD9-81ED-4DB2-BD59-A6C34878D82A}">
                    <a16:rowId xmlns:a16="http://schemas.microsoft.com/office/drawing/2014/main" val="10001"/>
                  </a:ext>
                </a:extLst>
              </a:tr>
              <a:tr h="1744040">
                <a:tc vMerge="1">
                  <a:txBody>
                    <a:bodyPr/>
                    <a:lstStyle/>
                    <a:p>
                      <a:endParaRPr lang="es-ES"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s-ES" sz="2400" dirty="0">
                          <a:effectLst/>
                        </a:rPr>
                        <a:t>Paradigma: trabajo científico ejemplar que crea una tradición dentro de un área especializada de la ciencia. Hay consenso. Lenguaje compartido</a:t>
                      </a:r>
                    </a:p>
                  </a:txBody>
                  <a:tcPr/>
                </a:tc>
                <a:extLst>
                  <a:ext uri="{0D108BD9-81ED-4DB2-BD59-A6C34878D82A}">
                    <a16:rowId xmlns:a16="http://schemas.microsoft.com/office/drawing/2014/main" val="10002"/>
                  </a:ext>
                </a:extLst>
              </a:tr>
              <a:tr h="1128496">
                <a:tc vMerge="1">
                  <a:txBody>
                    <a:bodyPr/>
                    <a:lstStyle/>
                    <a:p>
                      <a:endParaRPr lang="es-ES"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s-ES" sz="2400" dirty="0">
                          <a:effectLst/>
                        </a:rPr>
                        <a:t>Papel de la socialización, el entrenamiento y la educación. El dogmatismo y el autoritarismo. Cuestión generacional.</a:t>
                      </a:r>
                    </a:p>
                  </a:txBody>
                  <a:tcPr/>
                </a:tc>
                <a:extLst>
                  <a:ext uri="{0D108BD9-81ED-4DB2-BD59-A6C34878D82A}">
                    <a16:rowId xmlns:a16="http://schemas.microsoft.com/office/drawing/2014/main" val="10003"/>
                  </a:ext>
                </a:extLst>
              </a:tr>
              <a:tr h="1201667">
                <a:tc vMerge="1">
                  <a:txBody>
                    <a:bodyPr/>
                    <a:lstStyle/>
                    <a:p>
                      <a:endParaRPr lang="es-ES"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s-ES" sz="2400" dirty="0">
                          <a:effectLst/>
                        </a:rPr>
                        <a:t>Relativamente aislada del contexto. Tradición cultural que se reproduce entre los practicantes  (profesores, alumnos, etc.).</a:t>
                      </a:r>
                    </a:p>
                  </a:txBody>
                  <a:tcPr/>
                </a:tc>
                <a:extLst>
                  <a:ext uri="{0D108BD9-81ED-4DB2-BD59-A6C34878D82A}">
                    <a16:rowId xmlns:a16="http://schemas.microsoft.com/office/drawing/2014/main" val="10004"/>
                  </a:ext>
                </a:extLst>
              </a:tr>
            </a:tbl>
          </a:graphicData>
        </a:graphic>
      </p:graphicFrame>
    </p:spTree>
    <p:extLst>
      <p:ext uri="{BB962C8B-B14F-4D97-AF65-F5344CB8AC3E}">
        <p14:creationId xmlns:p14="http://schemas.microsoft.com/office/powerpoint/2010/main" val="321608131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aphicFrame>
        <p:nvGraphicFramePr>
          <p:cNvPr id="6" name="5 Tabla"/>
          <p:cNvGraphicFramePr>
            <a:graphicFrameLocks noGrp="1"/>
          </p:cNvGraphicFramePr>
          <p:nvPr>
            <p:extLst>
              <p:ext uri="{D42A27DB-BD31-4B8C-83A1-F6EECF244321}">
                <p14:modId xmlns:p14="http://schemas.microsoft.com/office/powerpoint/2010/main" val="1156860657"/>
              </p:ext>
            </p:extLst>
          </p:nvPr>
        </p:nvGraphicFramePr>
        <p:xfrm>
          <a:off x="757989" y="116631"/>
          <a:ext cx="11249527" cy="6428548"/>
        </p:xfrm>
        <a:graphic>
          <a:graphicData uri="http://schemas.openxmlformats.org/drawingml/2006/table">
            <a:tbl>
              <a:tblPr firstRow="1" bandRow="1">
                <a:tableStyleId>{5C22544A-7EE6-4342-B048-85BDC9FD1C3A}</a:tableStyleId>
              </a:tblPr>
              <a:tblGrid>
                <a:gridCol w="4295933">
                  <a:extLst>
                    <a:ext uri="{9D8B030D-6E8A-4147-A177-3AD203B41FA5}">
                      <a16:colId xmlns:a16="http://schemas.microsoft.com/office/drawing/2014/main" val="20000"/>
                    </a:ext>
                  </a:extLst>
                </a:gridCol>
                <a:gridCol w="6953594">
                  <a:extLst>
                    <a:ext uri="{9D8B030D-6E8A-4147-A177-3AD203B41FA5}">
                      <a16:colId xmlns:a16="http://schemas.microsoft.com/office/drawing/2014/main" val="20001"/>
                    </a:ext>
                  </a:extLst>
                </a:gridCol>
              </a:tblGrid>
              <a:tr h="802002">
                <a:tc>
                  <a:txBody>
                    <a:bodyPr/>
                    <a:lstStyle/>
                    <a:p>
                      <a:r>
                        <a:rPr lang="es-ES" sz="2200" dirty="0"/>
                        <a:t>Producciones conceptuales</a:t>
                      </a:r>
                    </a:p>
                  </a:txBody>
                  <a:tcPr/>
                </a:tc>
                <a:tc>
                  <a:txBody>
                    <a:bodyPr/>
                    <a:lstStyle/>
                    <a:p>
                      <a:r>
                        <a:rPr lang="es-ES" sz="2200" dirty="0"/>
                        <a:t>Tesis más importantes</a:t>
                      </a:r>
                    </a:p>
                  </a:txBody>
                  <a:tcPr/>
                </a:tc>
                <a:extLst>
                  <a:ext uri="{0D108BD9-81ED-4DB2-BD59-A6C34878D82A}">
                    <a16:rowId xmlns:a16="http://schemas.microsoft.com/office/drawing/2014/main" val="10000"/>
                  </a:ext>
                </a:extLst>
              </a:tr>
              <a:tr h="1465967">
                <a:tc rowSpan="4">
                  <a:txBody>
                    <a:bodyPr/>
                    <a:lstStyle/>
                    <a:p>
                      <a:pPr algn="ctr"/>
                      <a:r>
                        <a:rPr lang="es-ES" sz="3200" dirty="0"/>
                        <a:t>Crítica</a:t>
                      </a:r>
                      <a:r>
                        <a:rPr lang="es-ES" sz="3200" baseline="0" dirty="0"/>
                        <a:t> de </a:t>
                      </a:r>
                      <a:r>
                        <a:rPr lang="es-ES" sz="3200" baseline="0" dirty="0" smtClean="0"/>
                        <a:t>P. Bourdieu</a:t>
                      </a:r>
                      <a:endParaRPr lang="es-ES" sz="3200" baseline="0" dirty="0"/>
                    </a:p>
                    <a:p>
                      <a:pPr algn="ctr"/>
                      <a:r>
                        <a:rPr lang="es-ES" sz="3200" baseline="0" dirty="0"/>
                        <a:t>(1930-2002)</a:t>
                      </a:r>
                      <a:endParaRPr lang="es-ES" sz="32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s-ES" sz="2400" strike="noStrike" dirty="0">
                          <a:effectLst/>
                        </a:rPr>
                        <a:t>Es insostenible la noción de comunidad científica autónoma, aislada, auto reproductora, con científicos neutros sólo  dedicados al progreso de la ciencia. </a:t>
                      </a:r>
                    </a:p>
                  </a:txBody>
                  <a:tcPr/>
                </a:tc>
                <a:extLst>
                  <a:ext uri="{0D108BD9-81ED-4DB2-BD59-A6C34878D82A}">
                    <a16:rowId xmlns:a16="http://schemas.microsoft.com/office/drawing/2014/main" val="10001"/>
                  </a:ext>
                </a:extLst>
              </a:tr>
              <a:tr h="891553">
                <a:tc vMerge="1">
                  <a:txBody>
                    <a:bodyPr/>
                    <a:lstStyle/>
                    <a:p>
                      <a:endParaRPr lang="es-ES" dirty="0"/>
                    </a:p>
                  </a:txBody>
                  <a:tcPr/>
                </a:tc>
                <a:tc>
                  <a:txBody>
                    <a:bodyPr/>
                    <a:lstStyle/>
                    <a:p>
                      <a:r>
                        <a:rPr lang="es-ES" sz="2400" b="0" strike="noStrike" dirty="0">
                          <a:effectLst/>
                        </a:rPr>
                        <a:t>Campo científico (lucha, conflicto, poder, desigualdad, crédito</a:t>
                      </a:r>
                      <a:r>
                        <a:rPr lang="es-ES" sz="2400" b="0" strike="noStrike" baseline="0" dirty="0">
                          <a:effectLst/>
                        </a:rPr>
                        <a:t> científico</a:t>
                      </a:r>
                      <a:r>
                        <a:rPr lang="es-ES" sz="2400" b="0" strike="noStrike" dirty="0">
                          <a:effectLst/>
                        </a:rPr>
                        <a:t>) vs comunidad científica</a:t>
                      </a:r>
                      <a:endParaRPr lang="es-ES" sz="2400" strike="noStrike" dirty="0">
                        <a:effectLst/>
                      </a:endParaRPr>
                    </a:p>
                  </a:txBody>
                  <a:tcPr/>
                </a:tc>
                <a:extLst>
                  <a:ext uri="{0D108BD9-81ED-4DB2-BD59-A6C34878D82A}">
                    <a16:rowId xmlns:a16="http://schemas.microsoft.com/office/drawing/2014/main" val="10002"/>
                  </a:ext>
                </a:extLst>
              </a:tr>
              <a:tr h="2080289">
                <a:tc vMerge="1">
                  <a:txBody>
                    <a:bodyPr/>
                    <a:lstStyle/>
                    <a:p>
                      <a:endParaRPr lang="es-ES"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s-ES" sz="2400" strike="noStrike" dirty="0">
                          <a:solidFill>
                            <a:schemeClr val="tx1"/>
                          </a:solidFill>
                          <a:effectLst/>
                        </a:rPr>
                        <a:t>Mercado de conocimientos no es otra cosa que un mercado particular dentro del orden económico capitalista. Dentro de ese mercado el científico escoge, decide, invierte, teniendo en mente la anticipación de las  oportunidades.</a:t>
                      </a:r>
                      <a:endParaRPr lang="es-ES" sz="2400" strike="noStrike" dirty="0">
                        <a:effectLst/>
                      </a:endParaRPr>
                    </a:p>
                  </a:txBody>
                  <a:tcPr/>
                </a:tc>
                <a:extLst>
                  <a:ext uri="{0D108BD9-81ED-4DB2-BD59-A6C34878D82A}">
                    <a16:rowId xmlns:a16="http://schemas.microsoft.com/office/drawing/2014/main" val="10003"/>
                  </a:ext>
                </a:extLst>
              </a:tr>
              <a:tr h="1188737">
                <a:tc vMerge="1">
                  <a:txBody>
                    <a:bodyPr/>
                    <a:lstStyle/>
                    <a:p>
                      <a:endParaRPr lang="es-ES"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s-ES" sz="2400" strike="noStrike" dirty="0">
                          <a:effectLst/>
                        </a:rPr>
                        <a:t>El campo está dividido en dos polos: dominantes y dominados</a:t>
                      </a:r>
                      <a:r>
                        <a:rPr lang="es-ES" sz="2400" strike="noStrike" dirty="0">
                          <a:solidFill>
                            <a:schemeClr val="bg1"/>
                          </a:solidFill>
                          <a:effectLst/>
                        </a:rPr>
                        <a:t>. </a:t>
                      </a:r>
                      <a:endParaRPr lang="es-CR" sz="2400" strike="noStrike" dirty="0">
                        <a:solidFill>
                          <a:schemeClr val="bg1"/>
                        </a:solidFill>
                        <a:effectLst/>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s-ES" strike="noStrike" dirty="0">
                        <a:effectLst/>
                      </a:endParaRPr>
                    </a:p>
                  </a:txBody>
                  <a:tcPr/>
                </a:tc>
                <a:extLst>
                  <a:ext uri="{0D108BD9-81ED-4DB2-BD59-A6C34878D82A}">
                    <a16:rowId xmlns:a16="http://schemas.microsoft.com/office/drawing/2014/main" val="10004"/>
                  </a:ext>
                </a:extLst>
              </a:tr>
            </a:tbl>
          </a:graphicData>
        </a:graphic>
      </p:graphicFrame>
    </p:spTree>
    <p:extLst>
      <p:ext uri="{BB962C8B-B14F-4D97-AF65-F5344CB8AC3E}">
        <p14:creationId xmlns:p14="http://schemas.microsoft.com/office/powerpoint/2010/main" val="306112130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aphicFrame>
        <p:nvGraphicFramePr>
          <p:cNvPr id="6" name="5 Tabla"/>
          <p:cNvGraphicFramePr>
            <a:graphicFrameLocks noGrp="1"/>
          </p:cNvGraphicFramePr>
          <p:nvPr>
            <p:extLst>
              <p:ext uri="{D42A27DB-BD31-4B8C-83A1-F6EECF244321}">
                <p14:modId xmlns:p14="http://schemas.microsoft.com/office/powerpoint/2010/main" val="934069014"/>
              </p:ext>
            </p:extLst>
          </p:nvPr>
        </p:nvGraphicFramePr>
        <p:xfrm>
          <a:off x="830179" y="404664"/>
          <a:ext cx="11129209" cy="6044262"/>
        </p:xfrm>
        <a:graphic>
          <a:graphicData uri="http://schemas.openxmlformats.org/drawingml/2006/table">
            <a:tbl>
              <a:tblPr firstRow="1" bandRow="1">
                <a:tableStyleId>{5C22544A-7EE6-4342-B048-85BDC9FD1C3A}</a:tableStyleId>
              </a:tblPr>
              <a:tblGrid>
                <a:gridCol w="5067764">
                  <a:extLst>
                    <a:ext uri="{9D8B030D-6E8A-4147-A177-3AD203B41FA5}">
                      <a16:colId xmlns:a16="http://schemas.microsoft.com/office/drawing/2014/main" val="20000"/>
                    </a:ext>
                  </a:extLst>
                </a:gridCol>
                <a:gridCol w="6061445">
                  <a:extLst>
                    <a:ext uri="{9D8B030D-6E8A-4147-A177-3AD203B41FA5}">
                      <a16:colId xmlns:a16="http://schemas.microsoft.com/office/drawing/2014/main" val="20001"/>
                    </a:ext>
                  </a:extLst>
                </a:gridCol>
              </a:tblGrid>
              <a:tr h="830882">
                <a:tc>
                  <a:txBody>
                    <a:bodyPr/>
                    <a:lstStyle/>
                    <a:p>
                      <a:r>
                        <a:rPr lang="es-ES" sz="2200" dirty="0"/>
                        <a:t>Producciones conceptuales</a:t>
                      </a:r>
                    </a:p>
                  </a:txBody>
                  <a:tcPr/>
                </a:tc>
                <a:tc>
                  <a:txBody>
                    <a:bodyPr/>
                    <a:lstStyle/>
                    <a:p>
                      <a:r>
                        <a:rPr lang="es-ES" sz="2200" dirty="0"/>
                        <a:t>Tesis más importantes</a:t>
                      </a:r>
                    </a:p>
                  </a:txBody>
                  <a:tcPr/>
                </a:tc>
                <a:extLst>
                  <a:ext uri="{0D108BD9-81ED-4DB2-BD59-A6C34878D82A}">
                    <a16:rowId xmlns:a16="http://schemas.microsoft.com/office/drawing/2014/main" val="10000"/>
                  </a:ext>
                </a:extLst>
              </a:tr>
              <a:tr h="1518755">
                <a:tc rowSpan="2">
                  <a:txBody>
                    <a:bodyPr/>
                    <a:lstStyle/>
                    <a:p>
                      <a:pPr algn="ctr"/>
                      <a:r>
                        <a:rPr lang="es-ES" sz="3200" dirty="0"/>
                        <a:t>Crítica de Karin </a:t>
                      </a:r>
                      <a:r>
                        <a:rPr lang="es-ES" sz="3200" dirty="0" err="1"/>
                        <a:t>Knorr</a:t>
                      </a:r>
                      <a:r>
                        <a:rPr lang="es-ES" sz="3200" dirty="0"/>
                        <a:t>-Cetina (Austria, 1944)</a:t>
                      </a:r>
                    </a:p>
                  </a:txBody>
                  <a:tcPr/>
                </a:tc>
                <a:tc>
                  <a:txBody>
                    <a:bodyPr/>
                    <a:lstStyle/>
                    <a:p>
                      <a:r>
                        <a:rPr lang="es-ES" sz="2800" baseline="0" dirty="0"/>
                        <a:t>Arenas </a:t>
                      </a:r>
                      <a:r>
                        <a:rPr lang="es-ES" sz="2800" baseline="0" dirty="0" err="1"/>
                        <a:t>transepistémicas</a:t>
                      </a:r>
                      <a:endParaRPr lang="es-ES" sz="2800" dirty="0"/>
                    </a:p>
                  </a:txBody>
                  <a:tcPr/>
                </a:tc>
                <a:extLst>
                  <a:ext uri="{0D108BD9-81ED-4DB2-BD59-A6C34878D82A}">
                    <a16:rowId xmlns:a16="http://schemas.microsoft.com/office/drawing/2014/main" val="10001"/>
                  </a:ext>
                </a:extLst>
              </a:tr>
              <a:tr h="3694625">
                <a:tc vMerge="1">
                  <a:txBody>
                    <a:bodyPr/>
                    <a:lstStyle/>
                    <a:p>
                      <a:endParaRPr lang="es-ES"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s-ES" sz="2600" dirty="0">
                          <a:effectLst/>
                        </a:rPr>
                        <a:t>Resultados de las investigaciones son el producto de negociaciones interactivas que desbordan el laboratorio y envuelven agencias de financiamiento, industrias, editores, administradores, directores de instituciones científicas, etc. Esas interacciones van  influir en decisiones técnicas</a:t>
                      </a:r>
                    </a:p>
                    <a:p>
                      <a:endParaRPr lang="es-ES" dirty="0"/>
                    </a:p>
                  </a:txBody>
                  <a:tcPr/>
                </a:tc>
                <a:extLst>
                  <a:ext uri="{0D108BD9-81ED-4DB2-BD59-A6C34878D82A}">
                    <a16:rowId xmlns:a16="http://schemas.microsoft.com/office/drawing/2014/main" val="10002"/>
                  </a:ext>
                </a:extLst>
              </a:tr>
            </a:tbl>
          </a:graphicData>
        </a:graphic>
      </p:graphicFrame>
    </p:spTree>
    <p:extLst>
      <p:ext uri="{BB962C8B-B14F-4D97-AF65-F5344CB8AC3E}">
        <p14:creationId xmlns:p14="http://schemas.microsoft.com/office/powerpoint/2010/main" val="42332086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aphicFrame>
        <p:nvGraphicFramePr>
          <p:cNvPr id="6" name="5 Tabla"/>
          <p:cNvGraphicFramePr>
            <a:graphicFrameLocks noGrp="1"/>
          </p:cNvGraphicFramePr>
          <p:nvPr>
            <p:extLst>
              <p:ext uri="{D42A27DB-BD31-4B8C-83A1-F6EECF244321}">
                <p14:modId xmlns:p14="http://schemas.microsoft.com/office/powerpoint/2010/main" val="1534294312"/>
              </p:ext>
            </p:extLst>
          </p:nvPr>
        </p:nvGraphicFramePr>
        <p:xfrm>
          <a:off x="1034717" y="116632"/>
          <a:ext cx="10948736" cy="6507640"/>
        </p:xfrm>
        <a:graphic>
          <a:graphicData uri="http://schemas.openxmlformats.org/drawingml/2006/table">
            <a:tbl>
              <a:tblPr firstRow="1" bandRow="1">
                <a:tableStyleId>{5C22544A-7EE6-4342-B048-85BDC9FD1C3A}</a:tableStyleId>
              </a:tblPr>
              <a:tblGrid>
                <a:gridCol w="3516424">
                  <a:extLst>
                    <a:ext uri="{9D8B030D-6E8A-4147-A177-3AD203B41FA5}">
                      <a16:colId xmlns:a16="http://schemas.microsoft.com/office/drawing/2014/main" val="20000"/>
                    </a:ext>
                  </a:extLst>
                </a:gridCol>
                <a:gridCol w="7432312">
                  <a:extLst>
                    <a:ext uri="{9D8B030D-6E8A-4147-A177-3AD203B41FA5}">
                      <a16:colId xmlns:a16="http://schemas.microsoft.com/office/drawing/2014/main" val="20001"/>
                    </a:ext>
                  </a:extLst>
                </a:gridCol>
              </a:tblGrid>
              <a:tr h="763293">
                <a:tc>
                  <a:txBody>
                    <a:bodyPr/>
                    <a:lstStyle/>
                    <a:p>
                      <a:r>
                        <a:rPr lang="es-ES" sz="2200" dirty="0"/>
                        <a:t>Producciones conceptuales</a:t>
                      </a:r>
                    </a:p>
                  </a:txBody>
                  <a:tcPr/>
                </a:tc>
                <a:tc>
                  <a:txBody>
                    <a:bodyPr/>
                    <a:lstStyle/>
                    <a:p>
                      <a:r>
                        <a:rPr lang="es-ES" sz="2200" dirty="0"/>
                        <a:t>Tesis más importantes</a:t>
                      </a:r>
                    </a:p>
                  </a:txBody>
                  <a:tcPr/>
                </a:tc>
                <a:extLst>
                  <a:ext uri="{0D108BD9-81ED-4DB2-BD59-A6C34878D82A}">
                    <a16:rowId xmlns:a16="http://schemas.microsoft.com/office/drawing/2014/main" val="10000"/>
                  </a:ext>
                </a:extLst>
              </a:tr>
              <a:tr h="1189507">
                <a:tc rowSpan="4">
                  <a:txBody>
                    <a:bodyPr/>
                    <a:lstStyle/>
                    <a:p>
                      <a:pPr algn="ctr"/>
                      <a:r>
                        <a:rPr lang="es-ES" sz="3200" dirty="0"/>
                        <a:t>Programa Fuerte (B. Barnes-1943, D. Bloor-1942)</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s-ES_tradnl" sz="2400" dirty="0">
                          <a:solidFill>
                            <a:schemeClr val="tx1"/>
                          </a:solidFill>
                          <a:latin typeface="+mn-lt"/>
                          <a:cs typeface="Times New Roman" pitchFamily="18" charset="0"/>
                        </a:rPr>
                        <a:t>Teoría de los intereses (personal, económico, profesional, institucional, interés de clases)</a:t>
                      </a:r>
                      <a:endParaRPr lang="es-ES" sz="2400" dirty="0"/>
                    </a:p>
                  </a:txBody>
                  <a:tcPr/>
                </a:tc>
                <a:extLst>
                  <a:ext uri="{0D108BD9-81ED-4DB2-BD59-A6C34878D82A}">
                    <a16:rowId xmlns:a16="http://schemas.microsoft.com/office/drawing/2014/main" val="10001"/>
                  </a:ext>
                </a:extLst>
              </a:tr>
              <a:tr h="1873946">
                <a:tc vMerge="1">
                  <a:txBody>
                    <a:bodyPr/>
                    <a:lstStyle/>
                    <a:p>
                      <a:endParaRPr lang="es-ES" dirty="0"/>
                    </a:p>
                  </a:txBody>
                  <a:tcPr/>
                </a:tc>
                <a:tc>
                  <a:txBody>
                    <a:bodyPr/>
                    <a:lstStyle/>
                    <a:p>
                      <a:pPr lvl="0"/>
                      <a:r>
                        <a:rPr lang="es-ES" sz="2400" dirty="0">
                          <a:solidFill>
                            <a:schemeClr val="tx1"/>
                          </a:solidFill>
                        </a:rPr>
                        <a:t>Se centra en la relación entre la ciencia y la sociedad:  buscar la explicación del contenido de la ciencia en su contexto social: una ideología política, cierto interés económico o algún prejuicio explican las génesis y legitimación de las teorías científicas.</a:t>
                      </a:r>
                      <a:endParaRPr lang="es-ES" sz="2400" dirty="0"/>
                    </a:p>
                  </a:txBody>
                  <a:tcPr/>
                </a:tc>
                <a:extLst>
                  <a:ext uri="{0D108BD9-81ED-4DB2-BD59-A6C34878D82A}">
                    <a16:rowId xmlns:a16="http://schemas.microsoft.com/office/drawing/2014/main" val="10002"/>
                  </a:ext>
                </a:extLst>
              </a:tr>
              <a:tr h="1080120">
                <a:tc vMerge="1">
                  <a:txBody>
                    <a:bodyPr/>
                    <a:lstStyle/>
                    <a:p>
                      <a:endParaRPr lang="es-ES"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s-ES" sz="2400" dirty="0">
                          <a:solidFill>
                            <a:schemeClr val="tx1"/>
                          </a:solidFill>
                        </a:rPr>
                        <a:t>La aceptación, por ejemplo, depende de tradiciones, cultura, consideraciones políticas e institucionales.</a:t>
                      </a:r>
                      <a:endParaRPr lang="es-ES" sz="2400" dirty="0"/>
                    </a:p>
                  </a:txBody>
                  <a:tcPr/>
                </a:tc>
                <a:extLst>
                  <a:ext uri="{0D108BD9-81ED-4DB2-BD59-A6C34878D82A}">
                    <a16:rowId xmlns:a16="http://schemas.microsoft.com/office/drawing/2014/main" val="10003"/>
                  </a:ext>
                </a:extLst>
              </a:tr>
              <a:tr h="1368152">
                <a:tc vMerge="1">
                  <a:txBody>
                    <a:bodyPr/>
                    <a:lstStyle/>
                    <a:p>
                      <a:endParaRPr lang="es-ES"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s-ES" sz="2400" dirty="0">
                          <a:solidFill>
                            <a:schemeClr val="tx1"/>
                          </a:solidFill>
                        </a:rPr>
                        <a:t>Relativismo cognitivo: entornos ideológicos, políticos, económicos, institucionales, sicológicos.</a:t>
                      </a:r>
                      <a:r>
                        <a:rPr lang="es-ES" sz="2400" baseline="0" dirty="0">
                          <a:solidFill>
                            <a:schemeClr val="tx1"/>
                          </a:solidFill>
                        </a:rPr>
                        <a:t> N</a:t>
                      </a:r>
                      <a:r>
                        <a:rPr lang="es-ES" sz="2400" dirty="0">
                          <a:solidFill>
                            <a:schemeClr val="tx1"/>
                          </a:solidFill>
                        </a:rPr>
                        <a:t>iega la universalidad de la ciencia.</a:t>
                      </a:r>
                      <a:endParaRPr lang="en-US" sz="2400" dirty="0">
                        <a:solidFill>
                          <a:schemeClr val="tx1"/>
                        </a:solidFill>
                      </a:endParaRPr>
                    </a:p>
                    <a:p>
                      <a:endParaRPr lang="es-ES" sz="2400" dirty="0">
                        <a:solidFill>
                          <a:schemeClr val="tx1"/>
                        </a:solidFill>
                      </a:endParaRPr>
                    </a:p>
                  </a:txBody>
                  <a:tcPr/>
                </a:tc>
                <a:extLst>
                  <a:ext uri="{0D108BD9-81ED-4DB2-BD59-A6C34878D82A}">
                    <a16:rowId xmlns:a16="http://schemas.microsoft.com/office/drawing/2014/main" val="10004"/>
                  </a:ext>
                </a:extLst>
              </a:tr>
            </a:tbl>
          </a:graphicData>
        </a:graphic>
      </p:graphicFrame>
    </p:spTree>
    <p:extLst>
      <p:ext uri="{BB962C8B-B14F-4D97-AF65-F5344CB8AC3E}">
        <p14:creationId xmlns:p14="http://schemas.microsoft.com/office/powerpoint/2010/main" val="117186555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aphicFrame>
        <p:nvGraphicFramePr>
          <p:cNvPr id="6" name="5 Tabla"/>
          <p:cNvGraphicFramePr>
            <a:graphicFrameLocks noGrp="1"/>
          </p:cNvGraphicFramePr>
          <p:nvPr>
            <p:extLst>
              <p:ext uri="{D42A27DB-BD31-4B8C-83A1-F6EECF244321}">
                <p14:modId xmlns:p14="http://schemas.microsoft.com/office/powerpoint/2010/main" val="2703138127"/>
              </p:ext>
            </p:extLst>
          </p:nvPr>
        </p:nvGraphicFramePr>
        <p:xfrm>
          <a:off x="1443789" y="439995"/>
          <a:ext cx="10551695" cy="6057057"/>
        </p:xfrm>
        <a:graphic>
          <a:graphicData uri="http://schemas.openxmlformats.org/drawingml/2006/table">
            <a:tbl>
              <a:tblPr firstRow="1" bandRow="1">
                <a:tableStyleId>{5C22544A-7EE6-4342-B048-85BDC9FD1C3A}</a:tableStyleId>
              </a:tblPr>
              <a:tblGrid>
                <a:gridCol w="3520780">
                  <a:extLst>
                    <a:ext uri="{9D8B030D-6E8A-4147-A177-3AD203B41FA5}">
                      <a16:colId xmlns:a16="http://schemas.microsoft.com/office/drawing/2014/main" val="20000"/>
                    </a:ext>
                  </a:extLst>
                </a:gridCol>
                <a:gridCol w="7030915">
                  <a:extLst>
                    <a:ext uri="{9D8B030D-6E8A-4147-A177-3AD203B41FA5}">
                      <a16:colId xmlns:a16="http://schemas.microsoft.com/office/drawing/2014/main" val="20001"/>
                    </a:ext>
                  </a:extLst>
                </a:gridCol>
              </a:tblGrid>
              <a:tr h="855392">
                <a:tc>
                  <a:txBody>
                    <a:bodyPr/>
                    <a:lstStyle/>
                    <a:p>
                      <a:r>
                        <a:rPr lang="es-ES" sz="2200" dirty="0"/>
                        <a:t>Producciones conceptuales</a:t>
                      </a:r>
                    </a:p>
                  </a:txBody>
                  <a:tcPr/>
                </a:tc>
                <a:tc>
                  <a:txBody>
                    <a:bodyPr/>
                    <a:lstStyle/>
                    <a:p>
                      <a:r>
                        <a:rPr lang="es-ES" sz="2200" dirty="0"/>
                        <a:t>Tesis más importantes</a:t>
                      </a:r>
                    </a:p>
                  </a:txBody>
                  <a:tcPr/>
                </a:tc>
                <a:extLst>
                  <a:ext uri="{0D108BD9-81ED-4DB2-BD59-A6C34878D82A}">
                    <a16:rowId xmlns:a16="http://schemas.microsoft.com/office/drawing/2014/main" val="10000"/>
                  </a:ext>
                </a:extLst>
              </a:tr>
              <a:tr h="2360325">
                <a:tc rowSpan="3">
                  <a:txBody>
                    <a:bodyPr/>
                    <a:lstStyle/>
                    <a:p>
                      <a:pPr algn="ctr"/>
                      <a:r>
                        <a:rPr lang="es-ES" sz="3200" dirty="0"/>
                        <a:t>Estudios de laboratorio (B. </a:t>
                      </a:r>
                      <a:r>
                        <a:rPr lang="es-ES" sz="3200" dirty="0" err="1"/>
                        <a:t>Latour</a:t>
                      </a:r>
                      <a:r>
                        <a:rPr lang="es-ES" sz="3200" dirty="0"/>
                        <a:t>:</a:t>
                      </a:r>
                      <a:r>
                        <a:rPr lang="es-ES" sz="3200" baseline="0" dirty="0"/>
                        <a:t> </a:t>
                      </a:r>
                      <a:r>
                        <a:rPr lang="es-ES" sz="3200" dirty="0"/>
                        <a:t>1947-2022, S. </a:t>
                      </a:r>
                      <a:r>
                        <a:rPr lang="es-ES" sz="3200" dirty="0" err="1"/>
                        <a:t>Woolgar</a:t>
                      </a:r>
                      <a:r>
                        <a:rPr lang="es-ES" sz="3200" dirty="0"/>
                        <a:t>: 1950)</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s-ES" sz="2400" dirty="0"/>
                        <a:t>¿Cómo</a:t>
                      </a:r>
                      <a:r>
                        <a:rPr lang="es-ES" sz="2400" baseline="0" dirty="0"/>
                        <a:t> se hace la ciencia?: Vayamos al laboratorio!</a:t>
                      </a:r>
                      <a:r>
                        <a:rPr lang="es-ES" sz="2400" dirty="0">
                          <a:solidFill>
                            <a:schemeClr val="bg1"/>
                          </a:solidFill>
                        </a:rPr>
                        <a:t> </a:t>
                      </a:r>
                      <a:r>
                        <a:rPr lang="es-ES" sz="2400" dirty="0">
                          <a:solidFill>
                            <a:schemeClr val="tx1"/>
                          </a:solidFill>
                        </a:rPr>
                        <a:t>Y abramos la caja negra. Al ingresar a un laboratorio de investigación lo que encontramos no es la “naturaleza” que nos revelará sus verdades ocultas</a:t>
                      </a:r>
                      <a:br>
                        <a:rPr lang="es-ES" sz="2400" dirty="0">
                          <a:solidFill>
                            <a:schemeClr val="tx1"/>
                          </a:solidFill>
                        </a:rPr>
                      </a:br>
                      <a:r>
                        <a:rPr lang="es-ES" sz="2400" dirty="0">
                          <a:solidFill>
                            <a:schemeClr val="tx1"/>
                          </a:solidFill>
                        </a:rPr>
                        <a:t>El laboratorio es un local de construcción de hechos. </a:t>
                      </a:r>
                      <a:endParaRPr lang="es-ES" sz="2400" dirty="0"/>
                    </a:p>
                  </a:txBody>
                  <a:tcPr/>
                </a:tc>
                <a:extLst>
                  <a:ext uri="{0D108BD9-81ED-4DB2-BD59-A6C34878D82A}">
                    <a16:rowId xmlns:a16="http://schemas.microsoft.com/office/drawing/2014/main" val="10001"/>
                  </a:ext>
                </a:extLst>
              </a:tr>
              <a:tr h="855392">
                <a:tc vMerge="1">
                  <a:txBody>
                    <a:bodyPr/>
                    <a:lstStyle/>
                    <a:p>
                      <a:endParaRPr lang="es-ES"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s-ES" sz="2400" dirty="0" err="1"/>
                        <a:t>Laboratory</a:t>
                      </a:r>
                      <a:r>
                        <a:rPr lang="es-ES" sz="2400" dirty="0"/>
                        <a:t> </a:t>
                      </a:r>
                      <a:r>
                        <a:rPr lang="es-ES" sz="2400" dirty="0" err="1"/>
                        <a:t>Life</a:t>
                      </a:r>
                      <a:r>
                        <a:rPr lang="es-ES" sz="2400" dirty="0"/>
                        <a:t> :</a:t>
                      </a:r>
                      <a:r>
                        <a:rPr lang="es-ES" sz="2400" baseline="0" dirty="0"/>
                        <a:t> Cómo se llegó al </a:t>
                      </a:r>
                      <a:r>
                        <a:rPr lang="es-ES" sz="2400" dirty="0">
                          <a:solidFill>
                            <a:schemeClr val="tx1"/>
                          </a:solidFill>
                        </a:rPr>
                        <a:t>establecimiento de La </a:t>
                      </a:r>
                      <a:r>
                        <a:rPr lang="es-ES" sz="2400" dirty="0" err="1">
                          <a:solidFill>
                            <a:schemeClr val="tx1"/>
                          </a:solidFill>
                        </a:rPr>
                        <a:t>thyrotropin</a:t>
                      </a:r>
                      <a:r>
                        <a:rPr lang="es-ES" sz="2400" dirty="0">
                          <a:solidFill>
                            <a:schemeClr val="tx1"/>
                          </a:solidFill>
                        </a:rPr>
                        <a:t> </a:t>
                      </a:r>
                      <a:r>
                        <a:rPr lang="es-ES" sz="2400" dirty="0" err="1">
                          <a:solidFill>
                            <a:schemeClr val="tx1"/>
                          </a:solidFill>
                        </a:rPr>
                        <a:t>releasing</a:t>
                      </a:r>
                      <a:r>
                        <a:rPr lang="es-ES" sz="2400" dirty="0">
                          <a:solidFill>
                            <a:schemeClr val="tx1"/>
                          </a:solidFill>
                        </a:rPr>
                        <a:t> factor (hormone) (TFR-H)? </a:t>
                      </a:r>
                    </a:p>
                  </a:txBody>
                  <a:tcPr/>
                </a:tc>
                <a:extLst>
                  <a:ext uri="{0D108BD9-81ED-4DB2-BD59-A6C34878D82A}">
                    <a16:rowId xmlns:a16="http://schemas.microsoft.com/office/drawing/2014/main" val="10002"/>
                  </a:ext>
                </a:extLst>
              </a:tr>
              <a:tr h="1985948">
                <a:tc vMerge="1">
                  <a:txBody>
                    <a:bodyPr/>
                    <a:lstStyle/>
                    <a:p>
                      <a:endParaRPr lang="es-ES" dirty="0"/>
                    </a:p>
                  </a:txBody>
                  <a:tcPr/>
                </a:tc>
                <a:tc>
                  <a:txBody>
                    <a:bodyPr/>
                    <a:lstStyle/>
                    <a:p>
                      <a:pPr lvl="0"/>
                      <a:r>
                        <a:rPr lang="es-ES" sz="2400" dirty="0">
                          <a:solidFill>
                            <a:schemeClr val="tx1"/>
                          </a:solidFill>
                        </a:rPr>
                        <a:t>Compitieron varios laboratorios e investigadores:</a:t>
                      </a:r>
                      <a:r>
                        <a:rPr lang="es-ES" sz="2400" baseline="0" dirty="0">
                          <a:solidFill>
                            <a:schemeClr val="tx1"/>
                          </a:solidFill>
                        </a:rPr>
                        <a:t> </a:t>
                      </a:r>
                      <a:r>
                        <a:rPr lang="es-ES" sz="2400" dirty="0">
                          <a:solidFill>
                            <a:schemeClr val="tx1"/>
                          </a:solidFill>
                        </a:rPr>
                        <a:t>una historia social que implica que los científicos se comporten como estrategas, negociadores, calculadores, buscadores de recursos, en permanente competición. </a:t>
                      </a:r>
                      <a:endParaRPr lang="es-ES" sz="2400" dirty="0"/>
                    </a:p>
                  </a:txBody>
                  <a:tcPr/>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402084392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aphicFrame>
        <p:nvGraphicFramePr>
          <p:cNvPr id="6" name="5 Tabla"/>
          <p:cNvGraphicFramePr>
            <a:graphicFrameLocks noGrp="1"/>
          </p:cNvGraphicFramePr>
          <p:nvPr>
            <p:extLst>
              <p:ext uri="{D42A27DB-BD31-4B8C-83A1-F6EECF244321}">
                <p14:modId xmlns:p14="http://schemas.microsoft.com/office/powerpoint/2010/main" val="278057606"/>
              </p:ext>
            </p:extLst>
          </p:nvPr>
        </p:nvGraphicFramePr>
        <p:xfrm>
          <a:off x="1703511" y="116631"/>
          <a:ext cx="10328067" cy="6635208"/>
        </p:xfrm>
        <a:graphic>
          <a:graphicData uri="http://schemas.openxmlformats.org/drawingml/2006/table">
            <a:tbl>
              <a:tblPr firstRow="1" bandRow="1">
                <a:tableStyleId>{5C22544A-7EE6-4342-B048-85BDC9FD1C3A}</a:tableStyleId>
              </a:tblPr>
              <a:tblGrid>
                <a:gridCol w="3000836">
                  <a:extLst>
                    <a:ext uri="{9D8B030D-6E8A-4147-A177-3AD203B41FA5}">
                      <a16:colId xmlns:a16="http://schemas.microsoft.com/office/drawing/2014/main" val="20000"/>
                    </a:ext>
                  </a:extLst>
                </a:gridCol>
                <a:gridCol w="7327231">
                  <a:extLst>
                    <a:ext uri="{9D8B030D-6E8A-4147-A177-3AD203B41FA5}">
                      <a16:colId xmlns:a16="http://schemas.microsoft.com/office/drawing/2014/main" val="20001"/>
                    </a:ext>
                  </a:extLst>
                </a:gridCol>
              </a:tblGrid>
              <a:tr h="715105">
                <a:tc>
                  <a:txBody>
                    <a:bodyPr/>
                    <a:lstStyle/>
                    <a:p>
                      <a:r>
                        <a:rPr lang="es-ES" sz="2200" dirty="0"/>
                        <a:t>Producciones conceptuales</a:t>
                      </a:r>
                    </a:p>
                  </a:txBody>
                  <a:tcPr/>
                </a:tc>
                <a:tc>
                  <a:txBody>
                    <a:bodyPr/>
                    <a:lstStyle/>
                    <a:p>
                      <a:r>
                        <a:rPr lang="es-ES" sz="2200" dirty="0"/>
                        <a:t>Tesis más importantes</a:t>
                      </a:r>
                    </a:p>
                  </a:txBody>
                  <a:tcPr/>
                </a:tc>
                <a:extLst>
                  <a:ext uri="{0D108BD9-81ED-4DB2-BD59-A6C34878D82A}">
                    <a16:rowId xmlns:a16="http://schemas.microsoft.com/office/drawing/2014/main" val="10000"/>
                  </a:ext>
                </a:extLst>
              </a:tr>
              <a:tr h="1515031">
                <a:tc rowSpan="3">
                  <a:txBody>
                    <a:bodyPr/>
                    <a:lstStyle/>
                    <a:p>
                      <a:pPr algn="ctr"/>
                      <a:r>
                        <a:rPr lang="es-ES" sz="3200" dirty="0"/>
                        <a:t>Estudios de laboratorio (cont.)</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s-ES" sz="2400" dirty="0">
                          <a:solidFill>
                            <a:schemeClr val="tx1"/>
                          </a:solidFill>
                        </a:rPr>
                        <a:t>Unidad de análisis no puede ser el científico individual sino el proceso de trabajo del laboratorio, las técnicas de argumentación y los “</a:t>
                      </a:r>
                      <a:r>
                        <a:rPr lang="es-ES" sz="2400" dirty="0" err="1">
                          <a:solidFill>
                            <a:schemeClr val="tx1"/>
                          </a:solidFill>
                        </a:rPr>
                        <a:t>networks</a:t>
                      </a:r>
                      <a:r>
                        <a:rPr lang="es-ES" sz="2400" dirty="0">
                          <a:solidFill>
                            <a:schemeClr val="tx1"/>
                          </a:solidFill>
                        </a:rPr>
                        <a:t>”.</a:t>
                      </a:r>
                    </a:p>
                    <a:p>
                      <a:pPr marL="0" marR="0" lvl="0" indent="0" algn="l" defTabSz="914400" rtl="0" eaLnBrk="1" fontAlgn="auto" latinLnBrk="0" hangingPunct="1">
                        <a:lnSpc>
                          <a:spcPct val="100000"/>
                        </a:lnSpc>
                        <a:spcBef>
                          <a:spcPts val="0"/>
                        </a:spcBef>
                        <a:spcAft>
                          <a:spcPts val="0"/>
                        </a:spcAft>
                        <a:buClrTx/>
                        <a:buSzTx/>
                        <a:buFontTx/>
                        <a:buNone/>
                        <a:tabLst/>
                        <a:defRPr/>
                      </a:pPr>
                      <a:endParaRPr lang="es-ES" sz="2400" dirty="0"/>
                    </a:p>
                  </a:txBody>
                  <a:tcPr/>
                </a:tc>
                <a:extLst>
                  <a:ext uri="{0D108BD9-81ED-4DB2-BD59-A6C34878D82A}">
                    <a16:rowId xmlns:a16="http://schemas.microsoft.com/office/drawing/2014/main" val="10001"/>
                  </a:ext>
                </a:extLst>
              </a:tr>
              <a:tr h="2215074">
                <a:tc vMerge="1">
                  <a:txBody>
                    <a:bodyPr/>
                    <a:lstStyle/>
                    <a:p>
                      <a:endParaRPr lang="es-ES"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s-ES" sz="2400" dirty="0">
                          <a:solidFill>
                            <a:schemeClr val="tx1"/>
                          </a:solidFill>
                        </a:rPr>
                        <a:t>El objetivo principal de la actividad científica es la inversión continua de los recursos acumulados, formando un </a:t>
                      </a:r>
                      <a:r>
                        <a:rPr lang="es-ES" sz="2400" i="1" dirty="0">
                          <a:solidFill>
                            <a:schemeClr val="tx1"/>
                          </a:solidFill>
                        </a:rPr>
                        <a:t>ciclo de credibilidad</a:t>
                      </a:r>
                      <a:r>
                        <a:rPr lang="es-ES" sz="2400" dirty="0">
                          <a:solidFill>
                            <a:schemeClr val="tx1"/>
                          </a:solidFill>
                        </a:rPr>
                        <a:t> (recompensa, confianza, influencia, reputación en la capacidad de responder a expectativas futuras y a las inversiones del presente). .</a:t>
                      </a:r>
                      <a:endParaRPr lang="es-ES" sz="2000" dirty="0">
                        <a:solidFill>
                          <a:schemeClr val="tx1"/>
                        </a:solidFill>
                      </a:endParaRPr>
                    </a:p>
                  </a:txBody>
                  <a:tcPr/>
                </a:tc>
                <a:extLst>
                  <a:ext uri="{0D108BD9-81ED-4DB2-BD59-A6C34878D82A}">
                    <a16:rowId xmlns:a16="http://schemas.microsoft.com/office/drawing/2014/main" val="10002"/>
                  </a:ext>
                </a:extLst>
              </a:tr>
              <a:tr h="2103654">
                <a:tc vMerge="1">
                  <a:txBody>
                    <a:bodyPr/>
                    <a:lstStyle/>
                    <a:p>
                      <a:endParaRPr lang="es-ES"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s-ES" sz="2400" dirty="0">
                          <a:solidFill>
                            <a:schemeClr val="tx1"/>
                          </a:solidFill>
                        </a:rPr>
                        <a:t>El ciclo de credibilidad le exige vincularse al “mundo exterior”: agencias de financiamiento, empresas, etc. Así, se “disuelven” los límites entre laboratorio y mundo exterior. Todo son negociaciones, controversias en que participan redes de actores.</a:t>
                      </a:r>
                      <a:endParaRPr lang="es-ES" sz="2000" dirty="0"/>
                    </a:p>
                  </a:txBody>
                  <a:tcPr/>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3327518849"/>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95819E2-5F65-F65F-FCE8-D04BC1FDC8CD}"/>
              </a:ext>
            </a:extLst>
          </p:cNvPr>
          <p:cNvSpPr>
            <a:spLocks noGrp="1"/>
          </p:cNvSpPr>
          <p:nvPr>
            <p:ph type="title"/>
          </p:nvPr>
        </p:nvSpPr>
        <p:spPr>
          <a:xfrm>
            <a:off x="1707149" y="457201"/>
            <a:ext cx="8387346" cy="1224498"/>
          </a:xfrm>
        </p:spPr>
        <p:txBody>
          <a:bodyPr>
            <a:normAutofit/>
          </a:bodyPr>
          <a:lstStyle/>
          <a:p>
            <a:r>
              <a:rPr lang="es-ES" sz="4000" b="1" dirty="0">
                <a:solidFill>
                  <a:schemeClr val="tx1"/>
                </a:solidFill>
              </a:rPr>
              <a:t>¿Qué es la ciencia? (Bernal:1901-1971)</a:t>
            </a:r>
            <a:endParaRPr lang="es-CU" sz="4000" b="1" dirty="0">
              <a:solidFill>
                <a:schemeClr val="tx1"/>
              </a:solidFill>
            </a:endParaRPr>
          </a:p>
        </p:txBody>
      </p:sp>
      <p:pic>
        <p:nvPicPr>
          <p:cNvPr id="3074" name="Picture 2" descr="John Desmond Bernal">
            <a:extLst>
              <a:ext uri="{FF2B5EF4-FFF2-40B4-BE49-F238E27FC236}">
                <a16:creationId xmlns:a16="http://schemas.microsoft.com/office/drawing/2014/main" id="{CA05CAD0-8575-E76F-B4FE-9FABF444A530}"/>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9444789" y="3870483"/>
            <a:ext cx="2338941" cy="2385937"/>
          </a:xfrm>
          <a:prstGeom prst="rect">
            <a:avLst/>
          </a:prstGeom>
          <a:noFill/>
          <a:extLst>
            <a:ext uri="{909E8E84-426E-40DD-AFC4-6F175D3DCCD1}">
              <a14:hiddenFill xmlns:a14="http://schemas.microsoft.com/office/drawing/2010/main">
                <a:solidFill>
                  <a:srgbClr val="FFFFFF"/>
                </a:solidFill>
              </a14:hiddenFill>
            </a:ext>
          </a:extLst>
        </p:spPr>
      </p:pic>
      <p:sp>
        <p:nvSpPr>
          <p:cNvPr id="5" name="CuadroTexto 4">
            <a:extLst>
              <a:ext uri="{FF2B5EF4-FFF2-40B4-BE49-F238E27FC236}">
                <a16:creationId xmlns:a16="http://schemas.microsoft.com/office/drawing/2014/main" id="{C5427D89-08DE-E4DA-B5F8-58B1FF12D9F7}"/>
              </a:ext>
            </a:extLst>
          </p:cNvPr>
          <p:cNvSpPr txBox="1"/>
          <p:nvPr/>
        </p:nvSpPr>
        <p:spPr>
          <a:xfrm>
            <a:off x="1179096" y="1681699"/>
            <a:ext cx="7904746" cy="4832092"/>
          </a:xfrm>
          <a:prstGeom prst="rect">
            <a:avLst/>
          </a:prstGeom>
          <a:noFill/>
        </p:spPr>
        <p:txBody>
          <a:bodyPr wrap="square">
            <a:spAutoFit/>
          </a:bodyPr>
          <a:lstStyle/>
          <a:p>
            <a:pPr marL="342900" indent="-342900">
              <a:buFont typeface="Wingdings" panose="05000000000000000000" pitchFamily="2" charset="2"/>
              <a:buChar char="ü"/>
            </a:pPr>
            <a:r>
              <a:rPr lang="es-ES" sz="2800" dirty="0"/>
              <a:t>Institución</a:t>
            </a:r>
          </a:p>
          <a:p>
            <a:pPr marL="342900" indent="-342900">
              <a:buFont typeface="Wingdings" panose="05000000000000000000" pitchFamily="2" charset="2"/>
              <a:buChar char="ü"/>
            </a:pPr>
            <a:r>
              <a:rPr lang="es-ES" sz="2800" dirty="0"/>
              <a:t>Método</a:t>
            </a:r>
          </a:p>
          <a:p>
            <a:pPr marL="342900" indent="-342900">
              <a:buFont typeface="Wingdings" panose="05000000000000000000" pitchFamily="2" charset="2"/>
              <a:buChar char="ü"/>
            </a:pPr>
            <a:r>
              <a:rPr lang="es-ES" sz="2800" dirty="0"/>
              <a:t>Tradición acumulativa de conocimientos</a:t>
            </a:r>
          </a:p>
          <a:p>
            <a:pPr marL="342900" indent="-342900">
              <a:buFont typeface="Wingdings" panose="05000000000000000000" pitchFamily="2" charset="2"/>
              <a:buChar char="ü"/>
            </a:pPr>
            <a:r>
              <a:rPr lang="es-ES" sz="2800" dirty="0"/>
              <a:t>Factor principal en </a:t>
            </a:r>
            <a:r>
              <a:rPr lang="es-ES" sz="2800" dirty="0" err="1"/>
              <a:t>en</a:t>
            </a:r>
            <a:r>
              <a:rPr lang="es-ES" sz="2800" dirty="0"/>
              <a:t> el mantenimiento y desarrollo de la producción</a:t>
            </a:r>
          </a:p>
          <a:p>
            <a:pPr marL="342900" indent="-342900">
              <a:buFont typeface="Wingdings" panose="05000000000000000000" pitchFamily="2" charset="2"/>
              <a:buChar char="ü"/>
            </a:pPr>
            <a:r>
              <a:rPr lang="es-ES" sz="2800" dirty="0"/>
              <a:t>Una de las influencias más poderosas en la conformación de las opiniones respecto al universo y el hombre</a:t>
            </a:r>
          </a:p>
          <a:p>
            <a:endParaRPr lang="es-ES" sz="2800" dirty="0"/>
          </a:p>
          <a:p>
            <a:r>
              <a:rPr lang="es-ES" sz="2800" dirty="0"/>
              <a:t>Y recomendaba: “estudiar su historia y contexto social” (1954)</a:t>
            </a:r>
          </a:p>
        </p:txBody>
      </p:sp>
    </p:spTree>
    <p:extLst>
      <p:ext uri="{BB962C8B-B14F-4D97-AF65-F5344CB8AC3E}">
        <p14:creationId xmlns:p14="http://schemas.microsoft.com/office/powerpoint/2010/main" val="1240023979"/>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170" name="Rectangle 2">
            <a:extLst>
              <a:ext uri="{FF2B5EF4-FFF2-40B4-BE49-F238E27FC236}">
                <a16:creationId xmlns:a16="http://schemas.microsoft.com/office/drawing/2014/main" id="{5385561F-442B-13A6-C8D4-3D1B2FCBA279}"/>
              </a:ext>
            </a:extLst>
          </p:cNvPr>
          <p:cNvSpPr>
            <a:spLocks noGrp="1" noChangeArrowheads="1"/>
          </p:cNvSpPr>
          <p:nvPr>
            <p:ph type="title"/>
          </p:nvPr>
        </p:nvSpPr>
        <p:spPr>
          <a:xfrm>
            <a:off x="2111662" y="203005"/>
            <a:ext cx="8911687" cy="1280890"/>
          </a:xfrm>
        </p:spPr>
        <p:txBody>
          <a:bodyPr/>
          <a:lstStyle/>
          <a:p>
            <a:pPr eaLnBrk="1" hangingPunct="1">
              <a:defRPr/>
            </a:pPr>
            <a:r>
              <a:rPr lang="es-ES" b="1" dirty="0">
                <a:solidFill>
                  <a:schemeClr val="tx1"/>
                </a:solidFill>
                <a:effectLst>
                  <a:outerShdw blurRad="38100" dist="38100" dir="2700000" algn="tl">
                    <a:srgbClr val="000000">
                      <a:alpha val="43137"/>
                    </a:srgbClr>
                  </a:outerShdw>
                </a:effectLst>
              </a:rPr>
              <a:t>Sobre Ciencia</a:t>
            </a:r>
          </a:p>
        </p:txBody>
      </p:sp>
      <p:graphicFrame>
        <p:nvGraphicFramePr>
          <p:cNvPr id="4" name="3 Diagrama">
            <a:extLst>
              <a:ext uri="{FF2B5EF4-FFF2-40B4-BE49-F238E27FC236}">
                <a16:creationId xmlns:a16="http://schemas.microsoft.com/office/drawing/2014/main" id="{A880E137-37BF-35E3-3A84-13CCD79A471F}"/>
              </a:ext>
            </a:extLst>
          </p:cNvPr>
          <p:cNvGraphicFramePr/>
          <p:nvPr>
            <p:extLst>
              <p:ext uri="{D42A27DB-BD31-4B8C-83A1-F6EECF244321}">
                <p14:modId xmlns:p14="http://schemas.microsoft.com/office/powerpoint/2010/main" val="2270653872"/>
              </p:ext>
            </p:extLst>
          </p:nvPr>
        </p:nvGraphicFramePr>
        <p:xfrm>
          <a:off x="1981200" y="1359569"/>
          <a:ext cx="9966158" cy="520967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60770" name="Rectangle 2">
            <a:extLst>
              <a:ext uri="{FF2B5EF4-FFF2-40B4-BE49-F238E27FC236}">
                <a16:creationId xmlns:a16="http://schemas.microsoft.com/office/drawing/2014/main" id="{E93E2005-5C82-7B3A-04FB-CD6F839BFEC4}"/>
              </a:ext>
            </a:extLst>
          </p:cNvPr>
          <p:cNvSpPr>
            <a:spLocks noGrp="1" noChangeArrowheads="1"/>
          </p:cNvSpPr>
          <p:nvPr>
            <p:ph type="title"/>
          </p:nvPr>
        </p:nvSpPr>
        <p:spPr>
          <a:xfrm>
            <a:off x="2484641" y="479731"/>
            <a:ext cx="8911687" cy="1280890"/>
          </a:xfrm>
        </p:spPr>
        <p:txBody>
          <a:bodyPr/>
          <a:lstStyle/>
          <a:p>
            <a:pPr>
              <a:defRPr/>
            </a:pPr>
            <a:r>
              <a:rPr lang="es-ES" b="1" dirty="0">
                <a:solidFill>
                  <a:schemeClr val="tx1"/>
                </a:solidFill>
                <a:effectLst>
                  <a:outerShdw blurRad="38100" dist="38100" dir="2700000" algn="tl">
                    <a:srgbClr val="000000"/>
                  </a:outerShdw>
                </a:effectLst>
              </a:rPr>
              <a:t>Sobre Ciencia</a:t>
            </a:r>
          </a:p>
        </p:txBody>
      </p:sp>
      <p:graphicFrame>
        <p:nvGraphicFramePr>
          <p:cNvPr id="4" name="3 Diagrama">
            <a:extLst>
              <a:ext uri="{FF2B5EF4-FFF2-40B4-BE49-F238E27FC236}">
                <a16:creationId xmlns:a16="http://schemas.microsoft.com/office/drawing/2014/main" id="{E5BC5A85-CAF6-1AE5-4FD5-D6526FD8AE4E}"/>
              </a:ext>
            </a:extLst>
          </p:cNvPr>
          <p:cNvGraphicFramePr/>
          <p:nvPr>
            <p:extLst>
              <p:ext uri="{D42A27DB-BD31-4B8C-83A1-F6EECF244321}">
                <p14:modId xmlns:p14="http://schemas.microsoft.com/office/powerpoint/2010/main" val="1155802136"/>
              </p:ext>
            </p:extLst>
          </p:nvPr>
        </p:nvGraphicFramePr>
        <p:xfrm>
          <a:off x="1981201" y="1467853"/>
          <a:ext cx="9641304" cy="505677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CE1282D-EFBD-697B-EFB0-840D04F2884D}"/>
              </a:ext>
            </a:extLst>
          </p:cNvPr>
          <p:cNvSpPr>
            <a:spLocks noGrp="1"/>
          </p:cNvSpPr>
          <p:nvPr>
            <p:ph type="title"/>
          </p:nvPr>
        </p:nvSpPr>
        <p:spPr>
          <a:xfrm>
            <a:off x="1144001" y="0"/>
            <a:ext cx="10858946" cy="1268760"/>
          </a:xfrm>
        </p:spPr>
        <p:txBody>
          <a:bodyPr>
            <a:noAutofit/>
          </a:bodyPr>
          <a:lstStyle/>
          <a:p>
            <a:pPr algn="ctr"/>
            <a:r>
              <a:rPr lang="es-ES" sz="2800" b="1" dirty="0"/>
              <a:t>Ciencia, política, economía: panorama internacional </a:t>
            </a:r>
            <a:br>
              <a:rPr lang="es-ES" sz="2800" b="1" dirty="0"/>
            </a:br>
            <a:r>
              <a:rPr lang="es-ES" sz="2800" b="1" dirty="0"/>
              <a:t>Núñez, J (1999): La ciencia y la tecnología como procesos sociales 55-94</a:t>
            </a:r>
            <a:endParaRPr lang="es-CU" sz="2800" b="1" dirty="0"/>
          </a:p>
        </p:txBody>
      </p:sp>
      <p:graphicFrame>
        <p:nvGraphicFramePr>
          <p:cNvPr id="4" name="Marcador de contenido 3">
            <a:extLst>
              <a:ext uri="{FF2B5EF4-FFF2-40B4-BE49-F238E27FC236}">
                <a16:creationId xmlns:a16="http://schemas.microsoft.com/office/drawing/2014/main" id="{7D9180F6-090E-A3AE-3990-273D4D8E7D77}"/>
              </a:ext>
            </a:extLst>
          </p:cNvPr>
          <p:cNvGraphicFramePr>
            <a:graphicFrameLocks noGrp="1"/>
          </p:cNvGraphicFramePr>
          <p:nvPr>
            <p:ph idx="1"/>
            <p:extLst>
              <p:ext uri="{D42A27DB-BD31-4B8C-83A1-F6EECF244321}">
                <p14:modId xmlns:p14="http://schemas.microsoft.com/office/powerpoint/2010/main" val="3869051759"/>
              </p:ext>
            </p:extLst>
          </p:nvPr>
        </p:nvGraphicFramePr>
        <p:xfrm>
          <a:off x="649705" y="1268760"/>
          <a:ext cx="11353241" cy="5418440"/>
        </p:xfrm>
        <a:graphic>
          <a:graphicData uri="http://schemas.openxmlformats.org/drawingml/2006/table">
            <a:tbl>
              <a:tblPr firstRow="1" firstCol="1" bandRow="1">
                <a:tableStyleId>{5C22544A-7EE6-4342-B048-85BDC9FD1C3A}</a:tableStyleId>
              </a:tblPr>
              <a:tblGrid>
                <a:gridCol w="1044627">
                  <a:extLst>
                    <a:ext uri="{9D8B030D-6E8A-4147-A177-3AD203B41FA5}">
                      <a16:colId xmlns:a16="http://schemas.microsoft.com/office/drawing/2014/main" val="284239735"/>
                    </a:ext>
                  </a:extLst>
                </a:gridCol>
                <a:gridCol w="3580020">
                  <a:extLst>
                    <a:ext uri="{9D8B030D-6E8A-4147-A177-3AD203B41FA5}">
                      <a16:colId xmlns:a16="http://schemas.microsoft.com/office/drawing/2014/main" val="3413416040"/>
                    </a:ext>
                  </a:extLst>
                </a:gridCol>
                <a:gridCol w="3148574">
                  <a:extLst>
                    <a:ext uri="{9D8B030D-6E8A-4147-A177-3AD203B41FA5}">
                      <a16:colId xmlns:a16="http://schemas.microsoft.com/office/drawing/2014/main" val="784540414"/>
                    </a:ext>
                  </a:extLst>
                </a:gridCol>
                <a:gridCol w="3580020">
                  <a:extLst>
                    <a:ext uri="{9D8B030D-6E8A-4147-A177-3AD203B41FA5}">
                      <a16:colId xmlns:a16="http://schemas.microsoft.com/office/drawing/2014/main" val="536990764"/>
                    </a:ext>
                  </a:extLst>
                </a:gridCol>
              </a:tblGrid>
              <a:tr h="670540">
                <a:tc>
                  <a:txBody>
                    <a:bodyPr/>
                    <a:lstStyle/>
                    <a:p>
                      <a:pPr algn="l">
                        <a:lnSpc>
                          <a:spcPct val="115000"/>
                        </a:lnSpc>
                        <a:spcAft>
                          <a:spcPts val="1000"/>
                        </a:spcAft>
                      </a:pPr>
                      <a:r>
                        <a:rPr lang="es-MX" sz="1800" dirty="0">
                          <a:effectLst/>
                        </a:rPr>
                        <a:t>Tiempo</a:t>
                      </a:r>
                      <a:endParaRPr lang="es-CU" sz="18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41324" marR="41324" marT="0" marB="0"/>
                </a:tc>
                <a:tc>
                  <a:txBody>
                    <a:bodyPr/>
                    <a:lstStyle/>
                    <a:p>
                      <a:pPr algn="l">
                        <a:lnSpc>
                          <a:spcPct val="115000"/>
                        </a:lnSpc>
                        <a:spcAft>
                          <a:spcPts val="1000"/>
                        </a:spcAft>
                      </a:pPr>
                      <a:r>
                        <a:rPr lang="es-MX" sz="2000" dirty="0">
                          <a:effectLst/>
                        </a:rPr>
                        <a:t>Institucionalización de la ciencia</a:t>
                      </a:r>
                      <a:endParaRPr lang="es-CU" sz="20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41324" marR="41324" marT="0" marB="0"/>
                </a:tc>
                <a:tc>
                  <a:txBody>
                    <a:bodyPr/>
                    <a:lstStyle/>
                    <a:p>
                      <a:pPr algn="l">
                        <a:lnSpc>
                          <a:spcPct val="115000"/>
                        </a:lnSpc>
                        <a:spcAft>
                          <a:spcPts val="1000"/>
                        </a:spcAft>
                      </a:pPr>
                      <a:r>
                        <a:rPr lang="es-MX" sz="2000">
                          <a:effectLst/>
                        </a:rPr>
                        <a:t>Transformaciones políticas</a:t>
                      </a:r>
                      <a:endParaRPr lang="es-CU" sz="2000">
                        <a:effectLst/>
                        <a:latin typeface="Calibri" panose="020F0502020204030204" pitchFamily="34" charset="0"/>
                        <a:ea typeface="Times New Roman" panose="02020603050405020304" pitchFamily="18" charset="0"/>
                        <a:cs typeface="Times New Roman" panose="02020603050405020304" pitchFamily="18" charset="0"/>
                      </a:endParaRPr>
                    </a:p>
                  </a:txBody>
                  <a:tcPr marL="41324" marR="41324" marT="0" marB="0"/>
                </a:tc>
                <a:tc>
                  <a:txBody>
                    <a:bodyPr/>
                    <a:lstStyle/>
                    <a:p>
                      <a:pPr algn="l">
                        <a:lnSpc>
                          <a:spcPct val="115000"/>
                        </a:lnSpc>
                        <a:spcAft>
                          <a:spcPts val="1000"/>
                        </a:spcAft>
                      </a:pPr>
                      <a:r>
                        <a:rPr lang="es-MX" sz="2000">
                          <a:effectLst/>
                        </a:rPr>
                        <a:t>Transformaciones económicas</a:t>
                      </a:r>
                      <a:endParaRPr lang="es-CU" sz="2000">
                        <a:effectLst/>
                        <a:latin typeface="Calibri" panose="020F0502020204030204" pitchFamily="34" charset="0"/>
                        <a:ea typeface="Times New Roman" panose="02020603050405020304" pitchFamily="18" charset="0"/>
                        <a:cs typeface="Times New Roman" panose="02020603050405020304" pitchFamily="18" charset="0"/>
                      </a:endParaRPr>
                    </a:p>
                  </a:txBody>
                  <a:tcPr marL="41324" marR="41324" marT="0" marB="0"/>
                </a:tc>
                <a:extLst>
                  <a:ext uri="{0D108BD9-81ED-4DB2-BD59-A6C34878D82A}">
                    <a16:rowId xmlns:a16="http://schemas.microsoft.com/office/drawing/2014/main" val="137313110"/>
                  </a:ext>
                </a:extLst>
              </a:tr>
              <a:tr h="1927270">
                <a:tc>
                  <a:txBody>
                    <a:bodyPr/>
                    <a:lstStyle/>
                    <a:p>
                      <a:pPr algn="l">
                        <a:lnSpc>
                          <a:spcPct val="100000"/>
                        </a:lnSpc>
                        <a:spcAft>
                          <a:spcPts val="1000"/>
                        </a:spcAft>
                      </a:pPr>
                      <a:r>
                        <a:rPr lang="es-MX" sz="2000">
                          <a:effectLst/>
                        </a:rPr>
                        <a:t>S. XVI-XVII</a:t>
                      </a:r>
                      <a:endParaRPr lang="es-CU" sz="2000">
                        <a:effectLst/>
                        <a:latin typeface="Calibri" panose="020F0502020204030204" pitchFamily="34" charset="0"/>
                        <a:ea typeface="Times New Roman" panose="02020603050405020304" pitchFamily="18" charset="0"/>
                        <a:cs typeface="Times New Roman" panose="02020603050405020304" pitchFamily="18" charset="0"/>
                      </a:endParaRPr>
                    </a:p>
                  </a:txBody>
                  <a:tcPr marL="41324" marR="41324" marT="0" marB="0"/>
                </a:tc>
                <a:tc>
                  <a:txBody>
                    <a:bodyPr/>
                    <a:lstStyle/>
                    <a:p>
                      <a:pPr algn="l">
                        <a:lnSpc>
                          <a:spcPct val="100000"/>
                        </a:lnSpc>
                        <a:spcAft>
                          <a:spcPts val="1000"/>
                        </a:spcAft>
                      </a:pPr>
                      <a:r>
                        <a:rPr lang="es-MX" sz="2000" b="1" dirty="0">
                          <a:effectLst/>
                        </a:rPr>
                        <a:t>Comienza institucionalización de la ciencia (Ciencia Amateur). Royal </a:t>
                      </a:r>
                      <a:r>
                        <a:rPr lang="es-MX" sz="2000" b="1" dirty="0" err="1">
                          <a:effectLst/>
                        </a:rPr>
                        <a:t>Society</a:t>
                      </a:r>
                      <a:r>
                        <a:rPr lang="es-MX" sz="2000" b="1" dirty="0">
                          <a:effectLst/>
                        </a:rPr>
                        <a:t>, AC de París</a:t>
                      </a:r>
                      <a:endParaRPr lang="es-CU" sz="2000" b="1" dirty="0">
                        <a:effectLst/>
                      </a:endParaRPr>
                    </a:p>
                    <a:p>
                      <a:pPr algn="l">
                        <a:lnSpc>
                          <a:spcPct val="100000"/>
                        </a:lnSpc>
                        <a:spcAft>
                          <a:spcPts val="1000"/>
                        </a:spcAft>
                      </a:pPr>
                      <a:r>
                        <a:rPr lang="es-MX" sz="2000" b="1" dirty="0">
                          <a:effectLst/>
                        </a:rPr>
                        <a:t>Revolución científica/Ciencia Moderna </a:t>
                      </a:r>
                      <a:endParaRPr lang="es-CU" sz="2000" b="1"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41324" marR="41324" marT="0" marB="0"/>
                </a:tc>
                <a:tc>
                  <a:txBody>
                    <a:bodyPr/>
                    <a:lstStyle/>
                    <a:p>
                      <a:pPr algn="l">
                        <a:lnSpc>
                          <a:spcPct val="100000"/>
                        </a:lnSpc>
                        <a:spcAft>
                          <a:spcPts val="1000"/>
                        </a:spcAft>
                      </a:pPr>
                      <a:r>
                        <a:rPr lang="es-MX" sz="2000" b="1" dirty="0">
                          <a:effectLst/>
                        </a:rPr>
                        <a:t>Emergencia del capitalismo</a:t>
                      </a:r>
                      <a:endParaRPr lang="es-CU" sz="2000" b="1"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41324" marR="41324" marT="0" marB="0"/>
                </a:tc>
                <a:tc>
                  <a:txBody>
                    <a:bodyPr/>
                    <a:lstStyle/>
                    <a:p>
                      <a:pPr algn="l">
                        <a:lnSpc>
                          <a:spcPct val="100000"/>
                        </a:lnSpc>
                        <a:spcAft>
                          <a:spcPts val="1000"/>
                        </a:spcAft>
                      </a:pPr>
                      <a:r>
                        <a:rPr lang="es-MX" sz="2000" b="1" dirty="0">
                          <a:effectLst/>
                        </a:rPr>
                        <a:t>Cambios hacia relaciones de producción capitalistas.</a:t>
                      </a:r>
                      <a:endParaRPr lang="es-CU" sz="2000" b="1" dirty="0">
                        <a:effectLst/>
                      </a:endParaRPr>
                    </a:p>
                    <a:p>
                      <a:pPr algn="l">
                        <a:lnSpc>
                          <a:spcPct val="100000"/>
                        </a:lnSpc>
                        <a:spcAft>
                          <a:spcPts val="1000"/>
                        </a:spcAft>
                      </a:pPr>
                      <a:r>
                        <a:rPr lang="es-MX" sz="2000" b="1" dirty="0">
                          <a:effectLst/>
                        </a:rPr>
                        <a:t>Expansión europea/Colonización</a:t>
                      </a:r>
                      <a:endParaRPr lang="es-CU" sz="2000" b="1" dirty="0">
                        <a:effectLst/>
                      </a:endParaRPr>
                    </a:p>
                    <a:p>
                      <a:pPr algn="l">
                        <a:lnSpc>
                          <a:spcPct val="100000"/>
                        </a:lnSpc>
                        <a:spcAft>
                          <a:spcPts val="1000"/>
                        </a:spcAft>
                      </a:pPr>
                      <a:r>
                        <a:rPr lang="es-MX" sz="2000" b="1" dirty="0">
                          <a:effectLst/>
                        </a:rPr>
                        <a:t>Destrucción de culturas</a:t>
                      </a:r>
                      <a:endParaRPr lang="es-CU" sz="2000" b="1"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41324" marR="41324" marT="0" marB="0"/>
                </a:tc>
                <a:extLst>
                  <a:ext uri="{0D108BD9-81ED-4DB2-BD59-A6C34878D82A}">
                    <a16:rowId xmlns:a16="http://schemas.microsoft.com/office/drawing/2014/main" val="2166037798"/>
                  </a:ext>
                </a:extLst>
              </a:tr>
              <a:tr h="1326562">
                <a:tc>
                  <a:txBody>
                    <a:bodyPr/>
                    <a:lstStyle/>
                    <a:p>
                      <a:pPr algn="l">
                        <a:lnSpc>
                          <a:spcPct val="100000"/>
                        </a:lnSpc>
                        <a:spcAft>
                          <a:spcPts val="1000"/>
                        </a:spcAft>
                      </a:pPr>
                      <a:r>
                        <a:rPr lang="es-MX" sz="2000">
                          <a:effectLst/>
                        </a:rPr>
                        <a:t>S. XVIII-XIX</a:t>
                      </a:r>
                      <a:endParaRPr lang="es-CU" sz="2000">
                        <a:effectLst/>
                        <a:latin typeface="Calibri" panose="020F0502020204030204" pitchFamily="34" charset="0"/>
                        <a:ea typeface="Times New Roman" panose="02020603050405020304" pitchFamily="18" charset="0"/>
                        <a:cs typeface="Times New Roman" panose="02020603050405020304" pitchFamily="18" charset="0"/>
                      </a:endParaRPr>
                    </a:p>
                  </a:txBody>
                  <a:tcPr marL="41324" marR="41324" marT="0" marB="0"/>
                </a:tc>
                <a:tc>
                  <a:txBody>
                    <a:bodyPr/>
                    <a:lstStyle/>
                    <a:p>
                      <a:pPr algn="l">
                        <a:lnSpc>
                          <a:spcPct val="100000"/>
                        </a:lnSpc>
                        <a:spcAft>
                          <a:spcPts val="1000"/>
                        </a:spcAft>
                      </a:pPr>
                      <a:r>
                        <a:rPr lang="es-MX" sz="2000" b="1" dirty="0">
                          <a:effectLst/>
                        </a:rPr>
                        <a:t>Profesionalización de la ciencia. </a:t>
                      </a:r>
                      <a:endParaRPr lang="es-CU" sz="2000" b="1" dirty="0">
                        <a:effectLst/>
                      </a:endParaRPr>
                    </a:p>
                    <a:p>
                      <a:pPr algn="l">
                        <a:lnSpc>
                          <a:spcPct val="100000"/>
                        </a:lnSpc>
                        <a:spcAft>
                          <a:spcPts val="1000"/>
                        </a:spcAft>
                      </a:pPr>
                      <a:r>
                        <a:rPr lang="es-MX" sz="2000" b="1" dirty="0">
                          <a:effectLst/>
                        </a:rPr>
                        <a:t>Universidad de Humboldt Ciencia Académica)</a:t>
                      </a:r>
                      <a:endParaRPr lang="es-CU" sz="2000" b="1"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41324" marR="41324" marT="0" marB="0"/>
                </a:tc>
                <a:tc>
                  <a:txBody>
                    <a:bodyPr/>
                    <a:lstStyle/>
                    <a:p>
                      <a:pPr algn="l">
                        <a:lnSpc>
                          <a:spcPct val="100000"/>
                        </a:lnSpc>
                        <a:spcAft>
                          <a:spcPts val="1000"/>
                        </a:spcAft>
                      </a:pPr>
                      <a:r>
                        <a:rPr lang="es-MX" sz="2000" b="1" dirty="0">
                          <a:effectLst/>
                        </a:rPr>
                        <a:t>Consolidación del capitalismo</a:t>
                      </a:r>
                      <a:endParaRPr lang="es-CU" sz="2000" b="1"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41324" marR="41324" marT="0" marB="0"/>
                </a:tc>
                <a:tc>
                  <a:txBody>
                    <a:bodyPr/>
                    <a:lstStyle/>
                    <a:p>
                      <a:pPr algn="l">
                        <a:lnSpc>
                          <a:spcPct val="100000"/>
                        </a:lnSpc>
                        <a:spcAft>
                          <a:spcPts val="1000"/>
                        </a:spcAft>
                      </a:pPr>
                      <a:r>
                        <a:rPr lang="es-MX" sz="2000" b="1" dirty="0">
                          <a:effectLst/>
                        </a:rPr>
                        <a:t>I Revolución Industrial</a:t>
                      </a:r>
                      <a:endParaRPr lang="es-CU" sz="2000" b="1" dirty="0">
                        <a:effectLst/>
                      </a:endParaRPr>
                    </a:p>
                    <a:p>
                      <a:pPr algn="l">
                        <a:lnSpc>
                          <a:spcPct val="100000"/>
                        </a:lnSpc>
                        <a:spcAft>
                          <a:spcPts val="1000"/>
                        </a:spcAft>
                      </a:pPr>
                      <a:r>
                        <a:rPr lang="es-MX" sz="2000" b="1" dirty="0">
                          <a:effectLst/>
                        </a:rPr>
                        <a:t>Emergencia del Sur.</a:t>
                      </a:r>
                      <a:endParaRPr lang="es-CU" sz="2000" b="1"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41324" marR="41324" marT="0" marB="0"/>
                </a:tc>
                <a:extLst>
                  <a:ext uri="{0D108BD9-81ED-4DB2-BD59-A6C34878D82A}">
                    <a16:rowId xmlns:a16="http://schemas.microsoft.com/office/drawing/2014/main" val="3032212426"/>
                  </a:ext>
                </a:extLst>
              </a:tr>
              <a:tr h="1494068">
                <a:tc>
                  <a:txBody>
                    <a:bodyPr/>
                    <a:lstStyle/>
                    <a:p>
                      <a:pPr algn="l">
                        <a:lnSpc>
                          <a:spcPct val="100000"/>
                        </a:lnSpc>
                        <a:spcAft>
                          <a:spcPts val="1000"/>
                        </a:spcAft>
                      </a:pPr>
                      <a:r>
                        <a:rPr lang="es-MX" sz="2000">
                          <a:effectLst/>
                        </a:rPr>
                        <a:t>S. XIX- mitad S. XX</a:t>
                      </a:r>
                      <a:endParaRPr lang="es-CU" sz="2000">
                        <a:effectLst/>
                        <a:latin typeface="Calibri" panose="020F0502020204030204" pitchFamily="34" charset="0"/>
                        <a:ea typeface="Times New Roman" panose="02020603050405020304" pitchFamily="18" charset="0"/>
                        <a:cs typeface="Times New Roman" panose="02020603050405020304" pitchFamily="18" charset="0"/>
                      </a:endParaRPr>
                    </a:p>
                  </a:txBody>
                  <a:tcPr marL="41324" marR="41324" marT="0" marB="0"/>
                </a:tc>
                <a:tc>
                  <a:txBody>
                    <a:bodyPr/>
                    <a:lstStyle/>
                    <a:p>
                      <a:pPr algn="l">
                        <a:lnSpc>
                          <a:spcPct val="100000"/>
                        </a:lnSpc>
                        <a:spcAft>
                          <a:spcPts val="1000"/>
                        </a:spcAft>
                      </a:pPr>
                      <a:r>
                        <a:rPr lang="es-MX" sz="2000" b="1" dirty="0">
                          <a:effectLst/>
                        </a:rPr>
                        <a:t>Ciencia Académica</a:t>
                      </a:r>
                      <a:endParaRPr lang="es-CU" sz="2000" b="1" dirty="0">
                        <a:effectLst/>
                      </a:endParaRPr>
                    </a:p>
                    <a:p>
                      <a:pPr algn="l">
                        <a:lnSpc>
                          <a:spcPct val="100000"/>
                        </a:lnSpc>
                        <a:spcAft>
                          <a:spcPts val="1000"/>
                        </a:spcAft>
                      </a:pPr>
                      <a:r>
                        <a:rPr lang="es-MX" sz="2000" b="1" dirty="0">
                          <a:effectLst/>
                        </a:rPr>
                        <a:t>Comienzan laboratorios de I+D en la  industria</a:t>
                      </a:r>
                      <a:endParaRPr lang="es-CU" sz="2000" b="1"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41324" marR="41324" marT="0" marB="0"/>
                </a:tc>
                <a:tc>
                  <a:txBody>
                    <a:bodyPr/>
                    <a:lstStyle/>
                    <a:p>
                      <a:pPr algn="l">
                        <a:lnSpc>
                          <a:spcPct val="100000"/>
                        </a:lnSpc>
                        <a:spcAft>
                          <a:spcPts val="1000"/>
                        </a:spcAft>
                      </a:pPr>
                      <a:r>
                        <a:rPr lang="es-MX" sz="2000" b="1" dirty="0">
                          <a:effectLst/>
                        </a:rPr>
                        <a:t>Inicio socialismo en URSS</a:t>
                      </a:r>
                      <a:endParaRPr lang="es-CU" sz="2000" b="1" dirty="0">
                        <a:effectLst/>
                      </a:endParaRPr>
                    </a:p>
                    <a:p>
                      <a:pPr algn="l">
                        <a:lnSpc>
                          <a:spcPct val="100000"/>
                        </a:lnSpc>
                        <a:spcAft>
                          <a:spcPts val="1000"/>
                        </a:spcAft>
                      </a:pPr>
                      <a:r>
                        <a:rPr lang="es-MX" sz="2000" b="1" dirty="0">
                          <a:effectLst/>
                        </a:rPr>
                        <a:t>I y II Guerra Mundial</a:t>
                      </a:r>
                      <a:endParaRPr lang="es-CU" sz="2000" b="1"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41324" marR="41324" marT="0" marB="0"/>
                </a:tc>
                <a:tc>
                  <a:txBody>
                    <a:bodyPr/>
                    <a:lstStyle/>
                    <a:p>
                      <a:pPr algn="l">
                        <a:lnSpc>
                          <a:spcPct val="100000"/>
                        </a:lnSpc>
                        <a:spcAft>
                          <a:spcPts val="1000"/>
                        </a:spcAft>
                      </a:pPr>
                      <a:r>
                        <a:rPr lang="es-MX" sz="2000" b="1" dirty="0">
                          <a:effectLst/>
                        </a:rPr>
                        <a:t>II</a:t>
                      </a:r>
                      <a:r>
                        <a:rPr lang="es-MX" sz="2000" b="1" baseline="0" dirty="0">
                          <a:effectLst/>
                        </a:rPr>
                        <a:t> </a:t>
                      </a:r>
                      <a:r>
                        <a:rPr lang="es-MX" sz="2000" b="1" dirty="0">
                          <a:effectLst/>
                        </a:rPr>
                        <a:t>Revolución Industrial</a:t>
                      </a:r>
                      <a:endParaRPr lang="es-CU" sz="2000" b="1" dirty="0">
                        <a:effectLst/>
                      </a:endParaRPr>
                    </a:p>
                    <a:p>
                      <a:pPr algn="l">
                        <a:lnSpc>
                          <a:spcPct val="100000"/>
                        </a:lnSpc>
                        <a:spcAft>
                          <a:spcPts val="1000"/>
                        </a:spcAft>
                      </a:pPr>
                      <a:r>
                        <a:rPr lang="es-MX" sz="2000" b="1" dirty="0">
                          <a:effectLst/>
                        </a:rPr>
                        <a:t>Profundiza división internacional del trabajo. </a:t>
                      </a:r>
                      <a:endParaRPr lang="es-CU" sz="2000" b="1"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41324" marR="41324" marT="0" marB="0"/>
                </a:tc>
                <a:extLst>
                  <a:ext uri="{0D108BD9-81ED-4DB2-BD59-A6C34878D82A}">
                    <a16:rowId xmlns:a16="http://schemas.microsoft.com/office/drawing/2014/main" val="1052650437"/>
                  </a:ext>
                </a:extLst>
              </a:tr>
            </a:tbl>
          </a:graphicData>
        </a:graphic>
      </p:graphicFrame>
    </p:spTree>
    <p:extLst>
      <p:ext uri="{BB962C8B-B14F-4D97-AF65-F5344CB8AC3E}">
        <p14:creationId xmlns:p14="http://schemas.microsoft.com/office/powerpoint/2010/main" val="2705845653"/>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aphicFrame>
        <p:nvGraphicFramePr>
          <p:cNvPr id="4" name="Marcador de contenido 3">
            <a:extLst>
              <a:ext uri="{FF2B5EF4-FFF2-40B4-BE49-F238E27FC236}">
                <a16:creationId xmlns:a16="http://schemas.microsoft.com/office/drawing/2014/main" id="{83D272BE-E334-944D-2897-EB5656ABE5A4}"/>
              </a:ext>
            </a:extLst>
          </p:cNvPr>
          <p:cNvGraphicFramePr>
            <a:graphicFrameLocks noGrp="1"/>
          </p:cNvGraphicFramePr>
          <p:nvPr>
            <p:ph idx="1"/>
            <p:extLst>
              <p:ext uri="{D42A27DB-BD31-4B8C-83A1-F6EECF244321}">
                <p14:modId xmlns:p14="http://schemas.microsoft.com/office/powerpoint/2010/main" val="4234205188"/>
              </p:ext>
            </p:extLst>
          </p:nvPr>
        </p:nvGraphicFramePr>
        <p:xfrm>
          <a:off x="1672389" y="681427"/>
          <a:ext cx="918661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310166042"/>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7890" name="Text Box 2"/>
          <p:cNvSpPr txBox="1">
            <a:spLocks noChangeArrowheads="1"/>
          </p:cNvSpPr>
          <p:nvPr/>
        </p:nvSpPr>
        <p:spPr bwMode="auto">
          <a:xfrm>
            <a:off x="877431" y="267032"/>
            <a:ext cx="10928288"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spcBef>
                <a:spcPct val="50000"/>
              </a:spcBef>
            </a:pPr>
            <a:r>
              <a:rPr lang="es-ES_tradnl" altLang="es-EC" sz="3600" b="1" dirty="0"/>
              <a:t>La tecnología </a:t>
            </a:r>
            <a:r>
              <a:rPr lang="es-ES_tradnl" altLang="es-EC" sz="3600" b="1" dirty="0" smtClean="0"/>
              <a:t>es una práctica social: tres </a:t>
            </a:r>
            <a:r>
              <a:rPr lang="es-ES_tradnl" altLang="es-EC" sz="3600" b="1" dirty="0"/>
              <a:t>dimensiones</a:t>
            </a:r>
            <a:endParaRPr lang="es-ES" altLang="es-EC" sz="3900" b="1" dirty="0"/>
          </a:p>
        </p:txBody>
      </p:sp>
      <p:sp>
        <p:nvSpPr>
          <p:cNvPr id="37891" name="Text Box 3"/>
          <p:cNvSpPr txBox="1">
            <a:spLocks noChangeArrowheads="1"/>
          </p:cNvSpPr>
          <p:nvPr/>
        </p:nvSpPr>
        <p:spPr bwMode="auto">
          <a:xfrm>
            <a:off x="1130968" y="1250152"/>
            <a:ext cx="10940716" cy="48320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marL="457200" indent="-457200" algn="l">
              <a:defRPr sz="2400">
                <a:solidFill>
                  <a:schemeClr val="tx1"/>
                </a:solidFill>
                <a:latin typeface="Times New Roman" charset="0"/>
              </a:defRPr>
            </a:lvl1pPr>
            <a:lvl2pPr marL="914400" indent="-457200" algn="l">
              <a:defRPr sz="2400">
                <a:solidFill>
                  <a:schemeClr val="tx1"/>
                </a:solidFill>
                <a:latin typeface="Times New Roman" charset="0"/>
              </a:defRPr>
            </a:lvl2pPr>
            <a:lvl3pPr marL="1371600" indent="-457200" algn="l">
              <a:defRPr sz="2400">
                <a:solidFill>
                  <a:schemeClr val="tx1"/>
                </a:solidFill>
                <a:latin typeface="Times New Roman" charset="0"/>
              </a:defRPr>
            </a:lvl3pPr>
            <a:lvl4pPr marL="1828800" indent="-457200" algn="l">
              <a:defRPr sz="2400">
                <a:solidFill>
                  <a:schemeClr val="tx1"/>
                </a:solidFill>
                <a:latin typeface="Times New Roman" charset="0"/>
              </a:defRPr>
            </a:lvl4pPr>
            <a:lvl5pPr marL="2286000" indent="-457200" algn="l">
              <a:defRPr sz="2400">
                <a:solidFill>
                  <a:schemeClr val="tx1"/>
                </a:solidFill>
                <a:latin typeface="Times New Roman" charset="0"/>
              </a:defRPr>
            </a:lvl5pPr>
            <a:lvl6pPr marL="2743200" indent="-457200" fontAlgn="base">
              <a:spcBef>
                <a:spcPct val="0"/>
              </a:spcBef>
              <a:spcAft>
                <a:spcPct val="0"/>
              </a:spcAft>
              <a:defRPr sz="2400">
                <a:solidFill>
                  <a:schemeClr val="tx1"/>
                </a:solidFill>
                <a:latin typeface="Times New Roman" charset="0"/>
              </a:defRPr>
            </a:lvl6pPr>
            <a:lvl7pPr marL="3200400" indent="-457200" fontAlgn="base">
              <a:spcBef>
                <a:spcPct val="0"/>
              </a:spcBef>
              <a:spcAft>
                <a:spcPct val="0"/>
              </a:spcAft>
              <a:defRPr sz="2400">
                <a:solidFill>
                  <a:schemeClr val="tx1"/>
                </a:solidFill>
                <a:latin typeface="Times New Roman" charset="0"/>
              </a:defRPr>
            </a:lvl7pPr>
            <a:lvl8pPr marL="3657600" indent="-457200" fontAlgn="base">
              <a:spcBef>
                <a:spcPct val="0"/>
              </a:spcBef>
              <a:spcAft>
                <a:spcPct val="0"/>
              </a:spcAft>
              <a:defRPr sz="2400">
                <a:solidFill>
                  <a:schemeClr val="tx1"/>
                </a:solidFill>
                <a:latin typeface="Times New Roman" charset="0"/>
              </a:defRPr>
            </a:lvl8pPr>
            <a:lvl9pPr marL="4114800" indent="-457200" fontAlgn="base">
              <a:spcBef>
                <a:spcPct val="0"/>
              </a:spcBef>
              <a:spcAft>
                <a:spcPct val="0"/>
              </a:spcAft>
              <a:defRPr sz="2400">
                <a:solidFill>
                  <a:schemeClr val="tx1"/>
                </a:solidFill>
                <a:latin typeface="Times New Roman" charset="0"/>
              </a:defRPr>
            </a:lvl9pPr>
          </a:lstStyle>
          <a:p>
            <a:pPr>
              <a:spcBef>
                <a:spcPct val="50000"/>
              </a:spcBef>
              <a:buFontTx/>
              <a:buAutoNum type="arabicPeriod"/>
            </a:pPr>
            <a:r>
              <a:rPr lang="es-ES_tradnl" altLang="es-EC" sz="2800" dirty="0">
                <a:latin typeface="Calibri" panose="020F0502020204030204" pitchFamily="34" charset="0"/>
                <a:cs typeface="Calibri" panose="020F0502020204030204" pitchFamily="34" charset="0"/>
              </a:rPr>
              <a:t>La dimensión técnica: conocimientos, capacidades, destrezas técnicas, instrumentos, herramientas y maquinarias; recursos humanos y materiales, materias primas, productos obtenidos, desechos y residuos.</a:t>
            </a:r>
          </a:p>
          <a:p>
            <a:pPr>
              <a:spcBef>
                <a:spcPct val="50000"/>
              </a:spcBef>
              <a:buFontTx/>
              <a:buAutoNum type="arabicPeriod"/>
            </a:pPr>
            <a:r>
              <a:rPr lang="es-ES_tradnl" altLang="es-EC" sz="2800" dirty="0">
                <a:latin typeface="Calibri" panose="020F0502020204030204" pitchFamily="34" charset="0"/>
                <a:cs typeface="Calibri" panose="020F0502020204030204" pitchFamily="34" charset="0"/>
              </a:rPr>
              <a:t>La dimensión organizativa: política administrativa y gestión; aspectos de mercado economía e industria; agentes sociales: empresarios, sindicatos, cuestiones relacionadas con la actividad profesional productiva, distribución, usuarios y consumidores, etc.</a:t>
            </a:r>
          </a:p>
          <a:p>
            <a:pPr>
              <a:spcBef>
                <a:spcPct val="50000"/>
              </a:spcBef>
              <a:buFontTx/>
              <a:buAutoNum type="arabicPeriod"/>
            </a:pPr>
            <a:r>
              <a:rPr lang="es-ES_tradnl" altLang="es-EC" sz="2800" dirty="0">
                <a:latin typeface="Calibri" panose="020F0502020204030204" pitchFamily="34" charset="0"/>
                <a:cs typeface="Calibri" panose="020F0502020204030204" pitchFamily="34" charset="0"/>
              </a:rPr>
              <a:t>La dimensión </a:t>
            </a:r>
            <a:r>
              <a:rPr lang="es-ES_tradnl" altLang="es-EC" sz="2800" dirty="0" smtClean="0">
                <a:latin typeface="Calibri" panose="020F0502020204030204" pitchFamily="34" charset="0"/>
                <a:cs typeface="Calibri" panose="020F0502020204030204" pitchFamily="34" charset="0"/>
              </a:rPr>
              <a:t>ideológico-cultural</a:t>
            </a:r>
            <a:r>
              <a:rPr lang="es-ES_tradnl" altLang="es-EC" sz="2800" dirty="0">
                <a:latin typeface="Calibri" panose="020F0502020204030204" pitchFamily="34" charset="0"/>
                <a:cs typeface="Calibri" panose="020F0502020204030204" pitchFamily="34" charset="0"/>
              </a:rPr>
              <a:t>: finalidades y objetivos, sistemas de valores y códigos éticos, creencias sobre el progreso, etc.”</a:t>
            </a:r>
            <a:endParaRPr lang="es-ES" altLang="es-EC" sz="2800" dirty="0">
              <a:latin typeface="Calibri" panose="020F0502020204030204" pitchFamily="34" charset="0"/>
              <a:cs typeface="Calibri" panose="020F0502020204030204" pitchFamily="34" charset="0"/>
            </a:endParaRPr>
          </a:p>
        </p:txBody>
      </p:sp>
      <p:sp>
        <p:nvSpPr>
          <p:cNvPr id="37892" name="Text Box 4"/>
          <p:cNvSpPr txBox="1">
            <a:spLocks noChangeArrowheads="1"/>
          </p:cNvSpPr>
          <p:nvPr/>
        </p:nvSpPr>
        <p:spPr bwMode="auto">
          <a:xfrm>
            <a:off x="4632325" y="6351588"/>
            <a:ext cx="7062370"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r">
              <a:spcBef>
                <a:spcPct val="50000"/>
              </a:spcBef>
            </a:pPr>
            <a:r>
              <a:rPr lang="es-ES_tradnl" altLang="es-EC" sz="2000" b="1" dirty="0" err="1"/>
              <a:t>Pacey</a:t>
            </a:r>
            <a:r>
              <a:rPr lang="es-ES_tradnl" altLang="es-EC" sz="2000" b="1" dirty="0"/>
              <a:t>, A. (1990): La Cultura de la Tecnología, FCE, México</a:t>
            </a:r>
            <a:r>
              <a:rPr lang="es-ES_tradnl" altLang="es-EC" dirty="0">
                <a:solidFill>
                  <a:srgbClr val="2B229C"/>
                </a:solidFill>
              </a:rPr>
              <a:t>.</a:t>
            </a:r>
            <a:endParaRPr lang="es-ES" altLang="es-EC" dirty="0">
              <a:solidFill>
                <a:srgbClr val="2B229C"/>
              </a:solidFill>
            </a:endParaRPr>
          </a:p>
        </p:txBody>
      </p:sp>
    </p:spTree>
    <p:extLst>
      <p:ext uri="{BB962C8B-B14F-4D97-AF65-F5344CB8AC3E}">
        <p14:creationId xmlns:p14="http://schemas.microsoft.com/office/powerpoint/2010/main" val="2195975884"/>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35170" name="1 Título"/>
          <p:cNvSpPr>
            <a:spLocks noGrp="1"/>
          </p:cNvSpPr>
          <p:nvPr>
            <p:ph type="title"/>
          </p:nvPr>
        </p:nvSpPr>
        <p:spPr>
          <a:xfrm>
            <a:off x="1409283" y="44624"/>
            <a:ext cx="10250905" cy="1656184"/>
          </a:xfrm>
        </p:spPr>
        <p:txBody>
          <a:bodyPr>
            <a:normAutofit fontScale="90000"/>
          </a:bodyPr>
          <a:lstStyle/>
          <a:p>
            <a:r>
              <a:rPr lang="es-ES_tradnl" dirty="0"/>
              <a:t/>
            </a:r>
            <a:br>
              <a:rPr lang="es-ES_tradnl" dirty="0"/>
            </a:br>
            <a:r>
              <a:rPr lang="es-ES_tradnl" sz="4000" b="1" dirty="0">
                <a:solidFill>
                  <a:schemeClr val="tx1"/>
                </a:solidFill>
              </a:rPr>
              <a:t>Programa de la Construcción Social de la Tecnología </a:t>
            </a:r>
            <a:r>
              <a:rPr lang="es-ES_tradnl" dirty="0">
                <a:solidFill>
                  <a:schemeClr val="tx1"/>
                </a:solidFill>
              </a:rPr>
              <a:t/>
            </a:r>
            <a:br>
              <a:rPr lang="es-ES_tradnl" dirty="0">
                <a:solidFill>
                  <a:schemeClr val="tx1"/>
                </a:solidFill>
              </a:rPr>
            </a:br>
            <a:endParaRPr lang="es-ES_tradnl" dirty="0">
              <a:solidFill>
                <a:schemeClr val="tx1"/>
              </a:solidFill>
            </a:endParaRPr>
          </a:p>
        </p:txBody>
      </p:sp>
      <p:sp>
        <p:nvSpPr>
          <p:cNvPr id="6" name="5 Marcador de número de diapositiva"/>
          <p:cNvSpPr>
            <a:spLocks noGrp="1"/>
          </p:cNvSpPr>
          <p:nvPr>
            <p:ph type="sldNum" sz="quarter" idx="12"/>
          </p:nvPr>
        </p:nvSpPr>
        <p:spPr/>
        <p:txBody>
          <a:bodyPr/>
          <a:lstStyle/>
          <a:p>
            <a:pPr>
              <a:defRPr/>
            </a:pPr>
            <a:fld id="{689A578F-EF7E-480C-9A65-F888D5F1FD0B}" type="slidenum">
              <a:rPr lang="es-CR" smtClean="0">
                <a:solidFill>
                  <a:prstClr val="white">
                    <a:tint val="75000"/>
                  </a:prstClr>
                </a:solidFill>
              </a:rPr>
              <a:pPr>
                <a:defRPr/>
              </a:pPr>
              <a:t>22</a:t>
            </a:fld>
            <a:endParaRPr lang="es-CR">
              <a:solidFill>
                <a:prstClr val="white">
                  <a:tint val="75000"/>
                </a:prstClr>
              </a:solidFill>
            </a:endParaRPr>
          </a:p>
        </p:txBody>
      </p:sp>
      <p:sp>
        <p:nvSpPr>
          <p:cNvPr id="135174" name="10 Rectángulo"/>
          <p:cNvSpPr>
            <a:spLocks noChangeArrowheads="1"/>
          </p:cNvSpPr>
          <p:nvPr/>
        </p:nvSpPr>
        <p:spPr bwMode="auto">
          <a:xfrm>
            <a:off x="1409283" y="1571613"/>
            <a:ext cx="9115816" cy="2246769"/>
          </a:xfrm>
          <a:prstGeom prst="rect">
            <a:avLst/>
          </a:prstGeom>
          <a:noFill/>
          <a:ln w="9525">
            <a:noFill/>
            <a:miter lim="800000"/>
            <a:headEnd/>
            <a:tailEnd/>
          </a:ln>
        </p:spPr>
        <p:txBody>
          <a:bodyPr wrap="square">
            <a:spAutoFit/>
          </a:bodyPr>
          <a:lstStyle/>
          <a:p>
            <a:r>
              <a:rPr lang="en-US" sz="2400" dirty="0" err="1">
                <a:cs typeface="Times New Roman" pitchFamily="18" charset="0"/>
              </a:rPr>
              <a:t>Años</a:t>
            </a:r>
            <a:r>
              <a:rPr lang="en-US" sz="2400" dirty="0">
                <a:cs typeface="Times New Roman" pitchFamily="18" charset="0"/>
              </a:rPr>
              <a:t> 80's</a:t>
            </a:r>
            <a:endParaRPr lang="es-ES_tradnl" sz="2400" dirty="0"/>
          </a:p>
          <a:p>
            <a:pPr eaLnBrk="0" hangingPunct="0"/>
            <a:r>
              <a:rPr lang="en-US" sz="2400" dirty="0">
                <a:cs typeface="Times New Roman" pitchFamily="18" charset="0"/>
              </a:rPr>
              <a:t>Trevor Pinch, </a:t>
            </a:r>
            <a:r>
              <a:rPr lang="en-US" sz="2400" dirty="0" err="1">
                <a:cs typeface="Times New Roman" pitchFamily="18" charset="0"/>
              </a:rPr>
              <a:t>Wiebe</a:t>
            </a:r>
            <a:r>
              <a:rPr lang="en-US" sz="2400" dirty="0">
                <a:cs typeface="Times New Roman" pitchFamily="18" charset="0"/>
              </a:rPr>
              <a:t> E. </a:t>
            </a:r>
            <a:r>
              <a:rPr lang="en-US" sz="2400" dirty="0" err="1">
                <a:cs typeface="Times New Roman" pitchFamily="18" charset="0"/>
              </a:rPr>
              <a:t>Bijker</a:t>
            </a:r>
            <a:endParaRPr lang="en-US" sz="2400" dirty="0">
              <a:cs typeface="Times New Roman" pitchFamily="18" charset="0"/>
            </a:endParaRPr>
          </a:p>
          <a:p>
            <a:pPr eaLnBrk="0" hangingPunct="0"/>
            <a:endParaRPr lang="en-US" sz="2400" dirty="0">
              <a:cs typeface="Times New Roman" pitchFamily="18" charset="0"/>
            </a:endParaRPr>
          </a:p>
          <a:p>
            <a:pPr eaLnBrk="0" hangingPunct="0"/>
            <a:endParaRPr lang="en-US" sz="2400" dirty="0">
              <a:cs typeface="Times New Roman" pitchFamily="18" charset="0"/>
            </a:endParaRPr>
          </a:p>
          <a:p>
            <a:pPr eaLnBrk="0" hangingPunct="0"/>
            <a:endParaRPr lang="en-US" sz="2400" dirty="0">
              <a:solidFill>
                <a:srgbClr val="FFFFFF"/>
              </a:solidFill>
              <a:cs typeface="Times New Roman" pitchFamily="18" charset="0"/>
            </a:endParaRPr>
          </a:p>
          <a:p>
            <a:pPr eaLnBrk="0" hangingPunct="0"/>
            <a:endParaRPr lang="en-US" sz="2000" dirty="0">
              <a:solidFill>
                <a:srgbClr val="FFFFFF"/>
              </a:solidFill>
            </a:endParaRPr>
          </a:p>
        </p:txBody>
      </p:sp>
      <p:graphicFrame>
        <p:nvGraphicFramePr>
          <p:cNvPr id="9" name="8 Diagrama"/>
          <p:cNvGraphicFramePr/>
          <p:nvPr>
            <p:extLst>
              <p:ext uri="{D42A27DB-BD31-4B8C-83A1-F6EECF244321}">
                <p14:modId xmlns:p14="http://schemas.microsoft.com/office/powerpoint/2010/main" val="3355213682"/>
              </p:ext>
            </p:extLst>
          </p:nvPr>
        </p:nvGraphicFramePr>
        <p:xfrm>
          <a:off x="1409283" y="2708920"/>
          <a:ext cx="10429791" cy="144655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8" name="7 Rectángulo"/>
          <p:cNvSpPr/>
          <p:nvPr/>
        </p:nvSpPr>
        <p:spPr>
          <a:xfrm>
            <a:off x="1409283" y="4191209"/>
            <a:ext cx="10365073" cy="2308324"/>
          </a:xfrm>
          <a:prstGeom prst="rect">
            <a:avLst/>
          </a:prstGeom>
          <a:ln>
            <a:solidFill>
              <a:srgbClr val="FF0000"/>
            </a:solidFill>
          </a:ln>
        </p:spPr>
        <p:txBody>
          <a:bodyPr wrap="square">
            <a:spAutoFit/>
          </a:bodyPr>
          <a:lstStyle/>
          <a:p>
            <a:pPr algn="just" eaLnBrk="0" hangingPunct="0"/>
            <a:r>
              <a:rPr lang="es-ES" sz="2400" dirty="0" err="1">
                <a:cs typeface="Times New Roman" pitchFamily="18" charset="0"/>
              </a:rPr>
              <a:t>Bijker</a:t>
            </a:r>
            <a:r>
              <a:rPr lang="es-ES" sz="2400" dirty="0">
                <a:cs typeface="Times New Roman" pitchFamily="18" charset="0"/>
              </a:rPr>
              <a:t>, W. 2008 “La construcción social de la baquelita: hacia una teoría de la invención” En  </a:t>
            </a:r>
            <a:r>
              <a:rPr lang="es-ES" sz="2400" i="1" dirty="0">
                <a:cs typeface="Times New Roman" pitchFamily="18" charset="0"/>
              </a:rPr>
              <a:t>Actos, actores y artefactos. Sociología de la tecnología</a:t>
            </a:r>
            <a:r>
              <a:rPr lang="es-ES" sz="2400" dirty="0">
                <a:cs typeface="Times New Roman" pitchFamily="18" charset="0"/>
              </a:rPr>
              <a:t>. Thomas y </a:t>
            </a:r>
            <a:r>
              <a:rPr lang="es-ES" sz="2400" dirty="0" err="1">
                <a:cs typeface="Times New Roman" pitchFamily="18" charset="0"/>
              </a:rPr>
              <a:t>Buch</a:t>
            </a:r>
            <a:r>
              <a:rPr lang="es-ES" sz="2400" dirty="0">
                <a:cs typeface="Times New Roman" pitchFamily="18" charset="0"/>
              </a:rPr>
              <a:t> (</a:t>
            </a:r>
            <a:r>
              <a:rPr lang="es-ES" sz="2400" dirty="0" err="1">
                <a:cs typeface="Times New Roman" pitchFamily="18" charset="0"/>
              </a:rPr>
              <a:t>comp</a:t>
            </a:r>
            <a:r>
              <a:rPr lang="es-ES" sz="2400" dirty="0">
                <a:cs typeface="Times New Roman" pitchFamily="18" charset="0"/>
              </a:rPr>
              <a:t>) Universidad Nacional de Quilmes, Buenos Aires pp.63-100.</a:t>
            </a:r>
            <a:endParaRPr lang="es-CR" sz="2400" dirty="0"/>
          </a:p>
          <a:p>
            <a:pPr algn="just" eaLnBrk="0" hangingPunct="0"/>
            <a:r>
              <a:rPr lang="es-ES" sz="2400" dirty="0" err="1">
                <a:cs typeface="Times New Roman" pitchFamily="18" charset="0"/>
              </a:rPr>
              <a:t>Pinch</a:t>
            </a:r>
            <a:r>
              <a:rPr lang="es-ES" sz="2400" dirty="0">
                <a:cs typeface="Times New Roman" pitchFamily="18" charset="0"/>
              </a:rPr>
              <a:t>, T. y W, </a:t>
            </a:r>
            <a:r>
              <a:rPr lang="es-ES" sz="2400" dirty="0" err="1">
                <a:cs typeface="Times New Roman" pitchFamily="18" charset="0"/>
              </a:rPr>
              <a:t>Bijker</a:t>
            </a:r>
            <a:r>
              <a:rPr lang="es-ES" sz="2400" dirty="0">
                <a:cs typeface="Times New Roman" pitchFamily="18" charset="0"/>
              </a:rPr>
              <a:t> 2008 “La construcción social de hechos y de artefactos: o acerca de cómo la sociología de la ciencia y la sociología de la tecnología pueden beneficiarse mutuamente”  </a:t>
            </a:r>
            <a:r>
              <a:rPr lang="es-ES" sz="2400" dirty="0" err="1">
                <a:cs typeface="Times New Roman" pitchFamily="18" charset="0"/>
              </a:rPr>
              <a:t>Íbid</a:t>
            </a:r>
            <a:r>
              <a:rPr lang="es-MX" sz="2400" dirty="0">
                <a:cs typeface="Times New Roman" pitchFamily="18" charset="0"/>
              </a:rPr>
              <a:t>, </a:t>
            </a:r>
            <a:r>
              <a:rPr lang="es-ES" sz="2400" dirty="0" err="1">
                <a:cs typeface="Times New Roman" pitchFamily="18" charset="0"/>
              </a:rPr>
              <a:t>pp</a:t>
            </a:r>
            <a:r>
              <a:rPr lang="es-ES" sz="2400" dirty="0">
                <a:cs typeface="Times New Roman" pitchFamily="18" charset="0"/>
              </a:rPr>
              <a:t> 19-62.</a:t>
            </a:r>
            <a:endParaRPr lang="en-US" sz="2400" dirty="0">
              <a:cs typeface="Times New Roman" pitchFamily="18" charset="0"/>
            </a:endParaRPr>
          </a:p>
        </p:txBody>
      </p:sp>
    </p:spTree>
    <p:extLst>
      <p:ext uri="{BB962C8B-B14F-4D97-AF65-F5344CB8AC3E}">
        <p14:creationId xmlns:p14="http://schemas.microsoft.com/office/powerpoint/2010/main" val="3768070606"/>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aphicFrame>
        <p:nvGraphicFramePr>
          <p:cNvPr id="6" name="5 Tabla"/>
          <p:cNvGraphicFramePr>
            <a:graphicFrameLocks noGrp="1"/>
          </p:cNvGraphicFramePr>
          <p:nvPr>
            <p:extLst>
              <p:ext uri="{D42A27DB-BD31-4B8C-83A1-F6EECF244321}">
                <p14:modId xmlns:p14="http://schemas.microsoft.com/office/powerpoint/2010/main" val="988210860"/>
              </p:ext>
            </p:extLst>
          </p:nvPr>
        </p:nvGraphicFramePr>
        <p:xfrm>
          <a:off x="830179" y="92568"/>
          <a:ext cx="11261558" cy="6674751"/>
        </p:xfrm>
        <a:graphic>
          <a:graphicData uri="http://schemas.openxmlformats.org/drawingml/2006/table">
            <a:tbl>
              <a:tblPr firstRow="1" bandRow="1">
                <a:tableStyleId>{5C22544A-7EE6-4342-B048-85BDC9FD1C3A}</a:tableStyleId>
              </a:tblPr>
              <a:tblGrid>
                <a:gridCol w="3792407">
                  <a:extLst>
                    <a:ext uri="{9D8B030D-6E8A-4147-A177-3AD203B41FA5}">
                      <a16:colId xmlns:a16="http://schemas.microsoft.com/office/drawing/2014/main" val="20000"/>
                    </a:ext>
                  </a:extLst>
                </a:gridCol>
                <a:gridCol w="7469151">
                  <a:extLst>
                    <a:ext uri="{9D8B030D-6E8A-4147-A177-3AD203B41FA5}">
                      <a16:colId xmlns:a16="http://schemas.microsoft.com/office/drawing/2014/main" val="20001"/>
                    </a:ext>
                  </a:extLst>
                </a:gridCol>
              </a:tblGrid>
              <a:tr h="638027">
                <a:tc>
                  <a:txBody>
                    <a:bodyPr/>
                    <a:lstStyle/>
                    <a:p>
                      <a:r>
                        <a:rPr lang="es-ES" sz="2200" dirty="0"/>
                        <a:t>Producciones conceptuales</a:t>
                      </a:r>
                    </a:p>
                  </a:txBody>
                  <a:tcPr/>
                </a:tc>
                <a:tc>
                  <a:txBody>
                    <a:bodyPr/>
                    <a:lstStyle/>
                    <a:p>
                      <a:r>
                        <a:rPr lang="es-ES" dirty="0"/>
                        <a:t>T</a:t>
                      </a:r>
                      <a:r>
                        <a:rPr lang="es-ES" sz="2200" dirty="0"/>
                        <a:t>esis más importantes</a:t>
                      </a:r>
                    </a:p>
                  </a:txBody>
                  <a:tcPr/>
                </a:tc>
                <a:extLst>
                  <a:ext uri="{0D108BD9-81ED-4DB2-BD59-A6C34878D82A}">
                    <a16:rowId xmlns:a16="http://schemas.microsoft.com/office/drawing/2014/main" val="10000"/>
                  </a:ext>
                </a:extLst>
              </a:tr>
              <a:tr h="3506847">
                <a:tc rowSpan="3">
                  <a:txBody>
                    <a:bodyPr/>
                    <a:lstStyle/>
                    <a:p>
                      <a:pPr algn="ctr"/>
                      <a:r>
                        <a:rPr lang="es-ES_tradnl" sz="3200" dirty="0">
                          <a:solidFill>
                            <a:schemeClr val="tx1"/>
                          </a:solidFill>
                          <a:effectLst>
                            <a:outerShdw blurRad="38100" dist="38100" dir="2700000" algn="tl">
                              <a:srgbClr val="000000">
                                <a:alpha val="43137"/>
                              </a:srgbClr>
                            </a:outerShdw>
                          </a:effectLst>
                        </a:rPr>
                        <a:t>Programa de la Construcción Social de Tecnología </a:t>
                      </a:r>
                      <a:endParaRPr lang="es-ES" sz="3200" dirty="0"/>
                    </a:p>
                  </a:txBody>
                  <a:tcPr/>
                </a:tc>
                <a:tc>
                  <a:txBody>
                    <a:bodyPr/>
                    <a:lstStyle/>
                    <a:p>
                      <a:pPr lvl="0" rtl="0">
                        <a:lnSpc>
                          <a:spcPct val="100000"/>
                        </a:lnSpc>
                      </a:pPr>
                      <a:r>
                        <a:rPr lang="es-ES_tradnl" sz="2400" dirty="0">
                          <a:solidFill>
                            <a:schemeClr val="tx1"/>
                          </a:solidFill>
                        </a:rPr>
                        <a:t>“Las relaciones puramente sociales solo pueden ser encontradas en la imaginación de sociólogos, relaciones puramente técnicas solo se encuentran en el terreno de la ciencia ficción. Lo técnico es socialmente construido y lo social es tecnológicamente construido. Todos los ensambles estables son estructurados al mismo tiempo tanto por lo técnico como por lo social”.</a:t>
                      </a:r>
                    </a:p>
                    <a:p>
                      <a:pPr lvl="0" rtl="0">
                        <a:lnSpc>
                          <a:spcPct val="100000"/>
                        </a:lnSpc>
                      </a:pPr>
                      <a:r>
                        <a:rPr lang="es-ES_tradnl" sz="2400" dirty="0">
                          <a:solidFill>
                            <a:schemeClr val="tx1"/>
                          </a:solidFill>
                        </a:rPr>
                        <a:t>(</a:t>
                      </a:r>
                      <a:r>
                        <a:rPr lang="es-ES_tradnl" sz="2400" dirty="0" err="1">
                          <a:solidFill>
                            <a:schemeClr val="tx1"/>
                          </a:solidFill>
                        </a:rPr>
                        <a:t>Bijker</a:t>
                      </a:r>
                      <a:r>
                        <a:rPr lang="es-ES_tradnl" sz="2400" dirty="0">
                          <a:solidFill>
                            <a:schemeClr val="tx1"/>
                          </a:solidFill>
                        </a:rPr>
                        <a:t>, 1995: 273)</a:t>
                      </a:r>
                    </a:p>
                    <a:p>
                      <a:pPr marL="0" marR="0" lvl="0" indent="0" algn="l" defTabSz="914400" rtl="0" eaLnBrk="1" fontAlgn="auto" latinLnBrk="0" hangingPunct="1">
                        <a:lnSpc>
                          <a:spcPct val="100000"/>
                        </a:lnSpc>
                        <a:spcBef>
                          <a:spcPts val="0"/>
                        </a:spcBef>
                        <a:spcAft>
                          <a:spcPts val="0"/>
                        </a:spcAft>
                        <a:buClrTx/>
                        <a:buSzTx/>
                        <a:buFontTx/>
                        <a:buNone/>
                        <a:tabLst/>
                        <a:defRPr/>
                      </a:pPr>
                      <a:r>
                        <a:rPr lang="es-ES_tradnl" sz="2400" dirty="0">
                          <a:solidFill>
                            <a:schemeClr val="tx1"/>
                          </a:solidFill>
                        </a:rPr>
                        <a:t>Somos seres </a:t>
                      </a:r>
                      <a:r>
                        <a:rPr lang="es-ES_tradnl" sz="2400" dirty="0" err="1">
                          <a:solidFill>
                            <a:schemeClr val="tx1"/>
                          </a:solidFill>
                        </a:rPr>
                        <a:t>sociotécnicos</a:t>
                      </a:r>
                      <a:endParaRPr lang="es-US" sz="2400" dirty="0">
                        <a:solidFill>
                          <a:schemeClr val="tx1"/>
                        </a:solidFill>
                      </a:endParaRPr>
                    </a:p>
                    <a:p>
                      <a:pPr lvl="0" rtl="0">
                        <a:lnSpc>
                          <a:spcPct val="100000"/>
                        </a:lnSpc>
                      </a:pPr>
                      <a:endParaRPr lang="es-ES" sz="1400" dirty="0"/>
                    </a:p>
                  </a:txBody>
                  <a:tcPr/>
                </a:tc>
                <a:extLst>
                  <a:ext uri="{0D108BD9-81ED-4DB2-BD59-A6C34878D82A}">
                    <a16:rowId xmlns:a16="http://schemas.microsoft.com/office/drawing/2014/main" val="10001"/>
                  </a:ext>
                </a:extLst>
              </a:tr>
              <a:tr h="563171">
                <a:tc vMerge="1">
                  <a:txBody>
                    <a:bodyPr/>
                    <a:lstStyle/>
                    <a:p>
                      <a:endParaRPr lang="es-ES"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s-ES_tradnl" sz="2400" dirty="0">
                          <a:solidFill>
                            <a:schemeClr val="tx1"/>
                          </a:solidFill>
                        </a:rPr>
                        <a:t>Tecnología y sociedad:</a:t>
                      </a:r>
                      <a:r>
                        <a:rPr lang="es-ES_tradnl" sz="2400" baseline="0" dirty="0">
                          <a:solidFill>
                            <a:schemeClr val="tx1"/>
                          </a:solidFill>
                        </a:rPr>
                        <a:t> tejido sin costuras. </a:t>
                      </a:r>
                      <a:endParaRPr lang="es-US" sz="2400" dirty="0">
                        <a:solidFill>
                          <a:schemeClr val="tx1"/>
                        </a:solidFill>
                      </a:endParaRPr>
                    </a:p>
                  </a:txBody>
                  <a:tcPr/>
                </a:tc>
                <a:extLst>
                  <a:ext uri="{0D108BD9-81ED-4DB2-BD59-A6C34878D82A}">
                    <a16:rowId xmlns:a16="http://schemas.microsoft.com/office/drawing/2014/main" val="10002"/>
                  </a:ext>
                </a:extLst>
              </a:tr>
              <a:tr h="1876913">
                <a:tc vMerge="1">
                  <a:txBody>
                    <a:bodyPr/>
                    <a:lstStyle/>
                    <a:p>
                      <a:endParaRPr lang="es-ES"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s-ES_tradnl" sz="2400" dirty="0">
                          <a:solidFill>
                            <a:schemeClr val="tx1"/>
                          </a:solidFill>
                        </a:rPr>
                        <a:t>Hay que estudiar problemas que resuelve cada variante y los "grupos sociales relevantes“ involucrados.</a:t>
                      </a:r>
                      <a:endParaRPr lang="es-US" sz="2400" dirty="0">
                        <a:solidFill>
                          <a:schemeClr val="tx1"/>
                        </a:solidFill>
                      </a:endParaRPr>
                    </a:p>
                    <a:p>
                      <a:pPr lvl="0" rtl="0">
                        <a:lnSpc>
                          <a:spcPct val="100000"/>
                        </a:lnSpc>
                      </a:pPr>
                      <a:r>
                        <a:rPr lang="es-ES_tradnl" sz="2400" dirty="0">
                          <a:solidFill>
                            <a:schemeClr val="tx1"/>
                          </a:solidFill>
                        </a:rPr>
                        <a:t>La selección de variantes tecnológicas es un proceso social.</a:t>
                      </a:r>
                      <a:endParaRPr lang="es-ES" sz="2000" dirty="0"/>
                    </a:p>
                  </a:txBody>
                  <a:tcPr/>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1626800022"/>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aphicFrame>
        <p:nvGraphicFramePr>
          <p:cNvPr id="6" name="5 Tabla"/>
          <p:cNvGraphicFramePr>
            <a:graphicFrameLocks noGrp="1"/>
          </p:cNvGraphicFramePr>
          <p:nvPr>
            <p:extLst>
              <p:ext uri="{D42A27DB-BD31-4B8C-83A1-F6EECF244321}">
                <p14:modId xmlns:p14="http://schemas.microsoft.com/office/powerpoint/2010/main" val="1293690262"/>
              </p:ext>
            </p:extLst>
          </p:nvPr>
        </p:nvGraphicFramePr>
        <p:xfrm>
          <a:off x="998621" y="491764"/>
          <a:ext cx="11020925" cy="5848878"/>
        </p:xfrm>
        <a:graphic>
          <a:graphicData uri="http://schemas.openxmlformats.org/drawingml/2006/table">
            <a:tbl>
              <a:tblPr firstRow="1" bandRow="1">
                <a:tableStyleId>{5C22544A-7EE6-4342-B048-85BDC9FD1C3A}</a:tableStyleId>
              </a:tblPr>
              <a:tblGrid>
                <a:gridCol w="5018457">
                  <a:extLst>
                    <a:ext uri="{9D8B030D-6E8A-4147-A177-3AD203B41FA5}">
                      <a16:colId xmlns:a16="http://schemas.microsoft.com/office/drawing/2014/main" val="20000"/>
                    </a:ext>
                  </a:extLst>
                </a:gridCol>
                <a:gridCol w="6002468">
                  <a:extLst>
                    <a:ext uri="{9D8B030D-6E8A-4147-A177-3AD203B41FA5}">
                      <a16:colId xmlns:a16="http://schemas.microsoft.com/office/drawing/2014/main" val="20001"/>
                    </a:ext>
                  </a:extLst>
                </a:gridCol>
              </a:tblGrid>
              <a:tr h="1151958">
                <a:tc>
                  <a:txBody>
                    <a:bodyPr/>
                    <a:lstStyle/>
                    <a:p>
                      <a:r>
                        <a:rPr lang="es-ES" sz="2200" dirty="0"/>
                        <a:t>Producciones conceptuales</a:t>
                      </a:r>
                    </a:p>
                  </a:txBody>
                  <a:tcPr/>
                </a:tc>
                <a:tc>
                  <a:txBody>
                    <a:bodyPr/>
                    <a:lstStyle/>
                    <a:p>
                      <a:r>
                        <a:rPr lang="es-ES" sz="2200" dirty="0"/>
                        <a:t>Tesis más importantes</a:t>
                      </a:r>
                    </a:p>
                  </a:txBody>
                  <a:tcPr/>
                </a:tc>
                <a:extLst>
                  <a:ext uri="{0D108BD9-81ED-4DB2-BD59-A6C34878D82A}">
                    <a16:rowId xmlns:a16="http://schemas.microsoft.com/office/drawing/2014/main" val="10000"/>
                  </a:ext>
                </a:extLst>
              </a:tr>
              <a:tr h="2348460">
                <a:tc rowSpan="2">
                  <a:txBody>
                    <a:bodyPr/>
                    <a:lstStyle/>
                    <a:p>
                      <a:pPr algn="ctr"/>
                      <a:r>
                        <a:rPr lang="es-ES_tradnl" sz="3200" dirty="0">
                          <a:solidFill>
                            <a:schemeClr val="tx1"/>
                          </a:solidFill>
                          <a:effectLst>
                            <a:outerShdw blurRad="38100" dist="38100" dir="2700000" algn="tl">
                              <a:srgbClr val="000000">
                                <a:alpha val="43137"/>
                              </a:srgbClr>
                            </a:outerShdw>
                          </a:effectLst>
                        </a:rPr>
                        <a:t>Programa de la Construcción Social de Tecnología </a:t>
                      </a:r>
                      <a:endParaRPr lang="es-ES" sz="3200" dirty="0"/>
                    </a:p>
                  </a:txBody>
                  <a:tcPr/>
                </a:tc>
                <a:tc>
                  <a:txBody>
                    <a:bodyPr/>
                    <a:lstStyle/>
                    <a:p>
                      <a:pPr lvl="0" rtl="0">
                        <a:lnSpc>
                          <a:spcPct val="100000"/>
                        </a:lnSpc>
                      </a:pPr>
                      <a:r>
                        <a:rPr lang="es-ES_tradnl" sz="2400" dirty="0">
                          <a:solidFill>
                            <a:schemeClr val="tx1"/>
                          </a:solidFill>
                        </a:rPr>
                        <a:t>VS determinismo tecnológico: Co-construcción de sociedades y artefactos, de artefactos y sociedades; de artefactos y formas de vida</a:t>
                      </a:r>
                      <a:endParaRPr lang="es-ES" sz="2400" dirty="0"/>
                    </a:p>
                  </a:txBody>
                  <a:tcPr/>
                </a:tc>
                <a:extLst>
                  <a:ext uri="{0D108BD9-81ED-4DB2-BD59-A6C34878D82A}">
                    <a16:rowId xmlns:a16="http://schemas.microsoft.com/office/drawing/2014/main" val="10001"/>
                  </a:ext>
                </a:extLst>
              </a:tr>
              <a:tr h="2348460">
                <a:tc vMerge="1">
                  <a:txBody>
                    <a:bodyPr/>
                    <a:lstStyle/>
                    <a:p>
                      <a:endParaRPr lang="es-ES"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s-ES_tradnl" sz="2400" dirty="0">
                          <a:solidFill>
                            <a:schemeClr val="tx1"/>
                          </a:solidFill>
                        </a:rPr>
                        <a:t>El desarrollo tecnológico no es inexorable,</a:t>
                      </a:r>
                      <a:r>
                        <a:rPr lang="es-ES_tradnl" sz="2400" baseline="0" dirty="0">
                          <a:solidFill>
                            <a:schemeClr val="tx1"/>
                          </a:solidFill>
                        </a:rPr>
                        <a:t> es electivo.</a:t>
                      </a:r>
                      <a:r>
                        <a:rPr lang="es-ES_tradnl" sz="2400" dirty="0">
                          <a:solidFill>
                            <a:schemeClr val="tx1"/>
                          </a:solidFill>
                        </a:rPr>
                        <a:t> La selección de variantes tecnológicas es un proceso social.</a:t>
                      </a:r>
                      <a:endParaRPr lang="es-US" sz="2400" dirty="0">
                        <a:solidFill>
                          <a:schemeClr val="tx1"/>
                        </a:solidFill>
                      </a:endParaRPr>
                    </a:p>
                    <a:p>
                      <a:pPr lvl="0" rtl="0">
                        <a:lnSpc>
                          <a:spcPct val="100000"/>
                        </a:lnSpc>
                      </a:pPr>
                      <a:endParaRPr lang="es-US" sz="2400" dirty="0">
                        <a:solidFill>
                          <a:schemeClr val="tx1"/>
                        </a:solidFill>
                      </a:endParaRPr>
                    </a:p>
                  </a:txBody>
                  <a:tcPr/>
                </a:tc>
                <a:extLst>
                  <a:ext uri="{0D108BD9-81ED-4DB2-BD59-A6C34878D82A}">
                    <a16:rowId xmlns:a16="http://schemas.microsoft.com/office/drawing/2014/main" val="10002"/>
                  </a:ext>
                </a:extLst>
              </a:tr>
            </a:tbl>
          </a:graphicData>
        </a:graphic>
      </p:graphicFrame>
    </p:spTree>
    <p:extLst>
      <p:ext uri="{BB962C8B-B14F-4D97-AF65-F5344CB8AC3E}">
        <p14:creationId xmlns:p14="http://schemas.microsoft.com/office/powerpoint/2010/main" val="1205802304"/>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051" name="Rectangle 2"/>
          <p:cNvSpPr>
            <a:spLocks noChangeArrowheads="1"/>
          </p:cNvSpPr>
          <p:nvPr/>
        </p:nvSpPr>
        <p:spPr bwMode="auto">
          <a:xfrm>
            <a:off x="1524001" y="-184666"/>
            <a:ext cx="184731" cy="369332"/>
          </a:xfrm>
          <a:prstGeom prst="rect">
            <a:avLst/>
          </a:prstGeom>
          <a:noFill/>
          <a:ln w="9525">
            <a:noFill/>
            <a:miter lim="800000"/>
            <a:headEnd/>
            <a:tailEnd/>
          </a:ln>
        </p:spPr>
        <p:txBody>
          <a:bodyPr wrap="none" anchor="ctr">
            <a:spAutoFit/>
          </a:bodyPr>
          <a:lstStyle/>
          <a:p>
            <a:endParaRPr lang="en-US">
              <a:latin typeface="Calibri" pitchFamily="34" charset="0"/>
            </a:endParaRPr>
          </a:p>
        </p:txBody>
      </p:sp>
      <p:graphicFrame>
        <p:nvGraphicFramePr>
          <p:cNvPr id="2050" name="Object 1"/>
          <p:cNvGraphicFramePr>
            <a:graphicFrameLocks noChangeAspect="1"/>
          </p:cNvGraphicFramePr>
          <p:nvPr>
            <p:extLst>
              <p:ext uri="{D42A27DB-BD31-4B8C-83A1-F6EECF244321}">
                <p14:modId xmlns:p14="http://schemas.microsoft.com/office/powerpoint/2010/main" val="665770915"/>
              </p:ext>
            </p:extLst>
          </p:nvPr>
        </p:nvGraphicFramePr>
        <p:xfrm>
          <a:off x="1311579" y="184666"/>
          <a:ext cx="10348609" cy="6120884"/>
        </p:xfrm>
        <a:graphic>
          <a:graphicData uri="http://schemas.openxmlformats.org/presentationml/2006/ole">
            <mc:AlternateContent xmlns:mc="http://schemas.openxmlformats.org/markup-compatibility/2006">
              <mc:Choice xmlns:v="urn:schemas-microsoft-com:vml" Requires="v">
                <p:oleObj spid="_x0000_s1046" name="Slide" r:id="rId4" imgW="6836612" imgH="5126584" progId="PowerPoint.Slide.8">
                  <p:embed/>
                </p:oleObj>
              </mc:Choice>
              <mc:Fallback>
                <p:oleObj name="Slide" r:id="rId4" imgW="6836612" imgH="5126584" progId="PowerPoint.Slide.8">
                  <p:embed/>
                  <p:pic>
                    <p:nvPicPr>
                      <p:cNvPr id="2050" name="Object 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311579" y="184666"/>
                        <a:ext cx="10348609" cy="6120884"/>
                      </a:xfrm>
                      <a:prstGeom prst="rect">
                        <a:avLst/>
                      </a:prstGeom>
                      <a:noFill/>
                    </p:spPr>
                  </p:pic>
                </p:oleObj>
              </mc:Fallback>
            </mc:AlternateContent>
          </a:graphicData>
        </a:graphic>
      </p:graphicFrame>
      <p:sp>
        <p:nvSpPr>
          <p:cNvPr id="2052" name="TextBox 5"/>
          <p:cNvSpPr txBox="1">
            <a:spLocks noChangeArrowheads="1"/>
          </p:cNvSpPr>
          <p:nvPr/>
        </p:nvSpPr>
        <p:spPr bwMode="auto">
          <a:xfrm>
            <a:off x="4811712" y="6305550"/>
            <a:ext cx="3786187" cy="400110"/>
          </a:xfrm>
          <a:prstGeom prst="rect">
            <a:avLst/>
          </a:prstGeom>
          <a:noFill/>
          <a:ln w="9525">
            <a:noFill/>
            <a:miter lim="800000"/>
            <a:headEnd/>
            <a:tailEnd/>
          </a:ln>
        </p:spPr>
        <p:txBody>
          <a:bodyPr>
            <a:spAutoFit/>
          </a:bodyPr>
          <a:lstStyle/>
          <a:p>
            <a:r>
              <a:rPr lang="es-MX" sz="2000" b="1" dirty="0">
                <a:latin typeface="Calibri" pitchFamily="34" charset="0"/>
              </a:rPr>
              <a:t>Adaptada de Dagnino, R., 2006</a:t>
            </a:r>
            <a:endParaRPr lang="en-US" sz="2000" b="1" dirty="0">
              <a:latin typeface="Calibri" pitchFamily="34" charset="0"/>
            </a:endParaRPr>
          </a:p>
        </p:txBody>
      </p:sp>
      <p:sp>
        <p:nvSpPr>
          <p:cNvPr id="2" name="1 Marcador de número de diapositiva"/>
          <p:cNvSpPr>
            <a:spLocks noGrp="1"/>
          </p:cNvSpPr>
          <p:nvPr>
            <p:ph type="sldNum" sz="quarter" idx="12"/>
          </p:nvPr>
        </p:nvSpPr>
        <p:spPr/>
        <p:txBody>
          <a:bodyPr/>
          <a:lstStyle/>
          <a:p>
            <a:pPr>
              <a:defRPr/>
            </a:pPr>
            <a:fld id="{2BF48940-4DDA-4B23-83F4-853A592B442C}" type="slidenum">
              <a:rPr lang="es-ES" smtClean="0"/>
              <a:pPr>
                <a:defRPr/>
              </a:pPr>
              <a:t>25</a:t>
            </a:fld>
            <a:endParaRPr lang="es-ES"/>
          </a:p>
        </p:txBody>
      </p:sp>
    </p:spTree>
    <p:extLst>
      <p:ext uri="{BB962C8B-B14F-4D97-AF65-F5344CB8AC3E}">
        <p14:creationId xmlns:p14="http://schemas.microsoft.com/office/powerpoint/2010/main" val="3617374733"/>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49506" name="Rectangle 2">
            <a:extLst>
              <a:ext uri="{FF2B5EF4-FFF2-40B4-BE49-F238E27FC236}">
                <a16:creationId xmlns:a16="http://schemas.microsoft.com/office/drawing/2014/main" id="{448072F7-CE40-83DD-81C6-1CF5250CE61D}"/>
              </a:ext>
            </a:extLst>
          </p:cNvPr>
          <p:cNvSpPr>
            <a:spLocks noGrp="1" noChangeArrowheads="1"/>
          </p:cNvSpPr>
          <p:nvPr>
            <p:ph type="title"/>
          </p:nvPr>
        </p:nvSpPr>
        <p:spPr>
          <a:xfrm>
            <a:off x="1388532" y="312904"/>
            <a:ext cx="9414936" cy="1143000"/>
          </a:xfrm>
        </p:spPr>
        <p:txBody>
          <a:bodyPr>
            <a:normAutofit/>
          </a:bodyPr>
          <a:lstStyle/>
          <a:p>
            <a:pPr>
              <a:defRPr/>
            </a:pPr>
            <a:r>
              <a:rPr lang="es-ES" sz="3200" b="1" dirty="0">
                <a:solidFill>
                  <a:schemeClr val="tx1"/>
                </a:solidFill>
              </a:rPr>
              <a:t>Representaciones sobre ciencia, tecnología y sociedad</a:t>
            </a:r>
          </a:p>
        </p:txBody>
      </p:sp>
      <p:sp>
        <p:nvSpPr>
          <p:cNvPr id="38915" name="Rectangle 3">
            <a:extLst>
              <a:ext uri="{FF2B5EF4-FFF2-40B4-BE49-F238E27FC236}">
                <a16:creationId xmlns:a16="http://schemas.microsoft.com/office/drawing/2014/main" id="{37778559-73D1-23DC-880A-6CC3165638D6}"/>
              </a:ext>
            </a:extLst>
          </p:cNvPr>
          <p:cNvSpPr>
            <a:spLocks noGrp="1" noChangeArrowheads="1"/>
          </p:cNvSpPr>
          <p:nvPr>
            <p:ph type="body" idx="1"/>
          </p:nvPr>
        </p:nvSpPr>
        <p:spPr>
          <a:xfrm>
            <a:off x="1333275" y="1341438"/>
            <a:ext cx="3669630" cy="5113337"/>
          </a:xfrm>
          <a:ln>
            <a:solidFill>
              <a:srgbClr val="FFFF49"/>
            </a:solidFill>
            <a:miter lim="800000"/>
            <a:headEnd/>
            <a:tailEnd/>
          </a:ln>
        </p:spPr>
        <p:txBody>
          <a:bodyPr>
            <a:normAutofit/>
          </a:bodyPr>
          <a:lstStyle/>
          <a:p>
            <a:pPr algn="ctr">
              <a:lnSpc>
                <a:spcPct val="80000"/>
              </a:lnSpc>
              <a:buFontTx/>
              <a:buNone/>
            </a:pPr>
            <a:r>
              <a:rPr lang="es-ES" altLang="es-CU" sz="2400" b="1" dirty="0"/>
              <a:t>Tradicional</a:t>
            </a:r>
          </a:p>
          <a:p>
            <a:pPr>
              <a:lnSpc>
                <a:spcPct val="80000"/>
              </a:lnSpc>
              <a:buSzPct val="80000"/>
            </a:pPr>
            <a:r>
              <a:rPr lang="es-ES" altLang="es-CU" sz="2200" dirty="0"/>
              <a:t>Ciencia es un conjunto de teorías probadas, verdaderas</a:t>
            </a:r>
          </a:p>
          <a:p>
            <a:pPr>
              <a:lnSpc>
                <a:spcPct val="80000"/>
              </a:lnSpc>
              <a:buSzPct val="80000"/>
            </a:pPr>
            <a:r>
              <a:rPr lang="es-ES" altLang="es-CU" sz="2200" dirty="0"/>
              <a:t>Tecnología es un conjunto de artefactos o técnicas, ciencia </a:t>
            </a:r>
            <a:r>
              <a:rPr lang="es-ES" altLang="es-CU" sz="2200" dirty="0" smtClean="0"/>
              <a:t>aplicada.</a:t>
            </a:r>
            <a:endParaRPr lang="es-ES" altLang="es-CU" sz="2200" dirty="0"/>
          </a:p>
          <a:p>
            <a:pPr>
              <a:lnSpc>
                <a:spcPct val="80000"/>
              </a:lnSpc>
              <a:buSzPct val="80000"/>
            </a:pPr>
            <a:r>
              <a:rPr lang="es-ES" altLang="es-CU" sz="2200" dirty="0"/>
              <a:t>Desarrollo tecnocientífico es </a:t>
            </a:r>
            <a:r>
              <a:rPr lang="es-ES" altLang="es-CU" sz="2200" dirty="0" smtClean="0"/>
              <a:t>inexorable</a:t>
            </a:r>
            <a:r>
              <a:rPr lang="es-ES" altLang="es-CU" sz="2200" dirty="0"/>
              <a:t>.</a:t>
            </a:r>
          </a:p>
          <a:p>
            <a:pPr>
              <a:lnSpc>
                <a:spcPct val="80000"/>
              </a:lnSpc>
              <a:buSzPct val="80000"/>
            </a:pPr>
            <a:r>
              <a:rPr lang="es-ES" altLang="es-CU" sz="2200" dirty="0"/>
              <a:t>Reducción problemática axiológica a valores de verdad, eficiencia y eficacia.</a:t>
            </a:r>
          </a:p>
          <a:p>
            <a:pPr>
              <a:lnSpc>
                <a:spcPct val="80000"/>
              </a:lnSpc>
              <a:buSzPct val="80000"/>
            </a:pPr>
            <a:r>
              <a:rPr lang="es-ES" altLang="es-CU" sz="2200" dirty="0"/>
              <a:t>Determinismo tecnológico </a:t>
            </a:r>
          </a:p>
          <a:p>
            <a:pPr>
              <a:lnSpc>
                <a:spcPct val="80000"/>
              </a:lnSpc>
              <a:buSzPct val="80000"/>
            </a:pPr>
            <a:r>
              <a:rPr lang="es-ES" altLang="es-CU" sz="2200" dirty="0"/>
              <a:t>Tecnocracia como gobierno</a:t>
            </a:r>
          </a:p>
        </p:txBody>
      </p:sp>
      <p:sp>
        <p:nvSpPr>
          <p:cNvPr id="149508" name="Text Box 4">
            <a:extLst>
              <a:ext uri="{FF2B5EF4-FFF2-40B4-BE49-F238E27FC236}">
                <a16:creationId xmlns:a16="http://schemas.microsoft.com/office/drawing/2014/main" id="{CE75F701-BF31-4852-292C-1D659239D61C}"/>
              </a:ext>
            </a:extLst>
          </p:cNvPr>
          <p:cNvSpPr txBox="1">
            <a:spLocks noChangeArrowheads="1"/>
          </p:cNvSpPr>
          <p:nvPr/>
        </p:nvSpPr>
        <p:spPr bwMode="auto">
          <a:xfrm>
            <a:off x="5363245" y="1074257"/>
            <a:ext cx="6608177" cy="5647700"/>
          </a:xfrm>
          <a:prstGeom prst="rect">
            <a:avLst/>
          </a:prstGeom>
          <a:noFill/>
          <a:ln w="9525">
            <a:solidFill>
              <a:srgbClr val="FFFF49"/>
            </a:solidFill>
            <a:miter lim="800000"/>
            <a:headEnd/>
            <a:tailEnd/>
          </a:ln>
          <a:effectLst/>
        </p:spPr>
        <p:txBody>
          <a:bodyPr wrap="square">
            <a:spAutoFit/>
          </a:bodyPr>
          <a:lstStyle/>
          <a:p>
            <a:pPr algn="ctr">
              <a:spcBef>
                <a:spcPct val="50000"/>
              </a:spcBef>
              <a:defRPr/>
            </a:pPr>
            <a:r>
              <a:rPr lang="es-ES" sz="2000" b="1" dirty="0">
                <a:effectLst>
                  <a:outerShdw blurRad="38100" dist="38100" dir="2700000" algn="tl">
                    <a:srgbClr val="000000"/>
                  </a:outerShdw>
                </a:effectLst>
                <a:latin typeface="Arial" charset="0"/>
              </a:rPr>
              <a:t>CTS</a:t>
            </a:r>
          </a:p>
          <a:p>
            <a:pPr>
              <a:spcBef>
                <a:spcPct val="50000"/>
              </a:spcBef>
              <a:buSzPct val="80000"/>
              <a:buFontTx/>
              <a:buChar char="•"/>
              <a:defRPr/>
            </a:pPr>
            <a:r>
              <a:rPr lang="es-ES" sz="2200" b="1" dirty="0">
                <a:latin typeface="Arial" charset="0"/>
              </a:rPr>
              <a:t>Ciencia y tecnología: expresiones de la práctica humana insertas  en un entramado de intereses y valores, muchas veces en conflicto</a:t>
            </a:r>
          </a:p>
          <a:p>
            <a:pPr>
              <a:spcBef>
                <a:spcPct val="50000"/>
              </a:spcBef>
              <a:buSzPct val="80000"/>
              <a:buFontTx/>
              <a:buChar char="•"/>
              <a:defRPr/>
            </a:pPr>
            <a:r>
              <a:rPr lang="es-ES" sz="2200" b="1" dirty="0">
                <a:latin typeface="Arial" charset="0"/>
              </a:rPr>
              <a:t>Son procesos sociales modelados por una constelación de circunstancias económicas, políticas, educativas</a:t>
            </a:r>
          </a:p>
          <a:p>
            <a:pPr>
              <a:spcBef>
                <a:spcPct val="50000"/>
              </a:spcBef>
              <a:buSzPct val="80000"/>
              <a:buFontTx/>
              <a:buChar char="•"/>
              <a:defRPr/>
            </a:pPr>
            <a:r>
              <a:rPr lang="es-ES" sz="2200" b="1" dirty="0">
                <a:latin typeface="Arial" charset="0"/>
              </a:rPr>
              <a:t>Las trayectorias tecnocientíficas no son inexorables ni son las únicas posibles: son construcciones sociales asociadas a actores e intereses.</a:t>
            </a:r>
          </a:p>
          <a:p>
            <a:pPr>
              <a:spcBef>
                <a:spcPct val="50000"/>
              </a:spcBef>
              <a:buSzPct val="80000"/>
              <a:buFontTx/>
              <a:buChar char="•"/>
              <a:defRPr/>
            </a:pPr>
            <a:r>
              <a:rPr lang="es-ES" sz="2200" b="1" dirty="0">
                <a:latin typeface="Arial" charset="0"/>
              </a:rPr>
              <a:t>Los valores no son solos epistémicos o técnicos; los hay políticos, éticos, sociales</a:t>
            </a:r>
          </a:p>
          <a:p>
            <a:pPr>
              <a:spcBef>
                <a:spcPct val="50000"/>
              </a:spcBef>
              <a:buSzPct val="80000"/>
              <a:buFontTx/>
              <a:buChar char="•"/>
              <a:defRPr/>
            </a:pPr>
            <a:r>
              <a:rPr lang="es-ES" sz="2200" b="1" dirty="0">
                <a:latin typeface="Arial" charset="0"/>
              </a:rPr>
              <a:t>Necesidad de democratización de la ciencia</a:t>
            </a: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9938" name="AutoShape 2">
            <a:extLst>
              <a:ext uri="{FF2B5EF4-FFF2-40B4-BE49-F238E27FC236}">
                <a16:creationId xmlns:a16="http://schemas.microsoft.com/office/drawing/2014/main" id="{B37F0970-A68D-728D-A331-4E4462D841CF}"/>
              </a:ext>
            </a:extLst>
          </p:cNvPr>
          <p:cNvSpPr>
            <a:spLocks noChangeArrowheads="1"/>
          </p:cNvSpPr>
          <p:nvPr/>
        </p:nvSpPr>
        <p:spPr bwMode="auto">
          <a:xfrm>
            <a:off x="1841500" y="533400"/>
            <a:ext cx="8521700" cy="1676400"/>
          </a:xfrm>
          <a:prstGeom prst="downArrowCallout">
            <a:avLst>
              <a:gd name="adj1" fmla="val 39819"/>
              <a:gd name="adj2" fmla="val 50198"/>
              <a:gd name="adj3" fmla="val 41282"/>
              <a:gd name="adj4" fmla="val 45454"/>
            </a:avLst>
          </a:prstGeom>
          <a:noFill/>
          <a:ln w="9525">
            <a:solidFill>
              <a:srgbClr val="2B229C"/>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s-MX" altLang="es-CU"/>
          </a:p>
        </p:txBody>
      </p:sp>
      <p:sp>
        <p:nvSpPr>
          <p:cNvPr id="37891" name="Text Box 3">
            <a:extLst>
              <a:ext uri="{FF2B5EF4-FFF2-40B4-BE49-F238E27FC236}">
                <a16:creationId xmlns:a16="http://schemas.microsoft.com/office/drawing/2014/main" id="{7202927B-0825-4370-9D9B-47DB0D4295E1}"/>
              </a:ext>
            </a:extLst>
          </p:cNvPr>
          <p:cNvSpPr txBox="1">
            <a:spLocks noChangeArrowheads="1"/>
          </p:cNvSpPr>
          <p:nvPr/>
        </p:nvSpPr>
        <p:spPr bwMode="auto">
          <a:xfrm>
            <a:off x="1790700" y="609600"/>
            <a:ext cx="8610600" cy="584775"/>
          </a:xfrm>
          <a:prstGeom prst="rect">
            <a:avLst/>
          </a:prstGeom>
          <a:noFill/>
          <a:ln w="9525">
            <a:noFill/>
            <a:miter lim="800000"/>
            <a:headEnd/>
            <a:tailEnd/>
          </a:ln>
        </p:spPr>
        <p:txBody>
          <a:bodyPr wrap="square">
            <a:spAutoFit/>
          </a:bodyPr>
          <a:lstStyle/>
          <a:p>
            <a:pPr algn="ctr">
              <a:spcBef>
                <a:spcPct val="50000"/>
              </a:spcBef>
              <a:defRPr/>
            </a:pPr>
            <a:r>
              <a:rPr lang="es-ES_tradnl" sz="3200" b="1" dirty="0">
                <a:effectLst>
                  <a:outerShdw blurRad="38100" dist="38100" dir="2700000" algn="tl">
                    <a:srgbClr val="000000">
                      <a:alpha val="43137"/>
                    </a:srgbClr>
                  </a:outerShdw>
                </a:effectLst>
                <a:latin typeface="+mj-lt"/>
              </a:rPr>
              <a:t>Estudios Sociales de la </a:t>
            </a:r>
            <a:r>
              <a:rPr lang="es-ES_tradnl" sz="3200" b="1" dirty="0" err="1">
                <a:effectLst>
                  <a:outerShdw blurRad="38100" dist="38100" dir="2700000" algn="tl">
                    <a:srgbClr val="000000">
                      <a:alpha val="43137"/>
                    </a:srgbClr>
                  </a:outerShdw>
                </a:effectLst>
                <a:latin typeface="+mj-lt"/>
              </a:rPr>
              <a:t>tecnociencia</a:t>
            </a:r>
            <a:r>
              <a:rPr lang="es-ES_tradnl" sz="3200" b="1" dirty="0">
                <a:effectLst>
                  <a:outerShdw blurRad="38100" dist="38100" dir="2700000" algn="tl">
                    <a:srgbClr val="000000">
                      <a:alpha val="43137"/>
                    </a:srgbClr>
                  </a:outerShdw>
                </a:effectLst>
                <a:latin typeface="+mj-lt"/>
              </a:rPr>
              <a:t> se apoyan en</a:t>
            </a:r>
            <a:endParaRPr lang="es-ES" sz="3200" b="1" dirty="0">
              <a:effectLst>
                <a:outerShdw blurRad="38100" dist="38100" dir="2700000" algn="tl">
                  <a:srgbClr val="000000">
                    <a:alpha val="43137"/>
                  </a:srgbClr>
                </a:outerShdw>
              </a:effectLst>
              <a:latin typeface="+mj-lt"/>
            </a:endParaRPr>
          </a:p>
        </p:txBody>
      </p:sp>
      <p:sp>
        <p:nvSpPr>
          <p:cNvPr id="166916" name="Text Box 4">
            <a:extLst>
              <a:ext uri="{FF2B5EF4-FFF2-40B4-BE49-F238E27FC236}">
                <a16:creationId xmlns:a16="http://schemas.microsoft.com/office/drawing/2014/main" id="{E0AB4486-51AF-0C72-4901-6516BC01C7B2}"/>
              </a:ext>
            </a:extLst>
          </p:cNvPr>
          <p:cNvSpPr txBox="1">
            <a:spLocks noChangeArrowheads="1"/>
          </p:cNvSpPr>
          <p:nvPr/>
        </p:nvSpPr>
        <p:spPr bwMode="auto">
          <a:xfrm>
            <a:off x="3751263" y="2371725"/>
            <a:ext cx="4724400" cy="528638"/>
          </a:xfrm>
          <a:prstGeom prst="rect">
            <a:avLst/>
          </a:prstGeom>
          <a:ln>
            <a:headEnd/>
            <a:tailEnd/>
          </a:ln>
        </p:spPr>
        <p:style>
          <a:lnRef idx="1">
            <a:schemeClr val="accent1"/>
          </a:lnRef>
          <a:fillRef idx="2">
            <a:schemeClr val="accent1"/>
          </a:fillRef>
          <a:effectRef idx="1">
            <a:schemeClr val="accent1"/>
          </a:effectRef>
          <a:fontRef idx="minor">
            <a:schemeClr val="dk1"/>
          </a:fontRef>
        </p:style>
        <p:txBody>
          <a:bodyPr>
            <a:spAutoFit/>
          </a:bodyPr>
          <a:lstStyle/>
          <a:p>
            <a:pPr algn="ctr">
              <a:spcBef>
                <a:spcPct val="50000"/>
              </a:spcBef>
              <a:defRPr/>
            </a:pPr>
            <a:r>
              <a:rPr lang="es-ES_tradnl" sz="2800" dirty="0">
                <a:effectLst>
                  <a:outerShdw blurRad="38100" dist="38100" dir="2700000" algn="tl">
                    <a:srgbClr val="000000"/>
                  </a:outerShdw>
                </a:effectLst>
              </a:rPr>
              <a:t>Perspectiva Constructivista</a:t>
            </a:r>
            <a:endParaRPr lang="es-ES" sz="2800" dirty="0">
              <a:effectLst>
                <a:outerShdw blurRad="38100" dist="38100" dir="2700000" algn="tl">
                  <a:srgbClr val="000000"/>
                </a:outerShdw>
              </a:effectLst>
            </a:endParaRPr>
          </a:p>
        </p:txBody>
      </p:sp>
      <p:sp>
        <p:nvSpPr>
          <p:cNvPr id="166917" name="Text Box 5">
            <a:extLst>
              <a:ext uri="{FF2B5EF4-FFF2-40B4-BE49-F238E27FC236}">
                <a16:creationId xmlns:a16="http://schemas.microsoft.com/office/drawing/2014/main" id="{04A32215-161D-1198-60A7-8E1BF2435EC3}"/>
              </a:ext>
            </a:extLst>
          </p:cNvPr>
          <p:cNvSpPr txBox="1">
            <a:spLocks noChangeArrowheads="1"/>
          </p:cNvSpPr>
          <p:nvPr/>
        </p:nvSpPr>
        <p:spPr bwMode="auto">
          <a:xfrm>
            <a:off x="1359568" y="3200400"/>
            <a:ext cx="10479506" cy="3413242"/>
          </a:xfrm>
          <a:prstGeom prst="rect">
            <a:avLst/>
          </a:prstGeom>
          <a:noFill/>
          <a:ln>
            <a:noFill/>
          </a:ln>
          <a:effectLst/>
        </p:spPr>
        <p:txBody>
          <a:bodyPr wrap="square">
            <a:spAutoFit/>
          </a:bodyPr>
          <a:lstStyle>
            <a:lvl1pPr marL="92075" indent="-92075" eaLnBrk="0" hangingPunct="0">
              <a:defRPr>
                <a:solidFill>
                  <a:schemeClr val="tx1"/>
                </a:solidFill>
                <a:latin typeface="Arial" charset="0"/>
              </a:defRPr>
            </a:lvl1pPr>
            <a:lvl2pPr eaLnBrk="0" hangingPunct="0">
              <a:defRPr>
                <a:solidFill>
                  <a:schemeClr val="tx1"/>
                </a:solidFill>
                <a:latin typeface="Arial" charset="0"/>
              </a:defRPr>
            </a:lvl2pPr>
            <a:lvl3pPr eaLnBrk="0" hangingPunct="0">
              <a:defRPr>
                <a:solidFill>
                  <a:schemeClr val="tx1"/>
                </a:solidFill>
                <a:latin typeface="Arial" charset="0"/>
              </a:defRPr>
            </a:lvl3pPr>
            <a:lvl4pPr eaLnBrk="0" hangingPunct="0">
              <a:defRPr>
                <a:solidFill>
                  <a:schemeClr val="tx1"/>
                </a:solidFill>
                <a:latin typeface="Arial" charset="0"/>
              </a:defRPr>
            </a:lvl4pPr>
            <a:lvl5pPr eaLnBrk="0" hangingPunct="0">
              <a:defRPr>
                <a:solidFill>
                  <a:schemeClr val="tx1"/>
                </a:solidFill>
                <a:latin typeface="Arial" charset="0"/>
              </a:defRPr>
            </a:lvl5pPr>
            <a:lvl6pPr eaLnBrk="0" fontAlgn="base" hangingPunct="0">
              <a:spcBef>
                <a:spcPct val="0"/>
              </a:spcBef>
              <a:spcAft>
                <a:spcPct val="0"/>
              </a:spcAft>
              <a:defRPr>
                <a:solidFill>
                  <a:schemeClr val="tx1"/>
                </a:solidFill>
                <a:latin typeface="Arial" charset="0"/>
              </a:defRPr>
            </a:lvl6pPr>
            <a:lvl7pPr eaLnBrk="0" fontAlgn="base" hangingPunct="0">
              <a:spcBef>
                <a:spcPct val="0"/>
              </a:spcBef>
              <a:spcAft>
                <a:spcPct val="0"/>
              </a:spcAft>
              <a:defRPr>
                <a:solidFill>
                  <a:schemeClr val="tx1"/>
                </a:solidFill>
                <a:latin typeface="Arial" charset="0"/>
              </a:defRPr>
            </a:lvl7pPr>
            <a:lvl8pPr eaLnBrk="0" fontAlgn="base" hangingPunct="0">
              <a:spcBef>
                <a:spcPct val="0"/>
              </a:spcBef>
              <a:spcAft>
                <a:spcPct val="0"/>
              </a:spcAft>
              <a:defRPr>
                <a:solidFill>
                  <a:schemeClr val="tx1"/>
                </a:solidFill>
                <a:latin typeface="Arial" charset="0"/>
              </a:defRPr>
            </a:lvl8pPr>
            <a:lvl9pPr eaLnBrk="0" fontAlgn="base" hangingPunct="0">
              <a:spcBef>
                <a:spcPct val="0"/>
              </a:spcBef>
              <a:spcAft>
                <a:spcPct val="0"/>
              </a:spcAft>
              <a:defRPr>
                <a:solidFill>
                  <a:schemeClr val="tx1"/>
                </a:solidFill>
                <a:latin typeface="Arial" charset="0"/>
              </a:defRPr>
            </a:lvl9pPr>
          </a:lstStyle>
          <a:p>
            <a:pPr eaLnBrk="1" hangingPunct="1">
              <a:spcBef>
                <a:spcPct val="10000"/>
              </a:spcBef>
              <a:buFontTx/>
              <a:buChar char="•"/>
              <a:defRPr/>
            </a:pPr>
            <a:r>
              <a:rPr lang="es-ES_tradnl" sz="2600" dirty="0">
                <a:latin typeface="+mn-lt"/>
              </a:rPr>
              <a:t>El desarrollo </a:t>
            </a:r>
            <a:r>
              <a:rPr lang="es-ES_tradnl" sz="2600" dirty="0" err="1">
                <a:latin typeface="+mn-lt"/>
              </a:rPr>
              <a:t>tecnocientífico</a:t>
            </a:r>
            <a:r>
              <a:rPr lang="es-ES_tradnl" sz="2600" dirty="0">
                <a:latin typeface="+mn-lt"/>
              </a:rPr>
              <a:t> depende de decisiones humanas.</a:t>
            </a:r>
          </a:p>
          <a:p>
            <a:pPr eaLnBrk="1" hangingPunct="1">
              <a:spcBef>
                <a:spcPct val="10000"/>
              </a:spcBef>
              <a:buFontTx/>
              <a:buChar char="•"/>
              <a:defRPr/>
            </a:pPr>
            <a:r>
              <a:rPr lang="es-ES_tradnl" sz="2600" dirty="0">
                <a:latin typeface="+mn-lt"/>
              </a:rPr>
              <a:t>Las trayectorias </a:t>
            </a:r>
            <a:r>
              <a:rPr lang="es-ES_tradnl" sz="2600" dirty="0" err="1">
                <a:latin typeface="+mn-lt"/>
              </a:rPr>
              <a:t>tecnocientíficas</a:t>
            </a:r>
            <a:r>
              <a:rPr lang="es-ES_tradnl" sz="2600" dirty="0">
                <a:latin typeface="+mn-lt"/>
              </a:rPr>
              <a:t> dependen de intereses, valores, relaciones de poder: “redes de actores”.</a:t>
            </a:r>
          </a:p>
          <a:p>
            <a:pPr eaLnBrk="1" hangingPunct="1">
              <a:spcBef>
                <a:spcPct val="10000"/>
              </a:spcBef>
              <a:buFontTx/>
              <a:buChar char="•"/>
              <a:defRPr/>
            </a:pPr>
            <a:r>
              <a:rPr lang="es-ES_tradnl" sz="2600" dirty="0">
                <a:latin typeface="+mn-lt"/>
              </a:rPr>
              <a:t>Quiénes son los actores: científicos, tecnólogos, gestores, jefes de </a:t>
            </a:r>
            <a:r>
              <a:rPr lang="es-ES_tradnl" sz="2600" dirty="0" smtClean="0">
                <a:latin typeface="+mn-lt"/>
              </a:rPr>
              <a:t>laboratorios, </a:t>
            </a:r>
            <a:r>
              <a:rPr lang="es-ES_tradnl" sz="2600" dirty="0">
                <a:latin typeface="+mn-lt"/>
              </a:rPr>
              <a:t>empresarios, políticos, </a:t>
            </a:r>
            <a:r>
              <a:rPr lang="es-ES_tradnl" sz="2600" dirty="0" smtClean="0">
                <a:latin typeface="+mn-lt"/>
              </a:rPr>
              <a:t>comunidades, grupos de la </a:t>
            </a:r>
            <a:r>
              <a:rPr lang="es-ES_tradnl" sz="2600" smtClean="0">
                <a:latin typeface="+mn-lt"/>
              </a:rPr>
              <a:t>sociedad civil...</a:t>
            </a:r>
            <a:endParaRPr lang="es-ES_tradnl" sz="2600" dirty="0">
              <a:latin typeface="+mn-lt"/>
            </a:endParaRPr>
          </a:p>
          <a:p>
            <a:pPr eaLnBrk="1" hangingPunct="1">
              <a:spcBef>
                <a:spcPct val="10000"/>
              </a:spcBef>
              <a:buFontTx/>
              <a:buChar char="•"/>
              <a:defRPr/>
            </a:pPr>
            <a:r>
              <a:rPr lang="es-ES_tradnl" sz="2600" dirty="0">
                <a:latin typeface="+mn-lt"/>
              </a:rPr>
              <a:t>¿Qué relaciones hay entre </a:t>
            </a:r>
            <a:r>
              <a:rPr lang="es-ES_tradnl" sz="2600" dirty="0" err="1">
                <a:latin typeface="+mn-lt"/>
              </a:rPr>
              <a:t>tecnociencia</a:t>
            </a:r>
            <a:r>
              <a:rPr lang="es-ES_tradnl" sz="2600" dirty="0">
                <a:latin typeface="+mn-lt"/>
              </a:rPr>
              <a:t> y bienestar humano? (</a:t>
            </a:r>
            <a:r>
              <a:rPr lang="es-ES_tradnl" sz="2600" dirty="0" err="1">
                <a:latin typeface="+mn-lt"/>
              </a:rPr>
              <a:t>Sarewitz</a:t>
            </a:r>
            <a:r>
              <a:rPr lang="es-ES_tradnl" sz="2600" dirty="0">
                <a:latin typeface="+mn-lt"/>
              </a:rPr>
              <a:t>, 2001</a:t>
            </a:r>
            <a:r>
              <a:rPr lang="es-ES_tradnl" sz="2600" dirty="0">
                <a:effectLst>
                  <a:outerShdw blurRad="38100" dist="38100" dir="2700000" algn="tl">
                    <a:srgbClr val="000000"/>
                  </a:outerShdw>
                </a:effectLst>
                <a:latin typeface="+mn-lt"/>
              </a:rPr>
              <a:t>)</a:t>
            </a:r>
            <a:endParaRPr lang="es-ES" sz="2600" dirty="0">
              <a:effectLst>
                <a:outerShdw blurRad="38100" dist="38100" dir="2700000" algn="tl">
                  <a:srgbClr val="000000"/>
                </a:outerShdw>
              </a:effectLst>
              <a:latin typeface="+mn-lt"/>
            </a:endParaRP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2 Marcador de número de diapositiva"/>
          <p:cNvSpPr>
            <a:spLocks noGrp="1"/>
          </p:cNvSpPr>
          <p:nvPr>
            <p:ph type="sldNum" sz="quarter" idx="12"/>
          </p:nvPr>
        </p:nvSpPr>
        <p:spPr/>
        <p:txBody>
          <a:bodyPr/>
          <a:lstStyle/>
          <a:p>
            <a:pPr>
              <a:defRPr/>
            </a:pPr>
            <a:fld id="{2BF48940-4DDA-4B23-83F4-853A592B442C}" type="slidenum">
              <a:rPr lang="es-ES" smtClean="0"/>
              <a:pPr>
                <a:defRPr/>
              </a:pPr>
              <a:t>28</a:t>
            </a:fld>
            <a:endParaRPr lang="es-ES"/>
          </a:p>
        </p:txBody>
      </p:sp>
      <p:sp>
        <p:nvSpPr>
          <p:cNvPr id="4" name="3 CuadroTexto"/>
          <p:cNvSpPr txBox="1"/>
          <p:nvPr/>
        </p:nvSpPr>
        <p:spPr>
          <a:xfrm>
            <a:off x="2207568" y="467961"/>
            <a:ext cx="3168352" cy="461665"/>
          </a:xfrm>
          <a:prstGeom prst="rect">
            <a:avLst/>
          </a:prstGeom>
          <a:noFill/>
          <a:ln>
            <a:solidFill>
              <a:srgbClr val="2B229C"/>
            </a:solidFill>
          </a:ln>
        </p:spPr>
        <p:txBody>
          <a:bodyPr wrap="square" rtlCol="0">
            <a:spAutoFit/>
          </a:bodyPr>
          <a:lstStyle/>
          <a:p>
            <a:pPr algn="ctr"/>
            <a:r>
              <a:rPr lang="es-ES" sz="2400" b="1" dirty="0">
                <a:latin typeface="Calibri" panose="020F0502020204030204" pitchFamily="34" charset="0"/>
              </a:rPr>
              <a:t>Empirismo lógico</a:t>
            </a:r>
          </a:p>
        </p:txBody>
      </p:sp>
      <p:sp>
        <p:nvSpPr>
          <p:cNvPr id="6" name="5 CuadroTexto"/>
          <p:cNvSpPr txBox="1"/>
          <p:nvPr/>
        </p:nvSpPr>
        <p:spPr>
          <a:xfrm>
            <a:off x="1775520" y="1709875"/>
            <a:ext cx="4032448" cy="461665"/>
          </a:xfrm>
          <a:prstGeom prst="rect">
            <a:avLst/>
          </a:prstGeom>
          <a:noFill/>
          <a:ln>
            <a:solidFill>
              <a:srgbClr val="2B229C"/>
            </a:solidFill>
          </a:ln>
        </p:spPr>
        <p:txBody>
          <a:bodyPr wrap="square" rtlCol="0">
            <a:spAutoFit/>
          </a:bodyPr>
          <a:lstStyle/>
          <a:p>
            <a:pPr algn="ctr"/>
            <a:r>
              <a:rPr lang="es-ES" sz="2400" b="1" dirty="0">
                <a:latin typeface="Calibri" panose="020F0502020204030204" pitchFamily="34" charset="0"/>
              </a:rPr>
              <a:t>Sociología de la ciencia</a:t>
            </a:r>
          </a:p>
        </p:txBody>
      </p:sp>
      <p:sp>
        <p:nvSpPr>
          <p:cNvPr id="7" name="6 CuadroTexto"/>
          <p:cNvSpPr txBox="1"/>
          <p:nvPr/>
        </p:nvSpPr>
        <p:spPr>
          <a:xfrm>
            <a:off x="7248128" y="259340"/>
            <a:ext cx="3419872" cy="6001643"/>
          </a:xfrm>
          <a:prstGeom prst="rect">
            <a:avLst/>
          </a:prstGeom>
          <a:noFill/>
          <a:ln>
            <a:solidFill>
              <a:schemeClr val="accent1"/>
            </a:solidFill>
          </a:ln>
        </p:spPr>
        <p:txBody>
          <a:bodyPr wrap="square" rtlCol="0">
            <a:spAutoFit/>
          </a:bodyPr>
          <a:lstStyle/>
          <a:p>
            <a:pPr algn="l"/>
            <a:r>
              <a:rPr lang="es-ES" sz="2400" dirty="0">
                <a:latin typeface="Calibri" panose="020F0502020204030204" pitchFamily="34" charset="0"/>
              </a:rPr>
              <a:t>+ actores</a:t>
            </a:r>
          </a:p>
          <a:p>
            <a:pPr algn="l"/>
            <a:endParaRPr lang="es-ES" sz="2400" dirty="0">
              <a:latin typeface="Calibri" panose="020F0502020204030204" pitchFamily="34" charset="0"/>
            </a:endParaRPr>
          </a:p>
          <a:p>
            <a:pPr algn="l"/>
            <a:r>
              <a:rPr lang="es-ES" sz="2400" dirty="0">
                <a:latin typeface="Calibri" panose="020F0502020204030204" pitchFamily="34" charset="0"/>
              </a:rPr>
              <a:t>+ intereses</a:t>
            </a:r>
          </a:p>
          <a:p>
            <a:pPr algn="l"/>
            <a:endParaRPr lang="es-ES" sz="2400" dirty="0">
              <a:latin typeface="Calibri" panose="020F0502020204030204" pitchFamily="34" charset="0"/>
            </a:endParaRPr>
          </a:p>
          <a:p>
            <a:pPr algn="l"/>
            <a:r>
              <a:rPr lang="es-ES" sz="2400" dirty="0">
                <a:latin typeface="Calibri" panose="020F0502020204030204" pitchFamily="34" charset="0"/>
              </a:rPr>
              <a:t>+ interacciones</a:t>
            </a:r>
          </a:p>
          <a:p>
            <a:pPr algn="l"/>
            <a:endParaRPr lang="es-ES" sz="2400" dirty="0">
              <a:latin typeface="Calibri" panose="020F0502020204030204" pitchFamily="34" charset="0"/>
            </a:endParaRPr>
          </a:p>
          <a:p>
            <a:pPr algn="l"/>
            <a:r>
              <a:rPr lang="es-ES" sz="2400" dirty="0">
                <a:latin typeface="Calibri" panose="020F0502020204030204" pitchFamily="34" charset="0"/>
              </a:rPr>
              <a:t>+ incertidumbre</a:t>
            </a:r>
          </a:p>
          <a:p>
            <a:pPr algn="l"/>
            <a:endParaRPr lang="es-ES" sz="2400" dirty="0">
              <a:latin typeface="Calibri" panose="020F0502020204030204" pitchFamily="34" charset="0"/>
            </a:endParaRPr>
          </a:p>
          <a:p>
            <a:pPr algn="l"/>
            <a:r>
              <a:rPr lang="es-ES" sz="2400" dirty="0">
                <a:latin typeface="Calibri" panose="020F0502020204030204" pitchFamily="34" charset="0"/>
              </a:rPr>
              <a:t>+ criterios de evaluación</a:t>
            </a:r>
          </a:p>
          <a:p>
            <a:pPr algn="l"/>
            <a:endParaRPr lang="es-ES" sz="2400" dirty="0">
              <a:latin typeface="Calibri" panose="020F0502020204030204" pitchFamily="34" charset="0"/>
            </a:endParaRPr>
          </a:p>
          <a:p>
            <a:pPr algn="l"/>
            <a:r>
              <a:rPr lang="es-ES" sz="2400" dirty="0">
                <a:latin typeface="Calibri" panose="020F0502020204030204" pitchFamily="34" charset="0"/>
              </a:rPr>
              <a:t>+ impactos</a:t>
            </a:r>
          </a:p>
          <a:p>
            <a:pPr algn="l"/>
            <a:endParaRPr lang="es-ES" sz="2400" dirty="0">
              <a:latin typeface="Calibri" panose="020F0502020204030204" pitchFamily="34" charset="0"/>
            </a:endParaRPr>
          </a:p>
          <a:p>
            <a:pPr algn="l"/>
            <a:r>
              <a:rPr lang="es-ES" sz="2400" dirty="0">
                <a:latin typeface="Calibri" panose="020F0502020204030204" pitchFamily="34" charset="0"/>
              </a:rPr>
              <a:t>+ Interdisciplinariedad</a:t>
            </a:r>
          </a:p>
          <a:p>
            <a:pPr algn="l"/>
            <a:endParaRPr lang="es-ES" sz="2400" dirty="0">
              <a:latin typeface="Calibri" panose="020F0502020204030204" pitchFamily="34" charset="0"/>
            </a:endParaRPr>
          </a:p>
          <a:p>
            <a:pPr algn="l"/>
            <a:r>
              <a:rPr lang="es-ES" sz="2400" dirty="0">
                <a:latin typeface="Calibri" panose="020F0502020204030204" pitchFamily="34" charset="0"/>
              </a:rPr>
              <a:t>- Percepción de neutralidad</a:t>
            </a:r>
          </a:p>
        </p:txBody>
      </p:sp>
      <p:cxnSp>
        <p:nvCxnSpPr>
          <p:cNvPr id="9" name="8 Conector recto de flecha"/>
          <p:cNvCxnSpPr/>
          <p:nvPr/>
        </p:nvCxnSpPr>
        <p:spPr bwMode="auto">
          <a:xfrm>
            <a:off x="6960096" y="764704"/>
            <a:ext cx="0" cy="5472608"/>
          </a:xfrm>
          <a:prstGeom prst="straightConnector1">
            <a:avLst/>
          </a:prstGeom>
          <a:noFill/>
          <a:ln w="57150" cap="flat" cmpd="sng" algn="ctr">
            <a:solidFill>
              <a:schemeClr val="tx1"/>
            </a:solidFill>
            <a:prstDash val="solid"/>
            <a:round/>
            <a:headEnd type="none" w="med" len="med"/>
            <a:tailEnd type="arrow"/>
          </a:ln>
          <a:effectLst/>
        </p:spPr>
      </p:cxnSp>
      <p:cxnSp>
        <p:nvCxnSpPr>
          <p:cNvPr id="15" name="14 Conector recto de flecha"/>
          <p:cNvCxnSpPr/>
          <p:nvPr/>
        </p:nvCxnSpPr>
        <p:spPr bwMode="auto">
          <a:xfrm>
            <a:off x="3719736" y="1052736"/>
            <a:ext cx="0" cy="648072"/>
          </a:xfrm>
          <a:prstGeom prst="straightConnector1">
            <a:avLst/>
          </a:prstGeom>
          <a:noFill/>
          <a:ln w="57150" cap="flat" cmpd="sng" algn="ctr">
            <a:solidFill>
              <a:srgbClr val="2B229C"/>
            </a:solidFill>
            <a:prstDash val="solid"/>
            <a:round/>
            <a:headEnd type="none" w="med" len="med"/>
            <a:tailEnd type="arrow"/>
          </a:ln>
          <a:effectLst/>
        </p:spPr>
      </p:cxnSp>
      <p:sp>
        <p:nvSpPr>
          <p:cNvPr id="10" name="9 CuadroTexto"/>
          <p:cNvSpPr txBox="1"/>
          <p:nvPr/>
        </p:nvSpPr>
        <p:spPr>
          <a:xfrm>
            <a:off x="1653276" y="4315053"/>
            <a:ext cx="5057256" cy="1200329"/>
          </a:xfrm>
          <a:prstGeom prst="rect">
            <a:avLst/>
          </a:prstGeom>
          <a:noFill/>
          <a:ln>
            <a:solidFill>
              <a:srgbClr val="2B229C"/>
            </a:solidFill>
          </a:ln>
        </p:spPr>
        <p:txBody>
          <a:bodyPr wrap="square" rtlCol="0">
            <a:spAutoFit/>
          </a:bodyPr>
          <a:lstStyle/>
          <a:p>
            <a:pPr algn="ctr"/>
            <a:r>
              <a:rPr lang="es-ES" sz="2400" b="1" dirty="0">
                <a:latin typeface="Calibri" panose="020F0502020204030204" pitchFamily="34" charset="0"/>
              </a:rPr>
              <a:t>Giro sociológico (PF; Estudios de laboratorio; EPOR; SCOT; Tecnologías Sociales…)</a:t>
            </a:r>
          </a:p>
        </p:txBody>
      </p:sp>
      <p:cxnSp>
        <p:nvCxnSpPr>
          <p:cNvPr id="13" name="12 Conector recto de flecha"/>
          <p:cNvCxnSpPr/>
          <p:nvPr/>
        </p:nvCxnSpPr>
        <p:spPr bwMode="auto">
          <a:xfrm>
            <a:off x="3719736" y="2276873"/>
            <a:ext cx="0" cy="711369"/>
          </a:xfrm>
          <a:prstGeom prst="straightConnector1">
            <a:avLst/>
          </a:prstGeom>
          <a:noFill/>
          <a:ln w="57150" cap="flat" cmpd="sng" algn="ctr">
            <a:solidFill>
              <a:srgbClr val="2B229C"/>
            </a:solidFill>
            <a:prstDash val="solid"/>
            <a:round/>
            <a:headEnd type="none" w="med" len="med"/>
            <a:tailEnd type="arrow"/>
          </a:ln>
          <a:effectLst/>
        </p:spPr>
      </p:cxnSp>
      <p:cxnSp>
        <p:nvCxnSpPr>
          <p:cNvPr id="14" name="13 Conector recto de flecha"/>
          <p:cNvCxnSpPr/>
          <p:nvPr/>
        </p:nvCxnSpPr>
        <p:spPr bwMode="auto">
          <a:xfrm>
            <a:off x="3719736" y="3645025"/>
            <a:ext cx="0" cy="728791"/>
          </a:xfrm>
          <a:prstGeom prst="straightConnector1">
            <a:avLst/>
          </a:prstGeom>
          <a:noFill/>
          <a:ln w="57150" cap="flat" cmpd="sng" algn="ctr">
            <a:solidFill>
              <a:srgbClr val="2B229C"/>
            </a:solidFill>
            <a:prstDash val="solid"/>
            <a:round/>
            <a:headEnd type="none" w="med" len="med"/>
            <a:tailEnd type="arrow"/>
          </a:ln>
          <a:effectLst/>
        </p:spPr>
      </p:cxnSp>
      <p:sp>
        <p:nvSpPr>
          <p:cNvPr id="17" name="16 CuadroTexto"/>
          <p:cNvSpPr txBox="1"/>
          <p:nvPr/>
        </p:nvSpPr>
        <p:spPr>
          <a:xfrm>
            <a:off x="1697521" y="3053793"/>
            <a:ext cx="4625208" cy="461665"/>
          </a:xfrm>
          <a:prstGeom prst="rect">
            <a:avLst/>
          </a:prstGeom>
          <a:noFill/>
          <a:ln>
            <a:solidFill>
              <a:srgbClr val="2B229C"/>
            </a:solidFill>
          </a:ln>
        </p:spPr>
        <p:txBody>
          <a:bodyPr wrap="square" rtlCol="0">
            <a:spAutoFit/>
          </a:bodyPr>
          <a:lstStyle/>
          <a:p>
            <a:pPr algn="ctr"/>
            <a:r>
              <a:rPr lang="es-ES" sz="2400" b="1" dirty="0">
                <a:latin typeface="Calibri" panose="020F0502020204030204" pitchFamily="34" charset="0"/>
              </a:rPr>
              <a:t>Giro histórico (</a:t>
            </a:r>
            <a:r>
              <a:rPr lang="es-ES" sz="2400" b="1" dirty="0" err="1">
                <a:latin typeface="Calibri" panose="020F0502020204030204" pitchFamily="34" charset="0"/>
              </a:rPr>
              <a:t>T.S.Kuhn</a:t>
            </a:r>
            <a:r>
              <a:rPr lang="es-ES" sz="2400" b="1" dirty="0">
                <a:latin typeface="Calibri" panose="020F0502020204030204" pitchFamily="34" charset="0"/>
              </a:rPr>
              <a:t>)</a:t>
            </a:r>
          </a:p>
        </p:txBody>
      </p:sp>
      <p:cxnSp>
        <p:nvCxnSpPr>
          <p:cNvPr id="26" name="25 Conector recto de flecha"/>
          <p:cNvCxnSpPr/>
          <p:nvPr/>
        </p:nvCxnSpPr>
        <p:spPr bwMode="auto">
          <a:xfrm flipH="1">
            <a:off x="3760474" y="5287378"/>
            <a:ext cx="9430" cy="639361"/>
          </a:xfrm>
          <a:prstGeom prst="straightConnector1">
            <a:avLst/>
          </a:prstGeom>
          <a:noFill/>
          <a:ln w="57150" cap="flat" cmpd="sng" algn="ctr">
            <a:solidFill>
              <a:srgbClr val="2B229C"/>
            </a:solidFill>
            <a:prstDash val="solid"/>
            <a:round/>
            <a:headEnd type="none" w="med" len="med"/>
            <a:tailEnd type="arrow"/>
          </a:ln>
          <a:effectLst/>
        </p:spPr>
      </p:cxnSp>
    </p:spTree>
    <p:extLst>
      <p:ext uri="{BB962C8B-B14F-4D97-AF65-F5344CB8AC3E}">
        <p14:creationId xmlns:p14="http://schemas.microsoft.com/office/powerpoint/2010/main" val="74254566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aphicFrame>
        <p:nvGraphicFramePr>
          <p:cNvPr id="4" name="Diagrama 3">
            <a:extLst>
              <a:ext uri="{FF2B5EF4-FFF2-40B4-BE49-F238E27FC236}">
                <a16:creationId xmlns:a16="http://schemas.microsoft.com/office/drawing/2014/main" id="{7DCB102F-FCC1-1B18-71AC-45812BDCC512}"/>
              </a:ext>
            </a:extLst>
          </p:cNvPr>
          <p:cNvGraphicFramePr/>
          <p:nvPr>
            <p:extLst>
              <p:ext uri="{D42A27DB-BD31-4B8C-83A1-F6EECF244321}">
                <p14:modId xmlns:p14="http://schemas.microsoft.com/office/powerpoint/2010/main" val="991643925"/>
              </p:ext>
            </p:extLst>
          </p:nvPr>
        </p:nvGraphicFramePr>
        <p:xfrm>
          <a:off x="1094875" y="1700809"/>
          <a:ext cx="6942220" cy="92333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3" name="Imagen 2">
            <a:extLst>
              <a:ext uri="{FF2B5EF4-FFF2-40B4-BE49-F238E27FC236}">
                <a16:creationId xmlns:a16="http://schemas.microsoft.com/office/drawing/2014/main" id="{DA25E595-2A1B-835E-5DD1-B3B68153676B}"/>
              </a:ext>
            </a:extLst>
          </p:cNvPr>
          <p:cNvPicPr>
            <a:picLocks noChangeAspect="1"/>
          </p:cNvPicPr>
          <p:nvPr/>
        </p:nvPicPr>
        <p:blipFill>
          <a:blip r:embed="rId7"/>
          <a:stretch>
            <a:fillRect/>
          </a:stretch>
        </p:blipFill>
        <p:spPr>
          <a:xfrm>
            <a:off x="8037094" y="2835959"/>
            <a:ext cx="2323038" cy="2501344"/>
          </a:xfrm>
          <a:prstGeom prst="rect">
            <a:avLst/>
          </a:prstGeom>
        </p:spPr>
      </p:pic>
    </p:spTree>
    <p:extLst>
      <p:ext uri="{BB962C8B-B14F-4D97-AF65-F5344CB8AC3E}">
        <p14:creationId xmlns:p14="http://schemas.microsoft.com/office/powerpoint/2010/main" val="21656615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30EE1D3-6AE2-1D61-E1B3-D4279CC549E6}"/>
              </a:ext>
            </a:extLst>
          </p:cNvPr>
          <p:cNvSpPr>
            <a:spLocks noGrp="1"/>
          </p:cNvSpPr>
          <p:nvPr>
            <p:ph type="title"/>
          </p:nvPr>
        </p:nvSpPr>
        <p:spPr>
          <a:xfrm>
            <a:off x="1671322" y="116632"/>
            <a:ext cx="9682478" cy="884854"/>
          </a:xfrm>
        </p:spPr>
        <p:txBody>
          <a:bodyPr>
            <a:noAutofit/>
          </a:bodyPr>
          <a:lstStyle/>
          <a:p>
            <a:r>
              <a:rPr lang="es-ES" sz="3200" b="1" dirty="0">
                <a:solidFill>
                  <a:schemeClr val="tx1"/>
                </a:solidFill>
              </a:rPr>
              <a:t>Ciencia, política, economía: panorama internacional </a:t>
            </a:r>
            <a:endParaRPr lang="es-CU" sz="3200" b="1" dirty="0"/>
          </a:p>
        </p:txBody>
      </p:sp>
      <p:graphicFrame>
        <p:nvGraphicFramePr>
          <p:cNvPr id="4" name="Marcador de contenido 3">
            <a:extLst>
              <a:ext uri="{FF2B5EF4-FFF2-40B4-BE49-F238E27FC236}">
                <a16:creationId xmlns:a16="http://schemas.microsoft.com/office/drawing/2014/main" id="{E2F6234A-7628-DFE1-9834-B8A97E0F3AEE}"/>
              </a:ext>
            </a:extLst>
          </p:cNvPr>
          <p:cNvGraphicFramePr>
            <a:graphicFrameLocks noGrp="1"/>
          </p:cNvGraphicFramePr>
          <p:nvPr>
            <p:ph idx="1"/>
            <p:extLst>
              <p:ext uri="{D42A27DB-BD31-4B8C-83A1-F6EECF244321}">
                <p14:modId xmlns:p14="http://schemas.microsoft.com/office/powerpoint/2010/main" val="1514125044"/>
              </p:ext>
            </p:extLst>
          </p:nvPr>
        </p:nvGraphicFramePr>
        <p:xfrm>
          <a:off x="339748" y="841051"/>
          <a:ext cx="11512504" cy="6016949"/>
        </p:xfrm>
        <a:graphic>
          <a:graphicData uri="http://schemas.openxmlformats.org/drawingml/2006/table">
            <a:tbl>
              <a:tblPr firstRow="1" firstCol="1" bandRow="1">
                <a:tableStyleId>{5C22544A-7EE6-4342-B048-85BDC9FD1C3A}</a:tableStyleId>
              </a:tblPr>
              <a:tblGrid>
                <a:gridCol w="1344854">
                  <a:extLst>
                    <a:ext uri="{9D8B030D-6E8A-4147-A177-3AD203B41FA5}">
                      <a16:colId xmlns:a16="http://schemas.microsoft.com/office/drawing/2014/main" val="3620152446"/>
                    </a:ext>
                  </a:extLst>
                </a:gridCol>
                <a:gridCol w="3181327">
                  <a:extLst>
                    <a:ext uri="{9D8B030D-6E8A-4147-A177-3AD203B41FA5}">
                      <a16:colId xmlns:a16="http://schemas.microsoft.com/office/drawing/2014/main" val="3845247235"/>
                    </a:ext>
                  </a:extLst>
                </a:gridCol>
                <a:gridCol w="3932019">
                  <a:extLst>
                    <a:ext uri="{9D8B030D-6E8A-4147-A177-3AD203B41FA5}">
                      <a16:colId xmlns:a16="http://schemas.microsoft.com/office/drawing/2014/main" val="791739604"/>
                    </a:ext>
                  </a:extLst>
                </a:gridCol>
                <a:gridCol w="3054304">
                  <a:extLst>
                    <a:ext uri="{9D8B030D-6E8A-4147-A177-3AD203B41FA5}">
                      <a16:colId xmlns:a16="http://schemas.microsoft.com/office/drawing/2014/main" val="1554653849"/>
                    </a:ext>
                  </a:extLst>
                </a:gridCol>
              </a:tblGrid>
              <a:tr h="1846683">
                <a:tc>
                  <a:txBody>
                    <a:bodyPr/>
                    <a:lstStyle/>
                    <a:p>
                      <a:pPr algn="l">
                        <a:lnSpc>
                          <a:spcPct val="115000"/>
                        </a:lnSpc>
                        <a:spcAft>
                          <a:spcPts val="1000"/>
                        </a:spcAft>
                      </a:pPr>
                      <a:r>
                        <a:rPr lang="es-MX" sz="2000" b="1" dirty="0">
                          <a:solidFill>
                            <a:schemeClr val="bg1"/>
                          </a:solidFill>
                          <a:effectLst/>
                        </a:rPr>
                        <a:t>2da. Mitad S. XX</a:t>
                      </a:r>
                      <a:endParaRPr lang="es-CU" sz="2000" b="1" dirty="0">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44078" marR="44078" marT="0" marB="0"/>
                </a:tc>
                <a:tc>
                  <a:txBody>
                    <a:bodyPr/>
                    <a:lstStyle/>
                    <a:p>
                      <a:pPr algn="l">
                        <a:lnSpc>
                          <a:spcPct val="100000"/>
                        </a:lnSpc>
                        <a:spcAft>
                          <a:spcPts val="1000"/>
                        </a:spcAft>
                      </a:pPr>
                      <a:r>
                        <a:rPr lang="es-MX" sz="2000" b="1" dirty="0">
                          <a:solidFill>
                            <a:schemeClr val="tx1"/>
                          </a:solidFill>
                          <a:effectLst/>
                          <a:latin typeface="+mn-lt"/>
                        </a:rPr>
                        <a:t>Ciencia Industrial/Macro ciencia</a:t>
                      </a:r>
                      <a:endParaRPr lang="es-CU" sz="2000" b="1" dirty="0">
                        <a:solidFill>
                          <a:schemeClr val="tx1"/>
                        </a:solidFill>
                        <a:effectLst/>
                        <a:latin typeface="+mn-lt"/>
                      </a:endParaRPr>
                    </a:p>
                    <a:p>
                      <a:pPr algn="l">
                        <a:lnSpc>
                          <a:spcPct val="100000"/>
                        </a:lnSpc>
                        <a:spcAft>
                          <a:spcPts val="1000"/>
                        </a:spcAft>
                      </a:pPr>
                      <a:r>
                        <a:rPr lang="es-MX" sz="2000" b="1" dirty="0">
                          <a:solidFill>
                            <a:schemeClr val="tx1"/>
                          </a:solidFill>
                          <a:effectLst/>
                          <a:latin typeface="+mn-lt"/>
                        </a:rPr>
                        <a:t>Políticas Científicas</a:t>
                      </a:r>
                      <a:endParaRPr lang="es-CU" sz="2000" b="1" dirty="0">
                        <a:solidFill>
                          <a:schemeClr val="tx1"/>
                        </a:solidFill>
                        <a:effectLst/>
                        <a:latin typeface="+mn-lt"/>
                      </a:endParaRPr>
                    </a:p>
                    <a:p>
                      <a:pPr algn="l">
                        <a:lnSpc>
                          <a:spcPct val="100000"/>
                        </a:lnSpc>
                        <a:spcAft>
                          <a:spcPts val="1000"/>
                        </a:spcAft>
                      </a:pPr>
                      <a:r>
                        <a:rPr lang="es-MX" sz="2000" b="1" dirty="0">
                          <a:solidFill>
                            <a:schemeClr val="tx1"/>
                          </a:solidFill>
                          <a:effectLst/>
                          <a:latin typeface="+mn-lt"/>
                        </a:rPr>
                        <a:t>Ciencia y Desarrollo</a:t>
                      </a:r>
                      <a:endParaRPr lang="es-CU" sz="2000" b="1" dirty="0">
                        <a:solidFill>
                          <a:schemeClr val="tx1"/>
                        </a:solidFill>
                        <a:effectLst/>
                        <a:latin typeface="+mn-lt"/>
                      </a:endParaRPr>
                    </a:p>
                    <a:p>
                      <a:pPr algn="l">
                        <a:lnSpc>
                          <a:spcPct val="100000"/>
                        </a:lnSpc>
                        <a:spcAft>
                          <a:spcPts val="1000"/>
                        </a:spcAft>
                      </a:pPr>
                      <a:r>
                        <a:rPr lang="es-MX" sz="2000" b="1" dirty="0">
                          <a:solidFill>
                            <a:schemeClr val="tx1"/>
                          </a:solidFill>
                          <a:effectLst/>
                          <a:latin typeface="+mn-lt"/>
                        </a:rPr>
                        <a:t>Cuestionamientos éticos</a:t>
                      </a:r>
                      <a:endParaRPr lang="es-CU" sz="2000" b="1" dirty="0">
                        <a:solidFill>
                          <a:schemeClr val="tx1"/>
                        </a:solidFill>
                        <a:effectLst/>
                        <a:latin typeface="+mn-lt"/>
                        <a:ea typeface="Times New Roman" panose="02020603050405020304" pitchFamily="18" charset="0"/>
                        <a:cs typeface="Times New Roman" panose="02020603050405020304" pitchFamily="18" charset="0"/>
                      </a:endParaRPr>
                    </a:p>
                  </a:txBody>
                  <a:tcPr marL="44078" marR="44078" marT="0" marB="0">
                    <a:solidFill>
                      <a:schemeClr val="tx2">
                        <a:lumMod val="20000"/>
                        <a:lumOff val="80000"/>
                      </a:schemeClr>
                    </a:solidFill>
                  </a:tcPr>
                </a:tc>
                <a:tc>
                  <a:txBody>
                    <a:bodyPr/>
                    <a:lstStyle/>
                    <a:p>
                      <a:pPr algn="l">
                        <a:lnSpc>
                          <a:spcPct val="100000"/>
                        </a:lnSpc>
                        <a:spcAft>
                          <a:spcPts val="1000"/>
                        </a:spcAft>
                      </a:pPr>
                      <a:r>
                        <a:rPr lang="es-MX" sz="2000" b="1" dirty="0">
                          <a:solidFill>
                            <a:schemeClr val="tx1"/>
                          </a:solidFill>
                          <a:effectLst/>
                          <a:latin typeface="+mn-lt"/>
                        </a:rPr>
                        <a:t>Confrontación Capitalismo/Socialismo</a:t>
                      </a:r>
                      <a:endParaRPr lang="es-CU" sz="2000" b="1" dirty="0">
                        <a:solidFill>
                          <a:schemeClr val="tx1"/>
                        </a:solidFill>
                        <a:effectLst/>
                        <a:latin typeface="+mn-lt"/>
                      </a:endParaRPr>
                    </a:p>
                    <a:p>
                      <a:pPr algn="l">
                        <a:lnSpc>
                          <a:spcPct val="100000"/>
                        </a:lnSpc>
                        <a:spcAft>
                          <a:spcPts val="1000"/>
                        </a:spcAft>
                      </a:pPr>
                      <a:r>
                        <a:rPr lang="es-MX" sz="2000" b="1" dirty="0">
                          <a:solidFill>
                            <a:schemeClr val="tx1"/>
                          </a:solidFill>
                          <a:effectLst/>
                          <a:latin typeface="+mn-lt"/>
                        </a:rPr>
                        <a:t>Guerra fría</a:t>
                      </a:r>
                      <a:endParaRPr lang="es-CU" sz="2000" b="1" dirty="0">
                        <a:solidFill>
                          <a:schemeClr val="tx1"/>
                        </a:solidFill>
                        <a:effectLst/>
                        <a:latin typeface="+mn-lt"/>
                      </a:endParaRPr>
                    </a:p>
                    <a:p>
                      <a:pPr algn="l">
                        <a:lnSpc>
                          <a:spcPct val="100000"/>
                        </a:lnSpc>
                        <a:spcAft>
                          <a:spcPts val="1000"/>
                        </a:spcAft>
                      </a:pPr>
                      <a:r>
                        <a:rPr lang="es-MX" sz="2000" b="1" dirty="0">
                          <a:solidFill>
                            <a:schemeClr val="tx1"/>
                          </a:solidFill>
                          <a:effectLst/>
                          <a:latin typeface="+mn-lt"/>
                        </a:rPr>
                        <a:t>Crisis Socialismo Europeo</a:t>
                      </a:r>
                      <a:endParaRPr lang="es-CU" sz="2000" b="1" dirty="0">
                        <a:solidFill>
                          <a:schemeClr val="tx1"/>
                        </a:solidFill>
                        <a:effectLst/>
                        <a:latin typeface="+mn-lt"/>
                      </a:endParaRPr>
                    </a:p>
                    <a:p>
                      <a:pPr algn="l">
                        <a:lnSpc>
                          <a:spcPct val="100000"/>
                        </a:lnSpc>
                        <a:spcAft>
                          <a:spcPts val="1000"/>
                        </a:spcAft>
                      </a:pPr>
                      <a:r>
                        <a:rPr lang="es-MX" sz="2000" b="1" dirty="0">
                          <a:solidFill>
                            <a:schemeClr val="tx1"/>
                          </a:solidFill>
                          <a:effectLst/>
                          <a:latin typeface="+mn-lt"/>
                        </a:rPr>
                        <a:t>Globalización Neoliberal</a:t>
                      </a:r>
                      <a:endParaRPr lang="es-CU" sz="2000" b="1" dirty="0">
                        <a:solidFill>
                          <a:schemeClr val="tx1"/>
                        </a:solidFill>
                        <a:effectLst/>
                        <a:latin typeface="+mn-lt"/>
                        <a:ea typeface="Times New Roman" panose="02020603050405020304" pitchFamily="18" charset="0"/>
                        <a:cs typeface="Times New Roman" panose="02020603050405020304" pitchFamily="18" charset="0"/>
                      </a:endParaRPr>
                    </a:p>
                  </a:txBody>
                  <a:tcPr marL="44078" marR="44078" marT="0" marB="0">
                    <a:solidFill>
                      <a:schemeClr val="tx2">
                        <a:lumMod val="20000"/>
                        <a:lumOff val="80000"/>
                      </a:schemeClr>
                    </a:solidFill>
                  </a:tcPr>
                </a:tc>
                <a:tc>
                  <a:txBody>
                    <a:bodyPr/>
                    <a:lstStyle/>
                    <a:p>
                      <a:pPr algn="l">
                        <a:lnSpc>
                          <a:spcPct val="100000"/>
                        </a:lnSpc>
                        <a:spcAft>
                          <a:spcPts val="1000"/>
                        </a:spcAft>
                      </a:pPr>
                      <a:r>
                        <a:rPr lang="es-MX" sz="2000" b="1" dirty="0">
                          <a:solidFill>
                            <a:schemeClr val="tx1"/>
                          </a:solidFill>
                          <a:effectLst/>
                          <a:latin typeface="+mn-lt"/>
                        </a:rPr>
                        <a:t>Comienza III Revolución Industrial</a:t>
                      </a:r>
                      <a:endParaRPr lang="es-CU" sz="2000" b="1" dirty="0">
                        <a:solidFill>
                          <a:schemeClr val="tx1"/>
                        </a:solidFill>
                        <a:effectLst/>
                        <a:latin typeface="+mn-lt"/>
                      </a:endParaRPr>
                    </a:p>
                    <a:p>
                      <a:pPr algn="l">
                        <a:lnSpc>
                          <a:spcPct val="100000"/>
                        </a:lnSpc>
                        <a:spcAft>
                          <a:spcPts val="1000"/>
                        </a:spcAft>
                      </a:pPr>
                      <a:r>
                        <a:rPr lang="es-MX" sz="2000" b="1" dirty="0">
                          <a:solidFill>
                            <a:schemeClr val="tx1"/>
                          </a:solidFill>
                          <a:effectLst/>
                          <a:latin typeface="+mn-lt"/>
                        </a:rPr>
                        <a:t>Crisis Ambiental/¿Desarrollo sostenible?</a:t>
                      </a:r>
                      <a:endParaRPr lang="es-CU" sz="2000" b="1" dirty="0">
                        <a:solidFill>
                          <a:schemeClr val="tx1"/>
                        </a:solidFill>
                        <a:effectLst/>
                        <a:latin typeface="+mn-lt"/>
                        <a:ea typeface="Times New Roman" panose="02020603050405020304" pitchFamily="18" charset="0"/>
                        <a:cs typeface="Times New Roman" panose="02020603050405020304" pitchFamily="18" charset="0"/>
                      </a:endParaRPr>
                    </a:p>
                  </a:txBody>
                  <a:tcPr marL="44078" marR="44078" marT="0" marB="0">
                    <a:solidFill>
                      <a:schemeClr val="tx2">
                        <a:lumMod val="20000"/>
                        <a:lumOff val="80000"/>
                      </a:schemeClr>
                    </a:solidFill>
                  </a:tcPr>
                </a:tc>
                <a:extLst>
                  <a:ext uri="{0D108BD9-81ED-4DB2-BD59-A6C34878D82A}">
                    <a16:rowId xmlns:a16="http://schemas.microsoft.com/office/drawing/2014/main" val="4264540959"/>
                  </a:ext>
                </a:extLst>
              </a:tr>
              <a:tr h="4111949">
                <a:tc>
                  <a:txBody>
                    <a:bodyPr/>
                    <a:lstStyle/>
                    <a:p>
                      <a:pPr algn="l">
                        <a:lnSpc>
                          <a:spcPct val="115000"/>
                        </a:lnSpc>
                        <a:spcAft>
                          <a:spcPts val="1000"/>
                        </a:spcAft>
                      </a:pPr>
                      <a:r>
                        <a:rPr lang="es-MX" sz="2000" b="1" dirty="0">
                          <a:solidFill>
                            <a:schemeClr val="bg1"/>
                          </a:solidFill>
                          <a:effectLst/>
                        </a:rPr>
                        <a:t>S. XXI</a:t>
                      </a:r>
                      <a:endParaRPr lang="es-CU" sz="2000" b="1" dirty="0">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44078" marR="44078" marT="0" marB="0"/>
                </a:tc>
                <a:tc>
                  <a:txBody>
                    <a:bodyPr/>
                    <a:lstStyle/>
                    <a:p>
                      <a:pPr algn="l">
                        <a:lnSpc>
                          <a:spcPct val="100000"/>
                        </a:lnSpc>
                        <a:spcAft>
                          <a:spcPts val="1000"/>
                        </a:spcAft>
                      </a:pPr>
                      <a:r>
                        <a:rPr lang="es-MX" sz="2000" b="1" dirty="0">
                          <a:solidFill>
                            <a:schemeClr val="tx1"/>
                          </a:solidFill>
                          <a:effectLst/>
                          <a:latin typeface="+mn-lt"/>
                        </a:rPr>
                        <a:t>Transnacionalización de la ciencia</a:t>
                      </a:r>
                      <a:endParaRPr lang="es-CU" sz="2000" b="1" dirty="0">
                        <a:solidFill>
                          <a:schemeClr val="tx1"/>
                        </a:solidFill>
                        <a:effectLst/>
                        <a:latin typeface="+mn-lt"/>
                      </a:endParaRPr>
                    </a:p>
                    <a:p>
                      <a:pPr algn="l">
                        <a:lnSpc>
                          <a:spcPct val="100000"/>
                        </a:lnSpc>
                        <a:spcAft>
                          <a:spcPts val="1000"/>
                        </a:spcAft>
                      </a:pPr>
                      <a:r>
                        <a:rPr lang="es-MX" sz="2000" b="1" dirty="0">
                          <a:solidFill>
                            <a:schemeClr val="tx1"/>
                          </a:solidFill>
                          <a:effectLst/>
                          <a:latin typeface="+mn-lt"/>
                        </a:rPr>
                        <a:t>¿Nuevo contrato social de la ciencia  (1999)?</a:t>
                      </a:r>
                      <a:endParaRPr lang="es-CU" sz="2000" b="1" dirty="0">
                        <a:solidFill>
                          <a:schemeClr val="tx1"/>
                        </a:solidFill>
                        <a:effectLst/>
                        <a:latin typeface="+mn-lt"/>
                      </a:endParaRPr>
                    </a:p>
                    <a:p>
                      <a:pPr algn="l">
                        <a:lnSpc>
                          <a:spcPct val="100000"/>
                        </a:lnSpc>
                        <a:spcAft>
                          <a:spcPts val="1000"/>
                        </a:spcAft>
                      </a:pPr>
                      <a:r>
                        <a:rPr lang="es-MX" sz="2000" b="1" dirty="0">
                          <a:solidFill>
                            <a:schemeClr val="tx1"/>
                          </a:solidFill>
                          <a:effectLst/>
                          <a:latin typeface="+mn-lt"/>
                        </a:rPr>
                        <a:t>Políticas de Innovación</a:t>
                      </a:r>
                      <a:endParaRPr lang="es-CU" sz="2000" b="1" dirty="0">
                        <a:solidFill>
                          <a:schemeClr val="tx1"/>
                        </a:solidFill>
                        <a:effectLst/>
                        <a:latin typeface="+mn-lt"/>
                      </a:endParaRPr>
                    </a:p>
                    <a:p>
                      <a:pPr algn="l">
                        <a:lnSpc>
                          <a:spcPct val="100000"/>
                        </a:lnSpc>
                        <a:spcAft>
                          <a:spcPts val="1000"/>
                        </a:spcAft>
                      </a:pPr>
                      <a:r>
                        <a:rPr lang="es-MX" sz="2000" b="1" dirty="0">
                          <a:solidFill>
                            <a:schemeClr val="tx1"/>
                          </a:solidFill>
                          <a:effectLst/>
                          <a:latin typeface="+mn-lt"/>
                        </a:rPr>
                        <a:t>Ciencia de la sostenibilidad.</a:t>
                      </a:r>
                      <a:endParaRPr lang="es-CU" sz="2000" b="1" dirty="0">
                        <a:solidFill>
                          <a:schemeClr val="tx1"/>
                        </a:solidFill>
                        <a:effectLst/>
                        <a:latin typeface="+mn-lt"/>
                      </a:endParaRPr>
                    </a:p>
                    <a:p>
                      <a:pPr algn="l">
                        <a:lnSpc>
                          <a:spcPct val="100000"/>
                        </a:lnSpc>
                        <a:spcAft>
                          <a:spcPts val="1000"/>
                        </a:spcAft>
                      </a:pPr>
                      <a:r>
                        <a:rPr lang="es-MX" sz="2000" b="1" dirty="0">
                          <a:solidFill>
                            <a:schemeClr val="tx1"/>
                          </a:solidFill>
                          <a:effectLst/>
                          <a:latin typeface="+mn-lt"/>
                        </a:rPr>
                        <a:t>Pérdida de confianza en la ciencia</a:t>
                      </a:r>
                    </a:p>
                    <a:p>
                      <a:pPr algn="l">
                        <a:lnSpc>
                          <a:spcPct val="100000"/>
                        </a:lnSpc>
                        <a:spcAft>
                          <a:spcPts val="1000"/>
                        </a:spcAft>
                      </a:pPr>
                      <a:r>
                        <a:rPr lang="es-MX" sz="2000" b="1" dirty="0">
                          <a:solidFill>
                            <a:schemeClr val="tx1"/>
                          </a:solidFill>
                          <a:effectLst/>
                          <a:latin typeface="+mn-lt"/>
                          <a:ea typeface="Times New Roman" panose="02020603050405020304" pitchFamily="18" charset="0"/>
                          <a:cs typeface="Times New Roman" panose="02020603050405020304" pitchFamily="18" charset="0"/>
                        </a:rPr>
                        <a:t>Innovación social, transformativa, responsable</a:t>
                      </a:r>
                      <a:endParaRPr lang="es-CU" sz="2000" b="1" dirty="0">
                        <a:solidFill>
                          <a:schemeClr val="tx1"/>
                        </a:solidFill>
                        <a:effectLst/>
                        <a:latin typeface="+mn-lt"/>
                        <a:ea typeface="Times New Roman" panose="02020603050405020304" pitchFamily="18" charset="0"/>
                        <a:cs typeface="Times New Roman" panose="02020603050405020304" pitchFamily="18" charset="0"/>
                      </a:endParaRPr>
                    </a:p>
                  </a:txBody>
                  <a:tcPr marL="44078" marR="44078" marT="0" marB="0"/>
                </a:tc>
                <a:tc>
                  <a:txBody>
                    <a:bodyPr/>
                    <a:lstStyle/>
                    <a:p>
                      <a:pPr algn="l">
                        <a:lnSpc>
                          <a:spcPct val="100000"/>
                        </a:lnSpc>
                        <a:spcAft>
                          <a:spcPts val="1000"/>
                        </a:spcAft>
                      </a:pPr>
                      <a:r>
                        <a:rPr lang="es-MX" sz="2000" b="1" dirty="0">
                          <a:solidFill>
                            <a:schemeClr val="tx1"/>
                          </a:solidFill>
                          <a:effectLst/>
                          <a:latin typeface="+mn-lt"/>
                        </a:rPr>
                        <a:t>Estado vs mercado</a:t>
                      </a:r>
                    </a:p>
                    <a:p>
                      <a:pPr algn="l">
                        <a:lnSpc>
                          <a:spcPct val="100000"/>
                        </a:lnSpc>
                        <a:spcAft>
                          <a:spcPts val="1000"/>
                        </a:spcAft>
                      </a:pPr>
                      <a:r>
                        <a:rPr lang="es-MX" sz="2000" b="1" dirty="0">
                          <a:solidFill>
                            <a:schemeClr val="tx1"/>
                          </a:solidFill>
                          <a:effectLst/>
                          <a:latin typeface="+mn-lt"/>
                        </a:rPr>
                        <a:t>COVID 19 y sus mensajes. Caso Cuba</a:t>
                      </a:r>
                    </a:p>
                    <a:p>
                      <a:pPr algn="l">
                        <a:lnSpc>
                          <a:spcPct val="100000"/>
                        </a:lnSpc>
                        <a:spcAft>
                          <a:spcPts val="1000"/>
                        </a:spcAft>
                      </a:pPr>
                      <a:r>
                        <a:rPr lang="es-ES" sz="2000" b="1" dirty="0">
                          <a:solidFill>
                            <a:schemeClr val="tx1"/>
                          </a:solidFill>
                          <a:effectLst/>
                          <a:latin typeface="+mn-lt"/>
                        </a:rPr>
                        <a:t>Cumbre del G77+China. </a:t>
                      </a:r>
                    </a:p>
                    <a:p>
                      <a:pPr algn="l">
                        <a:lnSpc>
                          <a:spcPct val="100000"/>
                        </a:lnSpc>
                        <a:spcAft>
                          <a:spcPts val="1000"/>
                        </a:spcAft>
                      </a:pPr>
                      <a:r>
                        <a:rPr lang="es-ES" sz="2000" b="1" dirty="0">
                          <a:solidFill>
                            <a:schemeClr val="tx1"/>
                          </a:solidFill>
                          <a:effectLst/>
                          <a:latin typeface="+mn-lt"/>
                        </a:rPr>
                        <a:t>Iniciativa de la Franja y Ruta</a:t>
                      </a:r>
                      <a:endParaRPr lang="es-MX" sz="2000" b="1" dirty="0">
                        <a:solidFill>
                          <a:schemeClr val="tx1"/>
                        </a:solidFill>
                        <a:effectLst/>
                        <a:latin typeface="+mn-lt"/>
                      </a:endParaRPr>
                    </a:p>
                    <a:p>
                      <a:pPr algn="l">
                        <a:lnSpc>
                          <a:spcPct val="100000"/>
                        </a:lnSpc>
                        <a:spcAft>
                          <a:spcPts val="1000"/>
                        </a:spcAft>
                      </a:pPr>
                      <a:r>
                        <a:rPr lang="es-MX" sz="2000" b="1" dirty="0">
                          <a:solidFill>
                            <a:schemeClr val="tx1"/>
                          </a:solidFill>
                          <a:effectLst/>
                          <a:latin typeface="+mn-lt"/>
                        </a:rPr>
                        <a:t>BRICS +6</a:t>
                      </a:r>
                    </a:p>
                    <a:p>
                      <a:pPr algn="l">
                        <a:lnSpc>
                          <a:spcPct val="100000"/>
                        </a:lnSpc>
                        <a:spcAft>
                          <a:spcPts val="1000"/>
                        </a:spcAft>
                      </a:pPr>
                      <a:r>
                        <a:rPr lang="es-MX" sz="2000" b="1" dirty="0">
                          <a:solidFill>
                            <a:schemeClr val="tx1"/>
                          </a:solidFill>
                          <a:effectLst/>
                          <a:latin typeface="+mn-lt"/>
                        </a:rPr>
                        <a:t>EUA vs China. </a:t>
                      </a:r>
                      <a:r>
                        <a:rPr lang="es-MX" sz="2000" b="1" dirty="0" err="1">
                          <a:solidFill>
                            <a:schemeClr val="tx1"/>
                          </a:solidFill>
                          <a:effectLst/>
                          <a:latin typeface="+mn-lt"/>
                        </a:rPr>
                        <a:t>Tecnonacionalismo</a:t>
                      </a:r>
                      <a:r>
                        <a:rPr lang="es-MX" sz="2000" b="1" dirty="0">
                          <a:solidFill>
                            <a:schemeClr val="tx1"/>
                          </a:solidFill>
                          <a:effectLst/>
                          <a:latin typeface="+mn-lt"/>
                        </a:rPr>
                        <a:t>.</a:t>
                      </a:r>
                    </a:p>
                    <a:p>
                      <a:pPr algn="l">
                        <a:lnSpc>
                          <a:spcPct val="100000"/>
                        </a:lnSpc>
                        <a:spcAft>
                          <a:spcPts val="1000"/>
                        </a:spcAft>
                      </a:pPr>
                      <a:r>
                        <a:rPr lang="es-MX" sz="2000" b="1" dirty="0">
                          <a:solidFill>
                            <a:schemeClr val="tx1"/>
                          </a:solidFill>
                          <a:effectLst/>
                          <a:latin typeface="+mn-lt"/>
                        </a:rPr>
                        <a:t>OTAN vs Rusia</a:t>
                      </a:r>
                    </a:p>
                    <a:p>
                      <a:pPr algn="l">
                        <a:lnSpc>
                          <a:spcPct val="100000"/>
                        </a:lnSpc>
                        <a:spcAft>
                          <a:spcPts val="1000"/>
                        </a:spcAft>
                      </a:pPr>
                      <a:r>
                        <a:rPr lang="es-MX" sz="2000" b="1" dirty="0">
                          <a:solidFill>
                            <a:schemeClr val="tx1"/>
                          </a:solidFill>
                          <a:effectLst/>
                          <a:latin typeface="+mn-lt"/>
                        </a:rPr>
                        <a:t>De la </a:t>
                      </a:r>
                      <a:r>
                        <a:rPr lang="es-MX" sz="2000" b="1" dirty="0" err="1">
                          <a:solidFill>
                            <a:schemeClr val="tx1"/>
                          </a:solidFill>
                          <a:effectLst/>
                          <a:latin typeface="+mn-lt"/>
                        </a:rPr>
                        <a:t>uni</a:t>
                      </a:r>
                      <a:r>
                        <a:rPr lang="es-MX" sz="2000" b="1" dirty="0">
                          <a:solidFill>
                            <a:schemeClr val="tx1"/>
                          </a:solidFill>
                          <a:effectLst/>
                          <a:latin typeface="+mn-lt"/>
                        </a:rPr>
                        <a:t> a la multipolaridad </a:t>
                      </a:r>
                    </a:p>
                  </a:txBody>
                  <a:tcPr marL="44078" marR="44078" marT="0" marB="0"/>
                </a:tc>
                <a:tc>
                  <a:txBody>
                    <a:bodyPr/>
                    <a:lstStyle/>
                    <a:p>
                      <a:pPr algn="l">
                        <a:lnSpc>
                          <a:spcPct val="100000"/>
                        </a:lnSpc>
                        <a:spcAft>
                          <a:spcPts val="1000"/>
                        </a:spcAft>
                      </a:pPr>
                      <a:r>
                        <a:rPr lang="es-MX" sz="2000" b="1" dirty="0">
                          <a:solidFill>
                            <a:schemeClr val="tx1"/>
                          </a:solidFill>
                          <a:effectLst/>
                          <a:latin typeface="+mn-lt"/>
                        </a:rPr>
                        <a:t> IV Revolución </a:t>
                      </a:r>
                      <a:r>
                        <a:rPr lang="es-MX" sz="2000" b="1" dirty="0" smtClean="0">
                          <a:solidFill>
                            <a:schemeClr val="tx1"/>
                          </a:solidFill>
                          <a:effectLst/>
                          <a:latin typeface="+mn-lt"/>
                        </a:rPr>
                        <a:t>Industrial</a:t>
                      </a:r>
                    </a:p>
                    <a:p>
                      <a:pPr algn="l">
                        <a:lnSpc>
                          <a:spcPct val="100000"/>
                        </a:lnSpc>
                        <a:spcAft>
                          <a:spcPts val="1000"/>
                        </a:spcAft>
                      </a:pPr>
                      <a:r>
                        <a:rPr lang="es-MX" sz="2000" b="1" dirty="0" smtClean="0">
                          <a:solidFill>
                            <a:schemeClr val="tx1"/>
                          </a:solidFill>
                          <a:effectLst/>
                          <a:latin typeface="+mn-lt"/>
                        </a:rPr>
                        <a:t>Privatización/polarización</a:t>
                      </a:r>
                      <a:endParaRPr lang="es-CU" sz="2000" b="1" dirty="0">
                        <a:solidFill>
                          <a:schemeClr val="tx1"/>
                        </a:solidFill>
                        <a:effectLst/>
                        <a:latin typeface="+mn-lt"/>
                      </a:endParaRPr>
                    </a:p>
                    <a:p>
                      <a:pPr algn="l">
                        <a:lnSpc>
                          <a:spcPct val="100000"/>
                        </a:lnSpc>
                        <a:spcAft>
                          <a:spcPts val="1000"/>
                        </a:spcAft>
                      </a:pPr>
                      <a:r>
                        <a:rPr lang="es-MX" sz="2000" b="1" dirty="0">
                          <a:solidFill>
                            <a:schemeClr val="tx1"/>
                          </a:solidFill>
                          <a:effectLst/>
                          <a:latin typeface="+mn-lt"/>
                        </a:rPr>
                        <a:t>¿Desarrollo Sostenible?: ODS</a:t>
                      </a:r>
                    </a:p>
                    <a:p>
                      <a:pPr algn="l">
                        <a:lnSpc>
                          <a:spcPct val="100000"/>
                        </a:lnSpc>
                        <a:spcAft>
                          <a:spcPts val="1000"/>
                        </a:spcAft>
                      </a:pPr>
                      <a:r>
                        <a:rPr lang="es-MX" sz="2000" b="1" dirty="0">
                          <a:solidFill>
                            <a:schemeClr val="tx1"/>
                          </a:solidFill>
                          <a:effectLst/>
                          <a:latin typeface="+mn-lt"/>
                        </a:rPr>
                        <a:t>Cambios en la globalización</a:t>
                      </a:r>
                      <a:endParaRPr lang="es-CU" sz="2000" b="1" dirty="0">
                        <a:solidFill>
                          <a:schemeClr val="tx1"/>
                        </a:solidFill>
                        <a:effectLst/>
                        <a:latin typeface="+mn-lt"/>
                      </a:endParaRPr>
                    </a:p>
                    <a:p>
                      <a:pPr algn="l">
                        <a:lnSpc>
                          <a:spcPct val="100000"/>
                        </a:lnSpc>
                        <a:spcAft>
                          <a:spcPts val="1000"/>
                        </a:spcAft>
                      </a:pPr>
                      <a:r>
                        <a:rPr lang="es-MX" sz="2000" b="1" dirty="0">
                          <a:solidFill>
                            <a:schemeClr val="tx1"/>
                          </a:solidFill>
                          <a:effectLst/>
                          <a:latin typeface="+mn-lt"/>
                        </a:rPr>
                        <a:t>Transformación digital</a:t>
                      </a:r>
                    </a:p>
                    <a:p>
                      <a:pPr algn="l">
                        <a:lnSpc>
                          <a:spcPct val="100000"/>
                        </a:lnSpc>
                        <a:spcAft>
                          <a:spcPts val="1000"/>
                        </a:spcAft>
                      </a:pPr>
                      <a:r>
                        <a:rPr lang="es-MX" sz="2000" b="1" dirty="0">
                          <a:solidFill>
                            <a:schemeClr val="tx1"/>
                          </a:solidFill>
                          <a:effectLst/>
                          <a:latin typeface="+mn-lt"/>
                        </a:rPr>
                        <a:t>Cambio matriz energética</a:t>
                      </a:r>
                    </a:p>
                    <a:p>
                      <a:pPr algn="l">
                        <a:lnSpc>
                          <a:spcPct val="100000"/>
                        </a:lnSpc>
                        <a:spcAft>
                          <a:spcPts val="1000"/>
                        </a:spcAft>
                      </a:pPr>
                      <a:r>
                        <a:rPr lang="es-MX" sz="2000" b="1" dirty="0">
                          <a:solidFill>
                            <a:schemeClr val="tx1"/>
                          </a:solidFill>
                          <a:effectLst/>
                          <a:latin typeface="+mn-lt"/>
                        </a:rPr>
                        <a:t>Inteligencia artificial y semiconductores: los nuevos misiles</a:t>
                      </a:r>
                      <a:endParaRPr lang="es-CU" sz="2000" b="1" dirty="0">
                        <a:solidFill>
                          <a:schemeClr val="tx1"/>
                        </a:solidFill>
                        <a:effectLst/>
                        <a:latin typeface="+mn-lt"/>
                        <a:ea typeface="Times New Roman" panose="02020603050405020304" pitchFamily="18" charset="0"/>
                        <a:cs typeface="Times New Roman" panose="02020603050405020304" pitchFamily="18" charset="0"/>
                      </a:endParaRPr>
                    </a:p>
                  </a:txBody>
                  <a:tcPr marL="44078" marR="44078" marT="0" marB="0"/>
                </a:tc>
                <a:extLst>
                  <a:ext uri="{0D108BD9-81ED-4DB2-BD59-A6C34878D82A}">
                    <a16:rowId xmlns:a16="http://schemas.microsoft.com/office/drawing/2014/main" val="1972973472"/>
                  </a:ext>
                </a:extLst>
              </a:tr>
            </a:tbl>
          </a:graphicData>
        </a:graphic>
      </p:graphicFrame>
    </p:spTree>
    <p:extLst>
      <p:ext uri="{BB962C8B-B14F-4D97-AF65-F5344CB8AC3E}">
        <p14:creationId xmlns:p14="http://schemas.microsoft.com/office/powerpoint/2010/main" val="787782399"/>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1 Título"/>
          <p:cNvSpPr>
            <a:spLocks noGrp="1"/>
          </p:cNvSpPr>
          <p:nvPr>
            <p:ph type="title"/>
          </p:nvPr>
        </p:nvSpPr>
        <p:spPr>
          <a:xfrm>
            <a:off x="1898141" y="74155"/>
            <a:ext cx="8001000" cy="1449389"/>
          </a:xfrm>
        </p:spPr>
        <p:txBody>
          <a:bodyPr>
            <a:normAutofit fontScale="90000"/>
          </a:bodyPr>
          <a:lstStyle/>
          <a:p>
            <a:pPr>
              <a:defRPr/>
            </a:pPr>
            <a:r>
              <a:rPr lang="es-CR" sz="1800" dirty="0">
                <a:effectLst>
                  <a:outerShdw blurRad="38100" dist="38100" dir="2700000" algn="tl">
                    <a:srgbClr val="000000">
                      <a:alpha val="43137"/>
                    </a:srgbClr>
                  </a:outerShdw>
                </a:effectLst>
              </a:rPr>
              <a:t/>
            </a:r>
            <a:br>
              <a:rPr lang="es-CR" sz="1800" dirty="0">
                <a:effectLst>
                  <a:outerShdw blurRad="38100" dist="38100" dir="2700000" algn="tl">
                    <a:srgbClr val="000000">
                      <a:alpha val="43137"/>
                    </a:srgbClr>
                  </a:outerShdw>
                </a:effectLst>
              </a:rPr>
            </a:br>
            <a:r>
              <a:rPr lang="es-CR" sz="1800" dirty="0">
                <a:effectLst>
                  <a:outerShdw blurRad="38100" dist="38100" dir="2700000" algn="tl">
                    <a:srgbClr val="000000">
                      <a:alpha val="43137"/>
                    </a:srgbClr>
                  </a:outerShdw>
                </a:effectLst>
              </a:rPr>
              <a:t/>
            </a:r>
            <a:br>
              <a:rPr lang="es-CR" sz="1800" dirty="0">
                <a:effectLst>
                  <a:outerShdw blurRad="38100" dist="38100" dir="2700000" algn="tl">
                    <a:srgbClr val="000000">
                      <a:alpha val="43137"/>
                    </a:srgbClr>
                  </a:outerShdw>
                </a:effectLst>
              </a:rPr>
            </a:br>
            <a:r>
              <a:rPr lang="es-CR" sz="5300" b="1" dirty="0"/>
              <a:t>Evolución global de la PCTI</a:t>
            </a:r>
            <a:r>
              <a:rPr lang="es-CR" sz="2400" dirty="0">
                <a:effectLst>
                  <a:outerShdw blurRad="38100" dist="38100" dir="2700000" algn="tl">
                    <a:srgbClr val="000000">
                      <a:alpha val="43137"/>
                    </a:srgbClr>
                  </a:outerShdw>
                </a:effectLst>
              </a:rPr>
              <a:t/>
            </a:r>
            <a:br>
              <a:rPr lang="es-CR" sz="2400" dirty="0">
                <a:effectLst>
                  <a:outerShdw blurRad="38100" dist="38100" dir="2700000" algn="tl">
                    <a:srgbClr val="000000">
                      <a:alpha val="43137"/>
                    </a:srgbClr>
                  </a:outerShdw>
                </a:effectLst>
              </a:rPr>
            </a:br>
            <a:r>
              <a:rPr lang="es-CR" sz="3200" dirty="0"/>
              <a:t/>
            </a:r>
            <a:br>
              <a:rPr lang="es-CR" sz="3200" dirty="0"/>
            </a:br>
            <a:endParaRPr lang="es-CR" sz="3400" dirty="0">
              <a:effectLst>
                <a:outerShdw blurRad="38100" dist="38100" dir="2700000" algn="tl">
                  <a:srgbClr val="000000">
                    <a:alpha val="43137"/>
                  </a:srgbClr>
                </a:outerShdw>
              </a:effectLst>
            </a:endParaRPr>
          </a:p>
        </p:txBody>
      </p:sp>
      <p:graphicFrame>
        <p:nvGraphicFramePr>
          <p:cNvPr id="7" name="6 Marcador de contenido"/>
          <p:cNvGraphicFramePr>
            <a:graphicFrameLocks noGrp="1"/>
          </p:cNvGraphicFramePr>
          <p:nvPr>
            <p:ph idx="1"/>
            <p:extLst>
              <p:ext uri="{D42A27DB-BD31-4B8C-83A1-F6EECF244321}">
                <p14:modId xmlns:p14="http://schemas.microsoft.com/office/powerpoint/2010/main" val="3854058001"/>
              </p:ext>
            </p:extLst>
          </p:nvPr>
        </p:nvGraphicFramePr>
        <p:xfrm>
          <a:off x="1738297" y="1523544"/>
          <a:ext cx="10095740" cy="510054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73734" name="5 Flecha derecha"/>
          <p:cNvSpPr>
            <a:spLocks noChangeArrowheads="1"/>
          </p:cNvSpPr>
          <p:nvPr/>
        </p:nvSpPr>
        <p:spPr bwMode="auto">
          <a:xfrm>
            <a:off x="5238750" y="2286000"/>
            <a:ext cx="977900" cy="769938"/>
          </a:xfrm>
          <a:prstGeom prst="rightArrow">
            <a:avLst>
              <a:gd name="adj1" fmla="val 50000"/>
              <a:gd name="adj2" fmla="val 50004"/>
            </a:avLst>
          </a:prstGeom>
          <a:noFill/>
          <a:ln w="9525" algn="ctr">
            <a:noFill/>
            <a:round/>
            <a:headEnd/>
            <a:tailEnd/>
          </a:ln>
        </p:spPr>
        <p:txBody>
          <a:bodyPr anchor="b"/>
          <a:lstStyle/>
          <a:p>
            <a:endParaRPr lang="es-CR"/>
          </a:p>
        </p:txBody>
      </p:sp>
    </p:spTree>
    <p:extLst>
      <p:ext uri="{BB962C8B-B14F-4D97-AF65-F5344CB8AC3E}">
        <p14:creationId xmlns:p14="http://schemas.microsoft.com/office/powerpoint/2010/main" val="13881320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 name="Elipse 7">
            <a:extLst>
              <a:ext uri="{FF2B5EF4-FFF2-40B4-BE49-F238E27FC236}">
                <a16:creationId xmlns:a16="http://schemas.microsoft.com/office/drawing/2014/main" id="{C0A069E2-C3E2-46A4-BF72-E1EEACF90419}"/>
              </a:ext>
            </a:extLst>
          </p:cNvPr>
          <p:cNvSpPr/>
          <p:nvPr/>
        </p:nvSpPr>
        <p:spPr>
          <a:xfrm>
            <a:off x="7312471" y="2121763"/>
            <a:ext cx="4180640" cy="2173721"/>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C"/>
          </a:p>
        </p:txBody>
      </p:sp>
      <p:sp>
        <p:nvSpPr>
          <p:cNvPr id="7" name="Elipse 6">
            <a:extLst>
              <a:ext uri="{FF2B5EF4-FFF2-40B4-BE49-F238E27FC236}">
                <a16:creationId xmlns:a16="http://schemas.microsoft.com/office/drawing/2014/main" id="{6E3B389C-31FF-43D9-945D-1A169190BFC4}"/>
              </a:ext>
            </a:extLst>
          </p:cNvPr>
          <p:cNvSpPr/>
          <p:nvPr/>
        </p:nvSpPr>
        <p:spPr>
          <a:xfrm>
            <a:off x="998738" y="2121763"/>
            <a:ext cx="4429957" cy="202410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C">
              <a:solidFill>
                <a:schemeClr val="bg1"/>
              </a:solidFill>
            </a:endParaRPr>
          </a:p>
        </p:txBody>
      </p:sp>
      <p:sp>
        <p:nvSpPr>
          <p:cNvPr id="2" name="Título 1">
            <a:extLst>
              <a:ext uri="{FF2B5EF4-FFF2-40B4-BE49-F238E27FC236}">
                <a16:creationId xmlns:a16="http://schemas.microsoft.com/office/drawing/2014/main" id="{D4FA3683-332C-491B-A7F0-8911A9D9ED2D}"/>
              </a:ext>
            </a:extLst>
          </p:cNvPr>
          <p:cNvSpPr>
            <a:spLocks noGrp="1"/>
          </p:cNvSpPr>
          <p:nvPr>
            <p:ph type="title"/>
          </p:nvPr>
        </p:nvSpPr>
        <p:spPr>
          <a:xfrm>
            <a:off x="1990846" y="498290"/>
            <a:ext cx="9442852" cy="1325563"/>
          </a:xfrm>
        </p:spPr>
        <p:txBody>
          <a:bodyPr>
            <a:normAutofit fontScale="90000"/>
          </a:bodyPr>
          <a:lstStyle/>
          <a:p>
            <a:r>
              <a:rPr lang="es-ES" sz="5300" b="1" dirty="0"/>
              <a:t>Cambio de perspectiva</a:t>
            </a:r>
            <a:r>
              <a:rPr lang="es-ES" sz="4000" dirty="0"/>
              <a:t/>
            </a:r>
            <a:br>
              <a:rPr lang="es-ES" sz="4000" dirty="0"/>
            </a:br>
            <a:endParaRPr lang="es-EC" dirty="0"/>
          </a:p>
        </p:txBody>
      </p:sp>
      <p:sp>
        <p:nvSpPr>
          <p:cNvPr id="4" name="CuadroTexto 3">
            <a:extLst>
              <a:ext uri="{FF2B5EF4-FFF2-40B4-BE49-F238E27FC236}">
                <a16:creationId xmlns:a16="http://schemas.microsoft.com/office/drawing/2014/main" id="{3CB8BF77-3B22-4851-9C82-92EA6E58B4DA}"/>
              </a:ext>
            </a:extLst>
          </p:cNvPr>
          <p:cNvSpPr txBox="1"/>
          <p:nvPr/>
        </p:nvSpPr>
        <p:spPr>
          <a:xfrm>
            <a:off x="1311334" y="2469959"/>
            <a:ext cx="3915052" cy="1477328"/>
          </a:xfrm>
          <a:prstGeom prst="rect">
            <a:avLst/>
          </a:prstGeom>
          <a:noFill/>
        </p:spPr>
        <p:txBody>
          <a:bodyPr wrap="square" rtlCol="0" anchor="ctr">
            <a:spAutoFit/>
          </a:bodyPr>
          <a:lstStyle/>
          <a:p>
            <a:pPr algn="ctr"/>
            <a:r>
              <a:rPr lang="es-ES" sz="3000" b="1" dirty="0">
                <a:solidFill>
                  <a:schemeClr val="bg1"/>
                </a:solidFill>
              </a:rPr>
              <a:t>Innovación para la competitividad y la ganancia</a:t>
            </a:r>
          </a:p>
        </p:txBody>
      </p:sp>
      <p:sp>
        <p:nvSpPr>
          <p:cNvPr id="5" name="CuadroTexto 4">
            <a:extLst>
              <a:ext uri="{FF2B5EF4-FFF2-40B4-BE49-F238E27FC236}">
                <a16:creationId xmlns:a16="http://schemas.microsoft.com/office/drawing/2014/main" id="{A867FB75-541B-47EF-AC7D-8AB5C2A122F8}"/>
              </a:ext>
            </a:extLst>
          </p:cNvPr>
          <p:cNvSpPr txBox="1"/>
          <p:nvPr/>
        </p:nvSpPr>
        <p:spPr>
          <a:xfrm>
            <a:off x="7410124" y="2469959"/>
            <a:ext cx="4082987" cy="1477328"/>
          </a:xfrm>
          <a:prstGeom prst="rect">
            <a:avLst/>
          </a:prstGeom>
          <a:noFill/>
        </p:spPr>
        <p:txBody>
          <a:bodyPr wrap="square" rtlCol="0" anchor="ctr">
            <a:spAutoFit/>
          </a:bodyPr>
          <a:lstStyle/>
          <a:p>
            <a:pPr algn="ctr"/>
            <a:r>
              <a:rPr lang="es-ES" sz="3000" b="1" dirty="0">
                <a:solidFill>
                  <a:schemeClr val="bg1"/>
                </a:solidFill>
              </a:rPr>
              <a:t>Innovación para el desarrollo sostenible e inclusivo</a:t>
            </a:r>
            <a:r>
              <a:rPr lang="es-ES" sz="2400" b="1" dirty="0">
                <a:solidFill>
                  <a:schemeClr val="bg1"/>
                </a:solidFill>
              </a:rPr>
              <a:t>.</a:t>
            </a:r>
          </a:p>
        </p:txBody>
      </p:sp>
      <p:sp>
        <p:nvSpPr>
          <p:cNvPr id="6" name="Flecha: a la derecha 5">
            <a:extLst>
              <a:ext uri="{FF2B5EF4-FFF2-40B4-BE49-F238E27FC236}">
                <a16:creationId xmlns:a16="http://schemas.microsoft.com/office/drawing/2014/main" id="{C7A3A675-4AAA-4548-BAFC-202E329733A3}"/>
              </a:ext>
            </a:extLst>
          </p:cNvPr>
          <p:cNvSpPr/>
          <p:nvPr/>
        </p:nvSpPr>
        <p:spPr>
          <a:xfrm>
            <a:off x="5647052" y="2598003"/>
            <a:ext cx="1447061" cy="830997"/>
          </a:xfrm>
          <a:prstGeom prst="rightArrow">
            <a:avLst/>
          </a:prstGeom>
          <a:solidFill>
            <a:schemeClr val="bg1"/>
          </a:solidFill>
          <a:ln w="57150">
            <a:solidFill>
              <a:srgbClr val="CC0000"/>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s-EC"/>
          </a:p>
        </p:txBody>
      </p:sp>
    </p:spTree>
    <p:extLst>
      <p:ext uri="{BB962C8B-B14F-4D97-AF65-F5344CB8AC3E}">
        <p14:creationId xmlns:p14="http://schemas.microsoft.com/office/powerpoint/2010/main" val="71978524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ítulo 1"/>
          <p:cNvSpPr>
            <a:spLocks noGrp="1"/>
          </p:cNvSpPr>
          <p:nvPr>
            <p:ph type="title"/>
          </p:nvPr>
        </p:nvSpPr>
        <p:spPr>
          <a:xfrm>
            <a:off x="1798841" y="395509"/>
            <a:ext cx="8911687" cy="1280890"/>
          </a:xfrm>
        </p:spPr>
        <p:txBody>
          <a:bodyPr>
            <a:normAutofit/>
          </a:bodyPr>
          <a:lstStyle/>
          <a:p>
            <a:r>
              <a:rPr lang="es-ES" sz="4400" b="1" dirty="0"/>
              <a:t>Proliferación de conceptos</a:t>
            </a:r>
          </a:p>
        </p:txBody>
      </p:sp>
      <p:sp>
        <p:nvSpPr>
          <p:cNvPr id="3" name="Marcador de contenido 2"/>
          <p:cNvSpPr>
            <a:spLocks noGrp="1"/>
          </p:cNvSpPr>
          <p:nvPr>
            <p:ph idx="1"/>
          </p:nvPr>
        </p:nvSpPr>
        <p:spPr>
          <a:xfrm>
            <a:off x="1591782" y="1905000"/>
            <a:ext cx="9912830" cy="3777622"/>
          </a:xfrm>
        </p:spPr>
        <p:txBody>
          <a:bodyPr>
            <a:normAutofit fontScale="92500" lnSpcReduction="10000"/>
          </a:bodyPr>
          <a:lstStyle/>
          <a:p>
            <a:r>
              <a:rPr lang="es-ES" sz="3200" dirty="0"/>
              <a:t>Innovación social</a:t>
            </a:r>
          </a:p>
          <a:p>
            <a:r>
              <a:rPr lang="es-ES" sz="3200" dirty="0"/>
              <a:t>Innovación transformativa</a:t>
            </a:r>
          </a:p>
          <a:p>
            <a:r>
              <a:rPr lang="es-ES" sz="3200" dirty="0"/>
              <a:t>Innovación abierta</a:t>
            </a:r>
          </a:p>
          <a:p>
            <a:r>
              <a:rPr lang="es-ES" sz="3200" dirty="0"/>
              <a:t>Innovación responsable</a:t>
            </a:r>
          </a:p>
          <a:p>
            <a:r>
              <a:rPr lang="es-ES" sz="3200" dirty="0"/>
              <a:t>Innovación en las políticas públicas</a:t>
            </a:r>
          </a:p>
          <a:p>
            <a:r>
              <a:rPr lang="es-ES" sz="3200" dirty="0"/>
              <a:t>Ciencia orientada a misiones, ciencia estratégica, ciencia de la sostenibilidad</a:t>
            </a:r>
          </a:p>
        </p:txBody>
      </p:sp>
    </p:spTree>
    <p:extLst>
      <p:ext uri="{BB962C8B-B14F-4D97-AF65-F5344CB8AC3E}">
        <p14:creationId xmlns:p14="http://schemas.microsoft.com/office/powerpoint/2010/main" val="368469485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CuadroTexto 3">
            <a:extLst>
              <a:ext uri="{FF2B5EF4-FFF2-40B4-BE49-F238E27FC236}">
                <a16:creationId xmlns:a16="http://schemas.microsoft.com/office/drawing/2014/main" id="{98D9D0E6-28D6-D8DC-A6E2-78F076319C9A}"/>
              </a:ext>
            </a:extLst>
          </p:cNvPr>
          <p:cNvSpPr txBox="1"/>
          <p:nvPr/>
        </p:nvSpPr>
        <p:spPr>
          <a:xfrm>
            <a:off x="1323474" y="723745"/>
            <a:ext cx="10235967" cy="769441"/>
          </a:xfrm>
          <a:prstGeom prst="rect">
            <a:avLst/>
          </a:prstGeom>
          <a:noFill/>
        </p:spPr>
        <p:txBody>
          <a:bodyPr wrap="square" rtlCol="0">
            <a:spAutoFit/>
          </a:bodyPr>
          <a:lstStyle/>
          <a:p>
            <a:r>
              <a:rPr lang="es-ES" sz="4400" b="1" dirty="0">
                <a:latin typeface="+mj-lt"/>
              </a:rPr>
              <a:t>Innovación y geopolítica internacional</a:t>
            </a:r>
            <a:endParaRPr lang="es-EC" sz="2000" b="1" dirty="0">
              <a:latin typeface="+mj-lt"/>
            </a:endParaRPr>
          </a:p>
        </p:txBody>
      </p:sp>
      <p:sp>
        <p:nvSpPr>
          <p:cNvPr id="6" name="CuadroTexto 5">
            <a:extLst>
              <a:ext uri="{FF2B5EF4-FFF2-40B4-BE49-F238E27FC236}">
                <a16:creationId xmlns:a16="http://schemas.microsoft.com/office/drawing/2014/main" id="{D01F74B9-F2A1-1423-A416-814DC962B5FC}"/>
              </a:ext>
            </a:extLst>
          </p:cNvPr>
          <p:cNvSpPr txBox="1"/>
          <p:nvPr/>
        </p:nvSpPr>
        <p:spPr>
          <a:xfrm>
            <a:off x="1323474" y="2102382"/>
            <a:ext cx="10471129" cy="3539430"/>
          </a:xfrm>
          <a:prstGeom prst="rect">
            <a:avLst/>
          </a:prstGeom>
          <a:noFill/>
        </p:spPr>
        <p:txBody>
          <a:bodyPr wrap="square" rtlCol="0">
            <a:spAutoFit/>
          </a:bodyPr>
          <a:lstStyle/>
          <a:p>
            <a:r>
              <a:rPr lang="es-ES" sz="3200" dirty="0"/>
              <a:t>Enseñanzas de la Pandemia de COVID-19. En Cuba Sistema de gestión de gobierno basado en ciencia e innovación (2021- )</a:t>
            </a:r>
          </a:p>
          <a:p>
            <a:endParaRPr lang="es-ES" sz="3200" dirty="0"/>
          </a:p>
          <a:p>
            <a:r>
              <a:rPr lang="es-ES" sz="3200" dirty="0"/>
              <a:t>Cumbre del G77+China. Iniciativa de la Franja y Ruta</a:t>
            </a:r>
          </a:p>
          <a:p>
            <a:endParaRPr lang="es-ES" sz="3200" dirty="0"/>
          </a:p>
          <a:p>
            <a:r>
              <a:rPr lang="es-ES" sz="3200" dirty="0"/>
              <a:t>Multipolaridad y </a:t>
            </a:r>
            <a:r>
              <a:rPr lang="es-ES" sz="3200" dirty="0" err="1"/>
              <a:t>tecnonacionalismo</a:t>
            </a:r>
            <a:r>
              <a:rPr lang="es-ES" sz="3200" dirty="0"/>
              <a:t>: Inteligencia artificial y semiconductores son los nuevos misiles. </a:t>
            </a:r>
          </a:p>
        </p:txBody>
      </p:sp>
    </p:spTree>
    <p:extLst>
      <p:ext uri="{BB962C8B-B14F-4D97-AF65-F5344CB8AC3E}">
        <p14:creationId xmlns:p14="http://schemas.microsoft.com/office/powerpoint/2010/main" val="1480533560"/>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C409890-6D97-42E2-A32B-06BB300125EC}"/>
              </a:ext>
            </a:extLst>
          </p:cNvPr>
          <p:cNvSpPr>
            <a:spLocks noGrp="1"/>
          </p:cNvSpPr>
          <p:nvPr>
            <p:ph type="title"/>
          </p:nvPr>
        </p:nvSpPr>
        <p:spPr>
          <a:xfrm>
            <a:off x="2882096" y="445149"/>
            <a:ext cx="9309904" cy="1651475"/>
          </a:xfrm>
        </p:spPr>
        <p:txBody>
          <a:bodyPr>
            <a:normAutofit fontScale="90000"/>
          </a:bodyPr>
          <a:lstStyle/>
          <a:p>
            <a:r>
              <a:rPr lang="es-ES" sz="4900" b="1" dirty="0">
                <a:solidFill>
                  <a:schemeClr val="tx1"/>
                </a:solidFill>
                <a:latin typeface="Calibri" panose="020F0502020204030204" pitchFamily="34" charset="0"/>
                <a:cs typeface="Calibri" panose="020F0502020204030204" pitchFamily="34" charset="0"/>
              </a:rPr>
              <a:t>Innovación en el centro de atención: SGGCI</a:t>
            </a:r>
            <a:r>
              <a:rPr lang="es-ES" dirty="0"/>
              <a:t/>
            </a:r>
            <a:br>
              <a:rPr lang="es-ES" dirty="0"/>
            </a:br>
            <a:endParaRPr lang="es-CU" dirty="0"/>
          </a:p>
        </p:txBody>
      </p:sp>
      <p:sp>
        <p:nvSpPr>
          <p:cNvPr id="3" name="Marcador de contenido 2">
            <a:extLst>
              <a:ext uri="{FF2B5EF4-FFF2-40B4-BE49-F238E27FC236}">
                <a16:creationId xmlns:a16="http://schemas.microsoft.com/office/drawing/2014/main" id="{B9B79D3B-49ED-4550-A02D-568151480D9A}"/>
              </a:ext>
            </a:extLst>
          </p:cNvPr>
          <p:cNvSpPr>
            <a:spLocks noGrp="1"/>
          </p:cNvSpPr>
          <p:nvPr>
            <p:ph idx="1"/>
          </p:nvPr>
        </p:nvSpPr>
        <p:spPr>
          <a:xfrm>
            <a:off x="2882096" y="2167335"/>
            <a:ext cx="8868579" cy="4690665"/>
          </a:xfrm>
        </p:spPr>
        <p:txBody>
          <a:bodyPr>
            <a:normAutofit lnSpcReduction="10000"/>
          </a:bodyPr>
          <a:lstStyle/>
          <a:p>
            <a:pPr>
              <a:lnSpc>
                <a:spcPct val="110000"/>
              </a:lnSpc>
            </a:pPr>
            <a:r>
              <a:rPr lang="es-ES" sz="3600" dirty="0">
                <a:solidFill>
                  <a:schemeClr val="tx1"/>
                </a:solidFill>
                <a:latin typeface="Calibri" panose="020F0502020204030204" pitchFamily="34" charset="0"/>
                <a:cs typeface="Calibri" panose="020F0502020204030204" pitchFamily="34" charset="0"/>
              </a:rPr>
              <a:t>Consejo Nacional de Innovación (CNI)</a:t>
            </a:r>
          </a:p>
          <a:p>
            <a:pPr>
              <a:lnSpc>
                <a:spcPct val="110000"/>
              </a:lnSpc>
            </a:pPr>
            <a:r>
              <a:rPr lang="es-ES" sz="3600" dirty="0">
                <a:solidFill>
                  <a:schemeClr val="tx1"/>
                </a:solidFill>
                <a:latin typeface="Calibri" panose="020F0502020204030204" pitchFamily="34" charset="0"/>
                <a:cs typeface="Calibri" panose="020F0502020204030204" pitchFamily="34" charset="0"/>
              </a:rPr>
              <a:t>Fortalecimiento de políticas públicas (incluidas las de CTI)</a:t>
            </a:r>
            <a:endParaRPr lang="es-ES" sz="2800" dirty="0">
              <a:solidFill>
                <a:schemeClr val="tx1"/>
              </a:solidFill>
              <a:latin typeface="Calibri" panose="020F0502020204030204" pitchFamily="34" charset="0"/>
              <a:cs typeface="Calibri" panose="020F0502020204030204" pitchFamily="34" charset="0"/>
            </a:endParaRPr>
          </a:p>
          <a:p>
            <a:pPr>
              <a:lnSpc>
                <a:spcPct val="110000"/>
              </a:lnSpc>
            </a:pPr>
            <a:r>
              <a:rPr lang="es-ES" sz="3600" dirty="0">
                <a:solidFill>
                  <a:schemeClr val="tx1"/>
                </a:solidFill>
                <a:latin typeface="Calibri" panose="020F0502020204030204" pitchFamily="34" charset="0"/>
                <a:cs typeface="Calibri" panose="020F0502020204030204" pitchFamily="34" charset="0"/>
              </a:rPr>
              <a:t>El empleo del conocimiento experto: ciencia para las políticas</a:t>
            </a:r>
          </a:p>
          <a:p>
            <a:pPr>
              <a:lnSpc>
                <a:spcPct val="110000"/>
              </a:lnSpc>
            </a:pPr>
            <a:r>
              <a:rPr lang="es-ES" sz="3600" dirty="0">
                <a:solidFill>
                  <a:schemeClr val="tx1"/>
                </a:solidFill>
                <a:latin typeface="Calibri" panose="020F0502020204030204" pitchFamily="34" charset="0"/>
                <a:cs typeface="Calibri" panose="020F0502020204030204" pitchFamily="34" charset="0"/>
              </a:rPr>
              <a:t>Intercambio con variados sectores, organismos, GTT…</a:t>
            </a:r>
          </a:p>
          <a:p>
            <a:pPr>
              <a:lnSpc>
                <a:spcPct val="110000"/>
              </a:lnSpc>
            </a:pPr>
            <a:endParaRPr lang="es-ES" sz="3600" dirty="0">
              <a:solidFill>
                <a:schemeClr val="accent2">
                  <a:lumMod val="50000"/>
                </a:schemeClr>
              </a:solidFill>
            </a:endParaRPr>
          </a:p>
          <a:p>
            <a:pPr>
              <a:lnSpc>
                <a:spcPct val="110000"/>
              </a:lnSpc>
            </a:pPr>
            <a:endParaRPr lang="es-CU" sz="3600" dirty="0">
              <a:solidFill>
                <a:schemeClr val="accent2">
                  <a:lumMod val="50000"/>
                </a:schemeClr>
              </a:solidFill>
            </a:endParaRPr>
          </a:p>
        </p:txBody>
      </p:sp>
      <p:sp>
        <p:nvSpPr>
          <p:cNvPr id="4" name="Abrir llave 3">
            <a:extLst>
              <a:ext uri="{FF2B5EF4-FFF2-40B4-BE49-F238E27FC236}">
                <a16:creationId xmlns:a16="http://schemas.microsoft.com/office/drawing/2014/main" id="{877E167A-1437-A021-FE0B-80F53BF6AD4A}"/>
              </a:ext>
            </a:extLst>
          </p:cNvPr>
          <p:cNvSpPr/>
          <p:nvPr/>
        </p:nvSpPr>
        <p:spPr>
          <a:xfrm>
            <a:off x="1864849" y="2096624"/>
            <a:ext cx="939800" cy="4408075"/>
          </a:xfrm>
          <a:prstGeom prst="leftBrace">
            <a:avLst/>
          </a:prstGeom>
          <a:ln w="28575">
            <a:solidFill>
              <a:schemeClr val="accent2">
                <a:lumMod val="5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s-EC">
              <a:ln w="0"/>
              <a:solidFill>
                <a:schemeClr val="accent2">
                  <a:lumMod val="50000"/>
                </a:schemeClr>
              </a:solidFill>
              <a:effectLst>
                <a:outerShdw blurRad="38100" dist="25400" dir="5400000" algn="ctr" rotWithShape="0">
                  <a:srgbClr val="6E747A">
                    <a:alpha val="43000"/>
                  </a:srgbClr>
                </a:outerShdw>
              </a:effectLst>
            </a:endParaRPr>
          </a:p>
        </p:txBody>
      </p:sp>
      <p:pic>
        <p:nvPicPr>
          <p:cNvPr id="5" name="Imagen 4">
            <a:extLst>
              <a:ext uri="{FF2B5EF4-FFF2-40B4-BE49-F238E27FC236}">
                <a16:creationId xmlns:a16="http://schemas.microsoft.com/office/drawing/2014/main" id="{BF8FF985-D579-D258-C9E2-4387C2E3A5FF}"/>
              </a:ext>
            </a:extLst>
          </p:cNvPr>
          <p:cNvPicPr>
            <a:picLocks noChangeAspect="1"/>
          </p:cNvPicPr>
          <p:nvPr/>
        </p:nvPicPr>
        <p:blipFill>
          <a:blip r:embed="rId2"/>
          <a:stretch>
            <a:fillRect/>
          </a:stretch>
        </p:blipFill>
        <p:spPr>
          <a:xfrm>
            <a:off x="164385" y="200001"/>
            <a:ext cx="2170364" cy="1194920"/>
          </a:xfrm>
          <a:prstGeom prst="rect">
            <a:avLst/>
          </a:prstGeom>
        </p:spPr>
      </p:pic>
    </p:spTree>
    <p:extLst>
      <p:ext uri="{BB962C8B-B14F-4D97-AF65-F5344CB8AC3E}">
        <p14:creationId xmlns:p14="http://schemas.microsoft.com/office/powerpoint/2010/main" val="3005430054"/>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4FA3683-332C-491B-A7F0-8911A9D9ED2D}"/>
              </a:ext>
            </a:extLst>
          </p:cNvPr>
          <p:cNvSpPr>
            <a:spLocks noGrp="1"/>
          </p:cNvSpPr>
          <p:nvPr>
            <p:ph type="title"/>
          </p:nvPr>
        </p:nvSpPr>
        <p:spPr>
          <a:xfrm>
            <a:off x="2581154" y="257176"/>
            <a:ext cx="9525965" cy="905012"/>
          </a:xfrm>
        </p:spPr>
        <p:txBody>
          <a:bodyPr>
            <a:normAutofit fontScale="90000"/>
          </a:bodyPr>
          <a:lstStyle/>
          <a:p>
            <a:r>
              <a:rPr lang="es-ES" sz="4000" b="1" dirty="0"/>
              <a:t>¿En qué enfoque conceptual se apoya el SGGCI?</a:t>
            </a:r>
            <a:endParaRPr lang="es-EC" sz="4000" b="1" dirty="0"/>
          </a:p>
        </p:txBody>
      </p:sp>
      <p:sp>
        <p:nvSpPr>
          <p:cNvPr id="3" name="Marcador de contenido 2">
            <a:extLst>
              <a:ext uri="{FF2B5EF4-FFF2-40B4-BE49-F238E27FC236}">
                <a16:creationId xmlns:a16="http://schemas.microsoft.com/office/drawing/2014/main" id="{5A7A7D51-2323-45F5-B376-15FF6D3B323D}"/>
              </a:ext>
            </a:extLst>
          </p:cNvPr>
          <p:cNvSpPr>
            <a:spLocks noGrp="1"/>
          </p:cNvSpPr>
          <p:nvPr>
            <p:ph idx="1"/>
          </p:nvPr>
        </p:nvSpPr>
        <p:spPr>
          <a:xfrm>
            <a:off x="944528" y="3509159"/>
            <a:ext cx="4525924" cy="1212112"/>
          </a:xfrm>
        </p:spPr>
        <p:txBody>
          <a:bodyPr>
            <a:normAutofit/>
          </a:bodyPr>
          <a:lstStyle/>
          <a:p>
            <a:pPr marL="0" indent="0">
              <a:lnSpc>
                <a:spcPct val="110000"/>
              </a:lnSpc>
              <a:buNone/>
            </a:pPr>
            <a:r>
              <a:rPr lang="es-ES" sz="3200" dirty="0"/>
              <a:t>Importancia de adoptar enfoques adecuados</a:t>
            </a:r>
          </a:p>
          <a:p>
            <a:pPr marL="0" indent="0">
              <a:lnSpc>
                <a:spcPct val="110000"/>
              </a:lnSpc>
              <a:buNone/>
            </a:pPr>
            <a:endParaRPr lang="es-ES" sz="3200" dirty="0"/>
          </a:p>
          <a:p>
            <a:pPr marL="0" indent="0">
              <a:lnSpc>
                <a:spcPct val="110000"/>
              </a:lnSpc>
              <a:buNone/>
            </a:pPr>
            <a:endParaRPr lang="es-ES" sz="3200" dirty="0"/>
          </a:p>
          <a:p>
            <a:pPr marL="0" indent="0">
              <a:lnSpc>
                <a:spcPct val="110000"/>
              </a:lnSpc>
              <a:buNone/>
            </a:pPr>
            <a:endParaRPr lang="es-EC" dirty="0"/>
          </a:p>
        </p:txBody>
      </p:sp>
      <p:sp>
        <p:nvSpPr>
          <p:cNvPr id="4" name="Flecha: a la derecha 3">
            <a:extLst>
              <a:ext uri="{FF2B5EF4-FFF2-40B4-BE49-F238E27FC236}">
                <a16:creationId xmlns:a16="http://schemas.microsoft.com/office/drawing/2014/main" id="{D2BE48EB-E50A-FC9F-8C70-3915672F8D17}"/>
              </a:ext>
            </a:extLst>
          </p:cNvPr>
          <p:cNvSpPr/>
          <p:nvPr/>
        </p:nvSpPr>
        <p:spPr>
          <a:xfrm>
            <a:off x="2847372" y="2062264"/>
            <a:ext cx="1072496" cy="514905"/>
          </a:xfrm>
          <a:prstGeom prst="rightArrow">
            <a:avLst/>
          </a:prstGeom>
          <a:noFill/>
          <a:ln w="57150">
            <a:solidFill>
              <a:srgbClr val="CC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C" dirty="0"/>
          </a:p>
        </p:txBody>
      </p:sp>
      <p:pic>
        <p:nvPicPr>
          <p:cNvPr id="5" name="Imagen 4">
            <a:extLst>
              <a:ext uri="{FF2B5EF4-FFF2-40B4-BE49-F238E27FC236}">
                <a16:creationId xmlns:a16="http://schemas.microsoft.com/office/drawing/2014/main" id="{9F6FC8BA-647B-4E7E-34BE-7CBEC0932C5A}"/>
              </a:ext>
            </a:extLst>
          </p:cNvPr>
          <p:cNvPicPr>
            <a:picLocks noChangeAspect="1"/>
          </p:cNvPicPr>
          <p:nvPr/>
        </p:nvPicPr>
        <p:blipFill>
          <a:blip r:embed="rId2"/>
          <a:stretch>
            <a:fillRect/>
          </a:stretch>
        </p:blipFill>
        <p:spPr>
          <a:xfrm>
            <a:off x="0" y="0"/>
            <a:ext cx="2137144" cy="1109425"/>
          </a:xfrm>
          <a:prstGeom prst="rect">
            <a:avLst/>
          </a:prstGeom>
        </p:spPr>
      </p:pic>
      <p:sp>
        <p:nvSpPr>
          <p:cNvPr id="8" name="CuadroTexto 7">
            <a:extLst>
              <a:ext uri="{FF2B5EF4-FFF2-40B4-BE49-F238E27FC236}">
                <a16:creationId xmlns:a16="http://schemas.microsoft.com/office/drawing/2014/main" id="{BFCF3803-509D-E874-03FA-0A80AF32E40C}"/>
              </a:ext>
            </a:extLst>
          </p:cNvPr>
          <p:cNvSpPr txBox="1"/>
          <p:nvPr/>
        </p:nvSpPr>
        <p:spPr>
          <a:xfrm>
            <a:off x="4111256" y="2021572"/>
            <a:ext cx="6857999" cy="646331"/>
          </a:xfrm>
          <a:prstGeom prst="rect">
            <a:avLst/>
          </a:prstGeom>
          <a:noFill/>
          <a:ln>
            <a:solidFill>
              <a:srgbClr val="0070C0"/>
            </a:solidFill>
          </a:ln>
        </p:spPr>
        <p:txBody>
          <a:bodyPr wrap="square" rtlCol="0">
            <a:spAutoFit/>
          </a:bodyPr>
          <a:lstStyle/>
          <a:p>
            <a:r>
              <a:rPr lang="es-ES" sz="3200" dirty="0"/>
              <a:t>        </a:t>
            </a:r>
            <a:r>
              <a:rPr lang="es-ES" sz="3600" dirty="0"/>
              <a:t>¿Cómo entender la innovación?</a:t>
            </a:r>
            <a:endParaRPr lang="es-ES" sz="3200" dirty="0"/>
          </a:p>
        </p:txBody>
      </p:sp>
      <p:sp>
        <p:nvSpPr>
          <p:cNvPr id="9" name="CuadroTexto 8">
            <a:extLst>
              <a:ext uri="{FF2B5EF4-FFF2-40B4-BE49-F238E27FC236}">
                <a16:creationId xmlns:a16="http://schemas.microsoft.com/office/drawing/2014/main" id="{B3D95B97-C2E8-DF22-1269-10A0540E2BA1}"/>
              </a:ext>
            </a:extLst>
          </p:cNvPr>
          <p:cNvSpPr txBox="1"/>
          <p:nvPr/>
        </p:nvSpPr>
        <p:spPr>
          <a:xfrm>
            <a:off x="944528" y="5164704"/>
            <a:ext cx="10256872" cy="1569660"/>
          </a:xfrm>
          <a:prstGeom prst="rect">
            <a:avLst/>
          </a:prstGeom>
          <a:noFill/>
          <a:ln>
            <a:solidFill>
              <a:srgbClr val="0070C0"/>
            </a:solidFill>
          </a:ln>
        </p:spPr>
        <p:txBody>
          <a:bodyPr wrap="square" rtlCol="0">
            <a:spAutoFit/>
          </a:bodyPr>
          <a:lstStyle/>
          <a:p>
            <a:pPr algn="ctr"/>
            <a:r>
              <a:rPr lang="es-ES" sz="3200" dirty="0"/>
              <a:t>La perspectiva del CNI: adoptar el enfoque de Sistemas de innovación (nacionales, sectoriales, locales), aterrizado a nuestras realidades</a:t>
            </a:r>
            <a:r>
              <a:rPr lang="es-ES" sz="2400" dirty="0"/>
              <a:t>.</a:t>
            </a:r>
          </a:p>
        </p:txBody>
      </p:sp>
      <p:pic>
        <p:nvPicPr>
          <p:cNvPr id="11" name="Imagen 10">
            <a:extLst>
              <a:ext uri="{FF2B5EF4-FFF2-40B4-BE49-F238E27FC236}">
                <a16:creationId xmlns:a16="http://schemas.microsoft.com/office/drawing/2014/main" id="{7C2CA667-4F64-F1B3-5C53-0D59F55FEB2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17312" y="1411776"/>
            <a:ext cx="2295193" cy="1847795"/>
          </a:xfrm>
          <a:prstGeom prst="rect">
            <a:avLst/>
          </a:prstGeom>
        </p:spPr>
      </p:pic>
      <p:pic>
        <p:nvPicPr>
          <p:cNvPr id="13" name="Imagen 12">
            <a:extLst>
              <a:ext uri="{FF2B5EF4-FFF2-40B4-BE49-F238E27FC236}">
                <a16:creationId xmlns:a16="http://schemas.microsoft.com/office/drawing/2014/main" id="{6CB7F4A9-9C05-B053-5EDE-E0FE341CC9DB}"/>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492950" y="3384784"/>
            <a:ext cx="3076575" cy="1349006"/>
          </a:xfrm>
          <a:prstGeom prst="rect">
            <a:avLst/>
          </a:prstGeom>
        </p:spPr>
      </p:pic>
    </p:spTree>
    <p:extLst>
      <p:ext uri="{BB962C8B-B14F-4D97-AF65-F5344CB8AC3E}">
        <p14:creationId xmlns:p14="http://schemas.microsoft.com/office/powerpoint/2010/main" val="3980015151"/>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D89386D-3117-233B-6014-AFE356C057B8}"/>
              </a:ext>
            </a:extLst>
          </p:cNvPr>
          <p:cNvSpPr>
            <a:spLocks noGrp="1"/>
          </p:cNvSpPr>
          <p:nvPr>
            <p:ph type="title"/>
          </p:nvPr>
        </p:nvSpPr>
        <p:spPr>
          <a:xfrm>
            <a:off x="1347538" y="365125"/>
            <a:ext cx="10006262" cy="1325563"/>
          </a:xfrm>
        </p:spPr>
        <p:txBody>
          <a:bodyPr>
            <a:normAutofit/>
          </a:bodyPr>
          <a:lstStyle/>
          <a:p>
            <a:r>
              <a:rPr lang="es-ES" b="1" dirty="0"/>
              <a:t>Comencemos por abandonar algunos enfoques limitados</a:t>
            </a:r>
            <a:endParaRPr lang="es-CU" b="1" dirty="0"/>
          </a:p>
        </p:txBody>
      </p:sp>
      <p:sp>
        <p:nvSpPr>
          <p:cNvPr id="3" name="Marcador de contenido 2">
            <a:extLst>
              <a:ext uri="{FF2B5EF4-FFF2-40B4-BE49-F238E27FC236}">
                <a16:creationId xmlns:a16="http://schemas.microsoft.com/office/drawing/2014/main" id="{13A7B565-D4C0-766D-9968-84A0B18158B9}"/>
              </a:ext>
            </a:extLst>
          </p:cNvPr>
          <p:cNvSpPr>
            <a:spLocks noGrp="1"/>
          </p:cNvSpPr>
          <p:nvPr>
            <p:ph idx="1"/>
          </p:nvPr>
        </p:nvSpPr>
        <p:spPr>
          <a:xfrm>
            <a:off x="1347537" y="1690688"/>
            <a:ext cx="10238874" cy="5227024"/>
          </a:xfrm>
        </p:spPr>
        <p:txBody>
          <a:bodyPr>
            <a:normAutofit/>
          </a:bodyPr>
          <a:lstStyle/>
          <a:p>
            <a:r>
              <a:rPr lang="es-ES" sz="3200" dirty="0"/>
              <a:t>Innovación ≠</a:t>
            </a:r>
            <a:r>
              <a:rPr lang="en-US" sz="3200" dirty="0"/>
              <a:t> </a:t>
            </a:r>
            <a:r>
              <a:rPr lang="en-US" sz="3200" dirty="0" err="1"/>
              <a:t>introducción</a:t>
            </a:r>
            <a:r>
              <a:rPr lang="en-US" sz="3200" dirty="0"/>
              <a:t> de </a:t>
            </a:r>
            <a:r>
              <a:rPr lang="en-US" sz="3200" dirty="0" err="1"/>
              <a:t>resultados</a:t>
            </a:r>
            <a:r>
              <a:rPr lang="en-US" sz="3200" dirty="0"/>
              <a:t> </a:t>
            </a:r>
            <a:r>
              <a:rPr lang="en-US" sz="3200" dirty="0" err="1"/>
              <a:t>científicos</a:t>
            </a:r>
            <a:endParaRPr lang="en-US" sz="3200" dirty="0"/>
          </a:p>
          <a:p>
            <a:r>
              <a:rPr lang="en-US" sz="3200" dirty="0" err="1"/>
              <a:t>Innovación</a:t>
            </a:r>
            <a:r>
              <a:rPr lang="en-US" sz="3200" dirty="0"/>
              <a:t> ≠  mercado</a:t>
            </a:r>
          </a:p>
          <a:p>
            <a:r>
              <a:rPr lang="en-US" sz="3200" dirty="0" err="1"/>
              <a:t>Innovación</a:t>
            </a:r>
            <a:r>
              <a:rPr lang="en-US" sz="3200" dirty="0"/>
              <a:t> ≠ </a:t>
            </a:r>
            <a:r>
              <a:rPr lang="en-US" sz="3200" dirty="0" err="1"/>
              <a:t>hecho</a:t>
            </a:r>
            <a:r>
              <a:rPr lang="en-US" sz="3200" dirty="0"/>
              <a:t> individual</a:t>
            </a:r>
          </a:p>
          <a:p>
            <a:r>
              <a:rPr lang="en-US" sz="3200" dirty="0" err="1"/>
              <a:t>Innovación</a:t>
            </a:r>
            <a:r>
              <a:rPr lang="en-US" sz="3200" dirty="0"/>
              <a:t> ≠ </a:t>
            </a:r>
            <a:r>
              <a:rPr lang="en-US" sz="3200" dirty="0" err="1"/>
              <a:t>patentes</a:t>
            </a:r>
            <a:endParaRPr lang="en-US" sz="3200" dirty="0"/>
          </a:p>
          <a:p>
            <a:r>
              <a:rPr lang="es-CU" sz="3200" dirty="0"/>
              <a:t>Innovación ≠ empresas</a:t>
            </a:r>
          </a:p>
          <a:p>
            <a:endParaRPr lang="es-CU" sz="2800" dirty="0"/>
          </a:p>
          <a:p>
            <a:pPr marL="0" indent="0">
              <a:buNone/>
            </a:pPr>
            <a:r>
              <a:rPr lang="es-CU" sz="3200" dirty="0"/>
              <a:t>Observación: según los enfoques que criticamos, los trabajadores sociales, las Escuelas de Oficios…no son agentes de la innovación</a:t>
            </a:r>
            <a:r>
              <a:rPr lang="es-CU" sz="2800" dirty="0"/>
              <a:t>. </a:t>
            </a:r>
          </a:p>
          <a:p>
            <a:endParaRPr lang="es-CU" sz="2800" dirty="0"/>
          </a:p>
        </p:txBody>
      </p:sp>
    </p:spTree>
    <p:extLst>
      <p:ext uri="{BB962C8B-B14F-4D97-AF65-F5344CB8AC3E}">
        <p14:creationId xmlns:p14="http://schemas.microsoft.com/office/powerpoint/2010/main" val="3977225010"/>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8728217-33D5-7866-C232-D75DB24546A3}"/>
              </a:ext>
            </a:extLst>
          </p:cNvPr>
          <p:cNvSpPr>
            <a:spLocks noGrp="1"/>
          </p:cNvSpPr>
          <p:nvPr>
            <p:ph type="title"/>
          </p:nvPr>
        </p:nvSpPr>
        <p:spPr>
          <a:xfrm>
            <a:off x="1464197" y="222732"/>
            <a:ext cx="9990230" cy="1580909"/>
          </a:xfrm>
        </p:spPr>
        <p:txBody>
          <a:bodyPr>
            <a:noAutofit/>
          </a:bodyPr>
          <a:lstStyle/>
          <a:p>
            <a:r>
              <a:rPr lang="es-ES" sz="4000" b="1" dirty="0">
                <a:cs typeface="Calibri Light" panose="020F0302020204030204" pitchFamily="34" charset="0"/>
              </a:rPr>
              <a:t>Triángulo de Sábato (adaptado): herramienta analítica simple para pensar el problema</a:t>
            </a:r>
            <a:endParaRPr lang="es-CU" sz="4000" b="1" dirty="0">
              <a:cs typeface="Calibri Light" panose="020F0302020204030204" pitchFamily="34" charset="0"/>
            </a:endParaRPr>
          </a:p>
        </p:txBody>
      </p:sp>
      <p:sp>
        <p:nvSpPr>
          <p:cNvPr id="3" name="Marcador de contenido 2" descr="sector de producción de bienes y servicios&#10;">
            <a:extLst>
              <a:ext uri="{FF2B5EF4-FFF2-40B4-BE49-F238E27FC236}">
                <a16:creationId xmlns:a16="http://schemas.microsoft.com/office/drawing/2014/main" id="{2F25A028-2B6A-2827-124F-E99FEE215905}"/>
              </a:ext>
            </a:extLst>
          </p:cNvPr>
          <p:cNvSpPr>
            <a:spLocks noGrp="1"/>
          </p:cNvSpPr>
          <p:nvPr>
            <p:ph idx="1"/>
          </p:nvPr>
        </p:nvSpPr>
        <p:spPr>
          <a:xfrm>
            <a:off x="838200" y="1825624"/>
            <a:ext cx="10515600" cy="4042741"/>
          </a:xfrm>
        </p:spPr>
        <p:txBody>
          <a:bodyPr>
            <a:normAutofit/>
          </a:bodyPr>
          <a:lstStyle/>
          <a:p>
            <a:pPr marL="0" indent="0">
              <a:buNone/>
            </a:pPr>
            <a:endParaRPr lang="es-ES" dirty="0"/>
          </a:p>
          <a:p>
            <a:pPr marL="0" indent="0">
              <a:buNone/>
            </a:pPr>
            <a:endParaRPr lang="es-ES" dirty="0"/>
          </a:p>
          <a:p>
            <a:pPr marL="0" indent="0">
              <a:buNone/>
            </a:pPr>
            <a:endParaRPr lang="es-ES" dirty="0"/>
          </a:p>
          <a:p>
            <a:pPr marL="0" indent="0">
              <a:buNone/>
            </a:pPr>
            <a:endParaRPr lang="es-ES" dirty="0"/>
          </a:p>
          <a:p>
            <a:pPr marL="0" indent="0">
              <a:buNone/>
            </a:pPr>
            <a:endParaRPr lang="es-ES" dirty="0"/>
          </a:p>
          <a:p>
            <a:pPr marL="0" indent="0">
              <a:buNone/>
            </a:pPr>
            <a:endParaRPr lang="es-ES" dirty="0"/>
          </a:p>
          <a:p>
            <a:pPr marL="0" indent="0">
              <a:buNone/>
            </a:pPr>
            <a:endParaRPr lang="es-ES" dirty="0"/>
          </a:p>
          <a:p>
            <a:pPr marL="0" indent="0">
              <a:buNone/>
            </a:pPr>
            <a:endParaRPr lang="es-ES" dirty="0"/>
          </a:p>
          <a:p>
            <a:pPr marL="0" indent="0">
              <a:buNone/>
            </a:pPr>
            <a:endParaRPr lang="es-ES" dirty="0"/>
          </a:p>
        </p:txBody>
      </p:sp>
      <p:sp>
        <p:nvSpPr>
          <p:cNvPr id="6" name="CuadroTexto 5">
            <a:extLst>
              <a:ext uri="{FF2B5EF4-FFF2-40B4-BE49-F238E27FC236}">
                <a16:creationId xmlns:a16="http://schemas.microsoft.com/office/drawing/2014/main" id="{A680C593-5342-3C71-71D9-43CD9A24408B}"/>
              </a:ext>
            </a:extLst>
          </p:cNvPr>
          <p:cNvSpPr txBox="1"/>
          <p:nvPr/>
        </p:nvSpPr>
        <p:spPr>
          <a:xfrm>
            <a:off x="577516" y="5516806"/>
            <a:ext cx="11441139" cy="1323439"/>
          </a:xfrm>
          <a:prstGeom prst="rect">
            <a:avLst/>
          </a:prstGeom>
          <a:noFill/>
        </p:spPr>
        <p:txBody>
          <a:bodyPr wrap="square">
            <a:spAutoFit/>
          </a:bodyPr>
          <a:lstStyle/>
          <a:p>
            <a:r>
              <a:rPr lang="es-ES" sz="2600" dirty="0">
                <a:latin typeface="Calibri" panose="020F0502020204030204" pitchFamily="34" charset="0"/>
                <a:cs typeface="Calibri" panose="020F0502020204030204" pitchFamily="34" charset="0"/>
              </a:rPr>
              <a:t>Nota: el enfoque de sistemas de innovación en que se apoya el SGGCI es un modelo más complejo que incluye más actores. El Triángulo es un recurso que simplifica y facilita</a:t>
            </a:r>
            <a:r>
              <a:rPr lang="es-ES" sz="2800" dirty="0">
                <a:latin typeface="Calibri" panose="020F0502020204030204" pitchFamily="34" charset="0"/>
                <a:cs typeface="Calibri" panose="020F0502020204030204" pitchFamily="34" charset="0"/>
              </a:rPr>
              <a:t>.</a:t>
            </a:r>
          </a:p>
        </p:txBody>
      </p:sp>
      <p:sp>
        <p:nvSpPr>
          <p:cNvPr id="9" name="CuadroTexto 8">
            <a:extLst>
              <a:ext uri="{FF2B5EF4-FFF2-40B4-BE49-F238E27FC236}">
                <a16:creationId xmlns:a16="http://schemas.microsoft.com/office/drawing/2014/main" id="{459A9B3B-AC37-ADA5-3B65-A7B1039EF634}"/>
              </a:ext>
            </a:extLst>
          </p:cNvPr>
          <p:cNvSpPr txBox="1"/>
          <p:nvPr/>
        </p:nvSpPr>
        <p:spPr>
          <a:xfrm>
            <a:off x="5318863" y="1841720"/>
            <a:ext cx="1620511" cy="523220"/>
          </a:xfrm>
          <a:prstGeom prst="rect">
            <a:avLst/>
          </a:prstGeom>
          <a:noFill/>
        </p:spPr>
        <p:txBody>
          <a:bodyPr wrap="square" rtlCol="0">
            <a:spAutoFit/>
          </a:bodyPr>
          <a:lstStyle/>
          <a:p>
            <a:r>
              <a:rPr lang="es-ES" sz="2800" b="1" dirty="0">
                <a:latin typeface="Calibri" panose="020F0502020204030204" pitchFamily="34" charset="0"/>
                <a:cs typeface="Calibri" panose="020F0502020204030204" pitchFamily="34" charset="0"/>
              </a:rPr>
              <a:t>Gobierno</a:t>
            </a:r>
            <a:endParaRPr lang="es-EC" sz="2800" b="1" dirty="0">
              <a:latin typeface="Calibri" panose="020F0502020204030204" pitchFamily="34" charset="0"/>
              <a:cs typeface="Calibri" panose="020F0502020204030204" pitchFamily="34" charset="0"/>
            </a:endParaRPr>
          </a:p>
        </p:txBody>
      </p:sp>
      <p:sp>
        <p:nvSpPr>
          <p:cNvPr id="10" name="CuadroTexto 9">
            <a:extLst>
              <a:ext uri="{FF2B5EF4-FFF2-40B4-BE49-F238E27FC236}">
                <a16:creationId xmlns:a16="http://schemas.microsoft.com/office/drawing/2014/main" id="{BC49C657-9C6C-5B87-1F03-D50C00CADA45}"/>
              </a:ext>
            </a:extLst>
          </p:cNvPr>
          <p:cNvSpPr txBox="1"/>
          <p:nvPr/>
        </p:nvSpPr>
        <p:spPr>
          <a:xfrm>
            <a:off x="7957451" y="4239305"/>
            <a:ext cx="3552350" cy="1323439"/>
          </a:xfrm>
          <a:prstGeom prst="rect">
            <a:avLst/>
          </a:prstGeom>
          <a:noFill/>
        </p:spPr>
        <p:txBody>
          <a:bodyPr wrap="square" rtlCol="0">
            <a:spAutoFit/>
          </a:bodyPr>
          <a:lstStyle/>
          <a:p>
            <a:r>
              <a:rPr lang="es-ES" sz="2600" b="1" dirty="0">
                <a:latin typeface="Calibri" panose="020F0502020204030204" pitchFamily="34" charset="0"/>
                <a:cs typeface="Calibri" panose="020F0502020204030204" pitchFamily="34" charset="0"/>
              </a:rPr>
              <a:t>Sector de producción de bienes y servicios y </a:t>
            </a:r>
            <a:r>
              <a:rPr lang="es-ES" sz="2600" b="1" dirty="0" err="1">
                <a:latin typeface="Calibri" panose="020F0502020204030204" pitchFamily="34" charset="0"/>
                <a:cs typeface="Calibri" panose="020F0502020204030204" pitchFamily="34" charset="0"/>
              </a:rPr>
              <a:t>Admon</a:t>
            </a:r>
            <a:r>
              <a:rPr lang="es-ES" sz="2600" b="1" dirty="0">
                <a:latin typeface="Calibri" panose="020F0502020204030204" pitchFamily="34" charset="0"/>
                <a:cs typeface="Calibri" panose="020F0502020204030204" pitchFamily="34" charset="0"/>
              </a:rPr>
              <a:t>. Pública</a:t>
            </a:r>
            <a:r>
              <a:rPr lang="es-ES" sz="2800" b="1" dirty="0">
                <a:latin typeface="Calibri" panose="020F0502020204030204" pitchFamily="34" charset="0"/>
                <a:cs typeface="Calibri" panose="020F0502020204030204" pitchFamily="34" charset="0"/>
              </a:rPr>
              <a:t>. </a:t>
            </a:r>
            <a:endParaRPr lang="es-EC" sz="2800" b="1" dirty="0">
              <a:latin typeface="Calibri" panose="020F0502020204030204" pitchFamily="34" charset="0"/>
              <a:cs typeface="Calibri" panose="020F0502020204030204" pitchFamily="34" charset="0"/>
            </a:endParaRPr>
          </a:p>
        </p:txBody>
      </p:sp>
      <p:sp>
        <p:nvSpPr>
          <p:cNvPr id="11" name="CuadroTexto 10">
            <a:extLst>
              <a:ext uri="{FF2B5EF4-FFF2-40B4-BE49-F238E27FC236}">
                <a16:creationId xmlns:a16="http://schemas.microsoft.com/office/drawing/2014/main" id="{D12C39D3-2ED0-BBD4-9361-230ACA4F4217}"/>
              </a:ext>
            </a:extLst>
          </p:cNvPr>
          <p:cNvSpPr txBox="1"/>
          <p:nvPr/>
        </p:nvSpPr>
        <p:spPr>
          <a:xfrm>
            <a:off x="2246727" y="4530948"/>
            <a:ext cx="2337825" cy="892552"/>
          </a:xfrm>
          <a:prstGeom prst="rect">
            <a:avLst/>
          </a:prstGeom>
          <a:noFill/>
        </p:spPr>
        <p:txBody>
          <a:bodyPr wrap="square" rtlCol="0">
            <a:spAutoFit/>
          </a:bodyPr>
          <a:lstStyle/>
          <a:p>
            <a:r>
              <a:rPr lang="es-ES" sz="2600" b="1" dirty="0">
                <a:latin typeface="Calibri" panose="020F0502020204030204" pitchFamily="34" charset="0"/>
                <a:cs typeface="Calibri" panose="020F0502020204030204" pitchFamily="34" charset="0"/>
              </a:rPr>
              <a:t>Sector del conocimiento</a:t>
            </a:r>
            <a:endParaRPr lang="es-EC" sz="2600" b="1" dirty="0">
              <a:latin typeface="Calibri" panose="020F0502020204030204" pitchFamily="34" charset="0"/>
              <a:cs typeface="Calibri" panose="020F0502020204030204" pitchFamily="34" charset="0"/>
            </a:endParaRPr>
          </a:p>
        </p:txBody>
      </p:sp>
      <p:sp>
        <p:nvSpPr>
          <p:cNvPr id="5" name="Triángulo isósceles 4">
            <a:extLst>
              <a:ext uri="{FF2B5EF4-FFF2-40B4-BE49-F238E27FC236}">
                <a16:creationId xmlns:a16="http://schemas.microsoft.com/office/drawing/2014/main" id="{4C462300-CCC6-6ABF-1181-51A83FB54F39}"/>
              </a:ext>
            </a:extLst>
          </p:cNvPr>
          <p:cNvSpPr/>
          <p:nvPr/>
        </p:nvSpPr>
        <p:spPr>
          <a:xfrm>
            <a:off x="4504481" y="2408422"/>
            <a:ext cx="3183038" cy="2417803"/>
          </a:xfrm>
          <a:prstGeom prst="triangle">
            <a:avLst/>
          </a:prstGeom>
          <a:solidFill>
            <a:srgbClr val="CC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C"/>
          </a:p>
        </p:txBody>
      </p:sp>
      <p:cxnSp>
        <p:nvCxnSpPr>
          <p:cNvPr id="7" name="Conector recto de flecha 6">
            <a:extLst>
              <a:ext uri="{FF2B5EF4-FFF2-40B4-BE49-F238E27FC236}">
                <a16:creationId xmlns:a16="http://schemas.microsoft.com/office/drawing/2014/main" id="{DAEC4EC5-999B-4C59-B4A0-292B447978D8}"/>
              </a:ext>
            </a:extLst>
          </p:cNvPr>
          <p:cNvCxnSpPr/>
          <p:nvPr/>
        </p:nvCxnSpPr>
        <p:spPr>
          <a:xfrm flipV="1">
            <a:off x="4348480" y="2605606"/>
            <a:ext cx="1320800" cy="1742874"/>
          </a:xfrm>
          <a:prstGeom prst="straightConnector1">
            <a:avLst/>
          </a:prstGeom>
          <a:ln w="12700">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12" name="Conector recto de flecha 11">
            <a:extLst>
              <a:ext uri="{FF2B5EF4-FFF2-40B4-BE49-F238E27FC236}">
                <a16:creationId xmlns:a16="http://schemas.microsoft.com/office/drawing/2014/main" id="{9C67022B-4134-225A-C7A2-BA68D573F3E2}"/>
              </a:ext>
            </a:extLst>
          </p:cNvPr>
          <p:cNvCxnSpPr/>
          <p:nvPr/>
        </p:nvCxnSpPr>
        <p:spPr>
          <a:xfrm>
            <a:off x="6624320" y="2605606"/>
            <a:ext cx="1164959" cy="1590474"/>
          </a:xfrm>
          <a:prstGeom prst="straightConnector1">
            <a:avLst/>
          </a:prstGeom>
          <a:ln>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14" name="Conector recto de flecha 13">
            <a:extLst>
              <a:ext uri="{FF2B5EF4-FFF2-40B4-BE49-F238E27FC236}">
                <a16:creationId xmlns:a16="http://schemas.microsoft.com/office/drawing/2014/main" id="{D617B7A8-128D-F187-15F7-A707DEAE4CBD}"/>
              </a:ext>
            </a:extLst>
          </p:cNvPr>
          <p:cNvCxnSpPr/>
          <p:nvPr/>
        </p:nvCxnSpPr>
        <p:spPr>
          <a:xfrm>
            <a:off x="4719518" y="5249779"/>
            <a:ext cx="2819202" cy="0"/>
          </a:xfrm>
          <a:prstGeom prst="straightConnector1">
            <a:avLst/>
          </a:prstGeom>
          <a:ln w="19050">
            <a:headEnd type="triangle"/>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68946080"/>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4FA3683-332C-491B-A7F0-8911A9D9ED2D}"/>
              </a:ext>
            </a:extLst>
          </p:cNvPr>
          <p:cNvSpPr>
            <a:spLocks noGrp="1"/>
          </p:cNvSpPr>
          <p:nvPr>
            <p:ph type="title"/>
          </p:nvPr>
        </p:nvSpPr>
        <p:spPr>
          <a:xfrm>
            <a:off x="1689904" y="365126"/>
            <a:ext cx="9663896" cy="1082812"/>
          </a:xfrm>
        </p:spPr>
        <p:txBody>
          <a:bodyPr>
            <a:normAutofit fontScale="90000"/>
          </a:bodyPr>
          <a:lstStyle/>
          <a:p>
            <a:r>
              <a:rPr lang="es-ES" sz="4900" b="1" dirty="0"/>
              <a:t> Conceptualización de la innovación</a:t>
            </a:r>
            <a:r>
              <a:rPr lang="es-ES" sz="4000" dirty="0"/>
              <a:t/>
            </a:r>
            <a:br>
              <a:rPr lang="es-ES" sz="4000" dirty="0"/>
            </a:br>
            <a:endParaRPr lang="es-EC" dirty="0"/>
          </a:p>
        </p:txBody>
      </p:sp>
      <p:sp>
        <p:nvSpPr>
          <p:cNvPr id="3" name="Marcador de contenido 2">
            <a:extLst>
              <a:ext uri="{FF2B5EF4-FFF2-40B4-BE49-F238E27FC236}">
                <a16:creationId xmlns:a16="http://schemas.microsoft.com/office/drawing/2014/main" id="{5A7A7D51-2323-45F5-B376-15FF6D3B323D}"/>
              </a:ext>
            </a:extLst>
          </p:cNvPr>
          <p:cNvSpPr>
            <a:spLocks noGrp="1"/>
          </p:cNvSpPr>
          <p:nvPr>
            <p:ph idx="1"/>
          </p:nvPr>
        </p:nvSpPr>
        <p:spPr>
          <a:xfrm>
            <a:off x="1689904" y="1203818"/>
            <a:ext cx="10127848" cy="2835747"/>
          </a:xfrm>
          <a:ln>
            <a:solidFill>
              <a:srgbClr val="CC0000"/>
            </a:solidFill>
          </a:ln>
        </p:spPr>
        <p:txBody>
          <a:bodyPr>
            <a:normAutofit/>
          </a:bodyPr>
          <a:lstStyle/>
          <a:p>
            <a:r>
              <a:rPr lang="es-ES" sz="3400" dirty="0"/>
              <a:t>La innovación supone la </a:t>
            </a:r>
            <a:r>
              <a:rPr lang="es-ES" sz="3400" b="1" dirty="0"/>
              <a:t>resolución de problemas de la práctica social con apoyo en el conocimiento</a:t>
            </a:r>
            <a:r>
              <a:rPr lang="es-ES" sz="3400" dirty="0"/>
              <a:t>. Se trata de la introducción de nuevas prácticas, tecnologías que sean novedosas en un determinado contexto, aunque no lo sean en otros.</a:t>
            </a:r>
          </a:p>
          <a:p>
            <a:pPr marL="0" indent="0">
              <a:lnSpc>
                <a:spcPct val="110000"/>
              </a:lnSpc>
              <a:buNone/>
            </a:pPr>
            <a:endParaRPr lang="es-ES" sz="3400" dirty="0"/>
          </a:p>
        </p:txBody>
      </p:sp>
      <p:pic>
        <p:nvPicPr>
          <p:cNvPr id="4" name="Imagen 3">
            <a:extLst>
              <a:ext uri="{FF2B5EF4-FFF2-40B4-BE49-F238E27FC236}">
                <a16:creationId xmlns:a16="http://schemas.microsoft.com/office/drawing/2014/main" id="{13889CDD-3364-0398-A602-7232A78A2105}"/>
              </a:ext>
            </a:extLst>
          </p:cNvPr>
          <p:cNvPicPr>
            <a:picLocks noChangeAspect="1"/>
          </p:cNvPicPr>
          <p:nvPr/>
        </p:nvPicPr>
        <p:blipFill>
          <a:blip r:embed="rId2"/>
          <a:stretch>
            <a:fillRect/>
          </a:stretch>
        </p:blipFill>
        <p:spPr>
          <a:xfrm>
            <a:off x="1689904" y="4283684"/>
            <a:ext cx="10214564" cy="2469094"/>
          </a:xfrm>
          <a:prstGeom prst="rect">
            <a:avLst/>
          </a:prstGeom>
          <a:ln>
            <a:solidFill>
              <a:srgbClr val="CC0000"/>
            </a:solidFill>
          </a:ln>
        </p:spPr>
      </p:pic>
    </p:spTree>
    <p:extLst>
      <p:ext uri="{BB962C8B-B14F-4D97-AF65-F5344CB8AC3E}">
        <p14:creationId xmlns:p14="http://schemas.microsoft.com/office/powerpoint/2010/main" val="1312378542"/>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b="1" dirty="0"/>
              <a:t>Características de la innovación</a:t>
            </a:r>
            <a:endParaRPr lang="es-ES" dirty="0">
              <a:ln>
                <a:solidFill>
                  <a:schemeClr val="bg1"/>
                </a:solidFill>
              </a:ln>
            </a:endParaRPr>
          </a:p>
        </p:txBody>
      </p:sp>
      <p:sp>
        <p:nvSpPr>
          <p:cNvPr id="5" name="Rectángulo 4"/>
          <p:cNvSpPr/>
          <p:nvPr/>
        </p:nvSpPr>
        <p:spPr>
          <a:xfrm>
            <a:off x="940036" y="4068541"/>
            <a:ext cx="4469452" cy="2119608"/>
          </a:xfrm>
          <a:prstGeom prst="rect">
            <a:avLst/>
          </a:prstGeom>
          <a:solidFill>
            <a:schemeClr val="accent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10000"/>
              </a:lnSpc>
            </a:pPr>
            <a:r>
              <a:rPr lang="es-ES" sz="3200" b="1" dirty="0"/>
              <a:t>Es un proceso interactivo. Los actores por separado no innovan.</a:t>
            </a:r>
          </a:p>
        </p:txBody>
      </p:sp>
      <p:sp>
        <p:nvSpPr>
          <p:cNvPr id="10" name="Rectángulo 9"/>
          <p:cNvSpPr/>
          <p:nvPr/>
        </p:nvSpPr>
        <p:spPr>
          <a:xfrm>
            <a:off x="914399" y="1954952"/>
            <a:ext cx="4495089" cy="1772184"/>
          </a:xfrm>
          <a:prstGeom prst="rect">
            <a:avLst/>
          </a:prstGeom>
          <a:solidFill>
            <a:schemeClr val="accent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10000"/>
              </a:lnSpc>
            </a:pPr>
            <a:r>
              <a:rPr lang="es-ES" sz="3200" b="1" dirty="0">
                <a:solidFill>
                  <a:schemeClr val="bg1"/>
                </a:solidFill>
              </a:rPr>
              <a:t>Es un proceso social. Diversidad de actores. Papel de los “usuarios”</a:t>
            </a:r>
          </a:p>
        </p:txBody>
      </p:sp>
      <p:sp>
        <p:nvSpPr>
          <p:cNvPr id="11" name="Rectángulo 10"/>
          <p:cNvSpPr/>
          <p:nvPr/>
        </p:nvSpPr>
        <p:spPr>
          <a:xfrm>
            <a:off x="6255521" y="1954952"/>
            <a:ext cx="4657457" cy="1583008"/>
          </a:xfrm>
          <a:prstGeom prst="rect">
            <a:avLst/>
          </a:prstGeom>
          <a:solidFill>
            <a:schemeClr val="accent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3200" b="1" dirty="0"/>
              <a:t>Es un proceso sistémico: “Sistemas </a:t>
            </a:r>
            <a:r>
              <a:rPr lang="es-ES" sz="3200" b="1" dirty="0" smtClean="0"/>
              <a:t>de </a:t>
            </a:r>
            <a:r>
              <a:rPr lang="es-ES" sz="3200" b="1" dirty="0"/>
              <a:t>innovación”</a:t>
            </a:r>
          </a:p>
        </p:txBody>
      </p:sp>
      <p:sp>
        <p:nvSpPr>
          <p:cNvPr id="12" name="Rectángulo 11"/>
          <p:cNvSpPr/>
          <p:nvPr/>
        </p:nvSpPr>
        <p:spPr>
          <a:xfrm>
            <a:off x="6272612" y="4001294"/>
            <a:ext cx="4717280" cy="2346343"/>
          </a:xfrm>
          <a:prstGeom prst="rect">
            <a:avLst/>
          </a:prstGeom>
          <a:solidFill>
            <a:schemeClr val="accent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10000"/>
              </a:lnSpc>
            </a:pPr>
            <a:r>
              <a:rPr lang="es-ES" sz="3200" b="1" dirty="0"/>
              <a:t>El conocimiento es el recurso más importante y el aprendizaje el proceso más relevante.</a:t>
            </a:r>
          </a:p>
          <a:p>
            <a:pPr>
              <a:lnSpc>
                <a:spcPct val="110000"/>
              </a:lnSpc>
            </a:pPr>
            <a:endParaRPr lang="es-ES" dirty="0"/>
          </a:p>
        </p:txBody>
      </p:sp>
    </p:spTree>
    <p:extLst>
      <p:ext uri="{BB962C8B-B14F-4D97-AF65-F5344CB8AC3E}">
        <p14:creationId xmlns:p14="http://schemas.microsoft.com/office/powerpoint/2010/main" val="253500038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D366321-9074-8A41-41F7-33F7C2E8BE32}"/>
              </a:ext>
            </a:extLst>
          </p:cNvPr>
          <p:cNvSpPr>
            <a:spLocks noGrp="1"/>
          </p:cNvSpPr>
          <p:nvPr>
            <p:ph type="title"/>
          </p:nvPr>
        </p:nvSpPr>
        <p:spPr>
          <a:xfrm>
            <a:off x="2796050" y="273630"/>
            <a:ext cx="7260390" cy="1139146"/>
          </a:xfrm>
        </p:spPr>
        <p:txBody>
          <a:bodyPr>
            <a:normAutofit/>
          </a:bodyPr>
          <a:lstStyle/>
          <a:p>
            <a:r>
              <a:rPr lang="es-ES" b="1" dirty="0">
                <a:solidFill>
                  <a:schemeClr val="tx1"/>
                </a:solidFill>
              </a:rPr>
              <a:t>Ciencia, política, economía: Cuba</a:t>
            </a:r>
            <a:endParaRPr lang="es-CU" b="1" dirty="0"/>
          </a:p>
        </p:txBody>
      </p:sp>
      <p:graphicFrame>
        <p:nvGraphicFramePr>
          <p:cNvPr id="4" name="Marcador de contenido 3">
            <a:extLst>
              <a:ext uri="{FF2B5EF4-FFF2-40B4-BE49-F238E27FC236}">
                <a16:creationId xmlns:a16="http://schemas.microsoft.com/office/drawing/2014/main" id="{40AEE2D3-F325-45FE-010E-98FD6F8092CA}"/>
              </a:ext>
            </a:extLst>
          </p:cNvPr>
          <p:cNvGraphicFramePr>
            <a:graphicFrameLocks noGrp="1"/>
          </p:cNvGraphicFramePr>
          <p:nvPr>
            <p:ph idx="1"/>
            <p:extLst>
              <p:ext uri="{D42A27DB-BD31-4B8C-83A1-F6EECF244321}">
                <p14:modId xmlns:p14="http://schemas.microsoft.com/office/powerpoint/2010/main" val="2966769718"/>
              </p:ext>
            </p:extLst>
          </p:nvPr>
        </p:nvGraphicFramePr>
        <p:xfrm>
          <a:off x="733927" y="1412777"/>
          <a:ext cx="11196816" cy="5237178"/>
        </p:xfrm>
        <a:graphic>
          <a:graphicData uri="http://schemas.openxmlformats.org/drawingml/2006/table">
            <a:tbl>
              <a:tblPr firstRow="1" firstCol="1" bandRow="1">
                <a:tableStyleId>{5C22544A-7EE6-4342-B048-85BDC9FD1C3A}</a:tableStyleId>
              </a:tblPr>
              <a:tblGrid>
                <a:gridCol w="1307978">
                  <a:extLst>
                    <a:ext uri="{9D8B030D-6E8A-4147-A177-3AD203B41FA5}">
                      <a16:colId xmlns:a16="http://schemas.microsoft.com/office/drawing/2014/main" val="2921219133"/>
                    </a:ext>
                  </a:extLst>
                </a:gridCol>
                <a:gridCol w="4251351">
                  <a:extLst>
                    <a:ext uri="{9D8B030D-6E8A-4147-A177-3AD203B41FA5}">
                      <a16:colId xmlns:a16="http://schemas.microsoft.com/office/drawing/2014/main" val="2752356739"/>
                    </a:ext>
                  </a:extLst>
                </a:gridCol>
                <a:gridCol w="2864954">
                  <a:extLst>
                    <a:ext uri="{9D8B030D-6E8A-4147-A177-3AD203B41FA5}">
                      <a16:colId xmlns:a16="http://schemas.microsoft.com/office/drawing/2014/main" val="1482649328"/>
                    </a:ext>
                  </a:extLst>
                </a:gridCol>
                <a:gridCol w="2772533">
                  <a:extLst>
                    <a:ext uri="{9D8B030D-6E8A-4147-A177-3AD203B41FA5}">
                      <a16:colId xmlns:a16="http://schemas.microsoft.com/office/drawing/2014/main" val="2155813726"/>
                    </a:ext>
                  </a:extLst>
                </a:gridCol>
              </a:tblGrid>
              <a:tr h="3469941">
                <a:tc>
                  <a:txBody>
                    <a:bodyPr/>
                    <a:lstStyle/>
                    <a:p>
                      <a:pPr algn="l">
                        <a:lnSpc>
                          <a:spcPct val="115000"/>
                        </a:lnSpc>
                        <a:spcAft>
                          <a:spcPts val="1000"/>
                        </a:spcAft>
                      </a:pPr>
                      <a:r>
                        <a:rPr lang="es-MX" sz="1800" dirty="0">
                          <a:solidFill>
                            <a:schemeClr val="bg1"/>
                          </a:solidFill>
                          <a:effectLst/>
                          <a:latin typeface="+mn-lt"/>
                        </a:rPr>
                        <a:t>S. XVIII-XIX</a:t>
                      </a:r>
                      <a:endParaRPr lang="es-CU" sz="1800" dirty="0">
                        <a:solidFill>
                          <a:schemeClr val="bg1"/>
                        </a:solidFill>
                        <a:effectLst/>
                        <a:latin typeface="+mn-lt"/>
                        <a:ea typeface="Times New Roman" panose="02020603050405020304" pitchFamily="18" charset="0"/>
                        <a:cs typeface="Times New Roman" panose="02020603050405020304" pitchFamily="18" charset="0"/>
                      </a:endParaRPr>
                    </a:p>
                  </a:txBody>
                  <a:tcPr marL="51435" marR="51435" marT="0" marB="0"/>
                </a:tc>
                <a:tc>
                  <a:txBody>
                    <a:bodyPr/>
                    <a:lstStyle/>
                    <a:p>
                      <a:pPr algn="l">
                        <a:lnSpc>
                          <a:spcPct val="115000"/>
                        </a:lnSpc>
                        <a:spcAft>
                          <a:spcPts val="1000"/>
                        </a:spcAft>
                      </a:pPr>
                      <a:r>
                        <a:rPr lang="es-MX" sz="2000" dirty="0">
                          <a:solidFill>
                            <a:schemeClr val="tx1"/>
                          </a:solidFill>
                          <a:effectLst/>
                          <a:latin typeface="+mn-lt"/>
                        </a:rPr>
                        <a:t>Colegio Seminario de San Carlos y San Ambrosio 1689</a:t>
                      </a:r>
                    </a:p>
                    <a:p>
                      <a:pPr marL="0" marR="0" lvl="0" indent="0" algn="l" defTabSz="914400" rtl="0" eaLnBrk="1" fontAlgn="auto" latinLnBrk="0" hangingPunct="1">
                        <a:lnSpc>
                          <a:spcPct val="115000"/>
                        </a:lnSpc>
                        <a:spcBef>
                          <a:spcPts val="0"/>
                        </a:spcBef>
                        <a:spcAft>
                          <a:spcPts val="1000"/>
                        </a:spcAft>
                        <a:buClrTx/>
                        <a:buSzTx/>
                        <a:buFontTx/>
                        <a:buNone/>
                        <a:tabLst/>
                        <a:defRPr/>
                      </a:pPr>
                      <a:r>
                        <a:rPr lang="es-MX" sz="2000" dirty="0">
                          <a:solidFill>
                            <a:schemeClr val="tx1"/>
                          </a:solidFill>
                          <a:effectLst/>
                          <a:latin typeface="+mn-lt"/>
                        </a:rPr>
                        <a:t>SEAP 9.01.1793</a:t>
                      </a:r>
                    </a:p>
                    <a:p>
                      <a:pPr algn="l">
                        <a:lnSpc>
                          <a:spcPct val="115000"/>
                        </a:lnSpc>
                        <a:spcAft>
                          <a:spcPts val="1000"/>
                        </a:spcAft>
                      </a:pPr>
                      <a:r>
                        <a:rPr lang="es-MX" sz="2000" dirty="0">
                          <a:solidFill>
                            <a:schemeClr val="tx1"/>
                          </a:solidFill>
                          <a:effectLst/>
                          <a:latin typeface="+mn-lt"/>
                        </a:rPr>
                        <a:t>C Médicas, Físicas y Naturales de La Habana 19.05.1861</a:t>
                      </a:r>
                      <a:endParaRPr lang="es-CU" sz="2000" dirty="0">
                        <a:solidFill>
                          <a:schemeClr val="tx1"/>
                        </a:solidFill>
                        <a:effectLst/>
                        <a:latin typeface="+mn-lt"/>
                      </a:endParaRPr>
                    </a:p>
                    <a:p>
                      <a:pPr algn="l">
                        <a:lnSpc>
                          <a:spcPct val="115000"/>
                        </a:lnSpc>
                        <a:spcAft>
                          <a:spcPts val="1000"/>
                        </a:spcAft>
                      </a:pPr>
                      <a:r>
                        <a:rPr lang="es-MX" sz="2000" dirty="0">
                          <a:solidFill>
                            <a:schemeClr val="tx1"/>
                          </a:solidFill>
                          <a:effectLst/>
                          <a:latin typeface="+mn-lt"/>
                        </a:rPr>
                        <a:t>Universidad de La Habana 1728. Facultad de Ciencias 1863</a:t>
                      </a:r>
                    </a:p>
                    <a:p>
                      <a:pPr algn="l">
                        <a:lnSpc>
                          <a:spcPct val="115000"/>
                        </a:lnSpc>
                        <a:spcAft>
                          <a:spcPts val="1000"/>
                        </a:spcAft>
                      </a:pPr>
                      <a:r>
                        <a:rPr lang="es-MX" sz="2000" dirty="0">
                          <a:solidFill>
                            <a:schemeClr val="tx1"/>
                          </a:solidFill>
                          <a:effectLst/>
                          <a:latin typeface="+mn-lt"/>
                          <a:ea typeface="Times New Roman" panose="02020603050405020304" pitchFamily="18" charset="0"/>
                          <a:cs typeface="Times New Roman" panose="02020603050405020304" pitchFamily="18" charset="0"/>
                        </a:rPr>
                        <a:t>Estación Central Agronómica en Santiago de las Vegas (1904)</a:t>
                      </a:r>
                      <a:endParaRPr lang="es-CU" sz="2000" dirty="0">
                        <a:solidFill>
                          <a:schemeClr val="tx1"/>
                        </a:solidFill>
                        <a:effectLst/>
                        <a:latin typeface="+mn-lt"/>
                        <a:ea typeface="Times New Roman" panose="02020603050405020304" pitchFamily="18" charset="0"/>
                        <a:cs typeface="Times New Roman" panose="02020603050405020304" pitchFamily="18" charset="0"/>
                      </a:endParaRPr>
                    </a:p>
                  </a:txBody>
                  <a:tcPr marL="51435" marR="51435" marT="0" marB="0">
                    <a:solidFill>
                      <a:schemeClr val="tx2">
                        <a:lumMod val="20000"/>
                        <a:lumOff val="80000"/>
                      </a:schemeClr>
                    </a:solidFill>
                  </a:tcPr>
                </a:tc>
                <a:tc>
                  <a:txBody>
                    <a:bodyPr/>
                    <a:lstStyle/>
                    <a:p>
                      <a:pPr algn="l">
                        <a:lnSpc>
                          <a:spcPct val="115000"/>
                        </a:lnSpc>
                        <a:spcAft>
                          <a:spcPts val="1000"/>
                        </a:spcAft>
                      </a:pPr>
                      <a:endParaRPr lang="es-MX" sz="2000" dirty="0">
                        <a:solidFill>
                          <a:schemeClr val="tx1"/>
                        </a:solidFill>
                        <a:effectLst/>
                        <a:latin typeface="+mn-lt"/>
                      </a:endParaRPr>
                    </a:p>
                    <a:p>
                      <a:pPr algn="l">
                        <a:lnSpc>
                          <a:spcPct val="115000"/>
                        </a:lnSpc>
                        <a:spcAft>
                          <a:spcPts val="1000"/>
                        </a:spcAft>
                      </a:pPr>
                      <a:endParaRPr lang="es-MX" sz="2000" dirty="0">
                        <a:solidFill>
                          <a:schemeClr val="tx1"/>
                        </a:solidFill>
                        <a:effectLst/>
                        <a:latin typeface="+mn-lt"/>
                      </a:endParaRPr>
                    </a:p>
                    <a:p>
                      <a:pPr algn="l">
                        <a:lnSpc>
                          <a:spcPct val="115000"/>
                        </a:lnSpc>
                        <a:spcAft>
                          <a:spcPts val="1000"/>
                        </a:spcAft>
                      </a:pPr>
                      <a:endParaRPr lang="es-MX" sz="2000" dirty="0">
                        <a:solidFill>
                          <a:schemeClr val="tx1"/>
                        </a:solidFill>
                        <a:effectLst/>
                        <a:latin typeface="+mn-lt"/>
                      </a:endParaRPr>
                    </a:p>
                    <a:p>
                      <a:pPr algn="l">
                        <a:lnSpc>
                          <a:spcPct val="115000"/>
                        </a:lnSpc>
                        <a:spcAft>
                          <a:spcPts val="1000"/>
                        </a:spcAft>
                      </a:pPr>
                      <a:r>
                        <a:rPr lang="es-MX" sz="2000" dirty="0">
                          <a:solidFill>
                            <a:schemeClr val="tx1"/>
                          </a:solidFill>
                          <a:effectLst/>
                          <a:latin typeface="+mn-lt"/>
                        </a:rPr>
                        <a:t>Colonia/Guerras de independencia</a:t>
                      </a:r>
                      <a:endParaRPr lang="es-CU" sz="2000" dirty="0">
                        <a:solidFill>
                          <a:schemeClr val="tx1"/>
                        </a:solidFill>
                        <a:effectLst/>
                        <a:latin typeface="+mn-lt"/>
                        <a:ea typeface="Times New Roman" panose="02020603050405020304" pitchFamily="18" charset="0"/>
                        <a:cs typeface="Times New Roman" panose="02020603050405020304" pitchFamily="18" charset="0"/>
                      </a:endParaRPr>
                    </a:p>
                  </a:txBody>
                  <a:tcPr marL="51435" marR="51435" marT="0" marB="0">
                    <a:solidFill>
                      <a:schemeClr val="tx2">
                        <a:lumMod val="20000"/>
                        <a:lumOff val="80000"/>
                      </a:schemeClr>
                    </a:solidFill>
                  </a:tcPr>
                </a:tc>
                <a:tc>
                  <a:txBody>
                    <a:bodyPr/>
                    <a:lstStyle/>
                    <a:p>
                      <a:pPr algn="l">
                        <a:lnSpc>
                          <a:spcPct val="115000"/>
                        </a:lnSpc>
                        <a:spcAft>
                          <a:spcPts val="1000"/>
                        </a:spcAft>
                      </a:pPr>
                      <a:endParaRPr lang="es-MX" sz="2000" dirty="0">
                        <a:solidFill>
                          <a:schemeClr val="tx1"/>
                        </a:solidFill>
                        <a:effectLst/>
                        <a:latin typeface="+mn-lt"/>
                      </a:endParaRPr>
                    </a:p>
                    <a:p>
                      <a:pPr algn="l">
                        <a:lnSpc>
                          <a:spcPct val="115000"/>
                        </a:lnSpc>
                        <a:spcAft>
                          <a:spcPts val="1000"/>
                        </a:spcAft>
                      </a:pPr>
                      <a:endParaRPr lang="es-MX" sz="2000" dirty="0">
                        <a:solidFill>
                          <a:schemeClr val="tx1"/>
                        </a:solidFill>
                        <a:effectLst/>
                        <a:latin typeface="+mn-lt"/>
                      </a:endParaRPr>
                    </a:p>
                    <a:p>
                      <a:pPr algn="l">
                        <a:lnSpc>
                          <a:spcPct val="115000"/>
                        </a:lnSpc>
                        <a:spcAft>
                          <a:spcPts val="1000"/>
                        </a:spcAft>
                      </a:pPr>
                      <a:endParaRPr lang="es-MX" sz="2000" dirty="0">
                        <a:solidFill>
                          <a:schemeClr val="tx1"/>
                        </a:solidFill>
                        <a:effectLst/>
                        <a:latin typeface="+mn-lt"/>
                      </a:endParaRPr>
                    </a:p>
                    <a:p>
                      <a:pPr algn="l">
                        <a:lnSpc>
                          <a:spcPct val="115000"/>
                        </a:lnSpc>
                        <a:spcAft>
                          <a:spcPts val="1000"/>
                        </a:spcAft>
                      </a:pPr>
                      <a:r>
                        <a:rPr lang="es-MX" sz="2000" dirty="0">
                          <a:solidFill>
                            <a:schemeClr val="tx1"/>
                          </a:solidFill>
                          <a:effectLst/>
                          <a:latin typeface="+mn-lt"/>
                        </a:rPr>
                        <a:t>Esclavitud, Azúcar, Comercio</a:t>
                      </a:r>
                      <a:endParaRPr lang="es-CU" sz="2000" dirty="0">
                        <a:solidFill>
                          <a:schemeClr val="tx1"/>
                        </a:solidFill>
                        <a:effectLst/>
                        <a:latin typeface="+mn-lt"/>
                        <a:ea typeface="Times New Roman" panose="02020603050405020304" pitchFamily="18" charset="0"/>
                        <a:cs typeface="Times New Roman" panose="02020603050405020304" pitchFamily="18" charset="0"/>
                      </a:endParaRPr>
                    </a:p>
                  </a:txBody>
                  <a:tcPr marL="51435" marR="51435" marT="0" marB="0">
                    <a:solidFill>
                      <a:schemeClr val="tx2">
                        <a:lumMod val="20000"/>
                        <a:lumOff val="80000"/>
                      </a:schemeClr>
                    </a:solidFill>
                  </a:tcPr>
                </a:tc>
                <a:extLst>
                  <a:ext uri="{0D108BD9-81ED-4DB2-BD59-A6C34878D82A}">
                    <a16:rowId xmlns:a16="http://schemas.microsoft.com/office/drawing/2014/main" val="4201449913"/>
                  </a:ext>
                </a:extLst>
              </a:tr>
              <a:tr h="1574498">
                <a:tc>
                  <a:txBody>
                    <a:bodyPr/>
                    <a:lstStyle/>
                    <a:p>
                      <a:pPr algn="l">
                        <a:lnSpc>
                          <a:spcPct val="115000"/>
                        </a:lnSpc>
                        <a:spcAft>
                          <a:spcPts val="1000"/>
                        </a:spcAft>
                      </a:pPr>
                      <a:r>
                        <a:rPr lang="es-MX" sz="1800" dirty="0">
                          <a:solidFill>
                            <a:schemeClr val="bg1"/>
                          </a:solidFill>
                          <a:effectLst/>
                          <a:latin typeface="+mn-lt"/>
                        </a:rPr>
                        <a:t>S. Mitad  XX</a:t>
                      </a:r>
                      <a:endParaRPr lang="es-CU" sz="1800" dirty="0">
                        <a:solidFill>
                          <a:schemeClr val="bg1"/>
                        </a:solidFill>
                        <a:effectLst/>
                        <a:latin typeface="+mn-lt"/>
                        <a:ea typeface="Times New Roman" panose="02020603050405020304" pitchFamily="18" charset="0"/>
                        <a:cs typeface="Times New Roman" panose="02020603050405020304" pitchFamily="18" charset="0"/>
                      </a:endParaRPr>
                    </a:p>
                  </a:txBody>
                  <a:tcPr marL="51435" marR="51435" marT="0" marB="0"/>
                </a:tc>
                <a:tc>
                  <a:txBody>
                    <a:bodyPr/>
                    <a:lstStyle/>
                    <a:p>
                      <a:pPr algn="l">
                        <a:lnSpc>
                          <a:spcPct val="115000"/>
                        </a:lnSpc>
                        <a:spcAft>
                          <a:spcPts val="1000"/>
                        </a:spcAft>
                      </a:pPr>
                      <a:r>
                        <a:rPr lang="es-MX" sz="2000" b="1" dirty="0">
                          <a:solidFill>
                            <a:schemeClr val="tx1"/>
                          </a:solidFill>
                          <a:effectLst/>
                          <a:latin typeface="+mn-lt"/>
                        </a:rPr>
                        <a:t>Plan Varona.  UH, UO, UCLV. Pocas instituciones de investigación</a:t>
                      </a:r>
                      <a:endParaRPr lang="es-CU" sz="2000" b="1" dirty="0">
                        <a:solidFill>
                          <a:schemeClr val="tx1"/>
                        </a:solidFill>
                        <a:effectLst/>
                        <a:latin typeface="+mn-lt"/>
                      </a:endParaRPr>
                    </a:p>
                    <a:p>
                      <a:pPr algn="l">
                        <a:lnSpc>
                          <a:spcPct val="115000"/>
                        </a:lnSpc>
                        <a:spcAft>
                          <a:spcPts val="1000"/>
                        </a:spcAft>
                      </a:pPr>
                      <a:r>
                        <a:rPr lang="es-MX" sz="2000" b="1" dirty="0">
                          <a:solidFill>
                            <a:schemeClr val="tx1"/>
                          </a:solidFill>
                          <a:effectLst/>
                          <a:latin typeface="+mn-lt"/>
                        </a:rPr>
                        <a:t>Desarrollos en medicina, arquitectura y otros.</a:t>
                      </a:r>
                      <a:endParaRPr lang="es-CU" sz="2000" b="1" dirty="0">
                        <a:solidFill>
                          <a:schemeClr val="tx1"/>
                        </a:solidFill>
                        <a:effectLst/>
                        <a:latin typeface="+mn-lt"/>
                        <a:ea typeface="Times New Roman" panose="02020603050405020304" pitchFamily="18" charset="0"/>
                        <a:cs typeface="Times New Roman" panose="02020603050405020304" pitchFamily="18" charset="0"/>
                      </a:endParaRPr>
                    </a:p>
                  </a:txBody>
                  <a:tcPr marL="51435" marR="51435" marT="0" marB="0"/>
                </a:tc>
                <a:tc>
                  <a:txBody>
                    <a:bodyPr/>
                    <a:lstStyle/>
                    <a:p>
                      <a:pPr algn="l">
                        <a:lnSpc>
                          <a:spcPct val="115000"/>
                        </a:lnSpc>
                        <a:spcAft>
                          <a:spcPts val="1000"/>
                        </a:spcAft>
                      </a:pPr>
                      <a:r>
                        <a:rPr lang="es-MX" sz="2000" b="1" dirty="0">
                          <a:solidFill>
                            <a:schemeClr val="tx1"/>
                          </a:solidFill>
                          <a:effectLst/>
                          <a:latin typeface="+mn-lt"/>
                        </a:rPr>
                        <a:t>República. Subordinación a EUA</a:t>
                      </a:r>
                      <a:endParaRPr lang="es-CU" sz="2000" b="1" dirty="0">
                        <a:solidFill>
                          <a:schemeClr val="tx1"/>
                        </a:solidFill>
                        <a:effectLst/>
                        <a:latin typeface="+mn-lt"/>
                        <a:ea typeface="Times New Roman" panose="02020603050405020304" pitchFamily="18" charset="0"/>
                        <a:cs typeface="Times New Roman" panose="02020603050405020304" pitchFamily="18" charset="0"/>
                      </a:endParaRPr>
                    </a:p>
                  </a:txBody>
                  <a:tcPr marL="51435" marR="51435" marT="0" marB="0"/>
                </a:tc>
                <a:tc>
                  <a:txBody>
                    <a:bodyPr/>
                    <a:lstStyle/>
                    <a:p>
                      <a:pPr algn="l">
                        <a:lnSpc>
                          <a:spcPct val="115000"/>
                        </a:lnSpc>
                        <a:spcAft>
                          <a:spcPts val="1000"/>
                        </a:spcAft>
                      </a:pPr>
                      <a:r>
                        <a:rPr lang="es-MX" sz="2000" b="1" dirty="0" err="1">
                          <a:solidFill>
                            <a:schemeClr val="tx1"/>
                          </a:solidFill>
                          <a:effectLst/>
                          <a:latin typeface="+mn-lt"/>
                        </a:rPr>
                        <a:t>Monoproductor</a:t>
                      </a:r>
                      <a:r>
                        <a:rPr lang="es-MX" sz="2000" b="1" dirty="0">
                          <a:solidFill>
                            <a:schemeClr val="tx1"/>
                          </a:solidFill>
                          <a:effectLst/>
                          <a:latin typeface="+mn-lt"/>
                        </a:rPr>
                        <a:t>, Dependencia tecnológica, modernización</a:t>
                      </a:r>
                      <a:endParaRPr lang="es-CU" sz="2000" b="1" dirty="0">
                        <a:solidFill>
                          <a:schemeClr val="tx1"/>
                        </a:solidFill>
                        <a:effectLst/>
                        <a:latin typeface="+mn-lt"/>
                        <a:ea typeface="Times New Roman" panose="02020603050405020304" pitchFamily="18" charset="0"/>
                        <a:cs typeface="Times New Roman" panose="02020603050405020304" pitchFamily="18" charset="0"/>
                      </a:endParaRPr>
                    </a:p>
                  </a:txBody>
                  <a:tcPr marL="51435" marR="51435" marT="0" marB="0"/>
                </a:tc>
                <a:extLst>
                  <a:ext uri="{0D108BD9-81ED-4DB2-BD59-A6C34878D82A}">
                    <a16:rowId xmlns:a16="http://schemas.microsoft.com/office/drawing/2014/main" val="307530530"/>
                  </a:ext>
                </a:extLst>
              </a:tr>
            </a:tbl>
          </a:graphicData>
        </a:graphic>
      </p:graphicFrame>
    </p:spTree>
    <p:extLst>
      <p:ext uri="{BB962C8B-B14F-4D97-AF65-F5344CB8AC3E}">
        <p14:creationId xmlns:p14="http://schemas.microsoft.com/office/powerpoint/2010/main" val="1243896345"/>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1 Título"/>
          <p:cNvSpPr>
            <a:spLocks noGrp="1"/>
          </p:cNvSpPr>
          <p:nvPr>
            <p:ph type="title"/>
          </p:nvPr>
        </p:nvSpPr>
        <p:spPr>
          <a:xfrm>
            <a:off x="2326934" y="536575"/>
            <a:ext cx="8509083" cy="1216025"/>
          </a:xfrm>
        </p:spPr>
        <p:txBody>
          <a:bodyPr>
            <a:noAutofit/>
          </a:bodyPr>
          <a:lstStyle/>
          <a:p>
            <a:r>
              <a:rPr lang="es-CR" sz="4800" b="1" dirty="0"/>
              <a:t>Sistemas de innovación</a:t>
            </a:r>
            <a:r>
              <a:rPr lang="es-CR" sz="4800" dirty="0"/>
              <a:t>.</a:t>
            </a:r>
            <a:r>
              <a:rPr lang="es-CR" sz="4800" dirty="0">
                <a:effectLst>
                  <a:outerShdw blurRad="38100" dist="38100" dir="2700000" algn="tl">
                    <a:srgbClr val="000000">
                      <a:alpha val="43137"/>
                    </a:srgbClr>
                  </a:outerShdw>
                </a:effectLst>
              </a:rPr>
              <a:t/>
            </a:r>
            <a:br>
              <a:rPr lang="es-CR" sz="4800" dirty="0">
                <a:effectLst>
                  <a:outerShdw blurRad="38100" dist="38100" dir="2700000" algn="tl">
                    <a:srgbClr val="000000">
                      <a:alpha val="43137"/>
                    </a:srgbClr>
                  </a:outerShdw>
                </a:effectLst>
              </a:rPr>
            </a:br>
            <a:endParaRPr lang="es-ES" sz="4800" dirty="0"/>
          </a:p>
        </p:txBody>
      </p:sp>
      <p:graphicFrame>
        <p:nvGraphicFramePr>
          <p:cNvPr id="6" name="5 Marcador de contenido"/>
          <p:cNvGraphicFramePr>
            <a:graphicFrameLocks noGrp="1"/>
          </p:cNvGraphicFramePr>
          <p:nvPr>
            <p:ph idx="1"/>
            <p:extLst>
              <p:ext uri="{D42A27DB-BD31-4B8C-83A1-F6EECF244321}">
                <p14:modId xmlns:p14="http://schemas.microsoft.com/office/powerpoint/2010/main" val="3269214520"/>
              </p:ext>
            </p:extLst>
          </p:nvPr>
        </p:nvGraphicFramePr>
        <p:xfrm>
          <a:off x="2090737" y="1752600"/>
          <a:ext cx="8745280" cy="42672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49868562"/>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489A055-B87F-4F8B-ACF4-8FF786BB0118}"/>
              </a:ext>
            </a:extLst>
          </p:cNvPr>
          <p:cNvSpPr>
            <a:spLocks noGrp="1"/>
          </p:cNvSpPr>
          <p:nvPr>
            <p:ph type="title"/>
          </p:nvPr>
        </p:nvSpPr>
        <p:spPr>
          <a:xfrm>
            <a:off x="1227221" y="405716"/>
            <a:ext cx="10515600" cy="861611"/>
          </a:xfrm>
        </p:spPr>
        <p:txBody>
          <a:bodyPr>
            <a:normAutofit/>
          </a:bodyPr>
          <a:lstStyle/>
          <a:p>
            <a:r>
              <a:rPr lang="es-ES" sz="4400" b="1" dirty="0"/>
              <a:t>¿Quiénes son los actores?</a:t>
            </a:r>
            <a:endParaRPr lang="es-CU" sz="4400" b="1" dirty="0"/>
          </a:p>
        </p:txBody>
      </p:sp>
      <p:sp>
        <p:nvSpPr>
          <p:cNvPr id="3" name="Marcador de contenido 2">
            <a:extLst>
              <a:ext uri="{FF2B5EF4-FFF2-40B4-BE49-F238E27FC236}">
                <a16:creationId xmlns:a16="http://schemas.microsoft.com/office/drawing/2014/main" id="{1994C595-60ED-F7EC-71F4-522C5B454C8B}"/>
              </a:ext>
            </a:extLst>
          </p:cNvPr>
          <p:cNvSpPr>
            <a:spLocks noGrp="1"/>
          </p:cNvSpPr>
          <p:nvPr>
            <p:ph idx="1"/>
          </p:nvPr>
        </p:nvSpPr>
        <p:spPr>
          <a:xfrm>
            <a:off x="1227221" y="1447800"/>
            <a:ext cx="10412329" cy="5133975"/>
          </a:xfrm>
        </p:spPr>
        <p:txBody>
          <a:bodyPr>
            <a:normAutofit lnSpcReduction="10000"/>
          </a:bodyPr>
          <a:lstStyle/>
          <a:p>
            <a:pPr marL="342900" lvl="0" indent="-342900" algn="just">
              <a:lnSpc>
                <a:spcPct val="115000"/>
              </a:lnSpc>
              <a:buFont typeface="Symbol" panose="05050102010706020507" pitchFamily="18" charset="2"/>
              <a:buChar char=""/>
            </a:pPr>
            <a:r>
              <a:rPr lang="es-ES" sz="3200" dirty="0">
                <a:effectLst/>
                <a:ea typeface="Calibri" panose="020F0502020204030204" pitchFamily="34" charset="0"/>
                <a:cs typeface="Times New Roman" panose="02020603050405020304" pitchFamily="18" charset="0"/>
              </a:rPr>
              <a:t>Actores con capacidad de identificar problemas. </a:t>
            </a:r>
          </a:p>
          <a:p>
            <a:pPr marL="342900" lvl="0" indent="-342900" algn="just">
              <a:lnSpc>
                <a:spcPct val="115000"/>
              </a:lnSpc>
              <a:buFont typeface="Symbol" panose="05050102010706020507" pitchFamily="18" charset="2"/>
              <a:buChar char=""/>
            </a:pPr>
            <a:r>
              <a:rPr lang="es-ES" sz="3200" dirty="0">
                <a:effectLst/>
                <a:ea typeface="Calibri" panose="020F0502020204030204" pitchFamily="34" charset="0"/>
                <a:cs typeface="Times New Roman" panose="02020603050405020304" pitchFamily="18" charset="0"/>
              </a:rPr>
              <a:t>Actores con capacidad de poner sus conocimientos al servicio de la solución de problemas. </a:t>
            </a:r>
          </a:p>
          <a:p>
            <a:pPr marL="342900" lvl="0" indent="-342900" algn="just">
              <a:lnSpc>
                <a:spcPct val="115000"/>
              </a:lnSpc>
              <a:buFont typeface="Symbol" panose="05050102010706020507" pitchFamily="18" charset="2"/>
              <a:buChar char=""/>
            </a:pPr>
            <a:r>
              <a:rPr lang="es-ES" sz="3200" dirty="0">
                <a:effectLst/>
                <a:ea typeface="Calibri" panose="020F0502020204030204" pitchFamily="34" charset="0"/>
                <a:cs typeface="Times New Roman" panose="02020603050405020304" pitchFamily="18" charset="0"/>
              </a:rPr>
              <a:t>Actores vinculados al diseño e implementación de la política pública y otras regulaciones. </a:t>
            </a:r>
            <a:endParaRPr lang="es-CU" sz="3200" dirty="0">
              <a:effectLst/>
              <a:ea typeface="Calibri" panose="020F0502020204030204" pitchFamily="34" charset="0"/>
              <a:cs typeface="Times New Roman" panose="02020603050405020304" pitchFamily="18" charset="0"/>
            </a:endParaRPr>
          </a:p>
          <a:p>
            <a:pPr marL="342900" lvl="0" indent="-342900" algn="just">
              <a:lnSpc>
                <a:spcPct val="115000"/>
              </a:lnSpc>
              <a:spcAft>
                <a:spcPts val="800"/>
              </a:spcAft>
              <a:buFont typeface="Symbol" panose="05050102010706020507" pitchFamily="18" charset="2"/>
              <a:buChar char=""/>
            </a:pPr>
            <a:r>
              <a:rPr lang="es-ES" sz="3200" dirty="0">
                <a:effectLst/>
                <a:ea typeface="Calibri" panose="020F0502020204030204" pitchFamily="34" charset="0"/>
                <a:cs typeface="Times New Roman" panose="02020603050405020304" pitchFamily="18" charset="0"/>
              </a:rPr>
              <a:t>Actores con capacidad para implementar y escalar los resultados (empresas, cooperativas, ministerios, etc.)</a:t>
            </a:r>
          </a:p>
          <a:p>
            <a:pPr algn="just">
              <a:lnSpc>
                <a:spcPct val="115000"/>
              </a:lnSpc>
              <a:spcAft>
                <a:spcPts val="800"/>
              </a:spcAft>
              <a:buFont typeface="Symbol" panose="05050102010706020507" pitchFamily="18" charset="2"/>
              <a:buChar char=""/>
            </a:pPr>
            <a:r>
              <a:rPr lang="es-ES" sz="3200" dirty="0">
                <a:ea typeface="Calibri" panose="020F0502020204030204" pitchFamily="34" charset="0"/>
                <a:cs typeface="Times New Roman" panose="02020603050405020304" pitchFamily="18" charset="0"/>
              </a:rPr>
              <a:t>Actores que aseguren articulación entre actores</a:t>
            </a:r>
            <a:r>
              <a:rPr lang="es-ES" sz="2800" dirty="0">
                <a:ea typeface="Calibri" panose="020F0502020204030204" pitchFamily="34" charset="0"/>
                <a:cs typeface="Times New Roman" panose="02020603050405020304" pitchFamily="18" charset="0"/>
              </a:rPr>
              <a:t>.</a:t>
            </a:r>
            <a:endParaRPr lang="es-CU" sz="2800" dirty="0">
              <a:ea typeface="Calibri" panose="020F0502020204030204" pitchFamily="34" charset="0"/>
              <a:cs typeface="Times New Roman" panose="02020603050405020304" pitchFamily="18" charset="0"/>
            </a:endParaRPr>
          </a:p>
          <a:p>
            <a:pPr marL="342900" lvl="0" indent="-342900" algn="just">
              <a:lnSpc>
                <a:spcPct val="115000"/>
              </a:lnSpc>
              <a:spcAft>
                <a:spcPts val="800"/>
              </a:spcAft>
              <a:buFont typeface="Symbol" panose="05050102010706020507" pitchFamily="18" charset="2"/>
              <a:buChar char=""/>
            </a:pPr>
            <a:endParaRPr lang="es-CU" sz="2800" dirty="0">
              <a:effectLst/>
              <a:ea typeface="Calibri" panose="020F0502020204030204" pitchFamily="34" charset="0"/>
              <a:cs typeface="Times New Roman" panose="02020603050405020304" pitchFamily="18" charset="0"/>
            </a:endParaRPr>
          </a:p>
          <a:p>
            <a:endParaRPr lang="es-CU" dirty="0"/>
          </a:p>
        </p:txBody>
      </p:sp>
    </p:spTree>
    <p:extLst>
      <p:ext uri="{BB962C8B-B14F-4D97-AF65-F5344CB8AC3E}">
        <p14:creationId xmlns:p14="http://schemas.microsoft.com/office/powerpoint/2010/main" val="1076637282"/>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3966346-AE63-509C-8B94-B3C9395E7CF8}"/>
              </a:ext>
            </a:extLst>
          </p:cNvPr>
          <p:cNvSpPr>
            <a:spLocks noGrp="1"/>
          </p:cNvSpPr>
          <p:nvPr>
            <p:ph type="title"/>
          </p:nvPr>
        </p:nvSpPr>
        <p:spPr>
          <a:xfrm>
            <a:off x="1034716" y="220746"/>
            <a:ext cx="10972800" cy="1325563"/>
          </a:xfrm>
        </p:spPr>
        <p:txBody>
          <a:bodyPr>
            <a:normAutofit/>
          </a:bodyPr>
          <a:lstStyle/>
          <a:p>
            <a:r>
              <a:rPr lang="es-ES" b="1" dirty="0">
                <a:effectLst/>
                <a:ea typeface="Calibri" panose="020F0502020204030204" pitchFamily="34" charset="0"/>
                <a:cs typeface="Times New Roman" panose="02020603050405020304" pitchFamily="18" charset="0"/>
              </a:rPr>
              <a:t>Sobre los actores que aseguren articulación entre actores: </a:t>
            </a:r>
            <a:r>
              <a:rPr lang="es-ES" sz="3600" dirty="0">
                <a:effectLst/>
                <a:ea typeface="Calibri" panose="020F0502020204030204" pitchFamily="34" charset="0"/>
                <a:cs typeface="Times New Roman" panose="02020603050405020304" pitchFamily="18" charset="0"/>
              </a:rPr>
              <a:t>Estos pueden ser</a:t>
            </a:r>
            <a:r>
              <a:rPr lang="es-ES" b="1" dirty="0">
                <a:effectLst/>
                <a:ea typeface="Calibri" panose="020F0502020204030204" pitchFamily="34" charset="0"/>
                <a:cs typeface="Times New Roman" panose="02020603050405020304" pitchFamily="18" charset="0"/>
              </a:rPr>
              <a:t> </a:t>
            </a:r>
            <a:endParaRPr lang="es-CU" b="1" dirty="0"/>
          </a:p>
        </p:txBody>
      </p:sp>
      <p:sp>
        <p:nvSpPr>
          <p:cNvPr id="3" name="Marcador de contenido 2">
            <a:extLst>
              <a:ext uri="{FF2B5EF4-FFF2-40B4-BE49-F238E27FC236}">
                <a16:creationId xmlns:a16="http://schemas.microsoft.com/office/drawing/2014/main" id="{18E3B482-4F94-2D2F-636A-3740BBD0A845}"/>
              </a:ext>
            </a:extLst>
          </p:cNvPr>
          <p:cNvSpPr>
            <a:spLocks noGrp="1"/>
          </p:cNvSpPr>
          <p:nvPr>
            <p:ph idx="1"/>
          </p:nvPr>
        </p:nvSpPr>
        <p:spPr>
          <a:xfrm>
            <a:off x="894080" y="1502875"/>
            <a:ext cx="11113436" cy="5355125"/>
          </a:xfrm>
        </p:spPr>
        <p:txBody>
          <a:bodyPr>
            <a:noAutofit/>
          </a:bodyPr>
          <a:lstStyle/>
          <a:p>
            <a:pPr algn="just">
              <a:spcAft>
                <a:spcPts val="800"/>
              </a:spcAft>
            </a:pPr>
            <a:r>
              <a:rPr lang="es-ES" sz="2600" dirty="0">
                <a:effectLst/>
                <a:ea typeface="Calibri" panose="020F0502020204030204" pitchFamily="34" charset="0"/>
                <a:cs typeface="Times New Roman" panose="02020603050405020304" pitchFamily="18" charset="0"/>
              </a:rPr>
              <a:t>Parques, centros tecnológicos, aceleradoras </a:t>
            </a:r>
          </a:p>
          <a:p>
            <a:pPr algn="just">
              <a:spcAft>
                <a:spcPts val="800"/>
              </a:spcAft>
            </a:pPr>
            <a:r>
              <a:rPr lang="es-ES" sz="2600" dirty="0">
                <a:ea typeface="Calibri" panose="020F0502020204030204" pitchFamily="34" charset="0"/>
                <a:cs typeface="Times New Roman" panose="02020603050405020304" pitchFamily="18" charset="0"/>
              </a:rPr>
              <a:t>P</a:t>
            </a:r>
            <a:r>
              <a:rPr lang="es-ES" sz="2600" dirty="0">
                <a:effectLst/>
                <a:ea typeface="Calibri" panose="020F0502020204030204" pitchFamily="34" charset="0"/>
                <a:cs typeface="Times New Roman" panose="02020603050405020304" pitchFamily="18" charset="0"/>
              </a:rPr>
              <a:t>rogramas de formación y capacitación,</a:t>
            </a:r>
          </a:p>
          <a:p>
            <a:pPr algn="just">
              <a:spcAft>
                <a:spcPts val="800"/>
              </a:spcAft>
            </a:pPr>
            <a:r>
              <a:rPr lang="es-ES" sz="2600" dirty="0">
                <a:ea typeface="Calibri" panose="020F0502020204030204" pitchFamily="34" charset="0"/>
                <a:cs typeface="Times New Roman" panose="02020603050405020304" pitchFamily="18" charset="0"/>
              </a:rPr>
              <a:t>Formación de gestores de proyectos y gestores de innovación</a:t>
            </a:r>
          </a:p>
          <a:p>
            <a:pPr algn="just">
              <a:spcAft>
                <a:spcPts val="800"/>
              </a:spcAft>
            </a:pPr>
            <a:r>
              <a:rPr lang="es-ES" sz="2600" dirty="0">
                <a:ea typeface="Calibri" panose="020F0502020204030204" pitchFamily="34" charset="0"/>
                <a:cs typeface="Times New Roman" panose="02020603050405020304" pitchFamily="18" charset="0"/>
              </a:rPr>
              <a:t>G</a:t>
            </a:r>
            <a:r>
              <a:rPr lang="es-ES" sz="2600" dirty="0">
                <a:effectLst/>
                <a:ea typeface="Calibri" panose="020F0502020204030204" pitchFamily="34" charset="0"/>
                <a:cs typeface="Times New Roman" panose="02020603050405020304" pitchFamily="18" charset="0"/>
              </a:rPr>
              <a:t>rupos de gestión de proyectos, incubadoras tecnológicas; </a:t>
            </a:r>
          </a:p>
          <a:p>
            <a:pPr algn="just">
              <a:spcAft>
                <a:spcPts val="800"/>
              </a:spcAft>
            </a:pPr>
            <a:r>
              <a:rPr lang="es-ES" sz="2600" dirty="0">
                <a:effectLst/>
                <a:ea typeface="Calibri" panose="020F0502020204030204" pitchFamily="34" charset="0"/>
                <a:cs typeface="Times New Roman" panose="02020603050405020304" pitchFamily="18" charset="0"/>
              </a:rPr>
              <a:t> Unidades de innovación (UDI) en las empresas, cooperativas u otras organizaciones </a:t>
            </a:r>
          </a:p>
          <a:p>
            <a:r>
              <a:rPr lang="es-ES" sz="2600" dirty="0">
                <a:ea typeface="Calibri" panose="020F0502020204030204" pitchFamily="34" charset="0"/>
                <a:cs typeface="Times New Roman" panose="02020603050405020304" pitchFamily="18" charset="0"/>
              </a:rPr>
              <a:t>C</a:t>
            </a:r>
            <a:r>
              <a:rPr lang="es-ES" sz="2600" dirty="0">
                <a:effectLst/>
                <a:ea typeface="Calibri" panose="020F0502020204030204" pitchFamily="34" charset="0"/>
                <a:cs typeface="Times New Roman" panose="02020603050405020304" pitchFamily="18" charset="0"/>
              </a:rPr>
              <a:t>reación de CTA en al menos las más importantes organizaciones del territorio;</a:t>
            </a:r>
          </a:p>
          <a:p>
            <a:pPr marL="0" indent="0">
              <a:buNone/>
            </a:pPr>
            <a:r>
              <a:rPr lang="es-ES" sz="2600" b="1" dirty="0">
                <a:ea typeface="Calibri" panose="020F0502020204030204" pitchFamily="34" charset="0"/>
                <a:cs typeface="Times New Roman" panose="02020603050405020304" pitchFamily="18" charset="0"/>
              </a:rPr>
              <a:t>En resumen: la innovación en el territorio demanda poblarlo de actores que impulsen la innovación a través del fortalecimiento de las conexiones, interacciones.</a:t>
            </a:r>
          </a:p>
          <a:p>
            <a:pPr algn="just">
              <a:lnSpc>
                <a:spcPct val="115000"/>
              </a:lnSpc>
              <a:spcAft>
                <a:spcPts val="800"/>
              </a:spcAft>
            </a:pPr>
            <a:endParaRPr lang="es-ES" sz="2800" dirty="0">
              <a:effectLst/>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027682459"/>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D4CC95F-E6E8-4FCD-8097-448C23B664C7}"/>
              </a:ext>
            </a:extLst>
          </p:cNvPr>
          <p:cNvSpPr>
            <a:spLocks noGrp="1"/>
          </p:cNvSpPr>
          <p:nvPr>
            <p:ph type="title"/>
          </p:nvPr>
        </p:nvSpPr>
        <p:spPr>
          <a:xfrm>
            <a:off x="1347537" y="365125"/>
            <a:ext cx="10231318" cy="1378615"/>
          </a:xfrm>
        </p:spPr>
        <p:txBody>
          <a:bodyPr>
            <a:normAutofit/>
          </a:bodyPr>
          <a:lstStyle/>
          <a:p>
            <a:r>
              <a:rPr lang="es-ES" b="1" dirty="0"/>
              <a:t>Rasgos del enfoque de sistemas de innovación adoptado</a:t>
            </a:r>
            <a:endParaRPr lang="es-CU" dirty="0"/>
          </a:p>
        </p:txBody>
      </p:sp>
      <p:sp>
        <p:nvSpPr>
          <p:cNvPr id="3" name="Marcador de contenido 2">
            <a:extLst>
              <a:ext uri="{FF2B5EF4-FFF2-40B4-BE49-F238E27FC236}">
                <a16:creationId xmlns:a16="http://schemas.microsoft.com/office/drawing/2014/main" id="{5B5AE6AC-6A09-4B0E-916A-C50AF52374DD}"/>
              </a:ext>
            </a:extLst>
          </p:cNvPr>
          <p:cNvSpPr>
            <a:spLocks noGrp="1"/>
          </p:cNvSpPr>
          <p:nvPr>
            <p:ph idx="1"/>
          </p:nvPr>
        </p:nvSpPr>
        <p:spPr>
          <a:xfrm>
            <a:off x="1347537" y="1743740"/>
            <a:ext cx="10486499" cy="5025360"/>
          </a:xfrm>
        </p:spPr>
        <p:txBody>
          <a:bodyPr>
            <a:normAutofit fontScale="47500" lnSpcReduction="20000"/>
          </a:bodyPr>
          <a:lstStyle/>
          <a:p>
            <a:pPr>
              <a:lnSpc>
                <a:spcPct val="120000"/>
              </a:lnSpc>
            </a:pPr>
            <a:r>
              <a:rPr lang="es-ES" sz="7000" dirty="0"/>
              <a:t>Énfasis en la capacitación, formación de trabajadores, campesinos, cuadros directivos. Centralidad del aprendizaje. Escuelas de Oficios: excelente ejemplo</a:t>
            </a:r>
          </a:p>
          <a:p>
            <a:pPr>
              <a:lnSpc>
                <a:spcPct val="120000"/>
              </a:lnSpc>
            </a:pPr>
            <a:r>
              <a:rPr lang="es-ES" sz="7000" dirty="0"/>
              <a:t>El conocimiento es la principal fuente de innovación (el potencial humano!!!</a:t>
            </a:r>
          </a:p>
          <a:p>
            <a:pPr>
              <a:lnSpc>
                <a:spcPct val="120000"/>
              </a:lnSpc>
            </a:pPr>
            <a:r>
              <a:rPr lang="es-ES" sz="7000" dirty="0"/>
              <a:t>La innovación como procesos </a:t>
            </a:r>
            <a:r>
              <a:rPr lang="es-ES" sz="7000" dirty="0" err="1"/>
              <a:t>co</a:t>
            </a:r>
            <a:r>
              <a:rPr lang="es-ES" sz="7000" dirty="0"/>
              <a:t> extensivos con los espacios productivos y de servicios. </a:t>
            </a:r>
          </a:p>
          <a:p>
            <a:pPr>
              <a:lnSpc>
                <a:spcPct val="120000"/>
              </a:lnSpc>
            </a:pPr>
            <a:r>
              <a:rPr lang="es-ES" sz="7000" dirty="0"/>
              <a:t>Papel de los “usuarios”.</a:t>
            </a:r>
          </a:p>
          <a:p>
            <a:pPr marL="0" indent="0">
              <a:buNone/>
            </a:pPr>
            <a:endParaRPr lang="es-CU" dirty="0"/>
          </a:p>
        </p:txBody>
      </p:sp>
    </p:spTree>
    <p:extLst>
      <p:ext uri="{BB962C8B-B14F-4D97-AF65-F5344CB8AC3E}">
        <p14:creationId xmlns:p14="http://schemas.microsoft.com/office/powerpoint/2010/main" val="3330697494"/>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71B18A6-E04C-4E7D-BF0E-511C05BA71C9}"/>
              </a:ext>
            </a:extLst>
          </p:cNvPr>
          <p:cNvSpPr>
            <a:spLocks noGrp="1"/>
          </p:cNvSpPr>
          <p:nvPr>
            <p:ph type="title"/>
          </p:nvPr>
        </p:nvSpPr>
        <p:spPr>
          <a:xfrm>
            <a:off x="2766349" y="173740"/>
            <a:ext cx="8587450" cy="953312"/>
          </a:xfrm>
        </p:spPr>
        <p:txBody>
          <a:bodyPr>
            <a:noAutofit/>
          </a:bodyPr>
          <a:lstStyle/>
          <a:p>
            <a:r>
              <a:rPr lang="es-ES" sz="5400" b="1" dirty="0"/>
              <a:t>Sugerencia</a:t>
            </a:r>
            <a:r>
              <a:rPr lang="es-ES" b="1" dirty="0"/>
              <a:t/>
            </a:r>
            <a:br>
              <a:rPr lang="es-ES" b="1" dirty="0"/>
            </a:br>
            <a:endParaRPr lang="es-EC" b="1" dirty="0"/>
          </a:p>
        </p:txBody>
      </p:sp>
      <p:sp>
        <p:nvSpPr>
          <p:cNvPr id="3" name="Marcador de contenido 2">
            <a:extLst>
              <a:ext uri="{FF2B5EF4-FFF2-40B4-BE49-F238E27FC236}">
                <a16:creationId xmlns:a16="http://schemas.microsoft.com/office/drawing/2014/main" id="{C6CDA630-2481-4123-AB81-B379E18079C7}"/>
              </a:ext>
            </a:extLst>
          </p:cNvPr>
          <p:cNvSpPr>
            <a:spLocks noGrp="1"/>
          </p:cNvSpPr>
          <p:nvPr>
            <p:ph idx="1"/>
          </p:nvPr>
        </p:nvSpPr>
        <p:spPr>
          <a:xfrm>
            <a:off x="6910086" y="1332357"/>
            <a:ext cx="5099737" cy="3489347"/>
          </a:xfrm>
        </p:spPr>
        <p:txBody>
          <a:bodyPr>
            <a:normAutofit fontScale="92500" lnSpcReduction="20000"/>
          </a:bodyPr>
          <a:lstStyle/>
          <a:p>
            <a:pPr marL="0" indent="0">
              <a:lnSpc>
                <a:spcPct val="120000"/>
              </a:lnSpc>
              <a:buNone/>
            </a:pPr>
            <a:r>
              <a:rPr lang="es-ES" sz="4800" dirty="0"/>
              <a:t>Hacer zoom en Territorios: el problema de la creación de capacidades.</a:t>
            </a:r>
          </a:p>
          <a:p>
            <a:endParaRPr lang="es-EC" dirty="0"/>
          </a:p>
        </p:txBody>
      </p:sp>
      <p:pic>
        <p:nvPicPr>
          <p:cNvPr id="4" name="Imagen 3">
            <a:extLst>
              <a:ext uri="{FF2B5EF4-FFF2-40B4-BE49-F238E27FC236}">
                <a16:creationId xmlns:a16="http://schemas.microsoft.com/office/drawing/2014/main" id="{DD78C177-BEA2-4D7D-A8C9-F175A668AA19}"/>
              </a:ext>
            </a:extLst>
          </p:cNvPr>
          <p:cNvPicPr>
            <a:picLocks noChangeAspect="1"/>
          </p:cNvPicPr>
          <p:nvPr/>
        </p:nvPicPr>
        <p:blipFill>
          <a:blip r:embed="rId2"/>
          <a:stretch>
            <a:fillRect/>
          </a:stretch>
        </p:blipFill>
        <p:spPr>
          <a:xfrm>
            <a:off x="0" y="173740"/>
            <a:ext cx="2137144" cy="1109425"/>
          </a:xfrm>
          <a:prstGeom prst="rect">
            <a:avLst/>
          </a:prstGeom>
        </p:spPr>
      </p:pic>
      <p:pic>
        <p:nvPicPr>
          <p:cNvPr id="6" name="Imagen 5">
            <a:extLst>
              <a:ext uri="{FF2B5EF4-FFF2-40B4-BE49-F238E27FC236}">
                <a16:creationId xmlns:a16="http://schemas.microsoft.com/office/drawing/2014/main" id="{22FB367D-3986-0FA3-CD44-A9EAE7D30002}"/>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639028" y="2131901"/>
            <a:ext cx="2825065" cy="1551417"/>
          </a:xfrm>
          <a:prstGeom prst="rect">
            <a:avLst/>
          </a:prstGeom>
        </p:spPr>
      </p:pic>
      <p:sp>
        <p:nvSpPr>
          <p:cNvPr id="7" name="Abrir llave 6">
            <a:extLst>
              <a:ext uri="{FF2B5EF4-FFF2-40B4-BE49-F238E27FC236}">
                <a16:creationId xmlns:a16="http://schemas.microsoft.com/office/drawing/2014/main" id="{87C74AE6-BE62-4810-8CA2-6D0F99BE3FE8}"/>
              </a:ext>
            </a:extLst>
          </p:cNvPr>
          <p:cNvSpPr/>
          <p:nvPr/>
        </p:nvSpPr>
        <p:spPr>
          <a:xfrm>
            <a:off x="5937813" y="1481559"/>
            <a:ext cx="613458" cy="3275636"/>
          </a:xfrm>
          <a:prstGeom prst="leftBrace">
            <a:avLst/>
          </a:prstGeom>
          <a:ln w="38100"/>
        </p:spPr>
        <p:style>
          <a:lnRef idx="1">
            <a:schemeClr val="accent1"/>
          </a:lnRef>
          <a:fillRef idx="0">
            <a:schemeClr val="accent1"/>
          </a:fillRef>
          <a:effectRef idx="0">
            <a:schemeClr val="accent1"/>
          </a:effectRef>
          <a:fontRef idx="minor">
            <a:schemeClr val="tx1"/>
          </a:fontRef>
        </p:style>
        <p:txBody>
          <a:bodyPr rtlCol="0" anchor="ctr"/>
          <a:lstStyle/>
          <a:p>
            <a:pPr algn="ctr"/>
            <a:endParaRPr lang="es-EC"/>
          </a:p>
        </p:txBody>
      </p:sp>
    </p:spTree>
    <p:extLst>
      <p:ext uri="{BB962C8B-B14F-4D97-AF65-F5344CB8AC3E}">
        <p14:creationId xmlns:p14="http://schemas.microsoft.com/office/powerpoint/2010/main" val="2897313269"/>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8728217-33D5-7866-C232-D75DB24546A3}"/>
              </a:ext>
            </a:extLst>
          </p:cNvPr>
          <p:cNvSpPr>
            <a:spLocks noGrp="1"/>
          </p:cNvSpPr>
          <p:nvPr>
            <p:ph type="title"/>
          </p:nvPr>
        </p:nvSpPr>
        <p:spPr>
          <a:xfrm>
            <a:off x="1082842" y="457201"/>
            <a:ext cx="10792235" cy="853561"/>
          </a:xfrm>
        </p:spPr>
        <p:txBody>
          <a:bodyPr>
            <a:normAutofit/>
          </a:bodyPr>
          <a:lstStyle/>
          <a:p>
            <a:r>
              <a:rPr lang="es-ES" sz="4400" b="1" dirty="0"/>
              <a:t>Innovación y desarrollo local: observaciones</a:t>
            </a:r>
            <a:endParaRPr lang="es-CU" sz="4400" b="1" dirty="0"/>
          </a:p>
        </p:txBody>
      </p:sp>
      <p:sp>
        <p:nvSpPr>
          <p:cNvPr id="3" name="Marcador de contenido 2">
            <a:extLst>
              <a:ext uri="{FF2B5EF4-FFF2-40B4-BE49-F238E27FC236}">
                <a16:creationId xmlns:a16="http://schemas.microsoft.com/office/drawing/2014/main" id="{2F25A028-2B6A-2827-124F-E99FEE215905}"/>
              </a:ext>
            </a:extLst>
          </p:cNvPr>
          <p:cNvSpPr>
            <a:spLocks noGrp="1"/>
          </p:cNvSpPr>
          <p:nvPr>
            <p:ph idx="1"/>
          </p:nvPr>
        </p:nvSpPr>
        <p:spPr>
          <a:xfrm>
            <a:off x="962526" y="1330036"/>
            <a:ext cx="11109869" cy="5527964"/>
          </a:xfrm>
        </p:spPr>
        <p:txBody>
          <a:bodyPr>
            <a:normAutofit fontScale="92500" lnSpcReduction="10000"/>
          </a:bodyPr>
          <a:lstStyle/>
          <a:p>
            <a:pPr marL="514350" indent="-514350">
              <a:lnSpc>
                <a:spcPct val="120000"/>
              </a:lnSpc>
              <a:buAutoNum type="arabicPeriod"/>
            </a:pPr>
            <a:r>
              <a:rPr lang="es-ES" sz="2800" dirty="0"/>
              <a:t>Conexión entre innovación y desarrollo territorial cuenta con limitados antecedentes académicos y prácticos en el País (Proyecto Yaguajay, Red GUCID, PIAL…muy buenas experiencias como OHCH e iniciativas como la Fundación UH, Parque CT de UCI)</a:t>
            </a:r>
          </a:p>
          <a:p>
            <a:pPr marL="514350" indent="-514350">
              <a:lnSpc>
                <a:spcPct val="120000"/>
              </a:lnSpc>
              <a:buAutoNum type="arabicPeriod"/>
            </a:pPr>
            <a:r>
              <a:rPr lang="es-ES" sz="2800" dirty="0"/>
              <a:t>Contamos con varios instrumentos: Decreto 33/2021; resoluciones del CITMA; programas, proyectos nacionales, territoriales y sectoriales, etc.. </a:t>
            </a:r>
          </a:p>
          <a:p>
            <a:pPr marL="514350" indent="-514350">
              <a:lnSpc>
                <a:spcPct val="120000"/>
              </a:lnSpc>
              <a:buAutoNum type="arabicPeriod" startAt="3"/>
            </a:pPr>
            <a:r>
              <a:rPr lang="es-ES" sz="2800" dirty="0"/>
              <a:t>En La Habana se concentra el 70% del potencial científico del país.</a:t>
            </a:r>
          </a:p>
          <a:p>
            <a:pPr marL="514350" indent="-514350">
              <a:lnSpc>
                <a:spcPct val="120000"/>
              </a:lnSpc>
              <a:buAutoNum type="arabicPeriod" startAt="3"/>
            </a:pPr>
            <a:r>
              <a:rPr lang="es-ES" sz="2800" dirty="0"/>
              <a:t>Crece ecosistema empresarial: diferentes formas de propiedad.</a:t>
            </a:r>
          </a:p>
          <a:p>
            <a:pPr marL="514350" indent="-514350">
              <a:lnSpc>
                <a:spcPct val="120000"/>
              </a:lnSpc>
              <a:buAutoNum type="arabicPeriod" startAt="3"/>
            </a:pPr>
            <a:r>
              <a:rPr lang="es-ES" sz="2800" dirty="0"/>
              <a:t>Oportunidades de la transformación digital.</a:t>
            </a:r>
          </a:p>
          <a:p>
            <a:pPr marL="514350" indent="-514350">
              <a:lnSpc>
                <a:spcPct val="120000"/>
              </a:lnSpc>
              <a:buAutoNum type="arabicPeriod" startAt="3"/>
            </a:pPr>
            <a:r>
              <a:rPr lang="es-ES" sz="2800" b="1" i="1" dirty="0"/>
              <a:t>La innovación es clave para el desarrollo de la economía, la sociedad y la cultura local cimiento de la economía nacional</a:t>
            </a:r>
            <a:r>
              <a:rPr lang="es-ES" sz="2600" b="1" i="1" dirty="0"/>
              <a:t>.</a:t>
            </a:r>
          </a:p>
          <a:p>
            <a:pPr marL="0" indent="0">
              <a:lnSpc>
                <a:spcPct val="120000"/>
              </a:lnSpc>
              <a:buNone/>
            </a:pPr>
            <a:endParaRPr lang="es-ES" sz="2600" dirty="0"/>
          </a:p>
          <a:p>
            <a:pPr marL="0" indent="0">
              <a:buNone/>
            </a:pPr>
            <a:endParaRPr lang="es-CU" dirty="0"/>
          </a:p>
        </p:txBody>
      </p:sp>
    </p:spTree>
    <p:extLst>
      <p:ext uri="{BB962C8B-B14F-4D97-AF65-F5344CB8AC3E}">
        <p14:creationId xmlns:p14="http://schemas.microsoft.com/office/powerpoint/2010/main" val="3001980586"/>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ítulo 1"/>
          <p:cNvSpPr>
            <a:spLocks noGrp="1"/>
          </p:cNvSpPr>
          <p:nvPr>
            <p:ph type="title"/>
          </p:nvPr>
        </p:nvSpPr>
        <p:spPr>
          <a:xfrm>
            <a:off x="1767857" y="-396695"/>
            <a:ext cx="10515600" cy="1325563"/>
          </a:xfrm>
        </p:spPr>
        <p:txBody>
          <a:bodyPr>
            <a:normAutofit fontScale="90000"/>
          </a:bodyPr>
          <a:lstStyle/>
          <a:p>
            <a:r>
              <a:rPr lang="es-ES" dirty="0"/>
              <a:t/>
            </a:r>
            <a:br>
              <a:rPr lang="es-ES" dirty="0"/>
            </a:br>
            <a:r>
              <a:rPr lang="es-ES" b="1" dirty="0"/>
              <a:t>Presidente Miguel Díaz-</a:t>
            </a:r>
            <a:r>
              <a:rPr lang="es-ES" b="1" dirty="0" err="1"/>
              <a:t>Canel</a:t>
            </a:r>
            <a:r>
              <a:rPr lang="es-ES" b="1" dirty="0"/>
              <a:t> Bermúdez</a:t>
            </a:r>
            <a:r>
              <a:rPr lang="es-ES" dirty="0"/>
              <a:t/>
            </a:r>
            <a:br>
              <a:rPr lang="es-ES" dirty="0"/>
            </a:br>
            <a:r>
              <a:rPr lang="es-ES" sz="4000" dirty="0"/>
              <a:t>Entrevista a la TV 16 octubre 2023</a:t>
            </a:r>
            <a:r>
              <a:rPr lang="es-ES" dirty="0"/>
              <a:t/>
            </a:r>
            <a:br>
              <a:rPr lang="es-ES" dirty="0"/>
            </a:br>
            <a:endParaRPr lang="es-ES" dirty="0"/>
          </a:p>
        </p:txBody>
      </p:sp>
      <p:sp>
        <p:nvSpPr>
          <p:cNvPr id="3" name="Marcador de contenido 2"/>
          <p:cNvSpPr>
            <a:spLocks noGrp="1"/>
          </p:cNvSpPr>
          <p:nvPr>
            <p:ph idx="1"/>
          </p:nvPr>
        </p:nvSpPr>
        <p:spPr>
          <a:xfrm>
            <a:off x="457201" y="1399648"/>
            <a:ext cx="7040350" cy="3686175"/>
          </a:xfrm>
        </p:spPr>
        <p:txBody>
          <a:bodyPr>
            <a:normAutofit fontScale="70000" lnSpcReduction="20000"/>
          </a:bodyPr>
          <a:lstStyle/>
          <a:p>
            <a:pPr marL="0" indent="0">
              <a:lnSpc>
                <a:spcPct val="120000"/>
              </a:lnSpc>
              <a:buNone/>
            </a:pPr>
            <a:r>
              <a:rPr lang="es-ES" dirty="0"/>
              <a:t>“</a:t>
            </a:r>
            <a:r>
              <a:rPr lang="es-ES" sz="3700" dirty="0"/>
              <a:t>Estamos fortaleciendo los </a:t>
            </a:r>
            <a:r>
              <a:rPr lang="es-ES" sz="3700" dirty="0">
                <a:solidFill>
                  <a:srgbClr val="FF0000"/>
                </a:solidFill>
              </a:rPr>
              <a:t>sistemas productivos locales</a:t>
            </a:r>
            <a:r>
              <a:rPr lang="es-ES" sz="3700" dirty="0"/>
              <a:t>; porque tiene que haber sistemas productivos que, para que el municipio pueda ejercer la </a:t>
            </a:r>
            <a:r>
              <a:rPr lang="es-ES" sz="3700" dirty="0">
                <a:solidFill>
                  <a:srgbClr val="FF0000"/>
                </a:solidFill>
              </a:rPr>
              <a:t>autonomía</a:t>
            </a:r>
            <a:r>
              <a:rPr lang="es-ES" sz="3700" dirty="0"/>
              <a:t>, se subordinen al municipio y se conviertan en la fuente de desarrollo de esos municipios. Tenemos una mirada hacia los </a:t>
            </a:r>
            <a:r>
              <a:rPr lang="es-ES" sz="3700" dirty="0">
                <a:solidFill>
                  <a:srgbClr val="FF0000"/>
                </a:solidFill>
              </a:rPr>
              <a:t>proyectos de desarrollo local</a:t>
            </a:r>
            <a:r>
              <a:rPr lang="es-ES" sz="3700" dirty="0"/>
              <a:t>, se han creado varias </a:t>
            </a:r>
            <a:r>
              <a:rPr lang="es-ES" sz="3700" dirty="0">
                <a:solidFill>
                  <a:srgbClr val="FF0000"/>
                </a:solidFill>
              </a:rPr>
              <a:t>empresas municipales</a:t>
            </a:r>
            <a:r>
              <a:rPr lang="es-ES" sz="3700" dirty="0"/>
              <a:t>, por ejemplo, para la producción de alimentos</a:t>
            </a:r>
            <a:r>
              <a:rPr lang="es-ES" dirty="0"/>
              <a:t>”</a:t>
            </a:r>
          </a:p>
        </p:txBody>
      </p:sp>
      <p:sp>
        <p:nvSpPr>
          <p:cNvPr id="5" name="CuadroTexto 4"/>
          <p:cNvSpPr txBox="1"/>
          <p:nvPr/>
        </p:nvSpPr>
        <p:spPr>
          <a:xfrm>
            <a:off x="457201" y="5085823"/>
            <a:ext cx="11470247" cy="1692771"/>
          </a:xfrm>
          <a:prstGeom prst="rect">
            <a:avLst/>
          </a:prstGeom>
          <a:noFill/>
        </p:spPr>
        <p:txBody>
          <a:bodyPr wrap="square" rtlCol="0">
            <a:spAutoFit/>
          </a:bodyPr>
          <a:lstStyle/>
          <a:p>
            <a:r>
              <a:rPr lang="es-ES" sz="2600" dirty="0"/>
              <a:t>En varios momentos habló de: </a:t>
            </a:r>
            <a:r>
              <a:rPr lang="es-ES" sz="2600" dirty="0">
                <a:solidFill>
                  <a:srgbClr val="FF0000"/>
                </a:solidFill>
              </a:rPr>
              <a:t>gestión territorial</a:t>
            </a:r>
            <a:r>
              <a:rPr lang="es-ES" sz="2600" dirty="0"/>
              <a:t>, </a:t>
            </a:r>
            <a:r>
              <a:rPr lang="es-ES" sz="2600" dirty="0">
                <a:solidFill>
                  <a:srgbClr val="FF0000"/>
                </a:solidFill>
              </a:rPr>
              <a:t>innovación</a:t>
            </a:r>
            <a:r>
              <a:rPr lang="es-ES" sz="2600" dirty="0"/>
              <a:t>, adecuadas relaciones entre el sector estatal y no estatal, potencialidades de desarrollo endógenos… Y terminó: </a:t>
            </a:r>
            <a:r>
              <a:rPr lang="es-ES" sz="2600" dirty="0">
                <a:solidFill>
                  <a:srgbClr val="FF0000"/>
                </a:solidFill>
              </a:rPr>
              <a:t>tenemos que lograr que esa gestión territorial sea fuerte para entonces avanzar en todo lo que queremos</a:t>
            </a:r>
            <a:r>
              <a:rPr lang="es-ES" sz="2400" dirty="0"/>
              <a:t>.</a:t>
            </a:r>
          </a:p>
        </p:txBody>
      </p:sp>
      <p:pic>
        <p:nvPicPr>
          <p:cNvPr id="7" name="Imagen 6">
            <a:extLst>
              <a:ext uri="{FF2B5EF4-FFF2-40B4-BE49-F238E27FC236}">
                <a16:creationId xmlns:a16="http://schemas.microsoft.com/office/drawing/2014/main" id="{F704B71D-E4B1-78CC-D228-EA8E0E7E9122}"/>
              </a:ext>
            </a:extLst>
          </p:cNvPr>
          <p:cNvPicPr>
            <a:picLocks noChangeAspect="1"/>
          </p:cNvPicPr>
          <p:nvPr/>
        </p:nvPicPr>
        <p:blipFill>
          <a:blip r:embed="rId2"/>
          <a:stretch>
            <a:fillRect/>
          </a:stretch>
        </p:blipFill>
        <p:spPr>
          <a:xfrm>
            <a:off x="7559749" y="1399648"/>
            <a:ext cx="4613440" cy="3686175"/>
          </a:xfrm>
          <a:prstGeom prst="rect">
            <a:avLst/>
          </a:prstGeom>
        </p:spPr>
      </p:pic>
    </p:spTree>
    <p:extLst>
      <p:ext uri="{BB962C8B-B14F-4D97-AF65-F5344CB8AC3E}">
        <p14:creationId xmlns:p14="http://schemas.microsoft.com/office/powerpoint/2010/main" val="2749831302"/>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D235966-AE63-4EB8-96FD-4CEBC58E2857}"/>
              </a:ext>
            </a:extLst>
          </p:cNvPr>
          <p:cNvSpPr>
            <a:spLocks noGrp="1"/>
          </p:cNvSpPr>
          <p:nvPr>
            <p:ph type="title"/>
          </p:nvPr>
        </p:nvSpPr>
        <p:spPr>
          <a:xfrm>
            <a:off x="577516" y="256446"/>
            <a:ext cx="11224622" cy="1792110"/>
          </a:xfrm>
        </p:spPr>
        <p:txBody>
          <a:bodyPr>
            <a:normAutofit/>
          </a:bodyPr>
          <a:lstStyle/>
          <a:p>
            <a:pPr algn="ctr"/>
            <a:r>
              <a:rPr lang="es-ES" sz="4400" b="1" dirty="0">
                <a:solidFill>
                  <a:schemeClr val="tx1"/>
                </a:solidFill>
                <a:latin typeface="Calibri Light" panose="020F0302020204030204" pitchFamily="34" charset="0"/>
                <a:cs typeface="Calibri Light" panose="020F0302020204030204" pitchFamily="34" charset="0"/>
              </a:rPr>
              <a:t>¿Por qué fracasan muchas experiencias de descentralización y desarrollo territorial?</a:t>
            </a:r>
            <a:endParaRPr lang="es-CU" sz="4400" dirty="0">
              <a:solidFill>
                <a:schemeClr val="tx1"/>
              </a:solidFill>
              <a:latin typeface="Calibri Light" panose="020F0302020204030204" pitchFamily="34" charset="0"/>
              <a:cs typeface="Calibri Light" panose="020F0302020204030204" pitchFamily="34" charset="0"/>
            </a:endParaRPr>
          </a:p>
        </p:txBody>
      </p:sp>
      <p:sp>
        <p:nvSpPr>
          <p:cNvPr id="3" name="Marcador de contenido 2">
            <a:extLst>
              <a:ext uri="{FF2B5EF4-FFF2-40B4-BE49-F238E27FC236}">
                <a16:creationId xmlns:a16="http://schemas.microsoft.com/office/drawing/2014/main" id="{0F953D50-B2A9-4B65-B629-50A86AB24FC9}"/>
              </a:ext>
            </a:extLst>
          </p:cNvPr>
          <p:cNvSpPr>
            <a:spLocks noGrp="1"/>
          </p:cNvSpPr>
          <p:nvPr>
            <p:ph idx="1"/>
          </p:nvPr>
        </p:nvSpPr>
        <p:spPr>
          <a:xfrm>
            <a:off x="1203158" y="2048556"/>
            <a:ext cx="10753087" cy="3681684"/>
          </a:xfrm>
        </p:spPr>
        <p:txBody>
          <a:bodyPr>
            <a:normAutofit/>
          </a:bodyPr>
          <a:lstStyle/>
          <a:p>
            <a:pPr marL="0" indent="0">
              <a:buNone/>
            </a:pPr>
            <a:endParaRPr lang="es-ES" sz="3600" dirty="0"/>
          </a:p>
          <a:p>
            <a:pPr>
              <a:buFont typeface="Wingdings" panose="05000000000000000000" pitchFamily="2" charset="2"/>
              <a:buChar char="ü"/>
            </a:pPr>
            <a:r>
              <a:rPr lang="es-ES" sz="3600" dirty="0">
                <a:solidFill>
                  <a:schemeClr val="tx1"/>
                </a:solidFill>
                <a:latin typeface="Calibri" panose="020F0502020204030204" pitchFamily="34" charset="0"/>
                <a:cs typeface="Calibri" panose="020F0502020204030204" pitchFamily="34" charset="0"/>
              </a:rPr>
              <a:t>Insuficientes capacidades (personales, organizacionales e institucionales) en los territorios</a:t>
            </a:r>
          </a:p>
          <a:p>
            <a:pPr marL="0" indent="0">
              <a:buNone/>
            </a:pPr>
            <a:endParaRPr lang="es-ES" sz="3600" dirty="0">
              <a:solidFill>
                <a:schemeClr val="tx1"/>
              </a:solidFill>
              <a:latin typeface="Calibri" panose="020F0502020204030204" pitchFamily="34" charset="0"/>
              <a:cs typeface="Calibri" panose="020F0502020204030204" pitchFamily="34" charset="0"/>
            </a:endParaRPr>
          </a:p>
          <a:p>
            <a:pPr>
              <a:buFont typeface="Wingdings" panose="05000000000000000000" pitchFamily="2" charset="2"/>
              <a:buChar char="ü"/>
            </a:pPr>
            <a:r>
              <a:rPr lang="es-ES" sz="3600" dirty="0">
                <a:solidFill>
                  <a:schemeClr val="tx1"/>
                </a:solidFill>
                <a:latin typeface="Calibri" panose="020F0502020204030204" pitchFamily="34" charset="0"/>
                <a:cs typeface="Calibri" panose="020F0502020204030204" pitchFamily="34" charset="0"/>
              </a:rPr>
              <a:t>Brechas de conocimiento</a:t>
            </a:r>
          </a:p>
          <a:p>
            <a:pPr marL="0" indent="0">
              <a:buNone/>
            </a:pPr>
            <a:endParaRPr lang="es-ES" sz="3200" dirty="0"/>
          </a:p>
          <a:p>
            <a:pPr marL="0" indent="0">
              <a:buNone/>
            </a:pPr>
            <a:endParaRPr lang="es-ES" sz="3200" dirty="0"/>
          </a:p>
        </p:txBody>
      </p:sp>
    </p:spTree>
    <p:extLst>
      <p:ext uri="{BB962C8B-B14F-4D97-AF65-F5344CB8AC3E}">
        <p14:creationId xmlns:p14="http://schemas.microsoft.com/office/powerpoint/2010/main" val="3155744322"/>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DF74029-3EFD-2C40-8A04-6ED7CE2EC81D}"/>
              </a:ext>
            </a:extLst>
          </p:cNvPr>
          <p:cNvSpPr>
            <a:spLocks noGrp="1"/>
          </p:cNvSpPr>
          <p:nvPr>
            <p:ph type="title"/>
          </p:nvPr>
        </p:nvSpPr>
        <p:spPr>
          <a:xfrm>
            <a:off x="2257259" y="272005"/>
            <a:ext cx="8911687" cy="920187"/>
          </a:xfrm>
        </p:spPr>
        <p:txBody>
          <a:bodyPr>
            <a:normAutofit/>
          </a:bodyPr>
          <a:lstStyle/>
          <a:p>
            <a:r>
              <a:rPr lang="es-ES" sz="4400" b="1" dirty="0"/>
              <a:t>Para concluir: palabras clave</a:t>
            </a:r>
            <a:endParaRPr lang="es-CU" sz="4400" b="1" dirty="0"/>
          </a:p>
        </p:txBody>
      </p:sp>
      <p:graphicFrame>
        <p:nvGraphicFramePr>
          <p:cNvPr id="5" name="Marcador de contenido 4">
            <a:extLst>
              <a:ext uri="{FF2B5EF4-FFF2-40B4-BE49-F238E27FC236}">
                <a16:creationId xmlns:a16="http://schemas.microsoft.com/office/drawing/2014/main" id="{D1356C02-E1DA-B88D-7B9B-088B6C6C2030}"/>
              </a:ext>
            </a:extLst>
          </p:cNvPr>
          <p:cNvGraphicFramePr>
            <a:graphicFrameLocks noGrp="1"/>
          </p:cNvGraphicFramePr>
          <p:nvPr>
            <p:ph idx="1"/>
            <p:extLst>
              <p:ext uri="{D42A27DB-BD31-4B8C-83A1-F6EECF244321}">
                <p14:modId xmlns:p14="http://schemas.microsoft.com/office/powerpoint/2010/main" val="2007201166"/>
              </p:ext>
            </p:extLst>
          </p:nvPr>
        </p:nvGraphicFramePr>
        <p:xfrm>
          <a:off x="806682" y="1099595"/>
          <a:ext cx="11207840" cy="594938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56900406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BE9A050-07B7-F6A0-6362-44340602EBA1}"/>
              </a:ext>
            </a:extLst>
          </p:cNvPr>
          <p:cNvSpPr>
            <a:spLocks noGrp="1"/>
          </p:cNvSpPr>
          <p:nvPr>
            <p:ph type="title"/>
          </p:nvPr>
        </p:nvSpPr>
        <p:spPr>
          <a:xfrm>
            <a:off x="2351584" y="0"/>
            <a:ext cx="7184190" cy="1159718"/>
          </a:xfrm>
        </p:spPr>
        <p:txBody>
          <a:bodyPr>
            <a:normAutofit/>
          </a:bodyPr>
          <a:lstStyle/>
          <a:p>
            <a:r>
              <a:rPr lang="es-ES" b="1" dirty="0">
                <a:solidFill>
                  <a:schemeClr val="tx1"/>
                </a:solidFill>
              </a:rPr>
              <a:t>Ciencia, política, economía: Cuba</a:t>
            </a:r>
            <a:endParaRPr lang="es-CU" b="1" dirty="0"/>
          </a:p>
        </p:txBody>
      </p:sp>
      <p:graphicFrame>
        <p:nvGraphicFramePr>
          <p:cNvPr id="4" name="Marcador de contenido 3">
            <a:extLst>
              <a:ext uri="{FF2B5EF4-FFF2-40B4-BE49-F238E27FC236}">
                <a16:creationId xmlns:a16="http://schemas.microsoft.com/office/drawing/2014/main" id="{C7E63AF4-DCD3-777B-B391-1183DC7CD16A}"/>
              </a:ext>
            </a:extLst>
          </p:cNvPr>
          <p:cNvGraphicFramePr>
            <a:graphicFrameLocks noGrp="1"/>
          </p:cNvGraphicFramePr>
          <p:nvPr>
            <p:ph idx="1"/>
            <p:extLst>
              <p:ext uri="{D42A27DB-BD31-4B8C-83A1-F6EECF244321}">
                <p14:modId xmlns:p14="http://schemas.microsoft.com/office/powerpoint/2010/main" val="4294647926"/>
              </p:ext>
            </p:extLst>
          </p:nvPr>
        </p:nvGraphicFramePr>
        <p:xfrm>
          <a:off x="721895" y="1159718"/>
          <a:ext cx="11274164" cy="5936488"/>
        </p:xfrm>
        <a:graphic>
          <a:graphicData uri="http://schemas.openxmlformats.org/drawingml/2006/table">
            <a:tbl>
              <a:tblPr firstRow="1" firstCol="1" bandRow="1">
                <a:tableStyleId>{5C22544A-7EE6-4342-B048-85BDC9FD1C3A}</a:tableStyleId>
              </a:tblPr>
              <a:tblGrid>
                <a:gridCol w="1133221">
                  <a:extLst>
                    <a:ext uri="{9D8B030D-6E8A-4147-A177-3AD203B41FA5}">
                      <a16:colId xmlns:a16="http://schemas.microsoft.com/office/drawing/2014/main" val="2398258473"/>
                    </a:ext>
                  </a:extLst>
                </a:gridCol>
                <a:gridCol w="3130197">
                  <a:extLst>
                    <a:ext uri="{9D8B030D-6E8A-4147-A177-3AD203B41FA5}">
                      <a16:colId xmlns:a16="http://schemas.microsoft.com/office/drawing/2014/main" val="3583142429"/>
                    </a:ext>
                  </a:extLst>
                </a:gridCol>
                <a:gridCol w="3913887">
                  <a:extLst>
                    <a:ext uri="{9D8B030D-6E8A-4147-A177-3AD203B41FA5}">
                      <a16:colId xmlns:a16="http://schemas.microsoft.com/office/drawing/2014/main" val="289036175"/>
                    </a:ext>
                  </a:extLst>
                </a:gridCol>
                <a:gridCol w="3096859">
                  <a:extLst>
                    <a:ext uri="{9D8B030D-6E8A-4147-A177-3AD203B41FA5}">
                      <a16:colId xmlns:a16="http://schemas.microsoft.com/office/drawing/2014/main" val="3413585944"/>
                    </a:ext>
                  </a:extLst>
                </a:gridCol>
              </a:tblGrid>
              <a:tr h="5437634">
                <a:tc>
                  <a:txBody>
                    <a:bodyPr/>
                    <a:lstStyle/>
                    <a:p>
                      <a:pPr algn="l">
                        <a:lnSpc>
                          <a:spcPct val="115000"/>
                        </a:lnSpc>
                        <a:spcAft>
                          <a:spcPts val="1000"/>
                        </a:spcAft>
                      </a:pPr>
                      <a:r>
                        <a:rPr lang="es-MX" sz="2000" dirty="0">
                          <a:solidFill>
                            <a:schemeClr val="bg1"/>
                          </a:solidFill>
                          <a:effectLst/>
                          <a:latin typeface="+mn-lt"/>
                        </a:rPr>
                        <a:t>2da. Mitad</a:t>
                      </a:r>
                      <a:endParaRPr lang="es-CU" sz="2000" dirty="0">
                        <a:solidFill>
                          <a:schemeClr val="bg1"/>
                        </a:solidFill>
                        <a:effectLst/>
                        <a:latin typeface="+mn-lt"/>
                      </a:endParaRPr>
                    </a:p>
                    <a:p>
                      <a:pPr algn="l">
                        <a:lnSpc>
                          <a:spcPct val="115000"/>
                        </a:lnSpc>
                        <a:spcAft>
                          <a:spcPts val="1000"/>
                        </a:spcAft>
                      </a:pPr>
                      <a:r>
                        <a:rPr lang="es-MX" sz="2000" dirty="0" smtClean="0">
                          <a:solidFill>
                            <a:schemeClr val="bg1"/>
                          </a:solidFill>
                          <a:effectLst/>
                          <a:latin typeface="+mn-lt"/>
                        </a:rPr>
                        <a:t>S.XX (</a:t>
                      </a:r>
                      <a:r>
                        <a:rPr lang="es-MX" sz="2000" dirty="0" err="1" smtClean="0">
                          <a:solidFill>
                            <a:schemeClr val="bg1"/>
                          </a:solidFill>
                          <a:effectLst/>
                          <a:latin typeface="+mn-lt"/>
                        </a:rPr>
                        <a:t>cont</a:t>
                      </a:r>
                      <a:r>
                        <a:rPr lang="es-MX" sz="2000" dirty="0" smtClean="0">
                          <a:solidFill>
                            <a:schemeClr val="bg1"/>
                          </a:solidFill>
                          <a:effectLst/>
                          <a:latin typeface="+mn-lt"/>
                        </a:rPr>
                        <a:t>)</a:t>
                      </a:r>
                      <a:endParaRPr lang="es-CU" sz="2000" dirty="0">
                        <a:solidFill>
                          <a:schemeClr val="bg1"/>
                        </a:solidFill>
                        <a:effectLst/>
                        <a:latin typeface="+mn-lt"/>
                        <a:ea typeface="Times New Roman" panose="02020603050405020304" pitchFamily="18" charset="0"/>
                        <a:cs typeface="Times New Roman" panose="02020603050405020304" pitchFamily="18" charset="0"/>
                      </a:endParaRPr>
                    </a:p>
                  </a:txBody>
                  <a:tcPr marL="43490" marR="43490" marT="0" marB="0"/>
                </a:tc>
                <a:tc>
                  <a:txBody>
                    <a:bodyPr/>
                    <a:lstStyle/>
                    <a:p>
                      <a:pPr algn="l">
                        <a:lnSpc>
                          <a:spcPct val="115000"/>
                        </a:lnSpc>
                        <a:spcAft>
                          <a:spcPts val="1000"/>
                        </a:spcAft>
                      </a:pPr>
                      <a:r>
                        <a:rPr lang="es-MX" sz="2400" dirty="0" smtClean="0">
                          <a:solidFill>
                            <a:schemeClr val="tx1"/>
                          </a:solidFill>
                          <a:effectLst/>
                          <a:latin typeface="+mn-lt"/>
                        </a:rPr>
                        <a:t>Alfabetización.</a:t>
                      </a:r>
                      <a:r>
                        <a:rPr lang="es-MX" sz="2400" baseline="0" dirty="0" smtClean="0">
                          <a:solidFill>
                            <a:schemeClr val="tx1"/>
                          </a:solidFill>
                          <a:effectLst/>
                          <a:latin typeface="+mn-lt"/>
                        </a:rPr>
                        <a:t> Política educacional.</a:t>
                      </a:r>
                      <a:endParaRPr lang="es-MX" sz="2400" dirty="0" smtClean="0">
                        <a:solidFill>
                          <a:schemeClr val="tx1"/>
                        </a:solidFill>
                        <a:effectLst/>
                        <a:latin typeface="+mn-lt"/>
                      </a:endParaRPr>
                    </a:p>
                    <a:p>
                      <a:pPr algn="l">
                        <a:lnSpc>
                          <a:spcPct val="115000"/>
                        </a:lnSpc>
                        <a:spcAft>
                          <a:spcPts val="1000"/>
                        </a:spcAft>
                      </a:pPr>
                      <a:r>
                        <a:rPr lang="es-MX" sz="2400" dirty="0" smtClean="0">
                          <a:solidFill>
                            <a:schemeClr val="tx1"/>
                          </a:solidFill>
                          <a:effectLst/>
                          <a:latin typeface="+mn-lt"/>
                        </a:rPr>
                        <a:t>Reforma </a:t>
                      </a:r>
                      <a:r>
                        <a:rPr lang="es-MX" sz="2400" dirty="0">
                          <a:solidFill>
                            <a:schemeClr val="tx1"/>
                          </a:solidFill>
                          <a:effectLst/>
                          <a:latin typeface="+mn-lt"/>
                        </a:rPr>
                        <a:t>Universitaria 1962.</a:t>
                      </a:r>
                      <a:endParaRPr lang="es-CU" sz="2400" dirty="0">
                        <a:solidFill>
                          <a:schemeClr val="tx1"/>
                        </a:solidFill>
                        <a:effectLst/>
                        <a:latin typeface="+mn-lt"/>
                      </a:endParaRPr>
                    </a:p>
                    <a:p>
                      <a:pPr algn="l">
                        <a:lnSpc>
                          <a:spcPct val="115000"/>
                        </a:lnSpc>
                        <a:spcAft>
                          <a:spcPts val="1000"/>
                        </a:spcAft>
                      </a:pPr>
                      <a:r>
                        <a:rPr lang="es-MX" sz="2400" dirty="0">
                          <a:solidFill>
                            <a:schemeClr val="tx1"/>
                          </a:solidFill>
                          <a:effectLst/>
                          <a:latin typeface="+mn-lt"/>
                        </a:rPr>
                        <a:t>ACC 1962</a:t>
                      </a:r>
                      <a:endParaRPr lang="es-CU" sz="2400" dirty="0">
                        <a:solidFill>
                          <a:schemeClr val="tx1"/>
                        </a:solidFill>
                        <a:effectLst/>
                        <a:latin typeface="+mn-lt"/>
                      </a:endParaRPr>
                    </a:p>
                    <a:p>
                      <a:pPr algn="l">
                        <a:lnSpc>
                          <a:spcPct val="115000"/>
                        </a:lnSpc>
                        <a:spcAft>
                          <a:spcPts val="1000"/>
                        </a:spcAft>
                      </a:pPr>
                      <a:r>
                        <a:rPr lang="es-MX" sz="2400" dirty="0">
                          <a:solidFill>
                            <a:schemeClr val="tx1"/>
                          </a:solidFill>
                          <a:effectLst/>
                          <a:latin typeface="+mn-lt"/>
                        </a:rPr>
                        <a:t>Ministerio  Industrias</a:t>
                      </a:r>
                    </a:p>
                    <a:p>
                      <a:pPr algn="l">
                        <a:lnSpc>
                          <a:spcPct val="115000"/>
                        </a:lnSpc>
                        <a:spcAft>
                          <a:spcPts val="1000"/>
                        </a:spcAft>
                      </a:pPr>
                      <a:r>
                        <a:rPr lang="es-MX" sz="2400" dirty="0">
                          <a:solidFill>
                            <a:schemeClr val="tx1"/>
                          </a:solidFill>
                          <a:effectLst/>
                          <a:latin typeface="+mn-lt"/>
                        </a:rPr>
                        <a:t>UH 1966-1972</a:t>
                      </a:r>
                      <a:endParaRPr lang="es-CU" sz="2400" dirty="0">
                        <a:solidFill>
                          <a:schemeClr val="tx1"/>
                        </a:solidFill>
                        <a:effectLst/>
                        <a:latin typeface="+mn-lt"/>
                      </a:endParaRPr>
                    </a:p>
                    <a:p>
                      <a:pPr algn="l">
                        <a:lnSpc>
                          <a:spcPct val="115000"/>
                        </a:lnSpc>
                        <a:spcAft>
                          <a:spcPts val="1000"/>
                        </a:spcAft>
                      </a:pPr>
                      <a:r>
                        <a:rPr lang="es-MX" sz="2400" dirty="0">
                          <a:solidFill>
                            <a:schemeClr val="tx1"/>
                          </a:solidFill>
                          <a:effectLst/>
                          <a:latin typeface="+mn-lt"/>
                        </a:rPr>
                        <a:t>Creación base científica nacional</a:t>
                      </a:r>
                      <a:endParaRPr lang="es-CU" sz="2400" dirty="0">
                        <a:solidFill>
                          <a:schemeClr val="tx1"/>
                        </a:solidFill>
                        <a:effectLst/>
                        <a:latin typeface="+mn-lt"/>
                      </a:endParaRPr>
                    </a:p>
                    <a:p>
                      <a:pPr algn="l">
                        <a:lnSpc>
                          <a:spcPct val="115000"/>
                        </a:lnSpc>
                        <a:spcAft>
                          <a:spcPts val="1000"/>
                        </a:spcAft>
                      </a:pPr>
                      <a:r>
                        <a:rPr lang="es-MX" sz="2400" dirty="0">
                          <a:solidFill>
                            <a:schemeClr val="tx1"/>
                          </a:solidFill>
                          <a:effectLst/>
                          <a:latin typeface="+mn-lt"/>
                        </a:rPr>
                        <a:t>Política </a:t>
                      </a:r>
                      <a:r>
                        <a:rPr lang="es-MX" sz="2400" dirty="0" smtClean="0">
                          <a:solidFill>
                            <a:schemeClr val="tx1"/>
                          </a:solidFill>
                          <a:effectLst/>
                          <a:latin typeface="+mn-lt"/>
                        </a:rPr>
                        <a:t>Científica -1975</a:t>
                      </a:r>
                      <a:endParaRPr lang="es-MX" sz="2400" dirty="0">
                        <a:solidFill>
                          <a:schemeClr val="tx1"/>
                        </a:solidFill>
                        <a:effectLst/>
                        <a:latin typeface="+mn-lt"/>
                      </a:endParaRPr>
                    </a:p>
                    <a:p>
                      <a:pPr algn="l">
                        <a:lnSpc>
                          <a:spcPct val="115000"/>
                        </a:lnSpc>
                        <a:spcAft>
                          <a:spcPts val="1000"/>
                        </a:spcAft>
                      </a:pPr>
                      <a:r>
                        <a:rPr lang="es-MX" sz="2400" dirty="0">
                          <a:solidFill>
                            <a:schemeClr val="tx1"/>
                          </a:solidFill>
                          <a:effectLst/>
                          <a:latin typeface="+mn-lt"/>
                        </a:rPr>
                        <a:t>Industria Biotecnológica</a:t>
                      </a:r>
                      <a:endParaRPr lang="es-CU" sz="2400" dirty="0">
                        <a:solidFill>
                          <a:schemeClr val="tx1"/>
                        </a:solidFill>
                        <a:effectLst/>
                        <a:latin typeface="+mn-lt"/>
                        <a:ea typeface="Times New Roman" panose="02020603050405020304" pitchFamily="18" charset="0"/>
                        <a:cs typeface="Times New Roman" panose="02020603050405020304" pitchFamily="18" charset="0"/>
                      </a:endParaRPr>
                    </a:p>
                  </a:txBody>
                  <a:tcPr marL="43490" marR="43490" marT="0" marB="0">
                    <a:solidFill>
                      <a:schemeClr val="tx2">
                        <a:lumMod val="20000"/>
                        <a:lumOff val="80000"/>
                      </a:schemeClr>
                    </a:solidFill>
                  </a:tcPr>
                </a:tc>
                <a:tc>
                  <a:txBody>
                    <a:bodyPr/>
                    <a:lstStyle/>
                    <a:p>
                      <a:pPr algn="l">
                        <a:lnSpc>
                          <a:spcPct val="115000"/>
                        </a:lnSpc>
                        <a:spcAft>
                          <a:spcPts val="1000"/>
                        </a:spcAft>
                      </a:pPr>
                      <a:r>
                        <a:rPr lang="es-MX" sz="2400" dirty="0">
                          <a:solidFill>
                            <a:schemeClr val="tx1"/>
                          </a:solidFill>
                          <a:effectLst/>
                          <a:latin typeface="+mn-lt"/>
                        </a:rPr>
                        <a:t> </a:t>
                      </a:r>
                      <a:endParaRPr lang="es-CU" sz="2400" dirty="0">
                        <a:solidFill>
                          <a:schemeClr val="tx1"/>
                        </a:solidFill>
                        <a:effectLst/>
                        <a:latin typeface="+mn-lt"/>
                      </a:endParaRPr>
                    </a:p>
                    <a:p>
                      <a:pPr algn="l">
                        <a:lnSpc>
                          <a:spcPct val="115000"/>
                        </a:lnSpc>
                        <a:spcAft>
                          <a:spcPts val="1000"/>
                        </a:spcAft>
                      </a:pPr>
                      <a:r>
                        <a:rPr lang="es-MX" sz="2400" dirty="0">
                          <a:solidFill>
                            <a:schemeClr val="tx1"/>
                          </a:solidFill>
                          <a:effectLst/>
                          <a:latin typeface="+mn-lt"/>
                        </a:rPr>
                        <a:t>Triunfo de la Revolución</a:t>
                      </a:r>
                      <a:endParaRPr lang="es-CU" sz="2400" dirty="0">
                        <a:solidFill>
                          <a:schemeClr val="tx1"/>
                        </a:solidFill>
                        <a:effectLst/>
                        <a:latin typeface="+mn-lt"/>
                      </a:endParaRPr>
                    </a:p>
                    <a:p>
                      <a:pPr algn="l">
                        <a:lnSpc>
                          <a:spcPct val="115000"/>
                        </a:lnSpc>
                        <a:spcAft>
                          <a:spcPts val="1000"/>
                        </a:spcAft>
                      </a:pPr>
                      <a:r>
                        <a:rPr lang="es-MX" sz="2400" dirty="0">
                          <a:solidFill>
                            <a:schemeClr val="tx1"/>
                          </a:solidFill>
                          <a:effectLst/>
                          <a:latin typeface="+mn-lt"/>
                        </a:rPr>
                        <a:t>Proyecto Socialista</a:t>
                      </a:r>
                      <a:endParaRPr lang="es-CU" sz="2400" dirty="0">
                        <a:solidFill>
                          <a:schemeClr val="tx1"/>
                        </a:solidFill>
                        <a:effectLst/>
                        <a:latin typeface="+mn-lt"/>
                      </a:endParaRPr>
                    </a:p>
                    <a:p>
                      <a:pPr algn="l">
                        <a:lnSpc>
                          <a:spcPct val="115000"/>
                        </a:lnSpc>
                        <a:spcAft>
                          <a:spcPts val="1000"/>
                        </a:spcAft>
                      </a:pPr>
                      <a:r>
                        <a:rPr lang="es-ES" sz="2400" dirty="0">
                          <a:solidFill>
                            <a:schemeClr val="tx1"/>
                          </a:solidFill>
                          <a:effectLst/>
                          <a:latin typeface="+mn-lt"/>
                        </a:rPr>
                        <a:t>Alianza campo socialista</a:t>
                      </a:r>
                      <a:endParaRPr lang="es-CU" sz="2400" dirty="0">
                        <a:solidFill>
                          <a:schemeClr val="tx1"/>
                        </a:solidFill>
                        <a:effectLst/>
                        <a:latin typeface="+mn-lt"/>
                      </a:endParaRPr>
                    </a:p>
                    <a:p>
                      <a:pPr algn="l">
                        <a:lnSpc>
                          <a:spcPct val="115000"/>
                        </a:lnSpc>
                        <a:spcAft>
                          <a:spcPts val="1000"/>
                        </a:spcAft>
                      </a:pPr>
                      <a:r>
                        <a:rPr lang="es-MX" sz="2400" dirty="0">
                          <a:solidFill>
                            <a:schemeClr val="tx1"/>
                          </a:solidFill>
                          <a:effectLst/>
                          <a:latin typeface="+mn-lt"/>
                        </a:rPr>
                        <a:t>Caída campo socialista</a:t>
                      </a:r>
                    </a:p>
                    <a:p>
                      <a:pPr algn="l">
                        <a:lnSpc>
                          <a:spcPct val="115000"/>
                        </a:lnSpc>
                        <a:spcAft>
                          <a:spcPts val="1000"/>
                        </a:spcAft>
                      </a:pPr>
                      <a:r>
                        <a:rPr lang="es-MX" sz="2400" dirty="0">
                          <a:solidFill>
                            <a:schemeClr val="tx1"/>
                          </a:solidFill>
                          <a:effectLst/>
                          <a:latin typeface="+mn-lt"/>
                        </a:rPr>
                        <a:t>Período especial</a:t>
                      </a:r>
                      <a:endParaRPr lang="es-CU" sz="2400" dirty="0">
                        <a:solidFill>
                          <a:schemeClr val="tx1"/>
                        </a:solidFill>
                        <a:effectLst/>
                        <a:latin typeface="+mn-lt"/>
                        <a:ea typeface="Times New Roman" panose="02020603050405020304" pitchFamily="18" charset="0"/>
                        <a:cs typeface="Times New Roman" panose="02020603050405020304" pitchFamily="18" charset="0"/>
                      </a:endParaRPr>
                    </a:p>
                  </a:txBody>
                  <a:tcPr marL="43490" marR="43490" marT="0" marB="0">
                    <a:solidFill>
                      <a:schemeClr val="tx2">
                        <a:lumMod val="20000"/>
                        <a:lumOff val="80000"/>
                      </a:schemeClr>
                    </a:solidFill>
                  </a:tcPr>
                </a:tc>
                <a:tc>
                  <a:txBody>
                    <a:bodyPr/>
                    <a:lstStyle/>
                    <a:p>
                      <a:pPr algn="l">
                        <a:lnSpc>
                          <a:spcPct val="115000"/>
                        </a:lnSpc>
                        <a:spcAft>
                          <a:spcPts val="1000"/>
                        </a:spcAft>
                      </a:pPr>
                      <a:r>
                        <a:rPr lang="es-MX" sz="2400" dirty="0">
                          <a:solidFill>
                            <a:schemeClr val="tx1"/>
                          </a:solidFill>
                          <a:effectLst/>
                          <a:latin typeface="+mn-lt"/>
                        </a:rPr>
                        <a:t> </a:t>
                      </a:r>
                      <a:endParaRPr lang="es-CU" sz="2400" dirty="0">
                        <a:solidFill>
                          <a:schemeClr val="tx1"/>
                        </a:solidFill>
                        <a:effectLst/>
                        <a:latin typeface="+mn-lt"/>
                      </a:endParaRPr>
                    </a:p>
                    <a:p>
                      <a:pPr algn="l">
                        <a:lnSpc>
                          <a:spcPct val="115000"/>
                        </a:lnSpc>
                        <a:spcAft>
                          <a:spcPts val="1000"/>
                        </a:spcAft>
                      </a:pPr>
                      <a:r>
                        <a:rPr lang="es-MX" sz="2400" dirty="0">
                          <a:solidFill>
                            <a:schemeClr val="tx1"/>
                          </a:solidFill>
                          <a:effectLst/>
                          <a:latin typeface="+mn-lt"/>
                        </a:rPr>
                        <a:t>Reforma agraria. </a:t>
                      </a:r>
                      <a:r>
                        <a:rPr lang="es-MX" sz="2400" dirty="0" smtClean="0">
                          <a:solidFill>
                            <a:schemeClr val="tx1"/>
                          </a:solidFill>
                          <a:effectLst/>
                          <a:latin typeface="+mn-lt"/>
                        </a:rPr>
                        <a:t>Industrialización.</a:t>
                      </a:r>
                      <a:endParaRPr lang="es-CU" sz="2400" dirty="0">
                        <a:solidFill>
                          <a:schemeClr val="tx1"/>
                        </a:solidFill>
                        <a:effectLst/>
                        <a:latin typeface="+mn-lt"/>
                      </a:endParaRPr>
                    </a:p>
                    <a:p>
                      <a:pPr algn="l">
                        <a:lnSpc>
                          <a:spcPct val="115000"/>
                        </a:lnSpc>
                        <a:spcAft>
                          <a:spcPts val="1000"/>
                        </a:spcAft>
                      </a:pPr>
                      <a:r>
                        <a:rPr lang="es-MX" sz="2400" dirty="0">
                          <a:solidFill>
                            <a:schemeClr val="tx1"/>
                          </a:solidFill>
                          <a:effectLst/>
                          <a:latin typeface="+mn-lt"/>
                        </a:rPr>
                        <a:t>CAME</a:t>
                      </a:r>
                      <a:endParaRPr lang="es-CU" sz="2400" dirty="0">
                        <a:solidFill>
                          <a:schemeClr val="tx1"/>
                        </a:solidFill>
                        <a:effectLst/>
                        <a:latin typeface="+mn-lt"/>
                      </a:endParaRPr>
                    </a:p>
                    <a:p>
                      <a:pPr algn="l">
                        <a:lnSpc>
                          <a:spcPct val="115000"/>
                        </a:lnSpc>
                        <a:spcAft>
                          <a:spcPts val="1000"/>
                        </a:spcAft>
                      </a:pPr>
                      <a:r>
                        <a:rPr lang="es-MX" sz="2400" dirty="0">
                          <a:solidFill>
                            <a:schemeClr val="tx1"/>
                          </a:solidFill>
                          <a:effectLst/>
                          <a:latin typeface="+mn-lt"/>
                        </a:rPr>
                        <a:t>Bloqueo norteamericano</a:t>
                      </a:r>
                      <a:endParaRPr lang="es-CU" sz="2400" dirty="0">
                        <a:solidFill>
                          <a:schemeClr val="tx1"/>
                        </a:solidFill>
                        <a:effectLst/>
                        <a:latin typeface="+mn-lt"/>
                        <a:ea typeface="Times New Roman" panose="02020603050405020304" pitchFamily="18" charset="0"/>
                        <a:cs typeface="Times New Roman" panose="02020603050405020304" pitchFamily="18" charset="0"/>
                      </a:endParaRPr>
                    </a:p>
                  </a:txBody>
                  <a:tcPr marL="43490" marR="43490" marT="0" marB="0">
                    <a:solidFill>
                      <a:schemeClr val="tx2">
                        <a:lumMod val="20000"/>
                        <a:lumOff val="80000"/>
                      </a:schemeClr>
                    </a:solidFill>
                  </a:tcPr>
                </a:tc>
                <a:extLst>
                  <a:ext uri="{0D108BD9-81ED-4DB2-BD59-A6C34878D82A}">
                    <a16:rowId xmlns:a16="http://schemas.microsoft.com/office/drawing/2014/main" val="1297023762"/>
                  </a:ext>
                </a:extLst>
              </a:tr>
            </a:tbl>
          </a:graphicData>
        </a:graphic>
      </p:graphicFrame>
    </p:spTree>
    <p:extLst>
      <p:ext uri="{BB962C8B-B14F-4D97-AF65-F5344CB8AC3E}">
        <p14:creationId xmlns:p14="http://schemas.microsoft.com/office/powerpoint/2010/main" val="229338810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BE9A050-07B7-F6A0-6362-44340602EBA1}"/>
              </a:ext>
            </a:extLst>
          </p:cNvPr>
          <p:cNvSpPr>
            <a:spLocks noGrp="1"/>
          </p:cNvSpPr>
          <p:nvPr>
            <p:ph type="title"/>
          </p:nvPr>
        </p:nvSpPr>
        <p:spPr>
          <a:xfrm>
            <a:off x="2503905" y="108857"/>
            <a:ext cx="7184190" cy="1159718"/>
          </a:xfrm>
        </p:spPr>
        <p:txBody>
          <a:bodyPr>
            <a:normAutofit/>
          </a:bodyPr>
          <a:lstStyle/>
          <a:p>
            <a:r>
              <a:rPr lang="es-ES" b="1" dirty="0">
                <a:solidFill>
                  <a:schemeClr val="tx1"/>
                </a:solidFill>
              </a:rPr>
              <a:t>Ciencia, política, economía: Cuba</a:t>
            </a:r>
            <a:endParaRPr lang="es-CU" b="1" dirty="0"/>
          </a:p>
        </p:txBody>
      </p:sp>
      <p:graphicFrame>
        <p:nvGraphicFramePr>
          <p:cNvPr id="4" name="Marcador de contenido 3">
            <a:extLst>
              <a:ext uri="{FF2B5EF4-FFF2-40B4-BE49-F238E27FC236}">
                <a16:creationId xmlns:a16="http://schemas.microsoft.com/office/drawing/2014/main" id="{C7E63AF4-DCD3-777B-B391-1183DC7CD16A}"/>
              </a:ext>
            </a:extLst>
          </p:cNvPr>
          <p:cNvGraphicFramePr>
            <a:graphicFrameLocks noGrp="1"/>
          </p:cNvGraphicFramePr>
          <p:nvPr>
            <p:ph idx="1"/>
            <p:extLst>
              <p:ext uri="{D42A27DB-BD31-4B8C-83A1-F6EECF244321}">
                <p14:modId xmlns:p14="http://schemas.microsoft.com/office/powerpoint/2010/main" val="1013566698"/>
              </p:ext>
            </p:extLst>
          </p:nvPr>
        </p:nvGraphicFramePr>
        <p:xfrm>
          <a:off x="794085" y="1159718"/>
          <a:ext cx="11083375" cy="5589425"/>
        </p:xfrm>
        <a:graphic>
          <a:graphicData uri="http://schemas.openxmlformats.org/drawingml/2006/table">
            <a:tbl>
              <a:tblPr firstRow="1" firstCol="1" bandRow="1">
                <a:tableStyleId>{5C22544A-7EE6-4342-B048-85BDC9FD1C3A}</a:tableStyleId>
              </a:tblPr>
              <a:tblGrid>
                <a:gridCol w="1114044">
                  <a:extLst>
                    <a:ext uri="{9D8B030D-6E8A-4147-A177-3AD203B41FA5}">
                      <a16:colId xmlns:a16="http://schemas.microsoft.com/office/drawing/2014/main" val="2398258473"/>
                    </a:ext>
                  </a:extLst>
                </a:gridCol>
                <a:gridCol w="3077225">
                  <a:extLst>
                    <a:ext uri="{9D8B030D-6E8A-4147-A177-3AD203B41FA5}">
                      <a16:colId xmlns:a16="http://schemas.microsoft.com/office/drawing/2014/main" val="3583142429"/>
                    </a:ext>
                  </a:extLst>
                </a:gridCol>
                <a:gridCol w="3847655">
                  <a:extLst>
                    <a:ext uri="{9D8B030D-6E8A-4147-A177-3AD203B41FA5}">
                      <a16:colId xmlns:a16="http://schemas.microsoft.com/office/drawing/2014/main" val="289036175"/>
                    </a:ext>
                  </a:extLst>
                </a:gridCol>
                <a:gridCol w="3044451">
                  <a:extLst>
                    <a:ext uri="{9D8B030D-6E8A-4147-A177-3AD203B41FA5}">
                      <a16:colId xmlns:a16="http://schemas.microsoft.com/office/drawing/2014/main" val="3413585944"/>
                    </a:ext>
                  </a:extLst>
                </a:gridCol>
              </a:tblGrid>
              <a:tr h="5589425">
                <a:tc>
                  <a:txBody>
                    <a:bodyPr/>
                    <a:lstStyle/>
                    <a:p>
                      <a:pPr algn="l">
                        <a:lnSpc>
                          <a:spcPct val="115000"/>
                        </a:lnSpc>
                        <a:spcAft>
                          <a:spcPts val="1000"/>
                        </a:spcAft>
                      </a:pPr>
                      <a:r>
                        <a:rPr lang="es-MX" sz="2000" dirty="0">
                          <a:solidFill>
                            <a:schemeClr val="bg1"/>
                          </a:solidFill>
                          <a:effectLst/>
                          <a:latin typeface="+mn-lt"/>
                        </a:rPr>
                        <a:t>2da. Mitad</a:t>
                      </a:r>
                      <a:endParaRPr lang="es-CU" sz="2000" dirty="0">
                        <a:solidFill>
                          <a:schemeClr val="bg1"/>
                        </a:solidFill>
                        <a:effectLst/>
                        <a:latin typeface="+mn-lt"/>
                      </a:endParaRPr>
                    </a:p>
                    <a:p>
                      <a:pPr algn="l">
                        <a:lnSpc>
                          <a:spcPct val="115000"/>
                        </a:lnSpc>
                        <a:spcAft>
                          <a:spcPts val="1000"/>
                        </a:spcAft>
                      </a:pPr>
                      <a:r>
                        <a:rPr lang="es-MX" sz="2000" dirty="0">
                          <a:solidFill>
                            <a:schemeClr val="bg1"/>
                          </a:solidFill>
                          <a:effectLst/>
                          <a:latin typeface="+mn-lt"/>
                        </a:rPr>
                        <a:t>S.XX</a:t>
                      </a:r>
                      <a:endParaRPr lang="es-CU" sz="2000" dirty="0">
                        <a:solidFill>
                          <a:schemeClr val="bg1"/>
                        </a:solidFill>
                        <a:effectLst/>
                        <a:latin typeface="+mn-lt"/>
                        <a:ea typeface="Times New Roman" panose="02020603050405020304" pitchFamily="18" charset="0"/>
                        <a:cs typeface="Times New Roman" panose="02020603050405020304" pitchFamily="18" charset="0"/>
                      </a:endParaRPr>
                    </a:p>
                  </a:txBody>
                  <a:tcPr marL="43490" marR="43490" marT="0" marB="0"/>
                </a:tc>
                <a:tc>
                  <a:txBody>
                    <a:bodyPr/>
                    <a:lstStyle/>
                    <a:p>
                      <a:pPr marL="0" marR="0" lvl="0" indent="0" algn="l" defTabSz="914400" rtl="0" eaLnBrk="1" fontAlgn="auto" latinLnBrk="0" hangingPunct="1">
                        <a:lnSpc>
                          <a:spcPct val="115000"/>
                        </a:lnSpc>
                        <a:spcBef>
                          <a:spcPts val="0"/>
                        </a:spcBef>
                        <a:spcAft>
                          <a:spcPts val="1000"/>
                        </a:spcAft>
                        <a:buClrTx/>
                        <a:buSzTx/>
                        <a:buFontTx/>
                        <a:buNone/>
                        <a:tabLst/>
                        <a:defRPr/>
                      </a:pPr>
                      <a:r>
                        <a:rPr lang="es-MX" sz="2400" dirty="0">
                          <a:solidFill>
                            <a:schemeClr val="tx1"/>
                          </a:solidFill>
                          <a:effectLst/>
                          <a:latin typeface="+mn-lt"/>
                        </a:rPr>
                        <a:t>Reforma Universitaria 1962. UH 1966-1972</a:t>
                      </a:r>
                      <a:endParaRPr lang="es-CU" sz="2400" dirty="0">
                        <a:solidFill>
                          <a:schemeClr val="tx1"/>
                        </a:solidFill>
                        <a:effectLst/>
                        <a:latin typeface="+mn-lt"/>
                      </a:endParaRPr>
                    </a:p>
                    <a:p>
                      <a:pPr algn="l">
                        <a:lnSpc>
                          <a:spcPct val="115000"/>
                        </a:lnSpc>
                        <a:spcAft>
                          <a:spcPts val="1000"/>
                        </a:spcAft>
                      </a:pPr>
                      <a:r>
                        <a:rPr lang="es-MX" sz="2400" dirty="0">
                          <a:solidFill>
                            <a:schemeClr val="tx1"/>
                          </a:solidFill>
                          <a:effectLst/>
                          <a:latin typeface="+mn-lt"/>
                        </a:rPr>
                        <a:t>ACC 1962</a:t>
                      </a:r>
                      <a:endParaRPr lang="es-CU" sz="2400" dirty="0">
                        <a:solidFill>
                          <a:schemeClr val="tx1"/>
                        </a:solidFill>
                        <a:effectLst/>
                        <a:latin typeface="+mn-lt"/>
                      </a:endParaRPr>
                    </a:p>
                    <a:p>
                      <a:pPr algn="l">
                        <a:lnSpc>
                          <a:spcPct val="115000"/>
                        </a:lnSpc>
                        <a:spcAft>
                          <a:spcPts val="1000"/>
                        </a:spcAft>
                      </a:pPr>
                      <a:r>
                        <a:rPr lang="es-MX" sz="2400" dirty="0">
                          <a:solidFill>
                            <a:schemeClr val="tx1"/>
                          </a:solidFill>
                          <a:effectLst/>
                          <a:latin typeface="+mn-lt"/>
                        </a:rPr>
                        <a:t>Ministerio  Industrias</a:t>
                      </a:r>
                    </a:p>
                    <a:p>
                      <a:pPr algn="l">
                        <a:lnSpc>
                          <a:spcPct val="115000"/>
                        </a:lnSpc>
                        <a:spcAft>
                          <a:spcPts val="1000"/>
                        </a:spcAft>
                      </a:pPr>
                      <a:r>
                        <a:rPr lang="es-MX" sz="2400" dirty="0">
                          <a:solidFill>
                            <a:schemeClr val="tx1"/>
                          </a:solidFill>
                          <a:effectLst/>
                          <a:latin typeface="+mn-lt"/>
                        </a:rPr>
                        <a:t>Creación base científica nacional</a:t>
                      </a:r>
                      <a:endParaRPr lang="es-CU" sz="2400" dirty="0">
                        <a:solidFill>
                          <a:schemeClr val="tx1"/>
                        </a:solidFill>
                        <a:effectLst/>
                        <a:latin typeface="+mn-lt"/>
                      </a:endParaRPr>
                    </a:p>
                    <a:p>
                      <a:pPr algn="l">
                        <a:lnSpc>
                          <a:spcPct val="115000"/>
                        </a:lnSpc>
                        <a:spcAft>
                          <a:spcPts val="1000"/>
                        </a:spcAft>
                      </a:pPr>
                      <a:r>
                        <a:rPr lang="es-MX" sz="2400" dirty="0">
                          <a:solidFill>
                            <a:schemeClr val="tx1"/>
                          </a:solidFill>
                          <a:effectLst/>
                          <a:latin typeface="+mn-lt"/>
                        </a:rPr>
                        <a:t>Política Científica (1975)</a:t>
                      </a:r>
                    </a:p>
                    <a:p>
                      <a:pPr algn="l">
                        <a:lnSpc>
                          <a:spcPct val="115000"/>
                        </a:lnSpc>
                        <a:spcAft>
                          <a:spcPts val="1000"/>
                        </a:spcAft>
                      </a:pPr>
                      <a:r>
                        <a:rPr lang="es-MX" sz="2400" dirty="0">
                          <a:solidFill>
                            <a:schemeClr val="tx1"/>
                          </a:solidFill>
                          <a:effectLst/>
                          <a:latin typeface="+mn-lt"/>
                        </a:rPr>
                        <a:t>Industria Biotecnológica</a:t>
                      </a:r>
                      <a:endParaRPr lang="es-CU" sz="2400" dirty="0">
                        <a:solidFill>
                          <a:schemeClr val="tx1"/>
                        </a:solidFill>
                        <a:effectLst/>
                        <a:latin typeface="+mn-lt"/>
                        <a:ea typeface="Times New Roman" panose="02020603050405020304" pitchFamily="18" charset="0"/>
                        <a:cs typeface="Times New Roman" panose="02020603050405020304" pitchFamily="18" charset="0"/>
                      </a:endParaRPr>
                    </a:p>
                  </a:txBody>
                  <a:tcPr marL="43490" marR="43490" marT="0" marB="0">
                    <a:solidFill>
                      <a:schemeClr val="tx2">
                        <a:lumMod val="20000"/>
                        <a:lumOff val="80000"/>
                      </a:schemeClr>
                    </a:solidFill>
                  </a:tcPr>
                </a:tc>
                <a:tc>
                  <a:txBody>
                    <a:bodyPr/>
                    <a:lstStyle/>
                    <a:p>
                      <a:pPr algn="l">
                        <a:lnSpc>
                          <a:spcPct val="115000"/>
                        </a:lnSpc>
                        <a:spcAft>
                          <a:spcPts val="1000"/>
                        </a:spcAft>
                      </a:pPr>
                      <a:r>
                        <a:rPr lang="es-MX" sz="2400" dirty="0">
                          <a:solidFill>
                            <a:schemeClr val="tx1"/>
                          </a:solidFill>
                          <a:effectLst/>
                          <a:latin typeface="+mn-lt"/>
                        </a:rPr>
                        <a:t> </a:t>
                      </a:r>
                      <a:endParaRPr lang="es-CU" sz="2400" dirty="0">
                        <a:solidFill>
                          <a:schemeClr val="tx1"/>
                        </a:solidFill>
                        <a:effectLst/>
                        <a:latin typeface="+mn-lt"/>
                      </a:endParaRPr>
                    </a:p>
                    <a:p>
                      <a:pPr algn="l">
                        <a:lnSpc>
                          <a:spcPct val="115000"/>
                        </a:lnSpc>
                        <a:spcAft>
                          <a:spcPts val="1000"/>
                        </a:spcAft>
                      </a:pPr>
                      <a:r>
                        <a:rPr lang="es-MX" sz="2400" dirty="0">
                          <a:solidFill>
                            <a:schemeClr val="tx1"/>
                          </a:solidFill>
                          <a:effectLst/>
                          <a:latin typeface="+mn-lt"/>
                        </a:rPr>
                        <a:t>Triunfo de la Revolución</a:t>
                      </a:r>
                      <a:endParaRPr lang="es-CU" sz="2400" dirty="0">
                        <a:solidFill>
                          <a:schemeClr val="tx1"/>
                        </a:solidFill>
                        <a:effectLst/>
                        <a:latin typeface="+mn-lt"/>
                      </a:endParaRPr>
                    </a:p>
                    <a:p>
                      <a:pPr algn="l">
                        <a:lnSpc>
                          <a:spcPct val="115000"/>
                        </a:lnSpc>
                        <a:spcAft>
                          <a:spcPts val="1000"/>
                        </a:spcAft>
                      </a:pPr>
                      <a:r>
                        <a:rPr lang="es-MX" sz="2400" dirty="0">
                          <a:solidFill>
                            <a:schemeClr val="tx1"/>
                          </a:solidFill>
                          <a:effectLst/>
                          <a:latin typeface="+mn-lt"/>
                        </a:rPr>
                        <a:t>Proyecto Socialista</a:t>
                      </a:r>
                      <a:endParaRPr lang="es-CU" sz="2400" dirty="0">
                        <a:solidFill>
                          <a:schemeClr val="tx1"/>
                        </a:solidFill>
                        <a:effectLst/>
                        <a:latin typeface="+mn-lt"/>
                      </a:endParaRPr>
                    </a:p>
                    <a:p>
                      <a:pPr algn="l">
                        <a:lnSpc>
                          <a:spcPct val="115000"/>
                        </a:lnSpc>
                        <a:spcAft>
                          <a:spcPts val="1000"/>
                        </a:spcAft>
                      </a:pPr>
                      <a:r>
                        <a:rPr lang="es-ES" sz="2400" dirty="0">
                          <a:solidFill>
                            <a:schemeClr val="tx1"/>
                          </a:solidFill>
                          <a:effectLst/>
                          <a:latin typeface="+mn-lt"/>
                        </a:rPr>
                        <a:t>Alianza campo socialista</a:t>
                      </a:r>
                      <a:endParaRPr lang="es-CU" sz="2400" dirty="0">
                        <a:solidFill>
                          <a:schemeClr val="tx1"/>
                        </a:solidFill>
                        <a:effectLst/>
                        <a:latin typeface="+mn-lt"/>
                      </a:endParaRPr>
                    </a:p>
                    <a:p>
                      <a:pPr algn="l">
                        <a:lnSpc>
                          <a:spcPct val="115000"/>
                        </a:lnSpc>
                        <a:spcAft>
                          <a:spcPts val="1000"/>
                        </a:spcAft>
                      </a:pPr>
                      <a:r>
                        <a:rPr lang="es-MX" sz="2400" dirty="0">
                          <a:solidFill>
                            <a:schemeClr val="tx1"/>
                          </a:solidFill>
                          <a:effectLst/>
                          <a:latin typeface="+mn-lt"/>
                        </a:rPr>
                        <a:t>Caída campo socialista</a:t>
                      </a:r>
                    </a:p>
                    <a:p>
                      <a:pPr algn="l">
                        <a:lnSpc>
                          <a:spcPct val="115000"/>
                        </a:lnSpc>
                        <a:spcAft>
                          <a:spcPts val="1000"/>
                        </a:spcAft>
                      </a:pPr>
                      <a:r>
                        <a:rPr lang="es-MX" sz="2400" dirty="0">
                          <a:solidFill>
                            <a:schemeClr val="tx1"/>
                          </a:solidFill>
                          <a:effectLst/>
                          <a:latin typeface="+mn-lt"/>
                        </a:rPr>
                        <a:t>Período especial</a:t>
                      </a:r>
                      <a:endParaRPr lang="es-CU" sz="2400" dirty="0">
                        <a:solidFill>
                          <a:schemeClr val="tx1"/>
                        </a:solidFill>
                        <a:effectLst/>
                        <a:latin typeface="+mn-lt"/>
                        <a:ea typeface="Times New Roman" panose="02020603050405020304" pitchFamily="18" charset="0"/>
                        <a:cs typeface="Times New Roman" panose="02020603050405020304" pitchFamily="18" charset="0"/>
                      </a:endParaRPr>
                    </a:p>
                  </a:txBody>
                  <a:tcPr marL="43490" marR="43490" marT="0" marB="0">
                    <a:solidFill>
                      <a:schemeClr val="tx2">
                        <a:lumMod val="20000"/>
                        <a:lumOff val="80000"/>
                      </a:schemeClr>
                    </a:solidFill>
                  </a:tcPr>
                </a:tc>
                <a:tc>
                  <a:txBody>
                    <a:bodyPr/>
                    <a:lstStyle/>
                    <a:p>
                      <a:pPr algn="l">
                        <a:lnSpc>
                          <a:spcPct val="115000"/>
                        </a:lnSpc>
                        <a:spcAft>
                          <a:spcPts val="1000"/>
                        </a:spcAft>
                      </a:pPr>
                      <a:r>
                        <a:rPr lang="es-MX" sz="2400" dirty="0">
                          <a:solidFill>
                            <a:schemeClr val="tx1"/>
                          </a:solidFill>
                          <a:effectLst/>
                          <a:latin typeface="+mn-lt"/>
                        </a:rPr>
                        <a:t> </a:t>
                      </a:r>
                      <a:endParaRPr lang="es-CU" sz="2400" dirty="0">
                        <a:solidFill>
                          <a:schemeClr val="tx1"/>
                        </a:solidFill>
                        <a:effectLst/>
                        <a:latin typeface="+mn-lt"/>
                      </a:endParaRPr>
                    </a:p>
                    <a:p>
                      <a:pPr algn="l">
                        <a:lnSpc>
                          <a:spcPct val="115000"/>
                        </a:lnSpc>
                        <a:spcAft>
                          <a:spcPts val="1000"/>
                        </a:spcAft>
                      </a:pPr>
                      <a:r>
                        <a:rPr lang="es-MX" sz="2400" dirty="0">
                          <a:solidFill>
                            <a:schemeClr val="tx1"/>
                          </a:solidFill>
                          <a:effectLst/>
                          <a:latin typeface="+mn-lt"/>
                        </a:rPr>
                        <a:t>Reforma agraria. Industrialización.</a:t>
                      </a:r>
                      <a:endParaRPr lang="es-CU" sz="2400" dirty="0">
                        <a:solidFill>
                          <a:schemeClr val="tx1"/>
                        </a:solidFill>
                        <a:effectLst/>
                        <a:latin typeface="+mn-lt"/>
                      </a:endParaRPr>
                    </a:p>
                    <a:p>
                      <a:pPr algn="l">
                        <a:lnSpc>
                          <a:spcPct val="115000"/>
                        </a:lnSpc>
                        <a:spcAft>
                          <a:spcPts val="1000"/>
                        </a:spcAft>
                      </a:pPr>
                      <a:r>
                        <a:rPr lang="es-MX" sz="2400" dirty="0">
                          <a:solidFill>
                            <a:schemeClr val="tx1"/>
                          </a:solidFill>
                          <a:effectLst/>
                          <a:latin typeface="+mn-lt"/>
                        </a:rPr>
                        <a:t>CAME</a:t>
                      </a:r>
                      <a:endParaRPr lang="es-CU" sz="2400" dirty="0">
                        <a:solidFill>
                          <a:schemeClr val="tx1"/>
                        </a:solidFill>
                        <a:effectLst/>
                        <a:latin typeface="+mn-lt"/>
                      </a:endParaRPr>
                    </a:p>
                    <a:p>
                      <a:pPr algn="l">
                        <a:lnSpc>
                          <a:spcPct val="115000"/>
                        </a:lnSpc>
                        <a:spcAft>
                          <a:spcPts val="1000"/>
                        </a:spcAft>
                      </a:pPr>
                      <a:r>
                        <a:rPr lang="es-MX" sz="2400" dirty="0">
                          <a:solidFill>
                            <a:schemeClr val="tx1"/>
                          </a:solidFill>
                          <a:effectLst/>
                          <a:latin typeface="+mn-lt"/>
                        </a:rPr>
                        <a:t>Bloqueo norteamericano</a:t>
                      </a:r>
                      <a:endParaRPr lang="es-CU" sz="2400" dirty="0">
                        <a:solidFill>
                          <a:schemeClr val="tx1"/>
                        </a:solidFill>
                        <a:effectLst/>
                        <a:latin typeface="+mn-lt"/>
                        <a:ea typeface="Times New Roman" panose="02020603050405020304" pitchFamily="18" charset="0"/>
                        <a:cs typeface="Times New Roman" panose="02020603050405020304" pitchFamily="18" charset="0"/>
                      </a:endParaRPr>
                    </a:p>
                  </a:txBody>
                  <a:tcPr marL="43490" marR="43490" marT="0" marB="0">
                    <a:solidFill>
                      <a:schemeClr val="tx2">
                        <a:lumMod val="20000"/>
                        <a:lumOff val="80000"/>
                      </a:schemeClr>
                    </a:solidFill>
                  </a:tcPr>
                </a:tc>
                <a:extLst>
                  <a:ext uri="{0D108BD9-81ED-4DB2-BD59-A6C34878D82A}">
                    <a16:rowId xmlns:a16="http://schemas.microsoft.com/office/drawing/2014/main" val="1297023762"/>
                  </a:ext>
                </a:extLst>
              </a:tr>
            </a:tbl>
          </a:graphicData>
        </a:graphic>
      </p:graphicFrame>
    </p:spTree>
    <p:extLst>
      <p:ext uri="{BB962C8B-B14F-4D97-AF65-F5344CB8AC3E}">
        <p14:creationId xmlns:p14="http://schemas.microsoft.com/office/powerpoint/2010/main" val="137408049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D3626F1-85C3-F787-9732-1A2BF82E524D}"/>
              </a:ext>
            </a:extLst>
          </p:cNvPr>
          <p:cNvSpPr>
            <a:spLocks noGrp="1"/>
          </p:cNvSpPr>
          <p:nvPr>
            <p:ph type="title"/>
          </p:nvPr>
        </p:nvSpPr>
        <p:spPr>
          <a:xfrm>
            <a:off x="2560268" y="373739"/>
            <a:ext cx="8911687" cy="932547"/>
          </a:xfrm>
        </p:spPr>
        <p:txBody>
          <a:bodyPr/>
          <a:lstStyle/>
          <a:p>
            <a:r>
              <a:rPr lang="es-EC" b="1" dirty="0"/>
              <a:t>Ciencia, política, economía: Cuba</a:t>
            </a:r>
          </a:p>
        </p:txBody>
      </p:sp>
      <p:graphicFrame>
        <p:nvGraphicFramePr>
          <p:cNvPr id="4" name="Marcador de contenido 3">
            <a:extLst>
              <a:ext uri="{FF2B5EF4-FFF2-40B4-BE49-F238E27FC236}">
                <a16:creationId xmlns:a16="http://schemas.microsoft.com/office/drawing/2014/main" id="{CBA7B8F5-C9EE-BF97-6FF9-ACC613EF592C}"/>
              </a:ext>
            </a:extLst>
          </p:cNvPr>
          <p:cNvGraphicFramePr>
            <a:graphicFrameLocks noGrp="1"/>
          </p:cNvGraphicFramePr>
          <p:nvPr>
            <p:ph idx="1"/>
            <p:extLst>
              <p:ext uri="{D42A27DB-BD31-4B8C-83A1-F6EECF244321}">
                <p14:modId xmlns:p14="http://schemas.microsoft.com/office/powerpoint/2010/main" val="3016928405"/>
              </p:ext>
            </p:extLst>
          </p:nvPr>
        </p:nvGraphicFramePr>
        <p:xfrm>
          <a:off x="673769" y="1236848"/>
          <a:ext cx="11401926" cy="5489294"/>
        </p:xfrm>
        <a:graphic>
          <a:graphicData uri="http://schemas.openxmlformats.org/drawingml/2006/table">
            <a:tbl>
              <a:tblPr firstRow="1" bandRow="1">
                <a:tableStyleId>{69CF1AB2-1976-4502-BF36-3FF5EA218861}</a:tableStyleId>
              </a:tblPr>
              <a:tblGrid>
                <a:gridCol w="834241">
                  <a:extLst>
                    <a:ext uri="{9D8B030D-6E8A-4147-A177-3AD203B41FA5}">
                      <a16:colId xmlns:a16="http://schemas.microsoft.com/office/drawing/2014/main" val="1188757542"/>
                    </a:ext>
                  </a:extLst>
                </a:gridCol>
                <a:gridCol w="3480449">
                  <a:extLst>
                    <a:ext uri="{9D8B030D-6E8A-4147-A177-3AD203B41FA5}">
                      <a16:colId xmlns:a16="http://schemas.microsoft.com/office/drawing/2014/main" val="3294132586"/>
                    </a:ext>
                  </a:extLst>
                </a:gridCol>
                <a:gridCol w="2856131">
                  <a:extLst>
                    <a:ext uri="{9D8B030D-6E8A-4147-A177-3AD203B41FA5}">
                      <a16:colId xmlns:a16="http://schemas.microsoft.com/office/drawing/2014/main" val="1922219466"/>
                    </a:ext>
                  </a:extLst>
                </a:gridCol>
                <a:gridCol w="4231105">
                  <a:extLst>
                    <a:ext uri="{9D8B030D-6E8A-4147-A177-3AD203B41FA5}">
                      <a16:colId xmlns:a16="http://schemas.microsoft.com/office/drawing/2014/main" val="3288997025"/>
                    </a:ext>
                  </a:extLst>
                </a:gridCol>
              </a:tblGrid>
              <a:tr h="792396">
                <a:tc>
                  <a:txBody>
                    <a:bodyPr/>
                    <a:lstStyle/>
                    <a:p>
                      <a:r>
                        <a:rPr lang="es-ES" sz="2200" b="1" dirty="0">
                          <a:solidFill>
                            <a:schemeClr val="bg1"/>
                          </a:solidFill>
                        </a:rPr>
                        <a:t>Siglo XXI</a:t>
                      </a:r>
                      <a:endParaRPr lang="es-EC" sz="2200" b="1" dirty="0">
                        <a:solidFill>
                          <a:schemeClr val="bg1"/>
                        </a:solidFill>
                      </a:endParaRPr>
                    </a:p>
                  </a:txBody>
                  <a:tcPr>
                    <a:solidFill>
                      <a:schemeClr val="accent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s-ES" sz="2400" b="1" dirty="0">
                          <a:solidFill>
                            <a:schemeClr val="tx1"/>
                          </a:solidFill>
                        </a:rPr>
                        <a:t>Institucionalización de la ciencia</a:t>
                      </a:r>
                      <a:endParaRPr lang="es-EC" sz="2400" b="1" dirty="0">
                        <a:solidFill>
                          <a:schemeClr val="tx1"/>
                        </a:solidFill>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s-ES" sz="2400" b="1" dirty="0">
                          <a:solidFill>
                            <a:schemeClr val="tx1"/>
                          </a:solidFill>
                        </a:rPr>
                        <a:t>Transformaciones políticas</a:t>
                      </a:r>
                      <a:endParaRPr lang="es-EC" sz="2400" b="1" dirty="0">
                        <a:solidFill>
                          <a:schemeClr val="tx1"/>
                        </a:solidFill>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s-ES" sz="2400" b="1" dirty="0">
                          <a:solidFill>
                            <a:schemeClr val="tx1"/>
                          </a:solidFill>
                        </a:rPr>
                        <a:t>Transformaciones</a:t>
                      </a:r>
                    </a:p>
                    <a:p>
                      <a:pPr marL="0" marR="0" lvl="0" indent="0" algn="l" defTabSz="914400" rtl="0" eaLnBrk="1" fontAlgn="auto" latinLnBrk="0" hangingPunct="1">
                        <a:lnSpc>
                          <a:spcPct val="100000"/>
                        </a:lnSpc>
                        <a:spcBef>
                          <a:spcPts val="0"/>
                        </a:spcBef>
                        <a:spcAft>
                          <a:spcPts val="0"/>
                        </a:spcAft>
                        <a:buClrTx/>
                        <a:buSzTx/>
                        <a:buFontTx/>
                        <a:buNone/>
                        <a:tabLst/>
                        <a:defRPr/>
                      </a:pPr>
                      <a:r>
                        <a:rPr lang="es-ES" sz="2400" b="1" dirty="0">
                          <a:solidFill>
                            <a:schemeClr val="tx1"/>
                          </a:solidFill>
                        </a:rPr>
                        <a:t>económicas</a:t>
                      </a:r>
                      <a:endParaRPr lang="es-EC" sz="2400" b="1" dirty="0">
                        <a:solidFill>
                          <a:schemeClr val="tx1"/>
                        </a:solidFill>
                      </a:endParaRPr>
                    </a:p>
                  </a:txBody>
                  <a:tcPr/>
                </a:tc>
                <a:extLst>
                  <a:ext uri="{0D108BD9-81ED-4DB2-BD59-A6C34878D82A}">
                    <a16:rowId xmlns:a16="http://schemas.microsoft.com/office/drawing/2014/main" val="391575888"/>
                  </a:ext>
                </a:extLst>
              </a:tr>
              <a:tr h="4666334">
                <a:tc>
                  <a:txBody>
                    <a:bodyPr/>
                    <a:lstStyle/>
                    <a:p>
                      <a:endParaRPr lang="es-EC" sz="2200" b="1" dirty="0">
                        <a:solidFill>
                          <a:schemeClr val="bg1"/>
                        </a:solidFill>
                      </a:endParaRPr>
                    </a:p>
                  </a:txBody>
                  <a:tcPr>
                    <a:solidFill>
                      <a:schemeClr val="accent1"/>
                    </a:solidFill>
                  </a:tcPr>
                </a:tc>
                <a:tc>
                  <a:txBody>
                    <a:bodyPr/>
                    <a:lstStyle/>
                    <a:p>
                      <a:r>
                        <a:rPr lang="es-ES" sz="2600" b="0" dirty="0">
                          <a:solidFill>
                            <a:schemeClr val="tx1"/>
                          </a:solidFill>
                        </a:rPr>
                        <a:t>La ciencia en la Constitución de 2019.</a:t>
                      </a:r>
                    </a:p>
                    <a:p>
                      <a:r>
                        <a:rPr lang="es-ES" sz="2600" b="0" dirty="0" smtClean="0">
                          <a:solidFill>
                            <a:schemeClr val="tx1"/>
                          </a:solidFill>
                        </a:rPr>
                        <a:t>Cambios </a:t>
                      </a:r>
                      <a:r>
                        <a:rPr lang="es-ES" sz="2600" b="0" dirty="0">
                          <a:solidFill>
                            <a:schemeClr val="tx1"/>
                          </a:solidFill>
                        </a:rPr>
                        <a:t>en la </a:t>
                      </a:r>
                      <a:r>
                        <a:rPr lang="es-ES" sz="2600" b="0" dirty="0" smtClean="0">
                          <a:solidFill>
                            <a:schemeClr val="tx1"/>
                          </a:solidFill>
                        </a:rPr>
                        <a:t>PCTI</a:t>
                      </a:r>
                    </a:p>
                    <a:p>
                      <a:pPr marL="0" marR="0" indent="0" algn="l" defTabSz="457200" rtl="0" eaLnBrk="1" fontAlgn="auto" latinLnBrk="0" hangingPunct="1">
                        <a:lnSpc>
                          <a:spcPct val="100000"/>
                        </a:lnSpc>
                        <a:spcBef>
                          <a:spcPts val="0"/>
                        </a:spcBef>
                        <a:spcAft>
                          <a:spcPts val="0"/>
                        </a:spcAft>
                        <a:buClrTx/>
                        <a:buSzTx/>
                        <a:buFontTx/>
                        <a:buNone/>
                        <a:tabLst/>
                        <a:defRPr/>
                      </a:pPr>
                      <a:r>
                        <a:rPr lang="es-ES" sz="2600" b="0" dirty="0" smtClean="0">
                          <a:solidFill>
                            <a:schemeClr val="tx1"/>
                          </a:solidFill>
                        </a:rPr>
                        <a:t>Perspectiva territorial</a:t>
                      </a:r>
                    </a:p>
                    <a:p>
                      <a:r>
                        <a:rPr lang="es-ES" sz="2600" b="0" dirty="0" smtClean="0">
                          <a:solidFill>
                            <a:schemeClr val="tx1"/>
                          </a:solidFill>
                        </a:rPr>
                        <a:t>Pérdida </a:t>
                      </a:r>
                      <a:r>
                        <a:rPr lang="es-ES" sz="2600" b="0" dirty="0">
                          <a:solidFill>
                            <a:schemeClr val="tx1"/>
                          </a:solidFill>
                        </a:rPr>
                        <a:t>de potencial humano.</a:t>
                      </a:r>
                    </a:p>
                    <a:p>
                      <a:r>
                        <a:rPr lang="es-ES" sz="2600" b="0" dirty="0">
                          <a:solidFill>
                            <a:schemeClr val="tx1"/>
                          </a:solidFill>
                        </a:rPr>
                        <a:t>SGGCI.</a:t>
                      </a:r>
                    </a:p>
                    <a:p>
                      <a:pPr marL="457200" indent="-457200">
                        <a:buFont typeface="Arial" panose="020B0604020202020204" pitchFamily="34" charset="0"/>
                        <a:buChar char="•"/>
                      </a:pPr>
                      <a:r>
                        <a:rPr lang="es-ES" sz="2600" b="0" dirty="0">
                          <a:solidFill>
                            <a:schemeClr val="tx1"/>
                          </a:solidFill>
                        </a:rPr>
                        <a:t>Ciencia para las políticas.</a:t>
                      </a:r>
                    </a:p>
                    <a:p>
                      <a:pPr marL="457200" indent="-457200">
                        <a:buFont typeface="Arial" panose="020B0604020202020204" pitchFamily="34" charset="0"/>
                        <a:buChar char="•"/>
                      </a:pPr>
                      <a:r>
                        <a:rPr lang="es-ES" sz="2600" b="0" dirty="0">
                          <a:solidFill>
                            <a:schemeClr val="tx1"/>
                          </a:solidFill>
                        </a:rPr>
                        <a:t>CNI.</a:t>
                      </a:r>
                      <a:endParaRPr lang="es-EC" sz="2600" b="0" dirty="0"/>
                    </a:p>
                  </a:txBody>
                  <a:tcPr/>
                </a:tc>
                <a:tc>
                  <a:txBody>
                    <a:bodyPr/>
                    <a:lstStyle/>
                    <a:p>
                      <a:r>
                        <a:rPr lang="es-ES" sz="2600" b="0" dirty="0">
                          <a:solidFill>
                            <a:schemeClr val="tx1"/>
                          </a:solidFill>
                        </a:rPr>
                        <a:t>Socialismo: ¿Qué modelo?</a:t>
                      </a:r>
                    </a:p>
                    <a:p>
                      <a:r>
                        <a:rPr lang="es-ES" sz="2600" b="0" dirty="0">
                          <a:solidFill>
                            <a:schemeClr val="tx1"/>
                          </a:solidFill>
                        </a:rPr>
                        <a:t>Constitución 2019</a:t>
                      </a:r>
                    </a:p>
                    <a:p>
                      <a:endParaRPr lang="es-ES" sz="2600" b="0" dirty="0">
                        <a:solidFill>
                          <a:schemeClr val="tx1"/>
                        </a:solidFill>
                      </a:endParaRPr>
                    </a:p>
                    <a:p>
                      <a:r>
                        <a:rPr lang="es-ES" sz="2600" b="0" dirty="0">
                          <a:solidFill>
                            <a:schemeClr val="tx1"/>
                          </a:solidFill>
                        </a:rPr>
                        <a:t>Cambio generacional</a:t>
                      </a:r>
                    </a:p>
                    <a:p>
                      <a:endParaRPr lang="es-ES" sz="2600" b="0" dirty="0">
                        <a:solidFill>
                          <a:schemeClr val="tx1"/>
                        </a:solidFill>
                      </a:endParaRPr>
                    </a:p>
                    <a:p>
                      <a:r>
                        <a:rPr lang="es-ES" sz="2600" b="0" dirty="0">
                          <a:solidFill>
                            <a:schemeClr val="tx1"/>
                          </a:solidFill>
                        </a:rPr>
                        <a:t>Conceptualización</a:t>
                      </a:r>
                    </a:p>
                    <a:p>
                      <a:endParaRPr lang="es-ES" sz="2600" b="0" dirty="0">
                        <a:solidFill>
                          <a:schemeClr val="tx1"/>
                        </a:solidFill>
                      </a:endParaRPr>
                    </a:p>
                    <a:p>
                      <a:r>
                        <a:rPr lang="es-ES" sz="2600" b="0" dirty="0">
                          <a:solidFill>
                            <a:schemeClr val="tx1"/>
                          </a:solidFill>
                        </a:rPr>
                        <a:t>Tensiones políticas</a:t>
                      </a:r>
                    </a:p>
                    <a:p>
                      <a:endParaRPr lang="es-EC" sz="2600" b="0" dirty="0"/>
                    </a:p>
                  </a:txBody>
                  <a:tcPr/>
                </a:tc>
                <a:tc>
                  <a:txBody>
                    <a:bodyPr/>
                    <a:lstStyle/>
                    <a:p>
                      <a:r>
                        <a:rPr lang="es-ES" sz="2600" b="0" dirty="0">
                          <a:solidFill>
                            <a:schemeClr val="tx1"/>
                          </a:solidFill>
                        </a:rPr>
                        <a:t>¿Gobiernos post neoliberales? ALBA.</a:t>
                      </a:r>
                    </a:p>
                    <a:p>
                      <a:r>
                        <a:rPr lang="es-ES" sz="2600" b="0" dirty="0">
                          <a:solidFill>
                            <a:schemeClr val="tx1"/>
                          </a:solidFill>
                        </a:rPr>
                        <a:t>Izquierdas y derechas en ALC.</a:t>
                      </a:r>
                    </a:p>
                    <a:p>
                      <a:r>
                        <a:rPr lang="es-ES" sz="2600" b="0" dirty="0">
                          <a:solidFill>
                            <a:schemeClr val="tx1"/>
                          </a:solidFill>
                        </a:rPr>
                        <a:t>Guerra económica vs Cuba.</a:t>
                      </a:r>
                    </a:p>
                    <a:p>
                      <a:r>
                        <a:rPr lang="es-ES" sz="2600" b="0" dirty="0">
                          <a:solidFill>
                            <a:schemeClr val="tx1"/>
                          </a:solidFill>
                        </a:rPr>
                        <a:t>Pandemia.</a:t>
                      </a:r>
                    </a:p>
                    <a:p>
                      <a:r>
                        <a:rPr lang="es-ES" sz="2600" b="0" dirty="0">
                          <a:solidFill>
                            <a:schemeClr val="tx1"/>
                          </a:solidFill>
                        </a:rPr>
                        <a:t>Nuevas alianzas</a:t>
                      </a:r>
                      <a:r>
                        <a:rPr lang="es-ES" sz="2600" b="0" dirty="0" smtClean="0">
                          <a:solidFill>
                            <a:schemeClr val="tx1"/>
                          </a:solidFill>
                        </a:rPr>
                        <a:t>.</a:t>
                      </a:r>
                    </a:p>
                    <a:p>
                      <a:r>
                        <a:rPr lang="es-ES" sz="2600" b="0" dirty="0" smtClean="0">
                          <a:solidFill>
                            <a:schemeClr val="tx1"/>
                          </a:solidFill>
                        </a:rPr>
                        <a:t>PNDES</a:t>
                      </a:r>
                      <a:endParaRPr lang="es-ES" sz="2600" b="0" dirty="0">
                        <a:solidFill>
                          <a:schemeClr val="tx1"/>
                        </a:solidFill>
                      </a:endParaRPr>
                    </a:p>
                    <a:p>
                      <a:r>
                        <a:rPr lang="es-ES" sz="2600" b="0" dirty="0">
                          <a:solidFill>
                            <a:schemeClr val="tx1"/>
                          </a:solidFill>
                        </a:rPr>
                        <a:t>Desarrollo territorial.</a:t>
                      </a:r>
                    </a:p>
                    <a:p>
                      <a:r>
                        <a:rPr lang="es-ES" sz="2600" b="0" dirty="0">
                          <a:solidFill>
                            <a:schemeClr val="tx1"/>
                          </a:solidFill>
                        </a:rPr>
                        <a:t>Nuevos actores. económicos.</a:t>
                      </a:r>
                    </a:p>
                    <a:p>
                      <a:r>
                        <a:rPr lang="es-ES" sz="2600" b="0" dirty="0">
                          <a:solidFill>
                            <a:schemeClr val="tx1"/>
                          </a:solidFill>
                        </a:rPr>
                        <a:t>Ciencia e innovación en el centro del discurso.</a:t>
                      </a:r>
                      <a:endParaRPr lang="es-EC" sz="2600" b="0" dirty="0"/>
                    </a:p>
                  </a:txBody>
                  <a:tcPr/>
                </a:tc>
                <a:extLst>
                  <a:ext uri="{0D108BD9-81ED-4DB2-BD59-A6C34878D82A}">
                    <a16:rowId xmlns:a16="http://schemas.microsoft.com/office/drawing/2014/main" val="707923832"/>
                  </a:ext>
                </a:extLst>
              </a:tr>
            </a:tbl>
          </a:graphicData>
        </a:graphic>
      </p:graphicFrame>
    </p:spTree>
    <p:extLst>
      <p:ext uri="{BB962C8B-B14F-4D97-AF65-F5344CB8AC3E}">
        <p14:creationId xmlns:p14="http://schemas.microsoft.com/office/powerpoint/2010/main" val="269708883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457609" y="2090772"/>
            <a:ext cx="9775399" cy="1280890"/>
          </a:xfrm>
        </p:spPr>
        <p:txBody>
          <a:bodyPr/>
          <a:lstStyle/>
          <a:p>
            <a:r>
              <a:rPr lang="es-ES" b="1" dirty="0" smtClean="0"/>
              <a:t>Cambios en la comprensión de CTI. </a:t>
            </a:r>
            <a:r>
              <a:rPr lang="es-ES" b="1" smtClean="0"/>
              <a:t>Siglos XX </a:t>
            </a:r>
            <a:r>
              <a:rPr lang="es-ES" b="1" dirty="0" smtClean="0"/>
              <a:t>y XXI</a:t>
            </a:r>
            <a:endParaRPr lang="es-ES" b="1" dirty="0"/>
          </a:p>
        </p:txBody>
      </p:sp>
      <p:sp>
        <p:nvSpPr>
          <p:cNvPr id="3" name="Marcador de contenido 2"/>
          <p:cNvSpPr>
            <a:spLocks noGrp="1"/>
          </p:cNvSpPr>
          <p:nvPr>
            <p:ph idx="1"/>
          </p:nvPr>
        </p:nvSpPr>
        <p:spPr>
          <a:xfrm>
            <a:off x="2592925" y="3772277"/>
            <a:ext cx="8915400" cy="3777622"/>
          </a:xfrm>
        </p:spPr>
        <p:txBody>
          <a:bodyPr/>
          <a:lstStyle/>
          <a:p>
            <a:endParaRPr lang="es-ES" dirty="0"/>
          </a:p>
        </p:txBody>
      </p:sp>
    </p:spTree>
    <p:extLst>
      <p:ext uri="{BB962C8B-B14F-4D97-AF65-F5344CB8AC3E}">
        <p14:creationId xmlns:p14="http://schemas.microsoft.com/office/powerpoint/2010/main" val="358777631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aphicFrame>
        <p:nvGraphicFramePr>
          <p:cNvPr id="6" name="5 Tabla"/>
          <p:cNvGraphicFramePr>
            <a:graphicFrameLocks noGrp="1"/>
          </p:cNvGraphicFramePr>
          <p:nvPr>
            <p:extLst>
              <p:ext uri="{D42A27DB-BD31-4B8C-83A1-F6EECF244321}">
                <p14:modId xmlns:p14="http://schemas.microsoft.com/office/powerpoint/2010/main" val="3413659828"/>
              </p:ext>
            </p:extLst>
          </p:nvPr>
        </p:nvGraphicFramePr>
        <p:xfrm>
          <a:off x="673768" y="188641"/>
          <a:ext cx="11302332" cy="6566531"/>
        </p:xfrm>
        <a:graphic>
          <a:graphicData uri="http://schemas.openxmlformats.org/drawingml/2006/table">
            <a:tbl>
              <a:tblPr firstRow="1" bandRow="1">
                <a:tableStyleId>{5C22544A-7EE6-4342-B048-85BDC9FD1C3A}</a:tableStyleId>
              </a:tblPr>
              <a:tblGrid>
                <a:gridCol w="3799923">
                  <a:extLst>
                    <a:ext uri="{9D8B030D-6E8A-4147-A177-3AD203B41FA5}">
                      <a16:colId xmlns:a16="http://schemas.microsoft.com/office/drawing/2014/main" val="20000"/>
                    </a:ext>
                  </a:extLst>
                </a:gridCol>
                <a:gridCol w="7502409">
                  <a:extLst>
                    <a:ext uri="{9D8B030D-6E8A-4147-A177-3AD203B41FA5}">
                      <a16:colId xmlns:a16="http://schemas.microsoft.com/office/drawing/2014/main" val="20001"/>
                    </a:ext>
                  </a:extLst>
                </a:gridCol>
              </a:tblGrid>
              <a:tr h="697495">
                <a:tc>
                  <a:txBody>
                    <a:bodyPr/>
                    <a:lstStyle/>
                    <a:p>
                      <a:r>
                        <a:rPr lang="es-ES" sz="2200" dirty="0"/>
                        <a:t>Producciones conceptuales</a:t>
                      </a:r>
                    </a:p>
                  </a:txBody>
                  <a:tcPr/>
                </a:tc>
                <a:tc>
                  <a:txBody>
                    <a:bodyPr/>
                    <a:lstStyle/>
                    <a:p>
                      <a:r>
                        <a:rPr lang="es-ES" sz="2200" dirty="0"/>
                        <a:t>Tesis más importantes</a:t>
                      </a:r>
                    </a:p>
                  </a:txBody>
                  <a:tcPr/>
                </a:tc>
                <a:extLst>
                  <a:ext uri="{0D108BD9-81ED-4DB2-BD59-A6C34878D82A}">
                    <a16:rowId xmlns:a16="http://schemas.microsoft.com/office/drawing/2014/main" val="10000"/>
                  </a:ext>
                </a:extLst>
              </a:tr>
              <a:tr h="2157103">
                <a:tc rowSpan="6">
                  <a:txBody>
                    <a:bodyPr/>
                    <a:lstStyle/>
                    <a:p>
                      <a:pPr algn="ctr"/>
                      <a:r>
                        <a:rPr lang="es-ES" sz="3200" dirty="0"/>
                        <a:t>Empirismo lógico</a:t>
                      </a:r>
                    </a:p>
                    <a:p>
                      <a:pPr marL="0" marR="0" lvl="0" indent="0" algn="ctr" defTabSz="914400" rtl="0" eaLnBrk="1" fontAlgn="auto" latinLnBrk="0" hangingPunct="1">
                        <a:lnSpc>
                          <a:spcPct val="100000"/>
                        </a:lnSpc>
                        <a:spcBef>
                          <a:spcPts val="0"/>
                        </a:spcBef>
                        <a:spcAft>
                          <a:spcPts val="0"/>
                        </a:spcAft>
                        <a:buClrTx/>
                        <a:buSzTx/>
                        <a:buFontTx/>
                        <a:buNone/>
                        <a:tabLst/>
                        <a:defRPr/>
                      </a:pPr>
                      <a:r>
                        <a:rPr lang="es-CR" sz="3200" dirty="0">
                          <a:effectLst/>
                        </a:rPr>
                        <a:t>(</a:t>
                      </a:r>
                      <a:r>
                        <a:rPr lang="es-CR" sz="3200" dirty="0" err="1">
                          <a:effectLst/>
                        </a:rPr>
                        <a:t>Carnap</a:t>
                      </a:r>
                      <a:r>
                        <a:rPr lang="es-CR" sz="3200" dirty="0">
                          <a:effectLst/>
                        </a:rPr>
                        <a:t>, </a:t>
                      </a:r>
                      <a:r>
                        <a:rPr lang="es-CR" sz="3200" dirty="0" err="1">
                          <a:effectLst/>
                        </a:rPr>
                        <a:t>Reichenbach</a:t>
                      </a:r>
                      <a:r>
                        <a:rPr lang="es-CR" sz="3200" dirty="0">
                          <a:effectLst/>
                        </a:rPr>
                        <a:t>, </a:t>
                      </a:r>
                      <a:r>
                        <a:rPr lang="es-CR" sz="3200" dirty="0" err="1">
                          <a:effectLst/>
                        </a:rPr>
                        <a:t>Neurath</a:t>
                      </a:r>
                      <a:r>
                        <a:rPr lang="es-CR" sz="3200" dirty="0">
                          <a:effectLst/>
                        </a:rPr>
                        <a:t>. Círculo de Viena)</a:t>
                      </a:r>
                      <a:endParaRPr lang="es-ES" sz="3200" dirty="0"/>
                    </a:p>
                    <a:p>
                      <a:pPr algn="ctr"/>
                      <a:endParaRPr lang="es-ES" sz="32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s-CR" sz="2400" dirty="0"/>
                        <a:t>Esfuerzo por encontrar recursos intelectuales que hicieran posible la objetividad y la verdad, apelando a consideraciones lógicas y empíricas; oposición a racismo, irracionalismo, la “verborrea incontrolable”</a:t>
                      </a:r>
                      <a:endParaRPr lang="es-ES" sz="2400" dirty="0"/>
                    </a:p>
                  </a:txBody>
                  <a:tcPr/>
                </a:tc>
                <a:extLst>
                  <a:ext uri="{0D108BD9-81ED-4DB2-BD59-A6C34878D82A}">
                    <a16:rowId xmlns:a16="http://schemas.microsoft.com/office/drawing/2014/main" val="10001"/>
                  </a:ext>
                </a:extLst>
              </a:tr>
              <a:tr h="661512">
                <a:tc vMerge="1">
                  <a:txBody>
                    <a:bodyPr/>
                    <a:lstStyle/>
                    <a:p>
                      <a:endParaRPr lang="es-ES"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s-CR" sz="2400" dirty="0">
                          <a:effectLst/>
                        </a:rPr>
                        <a:t>No hay que hablar de ética o valores, solo de hechos.</a:t>
                      </a:r>
                      <a:endParaRPr lang="es-ES" sz="2400" dirty="0"/>
                    </a:p>
                  </a:txBody>
                  <a:tcPr/>
                </a:tc>
                <a:extLst>
                  <a:ext uri="{0D108BD9-81ED-4DB2-BD59-A6C34878D82A}">
                    <a16:rowId xmlns:a16="http://schemas.microsoft.com/office/drawing/2014/main" val="10002"/>
                  </a:ext>
                </a:extLst>
              </a:tr>
              <a:tr h="498796">
                <a:tc vMerge="1">
                  <a:txBody>
                    <a:bodyPr/>
                    <a:lstStyle/>
                    <a:p>
                      <a:endParaRPr lang="es-ES"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s-CR" sz="2400" dirty="0">
                          <a:effectLst/>
                        </a:rPr>
                        <a:t>Fuerte distinción entre ciencia y no ciencia.</a:t>
                      </a:r>
                      <a:endParaRPr lang="es-ES" sz="2400" dirty="0"/>
                    </a:p>
                  </a:txBody>
                  <a:tcPr/>
                </a:tc>
                <a:extLst>
                  <a:ext uri="{0D108BD9-81ED-4DB2-BD59-A6C34878D82A}">
                    <a16:rowId xmlns:a16="http://schemas.microsoft.com/office/drawing/2014/main" val="10003"/>
                  </a:ext>
                </a:extLst>
              </a:tr>
              <a:tr h="1236739">
                <a:tc vMerge="1">
                  <a:txBody>
                    <a:bodyPr/>
                    <a:lstStyle/>
                    <a:p>
                      <a:endParaRPr lang="es-ES"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s-CR" sz="2400" b="0" dirty="0">
                          <a:effectLst/>
                        </a:rPr>
                        <a:t>La cuestión está en el control del lenguaje científico. La garantía del conocimiento está en el lenguaje. Proposiciones y hechos tienen que coincidir.</a:t>
                      </a:r>
                      <a:endParaRPr lang="es-ES" sz="2400" dirty="0"/>
                    </a:p>
                  </a:txBody>
                  <a:tcPr/>
                </a:tc>
                <a:extLst>
                  <a:ext uri="{0D108BD9-81ED-4DB2-BD59-A6C34878D82A}">
                    <a16:rowId xmlns:a16="http://schemas.microsoft.com/office/drawing/2014/main" val="10004"/>
                  </a:ext>
                </a:extLst>
              </a:tr>
              <a:tr h="949126">
                <a:tc vMerge="1">
                  <a:txBody>
                    <a:bodyPr/>
                    <a:lstStyle/>
                    <a:p>
                      <a:endParaRPr lang="es-ES" dirty="0"/>
                    </a:p>
                  </a:txBody>
                  <a:tcPr/>
                </a:tc>
                <a:tc>
                  <a:txBody>
                    <a:bodyPr/>
                    <a:lstStyle/>
                    <a:p>
                      <a:pPr lvl="0" rtl="0">
                        <a:lnSpc>
                          <a:spcPct val="100000"/>
                        </a:lnSpc>
                      </a:pPr>
                      <a:r>
                        <a:rPr lang="es-CR" sz="2400" b="0" dirty="0">
                          <a:effectLst/>
                        </a:rPr>
                        <a:t>Contexto de demostración, verificación, inducción, lógica matemática: canon universal  de racionalidad.</a:t>
                      </a:r>
                      <a:endParaRPr lang="es-CR" sz="2400" dirty="0">
                        <a:effectLst/>
                      </a:endParaRPr>
                    </a:p>
                  </a:txBody>
                  <a:tcPr/>
                </a:tc>
                <a:extLst>
                  <a:ext uri="{0D108BD9-81ED-4DB2-BD59-A6C34878D82A}">
                    <a16:rowId xmlns:a16="http://schemas.microsoft.com/office/drawing/2014/main" val="10005"/>
                  </a:ext>
                </a:extLst>
              </a:tr>
              <a:tr h="354288">
                <a:tc vMerge="1">
                  <a:txBody>
                    <a:bodyPr/>
                    <a:lstStyle/>
                    <a:p>
                      <a:endParaRPr lang="es-ES" dirty="0"/>
                    </a:p>
                  </a:txBody>
                  <a:tcPr/>
                </a:tc>
                <a:tc>
                  <a:txBody>
                    <a:bodyPr/>
                    <a:lstStyle/>
                    <a:p>
                      <a:endParaRPr lang="es-ES" dirty="0"/>
                    </a:p>
                  </a:txBody>
                  <a:tcPr/>
                </a:tc>
                <a:extLst>
                  <a:ext uri="{0D108BD9-81ED-4DB2-BD59-A6C34878D82A}">
                    <a16:rowId xmlns:a16="http://schemas.microsoft.com/office/drawing/2014/main" val="10006"/>
                  </a:ext>
                </a:extLst>
              </a:tr>
            </a:tbl>
          </a:graphicData>
        </a:graphic>
      </p:graphicFrame>
    </p:spTree>
    <p:extLst>
      <p:ext uri="{BB962C8B-B14F-4D97-AF65-F5344CB8AC3E}">
        <p14:creationId xmlns:p14="http://schemas.microsoft.com/office/powerpoint/2010/main" val="1690673281"/>
      </p:ext>
    </p:extLst>
  </p:cSld>
  <p:clrMapOvr>
    <a:masterClrMapping/>
  </p:clrMapOvr>
  <p:timing>
    <p:tnLst>
      <p:par>
        <p:cTn id="1" dur="indefinite" restart="never" nodeType="tmRoot"/>
      </p:par>
    </p:tnLst>
  </p:timing>
</p:sld>
</file>

<file path=ppt/theme/theme1.xml><?xml version="1.0" encoding="utf-8"?>
<a:theme xmlns:a="http://schemas.openxmlformats.org/drawingml/2006/main" name="Espiral">
  <a:themeElements>
    <a:clrScheme name="Espiral">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Espiral">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Wisp</Template>
  <TotalTime>851</TotalTime>
  <Words>3224</Words>
  <Application>Microsoft Office PowerPoint</Application>
  <PresentationFormat>Panorámica</PresentationFormat>
  <Paragraphs>407</Paragraphs>
  <Slides>48</Slides>
  <Notes>7</Notes>
  <HiddenSlides>0</HiddenSlides>
  <MMClips>0</MMClips>
  <ScaleCrop>false</ScaleCrop>
  <HeadingPairs>
    <vt:vector size="8" baseType="variant">
      <vt:variant>
        <vt:lpstr>Fuentes usadas</vt:lpstr>
      </vt:variant>
      <vt:variant>
        <vt:i4>7</vt:i4>
      </vt:variant>
      <vt:variant>
        <vt:lpstr>Tema</vt:lpstr>
      </vt:variant>
      <vt:variant>
        <vt:i4>1</vt:i4>
      </vt:variant>
      <vt:variant>
        <vt:lpstr>Servidores OLE incrustados</vt:lpstr>
      </vt:variant>
      <vt:variant>
        <vt:i4>1</vt:i4>
      </vt:variant>
      <vt:variant>
        <vt:lpstr>Títulos de diapositiva</vt:lpstr>
      </vt:variant>
      <vt:variant>
        <vt:i4>48</vt:i4>
      </vt:variant>
    </vt:vector>
  </HeadingPairs>
  <TitlesOfParts>
    <vt:vector size="57" baseType="lpstr">
      <vt:lpstr>Arial</vt:lpstr>
      <vt:lpstr>Calibri</vt:lpstr>
      <vt:lpstr>Calibri Light</vt:lpstr>
      <vt:lpstr>Symbol</vt:lpstr>
      <vt:lpstr>Times New Roman</vt:lpstr>
      <vt:lpstr>Wingdings</vt:lpstr>
      <vt:lpstr>Wingdings 3</vt:lpstr>
      <vt:lpstr>Espiral</vt:lpstr>
      <vt:lpstr>Slide</vt:lpstr>
      <vt:lpstr>Presentación de PowerPoint</vt:lpstr>
      <vt:lpstr>Ciencia, política, economía: panorama internacional  Núñez, J (1999): La ciencia y la tecnología como procesos sociales 55-94</vt:lpstr>
      <vt:lpstr>Ciencia, política, economía: panorama internacional </vt:lpstr>
      <vt:lpstr>Ciencia, política, economía: Cuba</vt:lpstr>
      <vt:lpstr>Ciencia, política, economía: Cuba</vt:lpstr>
      <vt:lpstr>Ciencia, política, economía: Cuba</vt:lpstr>
      <vt:lpstr>Ciencia, política, economía: Cuba</vt:lpstr>
      <vt:lpstr>Cambios en la comprensión de CTI. Siglos XX y XXI</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¿Qué es la ciencia? (Bernal:1901-1971)</vt:lpstr>
      <vt:lpstr>Sobre Ciencia</vt:lpstr>
      <vt:lpstr>Sobre Ciencia</vt:lpstr>
      <vt:lpstr>Presentación de PowerPoint</vt:lpstr>
      <vt:lpstr>Presentación de PowerPoint</vt:lpstr>
      <vt:lpstr> Programa de la Construcción Social de la Tecnología  </vt:lpstr>
      <vt:lpstr>Presentación de PowerPoint</vt:lpstr>
      <vt:lpstr>Presentación de PowerPoint</vt:lpstr>
      <vt:lpstr>Presentación de PowerPoint</vt:lpstr>
      <vt:lpstr>Representaciones sobre ciencia, tecnología y sociedad</vt:lpstr>
      <vt:lpstr>Presentación de PowerPoint</vt:lpstr>
      <vt:lpstr>Presentación de PowerPoint</vt:lpstr>
      <vt:lpstr>Presentación de PowerPoint</vt:lpstr>
      <vt:lpstr>  Evolución global de la PCTI  </vt:lpstr>
      <vt:lpstr>Cambio de perspectiva </vt:lpstr>
      <vt:lpstr>Proliferación de conceptos</vt:lpstr>
      <vt:lpstr>Presentación de PowerPoint</vt:lpstr>
      <vt:lpstr>Innovación en el centro de atención: SGGCI </vt:lpstr>
      <vt:lpstr>¿En qué enfoque conceptual se apoya el SGGCI?</vt:lpstr>
      <vt:lpstr>Comencemos por abandonar algunos enfoques limitados</vt:lpstr>
      <vt:lpstr>Triángulo de Sábato (adaptado): herramienta analítica simple para pensar el problema</vt:lpstr>
      <vt:lpstr> Conceptualización de la innovación </vt:lpstr>
      <vt:lpstr>Características de la innovación</vt:lpstr>
      <vt:lpstr>Sistemas de innovación. </vt:lpstr>
      <vt:lpstr>¿Quiénes son los actores?</vt:lpstr>
      <vt:lpstr>Sobre los actores que aseguren articulación entre actores: Estos pueden ser </vt:lpstr>
      <vt:lpstr>Rasgos del enfoque de sistemas de innovación adoptado</vt:lpstr>
      <vt:lpstr>Sugerencia </vt:lpstr>
      <vt:lpstr>Innovación y desarrollo local: observaciones</vt:lpstr>
      <vt:lpstr> Presidente Miguel Díaz-Canel Bermúdez Entrevista a la TV 16 octubre 2023 </vt:lpstr>
      <vt:lpstr>¿Por qué fracasan muchas experiencias de descentralización y desarrollo territorial?</vt:lpstr>
      <vt:lpstr>Para concluir: palabras clave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Innovación y desarrollo local: planteamiento del problema</dc:title>
  <dc:creator>Jorge Rafael</dc:creator>
  <cp:lastModifiedBy>PC 4</cp:lastModifiedBy>
  <cp:revision>236</cp:revision>
  <dcterms:created xsi:type="dcterms:W3CDTF">2022-08-30T14:44:43Z</dcterms:created>
  <dcterms:modified xsi:type="dcterms:W3CDTF">2009-01-01T09:33:36Z</dcterms:modified>
</cp:coreProperties>
</file>