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AE5297-019D-47CE-A21D-D02BB851F7B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B84C2F3B-CED3-407E-9E2D-7A79C908C8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B7C91980-AA10-4B67-B178-EAA99FEDD447}"/>
              </a:ext>
            </a:extLst>
          </p:cNvPr>
          <p:cNvSpPr>
            <a:spLocks noGrp="1"/>
          </p:cNvSpPr>
          <p:nvPr>
            <p:ph type="dt" sz="half" idx="10"/>
          </p:nvPr>
        </p:nvSpPr>
        <p:spPr/>
        <p:txBody>
          <a:bodyPr/>
          <a:lstStyle/>
          <a:p>
            <a:fld id="{AC356C91-162E-44CD-A579-5A80035B2E81}" type="datetimeFigureOut">
              <a:rPr lang="es-ES" smtClean="0"/>
              <a:t>22/04/2025</a:t>
            </a:fld>
            <a:endParaRPr lang="es-ES"/>
          </a:p>
        </p:txBody>
      </p:sp>
      <p:sp>
        <p:nvSpPr>
          <p:cNvPr id="5" name="Marcador de pie de página 4">
            <a:extLst>
              <a:ext uri="{FF2B5EF4-FFF2-40B4-BE49-F238E27FC236}">
                <a16:creationId xmlns:a16="http://schemas.microsoft.com/office/drawing/2014/main" id="{6DFDD998-BD85-49CC-9F19-D2F3925E6E46}"/>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C711FF6-2A75-419F-91AC-52BDC48944D6}"/>
              </a:ext>
            </a:extLst>
          </p:cNvPr>
          <p:cNvSpPr>
            <a:spLocks noGrp="1"/>
          </p:cNvSpPr>
          <p:nvPr>
            <p:ph type="sldNum" sz="quarter" idx="12"/>
          </p:nvPr>
        </p:nvSpPr>
        <p:spPr/>
        <p:txBody>
          <a:bodyPr/>
          <a:lstStyle/>
          <a:p>
            <a:fld id="{D8475D16-141C-4E01-BCDD-E125A9582723}" type="slidenum">
              <a:rPr lang="es-ES" smtClean="0"/>
              <a:t>‹Nº›</a:t>
            </a:fld>
            <a:endParaRPr lang="es-ES"/>
          </a:p>
        </p:txBody>
      </p:sp>
    </p:spTree>
    <p:extLst>
      <p:ext uri="{BB962C8B-B14F-4D97-AF65-F5344CB8AC3E}">
        <p14:creationId xmlns:p14="http://schemas.microsoft.com/office/powerpoint/2010/main" val="2670116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85973C-CEE4-4222-93D6-CDD6729AA260}"/>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2EC0455A-3895-4B30-AA10-F22BE02824EB}"/>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527182DE-701D-4C22-BF18-75449962B24D}"/>
              </a:ext>
            </a:extLst>
          </p:cNvPr>
          <p:cNvSpPr>
            <a:spLocks noGrp="1"/>
          </p:cNvSpPr>
          <p:nvPr>
            <p:ph type="dt" sz="half" idx="10"/>
          </p:nvPr>
        </p:nvSpPr>
        <p:spPr/>
        <p:txBody>
          <a:bodyPr/>
          <a:lstStyle/>
          <a:p>
            <a:fld id="{AC356C91-162E-44CD-A579-5A80035B2E81}" type="datetimeFigureOut">
              <a:rPr lang="es-ES" smtClean="0"/>
              <a:t>22/04/2025</a:t>
            </a:fld>
            <a:endParaRPr lang="es-ES"/>
          </a:p>
        </p:txBody>
      </p:sp>
      <p:sp>
        <p:nvSpPr>
          <p:cNvPr id="5" name="Marcador de pie de página 4">
            <a:extLst>
              <a:ext uri="{FF2B5EF4-FFF2-40B4-BE49-F238E27FC236}">
                <a16:creationId xmlns:a16="http://schemas.microsoft.com/office/drawing/2014/main" id="{D24383EC-CE0B-4626-8365-78C675A7CE76}"/>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5F605BC0-D69A-4B9A-897A-B977FEF39FA6}"/>
              </a:ext>
            </a:extLst>
          </p:cNvPr>
          <p:cNvSpPr>
            <a:spLocks noGrp="1"/>
          </p:cNvSpPr>
          <p:nvPr>
            <p:ph type="sldNum" sz="quarter" idx="12"/>
          </p:nvPr>
        </p:nvSpPr>
        <p:spPr/>
        <p:txBody>
          <a:bodyPr/>
          <a:lstStyle/>
          <a:p>
            <a:fld id="{D8475D16-141C-4E01-BCDD-E125A9582723}" type="slidenum">
              <a:rPr lang="es-ES" smtClean="0"/>
              <a:t>‹Nº›</a:t>
            </a:fld>
            <a:endParaRPr lang="es-ES"/>
          </a:p>
        </p:txBody>
      </p:sp>
    </p:spTree>
    <p:extLst>
      <p:ext uri="{BB962C8B-B14F-4D97-AF65-F5344CB8AC3E}">
        <p14:creationId xmlns:p14="http://schemas.microsoft.com/office/powerpoint/2010/main" val="2776218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026651D-A409-4CC8-9AF2-A66220B09AD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24E8D30D-9327-4CFA-960E-DE7D0EAF4BFC}"/>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24015366-6D3D-4ED3-B2C3-BB428BC6E5A9}"/>
              </a:ext>
            </a:extLst>
          </p:cNvPr>
          <p:cNvSpPr>
            <a:spLocks noGrp="1"/>
          </p:cNvSpPr>
          <p:nvPr>
            <p:ph type="dt" sz="half" idx="10"/>
          </p:nvPr>
        </p:nvSpPr>
        <p:spPr/>
        <p:txBody>
          <a:bodyPr/>
          <a:lstStyle/>
          <a:p>
            <a:fld id="{AC356C91-162E-44CD-A579-5A80035B2E81}" type="datetimeFigureOut">
              <a:rPr lang="es-ES" smtClean="0"/>
              <a:t>22/04/2025</a:t>
            </a:fld>
            <a:endParaRPr lang="es-ES"/>
          </a:p>
        </p:txBody>
      </p:sp>
      <p:sp>
        <p:nvSpPr>
          <p:cNvPr id="5" name="Marcador de pie de página 4">
            <a:extLst>
              <a:ext uri="{FF2B5EF4-FFF2-40B4-BE49-F238E27FC236}">
                <a16:creationId xmlns:a16="http://schemas.microsoft.com/office/drawing/2014/main" id="{CA86C054-C587-476A-91CF-78487CC92B4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C7CE21E8-C4B1-4CDF-A1BE-C4C52DB5F53B}"/>
              </a:ext>
            </a:extLst>
          </p:cNvPr>
          <p:cNvSpPr>
            <a:spLocks noGrp="1"/>
          </p:cNvSpPr>
          <p:nvPr>
            <p:ph type="sldNum" sz="quarter" idx="12"/>
          </p:nvPr>
        </p:nvSpPr>
        <p:spPr/>
        <p:txBody>
          <a:bodyPr/>
          <a:lstStyle/>
          <a:p>
            <a:fld id="{D8475D16-141C-4E01-BCDD-E125A9582723}" type="slidenum">
              <a:rPr lang="es-ES" smtClean="0"/>
              <a:t>‹Nº›</a:t>
            </a:fld>
            <a:endParaRPr lang="es-ES"/>
          </a:p>
        </p:txBody>
      </p:sp>
    </p:spTree>
    <p:extLst>
      <p:ext uri="{BB962C8B-B14F-4D97-AF65-F5344CB8AC3E}">
        <p14:creationId xmlns:p14="http://schemas.microsoft.com/office/powerpoint/2010/main" val="2062025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4D90A9-A52F-4EB3-8EA9-7130E1A7D4BF}"/>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C9921200-1DB4-4593-A330-AC02BE5D6F7D}"/>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A284890E-842C-445E-A713-F2469ED0E914}"/>
              </a:ext>
            </a:extLst>
          </p:cNvPr>
          <p:cNvSpPr>
            <a:spLocks noGrp="1"/>
          </p:cNvSpPr>
          <p:nvPr>
            <p:ph type="dt" sz="half" idx="10"/>
          </p:nvPr>
        </p:nvSpPr>
        <p:spPr/>
        <p:txBody>
          <a:bodyPr/>
          <a:lstStyle/>
          <a:p>
            <a:fld id="{AC356C91-162E-44CD-A579-5A80035B2E81}" type="datetimeFigureOut">
              <a:rPr lang="es-ES" smtClean="0"/>
              <a:t>22/04/2025</a:t>
            </a:fld>
            <a:endParaRPr lang="es-ES"/>
          </a:p>
        </p:txBody>
      </p:sp>
      <p:sp>
        <p:nvSpPr>
          <p:cNvPr id="5" name="Marcador de pie de página 4">
            <a:extLst>
              <a:ext uri="{FF2B5EF4-FFF2-40B4-BE49-F238E27FC236}">
                <a16:creationId xmlns:a16="http://schemas.microsoft.com/office/drawing/2014/main" id="{15AF0E70-6FAC-4E65-9D7D-DE5A0CA95C6B}"/>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DE788E0-3997-498B-B161-514FC012A39E}"/>
              </a:ext>
            </a:extLst>
          </p:cNvPr>
          <p:cNvSpPr>
            <a:spLocks noGrp="1"/>
          </p:cNvSpPr>
          <p:nvPr>
            <p:ph type="sldNum" sz="quarter" idx="12"/>
          </p:nvPr>
        </p:nvSpPr>
        <p:spPr/>
        <p:txBody>
          <a:bodyPr/>
          <a:lstStyle/>
          <a:p>
            <a:fld id="{D8475D16-141C-4E01-BCDD-E125A9582723}" type="slidenum">
              <a:rPr lang="es-ES" smtClean="0"/>
              <a:t>‹Nº›</a:t>
            </a:fld>
            <a:endParaRPr lang="es-ES"/>
          </a:p>
        </p:txBody>
      </p:sp>
    </p:spTree>
    <p:extLst>
      <p:ext uri="{BB962C8B-B14F-4D97-AF65-F5344CB8AC3E}">
        <p14:creationId xmlns:p14="http://schemas.microsoft.com/office/powerpoint/2010/main" val="333316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749B69-D458-4652-A9FD-D5B5F7F516F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A9917AF8-0393-4DE5-963D-B36B4A7481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49EFD999-3784-49A0-85FC-0DA822701832}"/>
              </a:ext>
            </a:extLst>
          </p:cNvPr>
          <p:cNvSpPr>
            <a:spLocks noGrp="1"/>
          </p:cNvSpPr>
          <p:nvPr>
            <p:ph type="dt" sz="half" idx="10"/>
          </p:nvPr>
        </p:nvSpPr>
        <p:spPr/>
        <p:txBody>
          <a:bodyPr/>
          <a:lstStyle/>
          <a:p>
            <a:fld id="{AC356C91-162E-44CD-A579-5A80035B2E81}" type="datetimeFigureOut">
              <a:rPr lang="es-ES" smtClean="0"/>
              <a:t>22/04/2025</a:t>
            </a:fld>
            <a:endParaRPr lang="es-ES"/>
          </a:p>
        </p:txBody>
      </p:sp>
      <p:sp>
        <p:nvSpPr>
          <p:cNvPr id="5" name="Marcador de pie de página 4">
            <a:extLst>
              <a:ext uri="{FF2B5EF4-FFF2-40B4-BE49-F238E27FC236}">
                <a16:creationId xmlns:a16="http://schemas.microsoft.com/office/drawing/2014/main" id="{B9B3AF1C-C1A5-48CB-B4E4-88DB7508BDF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0A3080E4-B3A2-4A85-9B80-F1EAEB249113}"/>
              </a:ext>
            </a:extLst>
          </p:cNvPr>
          <p:cNvSpPr>
            <a:spLocks noGrp="1"/>
          </p:cNvSpPr>
          <p:nvPr>
            <p:ph type="sldNum" sz="quarter" idx="12"/>
          </p:nvPr>
        </p:nvSpPr>
        <p:spPr/>
        <p:txBody>
          <a:bodyPr/>
          <a:lstStyle/>
          <a:p>
            <a:fld id="{D8475D16-141C-4E01-BCDD-E125A9582723}" type="slidenum">
              <a:rPr lang="es-ES" smtClean="0"/>
              <a:t>‹Nº›</a:t>
            </a:fld>
            <a:endParaRPr lang="es-ES"/>
          </a:p>
        </p:txBody>
      </p:sp>
    </p:spTree>
    <p:extLst>
      <p:ext uri="{BB962C8B-B14F-4D97-AF65-F5344CB8AC3E}">
        <p14:creationId xmlns:p14="http://schemas.microsoft.com/office/powerpoint/2010/main" val="286198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F0C907-9A17-4AD4-B501-FAA4C74B07F0}"/>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70BFD1E0-E303-4291-ABD3-0B8C21B6EAC6}"/>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051BEA48-F9E3-4E86-8597-BE743FDE5219}"/>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D0E7FF9F-7B39-43D7-BE10-88241C819662}"/>
              </a:ext>
            </a:extLst>
          </p:cNvPr>
          <p:cNvSpPr>
            <a:spLocks noGrp="1"/>
          </p:cNvSpPr>
          <p:nvPr>
            <p:ph type="dt" sz="half" idx="10"/>
          </p:nvPr>
        </p:nvSpPr>
        <p:spPr/>
        <p:txBody>
          <a:bodyPr/>
          <a:lstStyle/>
          <a:p>
            <a:fld id="{AC356C91-162E-44CD-A579-5A80035B2E81}" type="datetimeFigureOut">
              <a:rPr lang="es-ES" smtClean="0"/>
              <a:t>22/04/2025</a:t>
            </a:fld>
            <a:endParaRPr lang="es-ES"/>
          </a:p>
        </p:txBody>
      </p:sp>
      <p:sp>
        <p:nvSpPr>
          <p:cNvPr id="6" name="Marcador de pie de página 5">
            <a:extLst>
              <a:ext uri="{FF2B5EF4-FFF2-40B4-BE49-F238E27FC236}">
                <a16:creationId xmlns:a16="http://schemas.microsoft.com/office/drawing/2014/main" id="{52081C46-B610-4B10-9A21-1F7286B8CBEB}"/>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45CD810C-10CB-4090-B9DB-9A2191800C43}"/>
              </a:ext>
            </a:extLst>
          </p:cNvPr>
          <p:cNvSpPr>
            <a:spLocks noGrp="1"/>
          </p:cNvSpPr>
          <p:nvPr>
            <p:ph type="sldNum" sz="quarter" idx="12"/>
          </p:nvPr>
        </p:nvSpPr>
        <p:spPr/>
        <p:txBody>
          <a:bodyPr/>
          <a:lstStyle/>
          <a:p>
            <a:fld id="{D8475D16-141C-4E01-BCDD-E125A9582723}" type="slidenum">
              <a:rPr lang="es-ES" smtClean="0"/>
              <a:t>‹Nº›</a:t>
            </a:fld>
            <a:endParaRPr lang="es-ES"/>
          </a:p>
        </p:txBody>
      </p:sp>
    </p:spTree>
    <p:extLst>
      <p:ext uri="{BB962C8B-B14F-4D97-AF65-F5344CB8AC3E}">
        <p14:creationId xmlns:p14="http://schemas.microsoft.com/office/powerpoint/2010/main" val="424780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F7CAB5-6403-4359-83EC-B1B487289049}"/>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42C2C005-9C61-4D0C-BDFD-AEA59BCAA6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90C4818A-0C47-41D3-85B8-19EFD9DF27E1}"/>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411778B9-7074-4A2B-A254-40089FC8E6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32ED03E0-A9EF-40D2-9703-FFA9742AB479}"/>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52DE4FA9-988D-4C87-9605-7F3236ED04FB}"/>
              </a:ext>
            </a:extLst>
          </p:cNvPr>
          <p:cNvSpPr>
            <a:spLocks noGrp="1"/>
          </p:cNvSpPr>
          <p:nvPr>
            <p:ph type="dt" sz="half" idx="10"/>
          </p:nvPr>
        </p:nvSpPr>
        <p:spPr/>
        <p:txBody>
          <a:bodyPr/>
          <a:lstStyle/>
          <a:p>
            <a:fld id="{AC356C91-162E-44CD-A579-5A80035B2E81}" type="datetimeFigureOut">
              <a:rPr lang="es-ES" smtClean="0"/>
              <a:t>22/04/2025</a:t>
            </a:fld>
            <a:endParaRPr lang="es-ES"/>
          </a:p>
        </p:txBody>
      </p:sp>
      <p:sp>
        <p:nvSpPr>
          <p:cNvPr id="8" name="Marcador de pie de página 7">
            <a:extLst>
              <a:ext uri="{FF2B5EF4-FFF2-40B4-BE49-F238E27FC236}">
                <a16:creationId xmlns:a16="http://schemas.microsoft.com/office/drawing/2014/main" id="{EAD31757-7C2C-489C-A1B4-3A26939A6804}"/>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79474E69-67E4-451D-A41B-82DFC0805842}"/>
              </a:ext>
            </a:extLst>
          </p:cNvPr>
          <p:cNvSpPr>
            <a:spLocks noGrp="1"/>
          </p:cNvSpPr>
          <p:nvPr>
            <p:ph type="sldNum" sz="quarter" idx="12"/>
          </p:nvPr>
        </p:nvSpPr>
        <p:spPr/>
        <p:txBody>
          <a:bodyPr/>
          <a:lstStyle/>
          <a:p>
            <a:fld id="{D8475D16-141C-4E01-BCDD-E125A9582723}" type="slidenum">
              <a:rPr lang="es-ES" smtClean="0"/>
              <a:t>‹Nº›</a:t>
            </a:fld>
            <a:endParaRPr lang="es-ES"/>
          </a:p>
        </p:txBody>
      </p:sp>
    </p:spTree>
    <p:extLst>
      <p:ext uri="{BB962C8B-B14F-4D97-AF65-F5344CB8AC3E}">
        <p14:creationId xmlns:p14="http://schemas.microsoft.com/office/powerpoint/2010/main" val="1913165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73552B-A341-489F-B5DA-6D37D97EBAA6}"/>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CE36F3E1-B26A-47AC-97F7-56A225A70B8D}"/>
              </a:ext>
            </a:extLst>
          </p:cNvPr>
          <p:cNvSpPr>
            <a:spLocks noGrp="1"/>
          </p:cNvSpPr>
          <p:nvPr>
            <p:ph type="dt" sz="half" idx="10"/>
          </p:nvPr>
        </p:nvSpPr>
        <p:spPr/>
        <p:txBody>
          <a:bodyPr/>
          <a:lstStyle/>
          <a:p>
            <a:fld id="{AC356C91-162E-44CD-A579-5A80035B2E81}" type="datetimeFigureOut">
              <a:rPr lang="es-ES" smtClean="0"/>
              <a:t>22/04/2025</a:t>
            </a:fld>
            <a:endParaRPr lang="es-ES"/>
          </a:p>
        </p:txBody>
      </p:sp>
      <p:sp>
        <p:nvSpPr>
          <p:cNvPr id="4" name="Marcador de pie de página 3">
            <a:extLst>
              <a:ext uri="{FF2B5EF4-FFF2-40B4-BE49-F238E27FC236}">
                <a16:creationId xmlns:a16="http://schemas.microsoft.com/office/drawing/2014/main" id="{9D43E847-23CF-4EC6-A340-EA3EE780D02A}"/>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574885DC-807B-4E59-B69B-4534FC17C11C}"/>
              </a:ext>
            </a:extLst>
          </p:cNvPr>
          <p:cNvSpPr>
            <a:spLocks noGrp="1"/>
          </p:cNvSpPr>
          <p:nvPr>
            <p:ph type="sldNum" sz="quarter" idx="12"/>
          </p:nvPr>
        </p:nvSpPr>
        <p:spPr/>
        <p:txBody>
          <a:bodyPr/>
          <a:lstStyle/>
          <a:p>
            <a:fld id="{D8475D16-141C-4E01-BCDD-E125A9582723}" type="slidenum">
              <a:rPr lang="es-ES" smtClean="0"/>
              <a:t>‹Nº›</a:t>
            </a:fld>
            <a:endParaRPr lang="es-ES"/>
          </a:p>
        </p:txBody>
      </p:sp>
    </p:spTree>
    <p:extLst>
      <p:ext uri="{BB962C8B-B14F-4D97-AF65-F5344CB8AC3E}">
        <p14:creationId xmlns:p14="http://schemas.microsoft.com/office/powerpoint/2010/main" val="1836172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5383CD4-C27C-4370-A973-02A4F59051C2}"/>
              </a:ext>
            </a:extLst>
          </p:cNvPr>
          <p:cNvSpPr>
            <a:spLocks noGrp="1"/>
          </p:cNvSpPr>
          <p:nvPr>
            <p:ph type="dt" sz="half" idx="10"/>
          </p:nvPr>
        </p:nvSpPr>
        <p:spPr/>
        <p:txBody>
          <a:bodyPr/>
          <a:lstStyle/>
          <a:p>
            <a:fld id="{AC356C91-162E-44CD-A579-5A80035B2E81}" type="datetimeFigureOut">
              <a:rPr lang="es-ES" smtClean="0"/>
              <a:t>22/04/2025</a:t>
            </a:fld>
            <a:endParaRPr lang="es-ES"/>
          </a:p>
        </p:txBody>
      </p:sp>
      <p:sp>
        <p:nvSpPr>
          <p:cNvPr id="3" name="Marcador de pie de página 2">
            <a:extLst>
              <a:ext uri="{FF2B5EF4-FFF2-40B4-BE49-F238E27FC236}">
                <a16:creationId xmlns:a16="http://schemas.microsoft.com/office/drawing/2014/main" id="{002A0065-E40E-48D8-930C-127F9FFA10C5}"/>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4F82F543-5B2C-4A30-A955-3A83A04BF7B2}"/>
              </a:ext>
            </a:extLst>
          </p:cNvPr>
          <p:cNvSpPr>
            <a:spLocks noGrp="1"/>
          </p:cNvSpPr>
          <p:nvPr>
            <p:ph type="sldNum" sz="quarter" idx="12"/>
          </p:nvPr>
        </p:nvSpPr>
        <p:spPr/>
        <p:txBody>
          <a:bodyPr/>
          <a:lstStyle/>
          <a:p>
            <a:fld id="{D8475D16-141C-4E01-BCDD-E125A9582723}" type="slidenum">
              <a:rPr lang="es-ES" smtClean="0"/>
              <a:t>‹Nº›</a:t>
            </a:fld>
            <a:endParaRPr lang="es-ES"/>
          </a:p>
        </p:txBody>
      </p:sp>
    </p:spTree>
    <p:extLst>
      <p:ext uri="{BB962C8B-B14F-4D97-AF65-F5344CB8AC3E}">
        <p14:creationId xmlns:p14="http://schemas.microsoft.com/office/powerpoint/2010/main" val="39763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C95A93-A861-4BA0-BB17-8E0DFF04056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DFA6AE0D-6D4E-4ECE-8466-29008EDD41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28736E17-5F29-4E25-B00B-DFBEEBE505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11F3DADE-514E-4D76-B511-9CBA6A27911E}"/>
              </a:ext>
            </a:extLst>
          </p:cNvPr>
          <p:cNvSpPr>
            <a:spLocks noGrp="1"/>
          </p:cNvSpPr>
          <p:nvPr>
            <p:ph type="dt" sz="half" idx="10"/>
          </p:nvPr>
        </p:nvSpPr>
        <p:spPr/>
        <p:txBody>
          <a:bodyPr/>
          <a:lstStyle/>
          <a:p>
            <a:fld id="{AC356C91-162E-44CD-A579-5A80035B2E81}" type="datetimeFigureOut">
              <a:rPr lang="es-ES" smtClean="0"/>
              <a:t>22/04/2025</a:t>
            </a:fld>
            <a:endParaRPr lang="es-ES"/>
          </a:p>
        </p:txBody>
      </p:sp>
      <p:sp>
        <p:nvSpPr>
          <p:cNvPr id="6" name="Marcador de pie de página 5">
            <a:extLst>
              <a:ext uri="{FF2B5EF4-FFF2-40B4-BE49-F238E27FC236}">
                <a16:creationId xmlns:a16="http://schemas.microsoft.com/office/drawing/2014/main" id="{51C285E7-210B-46C8-8E26-29052498A4D9}"/>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5EEECB4C-6CC3-43E0-95E7-2F7A82C9B61D}"/>
              </a:ext>
            </a:extLst>
          </p:cNvPr>
          <p:cNvSpPr>
            <a:spLocks noGrp="1"/>
          </p:cNvSpPr>
          <p:nvPr>
            <p:ph type="sldNum" sz="quarter" idx="12"/>
          </p:nvPr>
        </p:nvSpPr>
        <p:spPr/>
        <p:txBody>
          <a:bodyPr/>
          <a:lstStyle/>
          <a:p>
            <a:fld id="{D8475D16-141C-4E01-BCDD-E125A9582723}" type="slidenum">
              <a:rPr lang="es-ES" smtClean="0"/>
              <a:t>‹Nº›</a:t>
            </a:fld>
            <a:endParaRPr lang="es-ES"/>
          </a:p>
        </p:txBody>
      </p:sp>
    </p:spTree>
    <p:extLst>
      <p:ext uri="{BB962C8B-B14F-4D97-AF65-F5344CB8AC3E}">
        <p14:creationId xmlns:p14="http://schemas.microsoft.com/office/powerpoint/2010/main" val="3423301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DFC99C-2B4B-4726-9565-DC064198D1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38E8743F-D0E9-4CC9-A141-8A7103655F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8A9AD1AF-C639-44CD-8D9A-E5B6F41D68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2F851302-29B7-44E5-8E57-D4BAF00FD88F}"/>
              </a:ext>
            </a:extLst>
          </p:cNvPr>
          <p:cNvSpPr>
            <a:spLocks noGrp="1"/>
          </p:cNvSpPr>
          <p:nvPr>
            <p:ph type="dt" sz="half" idx="10"/>
          </p:nvPr>
        </p:nvSpPr>
        <p:spPr/>
        <p:txBody>
          <a:bodyPr/>
          <a:lstStyle/>
          <a:p>
            <a:fld id="{AC356C91-162E-44CD-A579-5A80035B2E81}" type="datetimeFigureOut">
              <a:rPr lang="es-ES" smtClean="0"/>
              <a:t>22/04/2025</a:t>
            </a:fld>
            <a:endParaRPr lang="es-ES"/>
          </a:p>
        </p:txBody>
      </p:sp>
      <p:sp>
        <p:nvSpPr>
          <p:cNvPr id="6" name="Marcador de pie de página 5">
            <a:extLst>
              <a:ext uri="{FF2B5EF4-FFF2-40B4-BE49-F238E27FC236}">
                <a16:creationId xmlns:a16="http://schemas.microsoft.com/office/drawing/2014/main" id="{418AC26B-F9DB-4A90-B128-F4D8480931B2}"/>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EC0CE2F5-0348-4489-B953-BE91BABD1D10}"/>
              </a:ext>
            </a:extLst>
          </p:cNvPr>
          <p:cNvSpPr>
            <a:spLocks noGrp="1"/>
          </p:cNvSpPr>
          <p:nvPr>
            <p:ph type="sldNum" sz="quarter" idx="12"/>
          </p:nvPr>
        </p:nvSpPr>
        <p:spPr/>
        <p:txBody>
          <a:bodyPr/>
          <a:lstStyle/>
          <a:p>
            <a:fld id="{D8475D16-141C-4E01-BCDD-E125A9582723}" type="slidenum">
              <a:rPr lang="es-ES" smtClean="0"/>
              <a:t>‹Nº›</a:t>
            </a:fld>
            <a:endParaRPr lang="es-ES"/>
          </a:p>
        </p:txBody>
      </p:sp>
    </p:spTree>
    <p:extLst>
      <p:ext uri="{BB962C8B-B14F-4D97-AF65-F5344CB8AC3E}">
        <p14:creationId xmlns:p14="http://schemas.microsoft.com/office/powerpoint/2010/main" val="3056615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80B9011-DD88-4D38-A28A-FCD447BBB8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6E3ECB64-E143-42BE-9A25-08DB18E33F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DCA93333-5AFF-4A8F-9458-2D85FBC3D9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356C91-162E-44CD-A579-5A80035B2E81}" type="datetimeFigureOut">
              <a:rPr lang="es-ES" smtClean="0"/>
              <a:t>22/04/2025</a:t>
            </a:fld>
            <a:endParaRPr lang="es-ES"/>
          </a:p>
        </p:txBody>
      </p:sp>
      <p:sp>
        <p:nvSpPr>
          <p:cNvPr id="5" name="Marcador de pie de página 4">
            <a:extLst>
              <a:ext uri="{FF2B5EF4-FFF2-40B4-BE49-F238E27FC236}">
                <a16:creationId xmlns:a16="http://schemas.microsoft.com/office/drawing/2014/main" id="{3F71C4FF-2424-41CB-8F64-E01299936B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E88B87A5-8671-4D35-908C-C4DB57D9A6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475D16-141C-4E01-BCDD-E125A9582723}" type="slidenum">
              <a:rPr lang="es-ES" smtClean="0"/>
              <a:t>‹Nº›</a:t>
            </a:fld>
            <a:endParaRPr lang="es-ES"/>
          </a:p>
        </p:txBody>
      </p:sp>
    </p:spTree>
    <p:extLst>
      <p:ext uri="{BB962C8B-B14F-4D97-AF65-F5344CB8AC3E}">
        <p14:creationId xmlns:p14="http://schemas.microsoft.com/office/powerpoint/2010/main" val="768385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1467465" y="1053229"/>
            <a:ext cx="9844548" cy="2387600"/>
          </a:xfrm>
        </p:spPr>
        <p:txBody>
          <a:bodyPr>
            <a:noAutofit/>
          </a:bodyPr>
          <a:lstStyle/>
          <a:p>
            <a:r>
              <a:rPr lang="es-ES" sz="4000" b="1" dirty="0">
                <a:solidFill>
                  <a:srgbClr val="C00000"/>
                </a:solidFill>
                <a:latin typeface="Arial Narrow" panose="020B0606020202030204" pitchFamily="34" charset="0"/>
              </a:rPr>
              <a:t>Ejercicio profesional  </a:t>
            </a:r>
            <a:br>
              <a:rPr lang="es-ES" sz="4000" b="1" dirty="0">
                <a:latin typeface="Arial Narrow" panose="020B0606020202030204" pitchFamily="34" charset="0"/>
              </a:rPr>
            </a:br>
            <a:r>
              <a:rPr lang="es-ES" sz="4000" b="1" dirty="0">
                <a:latin typeface="Arial Narrow" panose="020B0606020202030204" pitchFamily="34" charset="0"/>
              </a:rPr>
              <a:t>Aspectos esenciales como forma de culminación de estudios</a:t>
            </a:r>
          </a:p>
        </p:txBody>
      </p:sp>
      <p:sp>
        <p:nvSpPr>
          <p:cNvPr id="3" name="Subtítulo 2">
            <a:extLst>
              <a:ext uri="{FF2B5EF4-FFF2-40B4-BE49-F238E27FC236}">
                <a16:creationId xmlns:a16="http://schemas.microsoft.com/office/drawing/2014/main" id="{F415F3BF-4C2D-42AF-B37B-239BCADCEA4B}"/>
              </a:ext>
            </a:extLst>
          </p:cNvPr>
          <p:cNvSpPr>
            <a:spLocks noGrp="1"/>
          </p:cNvSpPr>
          <p:nvPr>
            <p:ph type="subTitle" idx="1"/>
          </p:nvPr>
        </p:nvSpPr>
        <p:spPr>
          <a:xfrm>
            <a:off x="1524000" y="4191973"/>
            <a:ext cx="9144000" cy="1655762"/>
          </a:xfrm>
        </p:spPr>
        <p:txBody>
          <a:bodyPr/>
          <a:lstStyle/>
          <a:p>
            <a:r>
              <a:rPr lang="es-ES" sz="3600" b="1" dirty="0">
                <a:latin typeface="Arial Narrow" panose="020B0606020202030204" pitchFamily="34" charset="0"/>
              </a:rPr>
              <a:t>Licenciatura en Educación. Biología </a:t>
            </a:r>
          </a:p>
          <a:p>
            <a:r>
              <a:rPr lang="es-ES" sz="3600" b="1" dirty="0">
                <a:latin typeface="Arial Narrow" panose="020B0606020202030204" pitchFamily="34" charset="0"/>
              </a:rPr>
              <a:t>2024-2025</a:t>
            </a:r>
            <a:endParaRPr lang="es-ES" b="1" dirty="0">
              <a:latin typeface="Arial Narrow" panose="020B0606020202030204" pitchFamily="34" charset="0"/>
            </a:endParaRPr>
          </a:p>
        </p:txBody>
      </p:sp>
      <p:sp>
        <p:nvSpPr>
          <p:cNvPr id="4" name="Rectángulo 3">
            <a:extLst>
              <a:ext uri="{FF2B5EF4-FFF2-40B4-BE49-F238E27FC236}">
                <a16:creationId xmlns:a16="http://schemas.microsoft.com/office/drawing/2014/main" id="{44BDA64A-14B1-47CF-BDF9-E93F27B780D0}"/>
              </a:ext>
            </a:extLst>
          </p:cNvPr>
          <p:cNvSpPr/>
          <p:nvPr/>
        </p:nvSpPr>
        <p:spPr>
          <a:xfrm>
            <a:off x="1224116" y="1506562"/>
            <a:ext cx="10264879" cy="2318929"/>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416002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1371601" y="914400"/>
            <a:ext cx="9704437" cy="4734233"/>
          </a:xfrm>
        </p:spPr>
        <p:txBody>
          <a:bodyPr>
            <a:noAutofit/>
          </a:bodyPr>
          <a:lstStyle/>
          <a:p>
            <a:pPr algn="just">
              <a:lnSpc>
                <a:spcPct val="100000"/>
              </a:lnSpc>
            </a:pPr>
            <a:r>
              <a:rPr lang="es-ES" sz="3600" b="1" dirty="0">
                <a:solidFill>
                  <a:srgbClr val="C00000"/>
                </a:solidFill>
                <a:latin typeface="Arial Narrow" panose="020B0606020202030204" pitchFamily="34" charset="0"/>
              </a:rPr>
              <a:t>Clase</a:t>
            </a:r>
            <a:br>
              <a:rPr lang="es-ES" sz="3600" b="1" dirty="0">
                <a:solidFill>
                  <a:srgbClr val="C00000"/>
                </a:solidFill>
                <a:latin typeface="Arial Narrow" panose="020B0606020202030204" pitchFamily="34" charset="0"/>
              </a:rPr>
            </a:b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 Título de la unidad y asunto de la clase</a:t>
            </a:r>
            <a:br>
              <a:rPr lang="es-ES" sz="3200" b="1" dirty="0">
                <a:latin typeface="Arial Narrow" panose="020B0606020202030204" pitchFamily="34" charset="0"/>
              </a:rPr>
            </a:br>
            <a:br>
              <a:rPr lang="es-ES" sz="3200" b="1" dirty="0">
                <a:latin typeface="Arial Narrow" panose="020B0606020202030204" pitchFamily="34" charset="0"/>
              </a:rPr>
            </a:br>
            <a:r>
              <a:rPr lang="es-ES" sz="3200" b="1" dirty="0">
                <a:latin typeface="Arial Narrow" panose="020B0606020202030204" pitchFamily="34" charset="0"/>
              </a:rPr>
              <a:t>• Objetivo (s). </a:t>
            </a:r>
            <a:r>
              <a:rPr lang="es-ES" sz="3200" dirty="0">
                <a:latin typeface="Arial Narrow" panose="020B0606020202030204" pitchFamily="34" charset="0"/>
              </a:rPr>
              <a:t>Garantizar que se corresponda(n) con el programa, que sea(n) lo más orientador(es) posible y que haya condiciones de darle(s) cumplimiento en el tiempo disponible. Debe(n) estar formulado(s) en función de los alumnos.</a:t>
            </a:r>
            <a:br>
              <a:rPr lang="es-ES" sz="3200" dirty="0">
                <a:latin typeface="Arial Narrow" panose="020B0606020202030204" pitchFamily="34" charset="0"/>
              </a:rPr>
            </a:br>
            <a:endParaRPr lang="es-ES" sz="3200" dirty="0">
              <a:latin typeface="Arial Narrow" panose="020B0606020202030204" pitchFamily="34" charset="0"/>
            </a:endParaRP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1856664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1002890" y="1976278"/>
            <a:ext cx="10515600" cy="3097167"/>
          </a:xfrm>
        </p:spPr>
        <p:txBody>
          <a:bodyPr>
            <a:noAutofit/>
          </a:bodyPr>
          <a:lstStyle/>
          <a:p>
            <a:pPr algn="l">
              <a:lnSpc>
                <a:spcPct val="100000"/>
              </a:lnSpc>
            </a:pPr>
            <a:br>
              <a:rPr lang="es-ES" sz="3600" b="1" dirty="0">
                <a:solidFill>
                  <a:srgbClr val="C00000"/>
                </a:solidFill>
                <a:latin typeface="Arial Narrow" panose="020B0606020202030204" pitchFamily="34" charset="0"/>
              </a:rPr>
            </a:b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 Método (s) de enseñanza-aprendizaje. </a:t>
            </a:r>
            <a:r>
              <a:rPr lang="es-ES" sz="3200" dirty="0">
                <a:latin typeface="Arial Narrow" panose="020B0606020202030204" pitchFamily="34" charset="0"/>
              </a:rPr>
              <a:t>En correspondencia con el objetivo. </a:t>
            </a:r>
            <a:br>
              <a:rPr lang="es-ES" sz="3200" dirty="0">
                <a:latin typeface="Arial Narrow" panose="020B0606020202030204" pitchFamily="34" charset="0"/>
              </a:rPr>
            </a:br>
            <a:r>
              <a:rPr lang="es-ES" sz="3200" b="1" dirty="0">
                <a:latin typeface="Arial Narrow" panose="020B0606020202030204" pitchFamily="34" charset="0"/>
              </a:rPr>
              <a:t>• Medios de enseñanza. </a:t>
            </a:r>
            <a:r>
              <a:rPr lang="es-ES" sz="3200" dirty="0">
                <a:latin typeface="Arial Narrow" panose="020B0606020202030204" pitchFamily="34" charset="0"/>
              </a:rPr>
              <a:t>En correspondencia con el desarrollo actual del país.</a:t>
            </a:r>
            <a:br>
              <a:rPr lang="es-ES" sz="3200" dirty="0">
                <a:latin typeface="Arial Narrow" panose="020B0606020202030204" pitchFamily="34" charset="0"/>
              </a:rPr>
            </a:br>
            <a:endParaRPr lang="es-ES" sz="3200" dirty="0">
              <a:latin typeface="Arial Narrow" panose="020B0606020202030204" pitchFamily="34" charset="0"/>
            </a:endParaRP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
        <p:nvSpPr>
          <p:cNvPr id="3" name="Rectángulo 2">
            <a:extLst>
              <a:ext uri="{FF2B5EF4-FFF2-40B4-BE49-F238E27FC236}">
                <a16:creationId xmlns:a16="http://schemas.microsoft.com/office/drawing/2014/main" id="{C0EA866E-B0E9-4766-9E87-A1C24B272249}"/>
              </a:ext>
            </a:extLst>
          </p:cNvPr>
          <p:cNvSpPr/>
          <p:nvPr/>
        </p:nvSpPr>
        <p:spPr>
          <a:xfrm>
            <a:off x="5516729" y="871451"/>
            <a:ext cx="1192955" cy="646331"/>
          </a:xfrm>
          <a:prstGeom prst="rect">
            <a:avLst/>
          </a:prstGeom>
        </p:spPr>
        <p:txBody>
          <a:bodyPr wrap="none">
            <a:spAutoFit/>
          </a:bodyPr>
          <a:lstStyle/>
          <a:p>
            <a:r>
              <a:rPr lang="es-ES" sz="3600" b="1" dirty="0">
                <a:solidFill>
                  <a:srgbClr val="C00000"/>
                </a:solidFill>
                <a:latin typeface="Arial Narrow" panose="020B0606020202030204" pitchFamily="34" charset="0"/>
                <a:ea typeface="+mj-ea"/>
                <a:cs typeface="+mj-cs"/>
              </a:rPr>
              <a:t>Clase</a:t>
            </a:r>
            <a:endParaRPr lang="es-ES" dirty="0"/>
          </a:p>
        </p:txBody>
      </p:sp>
    </p:spTree>
    <p:extLst>
      <p:ext uri="{BB962C8B-B14F-4D97-AF65-F5344CB8AC3E}">
        <p14:creationId xmlns:p14="http://schemas.microsoft.com/office/powerpoint/2010/main" val="2935610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838200" y="4505632"/>
            <a:ext cx="10515600" cy="1120877"/>
          </a:xfrm>
        </p:spPr>
        <p:txBody>
          <a:bodyPr>
            <a:noAutofit/>
          </a:bodyPr>
          <a:lstStyle/>
          <a:p>
            <a:pPr algn="l">
              <a:lnSpc>
                <a:spcPct val="100000"/>
              </a:lnSpc>
            </a:pP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 Secuencia de las situaciones (tareas): </a:t>
            </a:r>
            <a:r>
              <a:rPr lang="es-ES" sz="3200" dirty="0">
                <a:latin typeface="Arial Narrow" panose="020B0606020202030204" pitchFamily="34" charset="0"/>
              </a:rPr>
              <a:t>de enseñanza (profesor) y de aprendizaje (alumnos).</a:t>
            </a:r>
            <a:br>
              <a:rPr lang="es-ES" sz="3200" dirty="0">
                <a:latin typeface="Arial Narrow" panose="020B0606020202030204" pitchFamily="34" charset="0"/>
              </a:rPr>
            </a:br>
            <a:br>
              <a:rPr lang="es-ES" sz="3200" dirty="0">
                <a:latin typeface="Arial Narrow" panose="020B0606020202030204" pitchFamily="34" charset="0"/>
              </a:rPr>
            </a:br>
            <a:r>
              <a:rPr lang="es-ES" sz="3200" dirty="0">
                <a:latin typeface="Arial Narrow" panose="020B0606020202030204" pitchFamily="34" charset="0"/>
              </a:rPr>
              <a:t>1. </a:t>
            </a:r>
            <a:r>
              <a:rPr lang="es-ES" sz="3200" b="1" dirty="0">
                <a:latin typeface="Arial Narrow" panose="020B0606020202030204" pitchFamily="34" charset="0"/>
              </a:rPr>
              <a:t>Introducción</a:t>
            </a:r>
            <a:r>
              <a:rPr lang="es-ES" sz="3200" dirty="0">
                <a:latin typeface="Arial Narrow" panose="020B0606020202030204" pitchFamily="34" charset="0"/>
              </a:rPr>
              <a:t>: </a:t>
            </a:r>
            <a:br>
              <a:rPr lang="es-ES" sz="3200" dirty="0">
                <a:latin typeface="Arial Narrow" panose="020B0606020202030204" pitchFamily="34" charset="0"/>
              </a:rPr>
            </a:br>
            <a:r>
              <a:rPr lang="es-ES" sz="3200" dirty="0">
                <a:latin typeface="Arial Narrow" panose="020B0606020202030204" pitchFamily="34" charset="0"/>
              </a:rPr>
              <a:t>Efeméride(s):</a:t>
            </a:r>
            <a:br>
              <a:rPr lang="es-ES" sz="3200" dirty="0">
                <a:latin typeface="Arial Narrow" panose="020B0606020202030204" pitchFamily="34" charset="0"/>
              </a:rPr>
            </a:br>
            <a:r>
              <a:rPr lang="es-ES" sz="3200" dirty="0">
                <a:latin typeface="Arial Narrow" panose="020B0606020202030204" pitchFamily="34" charset="0"/>
              </a:rPr>
              <a:t>Control de asistencia.</a:t>
            </a:r>
            <a:br>
              <a:rPr lang="es-ES" sz="3200" dirty="0">
                <a:latin typeface="Arial Narrow" panose="020B0606020202030204" pitchFamily="34" charset="0"/>
              </a:rPr>
            </a:br>
            <a:r>
              <a:rPr lang="es-ES" sz="3200" dirty="0">
                <a:latin typeface="Arial Narrow" panose="020B0606020202030204" pitchFamily="34" charset="0"/>
              </a:rPr>
              <a:t>Control del estudio individual </a:t>
            </a:r>
            <a:br>
              <a:rPr lang="es-ES" sz="3200" dirty="0">
                <a:latin typeface="Arial Narrow" panose="020B0606020202030204" pitchFamily="34" charset="0"/>
              </a:rPr>
            </a:br>
            <a:r>
              <a:rPr lang="es-ES" sz="3200" dirty="0">
                <a:latin typeface="Arial Narrow" panose="020B0606020202030204" pitchFamily="34" charset="0"/>
              </a:rPr>
              <a:t>Orientación hacia el (los) objetivo(s) de la clase</a:t>
            </a: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
        <p:nvSpPr>
          <p:cNvPr id="3" name="Rectángulo 2">
            <a:extLst>
              <a:ext uri="{FF2B5EF4-FFF2-40B4-BE49-F238E27FC236}">
                <a16:creationId xmlns:a16="http://schemas.microsoft.com/office/drawing/2014/main" id="{C0EA866E-B0E9-4766-9E87-A1C24B272249}"/>
              </a:ext>
            </a:extLst>
          </p:cNvPr>
          <p:cNvSpPr/>
          <p:nvPr/>
        </p:nvSpPr>
        <p:spPr>
          <a:xfrm>
            <a:off x="5499522" y="797709"/>
            <a:ext cx="1192955" cy="646331"/>
          </a:xfrm>
          <a:prstGeom prst="rect">
            <a:avLst/>
          </a:prstGeom>
        </p:spPr>
        <p:txBody>
          <a:bodyPr wrap="none">
            <a:spAutoFit/>
          </a:bodyPr>
          <a:lstStyle/>
          <a:p>
            <a:r>
              <a:rPr lang="es-ES" sz="3600" b="1" dirty="0">
                <a:solidFill>
                  <a:srgbClr val="C00000"/>
                </a:solidFill>
                <a:latin typeface="Arial Narrow" panose="020B0606020202030204" pitchFamily="34" charset="0"/>
                <a:ea typeface="+mj-ea"/>
                <a:cs typeface="+mj-cs"/>
              </a:rPr>
              <a:t>Clase</a:t>
            </a:r>
            <a:endParaRPr lang="es-ES" dirty="0"/>
          </a:p>
        </p:txBody>
      </p:sp>
    </p:spTree>
    <p:extLst>
      <p:ext uri="{BB962C8B-B14F-4D97-AF65-F5344CB8AC3E}">
        <p14:creationId xmlns:p14="http://schemas.microsoft.com/office/powerpoint/2010/main" val="4184956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838199" y="1444040"/>
            <a:ext cx="10515600" cy="4653115"/>
          </a:xfrm>
        </p:spPr>
        <p:txBody>
          <a:bodyPr>
            <a:noAutofit/>
          </a:bodyPr>
          <a:lstStyle/>
          <a:p>
            <a:pPr algn="l">
              <a:lnSpc>
                <a:spcPct val="100000"/>
              </a:lnSpc>
            </a:pP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2. Desarrollo:</a:t>
            </a:r>
            <a:br>
              <a:rPr lang="es-ES" sz="3200" b="1" dirty="0">
                <a:latin typeface="Arial Narrow" panose="020B0606020202030204" pitchFamily="34" charset="0"/>
              </a:rPr>
            </a:br>
            <a:br>
              <a:rPr lang="es-ES" sz="3200" b="1" dirty="0">
                <a:latin typeface="Arial Narrow" panose="020B0606020202030204" pitchFamily="34" charset="0"/>
              </a:rPr>
            </a:br>
            <a:r>
              <a:rPr lang="es-ES" sz="3200" dirty="0">
                <a:latin typeface="Arial Narrow" panose="020B0606020202030204" pitchFamily="34" charset="0"/>
              </a:rPr>
              <a:t>Desarrollo de las tareas centrales de la clase (al que se le debe dedicar el mayor tiempo), de acuerdo con el (los) objetivo(s) y, por ende, con el método seleccionado.</a:t>
            </a:r>
            <a:br>
              <a:rPr lang="es-ES" sz="3200" dirty="0">
                <a:latin typeface="Arial Narrow" panose="020B0606020202030204" pitchFamily="34" charset="0"/>
              </a:rPr>
            </a:br>
            <a:br>
              <a:rPr lang="es-ES" sz="3200" dirty="0">
                <a:latin typeface="Arial Narrow" panose="020B0606020202030204" pitchFamily="34" charset="0"/>
              </a:rPr>
            </a:br>
            <a:r>
              <a:rPr lang="es-ES" sz="3200" dirty="0">
                <a:latin typeface="Arial Narrow" panose="020B0606020202030204" pitchFamily="34" charset="0"/>
              </a:rPr>
              <a:t>Planificación precisa de las tareas y, dentro de éstas, de las preguntas; prever momentos en que se estimule la formulación de preguntas y de situaciones problémicas.</a:t>
            </a:r>
            <a:br>
              <a:rPr lang="es-ES" sz="3200" dirty="0">
                <a:latin typeface="Arial Narrow" panose="020B0606020202030204" pitchFamily="34" charset="0"/>
              </a:rPr>
            </a:br>
            <a:endParaRPr lang="es-ES" sz="3200" dirty="0">
              <a:latin typeface="Arial Narrow" panose="020B0606020202030204" pitchFamily="34" charset="0"/>
            </a:endParaRP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
        <p:nvSpPr>
          <p:cNvPr id="3" name="Rectángulo 2">
            <a:extLst>
              <a:ext uri="{FF2B5EF4-FFF2-40B4-BE49-F238E27FC236}">
                <a16:creationId xmlns:a16="http://schemas.microsoft.com/office/drawing/2014/main" id="{C0EA866E-B0E9-4766-9E87-A1C24B272249}"/>
              </a:ext>
            </a:extLst>
          </p:cNvPr>
          <p:cNvSpPr/>
          <p:nvPr/>
        </p:nvSpPr>
        <p:spPr>
          <a:xfrm>
            <a:off x="5499522" y="797709"/>
            <a:ext cx="1192955" cy="646331"/>
          </a:xfrm>
          <a:prstGeom prst="rect">
            <a:avLst/>
          </a:prstGeom>
        </p:spPr>
        <p:txBody>
          <a:bodyPr wrap="none">
            <a:spAutoFit/>
          </a:bodyPr>
          <a:lstStyle/>
          <a:p>
            <a:r>
              <a:rPr lang="es-ES" sz="3600" b="1" dirty="0">
                <a:solidFill>
                  <a:srgbClr val="C00000"/>
                </a:solidFill>
                <a:latin typeface="Arial Narrow" panose="020B0606020202030204" pitchFamily="34" charset="0"/>
                <a:ea typeface="+mj-ea"/>
                <a:cs typeface="+mj-cs"/>
              </a:rPr>
              <a:t>Clase</a:t>
            </a:r>
            <a:endParaRPr lang="es-ES" dirty="0"/>
          </a:p>
        </p:txBody>
      </p:sp>
    </p:spTree>
    <p:extLst>
      <p:ext uri="{BB962C8B-B14F-4D97-AF65-F5344CB8AC3E}">
        <p14:creationId xmlns:p14="http://schemas.microsoft.com/office/powerpoint/2010/main" val="2553808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734960" y="1407176"/>
            <a:ext cx="10515600" cy="4653115"/>
          </a:xfrm>
        </p:spPr>
        <p:txBody>
          <a:bodyPr>
            <a:noAutofit/>
          </a:bodyPr>
          <a:lstStyle/>
          <a:p>
            <a:pPr algn="l">
              <a:lnSpc>
                <a:spcPct val="100000"/>
              </a:lnSpc>
            </a:pP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2. Desarrollo:</a:t>
            </a:r>
            <a:br>
              <a:rPr lang="es-ES" sz="3200" b="1" dirty="0">
                <a:latin typeface="Arial Narrow" panose="020B0606020202030204" pitchFamily="34" charset="0"/>
              </a:rPr>
            </a:br>
            <a:br>
              <a:rPr lang="es-ES" sz="3200" b="1" dirty="0">
                <a:latin typeface="Arial Narrow" panose="020B0606020202030204" pitchFamily="34" charset="0"/>
              </a:rPr>
            </a:br>
            <a:r>
              <a:rPr lang="es-ES" sz="3200" dirty="0">
                <a:latin typeface="Arial Narrow" panose="020B0606020202030204" pitchFamily="34" charset="0"/>
              </a:rPr>
              <a:t>Precisión del empleo de los medios de enseñanza </a:t>
            </a:r>
            <a:br>
              <a:rPr lang="es-ES" sz="3200" dirty="0">
                <a:latin typeface="Arial Narrow" panose="020B0606020202030204" pitchFamily="34" charset="0"/>
              </a:rPr>
            </a:br>
            <a:br>
              <a:rPr lang="es-ES" sz="3200" dirty="0">
                <a:latin typeface="Arial Narrow" panose="020B0606020202030204" pitchFamily="34" charset="0"/>
              </a:rPr>
            </a:br>
            <a:r>
              <a:rPr lang="es-ES" sz="3200" dirty="0">
                <a:latin typeface="Arial Narrow" panose="020B0606020202030204" pitchFamily="34" charset="0"/>
              </a:rPr>
              <a:t>Precisión de la estrategia a seguir para el tratamiento del contenido (formación de conocimientos y habilidades, así como la contribución a la educación en valores, sentimientos, etc., y a la experiencia de la actividad creadora), con un adecuado orden lógico y que se garantice la relación interdisciplinaria.</a:t>
            </a: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
        <p:nvSpPr>
          <p:cNvPr id="3" name="Rectángulo 2">
            <a:extLst>
              <a:ext uri="{FF2B5EF4-FFF2-40B4-BE49-F238E27FC236}">
                <a16:creationId xmlns:a16="http://schemas.microsoft.com/office/drawing/2014/main" id="{C0EA866E-B0E9-4766-9E87-A1C24B272249}"/>
              </a:ext>
            </a:extLst>
          </p:cNvPr>
          <p:cNvSpPr/>
          <p:nvPr/>
        </p:nvSpPr>
        <p:spPr>
          <a:xfrm>
            <a:off x="5499522" y="797709"/>
            <a:ext cx="1192955" cy="646331"/>
          </a:xfrm>
          <a:prstGeom prst="rect">
            <a:avLst/>
          </a:prstGeom>
        </p:spPr>
        <p:txBody>
          <a:bodyPr wrap="none">
            <a:spAutoFit/>
          </a:bodyPr>
          <a:lstStyle/>
          <a:p>
            <a:r>
              <a:rPr lang="es-ES" sz="3600" b="1" dirty="0">
                <a:solidFill>
                  <a:srgbClr val="C00000"/>
                </a:solidFill>
                <a:latin typeface="Arial Narrow" panose="020B0606020202030204" pitchFamily="34" charset="0"/>
                <a:ea typeface="+mj-ea"/>
                <a:cs typeface="+mj-cs"/>
              </a:rPr>
              <a:t>Clase</a:t>
            </a:r>
            <a:endParaRPr lang="es-ES" dirty="0"/>
          </a:p>
        </p:txBody>
      </p:sp>
    </p:spTree>
    <p:extLst>
      <p:ext uri="{BB962C8B-B14F-4D97-AF65-F5344CB8AC3E}">
        <p14:creationId xmlns:p14="http://schemas.microsoft.com/office/powerpoint/2010/main" val="3614192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485466" y="1102442"/>
            <a:ext cx="11221066" cy="4653115"/>
          </a:xfrm>
        </p:spPr>
        <p:txBody>
          <a:bodyPr>
            <a:noAutofit/>
          </a:bodyPr>
          <a:lstStyle/>
          <a:p>
            <a:pPr algn="l">
              <a:lnSpc>
                <a:spcPct val="100000"/>
              </a:lnSpc>
            </a:pP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2. Desarrollo:</a:t>
            </a:r>
            <a:br>
              <a:rPr lang="es-ES" sz="3200" b="1" dirty="0">
                <a:latin typeface="Arial Narrow" panose="020B0606020202030204" pitchFamily="34" charset="0"/>
              </a:rPr>
            </a:br>
            <a:br>
              <a:rPr lang="es-ES" sz="3200" b="1" dirty="0">
                <a:latin typeface="Arial Narrow" panose="020B0606020202030204" pitchFamily="34" charset="0"/>
              </a:rPr>
            </a:br>
            <a:r>
              <a:rPr lang="es-ES" sz="3200" dirty="0">
                <a:latin typeface="Arial Narrow" panose="020B0606020202030204" pitchFamily="34" charset="0"/>
              </a:rPr>
              <a:t>Previsión del empleo de procedimientos ante la detección de dificultades en la comprensión del contenido por parte de algunos alumnos.</a:t>
            </a:r>
            <a:br>
              <a:rPr lang="es-ES" sz="3200" dirty="0">
                <a:latin typeface="Arial Narrow" panose="020B0606020202030204" pitchFamily="34" charset="0"/>
              </a:rPr>
            </a:br>
            <a:br>
              <a:rPr lang="es-ES" sz="3200" dirty="0">
                <a:latin typeface="Arial Narrow" panose="020B0606020202030204" pitchFamily="34" charset="0"/>
              </a:rPr>
            </a:br>
            <a:r>
              <a:rPr lang="es-ES" sz="3200" dirty="0">
                <a:latin typeface="Arial Narrow" panose="020B0606020202030204" pitchFamily="34" charset="0"/>
              </a:rPr>
              <a:t>Precisión de la comprobación sistemática del cumplimiento del (de los) objetivo (s) de la clase, en que el mayor peso esté en el autocontrol y la autovaloración de los alumnos durante el proceso.</a:t>
            </a: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
        <p:nvSpPr>
          <p:cNvPr id="3" name="Rectángulo 2">
            <a:extLst>
              <a:ext uri="{FF2B5EF4-FFF2-40B4-BE49-F238E27FC236}">
                <a16:creationId xmlns:a16="http://schemas.microsoft.com/office/drawing/2014/main" id="{C0EA866E-B0E9-4766-9E87-A1C24B272249}"/>
              </a:ext>
            </a:extLst>
          </p:cNvPr>
          <p:cNvSpPr/>
          <p:nvPr/>
        </p:nvSpPr>
        <p:spPr>
          <a:xfrm>
            <a:off x="5499522" y="797709"/>
            <a:ext cx="1192955" cy="646331"/>
          </a:xfrm>
          <a:prstGeom prst="rect">
            <a:avLst/>
          </a:prstGeom>
        </p:spPr>
        <p:txBody>
          <a:bodyPr wrap="none">
            <a:spAutoFit/>
          </a:bodyPr>
          <a:lstStyle/>
          <a:p>
            <a:r>
              <a:rPr lang="es-ES" sz="3600" b="1" dirty="0">
                <a:solidFill>
                  <a:srgbClr val="C00000"/>
                </a:solidFill>
                <a:latin typeface="Arial Narrow" panose="020B0606020202030204" pitchFamily="34" charset="0"/>
                <a:ea typeface="+mj-ea"/>
                <a:cs typeface="+mj-cs"/>
              </a:rPr>
              <a:t>Clase</a:t>
            </a:r>
            <a:endParaRPr lang="es-ES" dirty="0"/>
          </a:p>
        </p:txBody>
      </p:sp>
    </p:spTree>
    <p:extLst>
      <p:ext uri="{BB962C8B-B14F-4D97-AF65-F5344CB8AC3E}">
        <p14:creationId xmlns:p14="http://schemas.microsoft.com/office/powerpoint/2010/main" val="2018272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693174" y="1047136"/>
            <a:ext cx="11090787" cy="5072149"/>
          </a:xfrm>
        </p:spPr>
        <p:txBody>
          <a:bodyPr>
            <a:noAutofit/>
          </a:bodyPr>
          <a:lstStyle/>
          <a:p>
            <a:pPr algn="l">
              <a:lnSpc>
                <a:spcPct val="100000"/>
              </a:lnSpc>
            </a:pP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2. Desarrollo:</a:t>
            </a:r>
            <a:br>
              <a:rPr lang="es-ES" sz="3200" b="1" dirty="0">
                <a:latin typeface="Arial Narrow" panose="020B0606020202030204" pitchFamily="34" charset="0"/>
              </a:rPr>
            </a:br>
            <a:br>
              <a:rPr lang="es-ES" sz="3200" b="1" dirty="0">
                <a:latin typeface="Arial Narrow" panose="020B0606020202030204" pitchFamily="34" charset="0"/>
              </a:rPr>
            </a:br>
            <a:r>
              <a:rPr lang="es-ES" sz="3200" dirty="0">
                <a:latin typeface="Arial Narrow" panose="020B0606020202030204" pitchFamily="34" charset="0"/>
              </a:rPr>
              <a:t>Planificación de las posibles soluciones o respuestas a las tareas y/o preguntas, sin limitar la creatividad de los alumnos. </a:t>
            </a:r>
            <a:br>
              <a:rPr lang="es-ES" sz="3200" dirty="0">
                <a:latin typeface="Arial Narrow" panose="020B0606020202030204" pitchFamily="34" charset="0"/>
              </a:rPr>
            </a:br>
            <a:br>
              <a:rPr lang="es-ES" sz="3200" dirty="0">
                <a:latin typeface="Arial Narrow" panose="020B0606020202030204" pitchFamily="34" charset="0"/>
              </a:rPr>
            </a:br>
            <a:r>
              <a:rPr lang="es-ES" sz="3200" dirty="0">
                <a:latin typeface="Arial Narrow" panose="020B0606020202030204" pitchFamily="34" charset="0"/>
              </a:rPr>
              <a:t>Precisión sobre el carácter integrador y la interdisciplinariedad, con énfasis en los programas directores. </a:t>
            </a:r>
            <a:br>
              <a:rPr lang="es-ES" sz="3200" dirty="0">
                <a:latin typeface="Arial Narrow" panose="020B0606020202030204" pitchFamily="34" charset="0"/>
              </a:rPr>
            </a:br>
            <a:br>
              <a:rPr lang="es-ES" sz="3200" dirty="0">
                <a:latin typeface="Arial Narrow" panose="020B0606020202030204" pitchFamily="34" charset="0"/>
              </a:rPr>
            </a:br>
            <a:r>
              <a:rPr lang="es-ES" sz="3200" dirty="0">
                <a:latin typeface="Arial Narrow" panose="020B0606020202030204" pitchFamily="34" charset="0"/>
              </a:rPr>
              <a:t>Contribuir al trabajo cooperado y al autocontrol del aprendizaje</a:t>
            </a:r>
          </a:p>
        </p:txBody>
      </p:sp>
      <p:sp>
        <p:nvSpPr>
          <p:cNvPr id="4" name="Rectángulo 3">
            <a:extLst>
              <a:ext uri="{FF2B5EF4-FFF2-40B4-BE49-F238E27FC236}">
                <a16:creationId xmlns:a16="http://schemas.microsoft.com/office/drawing/2014/main" id="{44BDA64A-14B1-47CF-BDF9-E93F27B780D0}"/>
              </a:ext>
            </a:extLst>
          </p:cNvPr>
          <p:cNvSpPr/>
          <p:nvPr/>
        </p:nvSpPr>
        <p:spPr>
          <a:xfrm>
            <a:off x="235975" y="294969"/>
            <a:ext cx="11754464" cy="6268064"/>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
        <p:nvSpPr>
          <p:cNvPr id="3" name="Rectángulo 2">
            <a:extLst>
              <a:ext uri="{FF2B5EF4-FFF2-40B4-BE49-F238E27FC236}">
                <a16:creationId xmlns:a16="http://schemas.microsoft.com/office/drawing/2014/main" id="{C0EA866E-B0E9-4766-9E87-A1C24B272249}"/>
              </a:ext>
            </a:extLst>
          </p:cNvPr>
          <p:cNvSpPr/>
          <p:nvPr/>
        </p:nvSpPr>
        <p:spPr>
          <a:xfrm>
            <a:off x="5499522" y="620728"/>
            <a:ext cx="1192955" cy="646331"/>
          </a:xfrm>
          <a:prstGeom prst="rect">
            <a:avLst/>
          </a:prstGeom>
        </p:spPr>
        <p:txBody>
          <a:bodyPr wrap="none">
            <a:spAutoFit/>
          </a:bodyPr>
          <a:lstStyle/>
          <a:p>
            <a:r>
              <a:rPr lang="es-ES" sz="3600" b="1" dirty="0">
                <a:solidFill>
                  <a:srgbClr val="C00000"/>
                </a:solidFill>
                <a:latin typeface="Arial Narrow" panose="020B0606020202030204" pitchFamily="34" charset="0"/>
                <a:ea typeface="+mj-ea"/>
                <a:cs typeface="+mj-cs"/>
              </a:rPr>
              <a:t>Clase</a:t>
            </a:r>
            <a:endParaRPr lang="es-ES" dirty="0"/>
          </a:p>
        </p:txBody>
      </p:sp>
    </p:spTree>
    <p:extLst>
      <p:ext uri="{BB962C8B-B14F-4D97-AF65-F5344CB8AC3E}">
        <p14:creationId xmlns:p14="http://schemas.microsoft.com/office/powerpoint/2010/main" val="33495373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567813" y="3591879"/>
            <a:ext cx="11090787" cy="2535427"/>
          </a:xfrm>
        </p:spPr>
        <p:txBody>
          <a:bodyPr>
            <a:noAutofit/>
          </a:bodyPr>
          <a:lstStyle/>
          <a:p>
            <a:pPr algn="l">
              <a:lnSpc>
                <a:spcPct val="100000"/>
              </a:lnSpc>
            </a:pP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3. Conclusiones: </a:t>
            </a:r>
            <a:br>
              <a:rPr lang="es-ES" sz="3200" b="1" dirty="0">
                <a:latin typeface="Arial Narrow" panose="020B0606020202030204" pitchFamily="34" charset="0"/>
              </a:rPr>
            </a:br>
            <a:br>
              <a:rPr lang="es-ES" sz="3200" b="1" dirty="0">
                <a:latin typeface="Arial Narrow" panose="020B0606020202030204" pitchFamily="34" charset="0"/>
              </a:rPr>
            </a:br>
            <a:r>
              <a:rPr lang="es-ES" sz="3200" dirty="0">
                <a:latin typeface="Arial Narrow" panose="020B0606020202030204" pitchFamily="34" charset="0"/>
              </a:rPr>
              <a:t>Resumen de la clase, con la mayor participación productiva de los alumnos. </a:t>
            </a:r>
            <a:br>
              <a:rPr lang="es-ES" sz="3200" dirty="0">
                <a:latin typeface="Arial Narrow" panose="020B0606020202030204" pitchFamily="34" charset="0"/>
              </a:rPr>
            </a:br>
            <a:br>
              <a:rPr lang="es-ES" sz="3200" dirty="0">
                <a:latin typeface="Arial Narrow" panose="020B0606020202030204" pitchFamily="34" charset="0"/>
              </a:rPr>
            </a:br>
            <a:r>
              <a:rPr lang="es-ES" sz="3200" dirty="0">
                <a:latin typeface="Arial Narrow" panose="020B0606020202030204" pitchFamily="34" charset="0"/>
              </a:rPr>
              <a:t>Comprobación final y general del cumplimiento del (de los) objetivo(s) de la clase. </a:t>
            </a:r>
            <a:br>
              <a:rPr lang="es-ES" sz="3200" dirty="0">
                <a:latin typeface="Arial Narrow" panose="020B0606020202030204" pitchFamily="34" charset="0"/>
              </a:rPr>
            </a:br>
            <a:br>
              <a:rPr lang="es-ES" sz="3200" dirty="0">
                <a:latin typeface="Arial Narrow" panose="020B0606020202030204" pitchFamily="34" charset="0"/>
              </a:rPr>
            </a:br>
            <a:r>
              <a:rPr lang="es-ES" sz="3200" dirty="0">
                <a:latin typeface="Arial Narrow" panose="020B0606020202030204" pitchFamily="34" charset="0"/>
              </a:rPr>
              <a:t>Orientación del estudio individual (tarea para la casa)teniendo en cuenta el establecimiento del vínculo con la siguiente hora/clase.</a:t>
            </a:r>
          </a:p>
        </p:txBody>
      </p:sp>
      <p:sp>
        <p:nvSpPr>
          <p:cNvPr id="4" name="Rectángulo 3">
            <a:extLst>
              <a:ext uri="{FF2B5EF4-FFF2-40B4-BE49-F238E27FC236}">
                <a16:creationId xmlns:a16="http://schemas.microsoft.com/office/drawing/2014/main" id="{44BDA64A-14B1-47CF-BDF9-E93F27B780D0}"/>
              </a:ext>
            </a:extLst>
          </p:cNvPr>
          <p:cNvSpPr/>
          <p:nvPr/>
        </p:nvSpPr>
        <p:spPr>
          <a:xfrm>
            <a:off x="235975" y="294969"/>
            <a:ext cx="11754464" cy="6268064"/>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
        <p:nvSpPr>
          <p:cNvPr id="3" name="Rectángulo 2">
            <a:extLst>
              <a:ext uri="{FF2B5EF4-FFF2-40B4-BE49-F238E27FC236}">
                <a16:creationId xmlns:a16="http://schemas.microsoft.com/office/drawing/2014/main" id="{C0EA866E-B0E9-4766-9E87-A1C24B272249}"/>
              </a:ext>
            </a:extLst>
          </p:cNvPr>
          <p:cNvSpPr/>
          <p:nvPr/>
        </p:nvSpPr>
        <p:spPr>
          <a:xfrm>
            <a:off x="5499522" y="620728"/>
            <a:ext cx="1192955" cy="646331"/>
          </a:xfrm>
          <a:prstGeom prst="rect">
            <a:avLst/>
          </a:prstGeom>
        </p:spPr>
        <p:txBody>
          <a:bodyPr wrap="none">
            <a:spAutoFit/>
          </a:bodyPr>
          <a:lstStyle/>
          <a:p>
            <a:r>
              <a:rPr lang="es-ES" sz="3600" b="1" dirty="0">
                <a:solidFill>
                  <a:srgbClr val="C00000"/>
                </a:solidFill>
                <a:latin typeface="Arial Narrow" panose="020B0606020202030204" pitchFamily="34" charset="0"/>
                <a:ea typeface="+mj-ea"/>
                <a:cs typeface="+mj-cs"/>
              </a:rPr>
              <a:t>Clase</a:t>
            </a:r>
            <a:endParaRPr lang="es-ES" dirty="0"/>
          </a:p>
        </p:txBody>
      </p:sp>
    </p:spTree>
    <p:extLst>
      <p:ext uri="{BB962C8B-B14F-4D97-AF65-F5344CB8AC3E}">
        <p14:creationId xmlns:p14="http://schemas.microsoft.com/office/powerpoint/2010/main" val="921910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294967" y="2344992"/>
            <a:ext cx="11779045" cy="5048749"/>
          </a:xfrm>
        </p:spPr>
        <p:txBody>
          <a:bodyPr>
            <a:noAutofit/>
          </a:bodyPr>
          <a:lstStyle/>
          <a:p>
            <a:pPr>
              <a:lnSpc>
                <a:spcPct val="100000"/>
              </a:lnSpc>
            </a:pPr>
            <a:br>
              <a:rPr lang="es-ES" sz="3200" b="1" dirty="0">
                <a:latin typeface="Arial Narrow" panose="020B0606020202030204" pitchFamily="34" charset="0"/>
              </a:rPr>
            </a:br>
            <a:br>
              <a:rPr lang="es-ES" sz="3200" b="1" dirty="0">
                <a:latin typeface="Arial Narrow" panose="020B0606020202030204" pitchFamily="34" charset="0"/>
              </a:rPr>
            </a:br>
            <a:r>
              <a:rPr lang="es-ES" sz="3200" b="1" dirty="0">
                <a:latin typeface="Arial Narrow" panose="020B0606020202030204" pitchFamily="34" charset="0"/>
              </a:rPr>
              <a:t> </a:t>
            </a:r>
            <a:br>
              <a:rPr lang="es-ES" sz="3200" b="1" dirty="0">
                <a:latin typeface="Arial Narrow" panose="020B0606020202030204" pitchFamily="34" charset="0"/>
              </a:rPr>
            </a:br>
            <a:br>
              <a:rPr lang="es-ES" sz="3200" b="1" dirty="0">
                <a:latin typeface="Arial Narrow" panose="020B0606020202030204" pitchFamily="34" charset="0"/>
              </a:rPr>
            </a:br>
            <a:br>
              <a:rPr lang="es-ES" sz="3200" b="1" dirty="0">
                <a:latin typeface="Arial Narrow" panose="020B0606020202030204" pitchFamily="34" charset="0"/>
              </a:rPr>
            </a:br>
            <a:br>
              <a:rPr lang="es-ES" sz="3200" b="1" dirty="0">
                <a:latin typeface="Arial Narrow" panose="020B0606020202030204" pitchFamily="34" charset="0"/>
              </a:rPr>
            </a:br>
            <a:br>
              <a:rPr lang="es-ES" sz="3200" b="1" dirty="0">
                <a:latin typeface="Arial Narrow" panose="020B0606020202030204" pitchFamily="34" charset="0"/>
              </a:rPr>
            </a:br>
            <a:br>
              <a:rPr lang="es-ES" sz="3200" b="1" dirty="0">
                <a:latin typeface="Arial Narrow" panose="020B0606020202030204" pitchFamily="34" charset="0"/>
              </a:rPr>
            </a:br>
            <a:br>
              <a:rPr lang="es-ES" sz="3200" b="1" dirty="0">
                <a:latin typeface="Arial Narrow" panose="020B0606020202030204" pitchFamily="34" charset="0"/>
              </a:rPr>
            </a:br>
            <a:br>
              <a:rPr lang="es-ES" sz="3200" b="1" dirty="0">
                <a:latin typeface="Arial Narrow" panose="020B0606020202030204" pitchFamily="34" charset="0"/>
              </a:rPr>
            </a:br>
            <a:br>
              <a:rPr lang="es-ES" sz="3200" b="1" dirty="0">
                <a:latin typeface="Arial Narrow" panose="020B0606020202030204" pitchFamily="34" charset="0"/>
              </a:rPr>
            </a:br>
            <a:br>
              <a:rPr lang="es-ES" sz="3200" b="1" dirty="0">
                <a:latin typeface="Arial Narrow" panose="020B0606020202030204" pitchFamily="34" charset="0"/>
              </a:rPr>
            </a:br>
            <a:br>
              <a:rPr lang="es-ES" sz="3200" b="1" dirty="0">
                <a:latin typeface="Arial Narrow" panose="020B0606020202030204" pitchFamily="34" charset="0"/>
              </a:rPr>
            </a:br>
            <a:br>
              <a:rPr lang="es-ES" sz="3200" b="1" dirty="0">
                <a:latin typeface="Arial Narrow" panose="020B0606020202030204" pitchFamily="34" charset="0"/>
              </a:rPr>
            </a:br>
            <a:br>
              <a:rPr lang="es-ES" sz="3200" b="1" dirty="0">
                <a:latin typeface="Arial Narrow" panose="020B0606020202030204" pitchFamily="34" charset="0"/>
              </a:rPr>
            </a:br>
            <a:r>
              <a:rPr lang="es-ES" sz="3600" b="1" dirty="0">
                <a:solidFill>
                  <a:srgbClr val="C00000"/>
                </a:solidFill>
                <a:latin typeface="Arial Narrow" panose="020B0606020202030204" pitchFamily="34" charset="0"/>
              </a:rPr>
              <a:t>Aspectos a evaluar durante el ejercicio profesional</a:t>
            </a:r>
            <a:br>
              <a:rPr lang="es-ES" sz="3600" b="1" dirty="0">
                <a:solidFill>
                  <a:srgbClr val="C00000"/>
                </a:solidFill>
                <a:latin typeface="Arial Narrow" panose="020B0606020202030204" pitchFamily="34" charset="0"/>
              </a:rPr>
            </a:br>
            <a:br>
              <a:rPr lang="es-ES" sz="3200" b="1" dirty="0">
                <a:latin typeface="Arial Narrow" panose="020B0606020202030204" pitchFamily="34" charset="0"/>
              </a:rPr>
            </a:br>
            <a:r>
              <a:rPr lang="es-ES" sz="3200" b="1" dirty="0">
                <a:latin typeface="Arial Narrow" panose="020B0606020202030204" pitchFamily="34" charset="0"/>
              </a:rPr>
              <a:t>-Dirigir el proceso de enseñanza-aprendizaje de la Biología teniendo en cuenta las funciones como educador</a:t>
            </a:r>
            <a:br>
              <a:rPr lang="es-ES" sz="3200" b="1" dirty="0">
                <a:latin typeface="Arial Narrow" panose="020B0606020202030204" pitchFamily="34" charset="0"/>
              </a:rPr>
            </a:br>
            <a:br>
              <a:rPr lang="es-ES" sz="3200" b="1" dirty="0">
                <a:latin typeface="Arial Narrow" panose="020B0606020202030204" pitchFamily="34" charset="0"/>
              </a:rPr>
            </a:br>
            <a:r>
              <a:rPr lang="es-ES" sz="3200" b="1" dirty="0">
                <a:latin typeface="Arial Narrow" panose="020B0606020202030204" pitchFamily="34" charset="0"/>
              </a:rPr>
              <a:t>-Organizar el proceso de enseñanza-aprendizaje articulando coherentemente sus componentes fundamentales: problema, objetivo, contenidos, método, medios, formas de organización y evaluación</a:t>
            </a:r>
            <a:br>
              <a:rPr lang="es-ES" sz="3200" b="1" dirty="0">
                <a:latin typeface="Arial Narrow" panose="020B0606020202030204" pitchFamily="34" charset="0"/>
              </a:rPr>
            </a:br>
            <a:br>
              <a:rPr lang="es-ES" sz="3200" b="1" dirty="0">
                <a:latin typeface="Arial Narrow" panose="020B0606020202030204" pitchFamily="34" charset="0"/>
              </a:rPr>
            </a:br>
            <a:r>
              <a:rPr lang="es-ES" sz="3200" b="1" dirty="0">
                <a:latin typeface="Arial Narrow" panose="020B0606020202030204" pitchFamily="34" charset="0"/>
              </a:rPr>
              <a:t>- Demostrar conocimientos biológicos y didácticos evidenciando su necesidad para el cumplimiento de las funciones como profesional de la educación</a:t>
            </a:r>
            <a:br>
              <a:rPr lang="es-ES" sz="3200" b="1" dirty="0">
                <a:latin typeface="Arial Narrow" panose="020B0606020202030204" pitchFamily="34" charset="0"/>
              </a:rPr>
            </a:br>
            <a:br>
              <a:rPr lang="es-ES" sz="3200" b="1" dirty="0">
                <a:latin typeface="Arial Narrow" panose="020B0606020202030204" pitchFamily="34" charset="0"/>
              </a:rPr>
            </a:br>
            <a:r>
              <a:rPr lang="es-ES" sz="3200" b="1" dirty="0">
                <a:latin typeface="Arial Narrow" panose="020B0606020202030204" pitchFamily="34" charset="0"/>
              </a:rPr>
              <a:t>	</a:t>
            </a:r>
          </a:p>
        </p:txBody>
      </p:sp>
      <p:sp>
        <p:nvSpPr>
          <p:cNvPr id="4" name="Rectángulo 3">
            <a:extLst>
              <a:ext uri="{FF2B5EF4-FFF2-40B4-BE49-F238E27FC236}">
                <a16:creationId xmlns:a16="http://schemas.microsoft.com/office/drawing/2014/main" id="{44BDA64A-14B1-47CF-BDF9-E93F27B780D0}"/>
              </a:ext>
            </a:extLst>
          </p:cNvPr>
          <p:cNvSpPr/>
          <p:nvPr/>
        </p:nvSpPr>
        <p:spPr>
          <a:xfrm>
            <a:off x="117988" y="265471"/>
            <a:ext cx="11956026" cy="6356555"/>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1895650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619432" y="855406"/>
            <a:ext cx="11179278" cy="5014452"/>
          </a:xfrm>
        </p:spPr>
        <p:txBody>
          <a:bodyPr>
            <a:noAutofit/>
          </a:bodyPr>
          <a:lstStyle/>
          <a:p>
            <a:r>
              <a:rPr lang="es-ES" sz="3600" b="1" dirty="0">
                <a:solidFill>
                  <a:srgbClr val="C00000"/>
                </a:solidFill>
                <a:latin typeface="Arial Narrow" panose="020B0606020202030204" pitchFamily="34" charset="0"/>
              </a:rPr>
              <a:t>Aspectos a evaluar durante el ejercicio profesional</a:t>
            </a:r>
            <a:br>
              <a:rPr lang="es-ES" sz="3600" b="1" dirty="0">
                <a:solidFill>
                  <a:srgbClr val="C00000"/>
                </a:solidFill>
                <a:latin typeface="Arial Narrow" panose="020B0606020202030204" pitchFamily="34" charset="0"/>
              </a:rPr>
            </a:br>
            <a:br>
              <a:rPr lang="es-ES" sz="3200" b="1" dirty="0">
                <a:latin typeface="Arial Narrow" panose="020B0606020202030204" pitchFamily="34" charset="0"/>
              </a:rPr>
            </a:br>
            <a:r>
              <a:rPr lang="es-ES" sz="3200" b="1" dirty="0">
                <a:latin typeface="Arial Narrow" panose="020B0606020202030204" pitchFamily="34" charset="0"/>
              </a:rPr>
              <a:t>-Utilizar, adecuadamente, las tecnologías de la información y la comunicación en el cumplimiento de las funciones profesionales.</a:t>
            </a:r>
            <a:br>
              <a:rPr lang="es-ES" sz="3200" b="1" dirty="0">
                <a:latin typeface="Arial Narrow" panose="020B0606020202030204" pitchFamily="34" charset="0"/>
              </a:rPr>
            </a:br>
            <a:br>
              <a:rPr lang="es-ES" sz="3200" b="1" dirty="0">
                <a:latin typeface="Arial Narrow" panose="020B0606020202030204" pitchFamily="34" charset="0"/>
              </a:rPr>
            </a:br>
            <a:r>
              <a:rPr lang="es-ES" sz="3200" b="1" dirty="0">
                <a:latin typeface="Arial Narrow" panose="020B0606020202030204" pitchFamily="34" charset="0"/>
              </a:rPr>
              <a:t>- Demostrar habilidades comunicativas durante la defensa de la forma siguiente:</a:t>
            </a:r>
            <a:br>
              <a:rPr lang="es-ES" sz="3200" b="1" dirty="0">
                <a:latin typeface="Arial Narrow" panose="020B0606020202030204" pitchFamily="34" charset="0"/>
              </a:rPr>
            </a:br>
            <a:br>
              <a:rPr lang="es-ES" sz="3200" b="1" dirty="0">
                <a:latin typeface="Arial Narrow" panose="020B0606020202030204" pitchFamily="34" charset="0"/>
              </a:rPr>
            </a:br>
            <a:r>
              <a:rPr lang="es-ES" sz="3200" b="1" dirty="0">
                <a:latin typeface="Arial Narrow" panose="020B0606020202030204" pitchFamily="34" charset="0"/>
              </a:rPr>
              <a:t>Exponer coherentemente sus razonamientos</a:t>
            </a:r>
            <a:br>
              <a:rPr lang="es-ES" sz="3200" b="1" dirty="0">
                <a:latin typeface="Arial Narrow" panose="020B0606020202030204" pitchFamily="34" charset="0"/>
              </a:rPr>
            </a:br>
            <a:r>
              <a:rPr lang="es-ES" sz="3200" b="1" dirty="0">
                <a:latin typeface="Arial Narrow" panose="020B0606020202030204" pitchFamily="34" charset="0"/>
              </a:rPr>
              <a:t>Interactuar oralmente respondiendo las interrogantes del tribunal </a:t>
            </a: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890535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371168" y="1828799"/>
            <a:ext cx="11484077" cy="4734233"/>
          </a:xfrm>
        </p:spPr>
        <p:txBody>
          <a:bodyPr>
            <a:noAutofit/>
          </a:bodyPr>
          <a:lstStyle/>
          <a:p>
            <a:pPr>
              <a:lnSpc>
                <a:spcPct val="100000"/>
              </a:lnSpc>
            </a:pPr>
            <a:r>
              <a:rPr lang="es-ES" sz="3600" b="1" dirty="0">
                <a:solidFill>
                  <a:srgbClr val="C00000"/>
                </a:solidFill>
                <a:latin typeface="Arial Narrow" panose="020B0606020202030204" pitchFamily="34" charset="0"/>
              </a:rPr>
              <a:t>Tratamiento metodológico de la unidad</a:t>
            </a:r>
            <a:br>
              <a:rPr lang="es-ES" sz="3600" b="1" dirty="0">
                <a:solidFill>
                  <a:srgbClr val="C00000"/>
                </a:solidFill>
                <a:latin typeface="Arial Narrow" panose="020B0606020202030204" pitchFamily="34" charset="0"/>
              </a:rPr>
            </a:b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Caracterización de la unidad</a:t>
            </a:r>
            <a:br>
              <a:rPr lang="es-ES" sz="3200" b="1" dirty="0">
                <a:latin typeface="Arial Narrow" panose="020B0606020202030204" pitchFamily="34" charset="0"/>
              </a:rPr>
            </a:br>
            <a:br>
              <a:rPr lang="es-ES" sz="3200" b="1" dirty="0">
                <a:latin typeface="Arial Narrow" panose="020B0606020202030204" pitchFamily="34" charset="0"/>
              </a:rPr>
            </a:br>
            <a:r>
              <a:rPr lang="es-ES" sz="3200" dirty="0">
                <a:latin typeface="Arial Narrow" panose="020B0606020202030204" pitchFamily="34" charset="0"/>
              </a:rPr>
              <a:t>a) Lugar de la unidad en el programa (contenidos antecedentes y consecuentes).</a:t>
            </a:r>
            <a:br>
              <a:rPr lang="es-ES" sz="3200" dirty="0">
                <a:latin typeface="Arial Narrow" panose="020B0606020202030204" pitchFamily="34" charset="0"/>
              </a:rPr>
            </a:br>
            <a:r>
              <a:rPr lang="es-ES" sz="3200" dirty="0">
                <a:latin typeface="Arial Narrow" panose="020B0606020202030204" pitchFamily="34" charset="0"/>
              </a:rPr>
              <a:t>b) Características del contenido antecedente. </a:t>
            </a:r>
            <a:br>
              <a:rPr lang="es-ES" sz="3200" dirty="0">
                <a:latin typeface="Arial Narrow" panose="020B0606020202030204" pitchFamily="34" charset="0"/>
              </a:rPr>
            </a:br>
            <a:r>
              <a:rPr lang="es-ES" sz="3200" dirty="0">
                <a:latin typeface="Arial Narrow" panose="020B0606020202030204" pitchFamily="34" charset="0"/>
              </a:rPr>
              <a:t>c) Contribución formativa (concepción científica del mundo, intencionalidad política y carácter formativo en general.</a:t>
            </a:r>
            <a:br>
              <a:rPr lang="es-ES" sz="3200" dirty="0">
                <a:latin typeface="Arial Narrow" panose="020B0606020202030204" pitchFamily="34" charset="0"/>
              </a:rPr>
            </a:br>
            <a:r>
              <a:rPr lang="es-ES" sz="3200" dirty="0">
                <a:latin typeface="Arial Narrow" panose="020B0606020202030204" pitchFamily="34" charset="0"/>
              </a:rPr>
              <a:t>d) Direcciones fundamentales de la unidad.</a:t>
            </a:r>
            <a:br>
              <a:rPr lang="es-ES" sz="3200" dirty="0">
                <a:latin typeface="Arial Narrow" panose="020B0606020202030204" pitchFamily="34" charset="0"/>
              </a:rPr>
            </a:br>
            <a:r>
              <a:rPr lang="es-ES" sz="3200" dirty="0">
                <a:latin typeface="Arial Narrow" panose="020B0606020202030204" pitchFamily="34" charset="0"/>
              </a:rPr>
              <a:t>e) Relación con los programas directores (articulación transversal).</a:t>
            </a:r>
            <a:br>
              <a:rPr lang="es-ES" sz="3200" dirty="0">
                <a:latin typeface="Arial Narrow" panose="020B0606020202030204" pitchFamily="34" charset="0"/>
              </a:rPr>
            </a:br>
            <a:endParaRPr lang="es-ES" sz="3200" dirty="0">
              <a:latin typeface="Arial Narrow" panose="020B0606020202030204" pitchFamily="34" charset="0"/>
            </a:endParaRP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3010681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353961" y="707921"/>
            <a:ext cx="11484077" cy="4734233"/>
          </a:xfrm>
        </p:spPr>
        <p:txBody>
          <a:bodyPr>
            <a:noAutofit/>
          </a:bodyPr>
          <a:lstStyle/>
          <a:p>
            <a:pPr>
              <a:lnSpc>
                <a:spcPct val="100000"/>
              </a:lnSpc>
            </a:pPr>
            <a:r>
              <a:rPr lang="es-ES" sz="3600" b="1" dirty="0">
                <a:solidFill>
                  <a:srgbClr val="C00000"/>
                </a:solidFill>
                <a:latin typeface="Arial Narrow" panose="020B0606020202030204" pitchFamily="34" charset="0"/>
              </a:rPr>
              <a:t>Tratamiento metodológico de la unidad</a:t>
            </a:r>
            <a:br>
              <a:rPr lang="es-ES" sz="3600" b="1" dirty="0">
                <a:solidFill>
                  <a:srgbClr val="C00000"/>
                </a:solidFill>
                <a:latin typeface="Arial Narrow" panose="020B0606020202030204" pitchFamily="34" charset="0"/>
              </a:rPr>
            </a:b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Determinación de los objetivos de la unidad</a:t>
            </a:r>
            <a:br>
              <a:rPr lang="es-ES" sz="3200" b="1" dirty="0">
                <a:latin typeface="Arial Narrow" panose="020B0606020202030204" pitchFamily="34" charset="0"/>
              </a:rPr>
            </a:br>
            <a:br>
              <a:rPr lang="es-ES" sz="3200" b="1" dirty="0">
                <a:latin typeface="Arial Narrow" panose="020B0606020202030204" pitchFamily="34" charset="0"/>
              </a:rPr>
            </a:br>
            <a:r>
              <a:rPr lang="es-ES" sz="3200" dirty="0">
                <a:latin typeface="Arial Narrow" panose="020B0606020202030204" pitchFamily="34" charset="0"/>
              </a:rPr>
              <a:t>a) Objetivos para la enseñanza, derivados del fin de la educación.</a:t>
            </a:r>
            <a:br>
              <a:rPr lang="es-ES" sz="3200" dirty="0">
                <a:latin typeface="Arial Narrow" panose="020B0606020202030204" pitchFamily="34" charset="0"/>
              </a:rPr>
            </a:br>
            <a:r>
              <a:rPr lang="es-ES" sz="3200" dirty="0">
                <a:latin typeface="Arial Narrow" panose="020B0606020202030204" pitchFamily="34" charset="0"/>
              </a:rPr>
              <a:t>b) Objetivos generales de la asignatura en el nivel medio.</a:t>
            </a:r>
            <a:br>
              <a:rPr lang="es-ES" sz="3200" dirty="0">
                <a:latin typeface="Arial Narrow" panose="020B0606020202030204" pitchFamily="34" charset="0"/>
              </a:rPr>
            </a:br>
            <a:r>
              <a:rPr lang="es-ES" sz="3200" dirty="0">
                <a:latin typeface="Arial Narrow" panose="020B0606020202030204" pitchFamily="34" charset="0"/>
              </a:rPr>
              <a:t>c) Objetivos generales de la asignatura en el grado. </a:t>
            </a:r>
            <a:br>
              <a:rPr lang="es-ES" sz="3200" dirty="0">
                <a:latin typeface="Arial Narrow" panose="020B0606020202030204" pitchFamily="34" charset="0"/>
              </a:rPr>
            </a:br>
            <a:r>
              <a:rPr lang="es-ES" sz="3200" dirty="0">
                <a:latin typeface="Arial Narrow" panose="020B0606020202030204" pitchFamily="34" charset="0"/>
              </a:rPr>
              <a:t>d) Objetivos de la unidad.</a:t>
            </a:r>
            <a:br>
              <a:rPr lang="es-ES" sz="3200" dirty="0">
                <a:latin typeface="Arial Narrow" panose="020B0606020202030204" pitchFamily="34" charset="0"/>
              </a:rPr>
            </a:br>
            <a:r>
              <a:rPr lang="es-ES" sz="3200" dirty="0">
                <a:latin typeface="Arial Narrow" panose="020B0606020202030204" pitchFamily="34" charset="0"/>
              </a:rPr>
              <a:t>e) Objetivos de cada clase (estructura del sistema de objetivos de clases).</a:t>
            </a:r>
            <a:br>
              <a:rPr lang="es-ES" sz="3200" dirty="0">
                <a:latin typeface="Arial Narrow" panose="020B0606020202030204" pitchFamily="34" charset="0"/>
              </a:rPr>
            </a:br>
            <a:endParaRPr lang="es-ES" sz="3200" dirty="0">
              <a:latin typeface="Arial Narrow" panose="020B0606020202030204" pitchFamily="34" charset="0"/>
            </a:endParaRP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2753025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353961" y="707921"/>
            <a:ext cx="11484077" cy="4734233"/>
          </a:xfrm>
        </p:spPr>
        <p:txBody>
          <a:bodyPr>
            <a:noAutofit/>
          </a:bodyPr>
          <a:lstStyle/>
          <a:p>
            <a:pPr>
              <a:lnSpc>
                <a:spcPct val="100000"/>
              </a:lnSpc>
            </a:pPr>
            <a:r>
              <a:rPr lang="es-ES" sz="3600" b="1" dirty="0">
                <a:solidFill>
                  <a:srgbClr val="C00000"/>
                </a:solidFill>
                <a:latin typeface="Arial Narrow" panose="020B0606020202030204" pitchFamily="34" charset="0"/>
              </a:rPr>
              <a:t>Tratamiento metodológico de la unidad</a:t>
            </a:r>
            <a:br>
              <a:rPr lang="es-ES" sz="3600" b="1" dirty="0">
                <a:solidFill>
                  <a:srgbClr val="C00000"/>
                </a:solidFill>
                <a:latin typeface="Arial Narrow" panose="020B0606020202030204" pitchFamily="34" charset="0"/>
              </a:rPr>
            </a:b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Determinación del contenido</a:t>
            </a:r>
            <a:br>
              <a:rPr lang="es-ES" sz="3200" b="1" dirty="0">
                <a:latin typeface="Arial Narrow" panose="020B0606020202030204" pitchFamily="34" charset="0"/>
              </a:rPr>
            </a:br>
            <a:r>
              <a:rPr lang="es-ES" sz="3200" b="1" dirty="0">
                <a:latin typeface="Arial Narrow" panose="020B0606020202030204" pitchFamily="34" charset="0"/>
              </a:rPr>
              <a:t> </a:t>
            </a:r>
            <a:br>
              <a:rPr lang="es-ES" sz="3200" b="1" dirty="0">
                <a:latin typeface="Arial Narrow" panose="020B0606020202030204" pitchFamily="34" charset="0"/>
              </a:rPr>
            </a:br>
            <a:r>
              <a:rPr lang="es-ES" sz="3200" b="1" dirty="0">
                <a:latin typeface="Arial Narrow" panose="020B0606020202030204" pitchFamily="34" charset="0"/>
              </a:rPr>
              <a:t> </a:t>
            </a:r>
            <a:r>
              <a:rPr lang="es-ES" sz="3200" dirty="0">
                <a:latin typeface="Arial Narrow" panose="020B0606020202030204" pitchFamily="34" charset="0"/>
              </a:rPr>
              <a:t>a) Ideas rectoras.</a:t>
            </a:r>
            <a:br>
              <a:rPr lang="es-ES" sz="3200" dirty="0">
                <a:latin typeface="Arial Narrow" panose="020B0606020202030204" pitchFamily="34" charset="0"/>
              </a:rPr>
            </a:br>
            <a:r>
              <a:rPr lang="es-ES" sz="3200" dirty="0">
                <a:latin typeface="Arial Narrow" panose="020B0606020202030204" pitchFamily="34" charset="0"/>
              </a:rPr>
              <a:t>b) Conceptos que se inician.</a:t>
            </a:r>
            <a:br>
              <a:rPr lang="es-ES" sz="3200" dirty="0">
                <a:latin typeface="Arial Narrow" panose="020B0606020202030204" pitchFamily="34" charset="0"/>
              </a:rPr>
            </a:br>
            <a:r>
              <a:rPr lang="es-ES" sz="3200" dirty="0">
                <a:latin typeface="Arial Narrow" panose="020B0606020202030204" pitchFamily="34" charset="0"/>
              </a:rPr>
              <a:t>c) Conceptos que se profundizan.</a:t>
            </a:r>
            <a:br>
              <a:rPr lang="es-ES" sz="3200" dirty="0">
                <a:latin typeface="Arial Narrow" panose="020B0606020202030204" pitchFamily="34" charset="0"/>
              </a:rPr>
            </a:br>
            <a:r>
              <a:rPr lang="es-ES" sz="3200" dirty="0">
                <a:latin typeface="Arial Narrow" panose="020B0606020202030204" pitchFamily="34" charset="0"/>
              </a:rPr>
              <a:t>d) Habilidades que se deben desarrollar.</a:t>
            </a:r>
            <a:br>
              <a:rPr lang="es-ES" sz="3200" dirty="0">
                <a:latin typeface="Arial Narrow" panose="020B0606020202030204" pitchFamily="34" charset="0"/>
              </a:rPr>
            </a:br>
            <a:endParaRPr lang="es-ES" sz="3200" dirty="0">
              <a:latin typeface="Arial Narrow" panose="020B0606020202030204" pitchFamily="34" charset="0"/>
            </a:endParaRP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1197802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506362" y="1828799"/>
            <a:ext cx="11484077" cy="4734233"/>
          </a:xfrm>
        </p:spPr>
        <p:txBody>
          <a:bodyPr>
            <a:noAutofit/>
          </a:bodyPr>
          <a:lstStyle/>
          <a:p>
            <a:pPr>
              <a:lnSpc>
                <a:spcPct val="100000"/>
              </a:lnSpc>
            </a:pPr>
            <a:r>
              <a:rPr lang="es-ES" sz="3600" b="1" dirty="0">
                <a:solidFill>
                  <a:srgbClr val="C00000"/>
                </a:solidFill>
                <a:latin typeface="Arial Narrow" panose="020B0606020202030204" pitchFamily="34" charset="0"/>
              </a:rPr>
              <a:t>Tratamiento metodológico de la unidad</a:t>
            </a:r>
            <a:br>
              <a:rPr lang="es-ES" sz="3600" b="1" dirty="0">
                <a:solidFill>
                  <a:srgbClr val="C00000"/>
                </a:solidFill>
                <a:latin typeface="Arial Narrow" panose="020B0606020202030204" pitchFamily="34" charset="0"/>
              </a:rPr>
            </a:b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Dosificación del sistema de clases</a:t>
            </a:r>
            <a:br>
              <a:rPr lang="es-ES" sz="3200" b="1" dirty="0">
                <a:latin typeface="Arial Narrow" panose="020B0606020202030204" pitchFamily="34" charset="0"/>
              </a:rPr>
            </a:br>
            <a:br>
              <a:rPr lang="es-ES" sz="3200" b="1" dirty="0">
                <a:latin typeface="Arial Narrow" panose="020B0606020202030204" pitchFamily="34" charset="0"/>
              </a:rPr>
            </a:br>
            <a:r>
              <a:rPr lang="es-ES" sz="3200" dirty="0">
                <a:latin typeface="Arial Narrow" panose="020B0606020202030204" pitchFamily="34" charset="0"/>
              </a:rPr>
              <a:t>a) Determinación de los objetivos y los contenidos que se deben trabajar en cada clase u otra forma de organización (precisar cada tipo de forma).</a:t>
            </a:r>
            <a:br>
              <a:rPr lang="es-ES" sz="3200" dirty="0">
                <a:latin typeface="Arial Narrow" panose="020B0606020202030204" pitchFamily="34" charset="0"/>
              </a:rPr>
            </a:br>
            <a:r>
              <a:rPr lang="es-ES" sz="3200" dirty="0">
                <a:latin typeface="Arial Narrow" panose="020B0606020202030204" pitchFamily="34" charset="0"/>
              </a:rPr>
              <a:t>b) Determinación de la tipología de las clases u otras formas de organización, según las funciones didácticas: preparación para la asimilación del nuevo contenido; orientación hacia el objetivo; tratamiento del nuevo contenido; sistematización, aplicación y fijación del contenido; control de los conocimientos y las habilidades.</a:t>
            </a:r>
            <a:br>
              <a:rPr lang="es-ES" sz="3200" dirty="0">
                <a:latin typeface="Arial Narrow" panose="020B0606020202030204" pitchFamily="34" charset="0"/>
              </a:rPr>
            </a:br>
            <a:endParaRPr lang="es-ES" sz="3200" dirty="0">
              <a:latin typeface="Arial Narrow" panose="020B0606020202030204" pitchFamily="34" charset="0"/>
            </a:endParaRP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286515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506362" y="1283109"/>
            <a:ext cx="11484077" cy="4734233"/>
          </a:xfrm>
        </p:spPr>
        <p:txBody>
          <a:bodyPr>
            <a:noAutofit/>
          </a:bodyPr>
          <a:lstStyle/>
          <a:p>
            <a:pPr>
              <a:lnSpc>
                <a:spcPct val="100000"/>
              </a:lnSpc>
            </a:pPr>
            <a:r>
              <a:rPr lang="es-ES" sz="3600" b="1" dirty="0">
                <a:solidFill>
                  <a:srgbClr val="C00000"/>
                </a:solidFill>
                <a:latin typeface="Arial Narrow" panose="020B0606020202030204" pitchFamily="34" charset="0"/>
              </a:rPr>
              <a:t>Tratamiento metodológico de la unidad</a:t>
            </a:r>
            <a:br>
              <a:rPr lang="es-ES" sz="3600" b="1" dirty="0">
                <a:solidFill>
                  <a:srgbClr val="C00000"/>
                </a:solidFill>
                <a:latin typeface="Arial Narrow" panose="020B0606020202030204" pitchFamily="34" charset="0"/>
              </a:rPr>
            </a:b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Dosificación del sistema de clases</a:t>
            </a:r>
            <a:br>
              <a:rPr lang="es-ES" sz="3200" b="1" dirty="0">
                <a:latin typeface="Arial Narrow" panose="020B0606020202030204" pitchFamily="34" charset="0"/>
              </a:rPr>
            </a:br>
            <a:br>
              <a:rPr lang="es-ES" sz="3200" b="1" dirty="0">
                <a:latin typeface="Arial Narrow" panose="020B0606020202030204" pitchFamily="34" charset="0"/>
              </a:rPr>
            </a:br>
            <a:r>
              <a:rPr lang="es-ES" sz="3200" dirty="0">
                <a:latin typeface="Arial Narrow" panose="020B0606020202030204" pitchFamily="34" charset="0"/>
              </a:rPr>
              <a:t>c) Métodos (que predominen aquellos métodos que propicien la actividad cognoscitiva productiva y el aprendizaje grupal) y medios de cada clase. </a:t>
            </a:r>
            <a:br>
              <a:rPr lang="es-ES" sz="3200" dirty="0">
                <a:latin typeface="Arial Narrow" panose="020B0606020202030204" pitchFamily="34" charset="0"/>
              </a:rPr>
            </a:br>
            <a:r>
              <a:rPr lang="es-ES" sz="3200" dirty="0">
                <a:latin typeface="Arial Narrow" panose="020B0606020202030204" pitchFamily="34" charset="0"/>
              </a:rPr>
              <a:t>d) Proyecto de tareas: fijación del contenido, materia regresiva, generalización, etc. Determinación de tareas por horas/clase. </a:t>
            </a:r>
            <a:br>
              <a:rPr lang="es-ES" sz="3200" dirty="0">
                <a:latin typeface="Arial Narrow" panose="020B0606020202030204" pitchFamily="34" charset="0"/>
              </a:rPr>
            </a:br>
            <a:r>
              <a:rPr lang="es-ES" sz="3200" dirty="0">
                <a:latin typeface="Arial Narrow" panose="020B0606020202030204" pitchFamily="34" charset="0"/>
              </a:rPr>
              <a:t>e) Determinación de evaluación por horas/clase. </a:t>
            </a:r>
            <a:br>
              <a:rPr lang="es-ES" sz="3200" dirty="0">
                <a:latin typeface="Arial Narrow" panose="020B0606020202030204" pitchFamily="34" charset="0"/>
              </a:rPr>
            </a:br>
            <a:endParaRPr lang="es-ES" sz="3200" dirty="0">
              <a:latin typeface="Arial Narrow" panose="020B0606020202030204" pitchFamily="34" charset="0"/>
            </a:endParaRP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183813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1A5D2D-1620-4E5B-9071-D51C9A172EFE}"/>
              </a:ext>
            </a:extLst>
          </p:cNvPr>
          <p:cNvSpPr>
            <a:spLocks noGrp="1"/>
          </p:cNvSpPr>
          <p:nvPr>
            <p:ph type="ctrTitle"/>
          </p:nvPr>
        </p:nvSpPr>
        <p:spPr>
          <a:xfrm>
            <a:off x="1533832" y="781664"/>
            <a:ext cx="9866671" cy="4734233"/>
          </a:xfrm>
        </p:spPr>
        <p:txBody>
          <a:bodyPr>
            <a:noAutofit/>
          </a:bodyPr>
          <a:lstStyle/>
          <a:p>
            <a:pPr>
              <a:lnSpc>
                <a:spcPct val="100000"/>
              </a:lnSpc>
            </a:pPr>
            <a:r>
              <a:rPr lang="es-ES" sz="3600" b="1" dirty="0">
                <a:solidFill>
                  <a:srgbClr val="C00000"/>
                </a:solidFill>
                <a:latin typeface="Arial Narrow" panose="020B0606020202030204" pitchFamily="34" charset="0"/>
              </a:rPr>
              <a:t>Tratamiento metodológico de la unidad</a:t>
            </a:r>
            <a:br>
              <a:rPr lang="es-ES" sz="3600" b="1" dirty="0">
                <a:solidFill>
                  <a:srgbClr val="C00000"/>
                </a:solidFill>
                <a:latin typeface="Arial Narrow" panose="020B0606020202030204" pitchFamily="34" charset="0"/>
              </a:rPr>
            </a:br>
            <a:br>
              <a:rPr lang="es-ES" sz="3600" b="1" dirty="0">
                <a:solidFill>
                  <a:srgbClr val="C00000"/>
                </a:solidFill>
                <a:latin typeface="Arial Narrow" panose="020B0606020202030204" pitchFamily="34" charset="0"/>
              </a:rPr>
            </a:br>
            <a:r>
              <a:rPr lang="es-ES" sz="3200" b="1" dirty="0">
                <a:latin typeface="Arial Narrow" panose="020B0606020202030204" pitchFamily="34" charset="0"/>
              </a:rPr>
              <a:t>Determinación del sistema de evaluación</a:t>
            </a:r>
            <a:br>
              <a:rPr lang="es-ES" sz="3200" b="1" dirty="0">
                <a:latin typeface="Arial Narrow" panose="020B0606020202030204" pitchFamily="34" charset="0"/>
              </a:rPr>
            </a:br>
            <a:br>
              <a:rPr lang="es-ES" sz="3200" b="1" dirty="0">
                <a:latin typeface="Arial Narrow" panose="020B0606020202030204" pitchFamily="34" charset="0"/>
              </a:rPr>
            </a:br>
            <a:r>
              <a:rPr lang="es-ES" sz="3200" dirty="0">
                <a:latin typeface="Arial Narrow" panose="020B0606020202030204" pitchFamily="34" charset="0"/>
              </a:rPr>
              <a:t>a) Objetivos evaluables.</a:t>
            </a:r>
            <a:br>
              <a:rPr lang="es-ES" sz="3200" dirty="0">
                <a:latin typeface="Arial Narrow" panose="020B0606020202030204" pitchFamily="34" charset="0"/>
              </a:rPr>
            </a:br>
            <a:r>
              <a:rPr lang="es-ES" sz="3200" dirty="0">
                <a:latin typeface="Arial Narrow" panose="020B0606020202030204" pitchFamily="34" charset="0"/>
              </a:rPr>
              <a:t>b) Nivel de asimilación (según lo previsto en los objetivos):</a:t>
            </a:r>
            <a:br>
              <a:rPr lang="es-ES" sz="3200" dirty="0">
                <a:latin typeface="Arial Narrow" panose="020B0606020202030204" pitchFamily="34" charset="0"/>
              </a:rPr>
            </a:br>
            <a:r>
              <a:rPr lang="es-ES" sz="3200" dirty="0">
                <a:latin typeface="Arial Narrow" panose="020B0606020202030204" pitchFamily="34" charset="0"/>
              </a:rPr>
              <a:t> reproducción, aplicación, creación.</a:t>
            </a:r>
            <a:br>
              <a:rPr lang="es-ES" sz="3200" dirty="0">
                <a:latin typeface="Arial Narrow" panose="020B0606020202030204" pitchFamily="34" charset="0"/>
              </a:rPr>
            </a:br>
            <a:r>
              <a:rPr lang="es-ES" sz="3200" dirty="0">
                <a:latin typeface="Arial Narrow" panose="020B0606020202030204" pitchFamily="34" charset="0"/>
              </a:rPr>
              <a:t>c) Tipos de evaluación: escrita, oral, etc.</a:t>
            </a:r>
            <a:br>
              <a:rPr lang="es-ES" sz="3200" dirty="0">
                <a:latin typeface="Arial Narrow" panose="020B0606020202030204" pitchFamily="34" charset="0"/>
              </a:rPr>
            </a:br>
            <a:endParaRPr lang="es-ES" sz="3200" dirty="0">
              <a:latin typeface="Arial Narrow" panose="020B0606020202030204" pitchFamily="34" charset="0"/>
            </a:endParaRPr>
          </a:p>
        </p:txBody>
      </p:sp>
      <p:sp>
        <p:nvSpPr>
          <p:cNvPr id="4" name="Rectángulo 3">
            <a:extLst>
              <a:ext uri="{FF2B5EF4-FFF2-40B4-BE49-F238E27FC236}">
                <a16:creationId xmlns:a16="http://schemas.microsoft.com/office/drawing/2014/main" id="{44BDA64A-14B1-47CF-BDF9-E93F27B780D0}"/>
              </a:ext>
            </a:extLst>
          </p:cNvPr>
          <p:cNvSpPr/>
          <p:nvPr/>
        </p:nvSpPr>
        <p:spPr>
          <a:xfrm>
            <a:off x="235975" y="412955"/>
            <a:ext cx="11754464" cy="6150077"/>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FF0000"/>
              </a:solidFill>
            </a:endParaRPr>
          </a:p>
        </p:txBody>
      </p:sp>
    </p:spTree>
    <p:extLst>
      <p:ext uri="{BB962C8B-B14F-4D97-AF65-F5344CB8AC3E}">
        <p14:creationId xmlns:p14="http://schemas.microsoft.com/office/powerpoint/2010/main" val="402138079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1117</Words>
  <Application>Microsoft Office PowerPoint</Application>
  <PresentationFormat>Panorámica</PresentationFormat>
  <Paragraphs>26</Paragraphs>
  <Slides>17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17</vt:i4>
      </vt:variant>
    </vt:vector>
  </HeadingPairs>
  <TitlesOfParts>
    <vt:vector size="22" baseType="lpstr">
      <vt:lpstr>Arial</vt:lpstr>
      <vt:lpstr>Arial Narrow</vt:lpstr>
      <vt:lpstr>Calibri</vt:lpstr>
      <vt:lpstr>Calibri Light</vt:lpstr>
      <vt:lpstr>Tema de Office</vt:lpstr>
      <vt:lpstr>Ejercicio profesional   Aspectos esenciales como forma de culminación de estudios</vt:lpstr>
      <vt:lpstr>                Aspectos a evaluar durante el ejercicio profesional  -Dirigir el proceso de enseñanza-aprendizaje de la Biología teniendo en cuenta las funciones como educador  -Organizar el proceso de enseñanza-aprendizaje articulando coherentemente sus componentes fundamentales: problema, objetivo, contenidos, método, medios, formas de organización y evaluación  - Demostrar conocimientos biológicos y didácticos evidenciando su necesidad para el cumplimiento de las funciones como profesional de la educación   </vt:lpstr>
      <vt:lpstr>Aspectos a evaluar durante el ejercicio profesional  -Utilizar, adecuadamente, las tecnologías de la información y la comunicación en el cumplimiento de las funciones profesionales.  - Demostrar habilidades comunicativas durante la defensa de la forma siguiente:  Exponer coherentemente sus razonamientos Interactuar oralmente respondiendo las interrogantes del tribunal </vt:lpstr>
      <vt:lpstr>Tratamiento metodológico de la unidad  Caracterización de la unidad  a) Lugar de la unidad en el programa (contenidos antecedentes y consecuentes). b) Características del contenido antecedente.  c) Contribución formativa (concepción científica del mundo, intencionalidad política y carácter formativo en general. d) Direcciones fundamentales de la unidad. e) Relación con los programas directores (articulación transversal). </vt:lpstr>
      <vt:lpstr>Tratamiento metodológico de la unidad  Determinación de los objetivos de la unidad  a) Objetivos para la enseñanza, derivados del fin de la educación. b) Objetivos generales de la asignatura en el nivel medio. c) Objetivos generales de la asignatura en el grado.  d) Objetivos de la unidad. e) Objetivos de cada clase (estructura del sistema de objetivos de clases). </vt:lpstr>
      <vt:lpstr>Tratamiento metodológico de la unidad  Determinación del contenido    a) Ideas rectoras. b) Conceptos que se inician. c) Conceptos que se profundizan. d) Habilidades que se deben desarrollar. </vt:lpstr>
      <vt:lpstr>Tratamiento metodológico de la unidad  Dosificación del sistema de clases  a) Determinación de los objetivos y los contenidos que se deben trabajar en cada clase u otra forma de organización (precisar cada tipo de forma). b) Determinación de la tipología de las clases u otras formas de organización, según las funciones didácticas: preparación para la asimilación del nuevo contenido; orientación hacia el objetivo; tratamiento del nuevo contenido; sistematización, aplicación y fijación del contenido; control de los conocimientos y las habilidades. </vt:lpstr>
      <vt:lpstr>Tratamiento metodológico de la unidad  Dosificación del sistema de clases  c) Métodos (que predominen aquellos métodos que propicien la actividad cognoscitiva productiva y el aprendizaje grupal) y medios de cada clase.  d) Proyecto de tareas: fijación del contenido, materia regresiva, generalización, etc. Determinación de tareas por horas/clase.  e) Determinación de evaluación por horas/clase.  </vt:lpstr>
      <vt:lpstr>Tratamiento metodológico de la unidad  Determinación del sistema de evaluación  a) Objetivos evaluables. b) Nivel de asimilación (según lo previsto en los objetivos):  reproducción, aplicación, creación. c) Tipos de evaluación: escrita, oral, etc. </vt:lpstr>
      <vt:lpstr>Clase  • Título de la unidad y asunto de la clase  • Objetivo (s). Garantizar que se corresponda(n) con el programa, que sea(n) lo más orientador(es) posible y que haya condiciones de darle(s) cumplimiento en el tiempo disponible. Debe(n) estar formulado(s) en función de los alumnos. </vt:lpstr>
      <vt:lpstr>  • Método (s) de enseñanza-aprendizaje. En correspondencia con el objetivo.  • Medios de enseñanza. En correspondencia con el desarrollo actual del país. </vt:lpstr>
      <vt:lpstr> • Secuencia de las situaciones (tareas): de enseñanza (profesor) y de aprendizaje (alumnos).  1. Introducción:  Efeméride(s): Control de asistencia. Control del estudio individual  Orientación hacia el (los) objetivo(s) de la clase</vt:lpstr>
      <vt:lpstr> 2. Desarrollo:  Desarrollo de las tareas centrales de la clase (al que se le debe dedicar el mayor tiempo), de acuerdo con el (los) objetivo(s) y, por ende, con el método seleccionado.  Planificación precisa de las tareas y, dentro de éstas, de las preguntas; prever momentos en que se estimule la formulación de preguntas y de situaciones problémicas. </vt:lpstr>
      <vt:lpstr> 2. Desarrollo:  Precisión del empleo de los medios de enseñanza   Precisión de la estrategia a seguir para el tratamiento del contenido (formación de conocimientos y habilidades, así como la contribución a la educación en valores, sentimientos, etc., y a la experiencia de la actividad creadora), con un adecuado orden lógico y que se garantice la relación interdisciplinaria.</vt:lpstr>
      <vt:lpstr> 2. Desarrollo:  Previsión del empleo de procedimientos ante la detección de dificultades en la comprensión del contenido por parte de algunos alumnos.  Precisión de la comprobación sistemática del cumplimiento del (de los) objetivo (s) de la clase, en que el mayor peso esté en el autocontrol y la autovaloración de los alumnos durante el proceso.</vt:lpstr>
      <vt:lpstr> 2. Desarrollo:  Planificación de las posibles soluciones o respuestas a las tareas y/o preguntas, sin limitar la creatividad de los alumnos.   Precisión sobre el carácter integrador y la interdisciplinariedad, con énfasis en los programas directores.   Contribuir al trabajo cooperado y al autocontrol del aprendizaje</vt:lpstr>
      <vt:lpstr> 3. Conclusiones:   Resumen de la clase, con la mayor participación productiva de los alumnos.   Comprobación final y general del cumplimiento del (de los) objetivo(s) de la clase.   Orientación del estudio individual (tarea para la casa)teniendo en cuenta el establecimiento del vínculo con la siguiente hora/clase.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Ejercicio profesional   Aspectos esenciales como una de las formas de culminación de estudio</dc:title>
  <dc:creator>equipo</dc:creator>
  <cp:lastModifiedBy>FAMILIA</cp:lastModifiedBy>
  <cp:revision>37</cp:revision>
  <dcterms:created xsi:type="dcterms:W3CDTF">2021-10-27T04:54:49Z</dcterms:created>
  <dcterms:modified xsi:type="dcterms:W3CDTF">2025-04-22T16:31:12Z</dcterms:modified>
</cp:coreProperties>
</file>