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4" r:id="rId2"/>
    <p:sldId id="290" r:id="rId3"/>
    <p:sldId id="306" r:id="rId4"/>
    <p:sldId id="303" r:id="rId5"/>
    <p:sldId id="305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82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104858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58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34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3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3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2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2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2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8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8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590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39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4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4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44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45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4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4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50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1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5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3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54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55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19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20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1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58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61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662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63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64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628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9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30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631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25C6-8CD3-4249-9760-950EC7AD37C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19DB-E6F7-4A2D-95DC-58BEEFF7CE90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ítulo 1"/>
          <p:cNvSpPr>
            <a:spLocks noGrp="1"/>
          </p:cNvSpPr>
          <p:nvPr>
            <p:ph type="title"/>
          </p:nvPr>
        </p:nvSpPr>
        <p:spPr>
          <a:xfrm>
            <a:off x="985684" y="200298"/>
            <a:ext cx="10515600" cy="5460322"/>
          </a:xfrm>
        </p:spPr>
        <p:txBody>
          <a:bodyPr>
            <a:noAutofit/>
          </a:bodyPr>
          <a:lstStyle/>
          <a:p>
            <a:pPr algn="just"/>
            <a:r>
              <a:rPr lang="es-ES" sz="3200" b="1" dirty="0" smtClean="0">
                <a:latin typeface="MS Reference Sans Serif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PREPARACIÓN DEL DOCENTE PARA LA PREVENCIÓN DE TRASTORNOS AFECTIVO-CONDUCTUALES.</a:t>
            </a:r>
            <a:endParaRPr lang="en-US" sz="3200" dirty="0"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48599" name="Marcador de contenido 2"/>
          <p:cNvSpPr>
            <a:spLocks noGrp="1"/>
          </p:cNvSpPr>
          <p:nvPr>
            <p:ph idx="1"/>
          </p:nvPr>
        </p:nvSpPr>
        <p:spPr>
          <a:xfrm>
            <a:off x="838200" y="4655520"/>
            <a:ext cx="10515600" cy="4315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6400" dirty="0" smtClean="0">
                <a:latin typeface="MS Reference Sans Serif" panose="020B0604030504040204" pitchFamily="34" charset="0"/>
                <a:ea typeface="Calibri" panose="020F0502020204030204" pitchFamily="34" charset="0"/>
              </a:rPr>
              <a:t> Autores:</a:t>
            </a:r>
            <a:endParaRPr lang="en-US" sz="6400" dirty="0">
              <a:latin typeface="MS Reference Sans Serif" panose="020B060403050404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953" y="616142"/>
            <a:ext cx="778582" cy="843947"/>
          </a:xfrm>
          <a:prstGeom prst="rect">
            <a:avLst/>
          </a:prstGeom>
          <a:ln>
            <a:noFill/>
          </a:ln>
        </p:spPr>
      </p:pic>
      <p:pic>
        <p:nvPicPr>
          <p:cNvPr id="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6586" y="886049"/>
            <a:ext cx="786346" cy="57404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90" y="3983112"/>
            <a:ext cx="1618324" cy="17616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992" y="3992388"/>
            <a:ext cx="1446284" cy="18366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20" y="3974760"/>
            <a:ext cx="1509366" cy="187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35846" y="89919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MS Reference Sans Serif" panose="020B0604030504040204" pitchFamily="34" charset="0"/>
                <a:cs typeface="Times New Roman" panose="02020603050405020304" pitchFamily="18" charset="0"/>
              </a:rPr>
              <a:t>OBJETIVO</a:t>
            </a:r>
            <a:endParaRPr lang="en-US" sz="3200" dirty="0">
              <a:latin typeface="MS Reference Sans Serif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08137" y="2034735"/>
            <a:ext cx="1073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>
              <a:latin typeface="MS Reference Sans Serif" panose="020B0604030504040204" pitchFamily="34" charset="0"/>
            </a:endParaRPr>
          </a:p>
          <a:p>
            <a:r>
              <a:rPr lang="es-MX" sz="3200" dirty="0" smtClean="0">
                <a:latin typeface="MS Reference Sans Serif" panose="020B0604030504040204" pitchFamily="34" charset="0"/>
              </a:rPr>
              <a:t>Proponer </a:t>
            </a:r>
            <a:r>
              <a:rPr lang="es-MX" sz="3200" dirty="0">
                <a:latin typeface="MS Reference Sans Serif" panose="020B0604030504040204" pitchFamily="34" charset="0"/>
              </a:rPr>
              <a:t>talleres de preparación del docente para la prevención de trastornos </a:t>
            </a:r>
            <a:r>
              <a:rPr lang="es-MX" sz="3200" dirty="0" smtClean="0">
                <a:latin typeface="MS Reference Sans Serif" panose="020B0604030504040204" pitchFamily="34" charset="0"/>
              </a:rPr>
              <a:t>afectivo–conductuales.</a:t>
            </a:r>
            <a:endParaRPr lang="es-MX" sz="3200" dirty="0">
              <a:latin typeface="MS Reference Sans Serif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7025" y="158648"/>
            <a:ext cx="10515600" cy="942565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MS Reference Sans Serif" panose="020B0604030504040204" pitchFamily="34" charset="0"/>
              </a:rPr>
              <a:t>PROBLEMATIZACIÓN.</a:t>
            </a:r>
            <a:endParaRPr lang="en-US" sz="3200" b="1" dirty="0">
              <a:latin typeface="MS Reference Sans Serif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025" y="993058"/>
            <a:ext cx="10028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MS Reference Sans Serif" panose="020B0604030504040204" pitchFamily="34" charset="0"/>
              </a:rPr>
              <a:t>En la formación de los docentes aún no se dan suficientes elementos de prevención de estos </a:t>
            </a:r>
            <a:r>
              <a:rPr lang="es-ES" sz="3200" dirty="0" smtClean="0">
                <a:latin typeface="MS Reference Sans Serif" panose="020B0604030504040204" pitchFamily="34" charset="0"/>
              </a:rPr>
              <a:t>trastornos lo que </a:t>
            </a:r>
            <a:r>
              <a:rPr lang="es-ES" sz="3200" dirty="0">
                <a:latin typeface="MS Reference Sans Serif" panose="020B0604030504040204" pitchFamily="34" charset="0"/>
              </a:rPr>
              <a:t>se derivan las siguientes regularidades que conforman la situación  problemática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78193" y="3618271"/>
            <a:ext cx="9920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MS Reference Sans Serif" panose="020B0604030504040204" pitchFamily="34" charset="0"/>
              </a:rPr>
              <a:t>No </a:t>
            </a:r>
            <a:r>
              <a:rPr lang="es-ES" sz="2000" dirty="0">
                <a:latin typeface="MS Reference Sans Serif" panose="020B0604030504040204" pitchFamily="34" charset="0"/>
              </a:rPr>
              <a:t>se precisan suficientemente los elementos de la concepción de la </a:t>
            </a:r>
            <a:r>
              <a:rPr lang="es-ES" sz="2000" dirty="0" smtClean="0">
                <a:latin typeface="MS Reference Sans Serif" panose="020B0604030504040204" pitchFamily="34" charset="0"/>
              </a:rPr>
              <a:t>prevención.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MS Reference Sans Serif" panose="020B0604030504040204" pitchFamily="34" charset="0"/>
              </a:rPr>
              <a:t>No </a:t>
            </a:r>
            <a:r>
              <a:rPr lang="es-ES" sz="2000" dirty="0">
                <a:latin typeface="MS Reference Sans Serif" panose="020B0604030504040204" pitchFamily="34" charset="0"/>
              </a:rPr>
              <a:t>hay suficiente preparación relacionada con la prevención de trastornos </a:t>
            </a:r>
            <a:r>
              <a:rPr lang="es-ES" sz="2000" dirty="0" smtClean="0">
                <a:latin typeface="MS Reference Sans Serif" panose="020B0604030504040204" pitchFamily="34" charset="0"/>
              </a:rPr>
              <a:t>afectivo-conductuales.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MS Reference Sans Serif" panose="020B0604030504040204" pitchFamily="34" charset="0"/>
              </a:rPr>
              <a:t>Se </a:t>
            </a:r>
            <a:r>
              <a:rPr lang="es-ES" sz="2000" dirty="0">
                <a:latin typeface="MS Reference Sans Serif" panose="020B0604030504040204" pitchFamily="34" charset="0"/>
              </a:rPr>
              <a:t>aprecia poca visión como proceso </a:t>
            </a:r>
            <a:r>
              <a:rPr lang="es-ES" sz="2000" dirty="0" smtClean="0">
                <a:latin typeface="MS Reference Sans Serif" panose="020B0604030504040204" pitchFamily="34" charset="0"/>
              </a:rPr>
              <a:t>anticipatorio.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MS Reference Sans Serif" panose="020B0604030504040204" pitchFamily="34" charset="0"/>
              </a:rPr>
              <a:t>Aún </a:t>
            </a:r>
            <a:r>
              <a:rPr lang="es-ES" sz="2000" dirty="0">
                <a:latin typeface="MS Reference Sans Serif" panose="020B0604030504040204" pitchFamily="34" charset="0"/>
              </a:rPr>
              <a:t>es </a:t>
            </a:r>
            <a:r>
              <a:rPr lang="es-ES" sz="2000" dirty="0" smtClean="0">
                <a:latin typeface="MS Reference Sans Serif" panose="020B0604030504040204" pitchFamily="34" charset="0"/>
              </a:rPr>
              <a:t>insuficiente la preparación del docente en cuanto a la detección de los trastornos afectivos conductuales </a:t>
            </a:r>
            <a:endParaRPr 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80" y="1879426"/>
            <a:ext cx="1307052" cy="1303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53" y="2879828"/>
            <a:ext cx="1802914" cy="10554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46" y="1877713"/>
            <a:ext cx="1533682" cy="11978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13819" y="1276730"/>
            <a:ext cx="739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MS Reference Sans Serif" panose="020B0604030504040204" pitchFamily="34" charset="0"/>
              </a:rPr>
              <a:t>PREPARACIÓN PARA EL DOCENTE</a:t>
            </a:r>
            <a:endParaRPr lang="en-US" sz="3200" b="1" dirty="0">
              <a:latin typeface="MS Reference Sans Serif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0977" y="4715872"/>
            <a:ext cx="230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77412" y="3991297"/>
            <a:ext cx="247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MS Reference Sans Serif" panose="020B0604030504040204" pitchFamily="34" charset="0"/>
              </a:rPr>
              <a:t>ELABORAR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61528" y="4502953"/>
            <a:ext cx="2949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S Reference Sans Serif" panose="020B0604030504040204" pitchFamily="34" charset="0"/>
              </a:rPr>
              <a:t>POSIBILITAR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398192" y="4515923"/>
            <a:ext cx="32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S Reference Sans Serif" panose="020B0604030504040204" pitchFamily="34" charset="0"/>
              </a:rPr>
              <a:t>INCREMENTAR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41772" y="3921330"/>
            <a:ext cx="332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S Reference Sans Serif" panose="020B0604030504040204" pitchFamily="34" charset="0"/>
              </a:rPr>
              <a:t>DESARROLLAR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040" y="5180147"/>
            <a:ext cx="1716303" cy="1228151"/>
          </a:xfrm>
          <a:prstGeom prst="rect">
            <a:avLst/>
          </a:prstGeom>
        </p:spPr>
      </p:pic>
      <p:sp>
        <p:nvSpPr>
          <p:cNvPr id="17" name="Flecha izquierda, derecha y arriba 16"/>
          <p:cNvSpPr/>
          <p:nvPr/>
        </p:nvSpPr>
        <p:spPr>
          <a:xfrm rot="10800000">
            <a:off x="5587219" y="2076745"/>
            <a:ext cx="1278193" cy="71988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abajo 17"/>
          <p:cNvSpPr/>
          <p:nvPr/>
        </p:nvSpPr>
        <p:spPr>
          <a:xfrm rot="4242679">
            <a:off x="4135764" y="3273847"/>
            <a:ext cx="252548" cy="12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20399">
            <a:off x="5036345" y="4093376"/>
            <a:ext cx="715090" cy="43757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95219">
            <a:off x="6647887" y="3997058"/>
            <a:ext cx="646490" cy="5558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44572">
            <a:off x="7428548" y="3525507"/>
            <a:ext cx="1182727" cy="560881"/>
          </a:xfrm>
          <a:prstGeom prst="rect">
            <a:avLst/>
          </a:prstGeom>
        </p:spPr>
      </p:pic>
      <p:sp>
        <p:nvSpPr>
          <p:cNvPr id="25" name="Flecha curvada hacia la derecha 24"/>
          <p:cNvSpPr/>
          <p:nvPr/>
        </p:nvSpPr>
        <p:spPr>
          <a:xfrm rot="20985199">
            <a:off x="2117589" y="4857139"/>
            <a:ext cx="1286262" cy="1257712"/>
          </a:xfrm>
          <a:prstGeom prst="curvedRightArrow">
            <a:avLst>
              <a:gd name="adj1" fmla="val 15529"/>
              <a:gd name="adj2" fmla="val 33085"/>
              <a:gd name="adj3" fmla="val 23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lecha curvada hacia la izquierda 27"/>
          <p:cNvSpPr/>
          <p:nvPr/>
        </p:nvSpPr>
        <p:spPr>
          <a:xfrm rot="629274">
            <a:off x="9470055" y="4792555"/>
            <a:ext cx="1383226" cy="1503355"/>
          </a:xfrm>
          <a:prstGeom prst="curvedLeftArrow">
            <a:avLst>
              <a:gd name="adj1" fmla="val 14888"/>
              <a:gd name="adj2" fmla="val 428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7" grpId="0" animBg="1"/>
      <p:bldP spid="18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MS Reference Sans Serif" panose="020B0604030504040204" pitchFamily="34" charset="0"/>
              </a:rPr>
              <a:t>CONCLUSIONES.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5678" y="2172930"/>
            <a:ext cx="9075174" cy="33036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200" dirty="0" smtClean="0">
                <a:latin typeface="MS Reference Sans Serif" panose="020B0604030504040204" pitchFamily="34" charset="0"/>
              </a:rPr>
              <a:t>La </a:t>
            </a:r>
            <a:r>
              <a:rPr lang="es-ES" sz="3200" dirty="0">
                <a:latin typeface="MS Reference Sans Serif" panose="020B0604030504040204" pitchFamily="34" charset="0"/>
              </a:rPr>
              <a:t>preparación del </a:t>
            </a:r>
            <a:r>
              <a:rPr lang="es-ES" sz="3200" dirty="0" smtClean="0">
                <a:latin typeface="MS Reference Sans Serif" panose="020B0604030504040204" pitchFamily="34" charset="0"/>
              </a:rPr>
              <a:t>docente </a:t>
            </a:r>
            <a:r>
              <a:rPr lang="es-ES" sz="3200" dirty="0">
                <a:latin typeface="MS Reference Sans Serif" panose="020B0604030504040204" pitchFamily="34" charset="0"/>
              </a:rPr>
              <a:t>y la comprensión del desarrollo </a:t>
            </a:r>
            <a:r>
              <a:rPr lang="es-ES" sz="3200" dirty="0" smtClean="0">
                <a:latin typeface="MS Reference Sans Serif" panose="020B0604030504040204" pitchFamily="34" charset="0"/>
              </a:rPr>
              <a:t>debe estar en estrecha </a:t>
            </a:r>
            <a:r>
              <a:rPr lang="es-ES" sz="3200" dirty="0">
                <a:latin typeface="MS Reference Sans Serif" panose="020B0604030504040204" pitchFamily="34" charset="0"/>
              </a:rPr>
              <a:t>relación entre </a:t>
            </a:r>
            <a:r>
              <a:rPr lang="es-ES" sz="3200" dirty="0" smtClean="0">
                <a:latin typeface="MS Reference Sans Serif" panose="020B0604030504040204" pitchFamily="34" charset="0"/>
              </a:rPr>
              <a:t>la dificultad</a:t>
            </a:r>
            <a:r>
              <a:rPr lang="es-ES" sz="3200" dirty="0">
                <a:latin typeface="MS Reference Sans Serif" panose="020B0604030504040204" pitchFamily="34" charset="0"/>
              </a:rPr>
              <a:t>, </a:t>
            </a:r>
            <a:r>
              <a:rPr lang="es-ES" sz="3200" dirty="0" smtClean="0">
                <a:latin typeface="MS Reference Sans Serif" panose="020B0604030504040204" pitchFamily="34" charset="0"/>
              </a:rPr>
              <a:t>el problema </a:t>
            </a:r>
            <a:r>
              <a:rPr lang="es-ES" sz="3200" dirty="0">
                <a:latin typeface="MS Reference Sans Serif" panose="020B0604030504040204" pitchFamily="34" charset="0"/>
              </a:rPr>
              <a:t>y </a:t>
            </a:r>
            <a:r>
              <a:rPr lang="es-ES" sz="3200" dirty="0" smtClean="0">
                <a:latin typeface="MS Reference Sans Serif" panose="020B0604030504040204" pitchFamily="34" charset="0"/>
              </a:rPr>
              <a:t>los múltiples trastornos, </a:t>
            </a:r>
            <a:r>
              <a:rPr lang="es-ES" sz="3200" dirty="0">
                <a:latin typeface="MS Reference Sans Serif" panose="020B0604030504040204" pitchFamily="34" charset="0"/>
              </a:rPr>
              <a:t>que constituyen niveles de alteraciones en el </a:t>
            </a:r>
            <a:r>
              <a:rPr lang="es-ES" sz="3200" dirty="0" smtClean="0">
                <a:latin typeface="MS Reference Sans Serif" panose="020B0604030504040204" pitchFamily="34" charset="0"/>
              </a:rPr>
              <a:t>proceso de </a:t>
            </a:r>
            <a:r>
              <a:rPr lang="es-ES" sz="3200" dirty="0">
                <a:latin typeface="MS Reference Sans Serif" panose="020B0604030504040204" pitchFamily="34" charset="0"/>
              </a:rPr>
              <a:t>desarrollo </a:t>
            </a:r>
            <a:r>
              <a:rPr lang="es-ES" sz="3200" dirty="0" smtClean="0">
                <a:latin typeface="MS Reference Sans Serif" panose="020B0604030504040204" pitchFamily="34" charset="0"/>
              </a:rPr>
              <a:t>personal, que </a:t>
            </a:r>
            <a:r>
              <a:rPr lang="es-ES" sz="3200" dirty="0">
                <a:latin typeface="MS Reference Sans Serif" panose="020B0604030504040204" pitchFamily="34" charset="0"/>
              </a:rPr>
              <a:t>pueden obstaculizar, distorsionar o retardar dicho </a:t>
            </a:r>
            <a:r>
              <a:rPr lang="es-ES" sz="3200" dirty="0" smtClean="0">
                <a:latin typeface="MS Reference Sans Serif" panose="020B0604030504040204" pitchFamily="34" charset="0"/>
              </a:rPr>
              <a:t>desarrollo cognitivo.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MS Reference Sans Serif" panose="020B0604030504040204" pitchFamily="34" charset="0"/>
              </a:rPr>
              <a:t>BIBLIOGRAFÍAS.</a:t>
            </a:r>
            <a:endParaRPr lang="en-US" sz="3200" b="1" dirty="0">
              <a:latin typeface="MS Reference Sans Serif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200" dirty="0" err="1" smtClean="0">
                <a:latin typeface="MS Reference Sans Serif" panose="020B0604030504040204" pitchFamily="34" charset="0"/>
              </a:rPr>
              <a:t>Àddine</a:t>
            </a:r>
            <a:r>
              <a:rPr lang="es-ES" sz="3200" dirty="0" smtClean="0">
                <a:latin typeface="MS Reference Sans Serif" panose="020B0604030504040204" pitchFamily="34" charset="0"/>
              </a:rPr>
              <a:t>, F. (2010). Educación Posgraduada de maestros y profesores. Fundamentos psicológicos y didácticos. Congreso Internacional Pedagogía. La Habana.</a:t>
            </a:r>
          </a:p>
          <a:p>
            <a:pPr marL="0" indent="0" algn="just">
              <a:buNone/>
            </a:pPr>
            <a:r>
              <a:rPr lang="es-ES" sz="3200" dirty="0" smtClean="0">
                <a:latin typeface="MS Reference Sans Serif" panose="020B0604030504040204" pitchFamily="34" charset="0"/>
              </a:rPr>
              <a:t>Álvarez, B. Y. (2011). La prevención de los trastornos afectivos conductuales en la educación primaria. Tesis Doctoral en Ciencias Pedagógicas. La Habana, Cuba: ISP “Enrique José Varona”.</a:t>
            </a:r>
          </a:p>
          <a:p>
            <a:pPr marL="0" indent="0" algn="just">
              <a:buNone/>
            </a:pPr>
            <a:r>
              <a:rPr lang="es-ES" sz="3200" dirty="0" smtClean="0">
                <a:latin typeface="MS Reference Sans Serif" panose="020B0604030504040204" pitchFamily="34" charset="0"/>
              </a:rPr>
              <a:t>Castillo, T. (2013). La preparación al docente. Pueblo y Educación. La Habana, Cuba. </a:t>
            </a:r>
            <a:endParaRPr lang="en-US" sz="32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737</TotalTime>
  <Words>254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MS Reference Sans Serif</vt:lpstr>
      <vt:lpstr>Times New Roman</vt:lpstr>
      <vt:lpstr>Tema de Office</vt:lpstr>
      <vt:lpstr>LA PREPARACIÓN DEL DOCENTE PARA LA PREVENCIÓN DE TRASTORNOS AFECTIVO-CONDUCTUALES.</vt:lpstr>
      <vt:lpstr>Presentación de PowerPoint</vt:lpstr>
      <vt:lpstr>PROBLEMATIZACIÓN.</vt:lpstr>
      <vt:lpstr>Presentación de PowerPoint</vt:lpstr>
      <vt:lpstr>CONCLUSIONES.</vt:lpstr>
      <vt:lpstr>BIBLIOGRAFÍAS.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</dc:title>
  <dc:creator>HOME</dc:creator>
  <cp:lastModifiedBy>HOME</cp:lastModifiedBy>
  <cp:revision>59</cp:revision>
  <dcterms:created xsi:type="dcterms:W3CDTF">2022-03-17T09:20:37Z</dcterms:created>
  <dcterms:modified xsi:type="dcterms:W3CDTF">2022-03-20T23:06:02Z</dcterms:modified>
</cp:coreProperties>
</file>