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3" r:id="rId2"/>
    <p:sldId id="371" r:id="rId3"/>
    <p:sldId id="373" r:id="rId4"/>
    <p:sldId id="375" r:id="rId5"/>
    <p:sldId id="377" r:id="rId6"/>
    <p:sldId id="382" r:id="rId7"/>
    <p:sldId id="388" r:id="rId8"/>
    <p:sldId id="380" r:id="rId9"/>
    <p:sldId id="385" r:id="rId10"/>
    <p:sldId id="391" r:id="rId11"/>
    <p:sldId id="387" r:id="rId12"/>
    <p:sldId id="392" r:id="rId13"/>
    <p:sldId id="298" r:id="rId14"/>
    <p:sldId id="334" r:id="rId15"/>
    <p:sldId id="329" r:id="rId16"/>
    <p:sldId id="363" r:id="rId17"/>
    <p:sldId id="335" r:id="rId18"/>
    <p:sldId id="336" r:id="rId19"/>
    <p:sldId id="338" r:id="rId20"/>
    <p:sldId id="339" r:id="rId21"/>
    <p:sldId id="366" r:id="rId22"/>
    <p:sldId id="340" r:id="rId23"/>
    <p:sldId id="293" r:id="rId24"/>
    <p:sldId id="294" r:id="rId25"/>
    <p:sldId id="354" r:id="rId26"/>
    <p:sldId id="357" r:id="rId27"/>
    <p:sldId id="370" r:id="rId28"/>
    <p:sldId id="313" r:id="rId29"/>
    <p:sldId id="310" r:id="rId30"/>
    <p:sldId id="368" r:id="rId31"/>
    <p:sldId id="361" r:id="rId32"/>
    <p:sldId id="284" r:id="rId33"/>
    <p:sldId id="358" r:id="rId34"/>
    <p:sldId id="353" r:id="rId35"/>
    <p:sldId id="285" r:id="rId36"/>
    <p:sldId id="287" r:id="rId37"/>
    <p:sldId id="288" r:id="rId38"/>
    <p:sldId id="286" r:id="rId39"/>
    <p:sldId id="303" r:id="rId40"/>
    <p:sldId id="302" r:id="rId41"/>
    <p:sldId id="309" r:id="rId42"/>
    <p:sldId id="306" r:id="rId43"/>
    <p:sldId id="308" r:id="rId44"/>
    <p:sldId id="314" r:id="rId45"/>
    <p:sldId id="315" r:id="rId46"/>
    <p:sldId id="318" r:id="rId47"/>
    <p:sldId id="317" r:id="rId48"/>
    <p:sldId id="319" r:id="rId49"/>
    <p:sldId id="320" r:id="rId50"/>
    <p:sldId id="321" r:id="rId51"/>
    <p:sldId id="322" r:id="rId52"/>
    <p:sldId id="326" r:id="rId53"/>
    <p:sldId id="325" r:id="rId5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349"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8A24DBDB-3706-4ACE-8DE2-4972F190F2D5}" type="datetimeFigureOut">
              <a:rPr lang="es-ES" smtClean="0"/>
              <a:t>11/11/2020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968EA32-588D-41F8-93A5-382EEB0BC17F}" type="slidenum">
              <a:rPr lang="es-ES" smtClean="0"/>
              <a:t>‹Nº›</a:t>
            </a:fld>
            <a:endParaRPr lang="es-ES"/>
          </a:p>
        </p:txBody>
      </p:sp>
    </p:spTree>
    <p:extLst>
      <p:ext uri="{BB962C8B-B14F-4D97-AF65-F5344CB8AC3E}">
        <p14:creationId xmlns:p14="http://schemas.microsoft.com/office/powerpoint/2010/main" val="926640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A24DBDB-3706-4ACE-8DE2-4972F190F2D5}" type="datetimeFigureOut">
              <a:rPr lang="es-ES" smtClean="0"/>
              <a:t>11/11/2020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968EA32-588D-41F8-93A5-382EEB0BC17F}" type="slidenum">
              <a:rPr lang="es-ES" smtClean="0"/>
              <a:t>‹Nº›</a:t>
            </a:fld>
            <a:endParaRPr lang="es-ES"/>
          </a:p>
        </p:txBody>
      </p:sp>
    </p:spTree>
    <p:extLst>
      <p:ext uri="{BB962C8B-B14F-4D97-AF65-F5344CB8AC3E}">
        <p14:creationId xmlns:p14="http://schemas.microsoft.com/office/powerpoint/2010/main" val="136664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A24DBDB-3706-4ACE-8DE2-4972F190F2D5}" type="datetimeFigureOut">
              <a:rPr lang="es-ES" smtClean="0"/>
              <a:t>11/11/2020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968EA32-588D-41F8-93A5-382EEB0BC17F}" type="slidenum">
              <a:rPr lang="es-ES" smtClean="0"/>
              <a:t>‹Nº›</a:t>
            </a:fld>
            <a:endParaRPr lang="es-ES"/>
          </a:p>
        </p:txBody>
      </p:sp>
    </p:spTree>
    <p:extLst>
      <p:ext uri="{BB962C8B-B14F-4D97-AF65-F5344CB8AC3E}">
        <p14:creationId xmlns:p14="http://schemas.microsoft.com/office/powerpoint/2010/main" val="228060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A24DBDB-3706-4ACE-8DE2-4972F190F2D5}" type="datetimeFigureOut">
              <a:rPr lang="es-ES" smtClean="0"/>
              <a:t>11/11/2020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968EA32-588D-41F8-93A5-382EEB0BC17F}" type="slidenum">
              <a:rPr lang="es-ES" smtClean="0"/>
              <a:t>‹Nº›</a:t>
            </a:fld>
            <a:endParaRPr lang="es-ES"/>
          </a:p>
        </p:txBody>
      </p:sp>
    </p:spTree>
    <p:extLst>
      <p:ext uri="{BB962C8B-B14F-4D97-AF65-F5344CB8AC3E}">
        <p14:creationId xmlns:p14="http://schemas.microsoft.com/office/powerpoint/2010/main" val="4098342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A24DBDB-3706-4ACE-8DE2-4972F190F2D5}" type="datetimeFigureOut">
              <a:rPr lang="es-ES" smtClean="0"/>
              <a:t>11/11/2020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968EA32-588D-41F8-93A5-382EEB0BC17F}" type="slidenum">
              <a:rPr lang="es-ES" smtClean="0"/>
              <a:t>‹Nº›</a:t>
            </a:fld>
            <a:endParaRPr lang="es-ES"/>
          </a:p>
        </p:txBody>
      </p:sp>
    </p:spTree>
    <p:extLst>
      <p:ext uri="{BB962C8B-B14F-4D97-AF65-F5344CB8AC3E}">
        <p14:creationId xmlns:p14="http://schemas.microsoft.com/office/powerpoint/2010/main" val="1606851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8A24DBDB-3706-4ACE-8DE2-4972F190F2D5}" type="datetimeFigureOut">
              <a:rPr lang="es-ES" smtClean="0"/>
              <a:t>11/11/2020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968EA32-588D-41F8-93A5-382EEB0BC17F}" type="slidenum">
              <a:rPr lang="es-ES" smtClean="0"/>
              <a:t>‹Nº›</a:t>
            </a:fld>
            <a:endParaRPr lang="es-ES"/>
          </a:p>
        </p:txBody>
      </p:sp>
    </p:spTree>
    <p:extLst>
      <p:ext uri="{BB962C8B-B14F-4D97-AF65-F5344CB8AC3E}">
        <p14:creationId xmlns:p14="http://schemas.microsoft.com/office/powerpoint/2010/main" val="640162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8A24DBDB-3706-4ACE-8DE2-4972F190F2D5}" type="datetimeFigureOut">
              <a:rPr lang="es-ES" smtClean="0"/>
              <a:t>11/11/2020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6968EA32-588D-41F8-93A5-382EEB0BC17F}" type="slidenum">
              <a:rPr lang="es-ES" smtClean="0"/>
              <a:t>‹Nº›</a:t>
            </a:fld>
            <a:endParaRPr lang="es-ES"/>
          </a:p>
        </p:txBody>
      </p:sp>
    </p:spTree>
    <p:extLst>
      <p:ext uri="{BB962C8B-B14F-4D97-AF65-F5344CB8AC3E}">
        <p14:creationId xmlns:p14="http://schemas.microsoft.com/office/powerpoint/2010/main" val="3739027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8A24DBDB-3706-4ACE-8DE2-4972F190F2D5}" type="datetimeFigureOut">
              <a:rPr lang="es-ES" smtClean="0"/>
              <a:t>11/11/2020</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6968EA32-588D-41F8-93A5-382EEB0BC17F}" type="slidenum">
              <a:rPr lang="es-ES" smtClean="0"/>
              <a:t>‹Nº›</a:t>
            </a:fld>
            <a:endParaRPr lang="es-ES"/>
          </a:p>
        </p:txBody>
      </p:sp>
    </p:spTree>
    <p:extLst>
      <p:ext uri="{BB962C8B-B14F-4D97-AF65-F5344CB8AC3E}">
        <p14:creationId xmlns:p14="http://schemas.microsoft.com/office/powerpoint/2010/main" val="3780042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A24DBDB-3706-4ACE-8DE2-4972F190F2D5}" type="datetimeFigureOut">
              <a:rPr lang="es-ES" smtClean="0"/>
              <a:t>11/11/2020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6968EA32-588D-41F8-93A5-382EEB0BC17F}" type="slidenum">
              <a:rPr lang="es-ES" smtClean="0"/>
              <a:t>‹Nº›</a:t>
            </a:fld>
            <a:endParaRPr lang="es-ES"/>
          </a:p>
        </p:txBody>
      </p:sp>
    </p:spTree>
    <p:extLst>
      <p:ext uri="{BB962C8B-B14F-4D97-AF65-F5344CB8AC3E}">
        <p14:creationId xmlns:p14="http://schemas.microsoft.com/office/powerpoint/2010/main" val="1865197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A24DBDB-3706-4ACE-8DE2-4972F190F2D5}" type="datetimeFigureOut">
              <a:rPr lang="es-ES" smtClean="0"/>
              <a:t>11/11/2020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968EA32-588D-41F8-93A5-382EEB0BC17F}" type="slidenum">
              <a:rPr lang="es-ES" smtClean="0"/>
              <a:t>‹Nº›</a:t>
            </a:fld>
            <a:endParaRPr lang="es-ES"/>
          </a:p>
        </p:txBody>
      </p:sp>
    </p:spTree>
    <p:extLst>
      <p:ext uri="{BB962C8B-B14F-4D97-AF65-F5344CB8AC3E}">
        <p14:creationId xmlns:p14="http://schemas.microsoft.com/office/powerpoint/2010/main" val="380734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A24DBDB-3706-4ACE-8DE2-4972F190F2D5}" type="datetimeFigureOut">
              <a:rPr lang="es-ES" smtClean="0"/>
              <a:t>11/11/2020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968EA32-588D-41F8-93A5-382EEB0BC17F}" type="slidenum">
              <a:rPr lang="es-ES" smtClean="0"/>
              <a:t>‹Nº›</a:t>
            </a:fld>
            <a:endParaRPr lang="es-ES"/>
          </a:p>
        </p:txBody>
      </p:sp>
    </p:spTree>
    <p:extLst>
      <p:ext uri="{BB962C8B-B14F-4D97-AF65-F5344CB8AC3E}">
        <p14:creationId xmlns:p14="http://schemas.microsoft.com/office/powerpoint/2010/main" val="2247130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24DBDB-3706-4ACE-8DE2-4972F190F2D5}" type="datetimeFigureOut">
              <a:rPr lang="es-ES" smtClean="0"/>
              <a:t>11/11/2020</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8EA32-588D-41F8-93A5-382EEB0BC17F}" type="slidenum">
              <a:rPr lang="es-ES" smtClean="0"/>
              <a:t>‹Nº›</a:t>
            </a:fld>
            <a:endParaRPr lang="es-ES"/>
          </a:p>
        </p:txBody>
      </p:sp>
    </p:spTree>
    <p:extLst>
      <p:ext uri="{BB962C8B-B14F-4D97-AF65-F5344CB8AC3E}">
        <p14:creationId xmlns:p14="http://schemas.microsoft.com/office/powerpoint/2010/main" val="856781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36" y="209550"/>
            <a:ext cx="8667750" cy="643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899592" y="5445224"/>
            <a:ext cx="4752528" cy="830997"/>
          </a:xfrm>
          <a:prstGeom prst="rect">
            <a:avLst/>
          </a:prstGeom>
          <a:noFill/>
        </p:spPr>
        <p:txBody>
          <a:bodyPr wrap="square" rtlCol="0">
            <a:spAutoFit/>
          </a:bodyPr>
          <a:lstStyle/>
          <a:p>
            <a:r>
              <a:rPr lang="es-ES" sz="2400" b="1" dirty="0" smtClean="0">
                <a:solidFill>
                  <a:srgbClr val="002060"/>
                </a:solidFill>
                <a:latin typeface="Times New Roman" pitchFamily="18" charset="0"/>
                <a:cs typeface="Times New Roman" pitchFamily="18" charset="0"/>
              </a:rPr>
              <a:t>M. Sc. Jesús Meneses Peralta</a:t>
            </a:r>
          </a:p>
          <a:p>
            <a:endParaRPr lang="es-ES"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4772232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581150"/>
            <a:ext cx="882015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2964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istrador\Escritorio\Art. Nivelación F Altamira\Fotos\DSCN4691_1024x76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743" b="22267"/>
          <a:stretch/>
        </p:blipFill>
        <p:spPr bwMode="auto">
          <a:xfrm>
            <a:off x="395536" y="2060848"/>
            <a:ext cx="8296533" cy="3360564"/>
          </a:xfrm>
          <a:prstGeom prst="rect">
            <a:avLst/>
          </a:prstGeom>
          <a:noFill/>
          <a:ln w="190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996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442"/>
          <p:cNvPicPr preferRelativeResize="0"/>
          <p:nvPr/>
        </p:nvPicPr>
        <p:blipFill rotWithShape="1">
          <a:blip r:embed="rId2">
            <a:alphaModFix/>
          </a:blip>
          <a:srcRect l="3440" t="26247" r="2328"/>
          <a:stretch/>
        </p:blipFill>
        <p:spPr>
          <a:xfrm>
            <a:off x="755576" y="908720"/>
            <a:ext cx="7704856" cy="4747088"/>
          </a:xfrm>
          <a:prstGeom prst="rect">
            <a:avLst/>
          </a:prstGeom>
          <a:noFill/>
          <a:ln>
            <a:noFill/>
          </a:ln>
        </p:spPr>
      </p:pic>
    </p:spTree>
    <p:extLst>
      <p:ext uri="{BB962C8B-B14F-4D97-AF65-F5344CB8AC3E}">
        <p14:creationId xmlns:p14="http://schemas.microsoft.com/office/powerpoint/2010/main" val="942899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481013"/>
            <a:ext cx="8820150" cy="589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1 CuadroTexto"/>
              <p:cNvSpPr txBox="1"/>
              <p:nvPr/>
            </p:nvSpPr>
            <p:spPr>
              <a:xfrm>
                <a:off x="1115616" y="6192322"/>
                <a:ext cx="288032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b="1" i="0" smtClean="0">
                          <a:solidFill>
                            <a:srgbClr val="002060"/>
                          </a:solidFill>
                          <a:latin typeface="Cambria Math"/>
                        </a:rPr>
                        <m:t>𝐏𝐞𝐧𝐝𝐢𝐞𝐧𝐭𝐞</m:t>
                      </m:r>
                      <m:r>
                        <a:rPr lang="es-ES" b="1" i="0" smtClean="0">
                          <a:solidFill>
                            <a:srgbClr val="002060"/>
                          </a:solidFill>
                          <a:latin typeface="Cambria Math"/>
                        </a:rPr>
                        <m:t> ≠</m:t>
                      </m:r>
                      <m:r>
                        <a:rPr lang="es-ES" b="1" i="0" smtClean="0">
                          <a:solidFill>
                            <a:srgbClr val="002060"/>
                          </a:solidFill>
                          <a:latin typeface="Cambria Math"/>
                          <a:ea typeface="Cambria Math"/>
                        </a:rPr>
                        <m:t>𝟎</m:t>
                      </m:r>
                    </m:oMath>
                  </m:oMathPara>
                </a14:m>
                <a:endParaRPr lang="es-ES" b="1" dirty="0">
                  <a:solidFill>
                    <a:srgbClr val="002060"/>
                  </a:solidFill>
                </a:endParaRPr>
              </a:p>
            </p:txBody>
          </p:sp>
        </mc:Choice>
        <mc:Fallback xmlns="">
          <p:sp>
            <p:nvSpPr>
              <p:cNvPr id="2" name="1 CuadroTexto"/>
              <p:cNvSpPr txBox="1">
                <a:spLocks noRot="1" noChangeAspect="1" noMove="1" noResize="1" noEditPoints="1" noAdjustHandles="1" noChangeArrowheads="1" noChangeShapeType="1" noTextEdit="1"/>
              </p:cNvSpPr>
              <p:nvPr/>
            </p:nvSpPr>
            <p:spPr>
              <a:xfrm>
                <a:off x="1115616" y="6192322"/>
                <a:ext cx="2880320" cy="369332"/>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2 CuadroTexto"/>
              <p:cNvSpPr txBox="1"/>
              <p:nvPr/>
            </p:nvSpPr>
            <p:spPr>
              <a:xfrm>
                <a:off x="5688965" y="6192322"/>
                <a:ext cx="29523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b="1" i="0" smtClean="0">
                          <a:solidFill>
                            <a:srgbClr val="002060"/>
                          </a:solidFill>
                          <a:latin typeface="Cambria Math"/>
                          <a:cs typeface="Times New Roman" pitchFamily="18" charset="0"/>
                        </a:rPr>
                        <m:t>𝐏𝐞𝐧𝐝𝐢𝐞𝐧𝐭𝐞</m:t>
                      </m:r>
                      <m:r>
                        <a:rPr lang="es-ES" b="1" i="0" smtClean="0">
                          <a:solidFill>
                            <a:srgbClr val="002060"/>
                          </a:solidFill>
                          <a:latin typeface="Cambria Math"/>
                          <a:cs typeface="Times New Roman" pitchFamily="18" charset="0"/>
                        </a:rPr>
                        <m:t> </m:t>
                      </m:r>
                      <m:r>
                        <a:rPr lang="es-ES" b="1" i="0" smtClean="0">
                          <a:solidFill>
                            <a:srgbClr val="002060"/>
                          </a:solidFill>
                          <a:latin typeface="Cambria Math"/>
                          <a:cs typeface="Times New Roman" pitchFamily="18" charset="0"/>
                        </a:rPr>
                        <m:t>𝐯𝐚𝐫𝐢𝐚𝐛𝐥𝐞</m:t>
                      </m:r>
                    </m:oMath>
                  </m:oMathPara>
                </a14:m>
                <a:endParaRPr lang="es-ES" b="1" dirty="0">
                  <a:solidFill>
                    <a:srgbClr val="002060"/>
                  </a:solidFill>
                  <a:latin typeface="Times New Roman" pitchFamily="18" charset="0"/>
                  <a:cs typeface="Times New Roman" pitchFamily="18" charset="0"/>
                </a:endParaRPr>
              </a:p>
            </p:txBody>
          </p:sp>
        </mc:Choice>
        <mc:Fallback xmlns="">
          <p:sp>
            <p:nvSpPr>
              <p:cNvPr id="3" name="2 CuadroTexto"/>
              <p:cNvSpPr txBox="1">
                <a:spLocks noRot="1" noChangeAspect="1" noMove="1" noResize="1" noEditPoints="1" noAdjustHandles="1" noChangeArrowheads="1" noChangeShapeType="1" noTextEdit="1"/>
              </p:cNvSpPr>
              <p:nvPr/>
            </p:nvSpPr>
            <p:spPr>
              <a:xfrm>
                <a:off x="5688965" y="6192322"/>
                <a:ext cx="2952328" cy="369332"/>
              </a:xfrm>
              <a:prstGeom prst="rect">
                <a:avLst/>
              </a:prstGeom>
              <a:blipFill rotWithShape="1">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828853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16" y="135195"/>
            <a:ext cx="8858250" cy="656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004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 y="661922"/>
            <a:ext cx="8486775"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727683" y="11044"/>
            <a:ext cx="5688632" cy="523220"/>
          </a:xfrm>
          <a:prstGeom prst="rect">
            <a:avLst/>
          </a:prstGeom>
          <a:noFill/>
        </p:spPr>
        <p:txBody>
          <a:bodyPr wrap="square" rtlCol="0">
            <a:spAutoFit/>
          </a:bodyPr>
          <a:lstStyle/>
          <a:p>
            <a:r>
              <a:rPr lang="es-ES" sz="2800" b="1" dirty="0" smtClean="0">
                <a:solidFill>
                  <a:srgbClr val="002060"/>
                </a:solidFill>
                <a:latin typeface="Times New Roman" pitchFamily="18" charset="0"/>
                <a:cs typeface="Times New Roman" pitchFamily="18" charset="0"/>
              </a:rPr>
              <a:t>Comportamiento de los riegos</a:t>
            </a:r>
            <a:endParaRPr lang="es-ES" sz="28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406348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419100"/>
            <a:ext cx="86106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21965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57163"/>
            <a:ext cx="5762625" cy="654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00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69" y="1340768"/>
            <a:ext cx="875034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855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01934"/>
            <a:ext cx="8562713" cy="4731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9072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6983" y="980728"/>
            <a:ext cx="7992888" cy="5109091"/>
          </a:xfrm>
          <a:prstGeom prst="rect">
            <a:avLst/>
          </a:prstGeom>
          <a:noFill/>
        </p:spPr>
        <p:txBody>
          <a:bodyPr wrap="square" rtlCol="0">
            <a:spAutoFit/>
          </a:bodyPr>
          <a:lstStyle/>
          <a:p>
            <a:pPr algn="just"/>
            <a:r>
              <a:rPr lang="es-ES" sz="2800" b="1" dirty="0">
                <a:solidFill>
                  <a:srgbClr val="C00000"/>
                </a:solidFill>
                <a:latin typeface="Times New Roman" pitchFamily="18" charset="0"/>
                <a:cs typeface="Times New Roman" pitchFamily="18" charset="0"/>
              </a:rPr>
              <a:t>La nivelación de suelos es la condición necesaria para lograr el empleo racional del recurso agua la condición suficiente es un adecuado manejo de agua que permita el aprovechamiento óptimo de dicho recurso, conservando los trabajos previos de nivelación y la conservación del suelo.  A partir de la ejecución de la nivelación de suelos es muy importante definir una adecuada tecnología de preparación de suelos y manejo de cultivos para garantizar la conservación de la condición de suelos nivelados.</a:t>
            </a:r>
          </a:p>
          <a:p>
            <a:endParaRPr lang="es-ES" dirty="0"/>
          </a:p>
        </p:txBody>
      </p:sp>
    </p:spTree>
    <p:extLst>
      <p:ext uri="{BB962C8B-B14F-4D97-AF65-F5344CB8AC3E}">
        <p14:creationId xmlns:p14="http://schemas.microsoft.com/office/powerpoint/2010/main" val="2314017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866775"/>
            <a:ext cx="8972550"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5255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405" y="1772816"/>
            <a:ext cx="8007562"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80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552450"/>
            <a:ext cx="8105775"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640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776288"/>
            <a:ext cx="7134225"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776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533400"/>
            <a:ext cx="78486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0349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1412776"/>
            <a:ext cx="5472608" cy="369332"/>
          </a:xfrm>
          <a:prstGeom prst="rect">
            <a:avLst/>
          </a:prstGeom>
          <a:noFill/>
        </p:spPr>
        <p:txBody>
          <a:bodyPr wrap="square" rtlCol="0">
            <a:spAutoFit/>
          </a:bodyPr>
          <a:lstStyle/>
          <a:p>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8642710" cy="384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237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938213"/>
            <a:ext cx="8524875"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0371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68169" y="548680"/>
            <a:ext cx="8064896" cy="6494085"/>
          </a:xfrm>
          <a:prstGeom prst="rect">
            <a:avLst/>
          </a:prstGeom>
        </p:spPr>
        <p:txBody>
          <a:bodyPr wrap="square">
            <a:spAutoFit/>
          </a:bodyPr>
          <a:lstStyle/>
          <a:p>
            <a:pPr algn="just"/>
            <a:r>
              <a:rPr lang="es-ES" sz="3200" b="1" dirty="0">
                <a:solidFill>
                  <a:srgbClr val="C00000"/>
                </a:solidFill>
                <a:latin typeface="Times New Roman" pitchFamily="18" charset="0"/>
                <a:cs typeface="Times New Roman" pitchFamily="18" charset="0"/>
              </a:rPr>
              <a:t>Para la solución de la nivelación de las áreas arroceras debe integrarse todas las tecnologías existentes con posibilidades de aplicación, dando prioridad a las más productivas, con el objetivo </a:t>
            </a:r>
            <a:r>
              <a:rPr lang="es-ES" sz="3200" b="1">
                <a:solidFill>
                  <a:srgbClr val="C00000"/>
                </a:solidFill>
                <a:latin typeface="Times New Roman" pitchFamily="18" charset="0"/>
                <a:cs typeface="Times New Roman" pitchFamily="18" charset="0"/>
              </a:rPr>
              <a:t>de </a:t>
            </a:r>
            <a:r>
              <a:rPr lang="es-ES" sz="3200" b="1" smtClean="0">
                <a:solidFill>
                  <a:srgbClr val="C00000"/>
                </a:solidFill>
                <a:latin typeface="Times New Roman" pitchFamily="18" charset="0"/>
                <a:cs typeface="Times New Roman" pitchFamily="18" charset="0"/>
              </a:rPr>
              <a:t>lograr </a:t>
            </a:r>
            <a:r>
              <a:rPr lang="es-ES" sz="3200" b="1" dirty="0">
                <a:solidFill>
                  <a:srgbClr val="C00000"/>
                </a:solidFill>
                <a:latin typeface="Times New Roman" pitchFamily="18" charset="0"/>
                <a:cs typeface="Times New Roman" pitchFamily="18" charset="0"/>
              </a:rPr>
              <a:t>rendimientos agrícolas de 5 t/ha como mínimo. De manera simultánea es conveniente realizar un estudio comparativo que evalúe la complejidad tecnológica, la productividad, los costos y la facilidad de asimilación por las unidades de base de dichas tecnologías.</a:t>
            </a:r>
          </a:p>
          <a:p>
            <a:pPr algn="just"/>
            <a:r>
              <a:rPr lang="es-ES" sz="3200" b="1" dirty="0">
                <a:solidFill>
                  <a:srgbClr val="C0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4233282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704" y="260648"/>
            <a:ext cx="6415648" cy="625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473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32656"/>
            <a:ext cx="6912768" cy="6388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2744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31640" y="260648"/>
            <a:ext cx="7920880" cy="584775"/>
          </a:xfrm>
          <a:prstGeom prst="rect">
            <a:avLst/>
          </a:prstGeom>
          <a:noFill/>
        </p:spPr>
        <p:txBody>
          <a:bodyPr wrap="square" rtlCol="0">
            <a:spAutoFit/>
          </a:bodyPr>
          <a:lstStyle/>
          <a:p>
            <a:r>
              <a:rPr lang="es-ES" sz="3200" b="1" dirty="0" smtClean="0">
                <a:solidFill>
                  <a:srgbClr val="002060"/>
                </a:solidFill>
                <a:latin typeface="Times New Roman" pitchFamily="18" charset="0"/>
                <a:cs typeface="Times New Roman" pitchFamily="18" charset="0"/>
              </a:rPr>
              <a:t>Nivelación de suelos con </a:t>
            </a:r>
            <a:r>
              <a:rPr lang="es-ES" sz="3200" b="1" dirty="0" err="1" smtClean="0">
                <a:solidFill>
                  <a:srgbClr val="002060"/>
                </a:solidFill>
                <a:latin typeface="Times New Roman" pitchFamily="18" charset="0"/>
                <a:cs typeface="Times New Roman" pitchFamily="18" charset="0"/>
              </a:rPr>
              <a:t>Land</a:t>
            </a:r>
            <a:r>
              <a:rPr lang="es-ES" sz="3200" b="1" dirty="0" smtClean="0">
                <a:solidFill>
                  <a:srgbClr val="002060"/>
                </a:solidFill>
                <a:latin typeface="Times New Roman" pitchFamily="18" charset="0"/>
                <a:cs typeface="Times New Roman" pitchFamily="18" charset="0"/>
              </a:rPr>
              <a:t> </a:t>
            </a:r>
            <a:r>
              <a:rPr lang="es-ES" sz="3200" b="1" dirty="0" err="1" smtClean="0">
                <a:solidFill>
                  <a:srgbClr val="002060"/>
                </a:solidFill>
                <a:latin typeface="Times New Roman" pitchFamily="18" charset="0"/>
                <a:cs typeface="Times New Roman" pitchFamily="18" charset="0"/>
              </a:rPr>
              <a:t>Plane</a:t>
            </a:r>
            <a:endParaRPr lang="es-ES" sz="3200" b="1" dirty="0">
              <a:solidFill>
                <a:srgbClr val="002060"/>
              </a:solidFill>
              <a:latin typeface="Times New Roman" pitchFamily="18" charset="0"/>
              <a:cs typeface="Times New Roman" pitchFamily="18" charset="0"/>
            </a:endParaRPr>
          </a:p>
        </p:txBody>
      </p:sp>
      <p:pic>
        <p:nvPicPr>
          <p:cNvPr id="4" name="Picture 3" descr="C:\Documents and Settings\Administrador\Escritorio\Nueva carpeta\Taipas land Plane\DSCN496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499" b="5249"/>
          <a:stretch/>
        </p:blipFill>
        <p:spPr bwMode="auto">
          <a:xfrm>
            <a:off x="395536" y="1057236"/>
            <a:ext cx="8510897" cy="5252084"/>
          </a:xfrm>
          <a:prstGeom prst="rect">
            <a:avLst/>
          </a:prstGeom>
          <a:noFill/>
          <a:ln w="15875">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2949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233363"/>
            <a:ext cx="6915150" cy="639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809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271463"/>
            <a:ext cx="7972425"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898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55836"/>
            <a:ext cx="7056783" cy="59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830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962025"/>
            <a:ext cx="8867775"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1864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928688"/>
            <a:ext cx="84010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2627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_pic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11" y="1340768"/>
            <a:ext cx="7632665"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0238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SCF44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77875"/>
            <a:ext cx="7561263"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2133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F4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836613"/>
            <a:ext cx="7704138"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7947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76100"/>
            <a:ext cx="7832195" cy="614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387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973" y="188640"/>
            <a:ext cx="546735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41" y="836712"/>
            <a:ext cx="4977680" cy="276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41" y="3861048"/>
            <a:ext cx="5040760" cy="285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271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836712"/>
            <a:ext cx="7632848" cy="5386090"/>
          </a:xfrm>
          <a:prstGeom prst="rect">
            <a:avLst/>
          </a:prstGeom>
          <a:noFill/>
        </p:spPr>
        <p:txBody>
          <a:bodyPr wrap="square" rtlCol="0">
            <a:spAutoFit/>
          </a:bodyPr>
          <a:lstStyle/>
          <a:p>
            <a:r>
              <a:rPr lang="es-ES" sz="2800" b="1" dirty="0">
                <a:solidFill>
                  <a:srgbClr val="002060"/>
                </a:solidFill>
                <a:latin typeface="Times New Roman" pitchFamily="18" charset="0"/>
                <a:cs typeface="Times New Roman" pitchFamily="18" charset="0"/>
              </a:rPr>
              <a:t>La nivelación de suelos con </a:t>
            </a:r>
            <a:r>
              <a:rPr lang="es-ES" sz="2800" b="1" dirty="0" err="1">
                <a:solidFill>
                  <a:srgbClr val="002060"/>
                </a:solidFill>
                <a:latin typeface="Times New Roman" pitchFamily="18" charset="0"/>
                <a:cs typeface="Times New Roman" pitchFamily="18" charset="0"/>
              </a:rPr>
              <a:t>Land</a:t>
            </a:r>
            <a:r>
              <a:rPr lang="es-ES" sz="2800" b="1" dirty="0">
                <a:solidFill>
                  <a:srgbClr val="002060"/>
                </a:solidFill>
                <a:latin typeface="Times New Roman" pitchFamily="18" charset="0"/>
                <a:cs typeface="Times New Roman" pitchFamily="18" charset="0"/>
              </a:rPr>
              <a:t> </a:t>
            </a:r>
            <a:r>
              <a:rPr lang="es-ES" sz="2800" b="1" dirty="0" err="1">
                <a:solidFill>
                  <a:srgbClr val="002060"/>
                </a:solidFill>
                <a:latin typeface="Times New Roman" pitchFamily="18" charset="0"/>
                <a:cs typeface="Times New Roman" pitchFamily="18" charset="0"/>
              </a:rPr>
              <a:t>Plane</a:t>
            </a:r>
            <a:r>
              <a:rPr lang="es-ES" sz="2800" b="1" dirty="0">
                <a:solidFill>
                  <a:srgbClr val="002060"/>
                </a:solidFill>
                <a:latin typeface="Times New Roman" pitchFamily="18" charset="0"/>
                <a:cs typeface="Times New Roman" pitchFamily="18" charset="0"/>
              </a:rPr>
              <a:t> presenta las siguientes características:</a:t>
            </a:r>
          </a:p>
          <a:p>
            <a:r>
              <a:rPr lang="es-ES" sz="2800" b="1" dirty="0">
                <a:solidFill>
                  <a:srgbClr val="002060"/>
                </a:solidFill>
                <a:latin typeface="Times New Roman" pitchFamily="18" charset="0"/>
                <a:cs typeface="Times New Roman" pitchFamily="18" charset="0"/>
              </a:rPr>
              <a:t>♦ Sólo permite alisamiento de la superficie del suelo sin control de pendientes.</a:t>
            </a:r>
          </a:p>
          <a:p>
            <a:r>
              <a:rPr lang="es-ES" sz="2800" b="1" dirty="0">
                <a:solidFill>
                  <a:srgbClr val="002060"/>
                </a:solidFill>
                <a:latin typeface="Times New Roman" pitchFamily="18" charset="0"/>
                <a:cs typeface="Times New Roman" pitchFamily="18" charset="0"/>
              </a:rPr>
              <a:t>♦ No permite una adecuada relación de cortes y rellenos.</a:t>
            </a:r>
          </a:p>
          <a:p>
            <a:r>
              <a:rPr lang="es-ES" sz="2800" b="1" dirty="0">
                <a:solidFill>
                  <a:srgbClr val="002060"/>
                </a:solidFill>
                <a:latin typeface="Times New Roman" pitchFamily="18" charset="0"/>
                <a:cs typeface="Times New Roman" pitchFamily="18" charset="0"/>
              </a:rPr>
              <a:t>♦ El volumen de movimiento de tierra es menor que con otras tecnologías de nivelación.</a:t>
            </a:r>
          </a:p>
          <a:p>
            <a:r>
              <a:rPr lang="es-ES" sz="2800" b="1" dirty="0">
                <a:solidFill>
                  <a:srgbClr val="002060"/>
                </a:solidFill>
                <a:latin typeface="Times New Roman" pitchFamily="18" charset="0"/>
                <a:cs typeface="Times New Roman" pitchFamily="18" charset="0"/>
              </a:rPr>
              <a:t>♦ Permite lograr incrementos de rendimientos significativos en comparación con áreas donde no se ejecuta nivelación de suelos.</a:t>
            </a:r>
          </a:p>
          <a:p>
            <a:r>
              <a:rPr lang="es-ES" b="1" dirty="0">
                <a:solidFill>
                  <a:srgbClr val="002060"/>
                </a:solidFill>
              </a:rPr>
              <a:t> </a:t>
            </a:r>
          </a:p>
          <a:p>
            <a:endParaRPr lang="es-ES" b="1" dirty="0">
              <a:solidFill>
                <a:srgbClr val="002060"/>
              </a:solidFill>
            </a:endParaRPr>
          </a:p>
        </p:txBody>
      </p:sp>
    </p:spTree>
    <p:extLst>
      <p:ext uri="{BB962C8B-B14F-4D97-AF65-F5344CB8AC3E}">
        <p14:creationId xmlns:p14="http://schemas.microsoft.com/office/powerpoint/2010/main" val="24055236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738" y="1209675"/>
            <a:ext cx="496252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0008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566863"/>
            <a:ext cx="886777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8616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827" y="1916832"/>
            <a:ext cx="7035374" cy="324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2779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8125"/>
            <a:ext cx="8839200" cy="63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0850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42094"/>
            <a:ext cx="7488832" cy="600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5317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58670"/>
            <a:ext cx="7704856" cy="57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72963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39507"/>
            <a:ext cx="7541201" cy="579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08034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96" y="476672"/>
            <a:ext cx="34766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26" y="295697"/>
            <a:ext cx="269557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45" y="3717032"/>
            <a:ext cx="32861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08694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65434"/>
            <a:ext cx="6408711" cy="561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6484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827877"/>
            <a:ext cx="6521787" cy="512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219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692696"/>
            <a:ext cx="8220075"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9239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5" y="694557"/>
            <a:ext cx="7299166" cy="547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6031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93297"/>
            <a:ext cx="7357582" cy="557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2025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76238"/>
            <a:ext cx="7715250"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0741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876300"/>
            <a:ext cx="81343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302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077" y="1196751"/>
            <a:ext cx="59436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3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552450"/>
            <a:ext cx="7762875"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8669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995363"/>
            <a:ext cx="8286750"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693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590550"/>
            <a:ext cx="6848475"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75278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TotalTime>
  <Words>251</Words>
  <Application>Microsoft Office PowerPoint</Application>
  <PresentationFormat>Presentación en pantalla (4:3)</PresentationFormat>
  <Paragraphs>14</Paragraphs>
  <Slides>53</Slides>
  <Notes>0</Notes>
  <HiddenSlides>0</HiddenSlides>
  <MMClips>0</MMClips>
  <ScaleCrop>false</ScaleCrop>
  <HeadingPairs>
    <vt:vector size="4" baseType="variant">
      <vt:variant>
        <vt:lpstr>Tema</vt:lpstr>
      </vt:variant>
      <vt:variant>
        <vt:i4>1</vt:i4>
      </vt:variant>
      <vt:variant>
        <vt:lpstr>Títulos de diapositiva</vt:lpstr>
      </vt:variant>
      <vt:variant>
        <vt:i4>53</vt:i4>
      </vt:variant>
    </vt:vector>
  </HeadingPairs>
  <TitlesOfParts>
    <vt:vector size="5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Family</dc:creator>
  <cp:lastModifiedBy>Family</cp:lastModifiedBy>
  <cp:revision>138</cp:revision>
  <dcterms:created xsi:type="dcterms:W3CDTF">2017-03-06T23:07:54Z</dcterms:created>
  <dcterms:modified xsi:type="dcterms:W3CDTF">2020-11-12T04:32:02Z</dcterms:modified>
</cp:coreProperties>
</file>