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sldIdLst>
    <p:sldId id="256" r:id="rId2"/>
    <p:sldId id="265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54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Título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Elipse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0610AF-EE7A-49E1-9D3B-7F70FC93DFBA}" type="datetimeFigureOut">
              <a:rPr lang="es-ES" smtClean="0"/>
              <a:pPr>
                <a:defRPr/>
              </a:pPr>
              <a:t>18/09/2019</a:t>
            </a:fld>
            <a:endParaRPr lang="es-ES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A658C86-59FA-4A12-82F8-09CAE96CAB3F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7B4B2A-C3D0-455E-B215-D12FA404F1A4}" type="datetimeFigureOut">
              <a:rPr lang="es-ES" smtClean="0"/>
              <a:pPr>
                <a:defRPr/>
              </a:pPr>
              <a:t>18/09/2019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9DA097-59FD-46B8-95E8-E69EE668D0B5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7B4B2A-C3D0-455E-B215-D12FA404F1A4}" type="datetimeFigureOut">
              <a:rPr lang="es-ES" smtClean="0"/>
              <a:pPr>
                <a:defRPr/>
              </a:pPr>
              <a:t>18/09/2019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9DA097-59FD-46B8-95E8-E69EE668D0B5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BF7B4B2A-C3D0-455E-B215-D12FA404F1A4}" type="datetimeFigureOut">
              <a:rPr lang="es-ES" smtClean="0"/>
              <a:pPr>
                <a:defRPr/>
              </a:pPr>
              <a:t>18/09/2019</a:t>
            </a:fld>
            <a:endParaRPr lang="es-ES"/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819DA097-59FD-46B8-95E8-E69EE668D0B5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16" name="15 Marcador de pie de página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17" name="16 Título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7B4B2A-C3D0-455E-B215-D12FA404F1A4}" type="datetimeFigureOut">
              <a:rPr lang="es-ES" smtClean="0"/>
              <a:pPr>
                <a:defRPr/>
              </a:pPr>
              <a:t>18/09/2019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9DA097-59FD-46B8-95E8-E69EE668D0B5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cxnSp>
        <p:nvCxnSpPr>
          <p:cNvPr id="7" name="6 Conector recto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7B4B2A-C3D0-455E-B215-D12FA404F1A4}" type="datetimeFigureOut">
              <a:rPr lang="es-ES" smtClean="0"/>
              <a:pPr>
                <a:defRPr/>
              </a:pPr>
              <a:t>18/09/2019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9DA097-59FD-46B8-95E8-E69EE668D0B5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9DA097-59FD-46B8-95E8-E69EE668D0B5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7B4B2A-C3D0-455E-B215-D12FA404F1A4}" type="datetimeFigureOut">
              <a:rPr lang="es-ES" smtClean="0"/>
              <a:pPr>
                <a:defRPr/>
              </a:pPr>
              <a:t>18/09/2019</a:t>
            </a:fld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2" name="31 Marcador de contenido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34" name="33 Marcador de contenido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cxnSp>
        <p:nvCxnSpPr>
          <p:cNvPr id="10" name="9 Conector recto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7B4B2A-C3D0-455E-B215-D12FA404F1A4}" type="datetimeFigureOut">
              <a:rPr lang="es-ES" smtClean="0"/>
              <a:pPr>
                <a:defRPr/>
              </a:pPr>
              <a:t>18/09/2019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9DA097-59FD-46B8-95E8-E69EE668D0B5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7B4B2A-C3D0-455E-B215-D12FA404F1A4}" type="datetimeFigureOut">
              <a:rPr lang="es-ES" smtClean="0"/>
              <a:pPr>
                <a:defRPr/>
              </a:pPr>
              <a:t>18/09/2019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9DA097-59FD-46B8-95E8-E69EE668D0B5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Marcador de contenido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1" name="30 Título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BF7B4B2A-C3D0-455E-B215-D12FA404F1A4}" type="datetimeFigureOut">
              <a:rPr lang="es-ES" smtClean="0"/>
              <a:pPr>
                <a:defRPr/>
              </a:pPr>
              <a:t>18/09/2019</a:t>
            </a:fld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19DA097-59FD-46B8-95E8-E69EE668D0B5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7B4B2A-C3D0-455E-B215-D12FA404F1A4}" type="datetimeFigureOut">
              <a:rPr lang="es-ES" smtClean="0"/>
              <a:pPr>
                <a:defRPr/>
              </a:pPr>
              <a:t>18/09/2019</a:t>
            </a:fld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19DA097-59FD-46B8-95E8-E69EE668D0B5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F7B4B2A-C3D0-455E-B215-D12FA404F1A4}" type="datetimeFigureOut">
              <a:rPr lang="es-ES" smtClean="0"/>
              <a:pPr>
                <a:defRPr/>
              </a:pPr>
              <a:t>18/09/2019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19DA097-59FD-46B8-95E8-E69EE668D0B5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2"/>
          <p:cNvSpPr txBox="1">
            <a:spLocks noChangeArrowheads="1"/>
          </p:cNvSpPr>
          <p:nvPr/>
        </p:nvSpPr>
        <p:spPr bwMode="auto">
          <a:xfrm>
            <a:off x="755650" y="1989138"/>
            <a:ext cx="7200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200" dirty="0">
                <a:solidFill>
                  <a:schemeClr val="bg1"/>
                </a:solidFill>
              </a:rPr>
              <a:t>Tema 1: La personalidad y sus componentes estructurales  de base  en la actividad  físico deportiva</a:t>
            </a:r>
          </a:p>
        </p:txBody>
      </p:sp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338138" y="4724400"/>
            <a:ext cx="77771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MX" sz="2000">
              <a:solidFill>
                <a:schemeClr val="bg1"/>
              </a:solidFill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/>
          </p:cNvSpPr>
          <p:nvPr>
            <p:ph idx="1"/>
          </p:nvPr>
        </p:nvSpPr>
        <p:spPr>
          <a:xfrm>
            <a:off x="250825" y="692150"/>
            <a:ext cx="8497888" cy="5487988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buNone/>
            </a:pP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>1.Seleccione una disciplina deportiva y explique detalladamente cuáles cualidades </a:t>
            </a:r>
            <a:r>
              <a:rPr lang="es-ES" sz="1400" b="1" dirty="0" err="1">
                <a:solidFill>
                  <a:schemeClr val="bg1"/>
                </a:solidFill>
                <a:latin typeface="Arial" charset="0"/>
              </a:rPr>
              <a:t>atentivas</a:t>
            </a: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>  se requiere que posean sus practicantes para poderse desempeñar con  éxito en la misma. Elabore ejemplos concretos de acciones y situaciones vinculadas al deporte escogido donde estén presentes las cualidades determinadas.</a:t>
            </a:r>
            <a:br>
              <a:rPr lang="es-ES" sz="1400" b="1" dirty="0">
                <a:solidFill>
                  <a:schemeClr val="bg1"/>
                </a:solidFill>
                <a:latin typeface="Arial" charset="0"/>
              </a:rPr>
            </a:b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s-ES" sz="1400" b="1" dirty="0">
                <a:solidFill>
                  <a:schemeClr val="bg1"/>
                </a:solidFill>
                <a:latin typeface="Arial" charset="0"/>
              </a:rPr>
            </a:b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>2. Explique algunas acciones que acometerá como profesor de Educación Física o entrenador deportivo para lograr que sus alumnos se mantengan atentos a sus explicaciones y a la ejecución de las acciones durante la clase y no se distraigan. </a:t>
            </a:r>
            <a:br>
              <a:rPr lang="es-ES" sz="1400" b="1" dirty="0">
                <a:solidFill>
                  <a:schemeClr val="bg1"/>
                </a:solidFill>
                <a:latin typeface="Arial" charset="0"/>
              </a:rPr>
            </a:b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>Argumente sobre los tipos de sensación más importantes para el dominio de las actividades físicas.</a:t>
            </a:r>
            <a:br>
              <a:rPr lang="es-ES" sz="1400" b="1" dirty="0">
                <a:solidFill>
                  <a:schemeClr val="bg1"/>
                </a:solidFill>
                <a:latin typeface="Arial" charset="0"/>
              </a:rPr>
            </a:b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s-ES" sz="1400" b="1" dirty="0">
                <a:solidFill>
                  <a:schemeClr val="bg1"/>
                </a:solidFill>
                <a:latin typeface="Arial" charset="0"/>
              </a:rPr>
            </a:b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>3. Explique las particularidades de los tipos de percepción teniendo en cuenta su incidencia para lograr el éxito en la actividad físico - deportiva.</a:t>
            </a:r>
            <a:br>
              <a:rPr lang="es-ES" sz="1400" b="1" dirty="0">
                <a:solidFill>
                  <a:schemeClr val="bg1"/>
                </a:solidFill>
                <a:latin typeface="Arial" charset="0"/>
              </a:rPr>
            </a:b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s-ES" sz="1400" b="1" dirty="0">
                <a:solidFill>
                  <a:schemeClr val="bg1"/>
                </a:solidFill>
                <a:latin typeface="Arial" charset="0"/>
              </a:rPr>
            </a:b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>4. Explique las particularidades y regularidades de algunos tipos de  percepciones especializadas (del balón, de la distancia, del tiempo), teniendo en cuenta su incidencia en el aprendizaje y la ejecución de las acciones motrices en las clases de educación física y deporte escolar.</a:t>
            </a:r>
            <a:br>
              <a:rPr lang="es-ES" sz="1400" b="1" dirty="0">
                <a:solidFill>
                  <a:schemeClr val="bg1"/>
                </a:solidFill>
                <a:latin typeface="Arial" charset="0"/>
              </a:rPr>
            </a:b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s-ES" sz="1400" b="1" dirty="0">
                <a:solidFill>
                  <a:schemeClr val="bg1"/>
                </a:solidFill>
                <a:latin typeface="Arial" charset="0"/>
              </a:rPr>
            </a:b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>5. Explique la importancia y papel central que juega el proceso de la memoria en la vida psíquica y particularmente en el proceso de enseñanza – aprendizaje de las acciones motrices</a:t>
            </a:r>
            <a:br>
              <a:rPr lang="es-ES" sz="1400" b="1" dirty="0">
                <a:solidFill>
                  <a:schemeClr val="bg1"/>
                </a:solidFill>
                <a:latin typeface="Arial" charset="0"/>
              </a:rPr>
            </a:b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s-ES" sz="1400" b="1" dirty="0">
                <a:solidFill>
                  <a:schemeClr val="bg1"/>
                </a:solidFill>
                <a:latin typeface="Arial" charset="0"/>
              </a:rPr>
            </a:b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>6. Caracterice los tipos de memoria atendiendo a los diferentes criterios de clasificación. Explique cuáles considera más importante en la actividad físico – deportiva.</a:t>
            </a:r>
            <a:br>
              <a:rPr lang="es-ES" sz="1400" b="1" dirty="0">
                <a:solidFill>
                  <a:schemeClr val="bg1"/>
                </a:solidFill>
                <a:latin typeface="Arial" charset="0"/>
              </a:rPr>
            </a:b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s-ES" sz="1400" b="1" dirty="0">
                <a:solidFill>
                  <a:schemeClr val="bg1"/>
                </a:solidFill>
                <a:latin typeface="Arial" charset="0"/>
              </a:rPr>
            </a:b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>7. Analice las características de la imaginación activa y su utilidad en la Cultura Física.</a:t>
            </a:r>
            <a:br>
              <a:rPr lang="es-ES" sz="1400" b="1" dirty="0">
                <a:solidFill>
                  <a:schemeClr val="bg1"/>
                </a:solidFill>
                <a:latin typeface="Arial" charset="0"/>
              </a:rPr>
            </a:b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s-ES" sz="1400" b="1" dirty="0">
                <a:solidFill>
                  <a:schemeClr val="bg1"/>
                </a:solidFill>
                <a:latin typeface="Arial" charset="0"/>
              </a:rPr>
            </a:br>
            <a:r>
              <a:rPr lang="es-ES" sz="1400" b="1" dirty="0">
                <a:solidFill>
                  <a:schemeClr val="bg1"/>
                </a:solidFill>
                <a:latin typeface="Arial" charset="0"/>
              </a:rPr>
              <a:t>8. Relacione las particularidades individuales del pensar con la solución de problemas propios de una modalidad deportiva  determinada.</a:t>
            </a:r>
            <a:br>
              <a:rPr lang="es-ES" sz="1400" b="1" dirty="0">
                <a:solidFill>
                  <a:schemeClr val="bg1"/>
                </a:solidFill>
                <a:latin typeface="Arial" charset="0"/>
              </a:rPr>
            </a:br>
            <a:endParaRPr lang="es-ES" sz="1400" b="1" dirty="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287337"/>
          </a:xfrm>
        </p:spPr>
        <p:txBody>
          <a:bodyPr>
            <a:normAutofit fontScale="90000"/>
          </a:bodyPr>
          <a:lstStyle/>
          <a:p>
            <a:pPr algn="ctr"/>
            <a:r>
              <a:rPr lang="es-MX" sz="2000" b="1" dirty="0" smtClean="0">
                <a:solidFill>
                  <a:schemeClr val="bg1"/>
                </a:solidFill>
                <a:latin typeface="Arial" charset="0"/>
              </a:rPr>
              <a:t>ORIENTACION DEL SEMINARIO</a:t>
            </a:r>
            <a:endParaRPr lang="es-ES" sz="2000" b="1" dirty="0" smtClean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/>
          </p:cNvSpPr>
          <p:nvPr>
            <p:ph type="title"/>
          </p:nvPr>
        </p:nvSpPr>
        <p:spPr>
          <a:xfrm>
            <a:off x="250825" y="260350"/>
            <a:ext cx="8715375" cy="5832475"/>
          </a:xfrm>
        </p:spPr>
        <p:txBody>
          <a:bodyPr>
            <a:noAutofit/>
          </a:bodyPr>
          <a:lstStyle/>
          <a:p>
            <a:pPr algn="just"/>
            <a:r>
              <a:rPr lang="es-ES" altLang="zh-CN" sz="2000" u="sng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>BIBLIOGRAFÍA</a:t>
            </a:r>
            <a:r>
              <a:rPr lang="es-ES" altLang="zh-CN" sz="2000" u="sng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/>
            </a:r>
            <a:br>
              <a:rPr lang="es-ES" altLang="zh-CN" sz="2000" u="sng" dirty="0" smtClean="0">
                <a:solidFill>
                  <a:schemeClr val="bg1"/>
                </a:solidFill>
                <a:latin typeface="Arial" charset="0"/>
                <a:ea typeface="宋体" charset="-122"/>
              </a:rPr>
            </a:br>
            <a:r>
              <a:rPr lang="es-ES" altLang="zh-CN" sz="2000" u="sng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/>
            </a:r>
            <a:br>
              <a:rPr lang="es-ES" altLang="zh-CN" sz="2000" u="sng" dirty="0" smtClean="0">
                <a:solidFill>
                  <a:schemeClr val="bg1"/>
                </a:solidFill>
                <a:latin typeface="Arial" charset="0"/>
                <a:ea typeface="宋体" charset="-122"/>
              </a:rPr>
            </a:b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>1- Sánchez Acosta, M.E. Y M. González García. (2004) Psicología</a:t>
            </a:r>
            <a:r>
              <a:rPr lang="es-ES" altLang="zh-CN" sz="2000" b="1" dirty="0" smtClean="0">
                <a:solidFill>
                  <a:schemeClr val="bg1"/>
                </a:solidFill>
                <a:ea typeface="宋体" charset="-122"/>
              </a:rPr>
              <a:t> </a:t>
            </a: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>General y del Desarrollo. Ciudad</a:t>
            </a:r>
            <a:r>
              <a:rPr lang="es-ES" altLang="zh-CN" sz="2000" b="1" dirty="0" smtClean="0">
                <a:solidFill>
                  <a:schemeClr val="bg1"/>
                </a:solidFill>
                <a:ea typeface="宋体" charset="-122"/>
              </a:rPr>
              <a:t> </a:t>
            </a: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>de la Habana, Editorial Deportes.</a:t>
            </a:r>
            <a:b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</a:b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/>
            </a:r>
            <a:b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</a:b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>2- </a:t>
            </a:r>
            <a:r>
              <a:rPr lang="es-ES" altLang="zh-CN" sz="2000" b="1" dirty="0" err="1" smtClean="0">
                <a:solidFill>
                  <a:schemeClr val="bg1"/>
                </a:solidFill>
                <a:latin typeface="Arial" charset="0"/>
                <a:ea typeface="宋体" charset="-122"/>
              </a:rPr>
              <a:t>Saínz</a:t>
            </a: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> de la Torre León, N. (en</a:t>
            </a:r>
            <a:r>
              <a:rPr lang="es-ES" altLang="zh-CN" sz="2000" b="1" dirty="0" smtClean="0">
                <a:solidFill>
                  <a:schemeClr val="bg1"/>
                </a:solidFill>
                <a:ea typeface="宋体" charset="-122"/>
              </a:rPr>
              <a:t> </a:t>
            </a: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>soporte digital) Psicología de la Educación Física y el deporte</a:t>
            </a:r>
            <a:r>
              <a:rPr lang="es-ES" altLang="zh-CN" sz="2000" b="1" dirty="0" smtClean="0">
                <a:solidFill>
                  <a:schemeClr val="bg1"/>
                </a:solidFill>
                <a:ea typeface="宋体" charset="-122"/>
              </a:rPr>
              <a:t> </a:t>
            </a: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>escolar. Capítulo 2</a:t>
            </a:r>
            <a:b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</a:b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/>
            </a:r>
            <a:b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</a:b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>3- González Maura, V. y col. (1995) Psicología para educadores.</a:t>
            </a:r>
            <a:r>
              <a:rPr lang="es-ES" altLang="zh-CN" sz="2000" b="1" dirty="0" smtClean="0">
                <a:solidFill>
                  <a:schemeClr val="bg1"/>
                </a:solidFill>
                <a:ea typeface="宋体" charset="-122"/>
              </a:rPr>
              <a:t> </a:t>
            </a: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>Ciudad de la Habana, Editorial Pueblo y Educación.</a:t>
            </a:r>
            <a:b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</a:b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/>
            </a:r>
            <a:b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</a:b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>4- Colectivo de Autores. (1990) Psicología. Libro de texto. Moscú, Editorial Planeta.</a:t>
            </a:r>
            <a:b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</a:b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/>
            </a:r>
            <a:b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</a:br>
            <a:r>
              <a:rPr lang="es-ES" altLang="zh-CN" sz="2000" b="1" dirty="0" smtClean="0">
                <a:solidFill>
                  <a:schemeClr val="bg1"/>
                </a:solidFill>
                <a:ea typeface="宋体" charset="-122"/>
              </a:rPr>
              <a:t> 5- </a:t>
            </a: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>Colectivo de autores rusos. (2006) Psicología. Ciudad de la Habana, Editorial Deportes.</a:t>
            </a:r>
            <a:b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</a:b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/>
            </a:r>
            <a:b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</a:b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>6- </a:t>
            </a:r>
            <a:r>
              <a:rPr lang="es-ES" altLang="zh-CN" sz="2000" b="1" dirty="0" err="1" smtClean="0">
                <a:solidFill>
                  <a:schemeClr val="bg1"/>
                </a:solidFill>
                <a:latin typeface="Arial" charset="0"/>
                <a:ea typeface="宋体" charset="-122"/>
              </a:rPr>
              <a:t>Petrovsky</a:t>
            </a: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>, A. (1985) Psicología</a:t>
            </a:r>
            <a:r>
              <a:rPr lang="es-ES" altLang="zh-CN" sz="2000" b="1" dirty="0" smtClean="0">
                <a:solidFill>
                  <a:schemeClr val="bg1"/>
                </a:solidFill>
                <a:ea typeface="宋体" charset="-122"/>
              </a:rPr>
              <a:t> </a:t>
            </a:r>
            <a:r>
              <a:rPr lang="es-ES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>General. Manual Didáctico para los Institutos de Pedagogía. </a:t>
            </a:r>
            <a:r>
              <a:rPr lang="es-MX" altLang="zh-CN" sz="2000" b="1" dirty="0" smtClean="0">
                <a:solidFill>
                  <a:schemeClr val="bg1"/>
                </a:solidFill>
                <a:latin typeface="Arial" charset="0"/>
                <a:ea typeface="宋体" charset="-122"/>
              </a:rPr>
              <a:t>Moscú, Editorial Progreso.</a:t>
            </a:r>
            <a:endParaRPr lang="es-ES" sz="2000" b="1" dirty="0" smtClean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ubTitle" idx="4294967295"/>
          </p:nvPr>
        </p:nvSpPr>
        <p:spPr>
          <a:xfrm>
            <a:off x="935038" y="333375"/>
            <a:ext cx="8208962" cy="647700"/>
          </a:xfrm>
        </p:spPr>
        <p:txBody>
          <a:bodyPr>
            <a:normAutofit lnSpcReduction="10000"/>
          </a:bodyPr>
          <a:lstStyle/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sz="4000" dirty="0" smtClean="0">
                <a:solidFill>
                  <a:schemeClr val="bg1"/>
                </a:solidFill>
                <a:latin typeface="Arial" charset="0"/>
              </a:rPr>
              <a:t>Sumario :</a:t>
            </a:r>
          </a:p>
        </p:txBody>
      </p:sp>
      <p:sp>
        <p:nvSpPr>
          <p:cNvPr id="15363" name="Rectangle 8"/>
          <p:cNvSpPr>
            <a:spLocks noChangeArrowheads="1"/>
          </p:cNvSpPr>
          <p:nvPr/>
        </p:nvSpPr>
        <p:spPr bwMode="auto">
          <a:xfrm>
            <a:off x="250825" y="1700213"/>
            <a:ext cx="867727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s-ES" sz="3200" dirty="0">
                <a:solidFill>
                  <a:schemeClr val="bg1"/>
                </a:solidFill>
              </a:rPr>
              <a:t>Nivel racional del conocimiento humano. El pensamiento .Conceptualización.</a:t>
            </a:r>
          </a:p>
          <a:p>
            <a:pPr marL="342900" indent="-342900">
              <a:buFontTx/>
              <a:buAutoNum type="arabicPeriod"/>
            </a:pPr>
            <a:endParaRPr lang="es-ES" sz="3200" dirty="0">
              <a:solidFill>
                <a:schemeClr val="bg1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es-ES" sz="3200" dirty="0">
                <a:solidFill>
                  <a:schemeClr val="bg1"/>
                </a:solidFill>
              </a:rPr>
              <a:t>Operaciones racionales. Formas lógicas.</a:t>
            </a:r>
          </a:p>
          <a:p>
            <a:pPr marL="342900" indent="-342900">
              <a:buFontTx/>
              <a:buAutoNum type="arabicPeriod"/>
            </a:pPr>
            <a:endParaRPr lang="es-ES" sz="3200" dirty="0">
              <a:solidFill>
                <a:schemeClr val="bg1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es-ES" sz="3200" dirty="0">
                <a:solidFill>
                  <a:schemeClr val="bg1"/>
                </a:solidFill>
              </a:rPr>
              <a:t>Particularidades individuales del pensamiento.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3"/>
          <p:cNvSpPr txBox="1">
            <a:spLocks noChangeArrowheads="1"/>
          </p:cNvSpPr>
          <p:nvPr/>
        </p:nvSpPr>
        <p:spPr bwMode="auto">
          <a:xfrm>
            <a:off x="971550" y="908050"/>
            <a:ext cx="70564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3200" dirty="0">
                <a:solidFill>
                  <a:schemeClr val="bg1"/>
                </a:solidFill>
                <a:latin typeface="Algerian" pitchFamily="82" charset="0"/>
              </a:rPr>
              <a:t>El pensamiento. CONCEPTO. </a:t>
            </a:r>
          </a:p>
        </p:txBody>
      </p:sp>
      <p:sp>
        <p:nvSpPr>
          <p:cNvPr id="5" name="Down Arrow 4"/>
          <p:cNvSpPr/>
          <p:nvPr/>
        </p:nvSpPr>
        <p:spPr>
          <a:xfrm>
            <a:off x="4211638" y="1773238"/>
            <a:ext cx="360362" cy="15113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>
              <a:solidFill>
                <a:schemeClr val="bg1"/>
              </a:solidFill>
            </a:endParaRPr>
          </a:p>
        </p:txBody>
      </p:sp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827088" y="3573463"/>
            <a:ext cx="76327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800" dirty="0">
                <a:solidFill>
                  <a:schemeClr val="bg1"/>
                </a:solidFill>
                <a:latin typeface="Constantia" pitchFamily="18" charset="0"/>
              </a:rPr>
              <a:t>Es un proceso dirigido a la búsqueda de lo esencialmente nuevo, garantizando un reflejo mediato y generalizado de la  realidad.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3"/>
          <p:cNvSpPr txBox="1">
            <a:spLocks noChangeArrowheads="1"/>
          </p:cNvSpPr>
          <p:nvPr/>
        </p:nvSpPr>
        <p:spPr bwMode="auto">
          <a:xfrm>
            <a:off x="900113" y="908050"/>
            <a:ext cx="741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3200" dirty="0">
                <a:solidFill>
                  <a:schemeClr val="bg1"/>
                </a:solidFill>
                <a:latin typeface="Algerian" pitchFamily="82" charset="0"/>
              </a:rPr>
              <a:t>Las operaciones racionales del pensamiento</a:t>
            </a:r>
            <a:r>
              <a:rPr lang="es-ES" sz="3200" dirty="0">
                <a:latin typeface="Algerian" pitchFamily="82" charset="0"/>
              </a:rPr>
              <a:t>.</a:t>
            </a:r>
          </a:p>
        </p:txBody>
      </p:sp>
      <p:cxnSp>
        <p:nvCxnSpPr>
          <p:cNvPr id="17410" name="Straight Arrow Connector 6"/>
          <p:cNvCxnSpPr>
            <a:cxnSpLocks noChangeShapeType="1"/>
          </p:cNvCxnSpPr>
          <p:nvPr/>
        </p:nvCxnSpPr>
        <p:spPr bwMode="auto">
          <a:xfrm flipH="1">
            <a:off x="1763713" y="2492375"/>
            <a:ext cx="649287" cy="790575"/>
          </a:xfrm>
          <a:prstGeom prst="straightConnector1">
            <a:avLst/>
          </a:prstGeom>
          <a:noFill/>
          <a:ln w="127000" algn="ctr">
            <a:solidFill>
              <a:srgbClr val="065093"/>
            </a:solidFill>
            <a:round/>
            <a:headEnd/>
            <a:tailEnd type="arrow" w="med" len="med"/>
          </a:ln>
        </p:spPr>
      </p:cxnSp>
      <p:cxnSp>
        <p:nvCxnSpPr>
          <p:cNvPr id="17411" name="Straight Arrow Connector 8"/>
          <p:cNvCxnSpPr>
            <a:cxnSpLocks noChangeShapeType="1"/>
          </p:cNvCxnSpPr>
          <p:nvPr/>
        </p:nvCxnSpPr>
        <p:spPr bwMode="auto">
          <a:xfrm>
            <a:off x="6084888" y="2349500"/>
            <a:ext cx="576262" cy="863600"/>
          </a:xfrm>
          <a:prstGeom prst="straightConnector1">
            <a:avLst/>
          </a:prstGeom>
          <a:noFill/>
          <a:ln w="127000" algn="ctr">
            <a:solidFill>
              <a:srgbClr val="065093"/>
            </a:solidFill>
            <a:round/>
            <a:headEnd/>
            <a:tailEnd type="arrow" w="med" len="med"/>
          </a:ln>
        </p:spPr>
      </p:cxnSp>
      <p:sp>
        <p:nvSpPr>
          <p:cNvPr id="17412" name="TextBox 9"/>
          <p:cNvSpPr txBox="1">
            <a:spLocks noChangeArrowheads="1"/>
          </p:cNvSpPr>
          <p:nvPr/>
        </p:nvSpPr>
        <p:spPr bwMode="auto">
          <a:xfrm>
            <a:off x="1042988" y="3429000"/>
            <a:ext cx="2736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</a:rPr>
              <a:t>Análisis </a:t>
            </a:r>
          </a:p>
        </p:txBody>
      </p:sp>
      <p:sp>
        <p:nvSpPr>
          <p:cNvPr id="17413" name="TextBox 10"/>
          <p:cNvSpPr txBox="1">
            <a:spLocks noChangeArrowheads="1"/>
          </p:cNvSpPr>
          <p:nvPr/>
        </p:nvSpPr>
        <p:spPr bwMode="auto">
          <a:xfrm>
            <a:off x="323850" y="4292600"/>
            <a:ext cx="417671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000" dirty="0">
                <a:solidFill>
                  <a:schemeClr val="bg1"/>
                </a:solidFill>
              </a:rPr>
              <a:t>Es la división mental del todo en sus partes o la separación mental de algunas de sus cualidades características y </a:t>
            </a:r>
            <a:r>
              <a:rPr lang="es-ES" sz="2000" dirty="0" smtClean="0">
                <a:solidFill>
                  <a:schemeClr val="bg1"/>
                </a:solidFill>
              </a:rPr>
              <a:t>propiedades</a:t>
            </a:r>
            <a:r>
              <a:rPr lang="es-ES" sz="2000" dirty="0">
                <a:solidFill>
                  <a:schemeClr val="bg1"/>
                </a:solidFill>
              </a:rPr>
              <a:t>.</a:t>
            </a:r>
            <a:endParaRPr lang="es-ES" sz="2000" dirty="0">
              <a:solidFill>
                <a:schemeClr val="bg1"/>
              </a:solidFill>
            </a:endParaRPr>
          </a:p>
        </p:txBody>
      </p:sp>
      <p:sp>
        <p:nvSpPr>
          <p:cNvPr id="17414" name="TextBox 11"/>
          <p:cNvSpPr txBox="1">
            <a:spLocks noChangeArrowheads="1"/>
          </p:cNvSpPr>
          <p:nvPr/>
        </p:nvSpPr>
        <p:spPr bwMode="auto">
          <a:xfrm>
            <a:off x="5651500" y="3357563"/>
            <a:ext cx="295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</a:rPr>
              <a:t>  Síntesis</a:t>
            </a:r>
          </a:p>
        </p:txBody>
      </p:sp>
      <p:sp>
        <p:nvSpPr>
          <p:cNvPr id="17415" name="TextBox 12"/>
          <p:cNvSpPr txBox="1">
            <a:spLocks noChangeArrowheads="1"/>
          </p:cNvSpPr>
          <p:nvPr/>
        </p:nvSpPr>
        <p:spPr bwMode="auto">
          <a:xfrm>
            <a:off x="5292725" y="4292600"/>
            <a:ext cx="31686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000" dirty="0">
                <a:solidFill>
                  <a:schemeClr val="bg1"/>
                </a:solidFill>
              </a:rPr>
              <a:t>Es la unificación mental de las cualidades, propiedades o parte de un objeto o fenómeno en el todo.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4"/>
          <p:cNvSpPr txBox="1">
            <a:spLocks noChangeArrowheads="1"/>
          </p:cNvSpPr>
          <p:nvPr/>
        </p:nvSpPr>
        <p:spPr bwMode="auto">
          <a:xfrm>
            <a:off x="684213" y="765175"/>
            <a:ext cx="741680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</a:rPr>
              <a:t>Otras operaciones de nivel superior de complejidad  : </a:t>
            </a:r>
          </a:p>
          <a:p>
            <a:endParaRPr lang="es-ES" sz="2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s-ES" sz="2400" dirty="0">
                <a:solidFill>
                  <a:schemeClr val="bg1"/>
                </a:solidFill>
              </a:rPr>
              <a:t> Comparación </a:t>
            </a:r>
          </a:p>
          <a:p>
            <a:pPr>
              <a:buFont typeface="Wingdings" pitchFamily="2" charset="2"/>
              <a:buNone/>
            </a:pPr>
            <a:endParaRPr lang="es-ES" sz="2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endParaRPr lang="es-ES" sz="2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s-ES" sz="2400" dirty="0">
                <a:solidFill>
                  <a:schemeClr val="bg1"/>
                </a:solidFill>
              </a:rPr>
              <a:t> Abstracción</a:t>
            </a:r>
          </a:p>
          <a:p>
            <a:pPr>
              <a:buFont typeface="Wingdings" pitchFamily="2" charset="2"/>
              <a:buChar char="Ø"/>
            </a:pPr>
            <a:endParaRPr lang="es-ES" sz="2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endParaRPr lang="es-ES" sz="2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s-ES" sz="2400" dirty="0">
                <a:solidFill>
                  <a:schemeClr val="bg1"/>
                </a:solidFill>
              </a:rPr>
              <a:t> Generalización</a:t>
            </a:r>
          </a:p>
          <a:p>
            <a:pPr>
              <a:buFont typeface="Wingdings" pitchFamily="2" charset="2"/>
              <a:buNone/>
            </a:pPr>
            <a:endParaRPr lang="es-ES" sz="2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endParaRPr lang="es-ES" sz="2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s-ES" sz="2400" dirty="0">
                <a:solidFill>
                  <a:schemeClr val="bg1"/>
                </a:solidFill>
              </a:rPr>
              <a:t> Concreción</a:t>
            </a:r>
          </a:p>
          <a:p>
            <a:pPr>
              <a:buFont typeface="Wingdings" pitchFamily="2" charset="2"/>
              <a:buChar char="Ø"/>
            </a:pPr>
            <a:endParaRPr lang="es-MX" sz="2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s-MX" sz="2000" dirty="0">
                <a:solidFill>
                  <a:schemeClr val="bg1"/>
                </a:solidFill>
              </a:rPr>
              <a:t>Estudio independiente Libro de texto Pág. 51-52.</a:t>
            </a:r>
            <a:endParaRPr lang="es-E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4"/>
          <p:cNvSpPr txBox="1">
            <a:spLocks noChangeArrowheads="1"/>
          </p:cNvSpPr>
          <p:nvPr/>
        </p:nvSpPr>
        <p:spPr bwMode="auto">
          <a:xfrm>
            <a:off x="971550" y="476250"/>
            <a:ext cx="7632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800" dirty="0">
                <a:solidFill>
                  <a:schemeClr val="bg1"/>
                </a:solidFill>
                <a:latin typeface="Algerian" pitchFamily="82" charset="0"/>
              </a:rPr>
              <a:t>Formas lógicas del pensamiento. </a:t>
            </a:r>
          </a:p>
        </p:txBody>
      </p:sp>
      <p:sp>
        <p:nvSpPr>
          <p:cNvPr id="19458" name="TextBox 6"/>
          <p:cNvSpPr txBox="1">
            <a:spLocks noChangeArrowheads="1"/>
          </p:cNvSpPr>
          <p:nvPr/>
        </p:nvSpPr>
        <p:spPr bwMode="auto">
          <a:xfrm>
            <a:off x="755650" y="1628775"/>
            <a:ext cx="7705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</a:rPr>
              <a:t>Conceptos                     Juicios               Conclusiones</a:t>
            </a:r>
          </a:p>
        </p:txBody>
      </p:sp>
      <p:cxnSp>
        <p:nvCxnSpPr>
          <p:cNvPr id="19459" name="Straight Arrow Connector 8"/>
          <p:cNvCxnSpPr>
            <a:cxnSpLocks noChangeShapeType="1"/>
          </p:cNvCxnSpPr>
          <p:nvPr/>
        </p:nvCxnSpPr>
        <p:spPr bwMode="auto">
          <a:xfrm>
            <a:off x="1476375" y="2205038"/>
            <a:ext cx="0" cy="936625"/>
          </a:xfrm>
          <a:prstGeom prst="straightConnector1">
            <a:avLst/>
          </a:prstGeom>
          <a:noFill/>
          <a:ln w="76200" algn="ctr">
            <a:solidFill>
              <a:srgbClr val="065093"/>
            </a:solidFill>
            <a:round/>
            <a:headEnd/>
            <a:tailEnd type="arrow" w="med" len="med"/>
          </a:ln>
        </p:spPr>
      </p:cxnSp>
      <p:cxnSp>
        <p:nvCxnSpPr>
          <p:cNvPr id="19460" name="Straight Arrow Connector 10"/>
          <p:cNvCxnSpPr>
            <a:cxnSpLocks noChangeShapeType="1"/>
          </p:cNvCxnSpPr>
          <p:nvPr/>
        </p:nvCxnSpPr>
        <p:spPr bwMode="auto">
          <a:xfrm>
            <a:off x="4500563" y="2133600"/>
            <a:ext cx="0" cy="935038"/>
          </a:xfrm>
          <a:prstGeom prst="straightConnector1">
            <a:avLst/>
          </a:prstGeom>
          <a:noFill/>
          <a:ln w="76200" algn="ctr">
            <a:solidFill>
              <a:srgbClr val="065093"/>
            </a:solidFill>
            <a:round/>
            <a:headEnd/>
            <a:tailEnd type="arrow" w="med" len="med"/>
          </a:ln>
        </p:spPr>
      </p:cxnSp>
      <p:cxnSp>
        <p:nvCxnSpPr>
          <p:cNvPr id="19461" name="Straight Arrow Connector 12"/>
          <p:cNvCxnSpPr>
            <a:cxnSpLocks noChangeShapeType="1"/>
          </p:cNvCxnSpPr>
          <p:nvPr/>
        </p:nvCxnSpPr>
        <p:spPr bwMode="auto">
          <a:xfrm>
            <a:off x="7451725" y="2133600"/>
            <a:ext cx="0" cy="863600"/>
          </a:xfrm>
          <a:prstGeom prst="straightConnector1">
            <a:avLst/>
          </a:prstGeom>
          <a:noFill/>
          <a:ln w="76200" algn="ctr">
            <a:solidFill>
              <a:srgbClr val="065093"/>
            </a:solidFill>
            <a:round/>
            <a:headEnd/>
            <a:tailEnd type="arrow" w="med" len="med"/>
          </a:ln>
        </p:spPr>
      </p:cxnSp>
      <p:sp>
        <p:nvSpPr>
          <p:cNvPr id="19462" name="TextBox 13"/>
          <p:cNvSpPr txBox="1">
            <a:spLocks noChangeArrowheads="1"/>
          </p:cNvSpPr>
          <p:nvPr/>
        </p:nvSpPr>
        <p:spPr bwMode="auto">
          <a:xfrm>
            <a:off x="250825" y="3500438"/>
            <a:ext cx="295275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000" dirty="0">
                <a:solidFill>
                  <a:schemeClr val="bg1"/>
                </a:solidFill>
              </a:rPr>
              <a:t>Reflejo de las cualidades generales y esenciales en una categoría o clase de objeto o fenómeno y que se denominan con la palabra.</a:t>
            </a:r>
          </a:p>
        </p:txBody>
      </p:sp>
      <p:sp>
        <p:nvSpPr>
          <p:cNvPr id="19463" name="TextBox 14"/>
          <p:cNvSpPr txBox="1">
            <a:spLocks noChangeArrowheads="1"/>
          </p:cNvSpPr>
          <p:nvPr/>
        </p:nvSpPr>
        <p:spPr bwMode="auto">
          <a:xfrm>
            <a:off x="3492500" y="3357563"/>
            <a:ext cx="3024188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000" dirty="0">
                <a:solidFill>
                  <a:schemeClr val="bg1"/>
                </a:solidFill>
              </a:rPr>
              <a:t>Reflejo de las conexiones o relaciones existentes entre los objetos y fenómenos o entre sus cualidades y características. Se expresan en forma verbal. Constituyen la afirmación o negación de las relaciones.</a:t>
            </a:r>
            <a:r>
              <a:rPr lang="es-ES" dirty="0">
                <a:solidFill>
                  <a:schemeClr val="bg1"/>
                </a:solidFill>
                <a:latin typeface="Constantia" pitchFamily="18" charset="0"/>
              </a:rPr>
              <a:t> </a:t>
            </a:r>
          </a:p>
        </p:txBody>
      </p:sp>
      <p:sp>
        <p:nvSpPr>
          <p:cNvPr id="19464" name="TextBox 15"/>
          <p:cNvSpPr txBox="1">
            <a:spLocks noChangeArrowheads="1"/>
          </p:cNvSpPr>
          <p:nvPr/>
        </p:nvSpPr>
        <p:spPr bwMode="auto">
          <a:xfrm>
            <a:off x="6948488" y="3205162"/>
            <a:ext cx="1800225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000" dirty="0">
                <a:solidFill>
                  <a:schemeClr val="bg1"/>
                </a:solidFill>
              </a:rPr>
              <a:t>Reflejo de una relación entre ideas o juicios, como resultado de la cual, de uno o varios juicios se deriva el contenido de los iniciales.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3"/>
          <p:cNvSpPr txBox="1">
            <a:spLocks noChangeArrowheads="1"/>
          </p:cNvSpPr>
          <p:nvPr/>
        </p:nvSpPr>
        <p:spPr bwMode="auto">
          <a:xfrm>
            <a:off x="1619250" y="404813"/>
            <a:ext cx="63373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2800" dirty="0">
                <a:solidFill>
                  <a:schemeClr val="bg1"/>
                </a:solidFill>
                <a:latin typeface="Algerian" pitchFamily="82" charset="0"/>
              </a:rPr>
              <a:t>Diferencias individuales del pensamiento.</a:t>
            </a:r>
          </a:p>
        </p:txBody>
      </p:sp>
      <p:sp>
        <p:nvSpPr>
          <p:cNvPr id="20482" name="TextBox 4"/>
          <p:cNvSpPr txBox="1">
            <a:spLocks noChangeArrowheads="1"/>
          </p:cNvSpPr>
          <p:nvPr/>
        </p:nvSpPr>
        <p:spPr bwMode="auto">
          <a:xfrm>
            <a:off x="395288" y="1628775"/>
            <a:ext cx="820896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400" i="1" u="sng" dirty="0">
                <a:solidFill>
                  <a:schemeClr val="bg1"/>
                </a:solidFill>
              </a:rPr>
              <a:t>Amplitud:</a:t>
            </a:r>
            <a:r>
              <a:rPr lang="es-ES" sz="2400" dirty="0">
                <a:solidFill>
                  <a:schemeClr val="bg1"/>
                </a:solidFill>
              </a:rPr>
              <a:t> Posibilidad de abarcar un mayor  o menor número de cuestiones o problemas . El poder pensar de manera aceptada y creadora sobre diferentes problemas de índole práctica o teórica .</a:t>
            </a: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r>
              <a:rPr lang="es-ES" sz="2400" i="1" u="sng" dirty="0">
                <a:solidFill>
                  <a:schemeClr val="bg1"/>
                </a:solidFill>
              </a:rPr>
              <a:t>Profundidad:</a:t>
            </a:r>
            <a:r>
              <a:rPr lang="es-ES" sz="2400" dirty="0">
                <a:solidFill>
                  <a:schemeClr val="bg1"/>
                </a:solidFill>
              </a:rPr>
              <a:t> Permite penetrar  en la esencia de los problemas, descubrir las causas de los fenómenos. Es la capacidad de llegar a lo esencial y establecer nuevas generalizaciones.</a:t>
            </a: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r>
              <a:rPr lang="es-ES" sz="2400" u="sng" dirty="0">
                <a:solidFill>
                  <a:schemeClr val="bg1"/>
                </a:solidFill>
              </a:rPr>
              <a:t>Independencia:</a:t>
            </a:r>
            <a:r>
              <a:rPr lang="es-ES" sz="2400" dirty="0">
                <a:solidFill>
                  <a:schemeClr val="bg1"/>
                </a:solidFill>
              </a:rPr>
              <a:t> Es abordar el conocimiento de la realidad de manera creadora, original e individual. Está muy relacionada con el pensamiento crítico.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3"/>
          <p:cNvSpPr txBox="1">
            <a:spLocks noChangeArrowheads="1"/>
          </p:cNvSpPr>
          <p:nvPr/>
        </p:nvSpPr>
        <p:spPr bwMode="auto">
          <a:xfrm>
            <a:off x="684213" y="1654175"/>
            <a:ext cx="7704137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sz="2400" i="1" u="sng" dirty="0">
                <a:solidFill>
                  <a:schemeClr val="bg1"/>
                </a:solidFill>
              </a:rPr>
              <a:t>Flexibilidad:</a:t>
            </a:r>
            <a:r>
              <a:rPr lang="es-ES" sz="2400" dirty="0">
                <a:solidFill>
                  <a:schemeClr val="bg1"/>
                </a:solidFill>
              </a:rPr>
              <a:t> Posibilita de cambiar medios o vías de solución cuando estos resultan inadecuados y encontrar nuevos caminos. </a:t>
            </a: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r>
              <a:rPr lang="es-ES" sz="2400" i="1" u="sng" dirty="0">
                <a:solidFill>
                  <a:schemeClr val="bg1"/>
                </a:solidFill>
              </a:rPr>
              <a:t>Consecutividad:</a:t>
            </a:r>
            <a:r>
              <a:rPr lang="es-ES" sz="2400" dirty="0">
                <a:solidFill>
                  <a:schemeClr val="bg1"/>
                </a:solidFill>
              </a:rPr>
              <a:t> Es lograr un orden lógico de nuestros actos de pensamientos. Es saber analizar una determinada situación en forma de sistema, sin desviarse, sin saltar aleatoriamente de una idea a otra .</a:t>
            </a: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r>
              <a:rPr lang="es-ES" sz="2400" i="1" u="sng" dirty="0">
                <a:solidFill>
                  <a:schemeClr val="bg1"/>
                </a:solidFill>
              </a:rPr>
              <a:t>Rapidez:</a:t>
            </a:r>
            <a:r>
              <a:rPr lang="es-ES" sz="2400" dirty="0">
                <a:solidFill>
                  <a:schemeClr val="bg1"/>
                </a:solidFill>
              </a:rPr>
              <a:t> Es especialmente necesaria cuando la persona se encuentra ante una situación en que la solución es inaplazable. Se trata de la  capacidad para poder dar la solución acertada en tiempo </a:t>
            </a:r>
            <a:r>
              <a:rPr lang="es-ES" sz="2400" dirty="0" smtClean="0">
                <a:solidFill>
                  <a:schemeClr val="bg1"/>
                </a:solidFill>
              </a:rPr>
              <a:t>mínimo.</a:t>
            </a:r>
            <a:endParaRPr lang="es-ES" sz="2400" dirty="0">
              <a:solidFill>
                <a:schemeClr val="bg1"/>
              </a:solidFill>
            </a:endParaRPr>
          </a:p>
        </p:txBody>
      </p:sp>
      <p:sp>
        <p:nvSpPr>
          <p:cNvPr id="21506" name="Rectangle 3"/>
          <p:cNvSpPr>
            <a:spLocks noGrp="1"/>
          </p:cNvSpPr>
          <p:nvPr>
            <p:ph type="title"/>
          </p:nvPr>
        </p:nvSpPr>
        <p:spPr>
          <a:xfrm>
            <a:off x="827088" y="476250"/>
            <a:ext cx="7772400" cy="893763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s-ES" sz="2800" dirty="0" smtClean="0">
                <a:solidFill>
                  <a:schemeClr val="bg1"/>
                </a:solidFill>
                <a:latin typeface="Algerian" pitchFamily="82" charset="0"/>
              </a:rPr>
              <a:t>Diferencias individuales del pensamiento.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3"/>
          <p:cNvSpPr txBox="1">
            <a:spLocks noChangeArrowheads="1"/>
          </p:cNvSpPr>
          <p:nvPr/>
        </p:nvSpPr>
        <p:spPr bwMode="auto">
          <a:xfrm>
            <a:off x="1043608" y="981075"/>
            <a:ext cx="66246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3200" dirty="0">
                <a:solidFill>
                  <a:schemeClr val="bg1"/>
                </a:solidFill>
                <a:latin typeface="Algerian" pitchFamily="82" charset="0"/>
              </a:rPr>
              <a:t>Estudio independiente</a:t>
            </a:r>
          </a:p>
        </p:txBody>
      </p:sp>
      <p:sp>
        <p:nvSpPr>
          <p:cNvPr id="22530" name="TextBox 4"/>
          <p:cNvSpPr txBox="1">
            <a:spLocks noChangeArrowheads="1"/>
          </p:cNvSpPr>
          <p:nvPr/>
        </p:nvSpPr>
        <p:spPr bwMode="auto">
          <a:xfrm>
            <a:off x="395288" y="2205038"/>
            <a:ext cx="8353425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3600" dirty="0">
                <a:solidFill>
                  <a:schemeClr val="bg1"/>
                </a:solidFill>
              </a:rPr>
              <a:t>Otras operaciones del pensamiento de nivel superior de complejidad</a:t>
            </a:r>
            <a:r>
              <a:rPr lang="es-ES" sz="3600" dirty="0" smtClean="0">
                <a:solidFill>
                  <a:schemeClr val="bg1"/>
                </a:solidFill>
              </a:rPr>
              <a:t>.</a:t>
            </a:r>
          </a:p>
          <a:p>
            <a:endParaRPr lang="es-ES" sz="3600" dirty="0" smtClean="0">
              <a:solidFill>
                <a:schemeClr val="bg1"/>
              </a:solidFill>
            </a:endParaRPr>
          </a:p>
          <a:p>
            <a:r>
              <a:rPr lang="es-ES" sz="3600" dirty="0" smtClean="0">
                <a:solidFill>
                  <a:schemeClr val="bg1"/>
                </a:solidFill>
              </a:rPr>
              <a:t>Importancia </a:t>
            </a:r>
            <a:r>
              <a:rPr lang="es-ES" sz="3600" dirty="0">
                <a:solidFill>
                  <a:schemeClr val="bg1"/>
                </a:solidFill>
              </a:rPr>
              <a:t>de la rapidez de pensamiento en la solución de las tareas tácticas en el </a:t>
            </a:r>
            <a:r>
              <a:rPr lang="es-ES" sz="3600" dirty="0" smtClean="0">
                <a:solidFill>
                  <a:schemeClr val="bg1"/>
                </a:solidFill>
              </a:rPr>
              <a:t>deporte.</a:t>
            </a:r>
            <a:endParaRPr lang="es-ES" sz="3600" dirty="0">
              <a:solidFill>
                <a:schemeClr val="bg1"/>
              </a:solidFill>
            </a:endParaRPr>
          </a:p>
          <a:p>
            <a:endParaRPr lang="es-MX" sz="36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s-MX" sz="2800" dirty="0">
                <a:solidFill>
                  <a:schemeClr val="bg1"/>
                </a:solidFill>
              </a:rPr>
              <a:t>Libro de texto Pág. 51-52.</a:t>
            </a:r>
            <a:endParaRPr lang="es-ES" sz="2800" dirty="0">
              <a:solidFill>
                <a:schemeClr val="bg1"/>
              </a:solidFill>
            </a:endParaRPr>
          </a:p>
          <a:p>
            <a:endParaRPr lang="es-ES" sz="2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l">
  <a:themeElements>
    <a:clrScheme name="Papel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l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l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165</TotalTime>
  <Words>508</Words>
  <Application>Microsoft Office PowerPoint</Application>
  <PresentationFormat>Presentación en pantalla (4:3)</PresentationFormat>
  <Paragraphs>54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Papel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Diferencias individuales del pensamiento.</vt:lpstr>
      <vt:lpstr>Presentación de PowerPoint</vt:lpstr>
      <vt:lpstr>ORIENTACION DEL SEMINARIO</vt:lpstr>
      <vt:lpstr>BIBLIOGRAFÍA  1- Sánchez Acosta, M.E. Y M. González García. (2004) Psicología General y del Desarrollo. Ciudad de la Habana, Editorial Deportes.  2- Saínz de la Torre León, N. (en soporte digital) Psicología de la Educación Física y el deporte escolar. Capítulo 2  3- González Maura, V. y col. (1995) Psicología para educadores. Ciudad de la Habana, Editorial Pueblo y Educación.  4- Colectivo de Autores. (1990) Psicología. Libro de texto. Moscú, Editorial Planeta.   5- Colectivo de autores rusos. (2006) Psicología. Ciudad de la Habana, Editorial Deportes.  6- Petrovsky, A. (1985) Psicología General. Manual Didáctico para los Institutos de Pedagogía. Moscú, Editorial Progreso.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Dkingman</dc:creator>
  <cp:lastModifiedBy>trabajador</cp:lastModifiedBy>
  <cp:revision>14</cp:revision>
  <dcterms:created xsi:type="dcterms:W3CDTF">2018-10-01T05:01:06Z</dcterms:created>
  <dcterms:modified xsi:type="dcterms:W3CDTF">2019-09-18T02:37:13Z</dcterms:modified>
</cp:coreProperties>
</file>