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57" r:id="rId4"/>
    <p:sldId id="258" r:id="rId5"/>
    <p:sldId id="259" r:id="rId6"/>
    <p:sldId id="260" r:id="rId7"/>
    <p:sldId id="267" r:id="rId8"/>
    <p:sldId id="268" r:id="rId9"/>
    <p:sldId id="261" r:id="rId10"/>
    <p:sldId id="269" r:id="rId11"/>
    <p:sldId id="262" r:id="rId12"/>
    <p:sldId id="270" r:id="rId13"/>
    <p:sldId id="271" r:id="rId14"/>
    <p:sldId id="272" r:id="rId15"/>
    <p:sldId id="273" r:id="rId16"/>
    <p:sldId id="265" r:id="rId17"/>
    <p:sldId id="263" r:id="rId18"/>
    <p:sldId id="264" r:id="rId19"/>
    <p:sldId id="274" r:id="rId20"/>
    <p:sldId id="275" r:id="rId21"/>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0" d="100"/>
          <a:sy n="50" d="100"/>
        </p:scale>
        <p:origin x="-571" y="-6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517614D7-BA4C-484B-A73E-BB149845767D}" type="datetimeFigureOut">
              <a:rPr lang="es-ES"/>
              <a:pPr>
                <a:defRPr/>
              </a:pPr>
              <a:t>05/12/2019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9D5E5E0-F1F0-4B61-A6CB-12286D124FB3}"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8C4D40C8-0813-4475-BF1C-AC3267FA5011}" type="datetimeFigureOut">
              <a:rPr lang="es-ES"/>
              <a:pPr>
                <a:defRPr/>
              </a:pPr>
              <a:t>05/12/2019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1CB216F-367F-4F09-A4D4-3A1BAE367DA4}"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F8B913E-847F-4C01-A723-32195102E27D}" type="datetimeFigureOut">
              <a:rPr lang="es-ES"/>
              <a:pPr>
                <a:defRPr/>
              </a:pPr>
              <a:t>05/12/2019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5EAECFF-DEEF-4BDD-8238-717E9D920E0E}"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C12BAE14-BEEB-4F35-8955-3054158640CB}" type="datetimeFigureOut">
              <a:rPr lang="es-ES"/>
              <a:pPr>
                <a:defRPr/>
              </a:pPr>
              <a:t>05/12/2019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190CF338-7758-465F-A1D1-7B3363EB77C0}"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800B0DD4-D47B-47AD-9DB9-6BF04EB10AB9}" type="datetimeFigureOut">
              <a:rPr lang="es-ES"/>
              <a:pPr>
                <a:defRPr/>
              </a:pPr>
              <a:t>05/12/2019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1339C45F-6F32-4FB2-85AF-A87BB21BAE2B}"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57F90E3A-2873-4DA4-8606-798428F60E44}" type="datetimeFigureOut">
              <a:rPr lang="es-ES"/>
              <a:pPr>
                <a:defRPr/>
              </a:pPr>
              <a:t>05/12/2019</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A6015929-C2AE-41B2-BC9C-79FD410359C3}"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1C63A326-511A-459A-B722-8A2A0EC4ACF7}" type="datetimeFigureOut">
              <a:rPr lang="es-ES"/>
              <a:pPr>
                <a:defRPr/>
              </a:pPr>
              <a:t>05/12/2019</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181738D9-B131-4449-80E6-C5339DCC69A0}"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A0AEACFF-1E49-4296-B5CF-35ACFFF96551}" type="datetimeFigureOut">
              <a:rPr lang="es-ES"/>
              <a:pPr>
                <a:defRPr/>
              </a:pPr>
              <a:t>05/12/2019</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1F09664B-4C56-41B9-BD45-ED829CDF2FA0}"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66F90AC3-A6B6-4FD4-A722-98E45ABE3209}" type="datetimeFigureOut">
              <a:rPr lang="es-ES"/>
              <a:pPr>
                <a:defRPr/>
              </a:pPr>
              <a:t>05/12/2019</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A1FF6916-FEC7-4616-82F1-4CA8F3EDC3FE}"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FA11851-8F6A-426F-9F23-07214A04E93A}" type="datetimeFigureOut">
              <a:rPr lang="es-ES"/>
              <a:pPr>
                <a:defRPr/>
              </a:pPr>
              <a:t>05/12/2019</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108C3B09-12D8-4337-88AD-CFF319CA99A2}"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5378A92-C350-4801-93CC-543FB2970B07}" type="datetimeFigureOut">
              <a:rPr lang="es-ES"/>
              <a:pPr>
                <a:defRPr/>
              </a:pPr>
              <a:t>05/12/2019</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64750D2D-A00A-491F-8387-8A517E17540C}"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56A7F72-AFA0-4F23-AD95-ECB8155E8ACD}" type="datetimeFigureOut">
              <a:rPr lang="es-ES"/>
              <a:pPr>
                <a:defRPr/>
              </a:pPr>
              <a:t>05/12/2019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0A2FBBBE-1BB6-4E30-A857-A52157479B5A}"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Título"/>
          <p:cNvSpPr>
            <a:spLocks noGrp="1"/>
          </p:cNvSpPr>
          <p:nvPr>
            <p:ph type="ctrTitle"/>
          </p:nvPr>
        </p:nvSpPr>
        <p:spPr>
          <a:xfrm>
            <a:off x="714375" y="571500"/>
            <a:ext cx="7743825" cy="5643563"/>
          </a:xfrm>
        </p:spPr>
        <p:txBody>
          <a:bodyPr/>
          <a:lstStyle/>
          <a:p>
            <a:r>
              <a:rPr lang="es-ES" smtClean="0">
                <a:latin typeface="Arial" charset="0"/>
                <a:cs typeface="Arial" charset="0"/>
              </a:rPr>
              <a:t>Tema II. Características psicológicas del desarrollo individual en los practicantes de actividad físico-deportiva. </a:t>
            </a:r>
            <a:br>
              <a:rPr lang="es-ES" smtClean="0">
                <a:latin typeface="Arial" charset="0"/>
                <a:cs typeface="Arial" charset="0"/>
              </a:rPr>
            </a:br>
            <a:endParaRPr lang="es-ES" smtClean="0">
              <a:latin typeface="Arial" charset="0"/>
              <a:cs typeface="Arial" charset="0"/>
            </a:endParaRPr>
          </a:p>
        </p:txBody>
      </p:sp>
      <p:sp>
        <p:nvSpPr>
          <p:cNvPr id="3" name="2 Subtítulo"/>
          <p:cNvSpPr>
            <a:spLocks noGrp="1"/>
          </p:cNvSpPr>
          <p:nvPr>
            <p:ph type="subTitle" idx="1"/>
          </p:nvPr>
        </p:nvSpPr>
        <p:spPr>
          <a:xfrm>
            <a:off x="714375" y="3071813"/>
            <a:ext cx="8001000" cy="3429000"/>
          </a:xfrm>
        </p:spPr>
        <p:txBody>
          <a:bodyPr rtlCol="0">
            <a:normAutofit/>
          </a:bodyPr>
          <a:lstStyle/>
          <a:p>
            <a:pPr algn="just" fontAlgn="auto">
              <a:spcAft>
                <a:spcPts val="0"/>
              </a:spcAft>
              <a:buFont typeface="Arial" pitchFamily="34" charset="0"/>
              <a:buNone/>
              <a:defRPr/>
            </a:pPr>
            <a:r>
              <a:rPr lang="es-ES" dirty="0" smtClean="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3" name="2 Marcador de contenido"/>
          <p:cNvSpPr>
            <a:spLocks noGrp="1"/>
          </p:cNvSpPr>
          <p:nvPr>
            <p:ph idx="1"/>
          </p:nvPr>
        </p:nvSpPr>
        <p:spPr>
          <a:xfrm>
            <a:off x="285750" y="1428750"/>
            <a:ext cx="8443913" cy="5143500"/>
          </a:xfrm>
        </p:spPr>
        <p:txBody>
          <a:bodyPr rtlCol="0">
            <a:normAutofit fontScale="55000" lnSpcReduction="20000"/>
          </a:bodyPr>
          <a:lstStyle/>
          <a:p>
            <a:pPr algn="just" fontAlgn="auto">
              <a:lnSpc>
                <a:spcPct val="170000"/>
              </a:lnSpc>
              <a:spcAft>
                <a:spcPts val="0"/>
              </a:spcAft>
              <a:buFont typeface="Arial" pitchFamily="34" charset="0"/>
              <a:buNone/>
              <a:defRPr/>
            </a:pPr>
            <a:r>
              <a:rPr lang="es-ES" sz="2500" dirty="0" smtClean="0">
                <a:latin typeface="Arial" pitchFamily="34" charset="0"/>
                <a:cs typeface="Arial" pitchFamily="34" charset="0"/>
              </a:rPr>
              <a:t>   3. El grupo escolar y la posición que el niño ocupe dentro de este desempeña un importante papel en el desarrollo de la personalidad, fundamentalmente a partir del cuarto grado. Este grupo presenta características peculiares, tales como: </a:t>
            </a:r>
          </a:p>
          <a:p>
            <a:pPr algn="just" fontAlgn="auto">
              <a:lnSpc>
                <a:spcPct val="170000"/>
              </a:lnSpc>
              <a:spcAft>
                <a:spcPts val="0"/>
              </a:spcAft>
              <a:buFont typeface="Arial" pitchFamily="34" charset="0"/>
              <a:buNone/>
              <a:defRPr/>
            </a:pPr>
            <a:r>
              <a:rPr lang="es-ES" sz="2500" dirty="0" smtClean="0">
                <a:latin typeface="Arial" pitchFamily="34" charset="0"/>
                <a:cs typeface="Arial" pitchFamily="34" charset="0"/>
              </a:rPr>
              <a:t>       -El objetivo fundamental es prepararse como futuros miembros de la sociedad y este objetivo es impuesto desde afuera. </a:t>
            </a:r>
          </a:p>
          <a:p>
            <a:pPr algn="just" fontAlgn="auto">
              <a:lnSpc>
                <a:spcPct val="170000"/>
              </a:lnSpc>
              <a:spcAft>
                <a:spcPts val="0"/>
              </a:spcAft>
              <a:buFont typeface="Arial" pitchFamily="34" charset="0"/>
              <a:buNone/>
              <a:defRPr/>
            </a:pPr>
            <a:r>
              <a:rPr lang="es-ES" sz="2500" dirty="0" smtClean="0">
                <a:latin typeface="Arial" pitchFamily="34" charset="0"/>
                <a:cs typeface="Arial" pitchFamily="34" charset="0"/>
              </a:rPr>
              <a:t>       - La determinación de posiciones y roles, en los primeros grados la determina en gran medida el maestro y posteriormente depende de la opinión social del grupo </a:t>
            </a:r>
          </a:p>
          <a:p>
            <a:pPr algn="just" fontAlgn="auto">
              <a:lnSpc>
                <a:spcPct val="170000"/>
              </a:lnSpc>
              <a:spcAft>
                <a:spcPts val="0"/>
              </a:spcAft>
              <a:buFont typeface="Arial" pitchFamily="34" charset="0"/>
              <a:buNone/>
              <a:defRPr/>
            </a:pPr>
            <a:r>
              <a:rPr lang="es-ES" sz="2500" dirty="0" smtClean="0">
                <a:latin typeface="Arial" pitchFamily="34" charset="0"/>
                <a:cs typeface="Arial" pitchFamily="34" charset="0"/>
              </a:rPr>
              <a:t>       - Las normas y valores que regulan las relaciones entre sus miembros, primero poseen un carácter externo ya que las establece el maestro, el colectivo pedagógico y la organización </a:t>
            </a:r>
            <a:r>
              <a:rPr lang="es-ES" sz="2500" dirty="0" err="1" smtClean="0">
                <a:latin typeface="Arial" pitchFamily="34" charset="0"/>
                <a:cs typeface="Arial" pitchFamily="34" charset="0"/>
              </a:rPr>
              <a:t>pioneril</a:t>
            </a:r>
            <a:r>
              <a:rPr lang="es-ES" sz="2500" dirty="0" smtClean="0">
                <a:latin typeface="Arial" pitchFamily="34" charset="0"/>
                <a:cs typeface="Arial" pitchFamily="34" charset="0"/>
              </a:rPr>
              <a:t> y, posteriormente se interiorizan  operando a través de la opinión social de los escolares. </a:t>
            </a:r>
          </a:p>
          <a:p>
            <a:pPr algn="just" fontAlgn="auto">
              <a:lnSpc>
                <a:spcPct val="170000"/>
              </a:lnSpc>
              <a:spcAft>
                <a:spcPts val="0"/>
              </a:spcAft>
              <a:buFont typeface="Arial" pitchFamily="34" charset="0"/>
              <a:buNone/>
              <a:defRPr/>
            </a:pPr>
            <a:r>
              <a:rPr lang="es-ES" sz="2500" dirty="0" smtClean="0">
                <a:latin typeface="Arial" pitchFamily="34" charset="0"/>
                <a:cs typeface="Arial" pitchFamily="34" charset="0"/>
              </a:rPr>
              <a:t>       - Las características que determinan la aceptación del niño en el grupo están relacionadas con el éxito docente, pero en mayor medida se destacan la iniciativa, independencia, destreza física, carácter estable y el cumplimiento de las normas de conducta social. </a:t>
            </a:r>
          </a:p>
          <a:p>
            <a:pPr algn="just" fontAlgn="auto">
              <a:lnSpc>
                <a:spcPct val="170000"/>
              </a:lnSpc>
              <a:spcAft>
                <a:spcPts val="0"/>
              </a:spcAft>
              <a:buFont typeface="Arial" pitchFamily="34" charset="0"/>
              <a:buNone/>
              <a:defRPr/>
            </a:pPr>
            <a:r>
              <a:rPr lang="es-ES" sz="2500" dirty="0" smtClean="0">
                <a:latin typeface="Arial" pitchFamily="34" charset="0"/>
                <a:cs typeface="Arial" pitchFamily="34" charset="0"/>
              </a:rPr>
              <a:t> 4.  La familia exige también al escolar el cumplimiento de sus responsabilidades y la actitud asumida por los padres contribuye a reforzar o restar los intereses del niño por la actividad  escolar.</a:t>
            </a:r>
          </a:p>
          <a:p>
            <a:pPr fontAlgn="auto">
              <a:spcAft>
                <a:spcPts val="0"/>
              </a:spcAft>
              <a:buFont typeface="Arial" pitchFamily="34" charset="0"/>
              <a:buNone/>
              <a:defRPr/>
            </a:pPr>
            <a:endParaRPr lang="es-E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3" name="2 Marcador de contenido"/>
          <p:cNvSpPr>
            <a:spLocks noGrp="1"/>
          </p:cNvSpPr>
          <p:nvPr>
            <p:ph idx="1"/>
          </p:nvPr>
        </p:nvSpPr>
        <p:spPr>
          <a:xfrm>
            <a:off x="457200" y="1600200"/>
            <a:ext cx="8229600" cy="4900613"/>
          </a:xfrm>
        </p:spPr>
        <p:txBody>
          <a:bodyPr rtlCol="0">
            <a:noAutofit/>
          </a:bodyPr>
          <a:lstStyle/>
          <a:p>
            <a:pPr algn="just" fontAlgn="auto">
              <a:spcAft>
                <a:spcPts val="0"/>
              </a:spcAft>
              <a:buFont typeface="Arial" pitchFamily="34" charset="0"/>
              <a:buNone/>
              <a:defRPr/>
            </a:pPr>
            <a:r>
              <a:rPr lang="es-ES" sz="1800" b="1" dirty="0" smtClean="0">
                <a:latin typeface="Arial" pitchFamily="34" charset="0"/>
                <a:cs typeface="Arial" pitchFamily="34" charset="0"/>
              </a:rPr>
              <a:t>   b. Condiciones internas: </a:t>
            </a:r>
          </a:p>
          <a:p>
            <a:pPr algn="just" fontAlgn="auto">
              <a:spcAft>
                <a:spcPts val="0"/>
              </a:spcAft>
              <a:buFont typeface="Arial" pitchFamily="34" charset="0"/>
              <a:buNone/>
              <a:defRPr/>
            </a:pPr>
            <a:r>
              <a:rPr lang="es-ES" sz="1400" dirty="0" smtClean="0">
                <a:latin typeface="Arial" pitchFamily="34" charset="0"/>
                <a:cs typeface="Arial" pitchFamily="34" charset="0"/>
              </a:rPr>
              <a:t>       1. </a:t>
            </a:r>
            <a:r>
              <a:rPr lang="es-ES" sz="1400" b="1" u="sng" dirty="0" smtClean="0">
                <a:latin typeface="Arial" pitchFamily="34" charset="0"/>
                <a:cs typeface="Arial" pitchFamily="34" charset="0"/>
              </a:rPr>
              <a:t>Área cognoscitiva: </a:t>
            </a:r>
          </a:p>
          <a:p>
            <a:pPr algn="just" fontAlgn="auto">
              <a:spcAft>
                <a:spcPts val="0"/>
              </a:spcAft>
              <a:buFont typeface="Arial" pitchFamily="34" charset="0"/>
              <a:buNone/>
              <a:defRPr/>
            </a:pPr>
            <a:endParaRPr lang="es-ES" sz="1400" b="1" u="sng" dirty="0" smtClean="0">
              <a:latin typeface="Arial" pitchFamily="34" charset="0"/>
              <a:cs typeface="Arial" pitchFamily="34" charset="0"/>
            </a:endParaRPr>
          </a:p>
          <a:p>
            <a:pPr algn="just" fontAlgn="auto">
              <a:spcAft>
                <a:spcPts val="0"/>
              </a:spcAft>
              <a:buFont typeface="Arial" pitchFamily="34" charset="0"/>
              <a:buNone/>
              <a:defRPr/>
            </a:pPr>
            <a:r>
              <a:rPr lang="es-ES" sz="1400" b="1" dirty="0" smtClean="0">
                <a:latin typeface="Arial" pitchFamily="34" charset="0"/>
                <a:cs typeface="Arial" pitchFamily="34" charset="0"/>
              </a:rPr>
              <a:t>       Desarrollo de sensaciones y percepciones: </a:t>
            </a:r>
            <a:r>
              <a:rPr lang="es-ES" sz="1400" dirty="0" smtClean="0">
                <a:latin typeface="Arial" pitchFamily="34" charset="0"/>
                <a:cs typeface="Arial" pitchFamily="34" charset="0"/>
              </a:rPr>
              <a:t> La capacidad de percepción y observación de la realidad aún es imperfecta por lo que perciben los objetos exteriores de manea imprecisa y no separan los rasgos y las características principales, sino las casuales. Esto provoca que los niños perciban los ejercicios en rasgos muy generales, no adviertan las imprecisiones en sus movimientos y les resulte difícil darse cuenta de las diferencias entre ejercicios similares. </a:t>
            </a:r>
          </a:p>
          <a:p>
            <a:pPr algn="just" fontAlgn="auto">
              <a:spcAft>
                <a:spcPts val="0"/>
              </a:spcAft>
              <a:buFont typeface="Arial" pitchFamily="34" charset="0"/>
              <a:buNone/>
              <a:defRPr/>
            </a:pPr>
            <a:r>
              <a:rPr lang="es-ES" sz="1400" dirty="0" smtClean="0">
                <a:latin typeface="Arial" pitchFamily="34" charset="0"/>
                <a:cs typeface="Arial" pitchFamily="34" charset="0"/>
              </a:rPr>
              <a:t>        La percepción del espacio alcanza un considerable desarrollo, por lo que durante las clases de Educación Física pueden hacer juegos que requieran de una percepción exacta de los objetos en el espacio y de la determinación de la distancia. </a:t>
            </a:r>
          </a:p>
          <a:p>
            <a:pPr algn="just" fontAlgn="auto">
              <a:spcAft>
                <a:spcPts val="0"/>
              </a:spcAft>
              <a:buFont typeface="Arial" pitchFamily="34" charset="0"/>
              <a:buNone/>
              <a:defRPr/>
            </a:pPr>
            <a:r>
              <a:rPr lang="es-ES" sz="1400" dirty="0" smtClean="0">
                <a:latin typeface="Arial" pitchFamily="34" charset="0"/>
                <a:cs typeface="Arial" pitchFamily="34" charset="0"/>
              </a:rPr>
              <a:t>        Se desarrolla la percepción del tiempo, los niños tiene una noción del concepto de hora, día, mes, pero no perciben los tempos rápidos y lentos por lo que les cuesta trabajo realizar ejercicios al mimo tiempo con rapidez y precisión </a:t>
            </a:r>
          </a:p>
          <a:p>
            <a:pPr algn="just" fontAlgn="auto">
              <a:spcAft>
                <a:spcPts val="0"/>
              </a:spcAft>
              <a:buFont typeface="Arial" pitchFamily="34" charset="0"/>
              <a:buNone/>
              <a:defRPr/>
            </a:pPr>
            <a:r>
              <a:rPr lang="es-ES" sz="1400" dirty="0" smtClean="0">
                <a:latin typeface="Arial" pitchFamily="34" charset="0"/>
                <a:cs typeface="Arial" pitchFamily="34" charset="0"/>
              </a:rPr>
              <a:t>        Tiene dificultades en la percepción del movimiento con relación a su propio cuerpo, lo cual provoca una insuficiente coordinación y precisión en la ejecución de acciones conjuntas o con implementos. </a:t>
            </a:r>
          </a:p>
          <a:p>
            <a:pPr algn="just" fontAlgn="auto">
              <a:spcAft>
                <a:spcPts val="0"/>
              </a:spcAft>
              <a:buFont typeface="Arial" pitchFamily="34" charset="0"/>
              <a:buNone/>
              <a:defRPr/>
            </a:pPr>
            <a:r>
              <a:rPr lang="es-ES" sz="1400" dirty="0" smtClean="0">
                <a:latin typeface="Arial" pitchFamily="34" charset="0"/>
                <a:cs typeface="Arial" pitchFamily="34" charset="0"/>
              </a:rPr>
              <a:t>        Aumenta la agudeza del oído y la capacidad para diferenciar tonos y matices de los colores. Esto posibilita el empleo del lenguaje técnico específico de cada modalidad deportiva de manera correcta y la utilización de variados medios de enseñanza. </a:t>
            </a:r>
          </a:p>
          <a:p>
            <a:pPr fontAlgn="auto">
              <a:spcAft>
                <a:spcPts val="0"/>
              </a:spcAft>
              <a:buFont typeface="Arial" pitchFamily="34" charset="0"/>
              <a:buChar char="•"/>
              <a:defRPr/>
            </a:pPr>
            <a:endParaRPr lang="es-ES" sz="1600" dirty="0" smtClean="0">
              <a:latin typeface="Arial" pitchFamily="34" charset="0"/>
              <a:cs typeface="Arial" pitchFamily="34" charset="0"/>
            </a:endParaRPr>
          </a:p>
          <a:p>
            <a:pPr fontAlgn="auto">
              <a:spcAft>
                <a:spcPts val="0"/>
              </a:spcAft>
              <a:buFont typeface="Arial" pitchFamily="34" charset="0"/>
              <a:buChar char="•"/>
              <a:defRPr/>
            </a:pPr>
            <a:endParaRPr lang="es-ES" sz="1050" dirty="0" smtClean="0">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3" name="2 Marcador de contenido"/>
          <p:cNvSpPr>
            <a:spLocks noGrp="1"/>
          </p:cNvSpPr>
          <p:nvPr>
            <p:ph idx="1"/>
          </p:nvPr>
        </p:nvSpPr>
        <p:spPr/>
        <p:txBody>
          <a:bodyPr rtlCol="0">
            <a:normAutofit fontScale="55000" lnSpcReduction="20000"/>
          </a:bodyPr>
          <a:lstStyle/>
          <a:p>
            <a:pPr algn="just" fontAlgn="auto">
              <a:lnSpc>
                <a:spcPct val="170000"/>
              </a:lnSpc>
              <a:spcAft>
                <a:spcPts val="0"/>
              </a:spcAft>
              <a:buFont typeface="Arial" pitchFamily="34" charset="0"/>
              <a:buNone/>
              <a:defRPr/>
            </a:pPr>
            <a:r>
              <a:rPr lang="es-ES" sz="2900" b="1" dirty="0" smtClean="0">
                <a:latin typeface="Arial" pitchFamily="34" charset="0"/>
                <a:cs typeface="Arial" pitchFamily="34" charset="0"/>
              </a:rPr>
              <a:t>     Desarrollo de la memoria: </a:t>
            </a:r>
          </a:p>
          <a:p>
            <a:pPr algn="just" fontAlgn="auto">
              <a:lnSpc>
                <a:spcPct val="170000"/>
              </a:lnSpc>
              <a:spcAft>
                <a:spcPts val="0"/>
              </a:spcAft>
              <a:buFont typeface="Arial" pitchFamily="34" charset="0"/>
              <a:buNone/>
              <a:defRPr/>
            </a:pPr>
            <a:r>
              <a:rPr lang="es-ES" sz="2900" dirty="0" smtClean="0">
                <a:latin typeface="Arial" pitchFamily="34" charset="0"/>
                <a:cs typeface="Arial" pitchFamily="34" charset="0"/>
              </a:rPr>
              <a:t>     Tiene un carácter intuitivo por imágenes, es decir, es inseparable de la percepción, requiere de un apoyo perceptual, práctico. Por ello se recomienda orientar las repeticiones de los ejercicios al unísono con la demostración del profesor. Se aconseja basar el proceso de retención con el apoyo de materiales didácticos que incluyan lo verbal y lo visual. </a:t>
            </a:r>
          </a:p>
          <a:p>
            <a:pPr algn="just" fontAlgn="auto">
              <a:lnSpc>
                <a:spcPct val="170000"/>
              </a:lnSpc>
              <a:spcAft>
                <a:spcPts val="0"/>
              </a:spcAft>
              <a:buFont typeface="Arial" pitchFamily="34" charset="0"/>
              <a:buNone/>
              <a:defRPr/>
            </a:pPr>
            <a:r>
              <a:rPr lang="es-ES" sz="2900" dirty="0" smtClean="0">
                <a:latin typeface="Arial" pitchFamily="34" charset="0"/>
                <a:cs typeface="Arial" pitchFamily="34" charset="0"/>
              </a:rPr>
              <a:t>      Los escolares ya pueden memorizar de forma voluntaria, pero dominan insuficientemente los medios para una buena memorización. Es importante el establecimiento de relaciones con lógica para poder alcanzar un nivel de comprensión adecuado que facilite la fijación y retención, sobre todo en las secuencias largas de ejercicios y en las combinaciones de acciones motrices</a:t>
            </a:r>
            <a:r>
              <a:rPr lang="es-ES" dirty="0" smtClean="0">
                <a:latin typeface="Arial" pitchFamily="34" charset="0"/>
                <a:cs typeface="Arial" pitchFamily="34" charset="0"/>
              </a:rPr>
              <a:t>. </a:t>
            </a:r>
            <a:endParaRPr lang="es-E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3" name="2 Marcador de contenido"/>
          <p:cNvSpPr>
            <a:spLocks noGrp="1"/>
          </p:cNvSpPr>
          <p:nvPr>
            <p:ph idx="1"/>
          </p:nvPr>
        </p:nvSpPr>
        <p:spPr/>
        <p:txBody>
          <a:bodyPr rtlCol="0">
            <a:normAutofit fontScale="62500" lnSpcReduction="20000"/>
          </a:bodyPr>
          <a:lstStyle/>
          <a:p>
            <a:pPr algn="just" fontAlgn="auto">
              <a:lnSpc>
                <a:spcPct val="170000"/>
              </a:lnSpc>
              <a:spcAft>
                <a:spcPts val="0"/>
              </a:spcAft>
              <a:buFont typeface="Arial" pitchFamily="34" charset="0"/>
              <a:buNone/>
              <a:defRPr/>
            </a:pPr>
            <a:r>
              <a:rPr lang="es-ES" sz="2600" b="1" dirty="0" smtClean="0">
                <a:latin typeface="Arial" pitchFamily="34" charset="0"/>
                <a:cs typeface="Arial" pitchFamily="34" charset="0"/>
              </a:rPr>
              <a:t>     Desarrollo de la atención: </a:t>
            </a:r>
          </a:p>
          <a:p>
            <a:pPr algn="just" fontAlgn="auto">
              <a:lnSpc>
                <a:spcPct val="170000"/>
              </a:lnSpc>
              <a:spcAft>
                <a:spcPts val="0"/>
              </a:spcAft>
              <a:buFont typeface="Arial" pitchFamily="34" charset="0"/>
              <a:buNone/>
              <a:defRPr/>
            </a:pPr>
            <a:r>
              <a:rPr lang="es-ES" sz="2900" dirty="0" smtClean="0">
                <a:latin typeface="Arial" pitchFamily="34" charset="0"/>
                <a:cs typeface="Arial" pitchFamily="34" charset="0"/>
              </a:rPr>
              <a:t>      Al inicio del período hay un predominio de la atención involuntaria, poco estable, con poco volumen y distribución insuficiente. Esto provoca que en las clases de Educación Física los niños se distraigan con mucha facilidad y quieran ejecutar rápidamente los ejercicios aún cuando no los hayan comprendido suficientemente. </a:t>
            </a:r>
          </a:p>
          <a:p>
            <a:pPr algn="just" fontAlgn="auto">
              <a:lnSpc>
                <a:spcPct val="170000"/>
              </a:lnSpc>
              <a:spcAft>
                <a:spcPts val="0"/>
              </a:spcAft>
              <a:buFont typeface="Arial" pitchFamily="34" charset="0"/>
              <a:buNone/>
              <a:defRPr/>
            </a:pPr>
            <a:r>
              <a:rPr lang="es-ES" sz="2900" dirty="0" smtClean="0">
                <a:latin typeface="Arial" pitchFamily="34" charset="0"/>
                <a:cs typeface="Arial" pitchFamily="34" charset="0"/>
              </a:rPr>
              <a:t>      En este proceso se logran a lo largo del período en cuanto a voluntariedad, estabilidad, volumen y distribución, así como a las acciones psicopedagógicas que debe llevar a cabo el maestro para contribuir a su desarrollo. </a:t>
            </a:r>
          </a:p>
          <a:p>
            <a:pPr fontAlgn="auto">
              <a:spcAft>
                <a:spcPts val="0"/>
              </a:spcAft>
              <a:buFont typeface="Arial" pitchFamily="34" charset="0"/>
              <a:buChar char="•"/>
              <a:defRPr/>
            </a:pPr>
            <a:endParaRPr lang="es-E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3" name="2 Marcador de contenido"/>
          <p:cNvSpPr>
            <a:spLocks noGrp="1"/>
          </p:cNvSpPr>
          <p:nvPr>
            <p:ph idx="1"/>
          </p:nvPr>
        </p:nvSpPr>
        <p:spPr/>
        <p:txBody>
          <a:bodyPr rtlCol="0">
            <a:normAutofit fontScale="47500" lnSpcReduction="20000"/>
          </a:bodyPr>
          <a:lstStyle/>
          <a:p>
            <a:pPr fontAlgn="auto">
              <a:spcAft>
                <a:spcPts val="0"/>
              </a:spcAft>
              <a:buFont typeface="Arial" pitchFamily="34" charset="0"/>
              <a:buNone/>
              <a:defRPr/>
            </a:pPr>
            <a:r>
              <a:rPr lang="es-ES" b="1" dirty="0" smtClean="0">
                <a:latin typeface="Arial" pitchFamily="34" charset="0"/>
                <a:cs typeface="Arial" pitchFamily="34" charset="0"/>
              </a:rPr>
              <a:t>     Desarrollo de la imaginación: </a:t>
            </a:r>
          </a:p>
          <a:p>
            <a:pPr algn="just" fontAlgn="auto">
              <a:lnSpc>
                <a:spcPct val="170000"/>
              </a:lnSpc>
              <a:spcAft>
                <a:spcPts val="0"/>
              </a:spcAft>
              <a:buFont typeface="Arial" pitchFamily="34" charset="0"/>
              <a:buNone/>
              <a:defRPr/>
            </a:pPr>
            <a:r>
              <a:rPr lang="es-ES" dirty="0" smtClean="0">
                <a:latin typeface="Arial" pitchFamily="34" charset="0"/>
                <a:cs typeface="Arial" pitchFamily="34" charset="0"/>
              </a:rPr>
              <a:t>      Está caracterizada por el realismo, el papel de la fantasía va debilitándose y esto conlleva la presencia de elementos de simple reproducción y carácter imitativo. Se aprecia una fragmentación e insuficiente plenitud y exactitud en las imágenes. El profesor de Educación Física debe presentar situaciones que estimulen la creatividad de los alumnos. </a:t>
            </a:r>
          </a:p>
          <a:p>
            <a:pPr algn="just" fontAlgn="auto">
              <a:lnSpc>
                <a:spcPct val="170000"/>
              </a:lnSpc>
              <a:spcAft>
                <a:spcPts val="0"/>
              </a:spcAft>
              <a:buFont typeface="Arial" pitchFamily="34" charset="0"/>
              <a:buChar char="•"/>
              <a:defRPr/>
            </a:pPr>
            <a:endParaRPr lang="es-ES" dirty="0" smtClean="0">
              <a:latin typeface="Arial" pitchFamily="34" charset="0"/>
              <a:cs typeface="Arial" pitchFamily="34" charset="0"/>
            </a:endParaRPr>
          </a:p>
          <a:p>
            <a:pPr algn="just" fontAlgn="auto">
              <a:lnSpc>
                <a:spcPct val="170000"/>
              </a:lnSpc>
              <a:spcAft>
                <a:spcPts val="0"/>
              </a:spcAft>
              <a:buFont typeface="Arial" pitchFamily="34" charset="0"/>
              <a:buNone/>
              <a:defRPr/>
            </a:pPr>
            <a:r>
              <a:rPr lang="es-ES" b="1" dirty="0" smtClean="0">
                <a:latin typeface="Arial" pitchFamily="34" charset="0"/>
                <a:cs typeface="Arial" pitchFamily="34" charset="0"/>
              </a:rPr>
              <a:t>    Desarrollo del pensamiento: </a:t>
            </a:r>
          </a:p>
          <a:p>
            <a:pPr algn="just" fontAlgn="auto">
              <a:lnSpc>
                <a:spcPct val="170000"/>
              </a:lnSpc>
              <a:spcAft>
                <a:spcPts val="0"/>
              </a:spcAft>
              <a:buFont typeface="Arial" pitchFamily="34" charset="0"/>
              <a:buNone/>
              <a:defRPr/>
            </a:pPr>
            <a:r>
              <a:rPr lang="es-ES" dirty="0" smtClean="0">
                <a:latin typeface="Arial" pitchFamily="34" charset="0"/>
                <a:cs typeface="Arial" pitchFamily="34" charset="0"/>
              </a:rPr>
              <a:t>      Al inicio tiene un carácter visual por imágenes, siendo inseparable de las percepciones de la realidad. La capacidad de generalización aún es muy simple y existe un fuerte vínculo entre el análisis y la situación evidente. Por ello se recomienda emplear demostraciones y explicaciones sencillas, comprensibles, separando claramente los pasos y los elementos necesarios. </a:t>
            </a:r>
          </a:p>
          <a:p>
            <a:pPr fontAlgn="auto">
              <a:spcAft>
                <a:spcPts val="0"/>
              </a:spcAft>
              <a:buFont typeface="Arial" pitchFamily="34" charset="0"/>
              <a:buChar char="•"/>
              <a:defRPr/>
            </a:pPr>
            <a:endParaRPr lang="es-E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16387" name="2 Marcador de contenido"/>
          <p:cNvSpPr>
            <a:spLocks noGrp="1"/>
          </p:cNvSpPr>
          <p:nvPr>
            <p:ph idx="1"/>
          </p:nvPr>
        </p:nvSpPr>
        <p:spPr>
          <a:xfrm>
            <a:off x="457200" y="1600200"/>
            <a:ext cx="8229600" cy="4972050"/>
          </a:xfrm>
        </p:spPr>
        <p:txBody>
          <a:bodyPr/>
          <a:lstStyle/>
          <a:p>
            <a:pPr algn="just">
              <a:buFont typeface="Arial" charset="0"/>
              <a:buNone/>
            </a:pPr>
            <a:r>
              <a:rPr lang="es-ES" sz="1400" smtClean="0">
                <a:latin typeface="Arial" charset="0"/>
                <a:cs typeface="Arial" charset="0"/>
              </a:rPr>
              <a:t>       2.  </a:t>
            </a:r>
            <a:r>
              <a:rPr lang="es-ES" sz="1400" b="1" u="sng" smtClean="0">
                <a:latin typeface="Arial" charset="0"/>
                <a:cs typeface="Arial" charset="0"/>
              </a:rPr>
              <a:t>Área afectivo-motivacional</a:t>
            </a:r>
            <a:r>
              <a:rPr lang="es-ES" sz="1400" smtClean="0">
                <a:latin typeface="Arial" charset="0"/>
                <a:cs typeface="Arial" charset="0"/>
              </a:rPr>
              <a:t>:</a:t>
            </a:r>
          </a:p>
          <a:p>
            <a:pPr algn="just">
              <a:buFont typeface="Arial" charset="0"/>
              <a:buNone/>
            </a:pPr>
            <a:endParaRPr lang="es-ES" sz="1400" smtClean="0">
              <a:latin typeface="Arial" charset="0"/>
              <a:cs typeface="Arial" charset="0"/>
            </a:endParaRPr>
          </a:p>
          <a:p>
            <a:pPr algn="just">
              <a:buFont typeface="Arial" charset="0"/>
              <a:buNone/>
            </a:pPr>
            <a:r>
              <a:rPr lang="es-ES" sz="1400" b="1" smtClean="0">
                <a:latin typeface="Arial" charset="0"/>
                <a:cs typeface="Arial" charset="0"/>
              </a:rPr>
              <a:t>        Motivación: </a:t>
            </a:r>
          </a:p>
          <a:p>
            <a:pPr algn="just">
              <a:buFont typeface="Arial" charset="0"/>
              <a:buNone/>
            </a:pPr>
            <a:r>
              <a:rPr lang="es-ES" sz="1400" smtClean="0">
                <a:latin typeface="Arial" charset="0"/>
                <a:cs typeface="Arial" charset="0"/>
              </a:rPr>
              <a:t>        - Los motivos de los escolares aún no son del todo estables. </a:t>
            </a:r>
          </a:p>
          <a:p>
            <a:pPr algn="just">
              <a:buFont typeface="Arial" charset="0"/>
              <a:buNone/>
            </a:pPr>
            <a:r>
              <a:rPr lang="es-ES" sz="1400" smtClean="0">
                <a:latin typeface="Arial" charset="0"/>
                <a:cs typeface="Arial" charset="0"/>
              </a:rPr>
              <a:t>        - Predominan los motivos vinculados al presente y su actividad se rige por motivos y hechos inmediatos. </a:t>
            </a:r>
          </a:p>
          <a:p>
            <a:pPr algn="just">
              <a:buFont typeface="Arial" charset="0"/>
              <a:buNone/>
            </a:pPr>
            <a:r>
              <a:rPr lang="es-ES" sz="1400" smtClean="0">
                <a:latin typeface="Arial" charset="0"/>
                <a:cs typeface="Arial" charset="0"/>
              </a:rPr>
              <a:t>        - Ocupan un lugar importante los motivos de juego. </a:t>
            </a:r>
          </a:p>
          <a:p>
            <a:pPr algn="just">
              <a:buFont typeface="Arial" charset="0"/>
              <a:buNone/>
            </a:pPr>
            <a:r>
              <a:rPr lang="es-ES" sz="1400" smtClean="0">
                <a:latin typeface="Arial" charset="0"/>
                <a:cs typeface="Arial" charset="0"/>
              </a:rPr>
              <a:t>        Teniendo en cuenta estos aspectos, en las clases de Educación Física y de Deporte escolar los objetivos que se propongan deben ser concretos, comprensibles y próximos. De igual forma deben utilizarse ejercicios de juego e introducir elementos de competencias. </a:t>
            </a:r>
          </a:p>
          <a:p>
            <a:pPr algn="just">
              <a:buFont typeface="Arial" charset="0"/>
              <a:buNone/>
            </a:pPr>
            <a:r>
              <a:rPr lang="es-ES" sz="1400" b="1" smtClean="0">
                <a:latin typeface="Arial" charset="0"/>
                <a:cs typeface="Arial" charset="0"/>
              </a:rPr>
              <a:t>        Emociones y sentimientos: </a:t>
            </a:r>
          </a:p>
          <a:p>
            <a:pPr algn="just">
              <a:buFont typeface="Arial" charset="0"/>
              <a:buNone/>
            </a:pPr>
            <a:r>
              <a:rPr lang="es-ES" sz="1400" smtClean="0">
                <a:latin typeface="Arial" charset="0"/>
                <a:cs typeface="Arial" charset="0"/>
              </a:rPr>
              <a:t>       - Vinculadas a sus éxitos y fracasos en la actividad, pasando posteriormente a depender de las relaciones con los compañeros y del lugar que se ocupa en el grupo. </a:t>
            </a:r>
          </a:p>
          <a:p>
            <a:pPr algn="just">
              <a:buFont typeface="Arial" charset="0"/>
              <a:buNone/>
            </a:pPr>
            <a:r>
              <a:rPr lang="es-ES" sz="1400" smtClean="0">
                <a:latin typeface="Arial" charset="0"/>
                <a:cs typeface="Arial" charset="0"/>
              </a:rPr>
              <a:t>        - Los niños aprenden a disimular sus vivencias. </a:t>
            </a:r>
          </a:p>
          <a:p>
            <a:pPr algn="just">
              <a:buFont typeface="Arial" charset="0"/>
              <a:buNone/>
            </a:pPr>
            <a:r>
              <a:rPr lang="es-ES" sz="1400" smtClean="0">
                <a:latin typeface="Arial" charset="0"/>
                <a:cs typeface="Arial" charset="0"/>
              </a:rPr>
              <a:t>        - Se forman los sentimientos morales: responsabilidad, compañerismo, laboriosidad, etc. </a:t>
            </a:r>
          </a:p>
          <a:p>
            <a:pPr algn="just">
              <a:buFont typeface="Arial" charset="0"/>
              <a:buNone/>
            </a:pPr>
            <a:r>
              <a:rPr lang="es-ES" sz="1400" b="1" smtClean="0">
                <a:latin typeface="Arial" charset="0"/>
                <a:cs typeface="Arial" charset="0"/>
              </a:rPr>
              <a:t>       Voluntad: </a:t>
            </a:r>
          </a:p>
          <a:p>
            <a:pPr algn="just">
              <a:buFont typeface="Arial" charset="0"/>
              <a:buNone/>
            </a:pPr>
            <a:r>
              <a:rPr lang="es-ES" sz="1400" smtClean="0">
                <a:latin typeface="Arial" charset="0"/>
                <a:cs typeface="Arial" charset="0"/>
              </a:rPr>
              <a:t>         - Los escolares tiene poca preparación para enfrentar y superar dificultades por lo que es aconsejable fijarle metas alcanzables y concretas. </a:t>
            </a:r>
          </a:p>
          <a:p>
            <a:pPr algn="just">
              <a:buFont typeface="Arial" charset="0"/>
              <a:buNone/>
            </a:pPr>
            <a:r>
              <a:rPr lang="es-ES" sz="1400" smtClean="0">
                <a:latin typeface="Arial" charset="0"/>
                <a:cs typeface="Arial" charset="0"/>
              </a:rPr>
              <a:t>         - Se aprecia poco desarrollo de las cualidades volitivas tales como la decisión, la disciplina y la valentía. </a:t>
            </a:r>
          </a:p>
          <a:p>
            <a:pPr algn="just"/>
            <a:endParaRPr lang="es-ES" sz="1400" smtClean="0">
              <a:latin typeface="Arial" charset="0"/>
              <a:cs typeface="Arial" charset="0"/>
            </a:endParaRPr>
          </a:p>
          <a:p>
            <a:pPr algn="just"/>
            <a:endParaRPr lang="es-ES" sz="14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17411" name="2 Marcador de contenido"/>
          <p:cNvSpPr>
            <a:spLocks noGrp="1"/>
          </p:cNvSpPr>
          <p:nvPr>
            <p:ph idx="1"/>
          </p:nvPr>
        </p:nvSpPr>
        <p:spPr>
          <a:xfrm>
            <a:off x="457200" y="1600200"/>
            <a:ext cx="8229600" cy="4043363"/>
          </a:xfrm>
        </p:spPr>
        <p:txBody>
          <a:bodyPr/>
          <a:lstStyle/>
          <a:p>
            <a:pPr algn="just">
              <a:buFont typeface="Arial" charset="0"/>
              <a:buNone/>
            </a:pPr>
            <a:r>
              <a:rPr lang="es-ES" sz="2000" smtClean="0">
                <a:latin typeface="Arial" charset="0"/>
                <a:cs typeface="Arial" charset="0"/>
              </a:rPr>
              <a:t> </a:t>
            </a:r>
          </a:p>
          <a:p>
            <a:pPr algn="just">
              <a:buFont typeface="Arial" charset="0"/>
              <a:buNone/>
            </a:pPr>
            <a:endParaRPr lang="es-ES" sz="2000" smtClean="0">
              <a:latin typeface="Arial" charset="0"/>
              <a:cs typeface="Arial" charset="0"/>
            </a:endParaRPr>
          </a:p>
          <a:p>
            <a:pPr algn="just">
              <a:buFont typeface="Arial" charset="0"/>
              <a:buNone/>
            </a:pPr>
            <a:r>
              <a:rPr lang="es-ES" sz="2000" smtClean="0">
                <a:latin typeface="Arial" charset="0"/>
                <a:cs typeface="Arial" charset="0"/>
              </a:rPr>
              <a:t>  </a:t>
            </a:r>
            <a:r>
              <a:rPr lang="es-ES" sz="2000" b="1" smtClean="0">
                <a:latin typeface="Arial" charset="0"/>
                <a:cs typeface="Arial" charset="0"/>
              </a:rPr>
              <a:t>c. </a:t>
            </a:r>
            <a:r>
              <a:rPr lang="es-ES" sz="2000" b="1" u="sng" smtClean="0">
                <a:latin typeface="Arial" charset="0"/>
                <a:cs typeface="Arial" charset="0"/>
              </a:rPr>
              <a:t>Nuevas formaciones psicológicas</a:t>
            </a:r>
            <a:r>
              <a:rPr lang="es-ES" sz="2000" b="1" smtClean="0">
                <a:latin typeface="Arial" charset="0"/>
                <a:cs typeface="Arial" charset="0"/>
              </a:rPr>
              <a:t>: </a:t>
            </a:r>
          </a:p>
          <a:p>
            <a:pPr algn="just">
              <a:buFont typeface="Arial" charset="0"/>
              <a:buNone/>
            </a:pPr>
            <a:r>
              <a:rPr lang="es-ES" sz="2000" smtClean="0">
                <a:latin typeface="Arial" charset="0"/>
                <a:cs typeface="Arial" charset="0"/>
              </a:rPr>
              <a:t>    - El carácter consciente y voluntario de los procesos psíquicos. </a:t>
            </a:r>
          </a:p>
          <a:p>
            <a:pPr algn="just">
              <a:buFont typeface="Arial" charset="0"/>
              <a:buNone/>
            </a:pPr>
            <a:r>
              <a:rPr lang="es-ES" sz="2000" smtClean="0">
                <a:latin typeface="Arial" charset="0"/>
                <a:cs typeface="Arial" charset="0"/>
              </a:rPr>
              <a:t>    - Las posibilidades para controlar y evaluar sus ideas y acciones en el plano interno. </a:t>
            </a:r>
          </a:p>
          <a:p>
            <a:pPr algn="just">
              <a:buFont typeface="Arial" charset="0"/>
              <a:buNone/>
            </a:pPr>
            <a:r>
              <a:rPr lang="es-ES" sz="2000" smtClean="0">
                <a:latin typeface="Arial" charset="0"/>
                <a:cs typeface="Arial" charset="0"/>
              </a:rPr>
              <a:t>   - El surgimiento de un pensamiento conceptual, activo, reflexivo, crítico e independiente </a:t>
            </a:r>
          </a:p>
          <a:p>
            <a:pPr>
              <a:buFont typeface="Arial" charset="0"/>
              <a:buNone/>
            </a:pPr>
            <a:endParaRPr lang="es-E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63" y="274638"/>
            <a:ext cx="7615237" cy="1154112"/>
          </a:xfrm>
        </p:spPr>
        <p:txBody>
          <a:bodyPr rtlCol="0">
            <a:normAutofit fontScale="90000"/>
          </a:bodyPr>
          <a:lstStyle/>
          <a:p>
            <a:pPr fontAlgn="auto">
              <a:spcAft>
                <a:spcPts val="0"/>
              </a:spcAft>
              <a:defRPr/>
            </a:pPr>
            <a:r>
              <a:rPr lang="es-ES" b="1" dirty="0" smtClean="0"/>
              <a:t> </a:t>
            </a:r>
            <a:r>
              <a:rPr lang="es-ES" sz="2000" b="1" dirty="0" smtClean="0">
                <a:latin typeface="Arial" pitchFamily="34" charset="0"/>
                <a:cs typeface="Arial" pitchFamily="34" charset="0"/>
              </a:rPr>
              <a:t>INFLUENCIA DE LAS CARACTERÍSTICAS PSICOLÓGICAS DE LA EDAD ESCOLAR EN EL DESARROLLO DE LAS ACIVIDADES DE</a:t>
            </a:r>
            <a:br>
              <a:rPr lang="es-ES" sz="2000" b="1" dirty="0" smtClean="0">
                <a:latin typeface="Arial" pitchFamily="34" charset="0"/>
                <a:cs typeface="Arial" pitchFamily="34" charset="0"/>
              </a:rPr>
            </a:br>
            <a:r>
              <a:rPr lang="es-ES" sz="2000" b="1" dirty="0" smtClean="0">
                <a:latin typeface="Arial" pitchFamily="34" charset="0"/>
                <a:cs typeface="Arial" pitchFamily="34" charset="0"/>
              </a:rPr>
              <a:t> CULTURA FÍSICA</a:t>
            </a:r>
            <a:endParaRPr lang="es-ES" sz="2000" dirty="0" smtClean="0">
              <a:latin typeface="Arial" pitchFamily="34" charset="0"/>
              <a:cs typeface="Arial" pitchFamily="34" charset="0"/>
            </a:endParaRPr>
          </a:p>
        </p:txBody>
      </p:sp>
      <p:sp>
        <p:nvSpPr>
          <p:cNvPr id="18435" name="2 Marcador de contenido"/>
          <p:cNvSpPr>
            <a:spLocks noGrp="1"/>
          </p:cNvSpPr>
          <p:nvPr>
            <p:ph idx="1"/>
          </p:nvPr>
        </p:nvSpPr>
        <p:spPr>
          <a:xfrm>
            <a:off x="457200" y="1600200"/>
            <a:ext cx="8229600" cy="4829175"/>
          </a:xfrm>
        </p:spPr>
        <p:txBody>
          <a:bodyPr/>
          <a:lstStyle/>
          <a:p>
            <a:pPr algn="just">
              <a:lnSpc>
                <a:spcPct val="170000"/>
              </a:lnSpc>
              <a:buFont typeface="Arial" charset="0"/>
              <a:buNone/>
            </a:pPr>
            <a:r>
              <a:rPr lang="es-ES" sz="1400" smtClean="0"/>
              <a:t>     -</a:t>
            </a:r>
            <a:r>
              <a:rPr lang="es-ES" sz="1400" smtClean="0">
                <a:latin typeface="Arial" charset="0"/>
                <a:cs typeface="Arial" charset="0"/>
              </a:rPr>
              <a:t>Perciben los ejercicios en rasgo muy generales. </a:t>
            </a:r>
          </a:p>
          <a:p>
            <a:pPr algn="just">
              <a:lnSpc>
                <a:spcPct val="170000"/>
              </a:lnSpc>
              <a:buFont typeface="Arial" charset="0"/>
              <a:buNone/>
            </a:pPr>
            <a:r>
              <a:rPr lang="es-ES" sz="1400" smtClean="0">
                <a:latin typeface="Arial" charset="0"/>
                <a:cs typeface="Arial" charset="0"/>
              </a:rPr>
              <a:t>     -No advierten las imprecisiones de sus movimientos. </a:t>
            </a:r>
          </a:p>
          <a:p>
            <a:pPr algn="just">
              <a:lnSpc>
                <a:spcPct val="170000"/>
              </a:lnSpc>
              <a:buFont typeface="Arial" charset="0"/>
              <a:buNone/>
            </a:pPr>
            <a:r>
              <a:rPr lang="es-ES" sz="1400" smtClean="0">
                <a:latin typeface="Arial" charset="0"/>
                <a:cs typeface="Arial" charset="0"/>
              </a:rPr>
              <a:t>     -Les resulta difícil darse cuenta de las diferencias entre ejercicios similares. </a:t>
            </a:r>
          </a:p>
          <a:p>
            <a:pPr algn="just">
              <a:lnSpc>
                <a:spcPct val="170000"/>
              </a:lnSpc>
              <a:buFont typeface="Arial" charset="0"/>
              <a:buNone/>
            </a:pPr>
            <a:r>
              <a:rPr lang="es-ES" sz="1400" smtClean="0">
                <a:latin typeface="Arial" charset="0"/>
                <a:cs typeface="Arial" charset="0"/>
              </a:rPr>
              <a:t>    -Insuficiente desarrollo del grado de coordinación y la precisión de sus movimientos. </a:t>
            </a:r>
          </a:p>
          <a:p>
            <a:pPr algn="just">
              <a:lnSpc>
                <a:spcPct val="170000"/>
              </a:lnSpc>
              <a:buFont typeface="Arial" charset="0"/>
              <a:buNone/>
            </a:pPr>
            <a:r>
              <a:rPr lang="es-ES" sz="1400" smtClean="0">
                <a:latin typeface="Arial" charset="0"/>
                <a:cs typeface="Arial" charset="0"/>
              </a:rPr>
              <a:t>    -Pueden participar en juegos que requieran una percepción exacta de la ubicación de los objetos en el espacio y la determinación de la distancia. </a:t>
            </a:r>
          </a:p>
          <a:p>
            <a:pPr algn="just">
              <a:lnSpc>
                <a:spcPct val="170000"/>
              </a:lnSpc>
              <a:buFont typeface="Arial" charset="0"/>
              <a:buNone/>
            </a:pPr>
            <a:r>
              <a:rPr lang="es-ES" sz="1400" smtClean="0">
                <a:latin typeface="Arial" charset="0"/>
                <a:cs typeface="Arial" charset="0"/>
              </a:rPr>
              <a:t>    -No pueden realizar los movimientos a un mismo tiempo con rapidez y precisión. </a:t>
            </a:r>
          </a:p>
          <a:p>
            <a:pPr algn="just">
              <a:lnSpc>
                <a:spcPct val="170000"/>
              </a:lnSpc>
              <a:buFont typeface="Arial" charset="0"/>
              <a:buNone/>
            </a:pPr>
            <a:r>
              <a:rPr lang="es-ES" sz="1400" smtClean="0">
                <a:latin typeface="Arial" charset="0"/>
                <a:cs typeface="Arial" charset="0"/>
              </a:rPr>
              <a:t>    -Pueden comprender el lenguaje técnico deportivo. </a:t>
            </a:r>
          </a:p>
          <a:p>
            <a:pPr algn="just">
              <a:lnSpc>
                <a:spcPct val="170000"/>
              </a:lnSpc>
              <a:buFont typeface="Arial" charset="0"/>
              <a:buNone/>
            </a:pPr>
            <a:r>
              <a:rPr lang="es-ES" sz="1400" smtClean="0">
                <a:latin typeface="Arial" charset="0"/>
                <a:cs typeface="Arial" charset="0"/>
              </a:rPr>
              <a:t>    -Tienen la noción del concepto de hora, día, semana. </a:t>
            </a:r>
          </a:p>
          <a:p>
            <a:pPr algn="just">
              <a:lnSpc>
                <a:spcPct val="170000"/>
              </a:lnSpc>
              <a:buFont typeface="Arial" charset="0"/>
              <a:buNone/>
            </a:pPr>
            <a:r>
              <a:rPr lang="es-ES" sz="1400" smtClean="0">
                <a:latin typeface="Arial" charset="0"/>
                <a:cs typeface="Arial" charset="0"/>
              </a:rPr>
              <a:t>    -Se distraen con mucha facilidad. </a:t>
            </a:r>
          </a:p>
          <a:p>
            <a:pPr algn="just">
              <a:lnSpc>
                <a:spcPct val="170000"/>
              </a:lnSpc>
              <a:buFont typeface="Arial" charset="0"/>
              <a:buNone/>
            </a:pPr>
            <a:r>
              <a:rPr lang="es-ES" sz="1400" smtClean="0">
                <a:latin typeface="Arial" charset="0"/>
                <a:cs typeface="Arial" charset="0"/>
              </a:rPr>
              <a:t>    -No pueden realizar durante largo tiempo ejercicios uniformes. </a:t>
            </a:r>
          </a:p>
          <a:p>
            <a:pPr algn="just">
              <a:lnSpc>
                <a:spcPct val="170000"/>
              </a:lnSpc>
              <a:buFont typeface="Arial" charset="0"/>
              <a:buNone/>
            </a:pPr>
            <a:r>
              <a:rPr lang="es-ES" sz="1400" smtClean="0">
                <a:latin typeface="Arial" charset="0"/>
                <a:cs typeface="Arial" charset="0"/>
              </a:rPr>
              <a:t>   -Desean ejecutar rápidamente el ejercicio aún cuando no puedan hacerlo de forma correcta.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ES" sz="2200" b="1" dirty="0" smtClean="0">
                <a:latin typeface="Arial" pitchFamily="34" charset="0"/>
                <a:cs typeface="Arial" pitchFamily="34" charset="0"/>
              </a:rPr>
              <a:t/>
            </a:r>
            <a:br>
              <a:rPr lang="es-ES" sz="2200" b="1" dirty="0" smtClean="0">
                <a:latin typeface="Arial" pitchFamily="34" charset="0"/>
                <a:cs typeface="Arial" pitchFamily="34" charset="0"/>
              </a:rPr>
            </a:br>
            <a:r>
              <a:rPr lang="es-ES" sz="2200" b="1" dirty="0" smtClean="0">
                <a:latin typeface="Arial" pitchFamily="34" charset="0"/>
                <a:cs typeface="Arial" pitchFamily="34" charset="0"/>
              </a:rPr>
              <a:t/>
            </a:r>
            <a:br>
              <a:rPr lang="es-ES" sz="2200" b="1" dirty="0" smtClean="0">
                <a:latin typeface="Arial" pitchFamily="34" charset="0"/>
                <a:cs typeface="Arial" pitchFamily="34" charset="0"/>
              </a:rPr>
            </a:br>
            <a:r>
              <a:rPr lang="es-ES" sz="2200" b="1" dirty="0" smtClean="0">
                <a:latin typeface="Arial" pitchFamily="34" charset="0"/>
                <a:cs typeface="Arial" pitchFamily="34" charset="0"/>
              </a:rPr>
              <a:t>RECOMENDACIONES PARA EL DESARROLLO DEAS CLASES DE EDUCACIÓN FÍSICA Y EL DEPORTE ESCOLAR EN LA EDAD ESCOLAR PRIMARIA: </a:t>
            </a:r>
            <a:r>
              <a:rPr lang="es-ES" b="1" dirty="0" smtClean="0"/>
              <a:t/>
            </a:r>
            <a:br>
              <a:rPr lang="es-ES" b="1" dirty="0" smtClean="0"/>
            </a:br>
            <a:endParaRPr lang="es-ES" dirty="0" smtClean="0"/>
          </a:p>
        </p:txBody>
      </p:sp>
      <p:sp>
        <p:nvSpPr>
          <p:cNvPr id="19459" name="2 Marcador de contenido"/>
          <p:cNvSpPr>
            <a:spLocks noGrp="1"/>
          </p:cNvSpPr>
          <p:nvPr>
            <p:ph idx="1"/>
          </p:nvPr>
        </p:nvSpPr>
        <p:spPr>
          <a:xfrm>
            <a:off x="457200" y="1357313"/>
            <a:ext cx="8229600" cy="4768850"/>
          </a:xfrm>
        </p:spPr>
        <p:txBody>
          <a:bodyPr/>
          <a:lstStyle/>
          <a:p>
            <a:pPr algn="just">
              <a:lnSpc>
                <a:spcPct val="170000"/>
              </a:lnSpc>
              <a:buFont typeface="Arial" charset="0"/>
              <a:buNone/>
            </a:pPr>
            <a:r>
              <a:rPr lang="es-ES" sz="1600" smtClean="0">
                <a:latin typeface="Arial" charset="0"/>
                <a:cs typeface="Arial" charset="0"/>
              </a:rPr>
              <a:t>-Es importante la demostración de los ejercicios y la ejecución de los mismos junto con el profesor. </a:t>
            </a:r>
          </a:p>
          <a:p>
            <a:pPr algn="just">
              <a:lnSpc>
                <a:spcPct val="170000"/>
              </a:lnSpc>
              <a:buFont typeface="Arial" charset="0"/>
              <a:buNone/>
            </a:pPr>
            <a:r>
              <a:rPr lang="es-ES" sz="1600" smtClean="0">
                <a:latin typeface="Arial" charset="0"/>
                <a:cs typeface="Arial" charset="0"/>
              </a:rPr>
              <a:t>-Al enseñarles ejercicios y secuencias de ejercicios, estos deben dividirse en partes. </a:t>
            </a:r>
          </a:p>
          <a:p>
            <a:pPr algn="just">
              <a:lnSpc>
                <a:spcPct val="170000"/>
              </a:lnSpc>
              <a:buFont typeface="Arial" charset="0"/>
              <a:buNone/>
            </a:pPr>
            <a:r>
              <a:rPr lang="es-ES" sz="1600" smtClean="0">
                <a:latin typeface="Arial" charset="0"/>
                <a:cs typeface="Arial" charset="0"/>
              </a:rPr>
              <a:t>-La enseñanza de la táctica debe ir acompañada de demostraciones y explicaciones comprensibles, especificando en los casos en que deben utilizarse dichas acciones. </a:t>
            </a:r>
          </a:p>
          <a:p>
            <a:pPr algn="just">
              <a:lnSpc>
                <a:spcPct val="170000"/>
              </a:lnSpc>
              <a:buFont typeface="Arial" charset="0"/>
              <a:buNone/>
            </a:pPr>
            <a:r>
              <a:rPr lang="es-ES" sz="1600" smtClean="0">
                <a:latin typeface="Arial" charset="0"/>
                <a:cs typeface="Arial" charset="0"/>
              </a:rPr>
              <a:t>-Deben presentarse situaciones que estimulen la creatividad de los alumnos. </a:t>
            </a:r>
          </a:p>
          <a:p>
            <a:pPr algn="just">
              <a:lnSpc>
                <a:spcPct val="170000"/>
              </a:lnSpc>
              <a:buFont typeface="Arial" charset="0"/>
              <a:buNone/>
            </a:pPr>
            <a:r>
              <a:rPr lang="es-ES" sz="1600" smtClean="0">
                <a:latin typeface="Arial" charset="0"/>
                <a:cs typeface="Arial" charset="0"/>
              </a:rPr>
              <a:t>-El empleo de ejercicios relacionados con mantenimiento del equilibrio, los saltos de longitud, de altura, carreras y ejercicios de coordinación compleja favorecen la estabilidad de la atención. </a:t>
            </a:r>
          </a:p>
          <a:p>
            <a:pPr algn="just">
              <a:lnSpc>
                <a:spcPct val="170000"/>
              </a:lnSpc>
              <a:buFont typeface="Arial" charset="0"/>
              <a:buNone/>
            </a:pPr>
            <a:r>
              <a:rPr lang="es-ES" sz="1600" smtClean="0">
                <a:latin typeface="Arial" charset="0"/>
                <a:cs typeface="Arial" charset="0"/>
              </a:rPr>
              <a:t>-Los saltos en un mismo lugar, los ejercicios con palmadas, etc., provocan distracción, excitación y auge emocional, por lo que disminuyen la estabilidad de la atención.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Título"/>
          <p:cNvSpPr>
            <a:spLocks noGrp="1"/>
          </p:cNvSpPr>
          <p:nvPr>
            <p:ph type="title"/>
          </p:nvPr>
        </p:nvSpPr>
        <p:spPr/>
        <p:txBody>
          <a:bodyPr/>
          <a:lstStyle/>
          <a:p>
            <a:r>
              <a:rPr lang="es-ES" sz="2000" b="1" smtClean="0">
                <a:latin typeface="Arial" charset="0"/>
                <a:cs typeface="Arial" charset="0"/>
              </a:rPr>
              <a:t>RECOMENDACIONES PARA EL DESARROLLO DEAS CLASES DE EDUCACIÓN FÍSICA Y EL DEPORTE ESCOLAR EN LA EDAD ESCOLAR PRIMARIA:</a:t>
            </a:r>
            <a:endParaRPr lang="es-ES" sz="2000" smtClean="0"/>
          </a:p>
        </p:txBody>
      </p:sp>
      <p:sp>
        <p:nvSpPr>
          <p:cNvPr id="20483" name="2 Marcador de contenido"/>
          <p:cNvSpPr>
            <a:spLocks noGrp="1"/>
          </p:cNvSpPr>
          <p:nvPr>
            <p:ph idx="1"/>
          </p:nvPr>
        </p:nvSpPr>
        <p:spPr>
          <a:xfrm>
            <a:off x="457200" y="1600200"/>
            <a:ext cx="8229600" cy="5257800"/>
          </a:xfrm>
        </p:spPr>
        <p:txBody>
          <a:bodyPr/>
          <a:lstStyle/>
          <a:p>
            <a:pPr algn="just">
              <a:buFont typeface="Arial" charset="0"/>
              <a:buNone/>
            </a:pPr>
            <a:r>
              <a:rPr lang="es-ES" sz="1600" smtClean="0">
                <a:latin typeface="Arial" charset="0"/>
                <a:cs typeface="Arial" charset="0"/>
              </a:rPr>
              <a:t>-La demostración de los ejercicios debe tener un carácter sencillo, ser comprensible, separar claramente las partes y los elementos necesarios. </a:t>
            </a:r>
          </a:p>
          <a:p>
            <a:pPr algn="just">
              <a:buFont typeface="Arial" charset="0"/>
              <a:buNone/>
            </a:pPr>
            <a:r>
              <a:rPr lang="es-ES" sz="1600" smtClean="0">
                <a:latin typeface="Arial" charset="0"/>
                <a:cs typeface="Arial" charset="0"/>
              </a:rPr>
              <a:t>-Explicaciones breves, emocionales, acompañadas de ilustraciones y que provoquen un interés directo. </a:t>
            </a:r>
          </a:p>
          <a:p>
            <a:pPr algn="just">
              <a:buFont typeface="Arial" charset="0"/>
              <a:buNone/>
            </a:pPr>
            <a:r>
              <a:rPr lang="es-ES" sz="1600" smtClean="0">
                <a:latin typeface="Arial" charset="0"/>
                <a:cs typeface="Arial" charset="0"/>
              </a:rPr>
              <a:t>-Los objetivos que se les proponen deben ser concretos, comprensibles y próximos. </a:t>
            </a:r>
          </a:p>
          <a:p>
            <a:pPr algn="just">
              <a:buFont typeface="Arial" charset="0"/>
              <a:buNone/>
            </a:pPr>
            <a:r>
              <a:rPr lang="es-ES" sz="1600" smtClean="0">
                <a:latin typeface="Arial" charset="0"/>
                <a:cs typeface="Arial" charset="0"/>
              </a:rPr>
              <a:t>-Debe tratarse de intensificar la atención de los alumnos durante la clase mediante: </a:t>
            </a:r>
          </a:p>
          <a:p>
            <a:pPr algn="just">
              <a:buFont typeface="Arial" charset="0"/>
              <a:buNone/>
            </a:pPr>
            <a:r>
              <a:rPr lang="es-ES" sz="1600" smtClean="0">
                <a:latin typeface="Arial" charset="0"/>
                <a:cs typeface="Arial" charset="0"/>
              </a:rPr>
              <a:t> Su participación activa. </a:t>
            </a:r>
          </a:p>
          <a:p>
            <a:pPr algn="just">
              <a:buFont typeface="Arial" charset="0"/>
              <a:buNone/>
            </a:pPr>
            <a:r>
              <a:rPr lang="es-ES" sz="1600" smtClean="0">
                <a:latin typeface="Arial" charset="0"/>
                <a:cs typeface="Arial" charset="0"/>
              </a:rPr>
              <a:t> El control del tiempo y el volumen del trabajo que realizan. </a:t>
            </a:r>
          </a:p>
          <a:p>
            <a:pPr algn="just">
              <a:buFont typeface="Arial" charset="0"/>
              <a:buNone/>
            </a:pPr>
            <a:r>
              <a:rPr lang="es-ES" sz="1600" smtClean="0">
                <a:latin typeface="Arial" charset="0"/>
                <a:cs typeface="Arial" charset="0"/>
              </a:rPr>
              <a:t> La precisión y claridad en las órdenes del maestro. </a:t>
            </a:r>
          </a:p>
          <a:p>
            <a:pPr algn="just">
              <a:buFont typeface="Arial" charset="0"/>
              <a:buNone/>
            </a:pPr>
            <a:r>
              <a:rPr lang="es-ES" sz="1600" smtClean="0">
                <a:latin typeface="Arial" charset="0"/>
                <a:cs typeface="Arial" charset="0"/>
              </a:rPr>
              <a:t> La activación de la actividad mental de los alumnos y la gradual complicación de los ejercicios que ejecutan. </a:t>
            </a:r>
          </a:p>
          <a:p>
            <a:pPr algn="just">
              <a:buFont typeface="Arial" charset="0"/>
              <a:buNone/>
            </a:pPr>
            <a:r>
              <a:rPr lang="es-ES" sz="1600" smtClean="0">
                <a:latin typeface="Arial" charset="0"/>
                <a:cs typeface="Arial" charset="0"/>
              </a:rPr>
              <a:t>- Utilizar ejercicios de juegos. </a:t>
            </a:r>
          </a:p>
          <a:p>
            <a:pPr algn="just">
              <a:buFont typeface="Arial" charset="0"/>
              <a:buNone/>
            </a:pPr>
            <a:r>
              <a:rPr lang="es-ES" sz="1600" smtClean="0">
                <a:latin typeface="Arial" charset="0"/>
                <a:cs typeface="Arial" charset="0"/>
              </a:rPr>
              <a:t>-Introducir elementos de competencia. </a:t>
            </a:r>
          </a:p>
          <a:p>
            <a:pPr algn="just">
              <a:buFont typeface="Arial" charset="0"/>
              <a:buNone/>
            </a:pPr>
            <a:r>
              <a:rPr lang="es-ES" sz="1600" smtClean="0">
                <a:latin typeface="Arial" charset="0"/>
                <a:cs typeface="Arial" charset="0"/>
              </a:rPr>
              <a:t>-Exigir un estricto cumplimiento de todas las órdenes y tareas. </a:t>
            </a:r>
          </a:p>
          <a:p>
            <a:pPr algn="just">
              <a:buFont typeface="Arial" charset="0"/>
              <a:buNone/>
            </a:pPr>
            <a:r>
              <a:rPr lang="es-ES" sz="1600" smtClean="0">
                <a:latin typeface="Arial" charset="0"/>
                <a:cs typeface="Arial" charset="0"/>
              </a:rPr>
              <a:t>-Estructurar la clase de manera que los ejercicios se realicen con acompañamiento musical</a:t>
            </a:r>
          </a:p>
          <a:p>
            <a:pPr algn="just">
              <a:buFont typeface="Arial" charset="0"/>
              <a:buNone/>
            </a:pPr>
            <a:endParaRPr lang="es-ES" sz="14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1 Título"/>
          <p:cNvSpPr>
            <a:spLocks noGrp="1"/>
          </p:cNvSpPr>
          <p:nvPr>
            <p:ph type="title"/>
          </p:nvPr>
        </p:nvSpPr>
        <p:spPr/>
        <p:txBody>
          <a:bodyPr/>
          <a:lstStyle/>
          <a:p>
            <a:r>
              <a:rPr lang="es-ES" smtClean="0">
                <a:latin typeface="Arial" charset="0"/>
                <a:cs typeface="Arial" charset="0"/>
              </a:rPr>
              <a:t>Contenidos</a:t>
            </a:r>
          </a:p>
        </p:txBody>
      </p:sp>
      <p:sp>
        <p:nvSpPr>
          <p:cNvPr id="3075" name="2 Marcador de contenido"/>
          <p:cNvSpPr>
            <a:spLocks noGrp="1"/>
          </p:cNvSpPr>
          <p:nvPr>
            <p:ph idx="1"/>
          </p:nvPr>
        </p:nvSpPr>
        <p:spPr/>
        <p:txBody>
          <a:bodyPr/>
          <a:lstStyle/>
          <a:p>
            <a:pPr algn="just">
              <a:buFont typeface="Arial" charset="0"/>
              <a:buNone/>
            </a:pPr>
            <a:r>
              <a:rPr lang="es-ES" smtClean="0"/>
              <a:t>1</a:t>
            </a:r>
            <a:r>
              <a:rPr lang="es-ES" smtClean="0">
                <a:latin typeface="Arial" charset="0"/>
                <a:cs typeface="Arial" charset="0"/>
              </a:rPr>
              <a:t>. Objeto de estudio de la Psicología del desarrollo.</a:t>
            </a:r>
          </a:p>
          <a:p>
            <a:pPr algn="just">
              <a:buFont typeface="Arial" charset="0"/>
              <a:buNone/>
            </a:pPr>
            <a:r>
              <a:rPr lang="es-ES" smtClean="0">
                <a:latin typeface="Arial" charset="0"/>
                <a:cs typeface="Arial" charset="0"/>
              </a:rPr>
              <a:t>2. Categorías fundamentales en el desarrollo psicológico: situación social del desarrollo, actividad predominante, zona de desarrollo próximo, determinantes del desarrollo psicológico y periodización del desarrollo.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4000" b="1" dirty="0" smtClean="0">
                <a:latin typeface="Arial" pitchFamily="34" charset="0"/>
                <a:cs typeface="Arial" pitchFamily="34" charset="0"/>
              </a:rPr>
              <a:t>BIBLIOGRAFÍA: </a:t>
            </a:r>
            <a:endParaRPr lang="es-ES" sz="4000" dirty="0">
              <a:latin typeface="Arial" pitchFamily="34" charset="0"/>
              <a:cs typeface="Arial" pitchFamily="34" charset="0"/>
            </a:endParaRPr>
          </a:p>
        </p:txBody>
      </p:sp>
      <p:sp>
        <p:nvSpPr>
          <p:cNvPr id="3" name="2 Marcador de contenido"/>
          <p:cNvSpPr>
            <a:spLocks noGrp="1"/>
          </p:cNvSpPr>
          <p:nvPr>
            <p:ph idx="1"/>
          </p:nvPr>
        </p:nvSpPr>
        <p:spPr>
          <a:xfrm>
            <a:off x="457200" y="1600200"/>
            <a:ext cx="8229600" cy="4829196"/>
          </a:xfrm>
        </p:spPr>
        <p:txBody>
          <a:bodyPr/>
          <a:lstStyle/>
          <a:p>
            <a:pPr>
              <a:buNone/>
            </a:pPr>
            <a:r>
              <a:rPr lang="es-ES" sz="1600" dirty="0" smtClean="0">
                <a:latin typeface="Arial" pitchFamily="34" charset="0"/>
                <a:cs typeface="Arial" pitchFamily="34" charset="0"/>
              </a:rPr>
              <a:t>- Sánchez </a:t>
            </a:r>
            <a:r>
              <a:rPr lang="es-ES" sz="1600" dirty="0" smtClean="0">
                <a:latin typeface="Arial" pitchFamily="34" charset="0"/>
                <a:cs typeface="Arial" pitchFamily="34" charset="0"/>
              </a:rPr>
              <a:t>Acosta, M. E. y M. González García (2004). Psicología general y del desarrollo. Ciudad de La Habana, Editorial Deportes. </a:t>
            </a:r>
          </a:p>
          <a:p>
            <a:pPr>
              <a:buNone/>
            </a:pPr>
            <a:r>
              <a:rPr lang="es-ES" sz="1600" dirty="0" smtClean="0">
                <a:latin typeface="Arial" pitchFamily="34" charset="0"/>
                <a:cs typeface="Arial" pitchFamily="34" charset="0"/>
              </a:rPr>
              <a:t>- Colectivo </a:t>
            </a:r>
            <a:r>
              <a:rPr lang="es-ES" sz="1600" dirty="0" smtClean="0">
                <a:latin typeface="Arial" pitchFamily="34" charset="0"/>
                <a:cs typeface="Arial" pitchFamily="34" charset="0"/>
              </a:rPr>
              <a:t>de autores. (1990). Psicología. Libro de texto. Moscú, Editorial Planeta. </a:t>
            </a:r>
          </a:p>
          <a:p>
            <a:pPr>
              <a:buNone/>
            </a:pPr>
            <a:r>
              <a:rPr lang="es-ES" sz="1600" dirty="0" smtClean="0">
                <a:latin typeface="Arial" pitchFamily="34" charset="0"/>
                <a:cs typeface="Arial" pitchFamily="34" charset="0"/>
              </a:rPr>
              <a:t>- Colectivo </a:t>
            </a:r>
            <a:r>
              <a:rPr lang="es-ES" sz="1600" dirty="0" smtClean="0">
                <a:latin typeface="Arial" pitchFamily="34" charset="0"/>
                <a:cs typeface="Arial" pitchFamily="34" charset="0"/>
              </a:rPr>
              <a:t>de autores rusos. (2006) Psicología. Ciudad de la Habana, Editorial Deportes. </a:t>
            </a:r>
          </a:p>
          <a:p>
            <a:pPr>
              <a:buNone/>
            </a:pPr>
            <a:r>
              <a:rPr lang="es-ES" sz="1600" dirty="0" smtClean="0">
                <a:latin typeface="Arial" pitchFamily="34" charset="0"/>
                <a:cs typeface="Arial" pitchFamily="34" charset="0"/>
              </a:rPr>
              <a:t>- Petrovski</a:t>
            </a:r>
            <a:r>
              <a:rPr lang="es-ES" sz="1600" dirty="0" smtClean="0">
                <a:latin typeface="Arial" pitchFamily="34" charset="0"/>
                <a:cs typeface="Arial" pitchFamily="34" charset="0"/>
              </a:rPr>
              <a:t>, A. V. (1985). Psicología pedagógica y de las edades. Ciudad de la Habana, Editorial Pueblo y educación. </a:t>
            </a:r>
          </a:p>
          <a:p>
            <a:pPr>
              <a:buNone/>
            </a:pPr>
            <a:r>
              <a:rPr lang="es-ES" sz="1600" dirty="0" smtClean="0">
                <a:latin typeface="Arial" pitchFamily="34" charset="0"/>
                <a:cs typeface="Arial" pitchFamily="34" charset="0"/>
              </a:rPr>
              <a:t>- </a:t>
            </a:r>
            <a:r>
              <a:rPr lang="es-ES" sz="1600" dirty="0" err="1" smtClean="0">
                <a:latin typeface="Arial" pitchFamily="34" charset="0"/>
                <a:cs typeface="Arial" pitchFamily="34" charset="0"/>
              </a:rPr>
              <a:t>Bozhovich</a:t>
            </a:r>
            <a:r>
              <a:rPr lang="es-ES" sz="1600" dirty="0" smtClean="0">
                <a:latin typeface="Arial" pitchFamily="34" charset="0"/>
                <a:cs typeface="Arial" pitchFamily="34" charset="0"/>
              </a:rPr>
              <a:t>, L. I. (1981). La personalidad y su formación en la edad infantil. Ciudad de La Habana, Editorial Pueblo y Educación. </a:t>
            </a:r>
          </a:p>
          <a:p>
            <a:pPr>
              <a:buNone/>
            </a:pPr>
            <a:r>
              <a:rPr lang="es-ES" sz="1600" dirty="0" smtClean="0">
                <a:latin typeface="Arial" pitchFamily="34" charset="0"/>
                <a:cs typeface="Arial" pitchFamily="34" charset="0"/>
              </a:rPr>
              <a:t>- Castellanos </a:t>
            </a:r>
            <a:r>
              <a:rPr lang="es-ES" sz="1600" dirty="0" smtClean="0">
                <a:latin typeface="Arial" pitchFamily="34" charset="0"/>
                <a:cs typeface="Arial" pitchFamily="34" charset="0"/>
              </a:rPr>
              <a:t>Cabrera, R. (2003). Psicología. Selección de textos. La Habana, Editorial Félix Varela. </a:t>
            </a:r>
          </a:p>
          <a:p>
            <a:pPr>
              <a:buNone/>
            </a:pPr>
            <a:r>
              <a:rPr lang="es-ES" sz="1600" dirty="0" smtClean="0">
                <a:latin typeface="Arial" pitchFamily="34" charset="0"/>
                <a:cs typeface="Arial" pitchFamily="34" charset="0"/>
              </a:rPr>
              <a:t>- Colectivo </a:t>
            </a:r>
            <a:r>
              <a:rPr lang="es-ES" sz="1600" dirty="0" smtClean="0">
                <a:latin typeface="Arial" pitchFamily="34" charset="0"/>
                <a:cs typeface="Arial" pitchFamily="34" charset="0"/>
              </a:rPr>
              <a:t>de autores (2003). Selección de lecturas sobre psicología de las edades y la familia. La Habana, Editorial Félix Varela. </a:t>
            </a:r>
          </a:p>
          <a:p>
            <a:pPr>
              <a:buNone/>
            </a:pPr>
            <a:r>
              <a:rPr lang="es-ES" sz="1600" dirty="0" smtClean="0">
                <a:latin typeface="Arial" pitchFamily="34" charset="0"/>
                <a:cs typeface="Arial" pitchFamily="34" charset="0"/>
              </a:rPr>
              <a:t>- Cruz </a:t>
            </a:r>
            <a:r>
              <a:rPr lang="es-ES" sz="1600" dirty="0" smtClean="0">
                <a:latin typeface="Arial" pitchFamily="34" charset="0"/>
                <a:cs typeface="Arial" pitchFamily="34" charset="0"/>
              </a:rPr>
              <a:t>Tomás, L. y col. (</a:t>
            </a:r>
            <a:r>
              <a:rPr lang="es-ES" sz="1600" dirty="0" err="1" smtClean="0">
                <a:latin typeface="Arial" pitchFamily="34" charset="0"/>
                <a:cs typeface="Arial" pitchFamily="34" charset="0"/>
              </a:rPr>
              <a:t>s.f.</a:t>
            </a:r>
            <a:r>
              <a:rPr lang="es-ES" sz="1600" dirty="0" smtClean="0">
                <a:latin typeface="Arial" pitchFamily="34" charset="0"/>
                <a:cs typeface="Arial" pitchFamily="34" charset="0"/>
              </a:rPr>
              <a:t>). Psicología del desarrollo. Selección de lecturas. Facultad de psicología. Universidad de la Habana, Imprenta Alejo Carpentier. </a:t>
            </a:r>
          </a:p>
          <a:p>
            <a:pPr>
              <a:buNone/>
            </a:pPr>
            <a:r>
              <a:rPr lang="es-ES" sz="1600" dirty="0" smtClean="0">
                <a:latin typeface="Arial" pitchFamily="34" charset="0"/>
                <a:cs typeface="Arial" pitchFamily="34" charset="0"/>
              </a:rPr>
              <a:t>- ____________ </a:t>
            </a:r>
            <a:r>
              <a:rPr lang="es-ES" sz="1600" dirty="0" smtClean="0">
                <a:latin typeface="Arial" pitchFamily="34" charset="0"/>
                <a:cs typeface="Arial" pitchFamily="34" charset="0"/>
              </a:rPr>
              <a:t>y O. </a:t>
            </a:r>
            <a:r>
              <a:rPr lang="es-ES" sz="1600" dirty="0" err="1" smtClean="0">
                <a:latin typeface="Arial" pitchFamily="34" charset="0"/>
                <a:cs typeface="Arial" pitchFamily="34" charset="0"/>
              </a:rPr>
              <a:t>Krafchenco</a:t>
            </a:r>
            <a:r>
              <a:rPr lang="es-ES" sz="1600" dirty="0" smtClean="0">
                <a:latin typeface="Arial" pitchFamily="34" charset="0"/>
                <a:cs typeface="Arial" pitchFamily="34" charset="0"/>
              </a:rPr>
              <a:t>. (1995). Selección de lecturas de psicología infantil y del adolescente. Ciudad de la Habana, Editorial Pueblo y Educación. Partes 1 y 2. </a:t>
            </a:r>
            <a:endParaRPr lang="es-ES" sz="1600" dirty="0">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ES" dirty="0" smtClean="0">
                <a:latin typeface="Arial" pitchFamily="34" charset="0"/>
                <a:cs typeface="Arial" pitchFamily="34" charset="0"/>
              </a:rPr>
              <a:t> Objeto de estudio de la Psicología del desarrollo</a:t>
            </a:r>
          </a:p>
        </p:txBody>
      </p:sp>
      <p:sp>
        <p:nvSpPr>
          <p:cNvPr id="4099" name="2 Marcador de contenido"/>
          <p:cNvSpPr>
            <a:spLocks noGrp="1"/>
          </p:cNvSpPr>
          <p:nvPr>
            <p:ph idx="1"/>
          </p:nvPr>
        </p:nvSpPr>
        <p:spPr/>
        <p:txBody>
          <a:bodyPr/>
          <a:lstStyle/>
          <a:p>
            <a:pPr algn="just">
              <a:buFont typeface="Arial" charset="0"/>
              <a:buNone/>
            </a:pPr>
            <a:r>
              <a:rPr lang="es-ES" smtClean="0"/>
              <a:t>    Es una de las ramas de la Psicología, que trata sobre las regularidades del desarrollo psíquico y sus leyes internas, partiendo del análisis de aquellas condiciones que explican de forma causal dicho desarrollo, permitiendo de esta manera caracterizar las diferentes etapas por las cuales transcurre.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ES" dirty="0" smtClean="0">
                <a:latin typeface="Arial" pitchFamily="34" charset="0"/>
                <a:cs typeface="Arial" pitchFamily="34" charset="0"/>
              </a:rPr>
              <a:t>Categorías fundamentales en el desarrollo psíquico</a:t>
            </a:r>
          </a:p>
        </p:txBody>
      </p:sp>
      <p:sp>
        <p:nvSpPr>
          <p:cNvPr id="3" name="2 Marcador de contenido"/>
          <p:cNvSpPr>
            <a:spLocks noGrp="1"/>
          </p:cNvSpPr>
          <p:nvPr>
            <p:ph idx="1"/>
          </p:nvPr>
        </p:nvSpPr>
        <p:spPr>
          <a:xfrm>
            <a:off x="428625" y="1785938"/>
            <a:ext cx="8472488" cy="4643437"/>
          </a:xfrm>
        </p:spPr>
        <p:txBody>
          <a:bodyPr rtlCol="0">
            <a:normAutofit fontScale="40000" lnSpcReduction="20000"/>
          </a:bodyPr>
          <a:lstStyle/>
          <a:p>
            <a:pPr algn="just" fontAlgn="auto">
              <a:lnSpc>
                <a:spcPct val="170000"/>
              </a:lnSpc>
              <a:spcAft>
                <a:spcPts val="0"/>
              </a:spcAft>
              <a:buFont typeface="Arial" pitchFamily="34" charset="0"/>
              <a:buNone/>
              <a:defRPr/>
            </a:pPr>
            <a:r>
              <a:rPr lang="es-ES" sz="4000" dirty="0" smtClean="0">
                <a:latin typeface="Arial" pitchFamily="34" charset="0"/>
                <a:cs typeface="Arial" pitchFamily="34" charset="0"/>
              </a:rPr>
              <a:t>- </a:t>
            </a:r>
            <a:r>
              <a:rPr lang="es-ES" sz="4000" b="1" u="sng" dirty="0" smtClean="0">
                <a:latin typeface="Arial" pitchFamily="34" charset="0"/>
                <a:cs typeface="Arial" pitchFamily="34" charset="0"/>
              </a:rPr>
              <a:t>Situación social del desarrollo</a:t>
            </a:r>
            <a:r>
              <a:rPr lang="es-ES" sz="4000" b="1" dirty="0" smtClean="0">
                <a:latin typeface="Arial" pitchFamily="34" charset="0"/>
                <a:cs typeface="Arial" pitchFamily="34" charset="0"/>
              </a:rPr>
              <a:t>: Es aquella combinación especial de los procesos internos del desarrollo y de las condiciones externas que son típicas de cada etapa, y que condicionan la dinámica del desarrollo psíquico durante la misma, así como la aparición de nuevas formaciones psicológicas. </a:t>
            </a:r>
          </a:p>
          <a:p>
            <a:pPr algn="just" fontAlgn="auto">
              <a:lnSpc>
                <a:spcPct val="170000"/>
              </a:lnSpc>
              <a:spcAft>
                <a:spcPts val="0"/>
              </a:spcAft>
              <a:buFont typeface="Arial" pitchFamily="34" charset="0"/>
              <a:buNone/>
              <a:defRPr/>
            </a:pPr>
            <a:r>
              <a:rPr lang="es-ES" sz="4000" dirty="0" smtClean="0">
                <a:latin typeface="Arial" pitchFamily="34" charset="0"/>
                <a:cs typeface="Arial" pitchFamily="34" charset="0"/>
              </a:rPr>
              <a:t>- </a:t>
            </a:r>
            <a:r>
              <a:rPr lang="es-ES" sz="4000" b="1" u="sng" dirty="0" smtClean="0">
                <a:latin typeface="Arial" pitchFamily="34" charset="0"/>
                <a:cs typeface="Arial" pitchFamily="34" charset="0"/>
              </a:rPr>
              <a:t>Actividad predominante</a:t>
            </a:r>
            <a:r>
              <a:rPr lang="es-ES" sz="4000" b="1" dirty="0" smtClean="0">
                <a:latin typeface="Arial" pitchFamily="34" charset="0"/>
                <a:cs typeface="Arial" pitchFamily="34" charset="0"/>
              </a:rPr>
              <a:t>: Es aquella actividad cuyo desarrollo condiciona las modificaciones primordiales en los procesos psíquicos y las particularidades psicológicas de la personalidad en una etapa dada. </a:t>
            </a:r>
          </a:p>
          <a:p>
            <a:pPr algn="just" fontAlgn="auto">
              <a:lnSpc>
                <a:spcPct val="170000"/>
              </a:lnSpc>
              <a:spcAft>
                <a:spcPts val="0"/>
              </a:spcAft>
              <a:buFont typeface="Arial" pitchFamily="34" charset="0"/>
              <a:buNone/>
              <a:defRPr/>
            </a:pPr>
            <a:r>
              <a:rPr lang="es-ES" sz="4000" dirty="0" smtClean="0">
                <a:latin typeface="Arial" pitchFamily="34" charset="0"/>
                <a:cs typeface="Arial" pitchFamily="34" charset="0"/>
              </a:rPr>
              <a:t>- </a:t>
            </a:r>
            <a:r>
              <a:rPr lang="es-ES" sz="4000" b="1" u="sng" dirty="0" smtClean="0">
                <a:latin typeface="Arial" pitchFamily="34" charset="0"/>
                <a:cs typeface="Arial" pitchFamily="34" charset="0"/>
              </a:rPr>
              <a:t>Zona de desarrollo próximo</a:t>
            </a:r>
            <a:r>
              <a:rPr lang="es-ES" sz="4000" b="1" dirty="0" smtClean="0">
                <a:latin typeface="Arial" pitchFamily="34" charset="0"/>
                <a:cs typeface="Arial" pitchFamily="34" charset="0"/>
              </a:rPr>
              <a:t>: Es la diferencia entre lo que el sujeto puede realizar con la ayuda de otras personas y lo que puede hacer de manera independiente. La magnitud de la zona de desarrollo próximo es un índice importante de la capacidad del sujeto, de la ¨reserva¨ de desarrollo que posee en ese momento. </a:t>
            </a:r>
          </a:p>
          <a:p>
            <a:pPr fontAlgn="auto">
              <a:spcAft>
                <a:spcPts val="0"/>
              </a:spcAft>
              <a:buFont typeface="Arial" pitchFamily="34" charset="0"/>
              <a:buChar char="•"/>
              <a:defRPr/>
            </a:pPr>
            <a:endParaRPr lang="es-E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Título"/>
          <p:cNvSpPr>
            <a:spLocks noGrp="1"/>
          </p:cNvSpPr>
          <p:nvPr>
            <p:ph type="title"/>
          </p:nvPr>
        </p:nvSpPr>
        <p:spPr>
          <a:xfrm>
            <a:off x="457200" y="274638"/>
            <a:ext cx="8229600" cy="796925"/>
          </a:xfrm>
        </p:spPr>
        <p:txBody>
          <a:bodyPr/>
          <a:lstStyle/>
          <a:p>
            <a:r>
              <a:rPr lang="es-ES" sz="3600" smtClean="0">
                <a:latin typeface="Arial" charset="0"/>
                <a:cs typeface="Arial" charset="0"/>
              </a:rPr>
              <a:t>La periodización del desarrollo psíquico</a:t>
            </a:r>
          </a:p>
        </p:txBody>
      </p:sp>
      <p:sp>
        <p:nvSpPr>
          <p:cNvPr id="6147" name="2 Marcador de contenido"/>
          <p:cNvSpPr>
            <a:spLocks noGrp="1"/>
          </p:cNvSpPr>
          <p:nvPr>
            <p:ph idx="1"/>
          </p:nvPr>
        </p:nvSpPr>
        <p:spPr>
          <a:xfrm>
            <a:off x="457200" y="1214438"/>
            <a:ext cx="8229600" cy="5643562"/>
          </a:xfrm>
        </p:spPr>
        <p:txBody>
          <a:bodyPr/>
          <a:lstStyle/>
          <a:p>
            <a:pPr algn="just">
              <a:buFont typeface="Arial" charset="0"/>
              <a:buNone/>
            </a:pPr>
            <a:r>
              <a:rPr lang="es-ES" sz="1600" smtClean="0">
                <a:latin typeface="Arial" charset="0"/>
                <a:cs typeface="Arial" charset="0"/>
              </a:rPr>
              <a:t>      </a:t>
            </a:r>
            <a:r>
              <a:rPr lang="es-ES" sz="1800" smtClean="0">
                <a:latin typeface="Arial" charset="0"/>
                <a:cs typeface="Arial" charset="0"/>
              </a:rPr>
              <a:t>Es la división del desarrollo psíquico en períodos en los cuales el sujeto conserva como regularidades los mismos rasgos de su caracterización psicológica durante un espacio de tiempo determinado. Tales rasgos son: la actitud ante el mundo, los tipos de actividad y las necesidades e intereses. </a:t>
            </a:r>
          </a:p>
          <a:p>
            <a:pPr algn="just">
              <a:buFont typeface="Arial" charset="0"/>
              <a:buNone/>
            </a:pPr>
            <a:r>
              <a:rPr lang="es-ES" sz="1800" smtClean="0">
                <a:latin typeface="Arial" charset="0"/>
                <a:cs typeface="Arial" charset="0"/>
              </a:rPr>
              <a:t>      Los períodos de desarrollo psíquico no tienen límites fijos, ni estáticos, sino que su longitud varía en dependencia de las condiciones sociales de vida y actividad. </a:t>
            </a:r>
          </a:p>
          <a:p>
            <a:pPr algn="just">
              <a:buFont typeface="Arial" charset="0"/>
              <a:buNone/>
            </a:pPr>
            <a:r>
              <a:rPr lang="es-ES" sz="1800" smtClean="0">
                <a:latin typeface="Arial" charset="0"/>
                <a:cs typeface="Arial" charset="0"/>
              </a:rPr>
              <a:t>      Los períodos psíquicos son diferentes entre sí, tanto cuantitativa como cualitativamente y existen diferencias individuales en el paso de un período a otro, aunque siempre se dan en igual secuencia.</a:t>
            </a:r>
          </a:p>
          <a:p>
            <a:pPr algn="just">
              <a:buFont typeface="Arial" charset="0"/>
              <a:buNone/>
            </a:pPr>
            <a:r>
              <a:rPr lang="es-ES" sz="1800" smtClean="0">
                <a:latin typeface="Arial" charset="0"/>
                <a:cs typeface="Arial" charset="0"/>
              </a:rPr>
              <a:t>      Las crisis del desarrollo son la  fuerza motriz de los mismos: la periodización es un proceso de surgimiento y solución de contradicciones entre lo que ya ha adquirido el niño, sus necesidades y aspiraciones y las exigencias sociales que ante él se plantean. Estas contradicciones, cuando son sencillas, se resuelven dentro de las actividades e interrelaciones que el niño establece dentro del propio período, pero cuando las contradicciones se hacen más complejas y de mayor alcance, su solución es lo que determina el tránsito de un período a otro.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fontAlgn="auto">
              <a:spcAft>
                <a:spcPts val="0"/>
              </a:spcAft>
              <a:defRPr/>
            </a:pPr>
            <a:r>
              <a:rPr lang="es-ES" dirty="0" smtClean="0">
                <a:latin typeface="Arial" pitchFamily="34" charset="0"/>
                <a:cs typeface="Arial" pitchFamily="34" charset="0"/>
              </a:rPr>
              <a:t>Características psicológicas de la edad escolar primaria</a:t>
            </a:r>
          </a:p>
        </p:txBody>
      </p:sp>
      <p:sp>
        <p:nvSpPr>
          <p:cNvPr id="3" name="2 Marcador de contenido"/>
          <p:cNvSpPr>
            <a:spLocks noGrp="1"/>
          </p:cNvSpPr>
          <p:nvPr>
            <p:ph idx="1"/>
          </p:nvPr>
        </p:nvSpPr>
        <p:spPr/>
        <p:txBody>
          <a:bodyPr rtlCol="0">
            <a:normAutofit fontScale="85000" lnSpcReduction="10000"/>
          </a:bodyPr>
          <a:lstStyle/>
          <a:p>
            <a:pPr algn="just" fontAlgn="auto">
              <a:lnSpc>
                <a:spcPct val="160000"/>
              </a:lnSpc>
              <a:spcAft>
                <a:spcPts val="0"/>
              </a:spcAft>
              <a:buFont typeface="Arial" pitchFamily="34" charset="0"/>
              <a:buNone/>
              <a:defRPr/>
            </a:pPr>
            <a:r>
              <a:rPr lang="es-ES" dirty="0" smtClean="0"/>
              <a:t>    </a:t>
            </a:r>
            <a:r>
              <a:rPr lang="es-ES" dirty="0" smtClean="0">
                <a:latin typeface="Arial" pitchFamily="34" charset="0"/>
                <a:cs typeface="Arial" pitchFamily="34" charset="0"/>
              </a:rPr>
              <a:t>1. Características psicológicas de la edad escolar.</a:t>
            </a:r>
          </a:p>
          <a:p>
            <a:pPr algn="just" fontAlgn="auto">
              <a:lnSpc>
                <a:spcPct val="160000"/>
              </a:lnSpc>
              <a:spcAft>
                <a:spcPts val="0"/>
              </a:spcAft>
              <a:buFont typeface="Arial" pitchFamily="34" charset="0"/>
              <a:buNone/>
              <a:defRPr/>
            </a:pPr>
            <a:r>
              <a:rPr lang="es-ES" dirty="0" smtClean="0">
                <a:latin typeface="Arial" pitchFamily="34" charset="0"/>
                <a:cs typeface="Arial" pitchFamily="34" charset="0"/>
              </a:rPr>
              <a:t>    2. Situación social del desarrollo. Influencia de las características de la etapa en el desarrollo de las clases de Educación Física y Deporte escolar. </a:t>
            </a:r>
          </a:p>
          <a:p>
            <a:pPr algn="just" fontAlgn="auto">
              <a:lnSpc>
                <a:spcPct val="160000"/>
              </a:lnSpc>
              <a:spcAft>
                <a:spcPts val="0"/>
              </a:spcAft>
              <a:buFont typeface="Arial" pitchFamily="34" charset="0"/>
              <a:buNone/>
              <a:defRPr/>
            </a:pPr>
            <a:r>
              <a:rPr lang="es-ES" dirty="0" smtClean="0">
                <a:latin typeface="Arial" pitchFamily="34" charset="0"/>
                <a:cs typeface="Arial" pitchFamily="34" charset="0"/>
              </a:rPr>
              <a:t>    3. Recomendaciones para el desarrollo de las actividades de la Cultura Física en estas edades.</a:t>
            </a:r>
          </a:p>
          <a:p>
            <a:pPr fontAlgn="auto">
              <a:spcAft>
                <a:spcPts val="0"/>
              </a:spcAft>
              <a:buFont typeface="Arial" pitchFamily="34" charset="0"/>
              <a:buChar char="•"/>
              <a:defRPr/>
            </a:pPr>
            <a:endParaRPr lang="es-E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Título"/>
          <p:cNvSpPr>
            <a:spLocks noGrp="1"/>
          </p:cNvSpPr>
          <p:nvPr>
            <p:ph type="title"/>
          </p:nvPr>
        </p:nvSpPr>
        <p:spPr>
          <a:xfrm>
            <a:off x="1071563" y="274638"/>
            <a:ext cx="7615237" cy="1439862"/>
          </a:xfrm>
        </p:spPr>
        <p:txBody>
          <a:bodyPr/>
          <a:lstStyle/>
          <a:p>
            <a:r>
              <a:rPr lang="es-ES" sz="2700" smtClean="0">
                <a:latin typeface="Arial" charset="0"/>
                <a:cs typeface="Arial" charset="0"/>
              </a:rPr>
              <a:t>Situación social del desarrollo</a:t>
            </a:r>
            <a:br>
              <a:rPr lang="es-ES" sz="2700" smtClean="0">
                <a:latin typeface="Arial" charset="0"/>
                <a:cs typeface="Arial" charset="0"/>
              </a:rPr>
            </a:br>
            <a:r>
              <a:rPr lang="es-ES" sz="2000" smtClean="0">
                <a:latin typeface="Arial" charset="0"/>
                <a:cs typeface="Arial" charset="0"/>
              </a:rPr>
              <a:t>(condiciones externas, las condiciones internas y las nuevas formaciones psicológicas de la etapa)</a:t>
            </a:r>
            <a:endParaRPr lang="es-ES" sz="2000" smtClean="0"/>
          </a:p>
        </p:txBody>
      </p:sp>
      <p:sp>
        <p:nvSpPr>
          <p:cNvPr id="3" name="2 Marcador de contenido"/>
          <p:cNvSpPr>
            <a:spLocks noGrp="1"/>
          </p:cNvSpPr>
          <p:nvPr>
            <p:ph idx="1"/>
          </p:nvPr>
        </p:nvSpPr>
        <p:spPr>
          <a:xfrm>
            <a:off x="642938" y="1785938"/>
            <a:ext cx="8043862" cy="4340225"/>
          </a:xfrm>
        </p:spPr>
        <p:txBody>
          <a:bodyPr rtlCol="0">
            <a:normAutofit lnSpcReduction="10000"/>
          </a:bodyPr>
          <a:lstStyle/>
          <a:p>
            <a:pPr algn="just" fontAlgn="auto">
              <a:spcAft>
                <a:spcPts val="0"/>
              </a:spcAft>
              <a:buFont typeface="Arial" pitchFamily="34" charset="0"/>
              <a:buNone/>
              <a:defRPr/>
            </a:pPr>
            <a:r>
              <a:rPr lang="es-ES" sz="2400" dirty="0" smtClean="0">
                <a:latin typeface="Arial" pitchFamily="34" charset="0"/>
                <a:cs typeface="Arial" pitchFamily="34" charset="0"/>
              </a:rPr>
              <a:t>  a.  Condiciones externas: </a:t>
            </a:r>
          </a:p>
          <a:p>
            <a:pPr algn="just" fontAlgn="auto">
              <a:lnSpc>
                <a:spcPct val="150000"/>
              </a:lnSpc>
              <a:spcAft>
                <a:spcPts val="0"/>
              </a:spcAft>
              <a:buFont typeface="Wingdings" pitchFamily="2" charset="2"/>
              <a:buChar char="Ø"/>
              <a:defRPr/>
            </a:pPr>
            <a:r>
              <a:rPr lang="es-ES" sz="1900" b="1" u="sng" dirty="0" smtClean="0">
                <a:latin typeface="Arial" pitchFamily="34" charset="0"/>
                <a:cs typeface="Arial" pitchFamily="34" charset="0"/>
              </a:rPr>
              <a:t>Sistema de actividad</a:t>
            </a:r>
            <a:r>
              <a:rPr lang="es-ES" sz="1900" b="1" dirty="0" smtClean="0">
                <a:latin typeface="Arial" pitchFamily="34" charset="0"/>
                <a:cs typeface="Arial" pitchFamily="34" charset="0"/>
              </a:rPr>
              <a:t>: </a:t>
            </a:r>
          </a:p>
          <a:p>
            <a:pPr marL="457200" indent="-457200" algn="just" fontAlgn="auto">
              <a:lnSpc>
                <a:spcPct val="150000"/>
              </a:lnSpc>
              <a:spcAft>
                <a:spcPts val="0"/>
              </a:spcAft>
              <a:buFont typeface="Arial" pitchFamily="34" charset="0"/>
              <a:buAutoNum type="arabicPeriod"/>
              <a:defRPr/>
            </a:pPr>
            <a:r>
              <a:rPr lang="es-ES" sz="1900" dirty="0" smtClean="0">
                <a:latin typeface="Arial" pitchFamily="34" charset="0"/>
                <a:cs typeface="Arial" pitchFamily="34" charset="0"/>
              </a:rPr>
              <a:t>Aparece un nuevo tipo de actividad, la de estudio, que tiene para el niño un carácter obligatorio y socialmente importante, que implica la asimilación de conocimientos y el desarrollo de habilidades  que le impone exigencias, obligaciones a su conducta.</a:t>
            </a:r>
          </a:p>
          <a:p>
            <a:pPr marL="457200" indent="-457200" algn="just" fontAlgn="auto">
              <a:lnSpc>
                <a:spcPct val="150000"/>
              </a:lnSpc>
              <a:spcAft>
                <a:spcPts val="0"/>
              </a:spcAft>
              <a:buFont typeface="Arial" pitchFamily="34" charset="0"/>
              <a:buAutoNum type="arabicPeriod"/>
              <a:defRPr/>
            </a:pPr>
            <a:r>
              <a:rPr lang="es-ES" sz="1900" dirty="0" smtClean="0">
                <a:latin typeface="Arial" pitchFamily="34" charset="0"/>
                <a:cs typeface="Arial" pitchFamily="34" charset="0"/>
              </a:rPr>
              <a:t> </a:t>
            </a:r>
            <a:r>
              <a:rPr lang="es-ES" sz="2000" dirty="0" smtClean="0">
                <a:latin typeface="Arial" pitchFamily="34" charset="0"/>
                <a:cs typeface="Arial" pitchFamily="34" charset="0"/>
              </a:rPr>
              <a:t>El escolar comienza a participar en diferentes actividades extradocentes (científicas, políticas, culturales, deportivas, etc.) en el colectivo de pioneros, aspecto que contribuye al desarrollo de intereses variados. </a:t>
            </a:r>
          </a:p>
          <a:p>
            <a:pPr fontAlgn="auto">
              <a:spcAft>
                <a:spcPts val="0"/>
              </a:spcAft>
              <a:buFont typeface="Arial" pitchFamily="34" charset="0"/>
              <a:buNone/>
              <a:defRPr/>
            </a:pPr>
            <a:endParaRPr lang="es-ES" sz="1900" b="1" dirty="0" smtClean="0">
              <a:latin typeface="Arial" pitchFamily="34" charset="0"/>
              <a:cs typeface="Arial" pitchFamily="34" charset="0"/>
            </a:endParaRPr>
          </a:p>
          <a:p>
            <a:pPr fontAlgn="auto">
              <a:spcAft>
                <a:spcPts val="0"/>
              </a:spcAft>
              <a:buFont typeface="Arial" pitchFamily="34" charset="0"/>
              <a:buChar char="•"/>
              <a:defRPr/>
            </a:pPr>
            <a:endParaRPr lang="es-ES" sz="1900" b="1" dirty="0">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p:txBody>
          <a:bodyPr/>
          <a:lstStyle/>
          <a:p>
            <a:r>
              <a:rPr lang="es-ES" sz="2400" smtClean="0">
                <a:latin typeface="Arial" charset="0"/>
                <a:cs typeface="Arial" charset="0"/>
              </a:rPr>
              <a:t>Situación social del desarrollo</a:t>
            </a:r>
            <a:br>
              <a:rPr lang="es-ES" sz="2400" smtClean="0">
                <a:latin typeface="Arial" charset="0"/>
                <a:cs typeface="Arial" charset="0"/>
              </a:rPr>
            </a:br>
            <a:r>
              <a:rPr lang="es-ES" sz="2400" smtClean="0">
                <a:latin typeface="Arial" charset="0"/>
                <a:cs typeface="Arial" charset="0"/>
              </a:rPr>
              <a:t>(condiciones externas, las condiciones internas y las nuevas formaciones psicológicas de la etapa)</a:t>
            </a:r>
            <a:endParaRPr lang="es-ES" sz="2400" smtClean="0"/>
          </a:p>
        </p:txBody>
      </p:sp>
      <p:sp>
        <p:nvSpPr>
          <p:cNvPr id="9219" name="2 Marcador de contenido"/>
          <p:cNvSpPr>
            <a:spLocks noGrp="1"/>
          </p:cNvSpPr>
          <p:nvPr>
            <p:ph idx="1"/>
          </p:nvPr>
        </p:nvSpPr>
        <p:spPr>
          <a:xfrm>
            <a:off x="457200" y="1600200"/>
            <a:ext cx="8229600" cy="4114800"/>
          </a:xfrm>
        </p:spPr>
        <p:txBody>
          <a:bodyPr/>
          <a:lstStyle/>
          <a:p>
            <a:pPr algn="just">
              <a:buFont typeface="Arial" charset="0"/>
              <a:buNone/>
            </a:pPr>
            <a:r>
              <a:rPr lang="es-ES" sz="2000" smtClean="0">
                <a:latin typeface="Arial" charset="0"/>
                <a:cs typeface="Arial" charset="0"/>
              </a:rPr>
              <a:t>   3. El juego sigue ocupando un lugar importante en esa etapa y se amplía y complejiza. Continúa desarrollándose el juego de roles y aparece el juego de reglas (bolas, parchís, damas, escondidos, etc.). El juego de reglas es practicado por el niño con sistematicidad, constituyendo un factor que influye en su desarrollo moral en la medida que implica la sujeción de la conducta a determinadas normas.</a:t>
            </a:r>
          </a:p>
          <a:p>
            <a:pPr algn="just">
              <a:buFont typeface="Arial" charset="0"/>
              <a:buNone/>
            </a:pPr>
            <a:endParaRPr lang="es-ES" sz="2000" b="1" smtClean="0">
              <a:latin typeface="Arial" charset="0"/>
              <a:cs typeface="Arial" charset="0"/>
            </a:endParaRPr>
          </a:p>
          <a:p>
            <a:pPr algn="just">
              <a:buFont typeface="Arial" charset="0"/>
              <a:buNone/>
            </a:pPr>
            <a:r>
              <a:rPr lang="es-ES" sz="2000" smtClean="0">
                <a:latin typeface="Arial" charset="0"/>
                <a:cs typeface="Arial" charset="0"/>
              </a:rPr>
              <a:t>    4. Es período de iniciación deportiva de los niños en muchos deportes, donde la práctica se hace sistemática, rigurosa y seria, influyendo favorablemente en muchos aspectos de la personalidad del escolar.</a:t>
            </a:r>
            <a:endParaRPr lang="es-ES" sz="20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Título"/>
          <p:cNvSpPr>
            <a:spLocks noGrp="1"/>
          </p:cNvSpPr>
          <p:nvPr>
            <p:ph type="title"/>
          </p:nvPr>
        </p:nvSpPr>
        <p:spPr/>
        <p:txBody>
          <a:bodyPr/>
          <a:lstStyle/>
          <a:p>
            <a:r>
              <a:rPr lang="es-ES" sz="2000" smtClean="0">
                <a:latin typeface="Arial" charset="0"/>
                <a:cs typeface="Arial" charset="0"/>
              </a:rPr>
              <a:t>Situación social del desarrollo</a:t>
            </a:r>
            <a:br>
              <a:rPr lang="es-ES" sz="2000" smtClean="0">
                <a:latin typeface="Arial" charset="0"/>
                <a:cs typeface="Arial" charset="0"/>
              </a:rPr>
            </a:br>
            <a:r>
              <a:rPr lang="es-ES" sz="2000" smtClean="0">
                <a:latin typeface="Arial" charset="0"/>
                <a:cs typeface="Arial" charset="0"/>
              </a:rPr>
              <a:t>(condiciones externas, las condiciones internas y las nuevas formaciones psicológicas de la etapa)</a:t>
            </a:r>
            <a:endParaRPr lang="es-ES" sz="2000" smtClean="0"/>
          </a:p>
        </p:txBody>
      </p:sp>
      <p:sp>
        <p:nvSpPr>
          <p:cNvPr id="10243" name="2 Marcador de contenido"/>
          <p:cNvSpPr>
            <a:spLocks noGrp="1"/>
          </p:cNvSpPr>
          <p:nvPr>
            <p:ph idx="1"/>
          </p:nvPr>
        </p:nvSpPr>
        <p:spPr>
          <a:xfrm>
            <a:off x="457200" y="1600200"/>
            <a:ext cx="8229600" cy="4829175"/>
          </a:xfrm>
        </p:spPr>
        <p:txBody>
          <a:bodyPr/>
          <a:lstStyle/>
          <a:p>
            <a:pPr algn="just">
              <a:lnSpc>
                <a:spcPct val="150000"/>
              </a:lnSpc>
              <a:buFont typeface="Wingdings" pitchFamily="2" charset="2"/>
              <a:buChar char="Ø"/>
            </a:pPr>
            <a:r>
              <a:rPr lang="es-ES" sz="2000" b="1" u="sng" smtClean="0">
                <a:latin typeface="Arial" charset="0"/>
                <a:cs typeface="Arial" charset="0"/>
              </a:rPr>
              <a:t>Sistema de comunicación</a:t>
            </a:r>
            <a:r>
              <a:rPr lang="es-ES" sz="2000" b="1" smtClean="0">
                <a:latin typeface="Arial" charset="0"/>
                <a:cs typeface="Arial" charset="0"/>
              </a:rPr>
              <a:t>:</a:t>
            </a:r>
          </a:p>
          <a:p>
            <a:pPr algn="just">
              <a:lnSpc>
                <a:spcPct val="150000"/>
              </a:lnSpc>
              <a:buFont typeface="Arial" charset="0"/>
              <a:buNone/>
            </a:pPr>
            <a:r>
              <a:rPr lang="es-ES" sz="2000" smtClean="0">
                <a:latin typeface="Arial" charset="0"/>
                <a:cs typeface="Arial" charset="0"/>
              </a:rPr>
              <a:t>        1. La comunicación se amplía y complejiza, incluyendo ahora las relaciones niño-maestro, niño- otros niños y niño-familia. </a:t>
            </a:r>
          </a:p>
          <a:p>
            <a:pPr algn="just">
              <a:lnSpc>
                <a:spcPct val="150000"/>
              </a:lnSpc>
              <a:buFont typeface="Arial" charset="0"/>
              <a:buNone/>
            </a:pPr>
            <a:r>
              <a:rPr lang="es-ES" sz="2000" smtClean="0">
                <a:latin typeface="Arial" charset="0"/>
                <a:cs typeface="Arial" charset="0"/>
              </a:rPr>
              <a:t>         2. El maestro como figura que ocupa un lugar fundamental en la vida del niño, constituyendo una autoridad sagrada hasta aproximadamente el cuarto grado. Sus opiniones serán determinantes para el niño en los primeros grados escolares, sus criterios influirán de forma decisiva en el desarrollo de su autovaloración y su aceptación o rechazo, en su bienestar emocional. </a:t>
            </a:r>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TotalTime>
  <Words>2693</Words>
  <Application>Microsoft Office PowerPoint</Application>
  <PresentationFormat>Presentación en pantalla (4:3)</PresentationFormat>
  <Paragraphs>127</Paragraphs>
  <Slides>20</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20</vt:i4>
      </vt:variant>
    </vt:vector>
  </HeadingPairs>
  <TitlesOfParts>
    <vt:vector size="24" baseType="lpstr">
      <vt:lpstr>Calibri</vt:lpstr>
      <vt:lpstr>Arial</vt:lpstr>
      <vt:lpstr>Wingdings</vt:lpstr>
      <vt:lpstr>Tema de Office</vt:lpstr>
      <vt:lpstr>Tema II. Características psicológicas del desarrollo individual en los practicantes de actividad físico-deportiva.  </vt:lpstr>
      <vt:lpstr>Contenidos</vt:lpstr>
      <vt:lpstr> Objeto de estudio de la Psicología del desarrollo</vt:lpstr>
      <vt:lpstr>Categorías fundamentales en el desarrollo psíquico</vt:lpstr>
      <vt:lpstr>La periodización del desarrollo psíquico</vt:lpstr>
      <vt:lpstr>Características psicológicas de la edad escolar primaria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Situación social del desarrollo (condiciones externas, las condiciones internas y las nuevas formaciones psicológicas de la etapa)</vt:lpstr>
      <vt:lpstr> INFLUENCIA DE LAS CARACTERÍSTICAS PSICOLÓGICAS DE LA EDAD ESCOLAR EN EL DESARROLLO DE LAS ACIVIDADES DE  CULTURA FÍSICA</vt:lpstr>
      <vt:lpstr>  RECOMENDACIONES PARA EL DESARROLLO DEAS CLASES DE EDUCACIÓN FÍSICA Y EL DEPORTE ESCOLAR EN LA EDAD ESCOLAR PRIMARIA:  </vt:lpstr>
      <vt:lpstr>RECOMENDACIONES PARA EL DESARROLLO DEAS CLASES DE EDUCACIÓN FÍSICA Y EL DEPORTE ESCOLAR EN LA EDAD ESCOLAR PRIMARIA:</vt:lpstr>
      <vt:lpstr>BIBLIOGRAFÍA: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Tema II. Características psicológicas del desarrollo individual en los practicantes de actividad físico-deportiva.</dc:title>
  <dc:creator>Cult.Fisica</dc:creator>
  <cp:lastModifiedBy>Cult.Fisica</cp:lastModifiedBy>
  <cp:revision>15</cp:revision>
  <dcterms:created xsi:type="dcterms:W3CDTF">2019-12-05T20:29:49Z</dcterms:created>
  <dcterms:modified xsi:type="dcterms:W3CDTF">2019-12-05T22:49:08Z</dcterms:modified>
</cp:coreProperties>
</file>