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2"/>
  </p:notesMasterIdLst>
  <p:sldIdLst>
    <p:sldId id="298" r:id="rId2"/>
    <p:sldId id="258" r:id="rId3"/>
    <p:sldId id="259" r:id="rId4"/>
    <p:sldId id="297" r:id="rId5"/>
    <p:sldId id="260" r:id="rId6"/>
    <p:sldId id="261" r:id="rId7"/>
    <p:sldId id="263" r:id="rId8"/>
    <p:sldId id="264" r:id="rId9"/>
    <p:sldId id="265" r:id="rId10"/>
    <p:sldId id="266" r:id="rId11"/>
    <p:sldId id="267" r:id="rId12"/>
    <p:sldId id="262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9" r:id="rId24"/>
    <p:sldId id="278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  <p:sldId id="294" r:id="rId39"/>
    <p:sldId id="295" r:id="rId40"/>
    <p:sldId id="296" r:id="rId41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-221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9BADF0D-A3D3-4C35-A11C-0645F7F18652}" type="doc">
      <dgm:prSet loTypeId="urn:microsoft.com/office/officeart/2005/8/layout/cycle3" loCatId="cycle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s-ES"/>
        </a:p>
      </dgm:t>
    </dgm:pt>
    <dgm:pt modelId="{AF58B0B5-9CD5-4D66-B1F5-99B87CFE8BC5}">
      <dgm:prSet phldrT="[Texto]"/>
      <dgm:spPr/>
      <dgm:t>
        <a:bodyPr/>
        <a:lstStyle/>
        <a:p>
          <a:r>
            <a:rPr lang="es-ES_tradnl" dirty="0" smtClean="0"/>
            <a:t>Garantía Penal </a:t>
          </a:r>
          <a:endParaRPr lang="es-ES" dirty="0"/>
        </a:p>
      </dgm:t>
    </dgm:pt>
    <dgm:pt modelId="{919A67FE-00D4-41E1-9983-79800B0D34CB}" type="parTrans" cxnId="{5334AB36-5E6C-44B3-AAA4-D1545C30C247}">
      <dgm:prSet/>
      <dgm:spPr/>
      <dgm:t>
        <a:bodyPr/>
        <a:lstStyle/>
        <a:p>
          <a:endParaRPr lang="es-ES"/>
        </a:p>
      </dgm:t>
    </dgm:pt>
    <dgm:pt modelId="{8956D961-C015-4B09-96D2-FC8CDF1EB61D}" type="sibTrans" cxnId="{5334AB36-5E6C-44B3-AAA4-D1545C30C247}">
      <dgm:prSet/>
      <dgm:spPr/>
      <dgm:t>
        <a:bodyPr/>
        <a:lstStyle/>
        <a:p>
          <a:endParaRPr lang="es-ES"/>
        </a:p>
      </dgm:t>
    </dgm:pt>
    <dgm:pt modelId="{FECE6868-E4B2-488D-BB0B-5E0A054B3AED}">
      <dgm:prSet/>
      <dgm:spPr/>
      <dgm:t>
        <a:bodyPr/>
        <a:lstStyle/>
        <a:p>
          <a:r>
            <a:rPr lang="es-ES_tradnl" dirty="0" smtClean="0"/>
            <a:t>Garantía Criminal </a:t>
          </a:r>
          <a:endParaRPr lang="es-ES" dirty="0"/>
        </a:p>
      </dgm:t>
    </dgm:pt>
    <dgm:pt modelId="{AF2F0527-057A-4BAF-9244-9BA72D4F7BD6}" type="parTrans" cxnId="{2022D3FB-C09F-4B47-812D-C5733317C1BF}">
      <dgm:prSet/>
      <dgm:spPr/>
      <dgm:t>
        <a:bodyPr/>
        <a:lstStyle/>
        <a:p>
          <a:endParaRPr lang="es-ES"/>
        </a:p>
      </dgm:t>
    </dgm:pt>
    <dgm:pt modelId="{5BC70B9E-FBF3-4259-B855-26A50C9A34A7}" type="sibTrans" cxnId="{2022D3FB-C09F-4B47-812D-C5733317C1BF}">
      <dgm:prSet/>
      <dgm:spPr/>
      <dgm:t>
        <a:bodyPr/>
        <a:lstStyle/>
        <a:p>
          <a:endParaRPr lang="es-ES"/>
        </a:p>
      </dgm:t>
    </dgm:pt>
    <dgm:pt modelId="{D74A2A6A-B7FA-4797-B737-E7D3138E80E5}">
      <dgm:prSet/>
      <dgm:spPr/>
      <dgm:t>
        <a:bodyPr/>
        <a:lstStyle/>
        <a:p>
          <a:r>
            <a:rPr lang="es-ES_tradnl" dirty="0" smtClean="0"/>
            <a:t>Garantía ejecutiva o de ejecución </a:t>
          </a:r>
          <a:endParaRPr lang="es-ES" dirty="0"/>
        </a:p>
      </dgm:t>
    </dgm:pt>
    <dgm:pt modelId="{B2FEED14-0B98-4E8A-A409-C76DADD491C0}" type="parTrans" cxnId="{7DEF39A8-4C95-4027-9ADB-6740DB7F48A9}">
      <dgm:prSet/>
      <dgm:spPr/>
      <dgm:t>
        <a:bodyPr/>
        <a:lstStyle/>
        <a:p>
          <a:endParaRPr lang="es-ES"/>
        </a:p>
      </dgm:t>
    </dgm:pt>
    <dgm:pt modelId="{94CADEB9-85EC-4E33-8C65-27451FE99C8D}" type="sibTrans" cxnId="{7DEF39A8-4C95-4027-9ADB-6740DB7F48A9}">
      <dgm:prSet/>
      <dgm:spPr/>
      <dgm:t>
        <a:bodyPr/>
        <a:lstStyle/>
        <a:p>
          <a:endParaRPr lang="es-ES"/>
        </a:p>
      </dgm:t>
    </dgm:pt>
    <dgm:pt modelId="{834E7659-F31E-457D-892A-11FAB1F489BB}">
      <dgm:prSet/>
      <dgm:spPr/>
      <dgm:t>
        <a:bodyPr/>
        <a:lstStyle/>
        <a:p>
          <a:r>
            <a:rPr lang="es-ES_tradnl" dirty="0" smtClean="0"/>
            <a:t>Garantía Jurisdiccional</a:t>
          </a:r>
          <a:endParaRPr lang="es-ES" dirty="0"/>
        </a:p>
      </dgm:t>
    </dgm:pt>
    <dgm:pt modelId="{858CB056-E088-474D-A05E-176315940AAE}" type="parTrans" cxnId="{75CE500B-6BF9-4C21-9CDD-736240DC6A35}">
      <dgm:prSet/>
      <dgm:spPr/>
      <dgm:t>
        <a:bodyPr/>
        <a:lstStyle/>
        <a:p>
          <a:endParaRPr lang="es-ES"/>
        </a:p>
      </dgm:t>
    </dgm:pt>
    <dgm:pt modelId="{E4EF2FF4-D822-4338-85E0-051C12F73BD8}" type="sibTrans" cxnId="{75CE500B-6BF9-4C21-9CDD-736240DC6A35}">
      <dgm:prSet/>
      <dgm:spPr/>
      <dgm:t>
        <a:bodyPr/>
        <a:lstStyle/>
        <a:p>
          <a:endParaRPr lang="es-ES"/>
        </a:p>
      </dgm:t>
    </dgm:pt>
    <dgm:pt modelId="{522BDF91-FEF8-4F32-8C46-DD7D439E1225}" type="pres">
      <dgm:prSet presAssocID="{F9BADF0D-A3D3-4C35-A11C-0645F7F18652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1B301976-993C-44F2-A4E8-134B9BE2E0A7}" type="pres">
      <dgm:prSet presAssocID="{F9BADF0D-A3D3-4C35-A11C-0645F7F18652}" presName="cycle" presStyleCnt="0"/>
      <dgm:spPr/>
    </dgm:pt>
    <dgm:pt modelId="{626EA34F-F1A8-4FBA-B2AC-7515573AA9B2}" type="pres">
      <dgm:prSet presAssocID="{AF58B0B5-9CD5-4D66-B1F5-99B87CFE8BC5}" presName="nodeFirstNode" presStyleLbl="node1" presStyleIdx="0" presStyleCnt="4" custScaleY="76830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A4E664AF-43CF-4C34-A70E-C9B691FB2938}" type="pres">
      <dgm:prSet presAssocID="{8956D961-C015-4B09-96D2-FC8CDF1EB61D}" presName="sibTransFirstNode" presStyleLbl="bgShp" presStyleIdx="0" presStyleCnt="1"/>
      <dgm:spPr/>
      <dgm:t>
        <a:bodyPr/>
        <a:lstStyle/>
        <a:p>
          <a:endParaRPr lang="es-ES"/>
        </a:p>
      </dgm:t>
    </dgm:pt>
    <dgm:pt modelId="{8B6D50D9-AA80-478F-B2C0-2B82B15C8A48}" type="pres">
      <dgm:prSet presAssocID="{FECE6868-E4B2-488D-BB0B-5E0A054B3AED}" presName="nodeFollowingNodes" presStyleLbl="node1" presStyleIdx="1" presStyleCnt="4" custScaleX="150186" custScaleY="76830" custRadScaleRad="185204" custRadScaleInc="83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89A0BCEA-E8CD-4CD0-99E0-066C5607BA83}" type="pres">
      <dgm:prSet presAssocID="{D74A2A6A-B7FA-4797-B737-E7D3138E80E5}" presName="nodeFollowingNodes" presStyleLbl="node1" presStyleIdx="2" presStyleCnt="4" custScaleX="207489" custScaleY="76830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515FB4FE-51C5-42AE-87E1-393F9A89DCBC}" type="pres">
      <dgm:prSet presAssocID="{834E7659-F31E-457D-892A-11FAB1F489BB}" presName="nodeFollowingNodes" presStyleLbl="node1" presStyleIdx="3" presStyleCnt="4" custScaleX="162490" custScaleY="76830" custRadScaleRad="183593" custRadScaleInc="1380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D781BE58-E72A-48DD-9D9C-9269F24BCA55}" type="presOf" srcId="{834E7659-F31E-457D-892A-11FAB1F489BB}" destId="{515FB4FE-51C5-42AE-87E1-393F9A89DCBC}" srcOrd="0" destOrd="0" presId="urn:microsoft.com/office/officeart/2005/8/layout/cycle3"/>
    <dgm:cxn modelId="{7DEF39A8-4C95-4027-9ADB-6740DB7F48A9}" srcId="{F9BADF0D-A3D3-4C35-A11C-0645F7F18652}" destId="{D74A2A6A-B7FA-4797-B737-E7D3138E80E5}" srcOrd="2" destOrd="0" parTransId="{B2FEED14-0B98-4E8A-A409-C76DADD491C0}" sibTransId="{94CADEB9-85EC-4E33-8C65-27451FE99C8D}"/>
    <dgm:cxn modelId="{2022D3FB-C09F-4B47-812D-C5733317C1BF}" srcId="{F9BADF0D-A3D3-4C35-A11C-0645F7F18652}" destId="{FECE6868-E4B2-488D-BB0B-5E0A054B3AED}" srcOrd="1" destOrd="0" parTransId="{AF2F0527-057A-4BAF-9244-9BA72D4F7BD6}" sibTransId="{5BC70B9E-FBF3-4259-B855-26A50C9A34A7}"/>
    <dgm:cxn modelId="{5334AB36-5E6C-44B3-AAA4-D1545C30C247}" srcId="{F9BADF0D-A3D3-4C35-A11C-0645F7F18652}" destId="{AF58B0B5-9CD5-4D66-B1F5-99B87CFE8BC5}" srcOrd="0" destOrd="0" parTransId="{919A67FE-00D4-41E1-9983-79800B0D34CB}" sibTransId="{8956D961-C015-4B09-96D2-FC8CDF1EB61D}"/>
    <dgm:cxn modelId="{03AEC38C-8AC8-4E3B-8322-FA910485F52A}" type="presOf" srcId="{F9BADF0D-A3D3-4C35-A11C-0645F7F18652}" destId="{522BDF91-FEF8-4F32-8C46-DD7D439E1225}" srcOrd="0" destOrd="0" presId="urn:microsoft.com/office/officeart/2005/8/layout/cycle3"/>
    <dgm:cxn modelId="{4594BDC9-D1B9-48C0-BAA1-A28805A3C07E}" type="presOf" srcId="{D74A2A6A-B7FA-4797-B737-E7D3138E80E5}" destId="{89A0BCEA-E8CD-4CD0-99E0-066C5607BA83}" srcOrd="0" destOrd="0" presId="urn:microsoft.com/office/officeart/2005/8/layout/cycle3"/>
    <dgm:cxn modelId="{80818753-853E-4FA8-ADA5-7158D1C3C1C5}" type="presOf" srcId="{AF58B0B5-9CD5-4D66-B1F5-99B87CFE8BC5}" destId="{626EA34F-F1A8-4FBA-B2AC-7515573AA9B2}" srcOrd="0" destOrd="0" presId="urn:microsoft.com/office/officeart/2005/8/layout/cycle3"/>
    <dgm:cxn modelId="{1DCD9506-804D-41C1-B21F-A8442519D37F}" type="presOf" srcId="{8956D961-C015-4B09-96D2-FC8CDF1EB61D}" destId="{A4E664AF-43CF-4C34-A70E-C9B691FB2938}" srcOrd="0" destOrd="0" presId="urn:microsoft.com/office/officeart/2005/8/layout/cycle3"/>
    <dgm:cxn modelId="{4D27BE94-6F86-44CC-B85C-1C6438A3F10B}" type="presOf" srcId="{FECE6868-E4B2-488D-BB0B-5E0A054B3AED}" destId="{8B6D50D9-AA80-478F-B2C0-2B82B15C8A48}" srcOrd="0" destOrd="0" presId="urn:microsoft.com/office/officeart/2005/8/layout/cycle3"/>
    <dgm:cxn modelId="{75CE500B-6BF9-4C21-9CDD-736240DC6A35}" srcId="{F9BADF0D-A3D3-4C35-A11C-0645F7F18652}" destId="{834E7659-F31E-457D-892A-11FAB1F489BB}" srcOrd="3" destOrd="0" parTransId="{858CB056-E088-474D-A05E-176315940AAE}" sibTransId="{E4EF2FF4-D822-4338-85E0-051C12F73BD8}"/>
    <dgm:cxn modelId="{3AD299B1-FBE5-4509-8677-39B30291EDE4}" type="presParOf" srcId="{522BDF91-FEF8-4F32-8C46-DD7D439E1225}" destId="{1B301976-993C-44F2-A4E8-134B9BE2E0A7}" srcOrd="0" destOrd="0" presId="urn:microsoft.com/office/officeart/2005/8/layout/cycle3"/>
    <dgm:cxn modelId="{16C93A09-A1E7-4F5C-B415-58A0C7DCE7AD}" type="presParOf" srcId="{1B301976-993C-44F2-A4E8-134B9BE2E0A7}" destId="{626EA34F-F1A8-4FBA-B2AC-7515573AA9B2}" srcOrd="0" destOrd="0" presId="urn:microsoft.com/office/officeart/2005/8/layout/cycle3"/>
    <dgm:cxn modelId="{0B4CC5B3-5E2F-4033-B58E-0DE8F7B98170}" type="presParOf" srcId="{1B301976-993C-44F2-A4E8-134B9BE2E0A7}" destId="{A4E664AF-43CF-4C34-A70E-C9B691FB2938}" srcOrd="1" destOrd="0" presId="urn:microsoft.com/office/officeart/2005/8/layout/cycle3"/>
    <dgm:cxn modelId="{38F70554-2B01-4384-A067-357BF92097BD}" type="presParOf" srcId="{1B301976-993C-44F2-A4E8-134B9BE2E0A7}" destId="{8B6D50D9-AA80-478F-B2C0-2B82B15C8A48}" srcOrd="2" destOrd="0" presId="urn:microsoft.com/office/officeart/2005/8/layout/cycle3"/>
    <dgm:cxn modelId="{71C1203E-D2A5-454D-A990-E4952C53B905}" type="presParOf" srcId="{1B301976-993C-44F2-A4E8-134B9BE2E0A7}" destId="{89A0BCEA-E8CD-4CD0-99E0-066C5607BA83}" srcOrd="3" destOrd="0" presId="urn:microsoft.com/office/officeart/2005/8/layout/cycle3"/>
    <dgm:cxn modelId="{DE1D72E4-34FE-4513-A8C6-1BF52DF8F036}" type="presParOf" srcId="{1B301976-993C-44F2-A4E8-134B9BE2E0A7}" destId="{515FB4FE-51C5-42AE-87E1-393F9A89DCBC}" srcOrd="4" destOrd="0" presId="urn:microsoft.com/office/officeart/2005/8/layout/cycle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BB42D61-DA99-4786-B3BD-50785B3E7196}" type="doc">
      <dgm:prSet loTypeId="urn:microsoft.com/office/officeart/2009/layout/ReverseList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DEED2304-C389-42A1-8711-188D314884AB}">
      <dgm:prSet phldrT="[Texto]"/>
      <dgm:spPr/>
      <dgm:t>
        <a:bodyPr/>
        <a:lstStyle/>
        <a:p>
          <a:pPr algn="just"/>
          <a:r>
            <a:rPr lang="es-ES" dirty="0" smtClean="0"/>
            <a:t>La norma que no pueda generar relaciones jurídicas es en realidad una norma “muerta”; </a:t>
          </a:r>
          <a:endParaRPr lang="es-ES" dirty="0"/>
        </a:p>
      </dgm:t>
    </dgm:pt>
    <dgm:pt modelId="{4922E71F-503C-4885-854B-45D703388E1F}" type="parTrans" cxnId="{B350581F-FC42-4FAA-ACF8-4BD4539D488A}">
      <dgm:prSet/>
      <dgm:spPr/>
      <dgm:t>
        <a:bodyPr/>
        <a:lstStyle/>
        <a:p>
          <a:endParaRPr lang="es-ES"/>
        </a:p>
      </dgm:t>
    </dgm:pt>
    <dgm:pt modelId="{59703854-3C28-4717-80E7-760EC385DA30}" type="sibTrans" cxnId="{B350581F-FC42-4FAA-ACF8-4BD4539D488A}">
      <dgm:prSet/>
      <dgm:spPr/>
      <dgm:t>
        <a:bodyPr/>
        <a:lstStyle/>
        <a:p>
          <a:endParaRPr lang="es-ES"/>
        </a:p>
      </dgm:t>
    </dgm:pt>
    <dgm:pt modelId="{C5CB3E4B-0E3F-4521-8D70-523F53095421}">
      <dgm:prSet phldrT="[Texto]"/>
      <dgm:spPr/>
      <dgm:t>
        <a:bodyPr/>
        <a:lstStyle/>
        <a:p>
          <a:pPr algn="just"/>
          <a:r>
            <a:rPr lang="es-ES" dirty="0" smtClean="0"/>
            <a:t>No puede constituirse relación jurídica que no tenga su base en una norma jurídica. </a:t>
          </a:r>
          <a:endParaRPr lang="es-ES" dirty="0"/>
        </a:p>
      </dgm:t>
    </dgm:pt>
    <dgm:pt modelId="{E164A393-97F4-4822-9FEF-D4BB848D5678}" type="parTrans" cxnId="{947BD275-A840-4390-BAB7-4102105D08FB}">
      <dgm:prSet/>
      <dgm:spPr/>
      <dgm:t>
        <a:bodyPr/>
        <a:lstStyle/>
        <a:p>
          <a:endParaRPr lang="es-ES"/>
        </a:p>
      </dgm:t>
    </dgm:pt>
    <dgm:pt modelId="{BB1BA2FE-A969-4D8A-8F3B-7A9FBAA3C55B}" type="sibTrans" cxnId="{947BD275-A840-4390-BAB7-4102105D08FB}">
      <dgm:prSet/>
      <dgm:spPr/>
      <dgm:t>
        <a:bodyPr/>
        <a:lstStyle/>
        <a:p>
          <a:endParaRPr lang="es-ES"/>
        </a:p>
      </dgm:t>
    </dgm:pt>
    <dgm:pt modelId="{DE0BE2B8-08B0-4DB6-9324-5A2DE305D7BB}" type="pres">
      <dgm:prSet presAssocID="{2BB42D61-DA99-4786-B3BD-50785B3E7196}" presName="Name0" presStyleCnt="0">
        <dgm:presLayoutVars>
          <dgm:chMax val="2"/>
          <dgm:chPref val="2"/>
          <dgm:animLvl val="lvl"/>
        </dgm:presLayoutVars>
      </dgm:prSet>
      <dgm:spPr/>
      <dgm:t>
        <a:bodyPr/>
        <a:lstStyle/>
        <a:p>
          <a:endParaRPr lang="es-ES"/>
        </a:p>
      </dgm:t>
    </dgm:pt>
    <dgm:pt modelId="{237720CD-4ED3-4391-8991-1316FE1CDD00}" type="pres">
      <dgm:prSet presAssocID="{2BB42D61-DA99-4786-B3BD-50785B3E7196}" presName="LeftText" presStyleLbl="revTx" presStyleIdx="0" presStyleCnt="0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7202F26A-84D0-45D6-B158-3448446D02C1}" type="pres">
      <dgm:prSet presAssocID="{2BB42D61-DA99-4786-B3BD-50785B3E7196}" presName="LeftNode" presStyleLbl="bgImgPlace1" presStyleIdx="0" presStyleCnt="2" custScaleX="384572" custLinFactX="-51768" custLinFactNeighborX="-100000" custLinFactNeighborY="-5698">
        <dgm:presLayoutVars>
          <dgm:chMax val="2"/>
          <dgm:chPref val="2"/>
        </dgm:presLayoutVars>
      </dgm:prSet>
      <dgm:spPr/>
      <dgm:t>
        <a:bodyPr/>
        <a:lstStyle/>
        <a:p>
          <a:endParaRPr lang="es-ES"/>
        </a:p>
      </dgm:t>
    </dgm:pt>
    <dgm:pt modelId="{703034ED-04EB-45B8-A1FF-FF7B0D00AC19}" type="pres">
      <dgm:prSet presAssocID="{2BB42D61-DA99-4786-B3BD-50785B3E7196}" presName="RightText" presStyleLbl="revTx" presStyleIdx="0" presStyleCnt="0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26ED71EF-05EF-4040-B19B-9CE6DEF8F487}" type="pres">
      <dgm:prSet presAssocID="{2BB42D61-DA99-4786-B3BD-50785B3E7196}" presName="RightNode" presStyleLbl="bgImgPlace1" presStyleIdx="1" presStyleCnt="2" custScaleX="368809" custLinFactX="48406" custLinFactNeighborX="100000" custLinFactNeighborY="-5698">
        <dgm:presLayoutVars>
          <dgm:chMax val="0"/>
          <dgm:chPref val="0"/>
        </dgm:presLayoutVars>
      </dgm:prSet>
      <dgm:spPr/>
      <dgm:t>
        <a:bodyPr/>
        <a:lstStyle/>
        <a:p>
          <a:endParaRPr lang="es-ES"/>
        </a:p>
      </dgm:t>
    </dgm:pt>
    <dgm:pt modelId="{46CB8DBC-CE96-4DEA-BC34-0BDFC167DB69}" type="pres">
      <dgm:prSet presAssocID="{2BB42D61-DA99-4786-B3BD-50785B3E7196}" presName="TopArrow" presStyleLbl="node1" presStyleIdx="0" presStyleCnt="2" custScaleX="102913"/>
      <dgm:spPr/>
    </dgm:pt>
    <dgm:pt modelId="{FF2A43C6-BF4F-4323-8268-5DFAD7E90975}" type="pres">
      <dgm:prSet presAssocID="{2BB42D61-DA99-4786-B3BD-50785B3E7196}" presName="BottomArrow" presStyleLbl="node1" presStyleIdx="1" presStyleCnt="2"/>
      <dgm:spPr/>
    </dgm:pt>
  </dgm:ptLst>
  <dgm:cxnLst>
    <dgm:cxn modelId="{E2F0E346-F8ED-40EC-8C8B-C5160D7E8E49}" type="presOf" srcId="{C5CB3E4B-0E3F-4521-8D70-523F53095421}" destId="{26ED71EF-05EF-4040-B19B-9CE6DEF8F487}" srcOrd="1" destOrd="0" presId="urn:microsoft.com/office/officeart/2009/layout/ReverseList"/>
    <dgm:cxn modelId="{69E16D48-3E2C-483F-8F87-2AE769022007}" type="presOf" srcId="{DEED2304-C389-42A1-8711-188D314884AB}" destId="{237720CD-4ED3-4391-8991-1316FE1CDD00}" srcOrd="0" destOrd="0" presId="urn:microsoft.com/office/officeart/2009/layout/ReverseList"/>
    <dgm:cxn modelId="{B350581F-FC42-4FAA-ACF8-4BD4539D488A}" srcId="{2BB42D61-DA99-4786-B3BD-50785B3E7196}" destId="{DEED2304-C389-42A1-8711-188D314884AB}" srcOrd="0" destOrd="0" parTransId="{4922E71F-503C-4885-854B-45D703388E1F}" sibTransId="{59703854-3C28-4717-80E7-760EC385DA30}"/>
    <dgm:cxn modelId="{F637EB7A-FE8F-4794-83F2-766607576088}" type="presOf" srcId="{2BB42D61-DA99-4786-B3BD-50785B3E7196}" destId="{DE0BE2B8-08B0-4DB6-9324-5A2DE305D7BB}" srcOrd="0" destOrd="0" presId="urn:microsoft.com/office/officeart/2009/layout/ReverseList"/>
    <dgm:cxn modelId="{44708300-FD72-4A07-A528-D849D9E02212}" type="presOf" srcId="{DEED2304-C389-42A1-8711-188D314884AB}" destId="{7202F26A-84D0-45D6-B158-3448446D02C1}" srcOrd="1" destOrd="0" presId="urn:microsoft.com/office/officeart/2009/layout/ReverseList"/>
    <dgm:cxn modelId="{361C50D4-F24D-4996-BA39-B1F5A2C7FD8F}" type="presOf" srcId="{C5CB3E4B-0E3F-4521-8D70-523F53095421}" destId="{703034ED-04EB-45B8-A1FF-FF7B0D00AC19}" srcOrd="0" destOrd="0" presId="urn:microsoft.com/office/officeart/2009/layout/ReverseList"/>
    <dgm:cxn modelId="{947BD275-A840-4390-BAB7-4102105D08FB}" srcId="{2BB42D61-DA99-4786-B3BD-50785B3E7196}" destId="{C5CB3E4B-0E3F-4521-8D70-523F53095421}" srcOrd="1" destOrd="0" parTransId="{E164A393-97F4-4822-9FEF-D4BB848D5678}" sibTransId="{BB1BA2FE-A969-4D8A-8F3B-7A9FBAA3C55B}"/>
    <dgm:cxn modelId="{6771119B-9431-4A6F-8B13-9632F4D1BD2A}" type="presParOf" srcId="{DE0BE2B8-08B0-4DB6-9324-5A2DE305D7BB}" destId="{237720CD-4ED3-4391-8991-1316FE1CDD00}" srcOrd="0" destOrd="0" presId="urn:microsoft.com/office/officeart/2009/layout/ReverseList"/>
    <dgm:cxn modelId="{25EDD5A7-0828-4626-A761-5299B2012EBA}" type="presParOf" srcId="{DE0BE2B8-08B0-4DB6-9324-5A2DE305D7BB}" destId="{7202F26A-84D0-45D6-B158-3448446D02C1}" srcOrd="1" destOrd="0" presId="urn:microsoft.com/office/officeart/2009/layout/ReverseList"/>
    <dgm:cxn modelId="{7F011CA0-862D-43D3-9E4F-A4A5196BBE46}" type="presParOf" srcId="{DE0BE2B8-08B0-4DB6-9324-5A2DE305D7BB}" destId="{703034ED-04EB-45B8-A1FF-FF7B0D00AC19}" srcOrd="2" destOrd="0" presId="urn:microsoft.com/office/officeart/2009/layout/ReverseList"/>
    <dgm:cxn modelId="{144A9015-1B7E-478C-A784-3A824E72CC42}" type="presParOf" srcId="{DE0BE2B8-08B0-4DB6-9324-5A2DE305D7BB}" destId="{26ED71EF-05EF-4040-B19B-9CE6DEF8F487}" srcOrd="3" destOrd="0" presId="urn:microsoft.com/office/officeart/2009/layout/ReverseList"/>
    <dgm:cxn modelId="{6DB746C5-9DF6-4290-A75F-E2F1506194F5}" type="presParOf" srcId="{DE0BE2B8-08B0-4DB6-9324-5A2DE305D7BB}" destId="{46CB8DBC-CE96-4DEA-BC34-0BDFC167DB69}" srcOrd="4" destOrd="0" presId="urn:microsoft.com/office/officeart/2009/layout/ReverseList"/>
    <dgm:cxn modelId="{625DD176-B9A7-430C-9817-889ED46AED6F}" type="presParOf" srcId="{DE0BE2B8-08B0-4DB6-9324-5A2DE305D7BB}" destId="{FF2A43C6-BF4F-4323-8268-5DFAD7E90975}" srcOrd="5" destOrd="0" presId="urn:microsoft.com/office/officeart/2009/layout/Reverse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4E664AF-43CF-4C34-A70E-C9B691FB2938}">
      <dsp:nvSpPr>
        <dsp:cNvPr id="0" name=""/>
        <dsp:cNvSpPr/>
      </dsp:nvSpPr>
      <dsp:spPr>
        <a:xfrm>
          <a:off x="2373651" y="-96679"/>
          <a:ext cx="3915575" cy="3915575"/>
        </a:xfrm>
        <a:prstGeom prst="circularArrow">
          <a:avLst>
            <a:gd name="adj1" fmla="val 4668"/>
            <a:gd name="adj2" fmla="val 272909"/>
            <a:gd name="adj3" fmla="val 12874629"/>
            <a:gd name="adj4" fmla="val 18001425"/>
            <a:gd name="adj5" fmla="val 4847"/>
          </a:avLst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26EA34F-F1A8-4FBA-B2AC-7515573AA9B2}">
      <dsp:nvSpPr>
        <dsp:cNvPr id="0" name=""/>
        <dsp:cNvSpPr/>
      </dsp:nvSpPr>
      <dsp:spPr>
        <a:xfrm>
          <a:off x="3042100" y="150977"/>
          <a:ext cx="2578677" cy="990599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2700" kern="1200" dirty="0" smtClean="0"/>
            <a:t>Garantía Penal </a:t>
          </a:r>
          <a:endParaRPr lang="es-ES" sz="2700" kern="1200" dirty="0"/>
        </a:p>
      </dsp:txBody>
      <dsp:txXfrm>
        <a:off x="3090457" y="199334"/>
        <a:ext cx="2481963" cy="893885"/>
      </dsp:txXfrm>
    </dsp:sp>
    <dsp:sp modelId="{8B6D50D9-AA80-478F-B2C0-2B82B15C8A48}">
      <dsp:nvSpPr>
        <dsp:cNvPr id="0" name=""/>
        <dsp:cNvSpPr/>
      </dsp:nvSpPr>
      <dsp:spPr>
        <a:xfrm>
          <a:off x="4631425" y="1584185"/>
          <a:ext cx="3872812" cy="990599"/>
        </a:xfrm>
        <a:prstGeom prst="roundRect">
          <a:avLst/>
        </a:prstGeom>
        <a:solidFill>
          <a:schemeClr val="accent5">
            <a:hueOff val="-1673522"/>
            <a:satOff val="13698"/>
            <a:lumOff val="-2222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2700" kern="1200" dirty="0" smtClean="0"/>
            <a:t>Garantía Criminal </a:t>
          </a:r>
          <a:endParaRPr lang="es-ES" sz="2700" kern="1200" dirty="0"/>
        </a:p>
      </dsp:txBody>
      <dsp:txXfrm>
        <a:off x="4679782" y="1632542"/>
        <a:ext cx="3776098" cy="893885"/>
      </dsp:txXfrm>
    </dsp:sp>
    <dsp:sp modelId="{89A0BCEA-E8CD-4CD0-99E0-066C5607BA83}">
      <dsp:nvSpPr>
        <dsp:cNvPr id="0" name=""/>
        <dsp:cNvSpPr/>
      </dsp:nvSpPr>
      <dsp:spPr>
        <a:xfrm>
          <a:off x="1656202" y="2962880"/>
          <a:ext cx="5350472" cy="990599"/>
        </a:xfrm>
        <a:prstGeom prst="roundRect">
          <a:avLst/>
        </a:prstGeom>
        <a:solidFill>
          <a:schemeClr val="accent5">
            <a:hueOff val="-3347044"/>
            <a:satOff val="27395"/>
            <a:lumOff val="-4444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2700" kern="1200" dirty="0" smtClean="0"/>
            <a:t>Garantía ejecutiva o de ejecución </a:t>
          </a:r>
          <a:endParaRPr lang="es-ES" sz="2700" kern="1200" dirty="0"/>
        </a:p>
      </dsp:txBody>
      <dsp:txXfrm>
        <a:off x="1704559" y="3011237"/>
        <a:ext cx="5253758" cy="893885"/>
      </dsp:txXfrm>
    </dsp:sp>
    <dsp:sp modelId="{515FB4FE-51C5-42AE-87E1-393F9A89DCBC}">
      <dsp:nvSpPr>
        <dsp:cNvPr id="0" name=""/>
        <dsp:cNvSpPr/>
      </dsp:nvSpPr>
      <dsp:spPr>
        <a:xfrm>
          <a:off x="0" y="1512168"/>
          <a:ext cx="4190093" cy="990599"/>
        </a:xfrm>
        <a:prstGeom prst="roundRect">
          <a:avLst/>
        </a:prstGeom>
        <a:solidFill>
          <a:schemeClr val="accent5">
            <a:hueOff val="-5020566"/>
            <a:satOff val="41093"/>
            <a:lumOff val="-6666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2700" kern="1200" dirty="0" smtClean="0"/>
            <a:t>Garantía Jurisdiccional</a:t>
          </a:r>
          <a:endParaRPr lang="es-ES" sz="2700" kern="1200" dirty="0"/>
        </a:p>
      </dsp:txBody>
      <dsp:txXfrm>
        <a:off x="48357" y="1560525"/>
        <a:ext cx="4093379" cy="89388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202F26A-84D0-45D6-B158-3448446D02C1}">
      <dsp:nvSpPr>
        <dsp:cNvPr id="0" name=""/>
        <dsp:cNvSpPr/>
      </dsp:nvSpPr>
      <dsp:spPr>
        <a:xfrm rot="16200000">
          <a:off x="1763080" y="-740619"/>
          <a:ext cx="1630430" cy="3831743"/>
        </a:xfrm>
        <a:prstGeom prst="round2SameRect">
          <a:avLst>
            <a:gd name="adj1" fmla="val 16670"/>
            <a:gd name="adj2" fmla="val 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133350" rIns="120015" bIns="133350" numCol="1" spcCol="1270" anchor="t" anchorCtr="0">
          <a:noAutofit/>
        </a:bodyPr>
        <a:lstStyle/>
        <a:p>
          <a:pPr lvl="0" algn="just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100" kern="1200" dirty="0" smtClean="0"/>
            <a:t>La norma que no pueda generar relaciones jurídicas es en realidad una norma “muerta”; </a:t>
          </a:r>
          <a:endParaRPr lang="es-ES" sz="2100" kern="1200" dirty="0"/>
        </a:p>
      </dsp:txBody>
      <dsp:txXfrm rot="5400000">
        <a:off x="742029" y="439642"/>
        <a:ext cx="3752138" cy="1471220"/>
      </dsp:txXfrm>
    </dsp:sp>
    <dsp:sp modelId="{26ED71EF-05EF-4040-B19B-9CE6DEF8F487}">
      <dsp:nvSpPr>
        <dsp:cNvPr id="0" name=""/>
        <dsp:cNvSpPr/>
      </dsp:nvSpPr>
      <dsp:spPr>
        <a:xfrm rot="5400000">
          <a:off x="5795520" y="-662090"/>
          <a:ext cx="1630430" cy="3674686"/>
        </a:xfrm>
        <a:prstGeom prst="round2SameRect">
          <a:avLst>
            <a:gd name="adj1" fmla="val 16670"/>
            <a:gd name="adj2" fmla="val 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27000" rIns="76200" bIns="127000" numCol="1" spcCol="1270" anchor="t" anchorCtr="0">
          <a:noAutofit/>
        </a:bodyPr>
        <a:lstStyle/>
        <a:p>
          <a:pPr lvl="0" algn="just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dirty="0" smtClean="0"/>
            <a:t>No puede constituirse relación jurídica que no tenga su base en una norma jurídica. </a:t>
          </a:r>
          <a:endParaRPr lang="es-ES" sz="2000" kern="1200" dirty="0"/>
        </a:p>
      </dsp:txBody>
      <dsp:txXfrm rot="-5400000">
        <a:off x="4773393" y="439642"/>
        <a:ext cx="3595081" cy="1471220"/>
      </dsp:txXfrm>
    </dsp:sp>
    <dsp:sp modelId="{46CB8DBC-CE96-4DEA-BC34-0BDFC167DB69}">
      <dsp:nvSpPr>
        <dsp:cNvPr id="0" name=""/>
        <dsp:cNvSpPr/>
      </dsp:nvSpPr>
      <dsp:spPr>
        <a:xfrm>
          <a:off x="4075186" y="0"/>
          <a:ext cx="1071950" cy="1041558"/>
        </a:xfrm>
        <a:prstGeom prst="circularArrow">
          <a:avLst>
            <a:gd name="adj1" fmla="val 12500"/>
            <a:gd name="adj2" fmla="val 1142322"/>
            <a:gd name="adj3" fmla="val 20457678"/>
            <a:gd name="adj4" fmla="val 10800000"/>
            <a:gd name="adj5" fmla="val 125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F2A43C6-BF4F-4323-8268-5DFAD7E90975}">
      <dsp:nvSpPr>
        <dsp:cNvPr id="0" name=""/>
        <dsp:cNvSpPr/>
      </dsp:nvSpPr>
      <dsp:spPr>
        <a:xfrm rot="10800000">
          <a:off x="4090357" y="1494497"/>
          <a:ext cx="1041608" cy="1041558"/>
        </a:xfrm>
        <a:prstGeom prst="circularArrow">
          <a:avLst>
            <a:gd name="adj1" fmla="val 12500"/>
            <a:gd name="adj2" fmla="val 1142322"/>
            <a:gd name="adj3" fmla="val 20457678"/>
            <a:gd name="adj4" fmla="val 10800000"/>
            <a:gd name="adj5" fmla="val 125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3">
  <dgm:title val=""/>
  <dgm:desc val=""/>
  <dgm:catLst>
    <dgm:cat type="cycle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2">
        <dgm:alg type="composite">
          <dgm:param type="ar" val="0.9"/>
        </dgm:alg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  <dgm:constr type="ctrX" for="ch" forName="node1" refType="w" fact="0.5"/>
          <dgm:constr type="t" for="ch" forName="node1"/>
          <dgm:constr type="w" for="ch" forName="node1" refType="w" fact="0.8"/>
          <dgm:constr type="h" for="ch" forName="node1" refType="w" refFor="ch" refForName="node1" fact="0.5"/>
          <dgm:constr type="ctrX" for="ch" forName="sibTrans" refType="w" fact="0.5"/>
          <dgm:constr type="t" for="ch" forName="sibTrans"/>
          <dgm:constr type="w" for="ch" forName="sibTrans" refType="w" fact="0.8"/>
          <dgm:constr type="h" for="ch" forName="sibTrans" refType="w" refFor="ch" refForName="node1" fact="0.5"/>
          <dgm:constr type="userA" for="ch" forName="sibTrans" refType="w" fact="1.07"/>
          <dgm:constr type="ctrX" for="ch" forName="node2" refType="w" fact="0.5"/>
          <dgm:constr type="b" for="ch" forName="node2" refType="h"/>
          <dgm:constr type="w" for="ch" forName="node2" refType="w" fact="0.8"/>
          <dgm:constr type="h" for="ch" forName="node2" refType="w" refFor="ch" refForName="node1" fact="0.5"/>
          <dgm:constr type="l" for="ch" forName="sp1"/>
          <dgm:constr type="t" for="ch" forName="sp1" refType="h" fact="0.5"/>
          <dgm:constr type="w" for="ch" forName="sp1" val="1"/>
          <dgm:constr type="h" for="ch" forName="sp1" val="1"/>
          <dgm:constr type="r" for="ch" forName="sp2" refType="w"/>
          <dgm:constr type="t" for="ch" forName="sp2" refType="h" fact="0.5"/>
          <dgm:constr type="w" for="ch" forName="sp2" val="1"/>
          <dgm:constr type="h" for="ch" forName="sp2" val="1"/>
        </dgm:constrLst>
        <dgm:ruleLst/>
      </dgm:if>
      <dgm:else name="Name3">
        <dgm:alg type="composite"/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</dgm:constrLst>
        <dgm:ruleLst/>
      </dgm:else>
    </dgm:choose>
    <dgm:choose name="Name4">
      <dgm:if name="Name5" axis="ch" ptType="node" func="cnt" op="equ" val="2">
        <dgm:layoutNode name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ibTrans" styleLbl="bgShp">
          <dgm:choose name="Name6">
            <dgm:if name="Name7" func="var" arg="dir" op="equ" val="norm">
              <dgm:alg type="conn">
                <dgm:param type="connRout" val="longCurve"/>
                <dgm:param type="begPts" val="midR"/>
                <dgm:param type="endPts" val="midL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 fact="-1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if>
            <dgm:else name="Name8">
              <dgm:alg type="conn">
                <dgm:param type="connRout" val="longCurve"/>
                <dgm:param type="begPts" val="midL"/>
                <dgm:param type="endPts" val="midR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else>
          </dgm:choose>
          <dgm:ruleLst/>
        </dgm:layoutNode>
        <dgm:layoutNode name="node2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p1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p2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if>
      <dgm:else name="Name9">
        <dgm:layoutNode name="cycle">
          <dgm:choose name="Name10">
            <dgm:if name="Name11" func="var" arg="dir" op="equ" val="norm">
              <dgm:alg type="cycle">
                <dgm:param type="stAng" val="0"/>
                <dgm:param type="spanAng" val="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 fact="-1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if>
            <dgm:else name="Name12">
              <dgm:alg type="cycle">
                <dgm:param type="stAng" val="0"/>
                <dgm:param type="spanAng" val="-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else>
          </dgm:choose>
          <dgm:ruleLst/>
          <dgm:forEach name="nodesFirstNodeForEach" axis="ch" ptType="node" cnt="1">
            <dgm:layoutNode name="nodeFirstNode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forEach name="sibTransForEach" axis="followSib" ptType="sibTrans" cnt="1">
              <dgm:layoutNode name="sibTransFirstNode" styleLbl="bgShp">
                <dgm:choose name="Name13">
                  <dgm:if name="Name14" func="var" arg="dir" op="equ" val="norm">
                    <dgm:alg type="conn">
                      <dgm:param type="connRout" val="longCurve"/>
                      <dgm:param type="begPts" val="midR"/>
                      <dgm:param type="endPts" val="midL"/>
                      <dgm:param type="dstNode" val="nodeFirstNode"/>
                    </dgm:alg>
                  </dgm:if>
                  <dgm:else name="Name15">
                    <dgm:alg type="conn">
                      <dgm:param type="connRout" val="longCurve"/>
                      <dgm:param type="begPts" val="midL"/>
                      <dgm:param type="endPts" val="midR"/>
                      <dgm:param type="dstNode" val="nodeFirstNode"/>
                    </dgm:alg>
                  </dgm:else>
                </dgm:choose>
                <dgm:shape xmlns:r="http://schemas.openxmlformats.org/officeDocument/2006/relationships" type="conn" r:blip="" zOrderOff="-2">
                  <dgm:adjLst/>
                </dgm:shape>
                <dgm:presOf axis="self"/>
                <dgm:choose name="Name16">
                  <dgm:if name="Name17" axis="par ch" ptType="doc node" func="cnt" op="equ" val="3">
                    <dgm:constrLst>
                      <dgm:constr type="userA"/>
                      <dgm:constr type="diam" refType="userA" fact="1.01"/>
                      <dgm:constr type="begPad" refType="connDist" fact="-0.2"/>
                      <dgm:constr type="endPad" refType="connDist" fact="0.05"/>
                    </dgm:constrLst>
                  </dgm:if>
                  <dgm:if name="Name18" axis="par ch" ptType="doc node" func="cnt" op="equ" val="4">
                    <dgm:constrLst>
                      <dgm:constr type="userA"/>
                      <dgm:constr type="diam" refType="userA" fact="1.26"/>
                      <dgm:constr type="begPad" refType="connDist" fact="-0.2"/>
                      <dgm:constr type="endPad" refType="connDist" fact="0.05"/>
                    </dgm:constrLst>
                  </dgm:if>
                  <dgm:if name="Name19" axis="par ch" ptType="doc node" func="cnt" op="equ" val="5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if>
                  <dgm:if name="Name20" axis="par ch" ptType="doc node" func="cnt" op="equ" val="6">
                    <dgm:constrLst>
                      <dgm:constr type="userA"/>
                      <dgm:constr type="diam" refType="userA" fact="1.1"/>
                      <dgm:constr type="begPad" refType="connDist" fact="-0.2"/>
                      <dgm:constr type="endPad" refType="connDist" fact="0.05"/>
                    </dgm:constrLst>
                  </dgm:if>
                  <dgm:else name="Name21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else>
                </dgm:choose>
                <dgm:ruleLst/>
              </dgm:layoutNode>
            </dgm:forEach>
          </dgm:forEach>
          <dgm:forEach name="followingNodesForEach" axis="ch" ptType="node" st="2">
            <dgm:layoutNode name="nodeFollowingNodes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forEach>
        </dgm:layoutNode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9/layout/ReverseList">
  <dgm:title val=""/>
  <dgm:desc val=""/>
  <dgm:catLst>
    <dgm:cat type="relationship" pri="38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40" srcId="0" destId="10" srcOrd="0" destOrd="0"/>
        <dgm:cxn modelId="50" srcId="0" destId="20" srcOrd="1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40" srcId="0" destId="10" srcOrd="0" destOrd="0"/>
        <dgm:cxn modelId="5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40" srcId="0" destId="10" srcOrd="0" destOrd="0"/>
        <dgm:cxn modelId="50" srcId="0" destId="20" srcOrd="1" destOrd="0"/>
      </dgm:cxnLst>
      <dgm:bg/>
      <dgm:whole/>
    </dgm:dataModel>
  </dgm:clrData>
  <dgm:layoutNode name="Name0">
    <dgm:varLst>
      <dgm:chMax val="2"/>
      <dgm:chPref val="2"/>
      <dgm:animLvl val="lvl"/>
    </dgm:varLst>
    <dgm:choose name="Name1">
      <dgm:if name="Name2" axis="ch" ptType="node" func="cnt" op="lte" val="1">
        <dgm:alg type="composite">
          <dgm:param type="ar" val="0.9993"/>
        </dgm:alg>
      </dgm:if>
      <dgm:else name="Name3">
        <dgm:alg type="composite">
          <dgm:param type="ar" val="0.8036"/>
        </dgm:alg>
      </dgm:else>
    </dgm:choose>
    <dgm:shape xmlns:r="http://schemas.openxmlformats.org/officeDocument/2006/relationships" r:blip="">
      <dgm:adjLst/>
    </dgm:shape>
    <dgm:choose name="Name4">
      <dgm:if name="Name5" axis="ch" ptType="node" func="cnt" op="lte" val="1">
        <dgm:constrLst>
          <dgm:constr type="primFontSz" for="des" ptType="node" op="equ" val="65"/>
          <dgm:constr type="l" for="ch" forName="LeftNode" refType="w" fact="0"/>
          <dgm:constr type="t" for="ch" forName="LeftNode" refType="h" fact="0.25"/>
          <dgm:constr type="w" for="ch" forName="LeftNode" refType="w" fact="0.5"/>
          <dgm:constr type="h" for="ch" forName="LeftNode" refType="h"/>
          <dgm:constr type="l" for="ch" forName="LeftText" refType="w" fact="0"/>
          <dgm:constr type="t" for="ch" forName="LeftText" refType="h" fact="0.25"/>
          <dgm:constr type="w" for="ch" forName="LeftText" refType="w" fact="0.5"/>
          <dgm:constr type="h" for="ch" forName="LeftText" refType="h"/>
        </dgm:constrLst>
      </dgm:if>
      <dgm:else name="Name6">
        <dgm:constrLst>
          <dgm:constr type="primFontSz" for="des" ptType="node" op="equ" val="65"/>
          <dgm:constr type="l" for="ch" forName="LeftNode" refType="w" fact="0"/>
          <dgm:constr type="t" for="ch" forName="LeftNode" refType="h" fact="0.1786"/>
          <dgm:constr type="w" for="ch" forName="LeftNode" refType="w" fact="0.4889"/>
          <dgm:constr type="h" for="ch" forName="LeftNode" refType="h" fact="0.6429"/>
          <dgm:constr type="l" for="ch" forName="LeftText" refType="w" fact="0"/>
          <dgm:constr type="t" for="ch" forName="LeftText" refType="h" fact="0.1786"/>
          <dgm:constr type="w" for="ch" forName="LeftText" refType="w" fact="0.4889"/>
          <dgm:constr type="h" for="ch" forName="LeftText" refType="h" fact="0.6429"/>
          <dgm:constr type="l" for="ch" forName="RightNode" refType="w" fact="0.5111"/>
          <dgm:constr type="t" for="ch" forName="RightNode" refType="h" fact="0.1786"/>
          <dgm:constr type="w" for="ch" forName="RightNode" refType="w" fact="0.4889"/>
          <dgm:constr type="h" for="ch" forName="RightNode" refType="h" fact="0.6429"/>
          <dgm:constr type="l" for="ch" forName="RightText" refType="w" fact="0.5111"/>
          <dgm:constr type="t" for="ch" forName="RightText" refType="h" fact="0.1786"/>
          <dgm:constr type="w" for="ch" forName="RightText" refType="w" fact="0.4889"/>
          <dgm:constr type="h" for="ch" forName="RightText" refType="h" fact="0.6429"/>
          <dgm:constr type="l" for="ch" forName="TopArrow" refType="w" fact="0.2444"/>
          <dgm:constr type="t" for="ch" forName="TopArrow" refType="h" fact="0"/>
          <dgm:constr type="w" for="ch" forName="TopArrow" refType="w" fact="0.5111"/>
          <dgm:constr type="h" for="ch" forName="TopArrow" refType="h" fact="0.4107"/>
          <dgm:constr type="l" for="ch" forName="BottomArrow" refType="w" fact="0.2444"/>
          <dgm:constr type="t" for="ch" forName="BottomArrow" refType="h" fact="0.5893"/>
          <dgm:constr type="w" for="ch" forName="BottomArrow" refType="w" fact="0.5111"/>
          <dgm:constr type="h" for="ch" forName="BottomArrow" refType="h" fact="0.4107"/>
        </dgm:constrLst>
      </dgm:else>
    </dgm:choose>
    <dgm:choose name="Name7">
      <dgm:if name="Name8" axis="ch" ptType="node" func="cnt" op="gte" val="1">
        <dgm:layoutNode name="LeftText" styleLbl="revTx" moveWith="LeftNode">
          <dgm:varLst>
            <dgm:bulletEnabled val="1"/>
          </dgm:varLst>
          <dgm:alg type="tx">
            <dgm:param type="txAnchorVert" val="t"/>
            <dgm:param type="parTxLTRAlign" val="l"/>
          </dgm:alg>
          <dgm:choose name="Name9">
            <dgm:if name="Name10" axis="ch" ptType="node" func="cnt" op="lte" val="1">
              <dgm:shape xmlns:r="http://schemas.openxmlformats.org/officeDocument/2006/relationships" type="roundRect" r:blip="" hideGeom="1">
                <dgm:adjLst>
                  <dgm:adj idx="1" val="0.1667"/>
                  <dgm:adj idx="2" val="0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5"/>
                <dgm:constr type="bMarg" refType="primFontSz" fact="0.5"/>
              </dgm:constrLst>
            </dgm:if>
            <dgm:else name="Name11">
              <dgm:shape xmlns:r="http://schemas.openxmlformats.org/officeDocument/2006/relationships" rot="270" type="round2SameRect" r:blip="" hideGeom="1">
                <dgm:adjLst>
                  <dgm:adj idx="1" val="0.1667"/>
                  <dgm:adj idx="2" val="0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45"/>
                <dgm:constr type="tMarg" refType="primFontSz" fact="0.5"/>
                <dgm:constr type="bMarg" refType="primFontSz" fact="0.5"/>
              </dgm:constrLst>
            </dgm:else>
          </dgm:choose>
          <dgm:ruleLst>
            <dgm:rule type="primFontSz" val="5" fact="NaN" max="NaN"/>
          </dgm:ruleLst>
        </dgm:layoutNode>
        <dgm:layoutNode name="LeftNode" styleLbl="bgImgPlace1">
          <dgm:varLst>
            <dgm:chMax val="2"/>
            <dgm:chPref val="2"/>
          </dgm:varLst>
          <dgm:alg type="sp"/>
          <dgm:choose name="Name12">
            <dgm:if name="Name13" axis="ch" ptType="node" func="cnt" op="lte" val="1">
              <dgm:shape xmlns:r="http://schemas.openxmlformats.org/officeDocument/2006/relationships" type="roundRect" r:blip="">
                <dgm:adjLst>
                  <dgm:adj idx="1" val="0.1667"/>
                  <dgm:adj idx="2" val="0"/>
                </dgm:adjLst>
              </dgm:shape>
            </dgm:if>
            <dgm:else name="Name14">
              <dgm:shape xmlns:r="http://schemas.openxmlformats.org/officeDocument/2006/relationships" rot="270" type="round2SameRect" r:blip="">
                <dgm:adjLst>
                  <dgm:adj idx="1" val="0.1667"/>
                  <dgm:adj idx="2" val="0"/>
                </dgm:adjLst>
              </dgm:shape>
            </dgm:else>
          </dgm:choose>
          <dgm:presOf axis="ch desOrSelf" ptType="node node" st="1 1" cnt="1 0"/>
        </dgm:layoutNode>
        <dgm:choose name="Name15">
          <dgm:if name="Name16" axis="ch" ptType="node" func="cnt" op="gte" val="2">
            <dgm:layoutNode name="RightText" styleLbl="revTx" moveWith="RightNode">
              <dgm:varLst>
                <dgm:bulletEnabled val="1"/>
              </dgm:varLst>
              <dgm:alg type="tx">
                <dgm:param type="txAnchorVert" val="t"/>
                <dgm:param type="parTxLTRAlign" val="l"/>
              </dgm:alg>
              <dgm:shape xmlns:r="http://schemas.openxmlformats.org/officeDocument/2006/relationships" rot="90" type="round2SameRect" r:blip="" hideGeom="1">
                <dgm:adjLst>
                  <dgm:adj idx="1" val="0.1667"/>
                  <dgm:adj idx="2" val="0"/>
                </dgm:adjLst>
              </dgm:shape>
              <dgm:presOf axis="ch desOrSelf" ptType="node node" st="2 1" cnt="1 0"/>
              <dgm:constrLst>
                <dgm:constr type="lMarg" refType="primFontSz" fact="0.45"/>
                <dgm:constr type="rMarg" refType="primFontSz" fact="0.3"/>
                <dgm:constr type="tMarg" refType="primFontSz" fact="0.5"/>
                <dgm:constr type="bMarg" refType="primFontSz" fact="0.5"/>
              </dgm:constrLst>
              <dgm:ruleLst>
                <dgm:rule type="primFontSz" val="5" fact="NaN" max="NaN"/>
              </dgm:ruleLst>
            </dgm:layoutNode>
            <dgm:layoutNode name="RightNode" styleLbl="bgImgPlace1">
              <dgm:varLst>
                <dgm:chMax val="0"/>
                <dgm:chPref val="0"/>
              </dgm:varLst>
              <dgm:alg type="sp"/>
              <dgm:shape xmlns:r="http://schemas.openxmlformats.org/officeDocument/2006/relationships" rot="90" type="round2SameRect" r:blip="">
                <dgm:adjLst>
                  <dgm:adj idx="1" val="0.1667"/>
                  <dgm:adj idx="2" val="0"/>
                </dgm:adjLst>
              </dgm:shape>
              <dgm:presOf axis="ch desOrSelf" ptType="node node" st="2 1" cnt="1 0"/>
            </dgm:layoutNode>
            <dgm:layoutNode name="TopArrow">
              <dgm:alg type="sp"/>
              <dgm:shape xmlns:r="http://schemas.openxmlformats.org/officeDocument/2006/relationships" type="circularArrow" r:blip="">
                <dgm:adjLst>
                  <dgm:adj idx="1" val="0.125"/>
                  <dgm:adj idx="2" val="19.0387"/>
                  <dgm:adj idx="3" val="-19.0387"/>
                  <dgm:adj idx="4" val="180"/>
                  <dgm:adj idx="5" val="0.125"/>
                </dgm:adjLst>
              </dgm:shape>
              <dgm:presOf/>
            </dgm:layoutNode>
            <dgm:layoutNode name="BottomArrow">
              <dgm:alg type="sp"/>
              <dgm:shape xmlns:r="http://schemas.openxmlformats.org/officeDocument/2006/relationships" rot="180" type="circularArrow" r:blip="">
                <dgm:adjLst>
                  <dgm:adj idx="1" val="0.125"/>
                  <dgm:adj idx="2" val="19.0387"/>
                  <dgm:adj idx="3" val="-19.0387"/>
                  <dgm:adj idx="4" val="180"/>
                  <dgm:adj idx="5" val="0.125"/>
                </dgm:adjLst>
              </dgm:shape>
              <dgm:presOf/>
            </dgm:layoutNode>
          </dgm:if>
          <dgm:else name="Name17"/>
        </dgm:choose>
      </dgm:if>
      <dgm:else name="Name18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B6CAC18-61CF-4B0D-8D25-E13F088C9ABC}" type="datetimeFigureOut">
              <a:rPr lang="es-ES" smtClean="0"/>
              <a:t>10/10/2025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A2DB33-1C29-45C5-BADE-8084DC8290B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086813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39E131-CE11-40D7-8E11-ECBD5B3E85EB}" type="slidenum">
              <a:rPr lang="es-ES" smtClean="0">
                <a:solidFill>
                  <a:prstClr val="black"/>
                </a:solidFill>
              </a:rPr>
              <a:pPr/>
              <a:t>1</a:t>
            </a:fld>
            <a:endParaRPr lang="es-E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35463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11 Rectángulo"/>
          <p:cNvSpPr>
            <a:spLocks noChangeArrowheads="1"/>
          </p:cNvSpPr>
          <p:nvPr/>
        </p:nvSpPr>
        <p:spPr bwMode="auto">
          <a:xfrm>
            <a:off x="146304" y="6391657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10/10/2025</a:t>
            </a:fld>
            <a:endParaRPr lang="es-ES" dirty="0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9 Rectángulo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12 Elipse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4" name="13 Elipse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43400" y="2199451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132FADFE-3B8F-471C-ABF0-DBC7717ECBBC}" type="slidenum">
              <a:rPr lang="es-ES" smtClean="0"/>
              <a:t>‹Nº›</a:t>
            </a:fld>
            <a:endParaRPr lang="es-ES" dirty="0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10/10/2025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8" name="7 Rectángulo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8 Rectángulo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9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1" name="10 Rectángulo"/>
          <p:cNvSpPr>
            <a:spLocks noChangeArrowheads="1"/>
          </p:cNvSpPr>
          <p:nvPr/>
        </p:nvSpPr>
        <p:spPr bwMode="auto">
          <a:xfrm>
            <a:off x="146304" y="6391657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11 Rectángulo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4" name="13 Elipse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14 Elipse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915912" y="3009902"/>
            <a:ext cx="457200" cy="441325"/>
          </a:xfrm>
        </p:spPr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 dirty="0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304800" y="304801"/>
            <a:ext cx="6553200" cy="5821367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10/10/2025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7391400" y="304802"/>
            <a:ext cx="14478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10/10/2025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 dirty="0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16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5" name="14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8991600" y="19051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11 Rectángulo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68426" y="2743201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3" name="12 Rectángulo"/>
          <p:cNvSpPr>
            <a:spLocks noChangeArrowheads="1"/>
          </p:cNvSpPr>
          <p:nvPr/>
        </p:nvSpPr>
        <p:spPr bwMode="auto">
          <a:xfrm>
            <a:off x="146304" y="6391657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4" name="13 Rectángulo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10/10/2025</a:t>
            </a:fld>
            <a:endParaRPr lang="es-ES" dirty="0"/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9 Elipse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10 Elipse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43400" y="2199451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132FADFE-3B8F-471C-ABF0-DBC7717ECBBC}" type="slidenum">
              <a:rPr lang="es-ES" smtClean="0"/>
              <a:t>‹Nº›</a:t>
            </a:fld>
            <a:endParaRPr lang="es-E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7A847CFC-816F-41D0-AAC0-9BF4FEBC753E}" type="datetimeFigureOut">
              <a:rPr lang="es-ES" smtClean="0"/>
              <a:t>10/10/2025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 dirty="0"/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 flipV="1">
            <a:off x="4563082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9 Marcador de contenido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2" name="11 Marcador de contenido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Conector recto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19 Rectángulo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1" name="20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2" name="21 Rectángulo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1" name="10 Rectángulo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12 Rectángulo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01752" y="1524001"/>
            <a:ext cx="4040188" cy="732975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791332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10/10/2025</a:t>
            </a:fld>
            <a:endParaRPr lang="es-ES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s-ES" dirty="0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23 Marcador de contenido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6" name="25 Marcador de contenido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5" name="24 Elipse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7" name="26 Elipse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132FADFE-3B8F-471C-ABF0-DBC7717ECBBC}" type="slidenum">
              <a:rPr lang="es-ES" smtClean="0"/>
              <a:t>‹Nº›</a:t>
            </a:fld>
            <a:endParaRPr lang="es-ES" dirty="0"/>
          </a:p>
        </p:txBody>
      </p:sp>
      <p:sp>
        <p:nvSpPr>
          <p:cNvPr id="23" name="22 Título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10/10/2025</a:t>
            </a:fld>
            <a:endParaRPr lang="es-ES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8" name="7 Rectángulo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9 Rectángulo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8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4 Rectángulo"/>
          <p:cNvSpPr>
            <a:spLocks noChangeArrowheads="1"/>
          </p:cNvSpPr>
          <p:nvPr/>
        </p:nvSpPr>
        <p:spPr bwMode="auto">
          <a:xfrm>
            <a:off x="146304" y="6391657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6" name="5 Rectángulo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10/10/2025</a:t>
            </a:fld>
            <a:endParaRPr lang="es-ES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267200" y="6324601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32FADFE-3B8F-471C-ABF0-DBC7717ECBBC}" type="slidenum">
              <a:rPr lang="es-ES" smtClean="0"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18 Rectángulo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5" name="14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7" name="16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12 Rectángulo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381000" y="1981201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Rectángulo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19 Marcador de contenido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0" name="9 Elipse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10 Elipse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371600" y="312739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132FADFE-3B8F-471C-ABF0-DBC7717ECBBC}" type="slidenum">
              <a:rPr lang="es-ES" smtClean="0"/>
              <a:t>‹Nº›</a:t>
            </a:fld>
            <a:endParaRPr lang="es-ES" dirty="0"/>
          </a:p>
        </p:txBody>
      </p:sp>
      <p:sp>
        <p:nvSpPr>
          <p:cNvPr id="21" name="20 Rectángulo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10/10/2025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s-E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20 Conector recto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7" name="16 Rectángulo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19 Rectángulo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8" name="7 Rectángulo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14 Rectángulo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11 Elipse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12 Elipse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371600" y="312739"/>
            <a:ext cx="457200" cy="441325"/>
          </a:xfrm>
        </p:spPr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dirty="0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22" name="21 Rectángulo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7A847CFC-816F-41D0-AAC0-9BF4FEBC753E}" type="datetimeFigureOut">
              <a:rPr lang="es-ES" smtClean="0"/>
              <a:t>10/10/2025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s-E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16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0" y="1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8 Rectángulo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7A847CFC-816F-41D0-AAC0-9BF4FEBC753E}" type="datetimeFigureOut">
              <a:rPr lang="es-ES" smtClean="0"/>
              <a:t>10/10/2025</a:t>
            </a:fld>
            <a:endParaRPr lang="es-ES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s-ES" dirty="0"/>
          </a:p>
        </p:txBody>
      </p:sp>
      <p:sp>
        <p:nvSpPr>
          <p:cNvPr id="8" name="7 Rectángulo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11 Elipse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14 Elipse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4343400" y="1040175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132FADFE-3B8F-471C-ABF0-DBC7717ECBBC}" type="slidenum">
              <a:rPr lang="es-ES" smtClean="0"/>
              <a:t>‹Nº›</a:t>
            </a:fld>
            <a:endParaRPr lang="es-ES" dirty="0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60649"/>
            <a:ext cx="7772400" cy="1872952"/>
          </a:xfrm>
        </p:spPr>
        <p:txBody>
          <a:bodyPr>
            <a:noAutofit/>
          </a:bodyPr>
          <a:lstStyle/>
          <a:p>
            <a:pPr defTabSz="1082650"/>
            <a:r>
              <a:rPr lang="es-ES" sz="44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s-ES" sz="44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</a:b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79512" y="2819400"/>
            <a:ext cx="8712968" cy="3561928"/>
          </a:xfrm>
        </p:spPr>
        <p:txBody>
          <a:bodyPr>
            <a:normAutofit/>
          </a:bodyPr>
          <a:lstStyle/>
          <a:p>
            <a:pPr algn="l"/>
            <a:r>
              <a:rPr lang="es-ES" sz="4100" cap="none" dirty="0" smtClean="0">
                <a:solidFill>
                  <a:schemeClr val="tx1"/>
                </a:solidFill>
              </a:rPr>
              <a:t>Asignatura: </a:t>
            </a:r>
            <a:r>
              <a:rPr lang="es-ES" sz="3600" cap="none" dirty="0" smtClean="0">
                <a:solidFill>
                  <a:schemeClr val="tx1"/>
                </a:solidFill>
              </a:rPr>
              <a:t>Derecho penal general I</a:t>
            </a:r>
          </a:p>
          <a:p>
            <a:pPr algn="just"/>
            <a:endParaRPr lang="es-ES" sz="3200" cap="none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ES" sz="3200" cap="none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Tema Nro.2: </a:t>
            </a:r>
            <a:r>
              <a:rPr lang="es-ES" sz="3200" cap="none" dirty="0">
                <a:solidFill>
                  <a:schemeClr val="tx1"/>
                </a:solidFill>
              </a:rPr>
              <a:t>Los principios generales del derecho penal. La ley penal.</a:t>
            </a:r>
          </a:p>
          <a:p>
            <a:pPr algn="just"/>
            <a:endParaRPr lang="es-ES" sz="3200" cap="none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endParaRPr lang="es-ES" sz="2000" cap="none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 descr="D:\Universidad de Artemisa\logo UA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360" y="0"/>
            <a:ext cx="1331640" cy="12687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3 Rectángulo"/>
          <p:cNvSpPr/>
          <p:nvPr/>
        </p:nvSpPr>
        <p:spPr>
          <a:xfrm>
            <a:off x="467544" y="208075"/>
            <a:ext cx="8136904" cy="18466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32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Facultad de Ciencias Sociales </a:t>
            </a:r>
            <a:endParaRPr lang="es-ES" sz="3200" b="1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ES" sz="32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y </a:t>
            </a:r>
            <a:r>
              <a:rPr lang="es-ES" sz="32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Humanística</a:t>
            </a:r>
            <a:br>
              <a:rPr lang="es-ES" sz="32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</a:br>
            <a:r>
              <a:rPr lang="es-ES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s-ES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</a:br>
            <a:r>
              <a:rPr lang="es-ES" sz="32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Departamento de Ciencias Jurídicas </a:t>
            </a:r>
            <a:endParaRPr lang="es-ES" sz="32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8844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23528" y="404664"/>
            <a:ext cx="8534400" cy="758952"/>
          </a:xfrm>
        </p:spPr>
        <p:txBody>
          <a:bodyPr>
            <a:normAutofit fontScale="90000"/>
          </a:bodyPr>
          <a:lstStyle/>
          <a:p>
            <a:r>
              <a:rPr lang="es-ES_tradnl" b="1" dirty="0">
                <a:solidFill>
                  <a:schemeClr val="tx1"/>
                </a:solidFill>
              </a:rPr>
              <a:t>Los principios generales del derecho penal.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es-ES_tradnl" b="1" dirty="0"/>
              <a:t>Igualdad:</a:t>
            </a:r>
            <a:r>
              <a:rPr lang="es-ES_tradnl" dirty="0"/>
              <a:t> presenta fundamento constitucional y está dirigido hacia todos </a:t>
            </a:r>
            <a:r>
              <a:rPr lang="es-ES_tradnl" dirty="0" smtClean="0"/>
              <a:t>ciudadanos.  </a:t>
            </a:r>
            <a:r>
              <a:rPr lang="es-ES_tradnl" dirty="0"/>
              <a:t>La aplicación coherente y racional de este principio no significa un trato uniforme para todo si no, no discriminatorios</a:t>
            </a:r>
            <a:r>
              <a:rPr lang="es-ES_tradnl" dirty="0" smtClean="0"/>
              <a:t>.</a:t>
            </a:r>
          </a:p>
          <a:p>
            <a:pPr marL="0" lvl="0" indent="0">
              <a:buNone/>
            </a:pPr>
            <a:r>
              <a:rPr lang="es-ES_tradnl" dirty="0" smtClean="0"/>
              <a:t>  </a:t>
            </a:r>
            <a:endParaRPr lang="es-ES" dirty="0"/>
          </a:p>
          <a:p>
            <a:pPr lvl="0"/>
            <a:r>
              <a:rPr lang="es-ES_tradnl" b="1" dirty="0"/>
              <a:t>Individualización y Humanización de las penas: </a:t>
            </a:r>
            <a:r>
              <a:rPr lang="es-ES_tradnl" dirty="0"/>
              <a:t>crítico y tarto cruel al trato de la pena. Plantea que le derecho penal tiene que estar destinado a una función preventiva, educadora y protectora por lo tanto sustenta la garantía y derechos de los ciudadanos.   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358899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 smtClean="0">
                <a:solidFill>
                  <a:schemeClr val="tx1"/>
                </a:solidFill>
              </a:rPr>
              <a:t>Cuestión de estudio</a:t>
            </a:r>
            <a:endParaRPr lang="es-ES" b="1" dirty="0">
              <a:solidFill>
                <a:schemeClr val="tx1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514350" lvl="0" indent="-514350">
              <a:buFont typeface="+mj-lt"/>
              <a:buAutoNum type="arabicPeriod"/>
            </a:pPr>
            <a:endParaRPr lang="es-ES_tradnl" b="1" dirty="0" smtClean="0"/>
          </a:p>
          <a:p>
            <a:pPr marL="514350" lvl="0" indent="-514350">
              <a:buFont typeface="+mj-lt"/>
              <a:buAutoNum type="arabicPeriod"/>
            </a:pPr>
            <a:endParaRPr lang="es-ES_tradnl" b="1" dirty="0"/>
          </a:p>
          <a:p>
            <a:pPr marL="514350" lvl="0" indent="-514350">
              <a:buFont typeface="+mj-lt"/>
              <a:buAutoNum type="arabicPeriod"/>
            </a:pPr>
            <a:endParaRPr lang="es-ES_tradnl" b="1" dirty="0" smtClean="0"/>
          </a:p>
          <a:p>
            <a:pPr marL="514350" lvl="0" indent="-514350">
              <a:buFont typeface="+mj-lt"/>
              <a:buAutoNum type="arabicPeriod" startAt="2"/>
            </a:pPr>
            <a:r>
              <a:rPr lang="es-ES_tradnl" b="1" dirty="0"/>
              <a:t>La norma jurídico penal. Estructura y funciones de la norma jurídico-penal.</a:t>
            </a:r>
            <a:endParaRPr lang="es-ES" dirty="0"/>
          </a:p>
          <a:p>
            <a:pPr marL="0" indent="0">
              <a:buNone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113519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s-ES_tradnl" b="1" dirty="0">
                <a:solidFill>
                  <a:schemeClr val="tx1"/>
                </a:solidFill>
              </a:rPr>
              <a:t>La norma jurídico penal</a:t>
            </a:r>
            <a:r>
              <a:rPr lang="es-ES_tradnl" b="1" dirty="0" smtClean="0">
                <a:solidFill>
                  <a:schemeClr val="tx1"/>
                </a:solidFill>
              </a:rPr>
              <a:t>.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s-ES_tradnl" b="1" dirty="0" smtClean="0"/>
          </a:p>
          <a:p>
            <a:endParaRPr lang="es-ES_tradnl" b="1" dirty="0"/>
          </a:p>
          <a:p>
            <a:r>
              <a:rPr lang="es-ES_tradnl" b="1" dirty="0" smtClean="0"/>
              <a:t>La </a:t>
            </a:r>
            <a:r>
              <a:rPr lang="es-ES_tradnl" b="1" dirty="0"/>
              <a:t>norma jurídica</a:t>
            </a:r>
            <a:r>
              <a:rPr lang="es-ES_tradnl" dirty="0"/>
              <a:t>: </a:t>
            </a:r>
            <a:r>
              <a:rPr lang="es-ES_tradnl" dirty="0" smtClean="0"/>
              <a:t>S</a:t>
            </a:r>
            <a:r>
              <a:rPr lang="es-ES" dirty="0"/>
              <a:t>urgen como consecuencia de la necesidad de regular las relaciones materiales existentes entre los hombres; consolidan reglas de conducta y vínculos recíprocos, exigidos por el sistema de relaciones sociales.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097595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s-ES_tradnl" b="1" dirty="0">
                <a:solidFill>
                  <a:schemeClr val="tx1"/>
                </a:solidFill>
              </a:rPr>
              <a:t>La norma jurídico penal</a:t>
            </a:r>
            <a:r>
              <a:rPr lang="es-ES_tradnl" b="1" dirty="0" smtClean="0">
                <a:solidFill>
                  <a:schemeClr val="tx1"/>
                </a:solidFill>
              </a:rPr>
              <a:t>.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s-ES_tradnl" b="1" dirty="0"/>
              <a:t>Estructuras de la norma jurídico-penal.</a:t>
            </a:r>
            <a:endParaRPr lang="es-ES" dirty="0"/>
          </a:p>
          <a:p>
            <a:pPr marL="690563" indent="-354013"/>
            <a:endParaRPr lang="es-ES_tradnl" b="1" dirty="0" smtClean="0"/>
          </a:p>
          <a:p>
            <a:pPr marL="690563" indent="-354013"/>
            <a:r>
              <a:rPr lang="es-ES_tradnl" b="1" dirty="0" smtClean="0"/>
              <a:t>L</a:t>
            </a:r>
            <a:r>
              <a:rPr lang="es-ES" b="1" dirty="0"/>
              <a:t>a disposición:</a:t>
            </a:r>
            <a:r>
              <a:rPr lang="es-ES" dirty="0"/>
              <a:t> que es la parte de la norma jurídico-penal en la cual se describe el acto socialmente peligroso que resulta prohibido.</a:t>
            </a:r>
          </a:p>
          <a:p>
            <a:pPr marL="690563" indent="-354013"/>
            <a:r>
              <a:rPr lang="es-ES" b="1" dirty="0"/>
              <a:t>La sanción:</a:t>
            </a:r>
            <a:r>
              <a:rPr lang="es-ES" dirty="0"/>
              <a:t> que es la parte de la norma jurídico penal en la cual se señala la consecuencia que trae aparejada el incumplimiento de la prohibición.</a:t>
            </a:r>
          </a:p>
          <a:p>
            <a:endParaRPr lang="es-ES_tradnl" b="1" dirty="0" smtClean="0"/>
          </a:p>
        </p:txBody>
      </p:sp>
    </p:spTree>
    <p:extLst>
      <p:ext uri="{BB962C8B-B14F-4D97-AF65-F5344CB8AC3E}">
        <p14:creationId xmlns:p14="http://schemas.microsoft.com/office/powerpoint/2010/main" val="3096303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s-ES_tradnl" b="1" dirty="0">
                <a:solidFill>
                  <a:schemeClr val="tx1"/>
                </a:solidFill>
              </a:rPr>
              <a:t>La norma jurídico penal</a:t>
            </a:r>
            <a:r>
              <a:rPr lang="es-ES_tradnl" b="1" dirty="0" smtClean="0">
                <a:solidFill>
                  <a:schemeClr val="tx1"/>
                </a:solidFill>
              </a:rPr>
              <a:t>.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s-ES_tradnl" b="1" dirty="0"/>
              <a:t>Estructuras de la norma jurídico-penal.</a:t>
            </a:r>
            <a:endParaRPr lang="es-ES" dirty="0"/>
          </a:p>
          <a:p>
            <a:pPr marL="690563" indent="-354013"/>
            <a:endParaRPr lang="es-ES_tradnl" b="1" dirty="0" smtClean="0"/>
          </a:p>
          <a:p>
            <a:pPr marL="336550" indent="0" algn="ctr">
              <a:buNone/>
            </a:pPr>
            <a:r>
              <a:rPr lang="es-ES" b="1" u="sng" dirty="0" smtClean="0">
                <a:latin typeface="Arial" pitchFamily="34" charset="0"/>
                <a:cs typeface="Arial" pitchFamily="34" charset="0"/>
              </a:rPr>
              <a:t>HURTO</a:t>
            </a:r>
          </a:p>
          <a:p>
            <a:pPr marL="0" indent="0" algn="just">
              <a:buNone/>
            </a:pPr>
            <a:r>
              <a:rPr lang="es-ES" dirty="0"/>
              <a:t>Artículo 410.1. Quien sustraiga una cosa mueble de ajena pertenencia, con ánimo de lucro, </a:t>
            </a:r>
            <a:r>
              <a:rPr lang="es-ES" u="sng" dirty="0">
                <a:solidFill>
                  <a:srgbClr val="7030A0"/>
                </a:solidFill>
              </a:rPr>
              <a:t>incurre en sanción de privación de libertad de uno a tres años o multa de trescientas a mil cuotas, o ambas.</a:t>
            </a:r>
          </a:p>
          <a:p>
            <a:pPr marL="336550" indent="0" algn="just">
              <a:buNone/>
            </a:pPr>
            <a:endParaRPr lang="es-ES" dirty="0" smtClean="0">
              <a:latin typeface="Arial" pitchFamily="34" charset="0"/>
              <a:cs typeface="Arial" pitchFamily="34" charset="0"/>
            </a:endParaRPr>
          </a:p>
          <a:p>
            <a:pPr marL="336550" indent="0" algn="just">
              <a:buNone/>
            </a:pPr>
            <a:r>
              <a:rPr lang="es-ES" dirty="0" smtClean="0">
                <a:latin typeface="Arial" pitchFamily="34" charset="0"/>
                <a:cs typeface="Arial" pitchFamily="34" charset="0"/>
              </a:rPr>
              <a:t>La disposición</a:t>
            </a:r>
            <a:r>
              <a:rPr lang="es-ES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                               </a:t>
            </a:r>
            <a:r>
              <a:rPr lang="es-ES" u="sng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La Sanción </a:t>
            </a:r>
            <a:endParaRPr lang="es-ES_tradnl" u="sng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9507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b="1" dirty="0">
                <a:solidFill>
                  <a:schemeClr val="tx1"/>
                </a:solidFill>
              </a:rPr>
              <a:t>La norma jurídico penal.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s-ES" b="1" dirty="0"/>
              <a:t>La norma penal incompleta</a:t>
            </a:r>
            <a:r>
              <a:rPr lang="es-ES" dirty="0"/>
              <a:t>: es aquella que amplía la disposición o la sanción de otra norma que en sí misma es completa.</a:t>
            </a:r>
          </a:p>
          <a:p>
            <a:pPr marL="0" indent="0">
              <a:buNone/>
            </a:pPr>
            <a:r>
              <a:rPr lang="es-ES" dirty="0"/>
              <a:t>Son normas penales incompletas, por ejemplo:</a:t>
            </a:r>
          </a:p>
          <a:p>
            <a:pPr marL="852488" lvl="0" indent="-273050"/>
            <a:r>
              <a:rPr lang="es-ES" dirty="0"/>
              <a:t>Las disposiciones relacionadas con las formas de la culpabilidad,</a:t>
            </a:r>
          </a:p>
          <a:p>
            <a:pPr marL="852488" lvl="0" indent="-273050"/>
            <a:r>
              <a:rPr lang="es-ES" dirty="0"/>
              <a:t>Las formas de la participación. </a:t>
            </a:r>
          </a:p>
          <a:p>
            <a:pPr marL="852488" lvl="0" indent="-273050"/>
            <a:r>
              <a:rPr lang="es-ES" dirty="0"/>
              <a:t>Las etapas en el desarrollo del acto delictivo, </a:t>
            </a:r>
          </a:p>
          <a:p>
            <a:pPr marL="852488" lvl="0" indent="-273050"/>
            <a:r>
              <a:rPr lang="es-ES" dirty="0"/>
              <a:t>Las eximentes de la responsabilidad penal, con las sanciones, etc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111788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b="1" dirty="0">
                <a:solidFill>
                  <a:schemeClr val="tx1"/>
                </a:solidFill>
              </a:rPr>
              <a:t>La norma jurídico penal.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s-ES" b="1" dirty="0"/>
              <a:t>La norma penal incompleta</a:t>
            </a:r>
            <a:r>
              <a:rPr lang="es-ES" dirty="0" smtClean="0"/>
              <a:t>:</a:t>
            </a:r>
          </a:p>
          <a:p>
            <a:pPr marL="0" indent="0" algn="ctr">
              <a:buNone/>
            </a:pPr>
            <a:endParaRPr lang="es-ES" dirty="0"/>
          </a:p>
          <a:p>
            <a:pPr marL="0" indent="0" algn="ctr">
              <a:buNone/>
            </a:pPr>
            <a:r>
              <a:rPr lang="es-ES" b="1" dirty="0" smtClean="0"/>
              <a:t>HOMICIDIO</a:t>
            </a:r>
          </a:p>
          <a:p>
            <a:pPr marL="0" indent="0" algn="just">
              <a:buNone/>
            </a:pPr>
            <a:r>
              <a:rPr lang="es-ES" b="1" dirty="0" smtClean="0"/>
              <a:t>ARTÍCULO 343. </a:t>
            </a:r>
            <a:r>
              <a:rPr lang="es-ES" dirty="0"/>
              <a:t>Quien mate a otra persona, incurre en sanción de privación de libertad de diez a veinte años</a:t>
            </a:r>
            <a:r>
              <a:rPr lang="es-ES" dirty="0" smtClean="0"/>
              <a:t>.</a:t>
            </a:r>
            <a:endParaRPr lang="es-ES" dirty="0"/>
          </a:p>
          <a:p>
            <a:pPr marL="0" indent="0">
              <a:buNone/>
            </a:pPr>
            <a:endParaRPr lang="es-ES" dirty="0" smtClean="0"/>
          </a:p>
          <a:p>
            <a:pPr marL="0" indent="0" algn="just">
              <a:buNone/>
            </a:pPr>
            <a:r>
              <a:rPr lang="es-ES" dirty="0" smtClean="0"/>
              <a:t>No recoge el grado de tentativa y hay que remitirse al art 13.3 </a:t>
            </a:r>
            <a:r>
              <a:rPr lang="es-ES_tradnl" dirty="0"/>
              <a:t>de la parte general de la Ley 151/22 Código penal que regula la tentativa. </a:t>
            </a:r>
            <a:r>
              <a:rPr lang="es-ES_tradnl" dirty="0" smtClean="0"/>
              <a:t> </a:t>
            </a:r>
            <a:endParaRPr lang="es-ES" dirty="0"/>
          </a:p>
          <a:p>
            <a:pPr marL="0" indent="0" algn="just">
              <a:buNone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196896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b="1" dirty="0">
                <a:solidFill>
                  <a:schemeClr val="tx1"/>
                </a:solidFill>
              </a:rPr>
              <a:t>La norma jurídico penal.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ES_tradnl" b="1" dirty="0"/>
              <a:t>Normas penales en blanco: </a:t>
            </a:r>
            <a:r>
              <a:rPr lang="es-ES_tradnl" dirty="0"/>
              <a:t>es aquella que se completa la disposición de esta norma en una norma de igual o inferior rasgo que el código penal, quedando determinada la sanción que se impone en el código penal. Pero sin embargo hace remisión implícita o explícita a otra norma de carácter no penal o extrapenal para complementar la disposición. </a:t>
            </a:r>
            <a:endParaRPr lang="es-ES" dirty="0"/>
          </a:p>
          <a:p>
            <a:pPr marL="0" indent="0" algn="just">
              <a:buNone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263591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b="1" dirty="0">
                <a:solidFill>
                  <a:schemeClr val="tx1"/>
                </a:solidFill>
              </a:rPr>
              <a:t>La norma jurídico penal.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es-ES_tradnl" b="1" dirty="0"/>
              <a:t>Normas penales en </a:t>
            </a:r>
            <a:r>
              <a:rPr lang="es-ES_tradnl" b="1" dirty="0" smtClean="0"/>
              <a:t>blanco</a:t>
            </a:r>
          </a:p>
          <a:p>
            <a:pPr marL="0" indent="0" algn="ctr">
              <a:buNone/>
            </a:pPr>
            <a:r>
              <a:rPr lang="es-ES" dirty="0" smtClean="0"/>
              <a:t>DELITOS </a:t>
            </a:r>
            <a:r>
              <a:rPr lang="es-ES" dirty="0"/>
              <a:t>COMETIDOS EN OCASIÓN DE </a:t>
            </a:r>
            <a:r>
              <a:rPr lang="es-ES" dirty="0" smtClean="0"/>
              <a:t>CONDUCIR VEHÍCULOS </a:t>
            </a:r>
            <a:r>
              <a:rPr lang="es-ES" dirty="0"/>
              <a:t>POR LAS VÍAS </a:t>
            </a:r>
            <a:r>
              <a:rPr lang="es-ES" dirty="0" smtClean="0"/>
              <a:t>PÚBLICAS</a:t>
            </a:r>
          </a:p>
          <a:p>
            <a:pPr marL="0" indent="0" algn="just">
              <a:buNone/>
            </a:pPr>
            <a:endParaRPr lang="es-ES" dirty="0" smtClean="0"/>
          </a:p>
          <a:p>
            <a:pPr marL="0" indent="0" algn="just">
              <a:buNone/>
            </a:pPr>
            <a:r>
              <a:rPr lang="es-ES" dirty="0" smtClean="0"/>
              <a:t>Artículo </a:t>
            </a:r>
            <a:r>
              <a:rPr lang="es-ES" dirty="0"/>
              <a:t>220. Quien, al conducir un vehículo infringiendo las leyes o reglamentos del tránsito, cause la muerte a una persona, incurre en sanción de privación de libertad de uno a diez años.</a:t>
            </a:r>
          </a:p>
          <a:p>
            <a:pPr marL="0" indent="0" algn="just">
              <a:buNone/>
            </a:pPr>
            <a:endParaRPr lang="es-ES" dirty="0" smtClean="0"/>
          </a:p>
          <a:p>
            <a:pPr marL="0" indent="0" algn="just">
              <a:buNone/>
            </a:pPr>
            <a:r>
              <a:rPr lang="es-ES" dirty="0" smtClean="0"/>
              <a:t>Te remite a la Ley </a:t>
            </a:r>
            <a:r>
              <a:rPr lang="es-ES" dirty="0"/>
              <a:t>109 de </a:t>
            </a:r>
            <a:r>
              <a:rPr lang="es-ES" dirty="0" smtClean="0"/>
              <a:t>2010</a:t>
            </a:r>
            <a:r>
              <a:rPr lang="es-ES" dirty="0"/>
              <a:t> </a:t>
            </a:r>
            <a:r>
              <a:rPr lang="es-ES" dirty="0" smtClean="0"/>
              <a:t>que</a:t>
            </a:r>
            <a:r>
              <a:rPr lang="es-ES" b="1" dirty="0" smtClean="0"/>
              <a:t> </a:t>
            </a:r>
            <a:r>
              <a:rPr lang="es-ES" dirty="0" smtClean="0"/>
              <a:t>establece </a:t>
            </a:r>
            <a:r>
              <a:rPr lang="es-ES" dirty="0"/>
              <a:t>el Código de Seguridad Vial vigente en el país</a:t>
            </a:r>
          </a:p>
        </p:txBody>
      </p:sp>
    </p:spTree>
    <p:extLst>
      <p:ext uri="{BB962C8B-B14F-4D97-AF65-F5344CB8AC3E}">
        <p14:creationId xmlns:p14="http://schemas.microsoft.com/office/powerpoint/2010/main" val="25321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 smtClean="0">
                <a:solidFill>
                  <a:schemeClr val="tx1"/>
                </a:solidFill>
              </a:rPr>
              <a:t>Cuestión de estudio</a:t>
            </a:r>
            <a:endParaRPr lang="es-ES" b="1" dirty="0">
              <a:solidFill>
                <a:schemeClr val="tx1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514350" lvl="0" indent="-514350">
              <a:buFont typeface="+mj-lt"/>
              <a:buAutoNum type="arabicPeriod"/>
            </a:pPr>
            <a:endParaRPr lang="es-ES_tradnl" b="1" dirty="0" smtClean="0"/>
          </a:p>
          <a:p>
            <a:pPr marL="514350" lvl="0" indent="-514350">
              <a:buFont typeface="+mj-lt"/>
              <a:buAutoNum type="arabicPeriod"/>
            </a:pPr>
            <a:endParaRPr lang="es-ES_tradnl" b="1" dirty="0"/>
          </a:p>
          <a:p>
            <a:pPr marL="514350" lvl="0" indent="-514350">
              <a:buFont typeface="+mj-lt"/>
              <a:buAutoNum type="arabicPeriod"/>
            </a:pPr>
            <a:endParaRPr lang="es-ES_tradnl" b="1" dirty="0" smtClean="0"/>
          </a:p>
          <a:p>
            <a:pPr marL="514350" lvl="0" indent="-514350">
              <a:buFont typeface="+mj-lt"/>
              <a:buAutoNum type="arabicPeriod" startAt="3"/>
            </a:pPr>
            <a:r>
              <a:rPr lang="es-ES_tradnl" b="1" dirty="0"/>
              <a:t>La relación jurídico penal. El ius puniendi, el momento constitutivo de la relación.</a:t>
            </a:r>
            <a:endParaRPr lang="es-ES" dirty="0"/>
          </a:p>
          <a:p>
            <a:pPr marL="0" indent="0">
              <a:buNone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890668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_tradnl" b="1" dirty="0">
                <a:solidFill>
                  <a:schemeClr val="tx1"/>
                </a:solidFill>
              </a:rPr>
              <a:t>Cuestión de </a:t>
            </a:r>
            <a:r>
              <a:rPr lang="es-ES_tradnl" b="1" dirty="0" smtClean="0">
                <a:solidFill>
                  <a:schemeClr val="tx1"/>
                </a:solidFill>
              </a:rPr>
              <a:t>estudio</a:t>
            </a:r>
            <a:r>
              <a:rPr lang="es-ES_tradnl" b="1" dirty="0">
                <a:solidFill>
                  <a:schemeClr val="tx1"/>
                </a:solidFill>
              </a:rPr>
              <a:t>	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 marL="514350" lvl="0" indent="-514350">
              <a:buFont typeface="+mj-lt"/>
              <a:buAutoNum type="arabicPeriod"/>
            </a:pPr>
            <a:r>
              <a:rPr lang="es-ES_tradnl" dirty="0" smtClean="0"/>
              <a:t>Los </a:t>
            </a:r>
            <a:r>
              <a:rPr lang="es-ES_tradnl" dirty="0"/>
              <a:t>principios generales del derecho penal. Legalidad, Culpabilidad, Intervención Mínima, Proporcionalidad, Igualdad, Individualización y Humanización de las penas</a:t>
            </a:r>
            <a:endParaRPr lang="es-ES" dirty="0"/>
          </a:p>
          <a:p>
            <a:pPr marL="514350" lvl="0" indent="-514350">
              <a:buFont typeface="+mj-lt"/>
              <a:buAutoNum type="arabicPeriod"/>
            </a:pPr>
            <a:r>
              <a:rPr lang="es-ES_tradnl" dirty="0"/>
              <a:t>La norma jurídico penal. Estructura y funciones de la norma jurídico-penal.</a:t>
            </a:r>
            <a:endParaRPr lang="es-ES" dirty="0"/>
          </a:p>
          <a:p>
            <a:pPr marL="514350" lvl="0" indent="-514350">
              <a:buFont typeface="+mj-lt"/>
              <a:buAutoNum type="arabicPeriod"/>
            </a:pPr>
            <a:r>
              <a:rPr lang="es-ES_tradnl" dirty="0"/>
              <a:t>La relación jurídico penal. El ius puniendi, el momento constitutivo de la relación.</a:t>
            </a:r>
            <a:endParaRPr lang="es-ES" dirty="0"/>
          </a:p>
          <a:p>
            <a:pPr marL="514350" lvl="0" indent="-514350">
              <a:buFont typeface="+mj-lt"/>
              <a:buAutoNum type="arabicPeriod"/>
            </a:pPr>
            <a:r>
              <a:rPr lang="es-ES_tradnl" dirty="0"/>
              <a:t>La eficacia de la ley penal en el tiempo. Irretroactividad, retroactividad y la ultractividad de las leyes penales.</a:t>
            </a:r>
            <a:endParaRPr lang="es-ES" dirty="0"/>
          </a:p>
          <a:p>
            <a:pPr marL="514350" lvl="0" indent="-514350">
              <a:buFont typeface="+mj-lt"/>
              <a:buAutoNum type="arabicPeriod"/>
            </a:pPr>
            <a:r>
              <a:rPr lang="es-ES_tradnl" dirty="0"/>
              <a:t>La eficacia de la ley penal en el espacio. Territorialidad y extraterritorialidad.</a:t>
            </a:r>
            <a:endParaRPr lang="es-ES" dirty="0"/>
          </a:p>
          <a:p>
            <a:pPr marL="514350" indent="-514350">
              <a:buFont typeface="+mj-lt"/>
              <a:buAutoNum type="arabicPeriod"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768557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s-ES_tradnl" b="1" dirty="0">
                <a:solidFill>
                  <a:schemeClr val="tx1"/>
                </a:solidFill>
              </a:rPr>
              <a:t>La relación jurídico penal. 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endParaRPr lang="es-ES" b="1" dirty="0" smtClean="0"/>
          </a:p>
          <a:p>
            <a:pPr algn="just"/>
            <a:r>
              <a:rPr lang="es-ES" b="1" dirty="0" smtClean="0"/>
              <a:t>La </a:t>
            </a:r>
            <a:r>
              <a:rPr lang="es-ES" b="1" dirty="0"/>
              <a:t>relación jurídica</a:t>
            </a:r>
            <a:r>
              <a:rPr lang="es-ES" dirty="0"/>
              <a:t> surge, únicamente, sobre la base de la norma jurídica y  funciona en la sociedad sólo a través de la regulación que presupone la atribución de derechos y obligaciones subjetivas, correspondientes unos y otras a sujetos determinados.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32955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s-ES_tradnl" b="1" dirty="0">
                <a:solidFill>
                  <a:schemeClr val="tx1"/>
                </a:solidFill>
              </a:rPr>
              <a:t>La relación jurídico penal. 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endParaRPr lang="es-ES" b="1" dirty="0" smtClean="0"/>
          </a:p>
          <a:p>
            <a:pPr algn="just"/>
            <a:r>
              <a:rPr lang="es-ES" dirty="0"/>
              <a:t>El vínculo entre la norma jurídica y la relación jurídica</a:t>
            </a:r>
          </a:p>
        </p:txBody>
      </p:sp>
      <p:graphicFrame>
        <p:nvGraphicFramePr>
          <p:cNvPr id="4" name="3 Diagrama"/>
          <p:cNvGraphicFramePr/>
          <p:nvPr>
            <p:extLst>
              <p:ext uri="{D42A27DB-BD31-4B8C-83A1-F6EECF244321}">
                <p14:modId xmlns:p14="http://schemas.microsoft.com/office/powerpoint/2010/main" val="2628829139"/>
              </p:ext>
            </p:extLst>
          </p:nvPr>
        </p:nvGraphicFramePr>
        <p:xfrm>
          <a:off x="0" y="2924944"/>
          <a:ext cx="9144000" cy="25360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79930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s-ES_tradnl" b="1" dirty="0">
                <a:solidFill>
                  <a:schemeClr val="tx1"/>
                </a:solidFill>
              </a:rPr>
              <a:t>La relación jurídico penal. 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es-ES_tradnl" b="1" dirty="0" smtClean="0"/>
              <a:t>El </a:t>
            </a:r>
            <a:r>
              <a:rPr lang="es-ES_tradnl" b="1" dirty="0"/>
              <a:t>ius </a:t>
            </a:r>
            <a:r>
              <a:rPr lang="es-ES_tradnl" b="1" dirty="0" smtClean="0"/>
              <a:t>puniendi:</a:t>
            </a:r>
          </a:p>
          <a:p>
            <a:pPr marL="0" indent="0">
              <a:buNone/>
            </a:pPr>
            <a:r>
              <a:rPr lang="es-ES_tradnl" dirty="0"/>
              <a:t>Se puede interpretar de dos formas:</a:t>
            </a:r>
            <a:endParaRPr lang="es-ES" dirty="0"/>
          </a:p>
          <a:p>
            <a:pPr lvl="0"/>
            <a:r>
              <a:rPr lang="es-ES_tradnl" dirty="0"/>
              <a:t>La facultad que tiene el estado de instituir delitos y penas.</a:t>
            </a:r>
            <a:endParaRPr lang="es-ES" dirty="0"/>
          </a:p>
          <a:p>
            <a:pPr lvl="0"/>
            <a:r>
              <a:rPr lang="es-ES_tradnl" dirty="0" smtClean="0"/>
              <a:t>Potestad </a:t>
            </a:r>
            <a:r>
              <a:rPr lang="es-ES_tradnl" dirty="0"/>
              <a:t>para aplicar sanciones penales a todos los ciudadanos que infrinjan la ley</a:t>
            </a:r>
            <a:r>
              <a:rPr lang="es-ES_tradnl" dirty="0" smtClean="0"/>
              <a:t>.</a:t>
            </a:r>
          </a:p>
          <a:p>
            <a:pPr lvl="0"/>
            <a:endParaRPr lang="es-ES_tradnl" dirty="0"/>
          </a:p>
          <a:p>
            <a:pPr marL="0" indent="0">
              <a:buNone/>
            </a:pPr>
            <a:r>
              <a:rPr lang="es-ES_tradnl" b="1" dirty="0"/>
              <a:t>Límites del Ius Puniendi:</a:t>
            </a:r>
            <a:endParaRPr lang="es-ES" dirty="0"/>
          </a:p>
          <a:p>
            <a:r>
              <a:rPr lang="es-ES_tradnl" dirty="0"/>
              <a:t>Se establecen para no vulnerar los derechos de los ciudadanos, ya que son una barrera de protección de sus derechos y garantías constitucionales.</a:t>
            </a:r>
            <a:endParaRPr lang="es-ES" dirty="0"/>
          </a:p>
          <a:p>
            <a:pPr lvl="0"/>
            <a:endParaRPr lang="es-ES" dirty="0"/>
          </a:p>
          <a:p>
            <a:pPr algn="just"/>
            <a:endParaRPr lang="es-ES" b="1" dirty="0" smtClean="0"/>
          </a:p>
        </p:txBody>
      </p:sp>
    </p:spTree>
    <p:extLst>
      <p:ext uri="{BB962C8B-B14F-4D97-AF65-F5344CB8AC3E}">
        <p14:creationId xmlns:p14="http://schemas.microsoft.com/office/powerpoint/2010/main" val="765103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 smtClean="0">
                <a:solidFill>
                  <a:schemeClr val="tx1"/>
                </a:solidFill>
              </a:rPr>
              <a:t>Cuestión de estudio</a:t>
            </a:r>
            <a:endParaRPr lang="es-ES" b="1" dirty="0">
              <a:solidFill>
                <a:schemeClr val="tx1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514350" lvl="0" indent="-514350">
              <a:buFont typeface="+mj-lt"/>
              <a:buAutoNum type="arabicPeriod"/>
            </a:pPr>
            <a:endParaRPr lang="es-ES_tradnl" b="1" dirty="0" smtClean="0"/>
          </a:p>
          <a:p>
            <a:pPr marL="514350" lvl="0" indent="-514350">
              <a:buFont typeface="+mj-lt"/>
              <a:buAutoNum type="arabicPeriod"/>
            </a:pPr>
            <a:endParaRPr lang="es-ES_tradnl" b="1" dirty="0"/>
          </a:p>
          <a:p>
            <a:pPr marL="514350" lvl="0" indent="-514350">
              <a:buFont typeface="+mj-lt"/>
              <a:buAutoNum type="arabicPeriod"/>
            </a:pPr>
            <a:endParaRPr lang="es-ES_tradnl" b="1" dirty="0" smtClean="0"/>
          </a:p>
          <a:p>
            <a:pPr marL="514350" indent="-514350" algn="just">
              <a:buFont typeface="+mj-lt"/>
              <a:buAutoNum type="arabicPeriod" startAt="4"/>
            </a:pPr>
            <a:r>
              <a:rPr lang="es-ES_tradnl" b="1" dirty="0"/>
              <a:t>La eficacia de la ley penal en el tiempo. Irretroactividad, retroactividad y la ultractividad de las leyes </a:t>
            </a:r>
            <a:r>
              <a:rPr lang="es-ES_tradnl" b="1" dirty="0" smtClean="0"/>
              <a:t>penales.</a:t>
            </a:r>
            <a:endParaRPr lang="es-ES" dirty="0"/>
          </a:p>
          <a:p>
            <a:pPr marL="0" indent="0">
              <a:buNone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355935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b="1" dirty="0">
                <a:solidFill>
                  <a:schemeClr val="tx1"/>
                </a:solidFill>
              </a:rPr>
              <a:t>La eficacia de la ley penal en el tiempo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s-ES_tradnl" b="1" dirty="0" smtClean="0"/>
          </a:p>
          <a:p>
            <a:endParaRPr lang="es-ES_tradnl" b="1" dirty="0"/>
          </a:p>
          <a:p>
            <a:pPr algn="just"/>
            <a:r>
              <a:rPr lang="es-ES_tradnl" b="1" dirty="0" smtClean="0"/>
              <a:t>Sucesión </a:t>
            </a:r>
            <a:r>
              <a:rPr lang="es-ES_tradnl" b="1" dirty="0"/>
              <a:t>de leyes:</a:t>
            </a:r>
            <a:r>
              <a:rPr lang="es-ES_tradnl" dirty="0"/>
              <a:t> surge cuando el momento de la comisión del hecho delictivo y la extinción de la pena impuesta por el órgano jurisdiccional competente, sucede más de una ley que tenga que ver con la comisión del hecho delictivo.</a:t>
            </a:r>
            <a:endParaRPr lang="es-ES" dirty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012053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b="1" dirty="0">
                <a:solidFill>
                  <a:schemeClr val="tx1"/>
                </a:solidFill>
              </a:rPr>
              <a:t>La eficacia de la ley penal en el tiempo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s-ES_tradnl" b="1" dirty="0"/>
              <a:t>La </a:t>
            </a:r>
            <a:r>
              <a:rPr lang="es-ES" b="1" dirty="0"/>
              <a:t>la irretroactividad o retroactividad de la ley penal</a:t>
            </a:r>
            <a:r>
              <a:rPr lang="es-ES" dirty="0"/>
              <a:t>. </a:t>
            </a:r>
          </a:p>
          <a:p>
            <a:r>
              <a:rPr lang="es-ES" dirty="0" smtClean="0"/>
              <a:t>El  </a:t>
            </a:r>
            <a:r>
              <a:rPr lang="es-ES" dirty="0"/>
              <a:t>de la </a:t>
            </a:r>
            <a:r>
              <a:rPr lang="es-ES" b="1" dirty="0"/>
              <a:t>irretroactividad absoluta</a:t>
            </a:r>
            <a:r>
              <a:rPr lang="es-ES" dirty="0"/>
              <a:t> (siempre debe aplicarse la ley penal vigente en el momento de cometerse el hecho delictivo).</a:t>
            </a:r>
          </a:p>
          <a:p>
            <a:r>
              <a:rPr lang="es-ES" dirty="0" smtClean="0"/>
              <a:t>El </a:t>
            </a:r>
            <a:r>
              <a:rPr lang="es-ES" dirty="0"/>
              <a:t>de la </a:t>
            </a:r>
            <a:r>
              <a:rPr lang="es-ES" b="1" dirty="0"/>
              <a:t>retroactividad absoluta</a:t>
            </a:r>
            <a:r>
              <a:rPr lang="es-ES" dirty="0"/>
              <a:t> (debe aplicarse, en todos los casos, la nueva ley   penal, sea ésta más favorable o menos beneficiosa para el reo).</a:t>
            </a:r>
          </a:p>
          <a:p>
            <a:r>
              <a:rPr lang="es-ES" dirty="0" smtClean="0"/>
              <a:t>El </a:t>
            </a:r>
            <a:r>
              <a:rPr lang="es-ES" dirty="0"/>
              <a:t>de la </a:t>
            </a:r>
            <a:r>
              <a:rPr lang="es-ES" b="1" dirty="0"/>
              <a:t>irretroactividad relativa</a:t>
            </a:r>
            <a:r>
              <a:rPr lang="es-ES" dirty="0"/>
              <a:t> debe aplicarse la  ley penal dentro de cuya vigencia  se cometió el delito,  salvo en el caso que la ley nueva sea más benigna.</a:t>
            </a:r>
          </a:p>
          <a:p>
            <a:endParaRPr lang="es-ES_tradnl" b="1" dirty="0" smtClean="0"/>
          </a:p>
          <a:p>
            <a:endParaRPr lang="es-ES_tradnl" b="1" dirty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729401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b="1" dirty="0">
                <a:solidFill>
                  <a:schemeClr val="tx1"/>
                </a:solidFill>
              </a:rPr>
              <a:t>La eficacia de la ley penal en el tiempo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es-ES" dirty="0" smtClean="0"/>
          </a:p>
          <a:p>
            <a:endParaRPr lang="es-ES" dirty="0"/>
          </a:p>
          <a:p>
            <a:pPr algn="just"/>
            <a:r>
              <a:rPr lang="es-ES" dirty="0" smtClean="0"/>
              <a:t>El </a:t>
            </a:r>
            <a:r>
              <a:rPr lang="es-ES" dirty="0"/>
              <a:t>Código Penal cubano ha acogido (artículo </a:t>
            </a:r>
            <a:r>
              <a:rPr lang="es-ES" dirty="0" smtClean="0"/>
              <a:t>3) </a:t>
            </a:r>
            <a:r>
              <a:rPr lang="es-ES" dirty="0"/>
              <a:t>el de </a:t>
            </a:r>
            <a:r>
              <a:rPr lang="es-ES" b="1" dirty="0"/>
              <a:t>la irretroactividad relativa como principio general </a:t>
            </a:r>
            <a:r>
              <a:rPr lang="es-ES" dirty="0"/>
              <a:t>y el de </a:t>
            </a:r>
            <a:r>
              <a:rPr lang="es-ES" b="1" dirty="0"/>
              <a:t>la retroactividad como excepción</a:t>
            </a:r>
            <a:r>
              <a:rPr lang="es-ES" dirty="0"/>
              <a:t>, que resulta el criterio preferible.</a:t>
            </a:r>
          </a:p>
          <a:p>
            <a:endParaRPr lang="es-ES_tradnl" b="1" dirty="0" smtClean="0"/>
          </a:p>
          <a:p>
            <a:endParaRPr lang="es-ES_tradnl" b="1" dirty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765795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b="1" dirty="0">
                <a:solidFill>
                  <a:schemeClr val="tx1"/>
                </a:solidFill>
              </a:rPr>
              <a:t>La eficacia de la ley penal en el tiempo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291006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" b="1" dirty="0"/>
              <a:t>Principio general: Irretroactividad relativa en la primera parte artículo 3.1 de la Le 151/22 Código penal</a:t>
            </a:r>
            <a:r>
              <a:rPr lang="es-ES" b="1" dirty="0" smtClean="0"/>
              <a:t>.</a:t>
            </a:r>
          </a:p>
          <a:p>
            <a:pPr marL="0" indent="0">
              <a:buNone/>
            </a:pPr>
            <a:r>
              <a:rPr lang="es-ES" dirty="0" smtClean="0"/>
              <a:t>Cuando </a:t>
            </a:r>
            <a:r>
              <a:rPr lang="es-ES" dirty="0"/>
              <a:t>el acto de voluntad y resultado están separado en el tiempo surgen determinados inconvenientes. Para determinar los mismos existen tres criterios:</a:t>
            </a:r>
          </a:p>
          <a:p>
            <a:endParaRPr lang="es-ES_tradnl" b="1" dirty="0" smtClean="0"/>
          </a:p>
          <a:p>
            <a:endParaRPr lang="es-ES" dirty="0"/>
          </a:p>
        </p:txBody>
      </p:sp>
      <p:sp>
        <p:nvSpPr>
          <p:cNvPr id="4" name="3 CuadroTexto"/>
          <p:cNvSpPr txBox="1"/>
          <p:nvPr/>
        </p:nvSpPr>
        <p:spPr>
          <a:xfrm>
            <a:off x="611560" y="4020980"/>
            <a:ext cx="7848872" cy="2308324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r>
              <a:rPr lang="es-ES" sz="3600" b="1" dirty="0"/>
              <a:t>Acto</a:t>
            </a:r>
          </a:p>
          <a:p>
            <a:r>
              <a:rPr lang="es-ES" sz="3600" b="1" dirty="0"/>
              <a:t> </a:t>
            </a:r>
            <a:r>
              <a:rPr lang="es-ES" sz="3600" b="1" dirty="0" smtClean="0"/>
              <a:t>              Resultado</a:t>
            </a:r>
          </a:p>
          <a:p>
            <a:r>
              <a:rPr lang="es-ES" sz="3600" b="1" dirty="0" smtClean="0"/>
              <a:t>                                           Mixto</a:t>
            </a:r>
            <a:endParaRPr lang="es-ES_tradnl" sz="3600" b="1" dirty="0" smtClean="0"/>
          </a:p>
          <a:p>
            <a:endParaRPr lang="es-ES" sz="3600" dirty="0"/>
          </a:p>
        </p:txBody>
      </p:sp>
    </p:spTree>
    <p:extLst>
      <p:ext uri="{BB962C8B-B14F-4D97-AF65-F5344CB8AC3E}">
        <p14:creationId xmlns:p14="http://schemas.microsoft.com/office/powerpoint/2010/main" val="2836511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b="1" dirty="0">
                <a:solidFill>
                  <a:schemeClr val="tx1"/>
                </a:solidFill>
              </a:rPr>
              <a:t>La eficacia de la ley penal en el tiempo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1685928"/>
          </a:xfrm>
        </p:spPr>
        <p:txBody>
          <a:bodyPr>
            <a:normAutofit/>
          </a:bodyPr>
          <a:lstStyle/>
          <a:p>
            <a:r>
              <a:rPr lang="es-ES_tradnl" b="1" dirty="0" smtClean="0"/>
              <a:t>Criterio del acto: </a:t>
            </a:r>
            <a:r>
              <a:rPr lang="es-ES_tradnl" dirty="0" smtClean="0"/>
              <a:t>El momento de la </a:t>
            </a:r>
            <a:r>
              <a:rPr lang="es-ES_tradnl" dirty="0"/>
              <a:t>comisión del hecho delictivo es cuando el sujeto materializa  ese comportamiento. </a:t>
            </a:r>
            <a:endParaRPr lang="es-ES_tradnl" dirty="0" smtClean="0"/>
          </a:p>
          <a:p>
            <a:endParaRPr lang="es-ES" dirty="0"/>
          </a:p>
        </p:txBody>
      </p:sp>
      <p:cxnSp>
        <p:nvCxnSpPr>
          <p:cNvPr id="6" name="5 Conector recto de flecha"/>
          <p:cNvCxnSpPr/>
          <p:nvPr/>
        </p:nvCxnSpPr>
        <p:spPr>
          <a:xfrm>
            <a:off x="899592" y="3645024"/>
            <a:ext cx="6912768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" name="6 Conector recto de flecha"/>
          <p:cNvCxnSpPr/>
          <p:nvPr/>
        </p:nvCxnSpPr>
        <p:spPr>
          <a:xfrm flipV="1">
            <a:off x="1051992" y="3797424"/>
            <a:ext cx="279648" cy="78370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0" name="9 CuadroTexto"/>
          <p:cNvSpPr txBox="1"/>
          <p:nvPr/>
        </p:nvSpPr>
        <p:spPr>
          <a:xfrm>
            <a:off x="107504" y="4618003"/>
            <a:ext cx="24482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Lesiones provocadas</a:t>
            </a:r>
          </a:p>
          <a:p>
            <a:r>
              <a:rPr lang="es-ES" dirty="0" smtClean="0"/>
              <a:t>15/01/2022</a:t>
            </a:r>
            <a:endParaRPr lang="es-ES" dirty="0"/>
          </a:p>
        </p:txBody>
      </p:sp>
      <p:cxnSp>
        <p:nvCxnSpPr>
          <p:cNvPr id="11" name="10 Conector recto de flecha"/>
          <p:cNvCxnSpPr/>
          <p:nvPr/>
        </p:nvCxnSpPr>
        <p:spPr>
          <a:xfrm flipH="1" flipV="1">
            <a:off x="2051720" y="3797424"/>
            <a:ext cx="1584176" cy="78370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4" name="13 CuadroTexto"/>
          <p:cNvSpPr txBox="1"/>
          <p:nvPr/>
        </p:nvSpPr>
        <p:spPr>
          <a:xfrm>
            <a:off x="3626768" y="4726210"/>
            <a:ext cx="33214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Fallece producto a las lesiones</a:t>
            </a:r>
          </a:p>
          <a:p>
            <a:r>
              <a:rPr lang="es-ES" dirty="0" smtClean="0"/>
              <a:t>17/01/2022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073219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b="1" dirty="0">
                <a:solidFill>
                  <a:schemeClr val="tx1"/>
                </a:solidFill>
              </a:rPr>
              <a:t>La eficacia de la ley penal en el tiempo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1685928"/>
          </a:xfrm>
        </p:spPr>
        <p:txBody>
          <a:bodyPr>
            <a:normAutofit/>
          </a:bodyPr>
          <a:lstStyle/>
          <a:p>
            <a:pPr lvl="0"/>
            <a:r>
              <a:rPr lang="es-ES" b="1" dirty="0"/>
              <a:t>Resultado: </a:t>
            </a:r>
            <a:r>
              <a:rPr lang="es-ES" dirty="0"/>
              <a:t>se produce la concurrencia producto de la comisión de ese hecho.</a:t>
            </a:r>
          </a:p>
          <a:p>
            <a:pPr marL="0" indent="0">
              <a:buNone/>
            </a:pPr>
            <a:endParaRPr lang="es-ES" dirty="0"/>
          </a:p>
        </p:txBody>
      </p:sp>
      <p:cxnSp>
        <p:nvCxnSpPr>
          <p:cNvPr id="6" name="5 Conector recto de flecha"/>
          <p:cNvCxnSpPr/>
          <p:nvPr/>
        </p:nvCxnSpPr>
        <p:spPr>
          <a:xfrm>
            <a:off x="899592" y="3645024"/>
            <a:ext cx="6912768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" name="6 Conector recto de flecha"/>
          <p:cNvCxnSpPr/>
          <p:nvPr/>
        </p:nvCxnSpPr>
        <p:spPr>
          <a:xfrm flipV="1">
            <a:off x="1051992" y="3797424"/>
            <a:ext cx="279648" cy="78370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0" name="9 CuadroTexto"/>
          <p:cNvSpPr txBox="1"/>
          <p:nvPr/>
        </p:nvSpPr>
        <p:spPr>
          <a:xfrm>
            <a:off x="107504" y="4618003"/>
            <a:ext cx="24482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Lesiones provocadas</a:t>
            </a:r>
          </a:p>
          <a:p>
            <a:r>
              <a:rPr lang="es-ES" dirty="0" smtClean="0"/>
              <a:t>15/01/2022</a:t>
            </a:r>
            <a:endParaRPr lang="es-ES" dirty="0"/>
          </a:p>
        </p:txBody>
      </p:sp>
      <p:cxnSp>
        <p:nvCxnSpPr>
          <p:cNvPr id="11" name="10 Conector recto de flecha"/>
          <p:cNvCxnSpPr/>
          <p:nvPr/>
        </p:nvCxnSpPr>
        <p:spPr>
          <a:xfrm flipH="1" flipV="1">
            <a:off x="2051720" y="3797424"/>
            <a:ext cx="1584176" cy="78370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4" name="13 CuadroTexto"/>
          <p:cNvSpPr txBox="1"/>
          <p:nvPr/>
        </p:nvSpPr>
        <p:spPr>
          <a:xfrm>
            <a:off x="3626768" y="4726210"/>
            <a:ext cx="33214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Fallece producto a las lesiones</a:t>
            </a:r>
          </a:p>
          <a:p>
            <a:r>
              <a:rPr lang="es-ES" dirty="0" smtClean="0"/>
              <a:t>17/01/2022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336360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b="1" dirty="0">
                <a:solidFill>
                  <a:schemeClr val="tx1"/>
                </a:solidFill>
              </a:rPr>
              <a:t>Objetivos de la </a:t>
            </a:r>
            <a:r>
              <a:rPr lang="es-ES" b="1" dirty="0" smtClean="0">
                <a:solidFill>
                  <a:schemeClr val="tx1"/>
                </a:solidFill>
              </a:rPr>
              <a:t>conferencia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marL="514350" lvl="0" indent="-514350">
              <a:buFont typeface="+mj-lt"/>
              <a:buAutoNum type="arabicPeriod"/>
            </a:pPr>
            <a:r>
              <a:rPr lang="es-ES_tradnl" dirty="0" smtClean="0"/>
              <a:t>Identificar </a:t>
            </a:r>
            <a:r>
              <a:rPr lang="es-ES_tradnl" dirty="0"/>
              <a:t>los principios generales del derecho penal y conocer  la importancia que revisten para la fundamentación legal de las instituciones jurídico-penal. </a:t>
            </a:r>
            <a:endParaRPr lang="es-ES" dirty="0"/>
          </a:p>
          <a:p>
            <a:pPr marL="514350" lvl="0" indent="-514350">
              <a:buFont typeface="+mj-lt"/>
              <a:buAutoNum type="arabicPeriod"/>
            </a:pPr>
            <a:r>
              <a:rPr lang="es-ES_tradnl" dirty="0"/>
              <a:t>Comprender la estructura y las funciones de la norma jurídico penal, así como la concepción del ius puniendi.</a:t>
            </a:r>
            <a:endParaRPr lang="es-ES" dirty="0"/>
          </a:p>
          <a:p>
            <a:pPr marL="514350" indent="-514350">
              <a:buFont typeface="+mj-lt"/>
              <a:buAutoNum type="arabicPeriod"/>
            </a:pPr>
            <a:r>
              <a:rPr lang="es-ES_tradnl" dirty="0"/>
              <a:t>Desarrollar criterios correctos y particularizados en torno a la eficacia de la Ley Penal en el tiempo y el espacio, fundamentando sus principios generales, las excepciones y sus aplicaciones.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34917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b="1" dirty="0">
                <a:solidFill>
                  <a:schemeClr val="tx1"/>
                </a:solidFill>
              </a:rPr>
              <a:t>La eficacia de la ley penal en el tiempo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323528" y="2996952"/>
            <a:ext cx="8503920" cy="1685928"/>
          </a:xfrm>
        </p:spPr>
        <p:txBody>
          <a:bodyPr>
            <a:normAutofit lnSpcReduction="10000"/>
          </a:bodyPr>
          <a:lstStyle/>
          <a:p>
            <a:pPr lvl="0"/>
            <a:r>
              <a:rPr lang="es-ES" b="1" dirty="0"/>
              <a:t>Mixto: </a:t>
            </a:r>
            <a:r>
              <a:rPr lang="es-ES" dirty="0"/>
              <a:t>Cuando se produce materialmente la realización de ese acto y cuando se produce la consecuencia o resultado por el despliegue material de ese comportamiento.  </a:t>
            </a:r>
          </a:p>
          <a:p>
            <a:pPr marL="0" indent="0">
              <a:buNone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152317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b="1" dirty="0">
                <a:solidFill>
                  <a:schemeClr val="tx1"/>
                </a:solidFill>
              </a:rPr>
              <a:t>La eficacia de la ley penal en el tiempo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1685928"/>
          </a:xfrm>
        </p:spPr>
        <p:txBody>
          <a:bodyPr>
            <a:normAutofit/>
          </a:bodyPr>
          <a:lstStyle/>
          <a:p>
            <a:r>
              <a:rPr lang="es-ES_tradnl" b="1" dirty="0" smtClean="0"/>
              <a:t>Criterio del acto: </a:t>
            </a:r>
            <a:r>
              <a:rPr lang="es-ES_tradnl" dirty="0" smtClean="0"/>
              <a:t>El momento de la </a:t>
            </a:r>
            <a:r>
              <a:rPr lang="es-ES_tradnl" dirty="0"/>
              <a:t>comisión del hecho delictivo es cuando el sujeto materializa  ese comportamiento. </a:t>
            </a:r>
            <a:endParaRPr lang="es-ES_tradnl" dirty="0" smtClean="0"/>
          </a:p>
          <a:p>
            <a:endParaRPr lang="es-ES" dirty="0"/>
          </a:p>
        </p:txBody>
      </p:sp>
      <p:cxnSp>
        <p:nvCxnSpPr>
          <p:cNvPr id="6" name="5 Conector recto de flecha"/>
          <p:cNvCxnSpPr/>
          <p:nvPr/>
        </p:nvCxnSpPr>
        <p:spPr>
          <a:xfrm>
            <a:off x="899592" y="3645024"/>
            <a:ext cx="6912768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" name="6 Conector recto de flecha"/>
          <p:cNvCxnSpPr/>
          <p:nvPr/>
        </p:nvCxnSpPr>
        <p:spPr>
          <a:xfrm flipV="1">
            <a:off x="1051992" y="3797424"/>
            <a:ext cx="279648" cy="78370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0" name="9 CuadroTexto"/>
          <p:cNvSpPr txBox="1"/>
          <p:nvPr/>
        </p:nvSpPr>
        <p:spPr>
          <a:xfrm>
            <a:off x="107504" y="4618003"/>
            <a:ext cx="24482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Lesiones provocadas</a:t>
            </a:r>
          </a:p>
          <a:p>
            <a:r>
              <a:rPr lang="es-ES" dirty="0" smtClean="0"/>
              <a:t>15/01/2022</a:t>
            </a:r>
            <a:endParaRPr lang="es-ES" dirty="0"/>
          </a:p>
        </p:txBody>
      </p:sp>
      <p:cxnSp>
        <p:nvCxnSpPr>
          <p:cNvPr id="11" name="10 Conector recto de flecha"/>
          <p:cNvCxnSpPr/>
          <p:nvPr/>
        </p:nvCxnSpPr>
        <p:spPr>
          <a:xfrm flipH="1" flipV="1">
            <a:off x="2051720" y="3797424"/>
            <a:ext cx="1584176" cy="78370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4" name="13 CuadroTexto"/>
          <p:cNvSpPr txBox="1"/>
          <p:nvPr/>
        </p:nvSpPr>
        <p:spPr>
          <a:xfrm>
            <a:off x="3626768" y="4726210"/>
            <a:ext cx="33214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Fallece producto a las lesiones</a:t>
            </a:r>
          </a:p>
          <a:p>
            <a:r>
              <a:rPr lang="es-ES" dirty="0" smtClean="0"/>
              <a:t>17/01/2022</a:t>
            </a:r>
            <a:endParaRPr lang="es-ES" dirty="0"/>
          </a:p>
        </p:txBody>
      </p:sp>
      <p:sp>
        <p:nvSpPr>
          <p:cNvPr id="4" name="3 Rectángulo"/>
          <p:cNvSpPr/>
          <p:nvPr/>
        </p:nvSpPr>
        <p:spPr>
          <a:xfrm>
            <a:off x="395536" y="5695904"/>
            <a:ext cx="828092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2000" dirty="0">
                <a:latin typeface="Arial" pitchFamily="34" charset="0"/>
                <a:cs typeface="Arial" pitchFamily="34" charset="0"/>
              </a:rPr>
              <a:t>Pero lo antes expuesto el </a:t>
            </a:r>
            <a:r>
              <a:rPr lang="es-ES" sz="2000" dirty="0" smtClean="0">
                <a:latin typeface="Arial" pitchFamily="34" charset="0"/>
                <a:cs typeface="Arial" pitchFamily="34" charset="0"/>
              </a:rPr>
              <a:t>Código </a:t>
            </a:r>
            <a:r>
              <a:rPr lang="es-ES" sz="2000" dirty="0">
                <a:latin typeface="Arial" pitchFamily="34" charset="0"/>
                <a:cs typeface="Arial" pitchFamily="34" charset="0"/>
              </a:rPr>
              <a:t>penal en su </a:t>
            </a:r>
            <a:r>
              <a:rPr lang="es-ES" sz="2000" dirty="0" smtClean="0">
                <a:latin typeface="Arial" pitchFamily="34" charset="0"/>
                <a:cs typeface="Arial" pitchFamily="34" charset="0"/>
              </a:rPr>
              <a:t>artículo16.1 </a:t>
            </a:r>
            <a:r>
              <a:rPr lang="es-ES" sz="2000" dirty="0">
                <a:latin typeface="Arial" pitchFamily="34" charset="0"/>
                <a:cs typeface="Arial" pitchFamily="34" charset="0"/>
              </a:rPr>
              <a:t>se afilia al criterio del acto. </a:t>
            </a:r>
          </a:p>
        </p:txBody>
      </p:sp>
    </p:spTree>
    <p:extLst>
      <p:ext uri="{BB962C8B-B14F-4D97-AF65-F5344CB8AC3E}">
        <p14:creationId xmlns:p14="http://schemas.microsoft.com/office/powerpoint/2010/main" val="3459270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b="1" dirty="0">
                <a:solidFill>
                  <a:schemeClr val="tx1"/>
                </a:solidFill>
              </a:rPr>
              <a:t>La eficacia de la ley penal en el tiempo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291006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_tradnl" b="1" dirty="0"/>
              <a:t>Principio de Excepción: La retroactividad de la ley más favorable al reo. </a:t>
            </a:r>
            <a:r>
              <a:rPr lang="es-ES" b="1" dirty="0"/>
              <a:t>S</a:t>
            </a:r>
            <a:r>
              <a:rPr lang="es-ES" b="1" dirty="0" smtClean="0"/>
              <a:t>egunda </a:t>
            </a:r>
            <a:r>
              <a:rPr lang="es-ES" b="1" dirty="0"/>
              <a:t>parte del artículo 3.1 de la Ley 151/22 Código penal. </a:t>
            </a:r>
            <a:r>
              <a:rPr lang="es-ES" b="1" dirty="0" smtClean="0"/>
              <a:t>y Art 100 Carta Magna</a:t>
            </a:r>
            <a:endParaRPr lang="es-ES" dirty="0"/>
          </a:p>
          <a:p>
            <a:r>
              <a:rPr lang="es-ES_tradnl" dirty="0"/>
              <a:t>Para analizar cuando una ley es más favorable o no se analizan dos cuestiones: </a:t>
            </a:r>
            <a:endParaRPr lang="es-ES_tradnl" dirty="0" smtClean="0"/>
          </a:p>
          <a:p>
            <a:endParaRPr lang="es-ES_tradnl" b="1" dirty="0" smtClean="0"/>
          </a:p>
          <a:p>
            <a:endParaRPr lang="es-ES" dirty="0"/>
          </a:p>
        </p:txBody>
      </p:sp>
      <p:sp>
        <p:nvSpPr>
          <p:cNvPr id="4" name="3 CuadroTexto"/>
          <p:cNvSpPr txBox="1"/>
          <p:nvPr/>
        </p:nvSpPr>
        <p:spPr>
          <a:xfrm>
            <a:off x="323528" y="4509120"/>
            <a:ext cx="8496944" cy="1754326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pPr marL="571500" indent="-571500">
              <a:buFont typeface="Arial" pitchFamily="34" charset="0"/>
              <a:buChar char="•"/>
            </a:pPr>
            <a:r>
              <a:rPr lang="es-ES_tradnl" sz="3600" b="1" dirty="0"/>
              <a:t>Leyes totalmente </a:t>
            </a:r>
            <a:r>
              <a:rPr lang="es-ES_tradnl" sz="3600" b="1" dirty="0" smtClean="0"/>
              <a:t>favorables.</a:t>
            </a:r>
          </a:p>
          <a:p>
            <a:endParaRPr lang="es-ES_tradnl" sz="3600" b="1" dirty="0" smtClean="0"/>
          </a:p>
          <a:p>
            <a:pPr marL="571500" indent="-571500">
              <a:buFont typeface="Arial" pitchFamily="34" charset="0"/>
              <a:buChar char="•"/>
            </a:pPr>
            <a:r>
              <a:rPr lang="es-ES_tradnl" sz="3600" b="1" dirty="0"/>
              <a:t>Leyes relativamente </a:t>
            </a:r>
            <a:r>
              <a:rPr lang="es-ES_tradnl" sz="3600" b="1" dirty="0" smtClean="0"/>
              <a:t>Favorables</a:t>
            </a:r>
            <a:r>
              <a:rPr lang="es-ES_tradnl" sz="3600" b="1" dirty="0"/>
              <a:t>.</a:t>
            </a:r>
            <a:r>
              <a:rPr lang="es-ES_tradnl" sz="3600" dirty="0" smtClean="0"/>
              <a:t> </a:t>
            </a:r>
            <a:endParaRPr lang="es-ES_tradnl" sz="3600" b="1" dirty="0"/>
          </a:p>
        </p:txBody>
      </p:sp>
    </p:spTree>
    <p:extLst>
      <p:ext uri="{BB962C8B-B14F-4D97-AF65-F5344CB8AC3E}">
        <p14:creationId xmlns:p14="http://schemas.microsoft.com/office/powerpoint/2010/main" val="1365717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b="1" dirty="0">
                <a:solidFill>
                  <a:schemeClr val="tx1"/>
                </a:solidFill>
              </a:rPr>
              <a:t>La eficacia de la ley penal en el tiempo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323528" y="1624733"/>
            <a:ext cx="8496944" cy="1200329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pPr marL="571500" indent="-571500">
              <a:buFont typeface="Arial" pitchFamily="34" charset="0"/>
              <a:buChar char="•"/>
            </a:pPr>
            <a:r>
              <a:rPr lang="es-ES_tradnl" sz="3600" b="1" dirty="0"/>
              <a:t>Leyes totalmente </a:t>
            </a:r>
            <a:r>
              <a:rPr lang="es-ES_tradnl" sz="3600" b="1" dirty="0" smtClean="0"/>
              <a:t>favorables.</a:t>
            </a:r>
          </a:p>
          <a:p>
            <a:endParaRPr lang="es-ES_tradnl" sz="3600" b="1" dirty="0" smtClean="0"/>
          </a:p>
        </p:txBody>
      </p:sp>
      <p:cxnSp>
        <p:nvCxnSpPr>
          <p:cNvPr id="5" name="4 Conector recto de flecha"/>
          <p:cNvCxnSpPr/>
          <p:nvPr/>
        </p:nvCxnSpPr>
        <p:spPr>
          <a:xfrm>
            <a:off x="899592" y="4149080"/>
            <a:ext cx="6912768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" name="6 Conector recto"/>
          <p:cNvCxnSpPr/>
          <p:nvPr/>
        </p:nvCxnSpPr>
        <p:spPr>
          <a:xfrm>
            <a:off x="4211960" y="4005064"/>
            <a:ext cx="0" cy="36004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9" name="8 Abrir llave"/>
          <p:cNvSpPr/>
          <p:nvPr/>
        </p:nvSpPr>
        <p:spPr>
          <a:xfrm rot="16200000">
            <a:off x="3833919" y="1250758"/>
            <a:ext cx="900100" cy="6768753"/>
          </a:xfrm>
          <a:prstGeom prst="leftBrace">
            <a:avLst>
              <a:gd name="adj1" fmla="val 9742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10" name="9 CuadroTexto"/>
          <p:cNvSpPr txBox="1"/>
          <p:nvPr/>
        </p:nvSpPr>
        <p:spPr>
          <a:xfrm>
            <a:off x="1331641" y="5373216"/>
            <a:ext cx="633670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 smtClean="0"/>
              <a:t>Juan Sancionado a 3 años de TCCI por el delito de lesiones </a:t>
            </a:r>
            <a:endParaRPr lang="es-ES" sz="2000" dirty="0"/>
          </a:p>
        </p:txBody>
      </p:sp>
      <p:sp>
        <p:nvSpPr>
          <p:cNvPr id="11" name="10 Abrir llave"/>
          <p:cNvSpPr/>
          <p:nvPr/>
        </p:nvSpPr>
        <p:spPr>
          <a:xfrm rot="5400000">
            <a:off x="2105726" y="1898830"/>
            <a:ext cx="900100" cy="3312369"/>
          </a:xfrm>
          <a:prstGeom prst="leftBrace">
            <a:avLst>
              <a:gd name="adj1" fmla="val 9742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12" name="11 CuadroTexto"/>
          <p:cNvSpPr txBox="1"/>
          <p:nvPr/>
        </p:nvSpPr>
        <p:spPr>
          <a:xfrm>
            <a:off x="323529" y="2397077"/>
            <a:ext cx="35283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 smtClean="0"/>
              <a:t>Ley anterior sancionado a privación de libertad</a:t>
            </a:r>
            <a:endParaRPr lang="es-ES" sz="2000" dirty="0"/>
          </a:p>
        </p:txBody>
      </p:sp>
      <p:sp>
        <p:nvSpPr>
          <p:cNvPr id="13" name="12 Abrir llave"/>
          <p:cNvSpPr/>
          <p:nvPr/>
        </p:nvSpPr>
        <p:spPr>
          <a:xfrm rot="5400000">
            <a:off x="5445376" y="1805680"/>
            <a:ext cx="970077" cy="3436910"/>
          </a:xfrm>
          <a:prstGeom prst="leftBrace">
            <a:avLst>
              <a:gd name="adj1" fmla="val 9742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14" name="13 CuadroTexto"/>
          <p:cNvSpPr txBox="1"/>
          <p:nvPr/>
        </p:nvSpPr>
        <p:spPr>
          <a:xfrm>
            <a:off x="4499991" y="2442236"/>
            <a:ext cx="35283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 smtClean="0"/>
              <a:t>Nueva ley sancionado solo por multa</a:t>
            </a:r>
            <a:endParaRPr lang="es-ES" sz="2000" dirty="0"/>
          </a:p>
        </p:txBody>
      </p:sp>
    </p:spTree>
    <p:extLst>
      <p:ext uri="{BB962C8B-B14F-4D97-AF65-F5344CB8AC3E}">
        <p14:creationId xmlns:p14="http://schemas.microsoft.com/office/powerpoint/2010/main" val="162164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b="1" dirty="0">
                <a:solidFill>
                  <a:schemeClr val="tx1"/>
                </a:solidFill>
              </a:rPr>
              <a:t>La eficacia de la ley penal en el tiempo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323528" y="1624733"/>
            <a:ext cx="8496944" cy="1200329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pPr marL="571500" indent="-571500">
              <a:buFont typeface="Arial" pitchFamily="34" charset="0"/>
              <a:buChar char="•"/>
            </a:pPr>
            <a:r>
              <a:rPr lang="es-ES_tradnl" sz="3600" b="1" dirty="0"/>
              <a:t>Leyes relativamente Favorables</a:t>
            </a:r>
            <a:r>
              <a:rPr lang="es-ES_tradnl" sz="3600" b="1" dirty="0" smtClean="0"/>
              <a:t>.</a:t>
            </a:r>
          </a:p>
          <a:p>
            <a:endParaRPr lang="es-ES_tradnl" sz="3600" b="1" dirty="0" smtClean="0"/>
          </a:p>
        </p:txBody>
      </p:sp>
      <p:sp>
        <p:nvSpPr>
          <p:cNvPr id="3" name="2 Rectángulo"/>
          <p:cNvSpPr/>
          <p:nvPr/>
        </p:nvSpPr>
        <p:spPr>
          <a:xfrm>
            <a:off x="323528" y="2828838"/>
            <a:ext cx="8496944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_tradnl" sz="2800" dirty="0"/>
              <a:t>S</a:t>
            </a:r>
            <a:r>
              <a:rPr lang="es-ES_tradnl" sz="2800" dirty="0" smtClean="0"/>
              <a:t>e </a:t>
            </a:r>
            <a:r>
              <a:rPr lang="es-ES_tradnl" sz="2800" dirty="0"/>
              <a:t>le da la posibilidad al tribunal a que considere en cada caso concreto cual es la ley más favorable teniendo en cuenta el hecho cometido.   </a:t>
            </a:r>
            <a:endParaRPr lang="es-ES_tradnl" sz="2800" dirty="0" smtClean="0"/>
          </a:p>
          <a:p>
            <a:pPr algn="just"/>
            <a:endParaRPr lang="es-ES_tradnl" sz="2800" dirty="0"/>
          </a:p>
          <a:p>
            <a:pPr algn="just"/>
            <a:r>
              <a:rPr lang="es-ES_tradnl" sz="2800" dirty="0"/>
              <a:t>Artículo 3.3 de la Ley 151/22 Código penal</a:t>
            </a:r>
            <a:r>
              <a:rPr lang="es-ES_tradnl" sz="2800" dirty="0" smtClean="0"/>
              <a:t>. </a:t>
            </a:r>
            <a:r>
              <a:rPr lang="es-ES_tradnl" sz="2800" dirty="0"/>
              <a:t>Se da solución a sentencia firme y posterior a esto surge una nueva ley más favorable.</a:t>
            </a:r>
            <a:endParaRPr lang="es-ES" sz="2800" dirty="0"/>
          </a:p>
          <a:p>
            <a:pPr algn="just"/>
            <a:endParaRPr lang="es-ES" sz="2800" dirty="0"/>
          </a:p>
        </p:txBody>
      </p:sp>
    </p:spTree>
    <p:extLst>
      <p:ext uri="{BB962C8B-B14F-4D97-AF65-F5344CB8AC3E}">
        <p14:creationId xmlns:p14="http://schemas.microsoft.com/office/powerpoint/2010/main" val="1549828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 smtClean="0">
                <a:solidFill>
                  <a:schemeClr val="tx1"/>
                </a:solidFill>
              </a:rPr>
              <a:t>Cuestión de estudio</a:t>
            </a:r>
            <a:endParaRPr lang="es-ES" b="1" dirty="0">
              <a:solidFill>
                <a:schemeClr val="tx1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514350" lvl="0" indent="-514350">
              <a:buFont typeface="+mj-lt"/>
              <a:buAutoNum type="arabicPeriod"/>
            </a:pPr>
            <a:endParaRPr lang="es-ES_tradnl" b="1" dirty="0" smtClean="0"/>
          </a:p>
          <a:p>
            <a:pPr marL="514350" lvl="0" indent="-514350">
              <a:buFont typeface="+mj-lt"/>
              <a:buAutoNum type="arabicPeriod"/>
            </a:pPr>
            <a:endParaRPr lang="es-ES_tradnl" b="1" dirty="0"/>
          </a:p>
          <a:p>
            <a:pPr marL="514350" lvl="0" indent="-514350">
              <a:buFont typeface="+mj-lt"/>
              <a:buAutoNum type="arabicPeriod"/>
            </a:pPr>
            <a:endParaRPr lang="es-ES_tradnl" b="1" dirty="0" smtClean="0"/>
          </a:p>
          <a:p>
            <a:pPr marL="514350" lvl="0" indent="-514350" algn="just">
              <a:buFont typeface="+mj-lt"/>
              <a:buAutoNum type="arabicPeriod" startAt="5"/>
            </a:pPr>
            <a:r>
              <a:rPr lang="es-ES_tradnl" b="1" dirty="0"/>
              <a:t>La eficacia de la ley penal en el espacio. Territorialidad y extraterritorialidad.</a:t>
            </a:r>
            <a:endParaRPr lang="es-ES" dirty="0"/>
          </a:p>
          <a:p>
            <a:pPr marL="0" indent="0">
              <a:buNone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828451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_tradnl" b="1" dirty="0">
                <a:solidFill>
                  <a:schemeClr val="tx1"/>
                </a:solidFill>
              </a:rPr>
              <a:t>La eficacia de la ley penal en el espacio.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_tradnl" dirty="0" smtClean="0"/>
              <a:t>Se han creado tres criterios:</a:t>
            </a:r>
          </a:p>
          <a:p>
            <a:pPr marL="0" indent="0">
              <a:buNone/>
            </a:pPr>
            <a:endParaRPr lang="es-ES_tradnl" dirty="0" smtClean="0"/>
          </a:p>
          <a:p>
            <a:r>
              <a:rPr lang="es-ES" b="1" dirty="0"/>
              <a:t>Territorialidad </a:t>
            </a:r>
            <a:r>
              <a:rPr lang="es-ES" b="1" dirty="0" smtClean="0"/>
              <a:t>absoluta.</a:t>
            </a:r>
          </a:p>
          <a:p>
            <a:endParaRPr lang="es-ES" dirty="0"/>
          </a:p>
          <a:p>
            <a:r>
              <a:rPr lang="es-ES" b="1" dirty="0"/>
              <a:t>Extraterritorialidad </a:t>
            </a:r>
            <a:r>
              <a:rPr lang="es-ES" b="1" dirty="0" smtClean="0"/>
              <a:t>absoluta.</a:t>
            </a:r>
          </a:p>
          <a:p>
            <a:endParaRPr lang="es-ES" dirty="0"/>
          </a:p>
          <a:p>
            <a:r>
              <a:rPr lang="es-ES" b="1" dirty="0"/>
              <a:t>Territorialidad  </a:t>
            </a:r>
            <a:r>
              <a:rPr lang="es-ES" b="1" dirty="0" smtClean="0"/>
              <a:t>relativa.</a:t>
            </a:r>
            <a:endParaRPr lang="es-ES" dirty="0"/>
          </a:p>
          <a:p>
            <a:pPr marL="0" indent="0">
              <a:buNone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030836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_tradnl" b="1" dirty="0">
                <a:solidFill>
                  <a:schemeClr val="tx1"/>
                </a:solidFill>
              </a:rPr>
              <a:t>La eficacia de la ley penal en el espacio.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s-ES" b="1" dirty="0" smtClean="0"/>
          </a:p>
          <a:p>
            <a:endParaRPr lang="es-ES" b="1" dirty="0"/>
          </a:p>
          <a:p>
            <a:r>
              <a:rPr lang="es-ES" b="1" dirty="0" smtClean="0"/>
              <a:t>Territorialidad absoluta: </a:t>
            </a:r>
            <a:r>
              <a:rPr lang="es-ES" dirty="0"/>
              <a:t>considera que la ley aplicable es la del estado, siempre y cuando el hecho se cometió en el estado sin tener en cuenta la nacionalidad del actor y la víctima. </a:t>
            </a:r>
            <a:endParaRPr lang="es-ES" b="1" dirty="0" smtClean="0"/>
          </a:p>
          <a:p>
            <a:endParaRPr lang="es-ES" dirty="0"/>
          </a:p>
          <a:p>
            <a:pPr marL="0" indent="0">
              <a:buNone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981022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_tradnl" b="1" dirty="0">
                <a:solidFill>
                  <a:schemeClr val="tx1"/>
                </a:solidFill>
              </a:rPr>
              <a:t>La eficacia de la ley penal en el espacio.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 marL="0" lvl="0" indent="0">
              <a:buNone/>
            </a:pPr>
            <a:r>
              <a:rPr lang="es-ES" b="1" dirty="0" smtClean="0"/>
              <a:t>Extraterritorialidad </a:t>
            </a:r>
            <a:r>
              <a:rPr lang="es-ES" b="1" dirty="0"/>
              <a:t>absoluta: </a:t>
            </a:r>
            <a:r>
              <a:rPr lang="es-ES" dirty="0"/>
              <a:t>tomó dos direcciones:</a:t>
            </a:r>
          </a:p>
          <a:p>
            <a:endParaRPr lang="es-ES" dirty="0"/>
          </a:p>
          <a:p>
            <a:pPr lvl="0" algn="just"/>
            <a:r>
              <a:rPr lang="es-ES" b="1" dirty="0"/>
              <a:t>La personal o </a:t>
            </a:r>
            <a:r>
              <a:rPr lang="es-ES" b="1" dirty="0" smtClean="0"/>
              <a:t>de la personalidad:</a:t>
            </a:r>
            <a:r>
              <a:rPr lang="es-ES" dirty="0" smtClean="0"/>
              <a:t> </a:t>
            </a:r>
            <a:r>
              <a:rPr lang="es-ES" dirty="0"/>
              <a:t>sostiene que la ley penal del Estado debe aplicarse exclusivamente a los delitos cometidos por los ciudadanos del  Estado, cualquiera que sea el lugar en que esos hechos se hayan  cometido.</a:t>
            </a:r>
          </a:p>
          <a:p>
            <a:pPr algn="just"/>
            <a:r>
              <a:rPr lang="es-ES" b="1" dirty="0"/>
              <a:t>La protección y defensa: </a:t>
            </a:r>
            <a:r>
              <a:rPr lang="es-ES" dirty="0"/>
              <a:t>sostiene que la ley penal del Estado deber aplicarse a todos los delitos que se hayan cometido en cualquier lugar y por cualquier persona, siempre que tales delitos ataquen intereses o derechos correspondientes al Estado o a  los ciudadanos de ese Estado.</a:t>
            </a:r>
          </a:p>
          <a:p>
            <a:pPr marL="0" indent="0">
              <a:buNone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337916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_tradnl" b="1" dirty="0">
                <a:solidFill>
                  <a:schemeClr val="tx1"/>
                </a:solidFill>
              </a:rPr>
              <a:t>La eficacia de la ley penal en el espacio.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5142312"/>
          </a:xfrm>
        </p:spPr>
        <p:txBody>
          <a:bodyPr>
            <a:normAutofit fontScale="92500" lnSpcReduction="10000"/>
          </a:bodyPr>
          <a:lstStyle/>
          <a:p>
            <a:pPr marL="0" lvl="0" indent="0">
              <a:buNone/>
            </a:pPr>
            <a:r>
              <a:rPr lang="es-ES" b="1" dirty="0"/>
              <a:t>Territorialidad  relativa (se afilia Cuba</a:t>
            </a:r>
            <a:r>
              <a:rPr lang="es-ES" b="1" dirty="0" smtClean="0"/>
              <a:t>):</a:t>
            </a:r>
          </a:p>
          <a:p>
            <a:pPr marL="0" indent="0">
              <a:buNone/>
            </a:pPr>
            <a:r>
              <a:rPr lang="es-ES" dirty="0"/>
              <a:t>La eficacia territorial de la ley penal cubana artículo 4</a:t>
            </a:r>
            <a:r>
              <a:rPr lang="es-ES_tradnl" dirty="0"/>
              <a:t>. de la Ley 151/22 Código penal</a:t>
            </a:r>
            <a:r>
              <a:rPr lang="es-ES" dirty="0" smtClean="0"/>
              <a:t>:</a:t>
            </a:r>
          </a:p>
          <a:p>
            <a:r>
              <a:rPr lang="es-ES" b="1" dirty="0" smtClean="0"/>
              <a:t>Delitos </a:t>
            </a:r>
            <a:r>
              <a:rPr lang="es-ES" b="1" dirty="0"/>
              <a:t>cometidos en el territorio </a:t>
            </a:r>
            <a:r>
              <a:rPr lang="es-ES" b="1" dirty="0" smtClean="0"/>
              <a:t>nacional</a:t>
            </a:r>
            <a:r>
              <a:rPr lang="es-ES" dirty="0" smtClean="0"/>
              <a:t>: Art </a:t>
            </a:r>
            <a:r>
              <a:rPr lang="es-ES" dirty="0"/>
              <a:t>11 a) Constitución de la República de Cuba y en el artículo 4.1 a) de la Ley 151/22 Código penal.  </a:t>
            </a:r>
            <a:endParaRPr lang="es-ES" dirty="0" smtClean="0"/>
          </a:p>
          <a:p>
            <a:pPr lvl="0"/>
            <a:r>
              <a:rPr lang="es-ES" b="1" dirty="0" smtClean="0"/>
              <a:t>Delitos </a:t>
            </a:r>
            <a:r>
              <a:rPr lang="es-ES" b="1" dirty="0"/>
              <a:t>cometidos a bordo de naves o aeronaves </a:t>
            </a:r>
            <a:r>
              <a:rPr lang="es-ES" b="1" dirty="0" smtClean="0"/>
              <a:t>cubanas. </a:t>
            </a:r>
            <a:r>
              <a:rPr lang="es-ES" dirty="0"/>
              <a:t>A</a:t>
            </a:r>
            <a:r>
              <a:rPr lang="es-ES" dirty="0" smtClean="0"/>
              <a:t>rtículo </a:t>
            </a:r>
            <a:r>
              <a:rPr lang="es-ES" dirty="0"/>
              <a:t>4.1 b) de la Ley 151/22 Código penal. </a:t>
            </a:r>
            <a:endParaRPr lang="es-ES" b="1" dirty="0" smtClean="0"/>
          </a:p>
          <a:p>
            <a:pPr lvl="0"/>
            <a:r>
              <a:rPr lang="es-ES" b="1" dirty="0" smtClean="0"/>
              <a:t>Delitos </a:t>
            </a:r>
            <a:r>
              <a:rPr lang="es-ES" b="1" dirty="0"/>
              <a:t>cometidos a bordo de naves o aeronaves </a:t>
            </a:r>
            <a:r>
              <a:rPr lang="es-ES" b="1" dirty="0" smtClean="0"/>
              <a:t>extranjeras. </a:t>
            </a:r>
            <a:r>
              <a:rPr lang="es-ES" dirty="0"/>
              <a:t>A</a:t>
            </a:r>
            <a:r>
              <a:rPr lang="es-ES" dirty="0" smtClean="0"/>
              <a:t>rtículo </a:t>
            </a:r>
            <a:r>
              <a:rPr lang="es-ES" dirty="0"/>
              <a:t>4.2.3 de la Ley 151/22 Código penal. </a:t>
            </a:r>
          </a:p>
          <a:p>
            <a:r>
              <a:rPr lang="es-ES" b="1" dirty="0"/>
              <a:t>Delitos cometidos contra los recursos naturales</a:t>
            </a:r>
            <a:r>
              <a:rPr lang="es-ES" b="1" dirty="0" smtClean="0"/>
              <a:t>. </a:t>
            </a:r>
            <a:r>
              <a:rPr lang="es-ES" dirty="0"/>
              <a:t>artículo 4.1 c) de la Ley 151/22 Código penal.  </a:t>
            </a:r>
          </a:p>
          <a:p>
            <a:pPr lvl="0"/>
            <a:endParaRPr lang="es-ES" dirty="0"/>
          </a:p>
          <a:p>
            <a:pPr lvl="0"/>
            <a:endParaRPr lang="es-ES" dirty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064341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3600" dirty="0" smtClean="0">
                <a:solidFill>
                  <a:schemeClr val="tx1"/>
                </a:solidFill>
              </a:rPr>
              <a:t>Bibliografía </a:t>
            </a:r>
            <a:endParaRPr lang="es-ES" sz="3600" dirty="0">
              <a:solidFill>
                <a:schemeClr val="tx1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s-ES" dirty="0" smtClean="0"/>
          </a:p>
          <a:p>
            <a:endParaRPr lang="es-ES" dirty="0"/>
          </a:p>
          <a:p>
            <a:r>
              <a:rPr lang="es-ES" dirty="0" smtClean="0"/>
              <a:t>Constitución </a:t>
            </a:r>
            <a:r>
              <a:rPr lang="es-ES" dirty="0"/>
              <a:t>de la Republica de Cuba. 2019. </a:t>
            </a:r>
            <a:endParaRPr lang="es-ES" dirty="0" smtClean="0"/>
          </a:p>
          <a:p>
            <a:r>
              <a:rPr lang="es-ES" dirty="0" smtClean="0"/>
              <a:t>Ley 151/22 Código penal. </a:t>
            </a:r>
            <a:endParaRPr lang="es-ES" dirty="0"/>
          </a:p>
          <a:p>
            <a:r>
              <a:rPr lang="es-ES" dirty="0" smtClean="0"/>
              <a:t>Manual </a:t>
            </a:r>
            <a:r>
              <a:rPr lang="es-ES" dirty="0"/>
              <a:t>de Derecho Penal General Tomo 1 </a:t>
            </a:r>
            <a:r>
              <a:rPr lang="es-ES" dirty="0" smtClean="0"/>
              <a:t>. </a:t>
            </a:r>
            <a:r>
              <a:rPr lang="es-ES" dirty="0"/>
              <a:t>Renén  Quirós  </a:t>
            </a:r>
            <a:r>
              <a:rPr lang="es-ES" dirty="0" smtClean="0"/>
              <a:t>Pírez. 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634124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_tradnl" b="1" dirty="0">
                <a:solidFill>
                  <a:schemeClr val="tx1"/>
                </a:solidFill>
              </a:rPr>
              <a:t>La eficacia de la ley penal en el espacio.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lvl="0" indent="0">
              <a:buNone/>
            </a:pPr>
            <a:r>
              <a:rPr lang="es-ES" b="1" dirty="0"/>
              <a:t>Territorialidad  relativa (se afilia Cuba</a:t>
            </a:r>
            <a:r>
              <a:rPr lang="es-ES" b="1" dirty="0" smtClean="0"/>
              <a:t>):</a:t>
            </a:r>
          </a:p>
          <a:p>
            <a:pPr marL="0" indent="0">
              <a:buNone/>
            </a:pPr>
            <a:r>
              <a:rPr lang="es-ES" dirty="0"/>
              <a:t>La eficacia extraterritorial  de la ley penal </a:t>
            </a:r>
            <a:r>
              <a:rPr lang="es-ES" dirty="0" smtClean="0"/>
              <a:t>cubana. Artículo </a:t>
            </a:r>
            <a:r>
              <a:rPr lang="es-ES" dirty="0"/>
              <a:t>5 de la Ley 151/22 Código </a:t>
            </a:r>
            <a:r>
              <a:rPr lang="es-ES" dirty="0" smtClean="0"/>
              <a:t>penal.</a:t>
            </a:r>
            <a:r>
              <a:rPr lang="es-ES" b="1" dirty="0" smtClean="0"/>
              <a:t> </a:t>
            </a:r>
            <a:endParaRPr lang="es-ES" b="1" dirty="0"/>
          </a:p>
          <a:p>
            <a:pPr lvl="0"/>
            <a:r>
              <a:rPr lang="es-ES" b="1" dirty="0"/>
              <a:t>Cubanos y personas sin ciudadanía residentes en Cuba.</a:t>
            </a:r>
            <a:endParaRPr lang="es-ES" dirty="0"/>
          </a:p>
          <a:p>
            <a:pPr lvl="0"/>
            <a:r>
              <a:rPr lang="es-ES" b="1" dirty="0"/>
              <a:t>Extranjeros y personas sin ciudadanía no residentes en Cuba</a:t>
            </a:r>
            <a:endParaRPr lang="es-ES" dirty="0"/>
          </a:p>
          <a:p>
            <a:pPr marL="0" lvl="0" indent="0">
              <a:buNone/>
            </a:pPr>
            <a:endParaRPr lang="es-ES" dirty="0"/>
          </a:p>
          <a:p>
            <a:pPr lvl="0"/>
            <a:endParaRPr lang="es-ES" dirty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284536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 smtClean="0">
                <a:solidFill>
                  <a:schemeClr val="tx1"/>
                </a:solidFill>
              </a:rPr>
              <a:t>Cuestión de estudio</a:t>
            </a:r>
            <a:endParaRPr lang="es-ES" b="1" dirty="0">
              <a:solidFill>
                <a:schemeClr val="tx1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514350" lvl="0" indent="-514350">
              <a:buFont typeface="+mj-lt"/>
              <a:buAutoNum type="arabicPeriod"/>
            </a:pPr>
            <a:endParaRPr lang="es-ES_tradnl" b="1" dirty="0" smtClean="0"/>
          </a:p>
          <a:p>
            <a:pPr marL="514350" lvl="0" indent="-514350">
              <a:buFont typeface="+mj-lt"/>
              <a:buAutoNum type="arabicPeriod"/>
            </a:pPr>
            <a:endParaRPr lang="es-ES_tradnl" b="1" dirty="0"/>
          </a:p>
          <a:p>
            <a:pPr marL="514350" lvl="0" indent="-514350">
              <a:buFont typeface="+mj-lt"/>
              <a:buAutoNum type="arabicPeriod"/>
            </a:pPr>
            <a:endParaRPr lang="es-ES_tradnl" b="1" dirty="0" smtClean="0"/>
          </a:p>
          <a:p>
            <a:pPr marL="514350" lvl="0" indent="-514350">
              <a:buFont typeface="+mj-lt"/>
              <a:buAutoNum type="arabicPeriod"/>
            </a:pPr>
            <a:r>
              <a:rPr lang="es-ES_tradnl" b="1" dirty="0" smtClean="0"/>
              <a:t>Los </a:t>
            </a:r>
            <a:r>
              <a:rPr lang="es-ES_tradnl" b="1" dirty="0"/>
              <a:t>principios generales del derecho penal. Legalidad, Culpabilidad, Intervención Mínima, Proporcionalidad, Igualdad, Individualización y Humanización de las penas.</a:t>
            </a:r>
            <a:endParaRPr lang="es-ES" dirty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373162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51520" y="404664"/>
            <a:ext cx="8534400" cy="758952"/>
          </a:xfrm>
        </p:spPr>
        <p:txBody>
          <a:bodyPr>
            <a:normAutofit fontScale="90000"/>
          </a:bodyPr>
          <a:lstStyle/>
          <a:p>
            <a:r>
              <a:rPr lang="es-ES_tradnl" b="1" dirty="0">
                <a:solidFill>
                  <a:schemeClr val="tx1"/>
                </a:solidFill>
              </a:rPr>
              <a:t>Los principios generales del derecho penal.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/>
            <a:r>
              <a:rPr lang="es-ES_tradnl" b="1" dirty="0"/>
              <a:t>Legalidad</a:t>
            </a:r>
            <a:r>
              <a:rPr lang="es-ES_tradnl" dirty="0"/>
              <a:t> (Doble fundamento): </a:t>
            </a:r>
            <a:endParaRPr lang="es-ES" dirty="0"/>
          </a:p>
          <a:p>
            <a:pPr marL="908050" lvl="0" indent="-273050"/>
            <a:r>
              <a:rPr lang="es-ES_tradnl" dirty="0"/>
              <a:t>Político: parte de un estado democrático de derecho, donde se caracteriza por un imperio de la ley.</a:t>
            </a:r>
            <a:endParaRPr lang="es-ES" dirty="0"/>
          </a:p>
          <a:p>
            <a:pPr marL="908050" lvl="0" indent="-273050"/>
            <a:r>
              <a:rPr lang="es-ES_tradnl" dirty="0"/>
              <a:t>Jurídico:  Parte del clásico aforismo de Feuerbach  "nullum crimen, nulla pœna sine lege praevia" </a:t>
            </a:r>
            <a:endParaRPr lang="es-ES" dirty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887886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23528" y="404664"/>
            <a:ext cx="8534400" cy="758952"/>
          </a:xfrm>
        </p:spPr>
        <p:txBody>
          <a:bodyPr>
            <a:normAutofit fontScale="90000"/>
          </a:bodyPr>
          <a:lstStyle/>
          <a:p>
            <a:r>
              <a:rPr lang="es-ES_tradnl" b="1" dirty="0">
                <a:solidFill>
                  <a:schemeClr val="tx1"/>
                </a:solidFill>
              </a:rPr>
              <a:t>Los principios generales del derecho penal.</a:t>
            </a:r>
            <a:endParaRPr lang="es-ES" dirty="0">
              <a:solidFill>
                <a:schemeClr val="tx1"/>
              </a:solidFill>
            </a:endParaRPr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905954775"/>
              </p:ext>
            </p:extLst>
          </p:nvPr>
        </p:nvGraphicFramePr>
        <p:xfrm>
          <a:off x="301625" y="2348881"/>
          <a:ext cx="8504238" cy="410445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4 Rectángulo"/>
          <p:cNvSpPr/>
          <p:nvPr/>
        </p:nvSpPr>
        <p:spPr>
          <a:xfrm>
            <a:off x="683568" y="1756847"/>
            <a:ext cx="806489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_tradnl" sz="2000" b="1" dirty="0"/>
              <a:t>Garantías fundamentales del principio de </a:t>
            </a:r>
            <a:r>
              <a:rPr lang="es-ES_tradnl" sz="2000" b="1" dirty="0" smtClean="0"/>
              <a:t>legalidad</a:t>
            </a:r>
            <a:endParaRPr lang="es-ES" sz="2000" dirty="0"/>
          </a:p>
        </p:txBody>
      </p:sp>
    </p:spTree>
    <p:extLst>
      <p:ext uri="{BB962C8B-B14F-4D97-AF65-F5344CB8AC3E}">
        <p14:creationId xmlns:p14="http://schemas.microsoft.com/office/powerpoint/2010/main" val="4228465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23528" y="404664"/>
            <a:ext cx="8534400" cy="758952"/>
          </a:xfrm>
        </p:spPr>
        <p:txBody>
          <a:bodyPr>
            <a:normAutofit fontScale="90000"/>
          </a:bodyPr>
          <a:lstStyle/>
          <a:p>
            <a:r>
              <a:rPr lang="es-ES_tradnl" b="1" dirty="0">
                <a:solidFill>
                  <a:schemeClr val="tx1"/>
                </a:solidFill>
              </a:rPr>
              <a:t>Los principios generales del derecho penal.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/>
            <a:r>
              <a:rPr lang="es-ES_tradnl" b="1" dirty="0"/>
              <a:t>Culpabilidad:</a:t>
            </a:r>
            <a:r>
              <a:rPr lang="es-ES_tradnl" dirty="0"/>
              <a:t> la pena se impone al sujeto de manera personal, al que ha cometido un hecho típico y antijurídico, por lo tanto la pena, presupone culpable y no puede superar la medida de la culpabilidad.</a:t>
            </a:r>
            <a:endParaRPr lang="es-ES" dirty="0"/>
          </a:p>
          <a:p>
            <a:pPr lvl="0"/>
            <a:r>
              <a:rPr lang="es-ES_tradnl" b="1" dirty="0"/>
              <a:t>Proporcionalidad:</a:t>
            </a:r>
            <a:r>
              <a:rPr lang="es-ES_tradnl" dirty="0"/>
              <a:t> Plantea que la pena impuesta tiene que ser en dependencia a la gravedad del hecho, a la trascendencia social y a grado de culpabilidad del sujeto comisor del hecho. </a:t>
            </a:r>
            <a:endParaRPr lang="es-ES" dirty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449051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23528" y="404664"/>
            <a:ext cx="8534400" cy="758952"/>
          </a:xfrm>
        </p:spPr>
        <p:txBody>
          <a:bodyPr>
            <a:normAutofit fontScale="90000"/>
          </a:bodyPr>
          <a:lstStyle/>
          <a:p>
            <a:r>
              <a:rPr lang="es-ES_tradnl" b="1" dirty="0">
                <a:solidFill>
                  <a:schemeClr val="tx1"/>
                </a:solidFill>
              </a:rPr>
              <a:t>Los principios generales del derecho penal.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s-ES_tradnl" b="1" dirty="0"/>
              <a:t>Intervención Mínima: </a:t>
            </a:r>
            <a:r>
              <a:rPr lang="es-ES_tradnl" dirty="0"/>
              <a:t>conocido como "principio de ultima ratio" tiene un doble significado: en primer lugar, implica que las sanciones penales se han de limitar al círculo de lo indispensable, en beneficio de otras sanciones o incluso de la tolerancia de los ilícitos más leves; y en segundo lugar, implica que debe utilizarse solamente cuando no haya más remedio, es decir, tras el fracaso de cualquier otro modo de protección.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385877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l">
  <a:themeElements>
    <a:clrScheme name="Civil">
      <a:dk1>
        <a:sysClr val="windowText" lastClr="B4B4B4"/>
      </a:dk1>
      <a:lt1>
        <a:sysClr val="window" lastClr="212121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l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vil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B4B4B4"/>
      </a:dk1>
      <a:lt1>
        <a:sysClr val="window" lastClr="212121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500</TotalTime>
  <Words>2193</Words>
  <Application>Microsoft Office PowerPoint</Application>
  <PresentationFormat>Presentación en pantalla (4:3)</PresentationFormat>
  <Paragraphs>211</Paragraphs>
  <Slides>40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40</vt:i4>
      </vt:variant>
    </vt:vector>
  </HeadingPairs>
  <TitlesOfParts>
    <vt:vector size="41" baseType="lpstr">
      <vt:lpstr>Civil</vt:lpstr>
      <vt:lpstr> </vt:lpstr>
      <vt:lpstr>Cuestión de estudio </vt:lpstr>
      <vt:lpstr>Objetivos de la conferencia</vt:lpstr>
      <vt:lpstr>Bibliografía </vt:lpstr>
      <vt:lpstr>Cuestión de estudio</vt:lpstr>
      <vt:lpstr>Los principios generales del derecho penal.</vt:lpstr>
      <vt:lpstr>Los principios generales del derecho penal.</vt:lpstr>
      <vt:lpstr>Los principios generales del derecho penal.</vt:lpstr>
      <vt:lpstr>Los principios generales del derecho penal.</vt:lpstr>
      <vt:lpstr>Los principios generales del derecho penal.</vt:lpstr>
      <vt:lpstr>Cuestión de estudio</vt:lpstr>
      <vt:lpstr>La norma jurídico penal.</vt:lpstr>
      <vt:lpstr>La norma jurídico penal.</vt:lpstr>
      <vt:lpstr>La norma jurídico penal.</vt:lpstr>
      <vt:lpstr>La norma jurídico penal.</vt:lpstr>
      <vt:lpstr>La norma jurídico penal.</vt:lpstr>
      <vt:lpstr>La norma jurídico penal.</vt:lpstr>
      <vt:lpstr>La norma jurídico penal.</vt:lpstr>
      <vt:lpstr>Cuestión de estudio</vt:lpstr>
      <vt:lpstr>La relación jurídico penal. </vt:lpstr>
      <vt:lpstr>La relación jurídico penal. </vt:lpstr>
      <vt:lpstr>La relación jurídico penal. </vt:lpstr>
      <vt:lpstr>Cuestión de estudio</vt:lpstr>
      <vt:lpstr>La eficacia de la ley penal en el tiempo</vt:lpstr>
      <vt:lpstr>La eficacia de la ley penal en el tiempo</vt:lpstr>
      <vt:lpstr>La eficacia de la ley penal en el tiempo</vt:lpstr>
      <vt:lpstr>La eficacia de la ley penal en el tiempo</vt:lpstr>
      <vt:lpstr>La eficacia de la ley penal en el tiempo</vt:lpstr>
      <vt:lpstr>La eficacia de la ley penal en el tiempo</vt:lpstr>
      <vt:lpstr>La eficacia de la ley penal en el tiempo</vt:lpstr>
      <vt:lpstr>La eficacia de la ley penal en el tiempo</vt:lpstr>
      <vt:lpstr>La eficacia de la ley penal en el tiempo</vt:lpstr>
      <vt:lpstr>La eficacia de la ley penal en el tiempo</vt:lpstr>
      <vt:lpstr>La eficacia de la ley penal en el tiempo</vt:lpstr>
      <vt:lpstr>Cuestión de estudio</vt:lpstr>
      <vt:lpstr>La eficacia de la ley penal en el espacio.</vt:lpstr>
      <vt:lpstr>La eficacia de la ley penal en el espacio.</vt:lpstr>
      <vt:lpstr>La eficacia de la ley penal en el espacio.</vt:lpstr>
      <vt:lpstr>La eficacia de la ley penal en el espacio.</vt:lpstr>
      <vt:lpstr>La eficacia de la ley penal en el espacio.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Grueiro</dc:creator>
  <cp:lastModifiedBy>Luffi</cp:lastModifiedBy>
  <cp:revision>33</cp:revision>
  <dcterms:created xsi:type="dcterms:W3CDTF">2022-02-08T19:50:28Z</dcterms:created>
  <dcterms:modified xsi:type="dcterms:W3CDTF">2025-10-10T15:52:06Z</dcterms:modified>
</cp:coreProperties>
</file>