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72" r:id="rId5"/>
    <p:sldId id="259" r:id="rId6"/>
    <p:sldId id="260" r:id="rId7"/>
    <p:sldId id="262" r:id="rId8"/>
    <p:sldId id="261" r:id="rId9"/>
    <p:sldId id="263" r:id="rId10"/>
    <p:sldId id="264" r:id="rId11"/>
    <p:sldId id="271" r:id="rId12"/>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581"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1">
        <a:schemeClr val="bg2"/>
      </p:bgRef>
    </p:bg>
    <p:spTree>
      <p:nvGrpSpPr>
        <p:cNvPr id="1" name=""/>
        <p:cNvGrpSpPr/>
        <p:nvPr/>
      </p:nvGrpSpPr>
      <p:grpSpPr>
        <a:xfrm>
          <a:off x="0" y="0"/>
          <a:ext cx="0" cy="0"/>
          <a:chOff x="0" y="0"/>
          <a:chExt cx="0" cy="0"/>
        </a:xfrm>
      </p:grpSpPr>
      <p:sp>
        <p:nvSpPr>
          <p:cNvPr id="15" name="14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18 Rectángulo"/>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17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15 Rectángulo"/>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11 Rectángulo"/>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8 Subtítulo"/>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p:txBody>
          <a:bodyPr/>
          <a:lstStyle/>
          <a:p>
            <a:fld id="{7A847CFC-816F-41D0-AAC0-9BF4FEBC753E}" type="datetimeFigureOut">
              <a:rPr lang="es-ES" smtClean="0"/>
              <a:t>10/10/2025</a:t>
            </a:fld>
            <a:endParaRPr lang="es-ES" dirty="0"/>
          </a:p>
        </p:txBody>
      </p:sp>
      <p:sp>
        <p:nvSpPr>
          <p:cNvPr id="17" name="16 Marcador de pie de página"/>
          <p:cNvSpPr>
            <a:spLocks noGrp="1"/>
          </p:cNvSpPr>
          <p:nvPr>
            <p:ph type="ftr" sz="quarter" idx="11"/>
          </p:nvPr>
        </p:nvSpPr>
        <p:spPr/>
        <p:txBody>
          <a:bodyPr/>
          <a:lstStyle/>
          <a:p>
            <a:endParaRPr lang="es-ES" dirty="0"/>
          </a:p>
        </p:txBody>
      </p:sp>
      <p:sp>
        <p:nvSpPr>
          <p:cNvPr id="7" name="6 Conector recto"/>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0" name="9 Rectángulo"/>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Elipse"/>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4" name="13 Elipse"/>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Marcador de número de diapositiva"/>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132FADFE-3B8F-471C-ABF0-DBC7717ECBBC}" type="slidenum">
              <a:rPr lang="es-ES" smtClean="0"/>
              <a:t>‹Nº›</a:t>
            </a:fld>
            <a:endParaRPr lang="es-ES" dirty="0"/>
          </a:p>
        </p:txBody>
      </p:sp>
      <p:sp>
        <p:nvSpPr>
          <p:cNvPr id="8" name="7 Título"/>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7A847CFC-816F-41D0-AAC0-9BF4FEBC753E}" type="datetimeFigureOut">
              <a:rPr lang="es-ES" smtClean="0"/>
              <a:t>10/10/2025</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132FADFE-3B8F-471C-ABF0-DBC7717ECBBC}" type="slidenum">
              <a:rPr lang="es-ES" smtClean="0"/>
              <a:t>‹Nº›</a:t>
            </a:fld>
            <a:endParaRPr lang="es-ES" dirty="0"/>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bg>
      <p:bgRef idx="1001">
        <a:schemeClr val="bg2"/>
      </p:bgRef>
    </p:bg>
    <p:spTree>
      <p:nvGrpSpPr>
        <p:cNvPr id="1" name=""/>
        <p:cNvGrpSpPr/>
        <p:nvPr/>
      </p:nvGrpSpPr>
      <p:grpSpPr>
        <a:xfrm>
          <a:off x="0" y="0"/>
          <a:ext cx="0" cy="0"/>
          <a:chOff x="0" y="0"/>
          <a:chExt cx="0" cy="0"/>
        </a:xfrm>
      </p:grpSpPr>
      <p:sp>
        <p:nvSpPr>
          <p:cNvPr id="7" name="6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7 Rectángulo"/>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8 Rectángulo"/>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9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1" name="10 Rectángulo"/>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11 Rectángulo"/>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Conector recto"/>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4" name="13 Elipse"/>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14 Elipse"/>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6" name="5 Marcador de número de diapositiva"/>
          <p:cNvSpPr>
            <a:spLocks noGrp="1"/>
          </p:cNvSpPr>
          <p:nvPr>
            <p:ph type="sldNum" sz="quarter" idx="12"/>
          </p:nvPr>
        </p:nvSpPr>
        <p:spPr>
          <a:xfrm>
            <a:off x="6915912" y="3009901"/>
            <a:ext cx="457200" cy="441325"/>
          </a:xfrm>
        </p:spPr>
        <p:txBody>
          <a:bodyPr/>
          <a:lstStyle/>
          <a:p>
            <a:fld id="{132FADFE-3B8F-471C-ABF0-DBC7717ECBBC}" type="slidenum">
              <a:rPr lang="es-ES" smtClean="0"/>
              <a:t>‹Nº›</a:t>
            </a:fld>
            <a:endParaRPr lang="es-ES" dirty="0"/>
          </a:p>
        </p:txBody>
      </p:sp>
      <p:sp>
        <p:nvSpPr>
          <p:cNvPr id="3" name="2 Marcador de texto vertical"/>
          <p:cNvSpPr>
            <a:spLocks noGrp="1"/>
          </p:cNvSpPr>
          <p:nvPr>
            <p:ph type="body" orient="vert" idx="1"/>
          </p:nvPr>
        </p:nvSpPr>
        <p:spPr>
          <a:xfrm>
            <a:off x="304800" y="304800"/>
            <a:ext cx="6553200" cy="5821366"/>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7A847CFC-816F-41D0-AAC0-9BF4FEBC753E}" type="datetimeFigureOut">
              <a:rPr lang="es-ES" smtClean="0"/>
              <a:t>10/10/2025</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2" name="1 Título vertical"/>
          <p:cNvSpPr>
            <a:spLocks noGrp="1"/>
          </p:cNvSpPr>
          <p:nvPr>
            <p:ph type="title" orient="vert"/>
          </p:nvPr>
        </p:nvSpPr>
        <p:spPr>
          <a:xfrm>
            <a:off x="7391400" y="304801"/>
            <a:ext cx="1447800" cy="5851525"/>
          </a:xfrm>
        </p:spPr>
        <p:txBody>
          <a:bodyPr vert="eaVert"/>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solidFill>
                  <a:schemeClr val="accent3">
                    <a:shade val="75000"/>
                  </a:schemeClr>
                </a:solidFill>
              </a:defRPr>
            </a:lvl1pPr>
          </a:lstStyle>
          <a:p>
            <a:r>
              <a:rPr kumimoji="0" lang="es-ES" smtClean="0"/>
              <a:t>Haga clic para modificar el estilo de título del patrón</a:t>
            </a:r>
            <a:endParaRPr kumimoji="0" lang="en-US"/>
          </a:p>
        </p:txBody>
      </p:sp>
      <p:sp>
        <p:nvSpPr>
          <p:cNvPr id="4" name="3 Marcador de fecha"/>
          <p:cNvSpPr>
            <a:spLocks noGrp="1"/>
          </p:cNvSpPr>
          <p:nvPr>
            <p:ph type="dt" sz="half" idx="10"/>
          </p:nvPr>
        </p:nvSpPr>
        <p:spPr/>
        <p:txBody>
          <a:bodyPr/>
          <a:lstStyle/>
          <a:p>
            <a:fld id="{7A847CFC-816F-41D0-AAC0-9BF4FEBC753E}" type="datetimeFigureOut">
              <a:rPr lang="es-ES" smtClean="0"/>
              <a:t>10/10/2025</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a:xfrm>
            <a:off x="4361688" y="1026372"/>
            <a:ext cx="457200" cy="441325"/>
          </a:xfrm>
        </p:spPr>
        <p:txBody>
          <a:bodyPr/>
          <a:lstStyle/>
          <a:p>
            <a:fld id="{132FADFE-3B8F-471C-ABF0-DBC7717ECBBC}" type="slidenum">
              <a:rPr lang="es-ES" smtClean="0"/>
              <a:t>‹Nº›</a:t>
            </a:fld>
            <a:endParaRPr lang="es-ES" dirty="0"/>
          </a:p>
        </p:txBody>
      </p:sp>
      <p:sp>
        <p:nvSpPr>
          <p:cNvPr id="8" name="7 Marcador de contenido"/>
          <p:cNvSpPr>
            <a:spLocks noGrp="1"/>
          </p:cNvSpPr>
          <p:nvPr>
            <p:ph sz="quarter" idx="1"/>
          </p:nvPr>
        </p:nvSpPr>
        <p:spPr>
          <a:xfrm>
            <a:off x="301752" y="1527048"/>
            <a:ext cx="850392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1">
        <a:schemeClr val="bg1"/>
      </p:bgRef>
    </p:bg>
    <p:spTree>
      <p:nvGrpSpPr>
        <p:cNvPr id="1" name=""/>
        <p:cNvGrpSpPr/>
        <p:nvPr/>
      </p:nvGrpSpPr>
      <p:grpSpPr>
        <a:xfrm>
          <a:off x="0" y="0"/>
          <a:ext cx="0" cy="0"/>
          <a:chOff x="0" y="0"/>
          <a:chExt cx="0" cy="0"/>
        </a:xfrm>
      </p:grpSpPr>
      <p:sp>
        <p:nvSpPr>
          <p:cNvPr id="17" name="16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5" name="14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15 Rectángulo"/>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17 Rectángulo"/>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18 Rectángulo"/>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11 Rectángulo"/>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3" name="2 Marcador de texto"/>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13" name="12 Rectángulo"/>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4" name="13 Rectángulo"/>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4 Marcador de pie de página"/>
          <p:cNvSpPr>
            <a:spLocks noGrp="1"/>
          </p:cNvSpPr>
          <p:nvPr>
            <p:ph type="ftr" sz="quarter" idx="11"/>
          </p:nvPr>
        </p:nvSpPr>
        <p:spPr/>
        <p:txBody>
          <a:bodyPr/>
          <a:lstStyle/>
          <a:p>
            <a:endParaRPr lang="es-ES" dirty="0"/>
          </a:p>
        </p:txBody>
      </p:sp>
      <p:sp>
        <p:nvSpPr>
          <p:cNvPr id="4" name="3 Marcador de fecha"/>
          <p:cNvSpPr>
            <a:spLocks noGrp="1"/>
          </p:cNvSpPr>
          <p:nvPr>
            <p:ph type="dt" sz="half" idx="10"/>
          </p:nvPr>
        </p:nvSpPr>
        <p:spPr/>
        <p:txBody>
          <a:bodyPr/>
          <a:lstStyle/>
          <a:p>
            <a:fld id="{7A847CFC-816F-41D0-AAC0-9BF4FEBC753E}" type="datetimeFigureOut">
              <a:rPr lang="es-ES" smtClean="0"/>
              <a:t>10/10/2025</a:t>
            </a:fld>
            <a:endParaRPr lang="es-ES" dirty="0"/>
          </a:p>
        </p:txBody>
      </p:sp>
      <p:sp>
        <p:nvSpPr>
          <p:cNvPr id="8" name="7 Conector recto"/>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0" name="9 Elipse"/>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10 Elipse"/>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6" name="5 Marcador de número de diapositiva"/>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132FADFE-3B8F-471C-ABF0-DBC7717ECBBC}" type="slidenum">
              <a:rPr lang="es-ES" smtClean="0"/>
              <a:t>‹Nº›</a:t>
            </a:fld>
            <a:endParaRPr lang="es-ES" dirty="0"/>
          </a:p>
        </p:txBody>
      </p:sp>
      <p:sp>
        <p:nvSpPr>
          <p:cNvPr id="2" name="1 Título"/>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301752" y="228600"/>
            <a:ext cx="8534400" cy="758952"/>
          </a:xfrm>
        </p:spPr>
        <p:txBody>
          <a:bodyPr/>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a:xfrm>
            <a:off x="5791200" y="6409944"/>
            <a:ext cx="3044952" cy="365760"/>
          </a:xfrm>
        </p:spPr>
        <p:txBody>
          <a:bodyPr/>
          <a:lstStyle/>
          <a:p>
            <a:fld id="{7A847CFC-816F-41D0-AAC0-9BF4FEBC753E}" type="datetimeFigureOut">
              <a:rPr lang="es-ES" smtClean="0"/>
              <a:t>10/10/2025</a:t>
            </a:fld>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132FADFE-3B8F-471C-ABF0-DBC7717ECBBC}" type="slidenum">
              <a:rPr lang="es-ES" smtClean="0"/>
              <a:t>‹Nº›</a:t>
            </a:fld>
            <a:endParaRPr lang="es-ES" dirty="0"/>
          </a:p>
        </p:txBody>
      </p:sp>
      <p:sp>
        <p:nvSpPr>
          <p:cNvPr id="8" name="7 Conector recto"/>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0" name="9 Marcador de contenido"/>
          <p:cNvSpPr>
            <a:spLocks noGrp="1"/>
          </p:cNvSpPr>
          <p:nvPr>
            <p:ph sz="half" idx="1"/>
          </p:nvPr>
        </p:nvSpPr>
        <p:spPr>
          <a:xfrm>
            <a:off x="301752" y="1371600"/>
            <a:ext cx="4038600" cy="4681728"/>
          </a:xfrm>
        </p:spPr>
        <p:txBody>
          <a:bodyPr/>
          <a:lstStyle>
            <a:lvl1pPr>
              <a:defRPr sz="2500"/>
            </a:lvl1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2" name="11 Marcador de contenido"/>
          <p:cNvSpPr>
            <a:spLocks noGrp="1"/>
          </p:cNvSpPr>
          <p:nvPr>
            <p:ph sz="half" idx="2"/>
          </p:nvPr>
        </p:nvSpPr>
        <p:spPr>
          <a:xfrm>
            <a:off x="4800600" y="1371600"/>
            <a:ext cx="4038600" cy="4681728"/>
          </a:xfrm>
        </p:spPr>
        <p:txBody>
          <a:bodyPr/>
          <a:lstStyle>
            <a:lvl1pPr>
              <a:defRPr sz="2500"/>
            </a:lvl1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1">
        <a:schemeClr val="bg2"/>
      </p:bgRef>
    </p:bg>
    <p:spTree>
      <p:nvGrpSpPr>
        <p:cNvPr id="1" name=""/>
        <p:cNvGrpSpPr/>
        <p:nvPr/>
      </p:nvGrpSpPr>
      <p:grpSpPr>
        <a:xfrm>
          <a:off x="0" y="0"/>
          <a:ext cx="0" cy="0"/>
          <a:chOff x="0" y="0"/>
          <a:chExt cx="0" cy="0"/>
        </a:xfrm>
      </p:grpSpPr>
      <p:sp>
        <p:nvSpPr>
          <p:cNvPr id="10" name="9 Conector recto"/>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20" name="19 Rectángulo"/>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18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1" name="20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2" name="21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1" name="10 Rectángulo"/>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12 Rectángulo"/>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3" name="2 Marcador de texto"/>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7" name="6 Marcador de fecha"/>
          <p:cNvSpPr>
            <a:spLocks noGrp="1"/>
          </p:cNvSpPr>
          <p:nvPr>
            <p:ph type="dt" sz="half" idx="10"/>
          </p:nvPr>
        </p:nvSpPr>
        <p:spPr/>
        <p:txBody>
          <a:bodyPr/>
          <a:lstStyle/>
          <a:p>
            <a:fld id="{7A847CFC-816F-41D0-AAC0-9BF4FEBC753E}" type="datetimeFigureOut">
              <a:rPr lang="es-ES" smtClean="0"/>
              <a:t>10/10/2025</a:t>
            </a:fld>
            <a:endParaRPr lang="es-ES" dirty="0"/>
          </a:p>
        </p:txBody>
      </p:sp>
      <p:sp>
        <p:nvSpPr>
          <p:cNvPr id="8" name="7 Marcador de pie de página"/>
          <p:cNvSpPr>
            <a:spLocks noGrp="1"/>
          </p:cNvSpPr>
          <p:nvPr>
            <p:ph type="ftr" sz="quarter" idx="11"/>
          </p:nvPr>
        </p:nvSpPr>
        <p:spPr>
          <a:xfrm>
            <a:off x="304800" y="6409944"/>
            <a:ext cx="3581400" cy="365760"/>
          </a:xfrm>
        </p:spPr>
        <p:txBody>
          <a:bodyPr/>
          <a:lstStyle/>
          <a:p>
            <a:endParaRPr lang="es-ES" dirty="0"/>
          </a:p>
        </p:txBody>
      </p:sp>
      <p:sp>
        <p:nvSpPr>
          <p:cNvPr id="15" name="14 Conector recto"/>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8" name="17 Rectángulo"/>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23 Marcador de contenido"/>
          <p:cNvSpPr>
            <a:spLocks noGrp="1"/>
          </p:cNvSpPr>
          <p:nvPr>
            <p:ph sz="quarter" idx="2"/>
          </p:nvPr>
        </p:nvSpPr>
        <p:spPr>
          <a:xfrm>
            <a:off x="301752" y="2471383"/>
            <a:ext cx="4041648" cy="3818404"/>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6" name="25 Marcador de contenido"/>
          <p:cNvSpPr>
            <a:spLocks noGrp="1"/>
          </p:cNvSpPr>
          <p:nvPr>
            <p:ph sz="quarter" idx="4"/>
          </p:nvPr>
        </p:nvSpPr>
        <p:spPr>
          <a:xfrm>
            <a:off x="4800600" y="2471383"/>
            <a:ext cx="4038600" cy="3822192"/>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5" name="24 Elipse"/>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7" name="26 Elipse"/>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8 Marcador de número de diapositiva"/>
          <p:cNvSpPr>
            <a:spLocks noGrp="1"/>
          </p:cNvSpPr>
          <p:nvPr>
            <p:ph type="sldNum" sz="quarter" idx="12"/>
          </p:nvPr>
        </p:nvSpPr>
        <p:spPr>
          <a:xfrm>
            <a:off x="4343400" y="1042416"/>
            <a:ext cx="457200" cy="441325"/>
          </a:xfrm>
        </p:spPr>
        <p:txBody>
          <a:bodyPr/>
          <a:lstStyle>
            <a:lvl1pPr algn="ctr">
              <a:defRPr/>
            </a:lvl1pPr>
          </a:lstStyle>
          <a:p>
            <a:fld id="{132FADFE-3B8F-471C-ABF0-DBC7717ECBBC}" type="slidenum">
              <a:rPr lang="es-ES" smtClean="0"/>
              <a:t>‹Nº›</a:t>
            </a:fld>
            <a:endParaRPr lang="es-ES" dirty="0"/>
          </a:p>
        </p:txBody>
      </p:sp>
      <p:sp>
        <p:nvSpPr>
          <p:cNvPr id="23" name="22 Título"/>
          <p:cNvSpPr>
            <a:spLocks noGrp="1"/>
          </p:cNvSpPr>
          <p:nvPr>
            <p:ph type="title"/>
          </p:nvPr>
        </p:nvSpPr>
        <p:spPr/>
        <p:txBody>
          <a:bodyPr rtlCol="0" anchor="b" anchorCtr="0"/>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7A847CFC-816F-41D0-AAC0-9BF4FEBC753E}" type="datetimeFigureOut">
              <a:rPr lang="es-ES" smtClean="0"/>
              <a:t>10/10/2025</a:t>
            </a:fld>
            <a:endParaRPr lang="es-ES" dirty="0"/>
          </a:p>
        </p:txBody>
      </p:sp>
      <p:sp>
        <p:nvSpPr>
          <p:cNvPr id="4" name="3 Marcador de pie de página"/>
          <p:cNvSpPr>
            <a:spLocks noGrp="1"/>
          </p:cNvSpPr>
          <p:nvPr>
            <p:ph type="ftr" sz="quarter" idx="11"/>
          </p:nvPr>
        </p:nvSpPr>
        <p:spPr/>
        <p:txBody>
          <a:bodyPr/>
          <a:lstStyle/>
          <a:p>
            <a:endParaRPr lang="es-ES" dirty="0"/>
          </a:p>
        </p:txBody>
      </p:sp>
      <p:sp>
        <p:nvSpPr>
          <p:cNvPr id="5" name="4 Marcador de número de diapositiva"/>
          <p:cNvSpPr>
            <a:spLocks noGrp="1"/>
          </p:cNvSpPr>
          <p:nvPr>
            <p:ph type="sldNum" sz="quarter" idx="12"/>
          </p:nvPr>
        </p:nvSpPr>
        <p:spPr>
          <a:xfrm>
            <a:off x="4343400" y="1036020"/>
            <a:ext cx="457200" cy="441325"/>
          </a:xfrm>
        </p:spPr>
        <p:txBody>
          <a:bodyPr/>
          <a:lstStyle/>
          <a:p>
            <a:fld id="{132FADFE-3B8F-471C-ABF0-DBC7717ECBBC}" type="slidenum">
              <a:rPr lang="es-ES" smtClean="0"/>
              <a:t>‹Nº›</a:t>
            </a:fld>
            <a:endParaRPr lang="es-E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7" name="6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7 Rectángulo"/>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9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8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4 Rectángulo"/>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6" name="5 Rectángulo"/>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1 Marcador de fecha"/>
          <p:cNvSpPr>
            <a:spLocks noGrp="1"/>
          </p:cNvSpPr>
          <p:nvPr>
            <p:ph type="dt" sz="half" idx="10"/>
          </p:nvPr>
        </p:nvSpPr>
        <p:spPr/>
        <p:txBody>
          <a:bodyPr/>
          <a:lstStyle/>
          <a:p>
            <a:fld id="{7A847CFC-816F-41D0-AAC0-9BF4FEBC753E}" type="datetimeFigureOut">
              <a:rPr lang="es-ES" smtClean="0"/>
              <a:t>10/10/2025</a:t>
            </a:fld>
            <a:endParaRPr lang="es-ES" dirty="0"/>
          </a:p>
        </p:txBody>
      </p:sp>
      <p:sp>
        <p:nvSpPr>
          <p:cNvPr id="3" name="2 Marcador de pie de página"/>
          <p:cNvSpPr>
            <a:spLocks noGrp="1"/>
          </p:cNvSpPr>
          <p:nvPr>
            <p:ph type="ftr" sz="quarter" idx="11"/>
          </p:nvPr>
        </p:nvSpPr>
        <p:spPr/>
        <p:txBody>
          <a:bodyPr/>
          <a:lstStyle/>
          <a:p>
            <a:endParaRPr lang="es-ES" dirty="0"/>
          </a:p>
        </p:txBody>
      </p:sp>
      <p:sp>
        <p:nvSpPr>
          <p:cNvPr id="4" name="3 Marcador de número de diapositiva"/>
          <p:cNvSpPr>
            <a:spLocks noGrp="1"/>
          </p:cNvSpPr>
          <p:nvPr>
            <p:ph type="sldNum" sz="quarter" idx="12"/>
          </p:nvPr>
        </p:nvSpPr>
        <p:spPr>
          <a:xfrm>
            <a:off x="4267200" y="6324600"/>
            <a:ext cx="609600" cy="441324"/>
          </a:xfrm>
        </p:spPr>
        <p:txBody>
          <a:bodyPr/>
          <a:lstStyle>
            <a:lvl1pPr>
              <a:defRPr>
                <a:solidFill>
                  <a:srgbClr val="FFFFFF"/>
                </a:solidFill>
              </a:defRPr>
            </a:lvl1pPr>
          </a:lstStyle>
          <a:p>
            <a:fld id="{132FADFE-3B8F-471C-ABF0-DBC7717ECBBC}" type="slidenum">
              <a:rPr lang="es-ES" smtClean="0"/>
              <a:t>‹Nº›</a:t>
            </a:fld>
            <a:endParaRPr lang="es-E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1">
        <a:schemeClr val="bg1"/>
      </p:bgRef>
    </p:bg>
    <p:spTree>
      <p:nvGrpSpPr>
        <p:cNvPr id="1" name=""/>
        <p:cNvGrpSpPr/>
        <p:nvPr/>
      </p:nvGrpSpPr>
      <p:grpSpPr>
        <a:xfrm>
          <a:off x="0" y="0"/>
          <a:ext cx="0" cy="0"/>
          <a:chOff x="0" y="0"/>
          <a:chExt cx="0" cy="0"/>
        </a:xfrm>
      </p:grpSpPr>
      <p:sp>
        <p:nvSpPr>
          <p:cNvPr id="19" name="18 Rectángulo"/>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5" name="14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17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15 Rectángulo"/>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7" name="16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Rectángulo"/>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Título"/>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8" name="7 Rectángulo"/>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8 Conector recto"/>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20" name="19 Marcador de contenido"/>
          <p:cNvSpPr>
            <a:spLocks noGrp="1"/>
          </p:cNvSpPr>
          <p:nvPr>
            <p:ph sz="quarter" idx="1"/>
          </p:nvPr>
        </p:nvSpPr>
        <p:spPr>
          <a:xfrm>
            <a:off x="3124200" y="685800"/>
            <a:ext cx="5638800" cy="54102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0" name="9 Elipse"/>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10 Elipse"/>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7" name="6 Marcador de número de diapositiva"/>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132FADFE-3B8F-471C-ABF0-DBC7717ECBBC}" type="slidenum">
              <a:rPr lang="es-ES" smtClean="0"/>
              <a:t>‹Nº›</a:t>
            </a:fld>
            <a:endParaRPr lang="es-ES" dirty="0"/>
          </a:p>
        </p:txBody>
      </p:sp>
      <p:sp>
        <p:nvSpPr>
          <p:cNvPr id="21" name="20 Rectángulo"/>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4 Marcador de fecha"/>
          <p:cNvSpPr>
            <a:spLocks noGrp="1"/>
          </p:cNvSpPr>
          <p:nvPr>
            <p:ph type="dt" sz="half" idx="10"/>
          </p:nvPr>
        </p:nvSpPr>
        <p:spPr/>
        <p:txBody>
          <a:bodyPr/>
          <a:lstStyle/>
          <a:p>
            <a:fld id="{7A847CFC-816F-41D0-AAC0-9BF4FEBC753E}" type="datetimeFigureOut">
              <a:rPr lang="es-ES" smtClean="0"/>
              <a:t>10/10/2025</a:t>
            </a:fld>
            <a:endParaRPr lang="es-ES" dirty="0"/>
          </a:p>
        </p:txBody>
      </p:sp>
      <p:sp>
        <p:nvSpPr>
          <p:cNvPr id="6" name="5 Marcador de pie de página"/>
          <p:cNvSpPr>
            <a:spLocks noGrp="1"/>
          </p:cNvSpPr>
          <p:nvPr>
            <p:ph type="ftr" sz="quarter" idx="11"/>
          </p:nvPr>
        </p:nvSpPr>
        <p:spPr>
          <a:xfrm>
            <a:off x="301752" y="6410848"/>
            <a:ext cx="3383280" cy="365760"/>
          </a:xfrm>
        </p:spPr>
        <p:txBody>
          <a:bodyPr/>
          <a:lstStyle/>
          <a:p>
            <a:endParaRPr lang="es-E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1" name="20 Conector recto"/>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9" name="18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15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7" name="16 Rectángulo"/>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17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19 Rectángulo"/>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7 Rectángulo"/>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14 Rectángulo"/>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11 Elipse"/>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12 Elipse"/>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7" name="6 Marcador de número de diapositiva"/>
          <p:cNvSpPr>
            <a:spLocks noGrp="1"/>
          </p:cNvSpPr>
          <p:nvPr>
            <p:ph type="sldNum" sz="quarter" idx="12"/>
          </p:nvPr>
        </p:nvSpPr>
        <p:spPr>
          <a:xfrm>
            <a:off x="1371600" y="312738"/>
            <a:ext cx="457200" cy="441325"/>
          </a:xfrm>
        </p:spPr>
        <p:txBody>
          <a:bodyPr/>
          <a:lstStyle/>
          <a:p>
            <a:fld id="{132FADFE-3B8F-471C-ABF0-DBC7717ECBBC}" type="slidenum">
              <a:rPr lang="es-ES" smtClean="0"/>
              <a:t>‹Nº›</a:t>
            </a:fld>
            <a:endParaRPr lang="es-ES" dirty="0"/>
          </a:p>
        </p:txBody>
      </p:sp>
      <p:sp>
        <p:nvSpPr>
          <p:cNvPr id="2" name="1 Título"/>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3000375" y="609600"/>
            <a:ext cx="5867400" cy="4267200"/>
          </a:xfrm>
        </p:spPr>
        <p:txBody>
          <a:bodyPr/>
          <a:lstStyle>
            <a:lvl1pPr marL="0" indent="0">
              <a:buNone/>
              <a:defRPr sz="3200"/>
            </a:lvl1pPr>
          </a:lstStyle>
          <a:p>
            <a:r>
              <a:rPr kumimoji="0" lang="es-ES" dirty="0" smtClean="0"/>
              <a:t>Haga clic en el icono para agregar una imagen</a:t>
            </a:r>
            <a:endParaRPr kumimoji="0" lang="en-US" dirty="0"/>
          </a:p>
        </p:txBody>
      </p:sp>
      <p:sp>
        <p:nvSpPr>
          <p:cNvPr id="4" name="3 Marcador de texto"/>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22" name="21 Rectángulo"/>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4 Marcador de fecha"/>
          <p:cNvSpPr>
            <a:spLocks noGrp="1"/>
          </p:cNvSpPr>
          <p:nvPr>
            <p:ph type="dt" sz="half" idx="10"/>
          </p:nvPr>
        </p:nvSpPr>
        <p:spPr>
          <a:xfrm>
            <a:off x="5788152" y="6404984"/>
            <a:ext cx="3044952" cy="365760"/>
          </a:xfrm>
        </p:spPr>
        <p:txBody>
          <a:bodyPr/>
          <a:lstStyle/>
          <a:p>
            <a:fld id="{7A847CFC-816F-41D0-AAC0-9BF4FEBC753E}" type="datetimeFigureOut">
              <a:rPr lang="es-ES" smtClean="0"/>
              <a:t>10/10/2025</a:t>
            </a:fld>
            <a:endParaRPr lang="es-ES" dirty="0"/>
          </a:p>
        </p:txBody>
      </p:sp>
      <p:sp>
        <p:nvSpPr>
          <p:cNvPr id="6" name="5 Marcador de pie de página"/>
          <p:cNvSpPr>
            <a:spLocks noGrp="1"/>
          </p:cNvSpPr>
          <p:nvPr>
            <p:ph type="ftr" sz="quarter" idx="11"/>
          </p:nvPr>
        </p:nvSpPr>
        <p:spPr>
          <a:xfrm>
            <a:off x="301752" y="6410848"/>
            <a:ext cx="3584448" cy="365760"/>
          </a:xfrm>
        </p:spPr>
        <p:txBody>
          <a:bodyPr/>
          <a:lstStyle/>
          <a:p>
            <a:endParaRPr lang="es-E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16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15 Rectángulo"/>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17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18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8 Rectángulo"/>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4" name="13 Marcador de fecha"/>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7A847CFC-816F-41D0-AAC0-9BF4FEBC753E}" type="datetimeFigureOut">
              <a:rPr lang="es-ES" smtClean="0"/>
              <a:t>10/10/2025</a:t>
            </a:fld>
            <a:endParaRPr lang="es-ES" dirty="0"/>
          </a:p>
        </p:txBody>
      </p:sp>
      <p:sp>
        <p:nvSpPr>
          <p:cNvPr id="3" name="2 Marcador de pie de página"/>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s-ES" dirty="0"/>
          </a:p>
        </p:txBody>
      </p:sp>
      <p:sp>
        <p:nvSpPr>
          <p:cNvPr id="8" name="7 Rectángulo"/>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9 Conector recto"/>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2" name="11 Elipse"/>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14 Elipse"/>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Marcador de número de diapositiva"/>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132FADFE-3B8F-471C-ABF0-DBC7717ECBBC}" type="slidenum">
              <a:rPr lang="es-ES" smtClean="0"/>
              <a:t>‹Nº›</a:t>
            </a:fld>
            <a:endParaRPr lang="es-ES" dirty="0"/>
          </a:p>
        </p:txBody>
      </p:sp>
      <p:sp>
        <p:nvSpPr>
          <p:cNvPr id="22" name="21 Marcador de título"/>
          <p:cNvSpPr>
            <a:spLocks noGrp="1"/>
          </p:cNvSpPr>
          <p:nvPr>
            <p:ph type="title"/>
          </p:nvPr>
        </p:nvSpPr>
        <p:spPr>
          <a:xfrm>
            <a:off x="301752" y="228600"/>
            <a:ext cx="8534400" cy="758952"/>
          </a:xfrm>
          <a:prstGeom prst="rect">
            <a:avLst/>
          </a:prstGeom>
        </p:spPr>
        <p:txBody>
          <a:bodyPr vert="horz" anchor="b">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179512" y="3645024"/>
            <a:ext cx="8352928" cy="1752600"/>
          </a:xfrm>
        </p:spPr>
        <p:txBody>
          <a:bodyPr>
            <a:noAutofit/>
          </a:bodyPr>
          <a:lstStyle/>
          <a:p>
            <a:pPr algn="just"/>
            <a:r>
              <a:rPr lang="es-ES" sz="4000" dirty="0" smtClean="0">
                <a:solidFill>
                  <a:schemeClr val="tx1"/>
                </a:solidFill>
              </a:rPr>
              <a:t>Tema III: </a:t>
            </a:r>
            <a:r>
              <a:rPr lang="es-ES" sz="4000" dirty="0">
                <a:solidFill>
                  <a:schemeClr val="tx1"/>
                </a:solidFill>
              </a:rPr>
              <a:t>El concepto del delito.</a:t>
            </a:r>
          </a:p>
        </p:txBody>
      </p:sp>
      <p:sp>
        <p:nvSpPr>
          <p:cNvPr id="2" name="1 Título"/>
          <p:cNvSpPr>
            <a:spLocks noGrp="1"/>
          </p:cNvSpPr>
          <p:nvPr>
            <p:ph type="ctrTitle"/>
          </p:nvPr>
        </p:nvSpPr>
        <p:spPr/>
        <p:txBody>
          <a:bodyPr/>
          <a:lstStyle/>
          <a:p>
            <a:r>
              <a:rPr lang="es-ES" dirty="0" smtClean="0"/>
              <a:t>Derecho Penal General I</a:t>
            </a:r>
            <a:endParaRPr lang="es-ES" dirty="0"/>
          </a:p>
        </p:txBody>
      </p:sp>
    </p:spTree>
    <p:extLst>
      <p:ext uri="{BB962C8B-B14F-4D97-AF65-F5344CB8AC3E}">
        <p14:creationId xmlns:p14="http://schemas.microsoft.com/office/powerpoint/2010/main" val="18484937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lvl="0"/>
            <a:r>
              <a:rPr lang="es-ES_tradnl" b="1" dirty="0">
                <a:solidFill>
                  <a:schemeClr val="tx1"/>
                </a:solidFill>
              </a:rPr>
              <a:t> Las diferentes  teorías  relacionadas con la acción. </a:t>
            </a:r>
            <a:endParaRPr lang="es-ES" dirty="0">
              <a:solidFill>
                <a:schemeClr val="tx1"/>
              </a:solidFill>
            </a:endParaRPr>
          </a:p>
        </p:txBody>
      </p:sp>
      <p:sp>
        <p:nvSpPr>
          <p:cNvPr id="3" name="2 Marcador de contenido"/>
          <p:cNvSpPr>
            <a:spLocks noGrp="1"/>
          </p:cNvSpPr>
          <p:nvPr>
            <p:ph sz="quarter" idx="1"/>
          </p:nvPr>
        </p:nvSpPr>
        <p:spPr/>
        <p:txBody>
          <a:bodyPr>
            <a:normAutofit fontScale="92500" lnSpcReduction="10000"/>
          </a:bodyPr>
          <a:lstStyle/>
          <a:p>
            <a:pPr marL="0" lvl="0" indent="0">
              <a:buNone/>
            </a:pPr>
            <a:r>
              <a:rPr lang="es-ES" dirty="0" smtClean="0"/>
              <a:t>1- Teoría </a:t>
            </a:r>
            <a:r>
              <a:rPr lang="es-ES" dirty="0"/>
              <a:t>causalita o causal de la acción. Pág 88 Manual de DPG </a:t>
            </a:r>
            <a:r>
              <a:rPr lang="es-ES" dirty="0" smtClean="0"/>
              <a:t>T1</a:t>
            </a:r>
          </a:p>
          <a:p>
            <a:pPr marL="0" lvl="0" indent="0">
              <a:buNone/>
            </a:pPr>
            <a:r>
              <a:rPr lang="es-ES" dirty="0" smtClean="0"/>
              <a:t>2- Teoría </a:t>
            </a:r>
            <a:r>
              <a:rPr lang="es-ES" dirty="0"/>
              <a:t>finalista de la acción. Pág 90 Manual de DPG </a:t>
            </a:r>
            <a:r>
              <a:rPr lang="es-ES" dirty="0" smtClean="0"/>
              <a:t>T1</a:t>
            </a:r>
          </a:p>
          <a:p>
            <a:pPr marL="0" lvl="0" indent="0">
              <a:buNone/>
            </a:pPr>
            <a:r>
              <a:rPr lang="es-ES" dirty="0" smtClean="0"/>
              <a:t>3- Teoría </a:t>
            </a:r>
            <a:r>
              <a:rPr lang="es-ES" dirty="0"/>
              <a:t>social de la acción. Pág 91 Manual de DPG T1</a:t>
            </a:r>
          </a:p>
          <a:p>
            <a:pPr marL="0" lvl="0" indent="0">
              <a:buNone/>
            </a:pPr>
            <a:r>
              <a:rPr lang="es-ES" dirty="0" smtClean="0"/>
              <a:t>4- Teoría </a:t>
            </a:r>
            <a:r>
              <a:rPr lang="es-ES" dirty="0"/>
              <a:t>didáctica materialista de la acción. Pág 22 Manual de DPG T1 </a:t>
            </a:r>
          </a:p>
          <a:p>
            <a:pPr marL="852488" indent="-273050"/>
            <a:r>
              <a:rPr lang="es-ES" dirty="0"/>
              <a:t>4.1- Lograr el concepto general de acción. Pág 95 Manual de DPG T1 </a:t>
            </a:r>
          </a:p>
          <a:p>
            <a:pPr marL="852488" indent="-273050"/>
            <a:r>
              <a:rPr lang="es-ES" dirty="0"/>
              <a:t>4.2- Fundamentar el carácter prejurídica de la acción. Pág 96 Manual de DPG T1 </a:t>
            </a:r>
            <a:endParaRPr lang="es-ES" dirty="0" smtClean="0"/>
          </a:p>
          <a:p>
            <a:r>
              <a:rPr lang="es-ES" sz="3900" b="1" dirty="0" smtClean="0"/>
              <a:t>Estudio independiente</a:t>
            </a:r>
            <a:endParaRPr lang="es-ES" sz="3900" b="1" dirty="0"/>
          </a:p>
        </p:txBody>
      </p:sp>
    </p:spTree>
    <p:extLst>
      <p:ext uri="{BB962C8B-B14F-4D97-AF65-F5344CB8AC3E}">
        <p14:creationId xmlns:p14="http://schemas.microsoft.com/office/powerpoint/2010/main" val="21977032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_tradnl" b="1" dirty="0">
                <a:solidFill>
                  <a:schemeClr val="tx1"/>
                </a:solidFill>
              </a:rPr>
              <a:t>Estudio independiente</a:t>
            </a:r>
            <a:r>
              <a:rPr lang="es-ES_tradnl" b="1" dirty="0" smtClean="0">
                <a:solidFill>
                  <a:schemeClr val="tx1"/>
                </a:solidFill>
              </a:rPr>
              <a:t>.</a:t>
            </a:r>
            <a:endParaRPr lang="es-ES" b="1" dirty="0">
              <a:solidFill>
                <a:schemeClr val="tx1"/>
              </a:solidFill>
            </a:endParaRPr>
          </a:p>
        </p:txBody>
      </p:sp>
      <p:sp>
        <p:nvSpPr>
          <p:cNvPr id="3" name="2 Marcador de contenido"/>
          <p:cNvSpPr>
            <a:spLocks noGrp="1"/>
          </p:cNvSpPr>
          <p:nvPr>
            <p:ph sz="quarter" idx="1"/>
          </p:nvPr>
        </p:nvSpPr>
        <p:spPr/>
        <p:txBody>
          <a:bodyPr/>
          <a:lstStyle/>
          <a:p>
            <a:pPr marL="514350" lvl="0" indent="-514350">
              <a:buFont typeface="+mj-lt"/>
              <a:buAutoNum type="arabicPeriod"/>
            </a:pPr>
            <a:r>
              <a:rPr lang="es-ES_tradnl" dirty="0"/>
              <a:t>Realizar lectura de estudio y hacer resumen sobre las cuatro teorías seguidas para determinar el concepto general de acción. </a:t>
            </a:r>
            <a:r>
              <a:rPr lang="es-ES" dirty="0"/>
              <a:t>Pág 88-96 Manual de DPG T1</a:t>
            </a:r>
          </a:p>
          <a:p>
            <a:pPr marL="514350" lvl="0" indent="-514350">
              <a:buFont typeface="+mj-lt"/>
              <a:buAutoNum type="arabicPeriod"/>
            </a:pPr>
            <a:r>
              <a:rPr lang="es-ES_tradnl" dirty="0"/>
              <a:t>Estudio de la problemática de la teoría de la antijuricidad y la concepción dialéctica de la antijuricidad. </a:t>
            </a:r>
            <a:r>
              <a:rPr lang="es-ES" dirty="0"/>
              <a:t>Pág 108-124 Manual de DPG T1.</a:t>
            </a:r>
          </a:p>
        </p:txBody>
      </p:sp>
    </p:spTree>
    <p:extLst>
      <p:ext uri="{BB962C8B-B14F-4D97-AF65-F5344CB8AC3E}">
        <p14:creationId xmlns:p14="http://schemas.microsoft.com/office/powerpoint/2010/main" val="2059201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_tradnl" b="1" dirty="0">
                <a:solidFill>
                  <a:schemeClr val="tx1"/>
                </a:solidFill>
              </a:rPr>
              <a:t>Cuestión de estudio:</a:t>
            </a:r>
            <a:endParaRPr lang="es-ES" dirty="0">
              <a:solidFill>
                <a:schemeClr val="tx1"/>
              </a:solidFill>
            </a:endParaRPr>
          </a:p>
        </p:txBody>
      </p:sp>
      <p:sp>
        <p:nvSpPr>
          <p:cNvPr id="3" name="2 Marcador de contenido"/>
          <p:cNvSpPr>
            <a:spLocks noGrp="1"/>
          </p:cNvSpPr>
          <p:nvPr>
            <p:ph sz="quarter" idx="1"/>
          </p:nvPr>
        </p:nvSpPr>
        <p:spPr/>
        <p:txBody>
          <a:bodyPr/>
          <a:lstStyle/>
          <a:p>
            <a:pPr marL="514350" lvl="0" indent="-514350">
              <a:buFont typeface="+mj-lt"/>
              <a:buAutoNum type="arabicPeriod"/>
            </a:pPr>
            <a:r>
              <a:rPr lang="es-ES_tradnl" dirty="0"/>
              <a:t>Desarrollo histórico del concepto del delito. Concepciones iusnaturalista, positivista y materialista del delito.</a:t>
            </a:r>
            <a:endParaRPr lang="es-ES" dirty="0"/>
          </a:p>
          <a:p>
            <a:pPr marL="514350" lvl="0" indent="-514350">
              <a:buFont typeface="+mj-lt"/>
              <a:buAutoNum type="arabicPeriod"/>
            </a:pPr>
            <a:r>
              <a:rPr lang="es-ES_tradnl" dirty="0"/>
              <a:t> Las diferentes  teorías  relacionadas con la acción. </a:t>
            </a:r>
            <a:endParaRPr lang="es-ES" dirty="0"/>
          </a:p>
          <a:p>
            <a:pPr marL="514350" lvl="0" indent="-514350">
              <a:buFont typeface="+mj-lt"/>
              <a:buAutoNum type="arabicPeriod"/>
            </a:pPr>
            <a:r>
              <a:rPr lang="es-ES_tradnl" dirty="0"/>
              <a:t>La peligrosidad social. Concepto. </a:t>
            </a:r>
            <a:endParaRPr lang="es-ES" dirty="0"/>
          </a:p>
          <a:p>
            <a:pPr marL="514350" lvl="0" indent="-514350">
              <a:buFont typeface="+mj-lt"/>
              <a:buAutoNum type="arabicPeriod"/>
            </a:pPr>
            <a:r>
              <a:rPr lang="es-ES_tradnl" dirty="0"/>
              <a:t>La antijuricidad. Concepción dialéctica de la antijuricidad.</a:t>
            </a:r>
            <a:endParaRPr lang="es-ES" dirty="0"/>
          </a:p>
          <a:p>
            <a:pPr marL="514350" lvl="0" indent="-514350">
              <a:buFont typeface="+mj-lt"/>
              <a:buAutoNum type="arabicPeriod"/>
            </a:pPr>
            <a:r>
              <a:rPr lang="es-ES_tradnl" dirty="0"/>
              <a:t>La punibilidad. Las Causas posteriores al hecho que anulan la punibilidad. Las excusas absolutorias. Las condiciones objetivas de punibilidad.</a:t>
            </a:r>
            <a:endParaRPr lang="es-ES" dirty="0"/>
          </a:p>
          <a:p>
            <a:pPr marL="514350" indent="-514350">
              <a:buFont typeface="+mj-lt"/>
              <a:buAutoNum type="arabicPeriod"/>
            </a:pPr>
            <a:endParaRPr lang="es-ES" dirty="0"/>
          </a:p>
        </p:txBody>
      </p:sp>
    </p:spTree>
    <p:extLst>
      <p:ext uri="{BB962C8B-B14F-4D97-AF65-F5344CB8AC3E}">
        <p14:creationId xmlns:p14="http://schemas.microsoft.com/office/powerpoint/2010/main" val="28870480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3600" b="1" dirty="0">
                <a:solidFill>
                  <a:schemeClr val="tx1"/>
                </a:solidFill>
              </a:rPr>
              <a:t>Objetivos de la conferencia</a:t>
            </a:r>
          </a:p>
        </p:txBody>
      </p:sp>
      <p:sp>
        <p:nvSpPr>
          <p:cNvPr id="3" name="2 Marcador de contenido"/>
          <p:cNvSpPr>
            <a:spLocks noGrp="1"/>
          </p:cNvSpPr>
          <p:nvPr>
            <p:ph sz="quarter" idx="1"/>
          </p:nvPr>
        </p:nvSpPr>
        <p:spPr/>
        <p:txBody>
          <a:bodyPr>
            <a:normAutofit fontScale="92500" lnSpcReduction="20000"/>
          </a:bodyPr>
          <a:lstStyle/>
          <a:p>
            <a:pPr lvl="0"/>
            <a:r>
              <a:rPr lang="es-ES" dirty="0"/>
              <a:t>Valorar la importancia de la aplicación del método histórico-materialista de la concepción del delito y de sus resultados concretos.</a:t>
            </a:r>
            <a:endParaRPr lang="es-ES" b="1" dirty="0"/>
          </a:p>
          <a:p>
            <a:pPr lvl="0"/>
            <a:r>
              <a:rPr lang="es-ES_tradnl" dirty="0"/>
              <a:t>Comprender el alcance de las teorías causal, finalista, social y dialéctico-materialista de la acción.</a:t>
            </a:r>
            <a:endParaRPr lang="es-ES" dirty="0"/>
          </a:p>
          <a:p>
            <a:pPr lvl="0"/>
            <a:r>
              <a:rPr lang="es-ES_tradnl" dirty="0"/>
              <a:t>Dominar el concepto de peligrosidad social, así como las consecuencias de la ausencia de ella.</a:t>
            </a:r>
            <a:endParaRPr lang="es-ES" dirty="0"/>
          </a:p>
          <a:p>
            <a:pPr lvl="0"/>
            <a:r>
              <a:rPr lang="es-ES_tradnl" dirty="0"/>
              <a:t>Analizar críticamente la problemática de la antijuricidad a fin de alcanzar una concepción correcta de ella.</a:t>
            </a:r>
            <a:endParaRPr lang="es-ES" dirty="0"/>
          </a:p>
          <a:p>
            <a:pPr lvl="0"/>
            <a:r>
              <a:rPr lang="es-ES_tradnl" dirty="0"/>
              <a:t>Desarrollar nociones profundas en torno a la aplicación de las causas posteriores al hecho que anulan la punibilidad, las excusas absolutorias y las condiciones objetivas de punibilidad</a:t>
            </a:r>
            <a:r>
              <a:rPr lang="es-ES_tradnl" dirty="0" smtClean="0"/>
              <a:t>.</a:t>
            </a:r>
            <a:endParaRPr lang="es-ES" dirty="0"/>
          </a:p>
        </p:txBody>
      </p:sp>
    </p:spTree>
    <p:extLst>
      <p:ext uri="{BB962C8B-B14F-4D97-AF65-F5344CB8AC3E}">
        <p14:creationId xmlns:p14="http://schemas.microsoft.com/office/powerpoint/2010/main" val="35818370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_tradnl" b="1" dirty="0" smtClean="0">
                <a:solidFill>
                  <a:schemeClr val="tx1"/>
                </a:solidFill>
              </a:rPr>
              <a:t>Bibliografía</a:t>
            </a:r>
            <a:endParaRPr lang="es-ES" dirty="0">
              <a:solidFill>
                <a:schemeClr val="tx1"/>
              </a:solidFill>
            </a:endParaRPr>
          </a:p>
        </p:txBody>
      </p:sp>
      <p:sp>
        <p:nvSpPr>
          <p:cNvPr id="3" name="2 Marcador de contenido"/>
          <p:cNvSpPr>
            <a:spLocks noGrp="1"/>
          </p:cNvSpPr>
          <p:nvPr>
            <p:ph sz="quarter" idx="1"/>
          </p:nvPr>
        </p:nvSpPr>
        <p:spPr/>
        <p:txBody>
          <a:bodyPr/>
          <a:lstStyle/>
          <a:p>
            <a:pPr lvl="0"/>
            <a:r>
              <a:rPr lang="es-ES_tradnl" dirty="0" smtClean="0"/>
              <a:t>Anteproyecto </a:t>
            </a:r>
            <a:r>
              <a:rPr lang="es-ES_tradnl" dirty="0"/>
              <a:t>del Código Penal.</a:t>
            </a:r>
            <a:endParaRPr lang="es-ES" dirty="0"/>
          </a:p>
          <a:p>
            <a:pPr lvl="0"/>
            <a:r>
              <a:rPr lang="es-ES_tradnl" dirty="0"/>
              <a:t>Código penal. Ley 62/87</a:t>
            </a:r>
            <a:endParaRPr lang="es-ES" dirty="0"/>
          </a:p>
          <a:p>
            <a:pPr lvl="0"/>
            <a:r>
              <a:rPr lang="es-ES_tradnl" dirty="0"/>
              <a:t>Constitución de la República de Cuba. 2019. </a:t>
            </a:r>
            <a:endParaRPr lang="es-ES" dirty="0"/>
          </a:p>
          <a:p>
            <a:pPr lvl="0"/>
            <a:r>
              <a:rPr lang="es-ES_tradnl" dirty="0"/>
              <a:t>Manual de Derecho Penal General Tomo 1 y 2. Renén  Quirós  Pírez.</a:t>
            </a:r>
            <a:endParaRPr lang="es-ES" dirty="0"/>
          </a:p>
          <a:p>
            <a:endParaRPr lang="es-ES" dirty="0"/>
          </a:p>
        </p:txBody>
      </p:sp>
    </p:spTree>
    <p:extLst>
      <p:ext uri="{BB962C8B-B14F-4D97-AF65-F5344CB8AC3E}">
        <p14:creationId xmlns:p14="http://schemas.microsoft.com/office/powerpoint/2010/main" val="29110256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23528" y="332656"/>
            <a:ext cx="8534400" cy="758952"/>
          </a:xfrm>
        </p:spPr>
        <p:txBody>
          <a:bodyPr>
            <a:normAutofit fontScale="90000"/>
          </a:bodyPr>
          <a:lstStyle/>
          <a:p>
            <a:r>
              <a:rPr lang="es-ES_tradnl" b="1" dirty="0">
                <a:solidFill>
                  <a:schemeClr val="tx1"/>
                </a:solidFill>
              </a:rPr>
              <a:t>Desarrollo histórico del concepto del delito. </a:t>
            </a:r>
            <a:endParaRPr lang="es-ES" dirty="0">
              <a:solidFill>
                <a:schemeClr val="tx1"/>
              </a:solidFill>
            </a:endParaRPr>
          </a:p>
        </p:txBody>
      </p:sp>
      <p:sp>
        <p:nvSpPr>
          <p:cNvPr id="3" name="2 Marcador de contenido"/>
          <p:cNvSpPr>
            <a:spLocks noGrp="1"/>
          </p:cNvSpPr>
          <p:nvPr>
            <p:ph sz="quarter" idx="1"/>
          </p:nvPr>
        </p:nvSpPr>
        <p:spPr/>
        <p:txBody>
          <a:bodyPr/>
          <a:lstStyle/>
          <a:p>
            <a:pPr marL="0" lvl="0" indent="0">
              <a:buNone/>
            </a:pPr>
            <a:r>
              <a:rPr lang="es-ES_tradnl" b="1" dirty="0" smtClean="0"/>
              <a:t>Concepción iusnaturalista.</a:t>
            </a:r>
          </a:p>
          <a:p>
            <a:pPr lvl="0"/>
            <a:r>
              <a:rPr lang="es-ES_tradnl" dirty="0" smtClean="0"/>
              <a:t>Representada </a:t>
            </a:r>
            <a:r>
              <a:rPr lang="es-ES_tradnl" dirty="0"/>
              <a:t>por Francesco </a:t>
            </a:r>
            <a:r>
              <a:rPr lang="es-ES_tradnl" dirty="0" smtClean="0"/>
              <a:t>Carrara.</a:t>
            </a:r>
          </a:p>
          <a:p>
            <a:pPr lvl="0"/>
            <a:r>
              <a:rPr lang="es-ES_tradnl" dirty="0" smtClean="0"/>
              <a:t>Consiguió armonizar las concepciones iusnaturalista en el terreno del derecho penal.</a:t>
            </a:r>
          </a:p>
          <a:p>
            <a:pPr lvl="0"/>
            <a:r>
              <a:rPr lang="es-ES_tradnl" dirty="0" smtClean="0"/>
              <a:t> </a:t>
            </a:r>
            <a:r>
              <a:rPr lang="es-ES" dirty="0" smtClean="0"/>
              <a:t>Considero el delito como la </a:t>
            </a:r>
            <a:r>
              <a:rPr lang="es-ES" dirty="0"/>
              <a:t>infracción de la ley del Estado promulgada para proteger la seguridad de los ciudadanos, resultante de un acto externo del hombre, positivo o negativo, moralmente imputable y políticamente dañoso”.</a:t>
            </a:r>
          </a:p>
        </p:txBody>
      </p:sp>
    </p:spTree>
    <p:extLst>
      <p:ext uri="{BB962C8B-B14F-4D97-AF65-F5344CB8AC3E}">
        <p14:creationId xmlns:p14="http://schemas.microsoft.com/office/powerpoint/2010/main" val="39411933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23528" y="332656"/>
            <a:ext cx="8534400" cy="758952"/>
          </a:xfrm>
        </p:spPr>
        <p:txBody>
          <a:bodyPr>
            <a:normAutofit fontScale="90000"/>
          </a:bodyPr>
          <a:lstStyle/>
          <a:p>
            <a:r>
              <a:rPr lang="es-ES_tradnl" b="1" dirty="0">
                <a:solidFill>
                  <a:schemeClr val="tx1"/>
                </a:solidFill>
              </a:rPr>
              <a:t>Desarrollo histórico del concepto del delito. </a:t>
            </a:r>
            <a:endParaRPr lang="es-ES" dirty="0">
              <a:solidFill>
                <a:schemeClr val="tx1"/>
              </a:solidFill>
            </a:endParaRPr>
          </a:p>
        </p:txBody>
      </p:sp>
      <p:sp>
        <p:nvSpPr>
          <p:cNvPr id="3" name="2 Marcador de contenido"/>
          <p:cNvSpPr>
            <a:spLocks noGrp="1"/>
          </p:cNvSpPr>
          <p:nvPr>
            <p:ph sz="quarter" idx="1"/>
          </p:nvPr>
        </p:nvSpPr>
        <p:spPr/>
        <p:txBody>
          <a:bodyPr>
            <a:normAutofit fontScale="92500"/>
          </a:bodyPr>
          <a:lstStyle/>
          <a:p>
            <a:pPr marL="0" lvl="0" indent="0">
              <a:buNone/>
            </a:pPr>
            <a:r>
              <a:rPr lang="es-ES_tradnl" b="1" dirty="0" smtClean="0"/>
              <a:t>Concepción positivista</a:t>
            </a:r>
          </a:p>
          <a:p>
            <a:pPr marL="0" lvl="0" indent="0">
              <a:buNone/>
            </a:pPr>
            <a:r>
              <a:rPr lang="es-ES_tradnl" dirty="0"/>
              <a:t>S</a:t>
            </a:r>
            <a:r>
              <a:rPr lang="es-ES_tradnl" dirty="0" smtClean="0"/>
              <a:t>e </a:t>
            </a:r>
            <a:r>
              <a:rPr lang="es-ES_tradnl" dirty="0"/>
              <a:t>manifestó en varias </a:t>
            </a:r>
            <a:r>
              <a:rPr lang="es-ES_tradnl" dirty="0" smtClean="0"/>
              <a:t>direcciones:</a:t>
            </a:r>
          </a:p>
          <a:p>
            <a:pPr lvl="0"/>
            <a:r>
              <a:rPr lang="es-ES_tradnl" dirty="0" smtClean="0"/>
              <a:t> </a:t>
            </a:r>
            <a:r>
              <a:rPr lang="es-ES_tradnl" dirty="0"/>
              <a:t>La </a:t>
            </a:r>
            <a:r>
              <a:rPr lang="es-ES_tradnl" dirty="0" smtClean="0"/>
              <a:t>antropología: Con la teoría de Lombroso del delincuente nato. Concebido como un problema biológico.</a:t>
            </a:r>
          </a:p>
          <a:p>
            <a:r>
              <a:rPr lang="es-ES_tradnl" dirty="0" smtClean="0"/>
              <a:t>La sociología: </a:t>
            </a:r>
            <a:r>
              <a:rPr lang="es-ES" dirty="0"/>
              <a:t>La teoría del hombre delincuente no alcanzó general aceptación ni aún dentro de los propios positivistas. Los reparos se fueron abriendo paso, hasta que en 1885 surgió la llamada “teoría del delito natural”, respuesta también positivista a la tesis lombrosiana del criminal nato. </a:t>
            </a:r>
            <a:r>
              <a:rPr lang="es-ES_tradnl" b="1" dirty="0"/>
              <a:t>La teoría del delito </a:t>
            </a:r>
            <a:r>
              <a:rPr lang="es-ES_tradnl" b="1" dirty="0" smtClean="0"/>
              <a:t>natural</a:t>
            </a:r>
            <a:r>
              <a:rPr lang="es-ES_tradnl" dirty="0"/>
              <a:t>.</a:t>
            </a:r>
            <a:endParaRPr lang="es-ES" dirty="0"/>
          </a:p>
          <a:p>
            <a:pPr lvl="0"/>
            <a:endParaRPr lang="es-ES_tradnl" dirty="0" smtClean="0"/>
          </a:p>
        </p:txBody>
      </p:sp>
    </p:spTree>
    <p:extLst>
      <p:ext uri="{BB962C8B-B14F-4D97-AF65-F5344CB8AC3E}">
        <p14:creationId xmlns:p14="http://schemas.microsoft.com/office/powerpoint/2010/main" val="40009230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23528" y="332656"/>
            <a:ext cx="8534400" cy="758952"/>
          </a:xfrm>
        </p:spPr>
        <p:txBody>
          <a:bodyPr>
            <a:normAutofit fontScale="90000"/>
          </a:bodyPr>
          <a:lstStyle/>
          <a:p>
            <a:r>
              <a:rPr lang="es-ES_tradnl" b="1" dirty="0">
                <a:solidFill>
                  <a:schemeClr val="tx1"/>
                </a:solidFill>
              </a:rPr>
              <a:t>Desarrollo histórico del concepto del delito. </a:t>
            </a:r>
            <a:endParaRPr lang="es-ES" dirty="0">
              <a:solidFill>
                <a:schemeClr val="tx1"/>
              </a:solidFill>
            </a:endParaRPr>
          </a:p>
        </p:txBody>
      </p:sp>
      <p:sp>
        <p:nvSpPr>
          <p:cNvPr id="3" name="2 Marcador de contenido"/>
          <p:cNvSpPr>
            <a:spLocks noGrp="1"/>
          </p:cNvSpPr>
          <p:nvPr>
            <p:ph sz="quarter" idx="1"/>
          </p:nvPr>
        </p:nvSpPr>
        <p:spPr/>
        <p:txBody>
          <a:bodyPr>
            <a:normAutofit lnSpcReduction="10000"/>
          </a:bodyPr>
          <a:lstStyle/>
          <a:p>
            <a:pPr marL="0" lvl="0" indent="0">
              <a:buNone/>
            </a:pPr>
            <a:r>
              <a:rPr lang="es-ES_tradnl" b="1" dirty="0" smtClean="0"/>
              <a:t>Concepción positivista</a:t>
            </a:r>
          </a:p>
          <a:p>
            <a:pPr marL="0" lvl="0" indent="0">
              <a:buNone/>
            </a:pPr>
            <a:r>
              <a:rPr lang="es-ES_tradnl" dirty="0"/>
              <a:t>S</a:t>
            </a:r>
            <a:r>
              <a:rPr lang="es-ES_tradnl" dirty="0" smtClean="0"/>
              <a:t>e </a:t>
            </a:r>
            <a:r>
              <a:rPr lang="es-ES_tradnl" dirty="0"/>
              <a:t>manifestó en varias </a:t>
            </a:r>
            <a:r>
              <a:rPr lang="es-ES_tradnl" dirty="0" smtClean="0"/>
              <a:t>direcciones:</a:t>
            </a:r>
          </a:p>
          <a:p>
            <a:pPr lvl="0" algn="just"/>
            <a:r>
              <a:rPr lang="es-ES_tradnl" dirty="0" smtClean="0"/>
              <a:t> </a:t>
            </a:r>
            <a:r>
              <a:rPr lang="es-ES_tradnl" dirty="0"/>
              <a:t>La </a:t>
            </a:r>
            <a:r>
              <a:rPr lang="es-ES_tradnl" dirty="0" smtClean="0"/>
              <a:t>normativa: </a:t>
            </a:r>
            <a:r>
              <a:rPr lang="es-ES_tradnl" b="1" dirty="0"/>
              <a:t>:</a:t>
            </a:r>
            <a:r>
              <a:rPr lang="es-ES_tradnl" dirty="0"/>
              <a:t> </a:t>
            </a:r>
            <a:r>
              <a:rPr lang="es-ES_tradnl" b="1" dirty="0"/>
              <a:t>La concepción </a:t>
            </a:r>
            <a:r>
              <a:rPr lang="es-ES_tradnl" b="1" dirty="0" smtClean="0"/>
              <a:t>dogmático-formal del delito</a:t>
            </a:r>
            <a:r>
              <a:rPr lang="es-ES_tradnl" dirty="0" smtClean="0"/>
              <a:t>, </a:t>
            </a:r>
            <a:r>
              <a:rPr lang="es-ES_tradnl" dirty="0"/>
              <a:t>en cualquiera de sus mencionadas direcciones, define el delito como </a:t>
            </a:r>
            <a:r>
              <a:rPr lang="es-ES_tradnl" b="1" dirty="0"/>
              <a:t>“el acto culpable, antijurídico y sancionado con una pena</a:t>
            </a:r>
            <a:r>
              <a:rPr lang="es-ES_tradnl" dirty="0"/>
              <a:t> (von Liszt), o como “</a:t>
            </a:r>
            <a:r>
              <a:rPr lang="es-ES_tradnl" b="1" dirty="0"/>
              <a:t>la acción típicamente antijurídica y culpable</a:t>
            </a:r>
            <a:r>
              <a:rPr lang="es-ES_tradnl" dirty="0"/>
              <a:t>" (del neokantiano Mezger), o </a:t>
            </a:r>
            <a:r>
              <a:rPr lang="es-ES_tradnl" b="1" dirty="0"/>
              <a:t>como "la acción típica, ilícita y culpable”</a:t>
            </a:r>
            <a:r>
              <a:rPr lang="es-ES_tradnl" dirty="0"/>
              <a:t> (del finalista Francisco de Assis Toledo).</a:t>
            </a:r>
            <a:endParaRPr lang="es-ES_tradnl" b="1" dirty="0"/>
          </a:p>
          <a:p>
            <a:pPr lvl="0"/>
            <a:endParaRPr lang="es-ES_tradnl" dirty="0" smtClean="0"/>
          </a:p>
        </p:txBody>
      </p:sp>
    </p:spTree>
    <p:extLst>
      <p:ext uri="{BB962C8B-B14F-4D97-AF65-F5344CB8AC3E}">
        <p14:creationId xmlns:p14="http://schemas.microsoft.com/office/powerpoint/2010/main" val="37221969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23528" y="332656"/>
            <a:ext cx="8534400" cy="758952"/>
          </a:xfrm>
        </p:spPr>
        <p:txBody>
          <a:bodyPr>
            <a:normAutofit fontScale="90000"/>
          </a:bodyPr>
          <a:lstStyle/>
          <a:p>
            <a:r>
              <a:rPr lang="es-ES_tradnl" b="1" dirty="0">
                <a:solidFill>
                  <a:schemeClr val="tx1"/>
                </a:solidFill>
              </a:rPr>
              <a:t>Desarrollo histórico del concepto del delito. </a:t>
            </a:r>
            <a:endParaRPr lang="es-ES" dirty="0">
              <a:solidFill>
                <a:schemeClr val="tx1"/>
              </a:solidFill>
            </a:endParaRPr>
          </a:p>
        </p:txBody>
      </p:sp>
      <p:sp>
        <p:nvSpPr>
          <p:cNvPr id="3" name="2 Marcador de contenido"/>
          <p:cNvSpPr>
            <a:spLocks noGrp="1"/>
          </p:cNvSpPr>
          <p:nvPr>
            <p:ph sz="quarter" idx="1"/>
          </p:nvPr>
        </p:nvSpPr>
        <p:spPr/>
        <p:txBody>
          <a:bodyPr/>
          <a:lstStyle/>
          <a:p>
            <a:pPr marL="0" lvl="0" indent="0">
              <a:buNone/>
            </a:pPr>
            <a:r>
              <a:rPr lang="es-ES_tradnl" b="1" dirty="0" smtClean="0"/>
              <a:t>Concepción materialista </a:t>
            </a:r>
            <a:r>
              <a:rPr lang="es-ES_tradnl" b="1" dirty="0"/>
              <a:t>del </a:t>
            </a:r>
            <a:r>
              <a:rPr lang="es-ES_tradnl" b="1" dirty="0" smtClean="0"/>
              <a:t>delito: </a:t>
            </a:r>
            <a:r>
              <a:rPr lang="es-ES_tradnl" dirty="0" smtClean="0"/>
              <a:t>plantea </a:t>
            </a:r>
            <a:r>
              <a:rPr lang="es-ES_tradnl" dirty="0"/>
              <a:t>que el delito resulta un hecho vinculado a la vida social, a las relaciones de los hombres, caracterizado por amenazar o atacar precisamente a esas relaciones sociales del hombre. Del carácter de éstas se deriva la naturaleza de la concepción de lo delictivo</a:t>
            </a:r>
            <a:r>
              <a:rPr lang="es-ES_tradnl" dirty="0" smtClean="0"/>
              <a:t>.</a:t>
            </a:r>
            <a:endParaRPr lang="es-ES" dirty="0" smtClean="0"/>
          </a:p>
          <a:p>
            <a:pPr lvl="0"/>
            <a:endParaRPr lang="es-ES" dirty="0"/>
          </a:p>
          <a:p>
            <a:pPr lvl="0"/>
            <a:r>
              <a:rPr lang="es-ES" dirty="0" smtClean="0"/>
              <a:t>Adoptado por el código penal cubano en el art 7 del Ley 151/22.  </a:t>
            </a:r>
            <a:endParaRPr lang="es-ES" dirty="0"/>
          </a:p>
          <a:p>
            <a:endParaRPr lang="es-ES" dirty="0"/>
          </a:p>
        </p:txBody>
      </p:sp>
    </p:spTree>
    <p:extLst>
      <p:ext uri="{BB962C8B-B14F-4D97-AF65-F5344CB8AC3E}">
        <p14:creationId xmlns:p14="http://schemas.microsoft.com/office/powerpoint/2010/main" val="11142739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solidFill>
                  <a:schemeClr val="tx1"/>
                </a:solidFill>
              </a:rPr>
              <a:t>Concepto de delito</a:t>
            </a:r>
            <a:endParaRPr lang="es-ES" dirty="0">
              <a:solidFill>
                <a:schemeClr val="tx1"/>
              </a:solidFill>
            </a:endParaRPr>
          </a:p>
        </p:txBody>
      </p:sp>
      <p:sp>
        <p:nvSpPr>
          <p:cNvPr id="4" name="Text Placeholder 17"/>
          <p:cNvSpPr txBox="1">
            <a:spLocks/>
          </p:cNvSpPr>
          <p:nvPr/>
        </p:nvSpPr>
        <p:spPr>
          <a:xfrm>
            <a:off x="321060" y="5350728"/>
            <a:ext cx="4046179" cy="360000"/>
          </a:xfrm>
          <a:prstGeom prst="rect">
            <a:avLst/>
          </a:prstGeom>
          <a:solidFill>
            <a:schemeClr val="accent2"/>
          </a:solidFill>
          <a:ln w="19050">
            <a:noFill/>
          </a:ln>
        </p:spPr>
        <p:txBody>
          <a:bodyPr anchor="ctr"/>
          <a:lst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s-ES" sz="2400" b="1" dirty="0">
                <a:solidFill>
                  <a:schemeClr val="lt1"/>
                </a:solidFill>
              </a:rPr>
              <a:t>Ley </a:t>
            </a:r>
            <a:r>
              <a:rPr lang="es-ES" sz="2400" b="1" dirty="0" smtClean="0">
                <a:solidFill>
                  <a:schemeClr val="lt1"/>
                </a:solidFill>
              </a:rPr>
              <a:t>62/87</a:t>
            </a:r>
            <a:endParaRPr lang="es-ES" sz="2400" dirty="0"/>
          </a:p>
        </p:txBody>
      </p:sp>
      <p:sp>
        <p:nvSpPr>
          <p:cNvPr id="5" name="Text Placeholder 17"/>
          <p:cNvSpPr txBox="1">
            <a:spLocks/>
          </p:cNvSpPr>
          <p:nvPr/>
        </p:nvSpPr>
        <p:spPr>
          <a:xfrm>
            <a:off x="4913582" y="5373216"/>
            <a:ext cx="3723406" cy="360000"/>
          </a:xfrm>
          <a:prstGeom prst="rect">
            <a:avLst/>
          </a:prstGeom>
          <a:solidFill>
            <a:schemeClr val="accent3"/>
          </a:solidFill>
          <a:ln w="19050">
            <a:noFill/>
          </a:ln>
        </p:spPr>
        <p:txBody>
          <a:bodyPr anchor="ctr"/>
          <a:lst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s-ES" sz="2400" b="1" dirty="0" smtClean="0">
                <a:solidFill>
                  <a:schemeClr val="lt1"/>
                </a:solidFill>
              </a:rPr>
              <a:t>Ley 151/22</a:t>
            </a:r>
            <a:endParaRPr lang="es-ES" sz="2400" dirty="0"/>
          </a:p>
        </p:txBody>
      </p:sp>
      <p:sp>
        <p:nvSpPr>
          <p:cNvPr id="6" name="5 Rectángulo"/>
          <p:cNvSpPr/>
          <p:nvPr/>
        </p:nvSpPr>
        <p:spPr>
          <a:xfrm>
            <a:off x="339518" y="2060848"/>
            <a:ext cx="4046179" cy="3108543"/>
          </a:xfrm>
          <a:prstGeom prst="rect">
            <a:avLst/>
          </a:prstGeom>
          <a:solidFill>
            <a:schemeClr val="bg1"/>
          </a:solidFill>
          <a:ln w="38100">
            <a:solidFill>
              <a:schemeClr val="accent2"/>
            </a:solidFill>
          </a:ln>
        </p:spPr>
        <p:txBody>
          <a:bodyPr wrap="square">
            <a:spAutoFit/>
          </a:bodyPr>
          <a:lstStyle/>
          <a:p>
            <a:pPr algn="just"/>
            <a:r>
              <a:rPr lang="es-ES" sz="2800" b="1" dirty="0" smtClean="0">
                <a:solidFill>
                  <a:schemeClr val="dk1"/>
                </a:solidFill>
              </a:rPr>
              <a:t>ARTÍCULO 8.1</a:t>
            </a:r>
            <a:r>
              <a:rPr lang="es-ES" sz="2800" b="1" dirty="0">
                <a:solidFill>
                  <a:schemeClr val="dk1"/>
                </a:solidFill>
              </a:rPr>
              <a:t>. </a:t>
            </a:r>
            <a:r>
              <a:rPr lang="es-ES" sz="2800" dirty="0" smtClean="0">
                <a:solidFill>
                  <a:schemeClr val="dk1"/>
                </a:solidFill>
              </a:rPr>
              <a:t>Se </a:t>
            </a:r>
            <a:r>
              <a:rPr lang="es-ES" sz="2800" dirty="0">
                <a:solidFill>
                  <a:schemeClr val="dk1"/>
                </a:solidFill>
              </a:rPr>
              <a:t>considera delito toda </a:t>
            </a:r>
            <a:r>
              <a:rPr lang="es-ES" sz="2800" dirty="0" smtClean="0">
                <a:solidFill>
                  <a:schemeClr val="dk1"/>
                </a:solidFill>
              </a:rPr>
              <a:t>acción </a:t>
            </a:r>
            <a:r>
              <a:rPr lang="es-ES" sz="2800" dirty="0">
                <a:solidFill>
                  <a:schemeClr val="dk1"/>
                </a:solidFill>
              </a:rPr>
              <a:t>u omisión </a:t>
            </a:r>
            <a:r>
              <a:rPr lang="es-ES" sz="2800" dirty="0" smtClean="0">
                <a:solidFill>
                  <a:schemeClr val="dk1"/>
                </a:solidFill>
              </a:rPr>
              <a:t>socialmente</a:t>
            </a:r>
            <a:r>
              <a:rPr lang="es-ES" sz="2800" b="1" dirty="0" smtClean="0">
                <a:solidFill>
                  <a:schemeClr val="dk1"/>
                </a:solidFill>
              </a:rPr>
              <a:t> </a:t>
            </a:r>
            <a:r>
              <a:rPr lang="es-ES" sz="2800" b="1" dirty="0">
                <a:solidFill>
                  <a:schemeClr val="dk1"/>
                </a:solidFill>
              </a:rPr>
              <a:t>peligrosa</a:t>
            </a:r>
            <a:r>
              <a:rPr lang="es-ES" sz="2800" dirty="0">
                <a:solidFill>
                  <a:schemeClr val="dk1"/>
                </a:solidFill>
              </a:rPr>
              <a:t> </a:t>
            </a:r>
            <a:r>
              <a:rPr lang="es-ES" sz="2800" dirty="0" smtClean="0">
                <a:solidFill>
                  <a:schemeClr val="dk1"/>
                </a:solidFill>
              </a:rPr>
              <a:t> prohibida </a:t>
            </a:r>
            <a:r>
              <a:rPr lang="es-ES" sz="2800" dirty="0">
                <a:solidFill>
                  <a:schemeClr val="dk1"/>
                </a:solidFill>
              </a:rPr>
              <a:t>por la ley bajo </a:t>
            </a:r>
            <a:r>
              <a:rPr lang="es-ES" sz="2800" dirty="0" smtClean="0">
                <a:solidFill>
                  <a:schemeClr val="dk1"/>
                </a:solidFill>
              </a:rPr>
              <a:t>conminación </a:t>
            </a:r>
            <a:r>
              <a:rPr lang="es-ES" sz="2800" dirty="0">
                <a:solidFill>
                  <a:schemeClr val="dk1"/>
                </a:solidFill>
              </a:rPr>
              <a:t>de una </a:t>
            </a:r>
            <a:r>
              <a:rPr lang="es-ES" sz="2800" dirty="0" smtClean="0">
                <a:solidFill>
                  <a:schemeClr val="dk1"/>
                </a:solidFill>
              </a:rPr>
              <a:t>sanción </a:t>
            </a:r>
            <a:r>
              <a:rPr lang="es-ES" sz="2800" dirty="0">
                <a:solidFill>
                  <a:schemeClr val="dk1"/>
                </a:solidFill>
              </a:rPr>
              <a:t>penal.</a:t>
            </a:r>
            <a:endParaRPr lang="es-ES" sz="2800" dirty="0"/>
          </a:p>
        </p:txBody>
      </p:sp>
      <p:sp>
        <p:nvSpPr>
          <p:cNvPr id="7" name="6 Rectángulo"/>
          <p:cNvSpPr/>
          <p:nvPr/>
        </p:nvSpPr>
        <p:spPr>
          <a:xfrm>
            <a:off x="4932040" y="2068478"/>
            <a:ext cx="3723407" cy="2677656"/>
          </a:xfrm>
          <a:prstGeom prst="rect">
            <a:avLst/>
          </a:prstGeom>
          <a:solidFill>
            <a:schemeClr val="bg1"/>
          </a:solidFill>
          <a:ln w="38100">
            <a:solidFill>
              <a:schemeClr val="accent2"/>
            </a:solidFill>
          </a:ln>
        </p:spPr>
        <p:txBody>
          <a:bodyPr wrap="square">
            <a:spAutoFit/>
          </a:bodyPr>
          <a:lstStyle/>
          <a:p>
            <a:r>
              <a:rPr lang="es-ES" sz="2800" b="1" dirty="0">
                <a:solidFill>
                  <a:schemeClr val="dk1"/>
                </a:solidFill>
              </a:rPr>
              <a:t>Artículo </a:t>
            </a:r>
            <a:r>
              <a:rPr lang="es-ES" sz="2800" b="1" dirty="0" smtClean="0">
                <a:solidFill>
                  <a:schemeClr val="dk1"/>
                </a:solidFill>
              </a:rPr>
              <a:t>7  </a:t>
            </a:r>
            <a:r>
              <a:rPr lang="es-ES" sz="2800" dirty="0" smtClean="0">
                <a:solidFill>
                  <a:schemeClr val="dk1"/>
                </a:solidFill>
              </a:rPr>
              <a:t>Constituye delito </a:t>
            </a:r>
            <a:r>
              <a:rPr lang="es-ES" sz="2800" dirty="0">
                <a:solidFill>
                  <a:schemeClr val="dk1"/>
                </a:solidFill>
              </a:rPr>
              <a:t>toda acción u omisión </a:t>
            </a:r>
            <a:r>
              <a:rPr lang="es-ES" sz="2800" dirty="0" smtClean="0">
                <a:solidFill>
                  <a:schemeClr val="dk1"/>
                </a:solidFill>
              </a:rPr>
              <a:t>socialmente </a:t>
            </a:r>
            <a:r>
              <a:rPr lang="es-ES" sz="2800" b="1" dirty="0" smtClean="0">
                <a:solidFill>
                  <a:schemeClr val="dk1"/>
                </a:solidFill>
              </a:rPr>
              <a:t>lesiva</a:t>
            </a:r>
            <a:r>
              <a:rPr lang="es-ES" sz="2800" dirty="0">
                <a:solidFill>
                  <a:schemeClr val="dk1"/>
                </a:solidFill>
              </a:rPr>
              <a:t>  </a:t>
            </a:r>
            <a:r>
              <a:rPr lang="es-ES" sz="2800" dirty="0" smtClean="0">
                <a:solidFill>
                  <a:schemeClr val="dk1"/>
                </a:solidFill>
              </a:rPr>
              <a:t>y </a:t>
            </a:r>
            <a:r>
              <a:rPr lang="es-ES" sz="2800" dirty="0" smtClean="0">
                <a:solidFill>
                  <a:schemeClr val="dk1"/>
                </a:solidFill>
              </a:rPr>
              <a:t>culpable </a:t>
            </a:r>
            <a:r>
              <a:rPr lang="es-ES" sz="2800" dirty="0" smtClean="0">
                <a:solidFill>
                  <a:schemeClr val="dk1"/>
                </a:solidFill>
              </a:rPr>
              <a:t>sancionada </a:t>
            </a:r>
            <a:r>
              <a:rPr lang="es-ES" sz="2800" dirty="0">
                <a:solidFill>
                  <a:schemeClr val="dk1"/>
                </a:solidFill>
              </a:rPr>
              <a:t>por la ley.</a:t>
            </a:r>
            <a:endParaRPr lang="es-ES" sz="2800" dirty="0"/>
          </a:p>
        </p:txBody>
      </p:sp>
      <p:sp>
        <p:nvSpPr>
          <p:cNvPr id="8" name="7 Rectángulo"/>
          <p:cNvSpPr/>
          <p:nvPr/>
        </p:nvSpPr>
        <p:spPr>
          <a:xfrm>
            <a:off x="10751" y="5877272"/>
            <a:ext cx="9144000" cy="400110"/>
          </a:xfrm>
          <a:prstGeom prst="rect">
            <a:avLst/>
          </a:prstGeom>
        </p:spPr>
        <p:txBody>
          <a:bodyPr wrap="square">
            <a:spAutoFit/>
          </a:bodyPr>
          <a:lstStyle/>
          <a:p>
            <a:pPr algn="ctr"/>
            <a:r>
              <a:rPr lang="es-ES" sz="2000" b="1" dirty="0" smtClean="0"/>
              <a:t>Lesiva</a:t>
            </a:r>
            <a:r>
              <a:rPr lang="es-ES" sz="2000" b="1" dirty="0"/>
              <a:t>: </a:t>
            </a:r>
            <a:r>
              <a:rPr lang="es-ES" sz="2000" b="1" dirty="0" smtClean="0"/>
              <a:t> </a:t>
            </a:r>
            <a:r>
              <a:rPr lang="es-ES" sz="2000" dirty="0" smtClean="0"/>
              <a:t>Que </a:t>
            </a:r>
            <a:r>
              <a:rPr lang="es-ES" sz="2000" dirty="0"/>
              <a:t>causa o puede causar lesión o perjuicio. </a:t>
            </a:r>
          </a:p>
        </p:txBody>
      </p:sp>
    </p:spTree>
    <p:extLst>
      <p:ext uri="{BB962C8B-B14F-4D97-AF65-F5344CB8AC3E}">
        <p14:creationId xmlns:p14="http://schemas.microsoft.com/office/powerpoint/2010/main" val="2077330016"/>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l">
  <a:themeElements>
    <a:clrScheme name="Civil">
      <a:dk1>
        <a:sysClr val="windowText" lastClr="B4B4B4"/>
      </a:dk1>
      <a:lt1>
        <a:sysClr val="window" lastClr="212121"/>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l">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l">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356</TotalTime>
  <Words>741</Words>
  <Application>Microsoft Office PowerPoint</Application>
  <PresentationFormat>Presentación en pantalla (4:3)</PresentationFormat>
  <Paragraphs>54</Paragraphs>
  <Slides>11</Slides>
  <Notes>0</Notes>
  <HiddenSlides>0</HiddenSlides>
  <MMClips>0</MMClips>
  <ScaleCrop>false</ScaleCrop>
  <HeadingPairs>
    <vt:vector size="4" baseType="variant">
      <vt:variant>
        <vt:lpstr>Tema</vt:lpstr>
      </vt:variant>
      <vt:variant>
        <vt:i4>1</vt:i4>
      </vt:variant>
      <vt:variant>
        <vt:lpstr>Títulos de diapositiva</vt:lpstr>
      </vt:variant>
      <vt:variant>
        <vt:i4>11</vt:i4>
      </vt:variant>
    </vt:vector>
  </HeadingPairs>
  <TitlesOfParts>
    <vt:vector size="12" baseType="lpstr">
      <vt:lpstr>Civil</vt:lpstr>
      <vt:lpstr>Derecho Penal General I</vt:lpstr>
      <vt:lpstr>Cuestión de estudio:</vt:lpstr>
      <vt:lpstr>Objetivos de la conferencia</vt:lpstr>
      <vt:lpstr>Bibliografía</vt:lpstr>
      <vt:lpstr>Desarrollo histórico del concepto del delito. </vt:lpstr>
      <vt:lpstr>Desarrollo histórico del concepto del delito. </vt:lpstr>
      <vt:lpstr>Desarrollo histórico del concepto del delito. </vt:lpstr>
      <vt:lpstr>Desarrollo histórico del concepto del delito. </vt:lpstr>
      <vt:lpstr>Concepto de delito</vt:lpstr>
      <vt:lpstr> Las diferentes  teorías  relacionadas con la acción. </vt:lpstr>
      <vt:lpstr>Estudio independiente.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Derecho Penal General I</dc:title>
  <dc:creator>Grueiro</dc:creator>
  <cp:lastModifiedBy>Luffi</cp:lastModifiedBy>
  <cp:revision>12</cp:revision>
  <dcterms:created xsi:type="dcterms:W3CDTF">2022-02-08T19:50:28Z</dcterms:created>
  <dcterms:modified xsi:type="dcterms:W3CDTF">2025-10-10T22:13:35Z</dcterms:modified>
</cp:coreProperties>
</file>