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8" y="-64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28/04/2023</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28/04/2023</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28/04/2023</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28/04/2023</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2841780"/>
            <a:ext cx="8352928" cy="511206"/>
          </a:xfrm>
        </p:spPr>
        <p:txBody>
          <a:bodyPr>
            <a:normAutofit lnSpcReduction="10000"/>
          </a:bodyPr>
          <a:lstStyle/>
          <a:p>
            <a:r>
              <a:rPr lang="es-ES_tradnl" sz="2800" u="sng" dirty="0">
                <a:solidFill>
                  <a:schemeClr val="tx1"/>
                </a:solidFill>
              </a:rPr>
              <a:t>TEMA V: </a:t>
            </a:r>
            <a:r>
              <a:rPr lang="es-ES_tradnl" sz="2800" dirty="0">
                <a:solidFill>
                  <a:schemeClr val="tx1"/>
                </a:solidFill>
              </a:rPr>
              <a:t>EL OBJETO DEL DELITO</a:t>
            </a:r>
            <a:endParaRPr lang="es-ES" sz="2800" dirty="0">
              <a:solidFill>
                <a:schemeClr val="tx1"/>
              </a:solidFill>
            </a:endParaRPr>
          </a:p>
        </p:txBody>
      </p:sp>
      <p:sp>
        <p:nvSpPr>
          <p:cNvPr id="2" name="1 Título"/>
          <p:cNvSpPr>
            <a:spLocks noGrp="1"/>
          </p:cNvSpPr>
          <p:nvPr>
            <p:ph type="ctrTitle"/>
          </p:nvPr>
        </p:nvSpPr>
        <p:spPr/>
        <p:txBody>
          <a:bodyPr/>
          <a:lstStyle/>
          <a:p>
            <a:r>
              <a:rPr lang="es-ES" dirty="0" smtClean="0"/>
              <a:t>Derecho Penal General I</a:t>
            </a:r>
            <a:endParaRPr lang="es-ES" dirty="0"/>
          </a:p>
        </p:txBody>
      </p:sp>
    </p:spTree>
    <p:extLst>
      <p:ext uri="{BB962C8B-B14F-4D97-AF65-F5344CB8AC3E}">
        <p14:creationId xmlns:p14="http://schemas.microsoft.com/office/powerpoint/2010/main" val="29182959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92500" lnSpcReduction="10000"/>
          </a:bodyPr>
          <a:lstStyle/>
          <a:p>
            <a:pPr marL="0" indent="0">
              <a:buNone/>
            </a:pPr>
            <a:r>
              <a:rPr lang="es-ES" b="1" dirty="0"/>
              <a:t>Clasificación.</a:t>
            </a:r>
            <a:endParaRPr lang="es-ES" dirty="0"/>
          </a:p>
          <a:p>
            <a:pPr marL="0" lvl="0" indent="0">
              <a:buNone/>
            </a:pPr>
            <a:r>
              <a:rPr lang="es-ES" b="1" dirty="0" smtClean="0"/>
              <a:t>1- Según </a:t>
            </a:r>
            <a:r>
              <a:rPr lang="es-ES" b="1" dirty="0"/>
              <a:t>la amplitud con la que se caracterice el grupo de relaciones sociales protegidas: (trimembre)</a:t>
            </a:r>
            <a:endParaRPr lang="es-ES" dirty="0"/>
          </a:p>
          <a:p>
            <a:pPr marL="522287" indent="0" algn="just">
              <a:buNone/>
            </a:pPr>
            <a:r>
              <a:rPr lang="es-ES" b="1" dirty="0" smtClean="0"/>
              <a:t>1.3- Bien </a:t>
            </a:r>
            <a:r>
              <a:rPr lang="es-ES" b="1" dirty="0"/>
              <a:t>jurídico </a:t>
            </a:r>
            <a:r>
              <a:rPr lang="es-ES" b="1" dirty="0" smtClean="0"/>
              <a:t>particular: </a:t>
            </a:r>
            <a:r>
              <a:rPr lang="es-ES" dirty="0"/>
              <a:t>Es la relación social o elemento de una relación social, protegida por el Derecho penal de los ataques o amenazas de acciones u omisiones socialmente lesiva, común a un grupo de delitos. </a:t>
            </a:r>
          </a:p>
          <a:p>
            <a:pPr marL="795338" indent="-273050"/>
            <a:endParaRPr lang="es-ES" dirty="0"/>
          </a:p>
        </p:txBody>
      </p:sp>
      <p:sp>
        <p:nvSpPr>
          <p:cNvPr id="4" name="1 Título"/>
          <p:cNvSpPr>
            <a:spLocks noGrp="1"/>
          </p:cNvSpPr>
          <p:nvPr>
            <p:ph type="title"/>
          </p:nvPr>
        </p:nvSpPr>
        <p:spPr>
          <a:xfrm>
            <a:off x="323528" y="519522"/>
            <a:ext cx="8534400" cy="569214"/>
          </a:xfrm>
        </p:spPr>
        <p:txBody>
          <a:bodyPr>
            <a:noAutofit/>
          </a:bodyPr>
          <a:lstStyle/>
          <a:p>
            <a:pPr lvl="0"/>
            <a:r>
              <a:rPr lang="es-ES_tradnl" sz="2400" b="1" dirty="0">
                <a:solidFill>
                  <a:schemeClr val="tx1"/>
                </a:solidFill>
              </a:rPr>
              <a:t>Clasificación del bien jurídico. Bienes jurídicos individuales, particulares, personales y colectivos.</a:t>
            </a:r>
            <a:endParaRPr lang="es-ES" sz="2400" dirty="0">
              <a:solidFill>
                <a:schemeClr val="tx1"/>
              </a:solidFill>
            </a:endParaRPr>
          </a:p>
        </p:txBody>
      </p:sp>
    </p:spTree>
    <p:extLst>
      <p:ext uri="{BB962C8B-B14F-4D97-AF65-F5344CB8AC3E}">
        <p14:creationId xmlns:p14="http://schemas.microsoft.com/office/powerpoint/2010/main" val="29414766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lnSpcReduction="10000"/>
          </a:bodyPr>
          <a:lstStyle/>
          <a:p>
            <a:pPr marL="0" indent="0">
              <a:buNone/>
            </a:pPr>
            <a:r>
              <a:rPr lang="es-ES" b="1" dirty="0"/>
              <a:t>Clasificación.</a:t>
            </a:r>
            <a:endParaRPr lang="es-ES" dirty="0"/>
          </a:p>
          <a:p>
            <a:pPr marL="0" lvl="0" indent="0">
              <a:buNone/>
            </a:pPr>
            <a:r>
              <a:rPr lang="es-ES" b="1" dirty="0" smtClean="0"/>
              <a:t>2- Según </a:t>
            </a:r>
            <a:r>
              <a:rPr lang="es-ES" b="1" dirty="0"/>
              <a:t>la índole del titular del bien jurídico protegido</a:t>
            </a:r>
            <a:r>
              <a:rPr lang="es-ES" b="1" dirty="0" smtClean="0"/>
              <a:t>:</a:t>
            </a:r>
          </a:p>
          <a:p>
            <a:pPr marL="466725" indent="0">
              <a:buNone/>
            </a:pPr>
            <a:r>
              <a:rPr lang="es-ES" b="1" dirty="0" smtClean="0"/>
              <a:t>2.1-Bienes </a:t>
            </a:r>
            <a:r>
              <a:rPr lang="es-ES" b="1" dirty="0"/>
              <a:t>jurídicos </a:t>
            </a:r>
            <a:r>
              <a:rPr lang="es-ES" b="1" dirty="0" smtClean="0"/>
              <a:t>personales: </a:t>
            </a:r>
            <a:r>
              <a:rPr lang="es-ES" dirty="0"/>
              <a:t>son aquellos en el los que el titular es la persona natural. </a:t>
            </a:r>
          </a:p>
          <a:p>
            <a:pPr marL="466725" indent="0">
              <a:buNone/>
            </a:pPr>
            <a:endParaRPr lang="es-ES" dirty="0"/>
          </a:p>
          <a:p>
            <a:pPr marL="466725" indent="0">
              <a:buNone/>
            </a:pPr>
            <a:r>
              <a:rPr lang="es-ES" b="1" dirty="0" smtClean="0"/>
              <a:t>2.2- Bienes jurídicos colectivos. </a:t>
            </a:r>
            <a:r>
              <a:rPr lang="es-ES" dirty="0"/>
              <a:t>son todos los demás (la familia, el estado, la sociedad, etc)</a:t>
            </a:r>
          </a:p>
          <a:p>
            <a:pPr marL="466725" indent="0">
              <a:buNone/>
            </a:pPr>
            <a:endParaRPr lang="es-ES" dirty="0" smtClean="0"/>
          </a:p>
          <a:p>
            <a:pPr marL="273050" lvl="0" indent="-273050"/>
            <a:endParaRPr lang="es-ES" dirty="0" smtClean="0"/>
          </a:p>
          <a:p>
            <a:pPr marL="795338" indent="-273050"/>
            <a:endParaRPr lang="es-ES" dirty="0"/>
          </a:p>
        </p:txBody>
      </p:sp>
      <p:sp>
        <p:nvSpPr>
          <p:cNvPr id="4" name="1 Título"/>
          <p:cNvSpPr>
            <a:spLocks noGrp="1"/>
          </p:cNvSpPr>
          <p:nvPr>
            <p:ph type="title"/>
          </p:nvPr>
        </p:nvSpPr>
        <p:spPr>
          <a:xfrm>
            <a:off x="323528" y="519522"/>
            <a:ext cx="8534400" cy="569214"/>
          </a:xfrm>
        </p:spPr>
        <p:txBody>
          <a:bodyPr>
            <a:noAutofit/>
          </a:bodyPr>
          <a:lstStyle/>
          <a:p>
            <a:pPr lvl="0"/>
            <a:r>
              <a:rPr lang="es-ES_tradnl" sz="2400" b="1" dirty="0">
                <a:solidFill>
                  <a:schemeClr val="tx1"/>
                </a:solidFill>
              </a:rPr>
              <a:t>Clasificación del bien jurídico. Bienes jurídicos individuales, particulares, personales y colectivos.</a:t>
            </a:r>
            <a:endParaRPr lang="es-ES" sz="2400" dirty="0">
              <a:solidFill>
                <a:schemeClr val="tx1"/>
              </a:solidFill>
            </a:endParaRPr>
          </a:p>
        </p:txBody>
      </p:sp>
    </p:spTree>
    <p:extLst>
      <p:ext uri="{BB962C8B-B14F-4D97-AF65-F5344CB8AC3E}">
        <p14:creationId xmlns:p14="http://schemas.microsoft.com/office/powerpoint/2010/main" val="2352255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Autofit/>
          </a:bodyPr>
          <a:lstStyle/>
          <a:p>
            <a:pPr lvl="0"/>
            <a:r>
              <a:rPr lang="es-ES_tradnl" sz="2400" b="1" dirty="0">
                <a:solidFill>
                  <a:schemeClr val="tx1"/>
                </a:solidFill>
              </a:rPr>
              <a:t>Clasificación de los delitos por el bien jurídico. Delitos de lesión o daño y de peligro</a:t>
            </a:r>
            <a:r>
              <a:rPr lang="es-ES_tradnl" sz="2400" b="1" dirty="0" smtClean="0">
                <a:solidFill>
                  <a:schemeClr val="tx1"/>
                </a:solidFill>
              </a:rPr>
              <a:t>.</a:t>
            </a:r>
            <a:endParaRPr lang="es-ES" sz="2400" dirty="0">
              <a:solidFill>
                <a:schemeClr val="tx1"/>
              </a:solidFill>
            </a:endParaRPr>
          </a:p>
        </p:txBody>
      </p:sp>
      <p:sp>
        <p:nvSpPr>
          <p:cNvPr id="3" name="2 Marcador de contenido"/>
          <p:cNvSpPr>
            <a:spLocks noGrp="1"/>
          </p:cNvSpPr>
          <p:nvPr>
            <p:ph sz="quarter" idx="1"/>
          </p:nvPr>
        </p:nvSpPr>
        <p:spPr/>
        <p:txBody>
          <a:bodyPr/>
          <a:lstStyle/>
          <a:p>
            <a:pPr marL="0" indent="0">
              <a:buNone/>
            </a:pPr>
            <a:r>
              <a:rPr lang="es-ES" b="1" dirty="0"/>
              <a:t>Clasificación de los delitos por el bien jurídico:</a:t>
            </a:r>
            <a:endParaRPr lang="es-ES" dirty="0"/>
          </a:p>
          <a:p>
            <a:pPr marL="0" indent="0" algn="just">
              <a:buNone/>
            </a:pPr>
            <a:endParaRPr lang="es-ES" b="1" dirty="0" smtClean="0"/>
          </a:p>
          <a:p>
            <a:pPr marL="0" indent="0" algn="just">
              <a:buNone/>
            </a:pPr>
            <a:r>
              <a:rPr lang="es-ES" b="1" dirty="0" smtClean="0"/>
              <a:t>1- Delitos </a:t>
            </a:r>
            <a:r>
              <a:rPr lang="es-ES" b="1" dirty="0"/>
              <a:t>de lesión o </a:t>
            </a:r>
            <a:r>
              <a:rPr lang="es-ES" b="1" dirty="0" smtClean="0"/>
              <a:t>daños: </a:t>
            </a:r>
            <a:r>
              <a:rPr lang="es-ES" dirty="0"/>
              <a:t>Delitos de lesión o daño son aquellos en los cuales la acción u omisión antijurídica (acto prohibido) ocasiona un perjuicio efectivo (actual) al bien jurídico específicamente protegido.</a:t>
            </a:r>
            <a:endParaRPr lang="es-ES" b="1" dirty="0" smtClean="0"/>
          </a:p>
          <a:p>
            <a:pPr marL="0" indent="0">
              <a:buNone/>
            </a:pPr>
            <a:endParaRPr lang="es-ES" dirty="0"/>
          </a:p>
        </p:txBody>
      </p:sp>
    </p:spTree>
    <p:extLst>
      <p:ext uri="{BB962C8B-B14F-4D97-AF65-F5344CB8AC3E}">
        <p14:creationId xmlns:p14="http://schemas.microsoft.com/office/powerpoint/2010/main" val="573207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Autofit/>
          </a:bodyPr>
          <a:lstStyle/>
          <a:p>
            <a:pPr lvl="0"/>
            <a:r>
              <a:rPr lang="es-ES_tradnl" sz="2800" b="1" dirty="0">
                <a:solidFill>
                  <a:schemeClr val="tx1"/>
                </a:solidFill>
              </a:rPr>
              <a:t>Clasificación de los delitos por el bien jurídico. Delitos de lesión o daño y de peligro</a:t>
            </a:r>
            <a:r>
              <a:rPr lang="es-ES_tradnl" sz="2800" b="1" dirty="0" smtClean="0">
                <a:solidFill>
                  <a:schemeClr val="tx1"/>
                </a:solidFill>
              </a:rPr>
              <a:t>.</a:t>
            </a:r>
            <a:endParaRPr lang="es-ES" sz="2800"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0" indent="0">
              <a:buNone/>
            </a:pPr>
            <a:r>
              <a:rPr lang="es-ES" b="1" dirty="0"/>
              <a:t>Clasificación de los delitos por el bien jurídico:</a:t>
            </a:r>
            <a:endParaRPr lang="es-ES" dirty="0"/>
          </a:p>
          <a:p>
            <a:pPr marL="0" lvl="0" indent="0" algn="just">
              <a:buNone/>
            </a:pPr>
            <a:r>
              <a:rPr lang="es-ES" b="1" dirty="0" smtClean="0"/>
              <a:t>2- Delito </a:t>
            </a:r>
            <a:r>
              <a:rPr lang="es-ES" b="1" dirty="0"/>
              <a:t>de </a:t>
            </a:r>
            <a:r>
              <a:rPr lang="es-ES" b="1" dirty="0" smtClean="0"/>
              <a:t>peligro: </a:t>
            </a:r>
            <a:r>
              <a:rPr lang="es-ES" dirty="0"/>
              <a:t>son aquellos en los cuales la acción u omisión antijurídica (acto prohibido) ocasiona un perjuicio posible (potencial) al bien jurídico penalmente </a:t>
            </a:r>
            <a:r>
              <a:rPr lang="es-ES" dirty="0" smtClean="0"/>
              <a:t>protegido.</a:t>
            </a:r>
            <a:endParaRPr lang="es-ES" dirty="0"/>
          </a:p>
          <a:p>
            <a:pPr marL="0" indent="0" algn="just">
              <a:buNone/>
            </a:pPr>
            <a:r>
              <a:rPr lang="es-ES" b="1" dirty="0"/>
              <a:t>2.1- Delitos de peligro general o </a:t>
            </a:r>
            <a:r>
              <a:rPr lang="es-ES" b="1" dirty="0" smtClean="0"/>
              <a:t>común: </a:t>
            </a:r>
            <a:r>
              <a:rPr lang="es-ES" dirty="0"/>
              <a:t>común son aquellos en los cuales el peligro afecta a un conjunto de personas o cosas indeterminadas: por ejemplo, el delito de estragos (artículo </a:t>
            </a:r>
            <a:r>
              <a:rPr lang="es-ES" dirty="0" smtClean="0"/>
              <a:t>217</a:t>
            </a:r>
            <a:r>
              <a:rPr lang="es-ES" dirty="0" smtClean="0"/>
              <a:t>.1 </a:t>
            </a:r>
            <a:r>
              <a:rPr lang="es-ES" dirty="0"/>
              <a:t>del Código Penal).</a:t>
            </a:r>
          </a:p>
          <a:p>
            <a:pPr marL="0" indent="0">
              <a:buNone/>
            </a:pPr>
            <a:endParaRPr lang="es-ES" b="1" dirty="0"/>
          </a:p>
          <a:p>
            <a:pPr marL="0" indent="0">
              <a:buNone/>
            </a:pPr>
            <a:endParaRPr lang="es-ES" b="1" dirty="0" smtClean="0"/>
          </a:p>
        </p:txBody>
      </p:sp>
    </p:spTree>
    <p:extLst>
      <p:ext uri="{BB962C8B-B14F-4D97-AF65-F5344CB8AC3E}">
        <p14:creationId xmlns:p14="http://schemas.microsoft.com/office/powerpoint/2010/main" val="2826602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Autofit/>
          </a:bodyPr>
          <a:lstStyle/>
          <a:p>
            <a:pPr lvl="0"/>
            <a:r>
              <a:rPr lang="es-ES_tradnl" sz="2800" b="1" dirty="0">
                <a:solidFill>
                  <a:schemeClr val="tx1"/>
                </a:solidFill>
              </a:rPr>
              <a:t>Clasificación de los delitos por el bien jurídico. Delitos de lesión o daño y de peligro</a:t>
            </a:r>
            <a:r>
              <a:rPr lang="es-ES_tradnl" sz="2800" b="1" dirty="0" smtClean="0">
                <a:solidFill>
                  <a:schemeClr val="tx1"/>
                </a:solidFill>
              </a:rPr>
              <a:t>.</a:t>
            </a:r>
            <a:endParaRPr lang="es-ES" sz="2800" dirty="0">
              <a:solidFill>
                <a:schemeClr val="tx1"/>
              </a:solidFill>
            </a:endParaRPr>
          </a:p>
        </p:txBody>
      </p:sp>
      <p:sp>
        <p:nvSpPr>
          <p:cNvPr id="3" name="2 Marcador de contenido"/>
          <p:cNvSpPr>
            <a:spLocks noGrp="1"/>
          </p:cNvSpPr>
          <p:nvPr>
            <p:ph sz="quarter" idx="1"/>
          </p:nvPr>
        </p:nvSpPr>
        <p:spPr/>
        <p:txBody>
          <a:bodyPr>
            <a:normAutofit fontScale="92500"/>
          </a:bodyPr>
          <a:lstStyle/>
          <a:p>
            <a:pPr marL="0" indent="0">
              <a:buNone/>
            </a:pPr>
            <a:r>
              <a:rPr lang="es-ES" b="1" dirty="0"/>
              <a:t>Clasificación de los delitos por el bien jurídico:</a:t>
            </a:r>
            <a:endParaRPr lang="es-ES" dirty="0"/>
          </a:p>
          <a:p>
            <a:pPr marL="0" indent="0">
              <a:buNone/>
            </a:pPr>
            <a:r>
              <a:rPr lang="es-ES" b="1" dirty="0" smtClean="0"/>
              <a:t>2- Delito </a:t>
            </a:r>
            <a:r>
              <a:rPr lang="es-ES" b="1" dirty="0"/>
              <a:t>de </a:t>
            </a:r>
            <a:r>
              <a:rPr lang="es-ES" b="1" dirty="0" smtClean="0"/>
              <a:t>peligro:</a:t>
            </a:r>
          </a:p>
          <a:p>
            <a:pPr marL="0" indent="0" algn="just">
              <a:buNone/>
            </a:pPr>
            <a:r>
              <a:rPr lang="es-ES" b="1" dirty="0" smtClean="0"/>
              <a:t>2.2- Delitos </a:t>
            </a:r>
            <a:r>
              <a:rPr lang="es-ES" b="1" dirty="0"/>
              <a:t>de peligro particular o </a:t>
            </a:r>
            <a:r>
              <a:rPr lang="es-ES" b="1" dirty="0" smtClean="0"/>
              <a:t>individual: </a:t>
            </a:r>
            <a:r>
              <a:rPr lang="es-ES" dirty="0"/>
              <a:t>son aquellos en los cuales el peligro afecta a una persona o cosa individualizada, determinada: por ejemplo, el delito de </a:t>
            </a:r>
            <a:r>
              <a:rPr lang="es-ES" dirty="0" smtClean="0"/>
              <a:t>Abandono </a:t>
            </a:r>
            <a:r>
              <a:rPr lang="es-ES" dirty="0"/>
              <a:t>de personas en situación de vulnerabilidad por discapacidad, minoría de edad, adultez mayor o desvalidas </a:t>
            </a:r>
            <a:r>
              <a:rPr lang="es-ES" dirty="0" smtClean="0"/>
              <a:t> </a:t>
            </a:r>
            <a:r>
              <a:rPr lang="es-ES" dirty="0"/>
              <a:t>(artículo </a:t>
            </a:r>
            <a:r>
              <a:rPr lang="es-ES" dirty="0" smtClean="0"/>
              <a:t>360.1 del </a:t>
            </a:r>
            <a:r>
              <a:rPr lang="es-ES" dirty="0"/>
              <a:t>Código Penal). </a:t>
            </a:r>
          </a:p>
          <a:p>
            <a:pPr marL="0" indent="0">
              <a:buNone/>
            </a:pPr>
            <a:endParaRPr lang="es-ES" b="1" dirty="0" smtClean="0"/>
          </a:p>
        </p:txBody>
      </p:sp>
    </p:spTree>
    <p:extLst>
      <p:ext uri="{BB962C8B-B14F-4D97-AF65-F5344CB8AC3E}">
        <p14:creationId xmlns:p14="http://schemas.microsoft.com/office/powerpoint/2010/main" val="3070638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Autofit/>
          </a:bodyPr>
          <a:lstStyle/>
          <a:p>
            <a:pPr lvl="0"/>
            <a:r>
              <a:rPr lang="es-ES_tradnl" sz="2400" b="1" dirty="0">
                <a:solidFill>
                  <a:schemeClr val="tx1"/>
                </a:solidFill>
              </a:rPr>
              <a:t>Clasificación de los delitos por el bien jurídico. Delitos de lesión o daño y de peligro</a:t>
            </a:r>
            <a:r>
              <a:rPr lang="es-ES_tradnl" sz="2400" b="1" dirty="0" smtClean="0">
                <a:solidFill>
                  <a:schemeClr val="tx1"/>
                </a:solidFill>
              </a:rPr>
              <a:t>.</a:t>
            </a:r>
            <a:endParaRPr lang="es-ES" sz="2400" dirty="0">
              <a:solidFill>
                <a:schemeClr val="tx1"/>
              </a:solidFill>
            </a:endParaRPr>
          </a:p>
        </p:txBody>
      </p:sp>
      <p:sp>
        <p:nvSpPr>
          <p:cNvPr id="3" name="2 Marcador de contenido"/>
          <p:cNvSpPr>
            <a:spLocks noGrp="1"/>
          </p:cNvSpPr>
          <p:nvPr>
            <p:ph sz="quarter" idx="1"/>
          </p:nvPr>
        </p:nvSpPr>
        <p:spPr/>
        <p:txBody>
          <a:bodyPr>
            <a:normAutofit fontScale="85000" lnSpcReduction="10000"/>
          </a:bodyPr>
          <a:lstStyle/>
          <a:p>
            <a:pPr marL="0" indent="0">
              <a:buNone/>
            </a:pPr>
            <a:r>
              <a:rPr lang="es-ES" b="1" dirty="0"/>
              <a:t>Clasificación de los delitos por el bien jurídico:</a:t>
            </a:r>
            <a:endParaRPr lang="es-ES" dirty="0"/>
          </a:p>
          <a:p>
            <a:pPr marL="0" indent="0">
              <a:buNone/>
            </a:pPr>
            <a:r>
              <a:rPr lang="es-ES" b="1" dirty="0" smtClean="0"/>
              <a:t>2- Delito </a:t>
            </a:r>
            <a:r>
              <a:rPr lang="es-ES" b="1" dirty="0"/>
              <a:t>de </a:t>
            </a:r>
            <a:r>
              <a:rPr lang="es-ES" b="1" dirty="0" smtClean="0"/>
              <a:t>peligro:</a:t>
            </a:r>
          </a:p>
          <a:p>
            <a:pPr marL="0" indent="0" algn="just">
              <a:buNone/>
            </a:pPr>
            <a:r>
              <a:rPr lang="es-ES" b="1" dirty="0" smtClean="0"/>
              <a:t>2.3- Delitos </a:t>
            </a:r>
            <a:r>
              <a:rPr lang="es-ES" b="1" dirty="0"/>
              <a:t>de peligro </a:t>
            </a:r>
            <a:r>
              <a:rPr lang="es-ES" b="1" dirty="0" smtClean="0"/>
              <a:t>abstractos: </a:t>
            </a:r>
            <a:r>
              <a:rPr lang="es-ES" dirty="0"/>
              <a:t>son aquellos en los cuales  el hecho está amenazado con pena por su naturaleza peligrosa, pero en la figura delictiva no se consigna la exigencia del peligro como elemento de ella, por cuanto ya el comportamiento implica en sí un peligro, por la idoneidad de esa acción u omisión para crear una situación de lesión o daño posible al bien jurídico: por ejemplo, el perjurio </a:t>
            </a:r>
            <a:r>
              <a:rPr lang="es-ES" dirty="0"/>
              <a:t>el perjurio (artículo 199.1 del Código Penal</a:t>
            </a:r>
            <a:r>
              <a:rPr lang="es-ES" dirty="0" smtClean="0"/>
              <a:t>). </a:t>
            </a:r>
            <a:endParaRPr lang="es-ES" dirty="0"/>
          </a:p>
        </p:txBody>
      </p:sp>
    </p:spTree>
    <p:extLst>
      <p:ext uri="{BB962C8B-B14F-4D97-AF65-F5344CB8AC3E}">
        <p14:creationId xmlns:p14="http://schemas.microsoft.com/office/powerpoint/2010/main" val="3670784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65516"/>
            <a:ext cx="8534400" cy="569214"/>
          </a:xfrm>
        </p:spPr>
        <p:txBody>
          <a:bodyPr>
            <a:noAutofit/>
          </a:bodyPr>
          <a:lstStyle/>
          <a:p>
            <a:pPr lvl="0"/>
            <a:r>
              <a:rPr lang="es-ES_tradnl" sz="2400" b="1" dirty="0">
                <a:solidFill>
                  <a:schemeClr val="tx1"/>
                </a:solidFill>
              </a:rPr>
              <a:t>Clasificación de los delitos por el bien jurídico. Delitos de lesión o daño y de peligro</a:t>
            </a:r>
            <a:r>
              <a:rPr lang="es-ES_tradnl" sz="2400" b="1" dirty="0" smtClean="0">
                <a:solidFill>
                  <a:schemeClr val="tx1"/>
                </a:solidFill>
              </a:rPr>
              <a:t>.</a:t>
            </a:r>
            <a:endParaRPr lang="es-ES" sz="2400"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0" indent="0">
              <a:buNone/>
            </a:pPr>
            <a:r>
              <a:rPr lang="es-ES" b="1" dirty="0"/>
              <a:t>Clasificación de los delitos por el bien jurídico:</a:t>
            </a:r>
            <a:endParaRPr lang="es-ES" dirty="0"/>
          </a:p>
          <a:p>
            <a:pPr marL="0" indent="0">
              <a:buNone/>
            </a:pPr>
            <a:r>
              <a:rPr lang="es-ES" b="1" dirty="0" smtClean="0"/>
              <a:t>2- Delito </a:t>
            </a:r>
            <a:r>
              <a:rPr lang="es-ES" b="1" dirty="0"/>
              <a:t>de </a:t>
            </a:r>
            <a:r>
              <a:rPr lang="es-ES" b="1" dirty="0" smtClean="0"/>
              <a:t>peligro:</a:t>
            </a:r>
          </a:p>
          <a:p>
            <a:r>
              <a:rPr lang="es-ES" b="1" dirty="0" smtClean="0"/>
              <a:t>2.4- Delitos </a:t>
            </a:r>
            <a:r>
              <a:rPr lang="es-ES" b="1" dirty="0"/>
              <a:t>de peligro </a:t>
            </a:r>
            <a:r>
              <a:rPr lang="es-ES" b="1" dirty="0" smtClean="0"/>
              <a:t>concreto: </a:t>
            </a:r>
            <a:r>
              <a:rPr lang="es-ES" dirty="0"/>
              <a:t>son aquellos en los cuales el peligro al bien jurídico constituye una exigencia expresa de la propia figura delictiva, como uno de sus elementos constitutivos: por ejemplo, los previstos en los artículos </a:t>
            </a:r>
            <a:r>
              <a:rPr lang="es-ES" dirty="0"/>
              <a:t>128.1, 134.1-a, 174.1, 217.2, 230.a y b, del Código Penal.</a:t>
            </a:r>
          </a:p>
          <a:p>
            <a:pPr marL="0" indent="0">
              <a:buNone/>
            </a:pPr>
            <a:endParaRPr lang="es-ES" dirty="0"/>
          </a:p>
        </p:txBody>
      </p:sp>
    </p:spTree>
    <p:extLst>
      <p:ext uri="{BB962C8B-B14F-4D97-AF65-F5344CB8AC3E}">
        <p14:creationId xmlns:p14="http://schemas.microsoft.com/office/powerpoint/2010/main" val="3321459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b="1" dirty="0">
                <a:solidFill>
                  <a:schemeClr val="tx1"/>
                </a:solidFill>
              </a:rPr>
              <a:t>Cuestión de estudio:</a:t>
            </a:r>
            <a:endParaRPr lang="es-ES"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marL="514350" lvl="0" indent="-514350" algn="just">
              <a:buFont typeface="+mj-lt"/>
              <a:buAutoNum type="arabicPeriod"/>
            </a:pPr>
            <a:endParaRPr lang="es-ES_tradnl" dirty="0" smtClean="0"/>
          </a:p>
          <a:p>
            <a:pPr marL="514350" lvl="0" indent="-514350" algn="just">
              <a:buFont typeface="+mj-lt"/>
              <a:buAutoNum type="arabicPeriod"/>
            </a:pPr>
            <a:endParaRPr lang="es-ES_tradnl" dirty="0"/>
          </a:p>
          <a:p>
            <a:pPr marL="514350" lvl="0" indent="-514350" algn="just">
              <a:buFont typeface="+mj-lt"/>
              <a:buAutoNum type="arabicPeriod"/>
            </a:pPr>
            <a:r>
              <a:rPr lang="es-ES_tradnl" dirty="0" smtClean="0"/>
              <a:t>Concepto </a:t>
            </a:r>
            <a:r>
              <a:rPr lang="es-ES_tradnl" dirty="0"/>
              <a:t>de objeto del delito. La teoría del derecho subjetivo y la teoría del bien jurídico.</a:t>
            </a:r>
            <a:endParaRPr lang="es-ES" dirty="0"/>
          </a:p>
          <a:p>
            <a:pPr marL="514350" lvl="0" indent="-514350" algn="just">
              <a:buFont typeface="+mj-lt"/>
              <a:buAutoNum type="arabicPeriod"/>
            </a:pPr>
            <a:r>
              <a:rPr lang="es-ES_tradnl" dirty="0"/>
              <a:t>Clasificación del bien jurídico. Bienes jurídicos individuales, particulares, personales y colectivos.</a:t>
            </a:r>
            <a:endParaRPr lang="es-ES" dirty="0"/>
          </a:p>
          <a:p>
            <a:pPr marL="514350" lvl="0" indent="-514350" algn="just">
              <a:buFont typeface="+mj-lt"/>
              <a:buAutoNum type="arabicPeriod"/>
            </a:pPr>
            <a:r>
              <a:rPr lang="es-ES_tradnl" dirty="0"/>
              <a:t>Clasificación de los delitos por el bien jurídico. Delitos de lesión o daño y de peligro.</a:t>
            </a:r>
            <a:endParaRPr lang="es-ES" dirty="0"/>
          </a:p>
          <a:p>
            <a:pPr marL="514350" indent="-514350" algn="just">
              <a:buFont typeface="+mj-lt"/>
              <a:buAutoNum type="arabicPeriod"/>
            </a:pPr>
            <a:endParaRPr lang="es-ES" dirty="0"/>
          </a:p>
        </p:txBody>
      </p:sp>
    </p:spTree>
    <p:extLst>
      <p:ext uri="{BB962C8B-B14F-4D97-AF65-F5344CB8AC3E}">
        <p14:creationId xmlns:p14="http://schemas.microsoft.com/office/powerpoint/2010/main" val="2351853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Objetivos de la </a:t>
            </a:r>
            <a:r>
              <a:rPr lang="es-ES" b="1" dirty="0" smtClean="0">
                <a:solidFill>
                  <a:schemeClr val="tx1"/>
                </a:solidFill>
              </a:rPr>
              <a:t>conferencia</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10000"/>
          </a:bodyPr>
          <a:lstStyle/>
          <a:p>
            <a:pPr marL="514350" lvl="0" indent="-514350">
              <a:buFont typeface="+mj-lt"/>
              <a:buAutoNum type="arabicPeriod"/>
            </a:pPr>
            <a:r>
              <a:rPr lang="es-ES_tradnl" dirty="0" smtClean="0"/>
              <a:t>Dominar  </a:t>
            </a:r>
            <a:r>
              <a:rPr lang="es-ES_tradnl" dirty="0"/>
              <a:t>el desarrollo de las teorías del derecho subjetivo y del bien jurídico, a fin de alcanzar una concepción correcta en torno del objeto de la protección.</a:t>
            </a:r>
            <a:endParaRPr lang="es-ES" dirty="0"/>
          </a:p>
          <a:p>
            <a:pPr marL="514350" lvl="0" indent="-514350">
              <a:buFont typeface="+mj-lt"/>
              <a:buAutoNum type="arabicPeriod"/>
            </a:pPr>
            <a:r>
              <a:rPr lang="es-ES_tradnl" dirty="0"/>
              <a:t>Comprender la importancia de la clasificación de los delitos por el bien jurídico, en delitos de daño y delitos de peligro, desarrollando capacidad para la aplicación práctica de esta clasificación</a:t>
            </a:r>
            <a:r>
              <a:rPr lang="es-ES_tradnl" dirty="0" smtClean="0"/>
              <a:t>.</a:t>
            </a:r>
            <a:r>
              <a:rPr lang="es-ES_tradnl" dirty="0"/>
              <a:t/>
            </a:r>
            <a:br>
              <a:rPr lang="es-ES_tradnl" dirty="0"/>
            </a:br>
            <a:r>
              <a:rPr lang="es-ES_tradnl" dirty="0"/>
              <a:t> </a:t>
            </a:r>
            <a:endParaRPr lang="es-ES" dirty="0"/>
          </a:p>
        </p:txBody>
      </p:sp>
    </p:spTree>
    <p:extLst>
      <p:ext uri="{BB962C8B-B14F-4D97-AF65-F5344CB8AC3E}">
        <p14:creationId xmlns:p14="http://schemas.microsoft.com/office/powerpoint/2010/main" val="2513896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942138"/>
          </a:xfrm>
        </p:spPr>
        <p:txBody>
          <a:bodyPr>
            <a:noAutofit/>
          </a:bodyPr>
          <a:lstStyle/>
          <a:p>
            <a:pPr lvl="0"/>
            <a:r>
              <a:rPr lang="es-ES_tradnl" sz="2800" b="1" dirty="0">
                <a:solidFill>
                  <a:schemeClr val="tx1"/>
                </a:solidFill>
              </a:rPr>
              <a:t>Concepto de objeto del delito. La teoría del derecho subjetivo y la teoría del bien jurídico</a:t>
            </a:r>
            <a:r>
              <a:rPr lang="es-ES_tradnl" sz="2800" dirty="0" smtClean="0">
                <a:solidFill>
                  <a:schemeClr val="tx1"/>
                </a:solidFill>
              </a:rPr>
              <a:t>.</a:t>
            </a:r>
            <a:endParaRPr lang="es-ES" sz="2800" dirty="0">
              <a:solidFill>
                <a:schemeClr val="tx1"/>
              </a:solidFill>
            </a:endParaRPr>
          </a:p>
        </p:txBody>
      </p:sp>
      <p:sp>
        <p:nvSpPr>
          <p:cNvPr id="3" name="2 Marcador de contenido"/>
          <p:cNvSpPr>
            <a:spLocks noGrp="1"/>
          </p:cNvSpPr>
          <p:nvPr>
            <p:ph sz="quarter" idx="1"/>
          </p:nvPr>
        </p:nvSpPr>
        <p:spPr/>
        <p:txBody>
          <a:bodyPr>
            <a:normAutofit lnSpcReduction="10000"/>
          </a:bodyPr>
          <a:lstStyle/>
          <a:p>
            <a:pPr algn="just"/>
            <a:endParaRPr lang="es-ES_tradnl" b="1" dirty="0" smtClean="0"/>
          </a:p>
          <a:p>
            <a:pPr algn="just"/>
            <a:endParaRPr lang="es-ES_tradnl" b="1" dirty="0"/>
          </a:p>
          <a:p>
            <a:pPr algn="just"/>
            <a:r>
              <a:rPr lang="es-ES_tradnl" b="1" dirty="0" smtClean="0"/>
              <a:t>Objeto</a:t>
            </a:r>
            <a:r>
              <a:rPr lang="es-ES_tradnl" b="1" dirty="0"/>
              <a:t>:</a:t>
            </a:r>
            <a:r>
              <a:rPr lang="es-ES_tradnl" dirty="0"/>
              <a:t> Es lo que se pretende proteger, es lo que se pretende dar protección. Por lo tanto el Derecho Penal protege relaciones sociales las cuales van a ser relaciones sociales que de manera fundamental afecta derechos fundamentales del sujeto, para que puedan ir al ámbito del derecho penal. </a:t>
            </a:r>
            <a:endParaRPr lang="es-ES" dirty="0"/>
          </a:p>
          <a:p>
            <a:pPr algn="just"/>
            <a:endParaRPr lang="es-ES" dirty="0"/>
          </a:p>
        </p:txBody>
      </p:sp>
    </p:spTree>
    <p:extLst>
      <p:ext uri="{BB962C8B-B14F-4D97-AF65-F5344CB8AC3E}">
        <p14:creationId xmlns:p14="http://schemas.microsoft.com/office/powerpoint/2010/main" val="847120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942138"/>
          </a:xfrm>
        </p:spPr>
        <p:txBody>
          <a:bodyPr>
            <a:noAutofit/>
          </a:bodyPr>
          <a:lstStyle/>
          <a:p>
            <a:pPr lvl="0"/>
            <a:r>
              <a:rPr lang="es-ES_tradnl" sz="2800" b="1" dirty="0">
                <a:solidFill>
                  <a:schemeClr val="tx1"/>
                </a:solidFill>
              </a:rPr>
              <a:t>Concepto de objeto del delito. La teoría del derecho subjetivo y la teoría del bien jurídico</a:t>
            </a:r>
            <a:r>
              <a:rPr lang="es-ES_tradnl" sz="2800" dirty="0" smtClean="0">
                <a:solidFill>
                  <a:schemeClr val="tx1"/>
                </a:solidFill>
              </a:rPr>
              <a:t>.</a:t>
            </a:r>
            <a:endParaRPr lang="es-ES" sz="2800" dirty="0">
              <a:solidFill>
                <a:schemeClr val="tx1"/>
              </a:solidFill>
            </a:endParaRPr>
          </a:p>
        </p:txBody>
      </p:sp>
      <p:sp>
        <p:nvSpPr>
          <p:cNvPr id="3" name="2 Marcador de contenido"/>
          <p:cNvSpPr>
            <a:spLocks noGrp="1"/>
          </p:cNvSpPr>
          <p:nvPr>
            <p:ph sz="quarter" idx="1"/>
          </p:nvPr>
        </p:nvSpPr>
        <p:spPr/>
        <p:txBody>
          <a:bodyPr/>
          <a:lstStyle/>
          <a:p>
            <a:endParaRPr lang="es-ES_tradnl" b="1" dirty="0" smtClean="0"/>
          </a:p>
          <a:p>
            <a:endParaRPr lang="es-ES_tradnl" b="1" dirty="0"/>
          </a:p>
          <a:p>
            <a:pPr marL="0" indent="0" algn="ctr">
              <a:buNone/>
            </a:pPr>
            <a:r>
              <a:rPr lang="es-ES_tradnl" b="1" dirty="0"/>
              <a:t>Estudio Independiente.</a:t>
            </a:r>
            <a:endParaRPr lang="es-ES" dirty="0"/>
          </a:p>
          <a:p>
            <a:pPr lvl="0"/>
            <a:r>
              <a:rPr lang="es-ES_tradnl" dirty="0"/>
              <a:t>Estudiar las teorías del derecho subjetivo y del bien jurídico. Pág </a:t>
            </a:r>
            <a:r>
              <a:rPr lang="es-ES_tradnl" dirty="0" smtClean="0"/>
              <a:t>180-191 </a:t>
            </a:r>
            <a:r>
              <a:rPr lang="es-ES_tradnl" dirty="0"/>
              <a:t>Manual parte 1. </a:t>
            </a:r>
            <a:endParaRPr lang="es-ES" dirty="0"/>
          </a:p>
          <a:p>
            <a:endParaRPr lang="es-ES" dirty="0"/>
          </a:p>
        </p:txBody>
      </p:sp>
    </p:spTree>
    <p:extLst>
      <p:ext uri="{BB962C8B-B14F-4D97-AF65-F5344CB8AC3E}">
        <p14:creationId xmlns:p14="http://schemas.microsoft.com/office/powerpoint/2010/main" val="15190912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171450"/>
            <a:ext cx="8784976" cy="834126"/>
          </a:xfrm>
        </p:spPr>
        <p:txBody>
          <a:bodyPr>
            <a:noAutofit/>
          </a:bodyPr>
          <a:lstStyle/>
          <a:p>
            <a:pPr lvl="0"/>
            <a:r>
              <a:rPr lang="es-ES_tradnl" sz="2400" b="1" dirty="0">
                <a:solidFill>
                  <a:schemeClr val="tx1"/>
                </a:solidFill>
              </a:rPr>
              <a:t>Clasificación del bien jurídico. Bienes jurídicos individuales, particulares, personales y colectivos.</a:t>
            </a:r>
            <a:endParaRPr lang="es-ES" sz="2400" dirty="0">
              <a:solidFill>
                <a:schemeClr val="tx1"/>
              </a:solidFill>
            </a:endParaRPr>
          </a:p>
        </p:txBody>
      </p:sp>
      <p:sp>
        <p:nvSpPr>
          <p:cNvPr id="3" name="2 Marcador de contenido"/>
          <p:cNvSpPr>
            <a:spLocks noGrp="1"/>
          </p:cNvSpPr>
          <p:nvPr>
            <p:ph sz="quarter" idx="1"/>
          </p:nvPr>
        </p:nvSpPr>
        <p:spPr/>
        <p:txBody>
          <a:bodyPr>
            <a:normAutofit lnSpcReduction="10000"/>
          </a:bodyPr>
          <a:lstStyle/>
          <a:p>
            <a:endParaRPr lang="es-ES" b="1" dirty="0" smtClean="0"/>
          </a:p>
          <a:p>
            <a:endParaRPr lang="es-ES" b="1" dirty="0"/>
          </a:p>
          <a:p>
            <a:pPr algn="just"/>
            <a:r>
              <a:rPr lang="es-ES" b="1" dirty="0" smtClean="0"/>
              <a:t>Bien </a:t>
            </a:r>
            <a:r>
              <a:rPr lang="es-ES" b="1" dirty="0"/>
              <a:t>jurídico</a:t>
            </a:r>
            <a:r>
              <a:rPr lang="es-ES" dirty="0"/>
              <a:t>: Está constituido por las relaciones sociales (o elementos de las relaciones sociales) que, por su particular interés social, son protegidas por medio del Derecho penal, de los ataques y amenazas materializados por comportamientos considerados socialmente </a:t>
            </a:r>
            <a:r>
              <a:rPr lang="es-ES" dirty="0" smtClean="0"/>
              <a:t>lesivos. </a:t>
            </a:r>
            <a:endParaRPr lang="es-ES" dirty="0"/>
          </a:p>
        </p:txBody>
      </p:sp>
    </p:spTree>
    <p:extLst>
      <p:ext uri="{BB962C8B-B14F-4D97-AF65-F5344CB8AC3E}">
        <p14:creationId xmlns:p14="http://schemas.microsoft.com/office/powerpoint/2010/main" val="42784827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85000" lnSpcReduction="20000"/>
          </a:bodyPr>
          <a:lstStyle/>
          <a:p>
            <a:pPr marL="0" indent="0">
              <a:buNone/>
            </a:pPr>
            <a:r>
              <a:rPr lang="es-ES" b="1" dirty="0"/>
              <a:t>Clasificación.</a:t>
            </a:r>
            <a:endParaRPr lang="es-ES" dirty="0"/>
          </a:p>
          <a:p>
            <a:pPr marL="0" lvl="0" indent="0">
              <a:buNone/>
            </a:pPr>
            <a:r>
              <a:rPr lang="es-ES" b="1" dirty="0" smtClean="0"/>
              <a:t>1- Según </a:t>
            </a:r>
            <a:r>
              <a:rPr lang="es-ES" b="1" dirty="0"/>
              <a:t>la amplitud con la que se caracterice el grupo de relaciones sociales protegidas: (trimembre)</a:t>
            </a:r>
            <a:endParaRPr lang="es-ES" dirty="0"/>
          </a:p>
          <a:p>
            <a:pPr marL="522287" indent="0">
              <a:buNone/>
            </a:pPr>
            <a:r>
              <a:rPr lang="es-ES" b="1" dirty="0" smtClean="0"/>
              <a:t>1.1- Bien </a:t>
            </a:r>
            <a:r>
              <a:rPr lang="es-ES" b="1" dirty="0"/>
              <a:t>jurídico </a:t>
            </a:r>
            <a:r>
              <a:rPr lang="es-ES" b="1" dirty="0" smtClean="0"/>
              <a:t>general</a:t>
            </a:r>
            <a:r>
              <a:rPr lang="es-ES" b="1" dirty="0"/>
              <a:t>.</a:t>
            </a:r>
            <a:endParaRPr lang="es-ES" dirty="0"/>
          </a:p>
          <a:p>
            <a:pPr marL="522287" indent="0">
              <a:buNone/>
            </a:pPr>
            <a:r>
              <a:rPr lang="es-ES" b="1" dirty="0" smtClean="0"/>
              <a:t>1.2- Bien </a:t>
            </a:r>
            <a:r>
              <a:rPr lang="es-ES" b="1" dirty="0"/>
              <a:t>jurídico </a:t>
            </a:r>
            <a:r>
              <a:rPr lang="es-ES" b="1" dirty="0" smtClean="0"/>
              <a:t>individual. </a:t>
            </a:r>
            <a:endParaRPr lang="es-ES" dirty="0"/>
          </a:p>
          <a:p>
            <a:pPr marL="522287" indent="0">
              <a:buNone/>
            </a:pPr>
            <a:r>
              <a:rPr lang="es-ES" b="1" dirty="0" smtClean="0"/>
              <a:t>1.3- Bien </a:t>
            </a:r>
            <a:r>
              <a:rPr lang="es-ES" b="1" dirty="0"/>
              <a:t>jurídico </a:t>
            </a:r>
            <a:r>
              <a:rPr lang="es-ES" b="1" dirty="0" smtClean="0"/>
              <a:t>particular.</a:t>
            </a:r>
          </a:p>
          <a:p>
            <a:pPr marL="0" lvl="0" indent="0">
              <a:buNone/>
            </a:pPr>
            <a:r>
              <a:rPr lang="es-ES" b="1" dirty="0" smtClean="0"/>
              <a:t>2- Según </a:t>
            </a:r>
            <a:r>
              <a:rPr lang="es-ES" b="1" dirty="0"/>
              <a:t>la índole del titular del bien jurídico protegido</a:t>
            </a:r>
            <a:r>
              <a:rPr lang="es-ES" b="1" dirty="0" smtClean="0"/>
              <a:t>:</a:t>
            </a:r>
          </a:p>
          <a:p>
            <a:pPr marL="466725" indent="0">
              <a:buNone/>
            </a:pPr>
            <a:r>
              <a:rPr lang="es-ES" b="1" dirty="0" smtClean="0"/>
              <a:t>2.1-Bienes </a:t>
            </a:r>
            <a:r>
              <a:rPr lang="es-ES" b="1" dirty="0"/>
              <a:t>jurídicos </a:t>
            </a:r>
            <a:r>
              <a:rPr lang="es-ES" b="1" dirty="0" smtClean="0"/>
              <a:t>personales</a:t>
            </a:r>
            <a:r>
              <a:rPr lang="es-ES" b="1" dirty="0"/>
              <a:t>.</a:t>
            </a:r>
            <a:endParaRPr lang="es-ES" dirty="0"/>
          </a:p>
          <a:p>
            <a:pPr marL="466725" indent="0">
              <a:buNone/>
            </a:pPr>
            <a:r>
              <a:rPr lang="es-ES" b="1" dirty="0" smtClean="0"/>
              <a:t>2.2- Bienes </a:t>
            </a:r>
            <a:r>
              <a:rPr lang="es-ES" b="1" dirty="0"/>
              <a:t>jurídicos </a:t>
            </a:r>
            <a:r>
              <a:rPr lang="es-ES" b="1" dirty="0" smtClean="0"/>
              <a:t>colectivos</a:t>
            </a:r>
            <a:r>
              <a:rPr lang="es-ES" b="1" dirty="0"/>
              <a:t>.</a:t>
            </a:r>
            <a:endParaRPr lang="es-ES" dirty="0"/>
          </a:p>
          <a:p>
            <a:pPr marL="273050" lvl="0" indent="-273050"/>
            <a:endParaRPr lang="es-ES" dirty="0"/>
          </a:p>
          <a:p>
            <a:pPr marL="795338" indent="-273050"/>
            <a:endParaRPr lang="es-ES" dirty="0"/>
          </a:p>
        </p:txBody>
      </p:sp>
      <p:sp>
        <p:nvSpPr>
          <p:cNvPr id="4" name="1 Título"/>
          <p:cNvSpPr>
            <a:spLocks noGrp="1"/>
          </p:cNvSpPr>
          <p:nvPr>
            <p:ph type="title"/>
          </p:nvPr>
        </p:nvSpPr>
        <p:spPr>
          <a:xfrm>
            <a:off x="323528" y="519522"/>
            <a:ext cx="8534400" cy="569214"/>
          </a:xfrm>
        </p:spPr>
        <p:txBody>
          <a:bodyPr>
            <a:normAutofit fontScale="90000"/>
          </a:bodyPr>
          <a:lstStyle/>
          <a:p>
            <a:pPr lvl="0"/>
            <a:r>
              <a:rPr lang="es-ES_tradnl" sz="2700" b="1" dirty="0">
                <a:solidFill>
                  <a:schemeClr val="tx1"/>
                </a:solidFill>
              </a:rPr>
              <a:t>Clasificación del bien jurídico. Bienes jurídicos individuales, particulares, personales y colectivos</a:t>
            </a:r>
            <a:r>
              <a:rPr lang="es-ES_tradnl" b="1" dirty="0">
                <a:solidFill>
                  <a:schemeClr val="tx1"/>
                </a:solidFill>
              </a:rPr>
              <a:t>.</a:t>
            </a:r>
            <a:endParaRPr lang="es-ES" dirty="0">
              <a:solidFill>
                <a:schemeClr val="tx1"/>
              </a:solidFill>
            </a:endParaRPr>
          </a:p>
        </p:txBody>
      </p:sp>
    </p:spTree>
    <p:extLst>
      <p:ext uri="{BB962C8B-B14F-4D97-AF65-F5344CB8AC3E}">
        <p14:creationId xmlns:p14="http://schemas.microsoft.com/office/powerpoint/2010/main" val="3361618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lnSpcReduction="10000"/>
          </a:bodyPr>
          <a:lstStyle/>
          <a:p>
            <a:pPr marL="0" indent="0">
              <a:buNone/>
            </a:pPr>
            <a:r>
              <a:rPr lang="es-ES" b="1" dirty="0"/>
              <a:t>Clasificación.</a:t>
            </a:r>
            <a:endParaRPr lang="es-ES" dirty="0"/>
          </a:p>
          <a:p>
            <a:pPr marL="0" lvl="0" indent="0">
              <a:buNone/>
            </a:pPr>
            <a:r>
              <a:rPr lang="es-ES" b="1" dirty="0" smtClean="0"/>
              <a:t>1- Según </a:t>
            </a:r>
            <a:r>
              <a:rPr lang="es-ES" b="1" dirty="0"/>
              <a:t>la amplitud con la que se caracterice el grupo de relaciones sociales protegidas: (trimembre)</a:t>
            </a:r>
            <a:endParaRPr lang="es-ES" dirty="0"/>
          </a:p>
          <a:p>
            <a:pPr marL="522287" indent="0">
              <a:buNone/>
            </a:pPr>
            <a:r>
              <a:rPr lang="es-ES" b="1" dirty="0" smtClean="0"/>
              <a:t>1.1- Bien </a:t>
            </a:r>
            <a:r>
              <a:rPr lang="es-ES" b="1" dirty="0"/>
              <a:t>jurídico </a:t>
            </a:r>
            <a:r>
              <a:rPr lang="es-ES" b="1" dirty="0" smtClean="0"/>
              <a:t>general</a:t>
            </a:r>
            <a:r>
              <a:rPr lang="es-ES" b="1" dirty="0"/>
              <a:t>: </a:t>
            </a:r>
            <a:r>
              <a:rPr lang="es-ES" dirty="0"/>
              <a:t>Es el sistema de relaciones sociales protegido por el Derecho penal. afectan un conjunto de personas o cosas. Están en la parte general del C/P Ej: Art. 1.1. </a:t>
            </a:r>
          </a:p>
          <a:p>
            <a:pPr marL="273050" lvl="0" indent="-273050"/>
            <a:endParaRPr lang="es-ES" dirty="0"/>
          </a:p>
          <a:p>
            <a:pPr marL="795338" indent="-273050"/>
            <a:endParaRPr lang="es-ES" dirty="0"/>
          </a:p>
        </p:txBody>
      </p:sp>
      <p:sp>
        <p:nvSpPr>
          <p:cNvPr id="4" name="1 Título"/>
          <p:cNvSpPr>
            <a:spLocks noGrp="1"/>
          </p:cNvSpPr>
          <p:nvPr>
            <p:ph type="title"/>
          </p:nvPr>
        </p:nvSpPr>
        <p:spPr>
          <a:xfrm>
            <a:off x="323528" y="519522"/>
            <a:ext cx="8534400" cy="569214"/>
          </a:xfrm>
        </p:spPr>
        <p:txBody>
          <a:bodyPr>
            <a:noAutofit/>
          </a:bodyPr>
          <a:lstStyle/>
          <a:p>
            <a:pPr lvl="0"/>
            <a:r>
              <a:rPr lang="es-ES_tradnl" sz="2400" b="1" dirty="0">
                <a:solidFill>
                  <a:schemeClr val="tx1"/>
                </a:solidFill>
              </a:rPr>
              <a:t>Clasificación del bien jurídico. Bienes jurídicos individuales, particulares, personales y colectivos.</a:t>
            </a:r>
            <a:endParaRPr lang="es-ES" sz="2400" dirty="0">
              <a:solidFill>
                <a:schemeClr val="tx1"/>
              </a:solidFill>
            </a:endParaRPr>
          </a:p>
        </p:txBody>
      </p:sp>
    </p:spTree>
    <p:extLst>
      <p:ext uri="{BB962C8B-B14F-4D97-AF65-F5344CB8AC3E}">
        <p14:creationId xmlns:p14="http://schemas.microsoft.com/office/powerpoint/2010/main" val="4187492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85000" lnSpcReduction="10000"/>
          </a:bodyPr>
          <a:lstStyle/>
          <a:p>
            <a:pPr marL="0" indent="0">
              <a:buNone/>
            </a:pPr>
            <a:r>
              <a:rPr lang="es-ES" b="1" dirty="0"/>
              <a:t>Clasificación.</a:t>
            </a:r>
            <a:endParaRPr lang="es-ES" dirty="0"/>
          </a:p>
          <a:p>
            <a:pPr marL="0" lvl="0" indent="0">
              <a:buNone/>
            </a:pPr>
            <a:r>
              <a:rPr lang="es-ES" b="1" dirty="0" smtClean="0"/>
              <a:t>1- Según </a:t>
            </a:r>
            <a:r>
              <a:rPr lang="es-ES" b="1" dirty="0"/>
              <a:t>la amplitud con la que se caracterice el grupo de relaciones sociales protegidas: (trimembre)</a:t>
            </a:r>
            <a:endParaRPr lang="es-ES" dirty="0"/>
          </a:p>
          <a:p>
            <a:pPr marL="522287" indent="0" algn="just">
              <a:buNone/>
            </a:pPr>
            <a:r>
              <a:rPr lang="es-ES" b="1" dirty="0"/>
              <a:t>1.2- Bien jurídico individual: </a:t>
            </a:r>
            <a:r>
              <a:rPr lang="es-ES" dirty="0"/>
              <a:t>Consiste en el tipo particular de relación  social o en el elemento particular de una relación social, amenazada o atacada por la acción u omisión socialmente lesiva cometida por el sujeto. Afecta el tipo penal concretamente. (dígase el delito como tal). </a:t>
            </a:r>
            <a:r>
              <a:rPr lang="es-ES" b="1" dirty="0"/>
              <a:t>Representada por los títulos de la Ley 151/22. </a:t>
            </a:r>
            <a:endParaRPr lang="es-ES" dirty="0"/>
          </a:p>
        </p:txBody>
      </p:sp>
      <p:sp>
        <p:nvSpPr>
          <p:cNvPr id="4" name="1 Título"/>
          <p:cNvSpPr>
            <a:spLocks noGrp="1"/>
          </p:cNvSpPr>
          <p:nvPr>
            <p:ph type="title"/>
          </p:nvPr>
        </p:nvSpPr>
        <p:spPr>
          <a:xfrm>
            <a:off x="323528" y="519522"/>
            <a:ext cx="8534400" cy="569214"/>
          </a:xfrm>
        </p:spPr>
        <p:txBody>
          <a:bodyPr>
            <a:normAutofit fontScale="90000"/>
          </a:bodyPr>
          <a:lstStyle/>
          <a:p>
            <a:pPr lvl="0"/>
            <a:r>
              <a:rPr lang="es-ES_tradnl" b="1" dirty="0">
                <a:solidFill>
                  <a:schemeClr val="tx1"/>
                </a:solidFill>
              </a:rPr>
              <a:t>Clasificación del bien jurídico. Bienes jurídicos individuales, particulares, personales y colectivos.</a:t>
            </a:r>
            <a:endParaRPr lang="es-ES" dirty="0">
              <a:solidFill>
                <a:schemeClr val="tx1"/>
              </a:solidFill>
            </a:endParaRPr>
          </a:p>
        </p:txBody>
      </p:sp>
    </p:spTree>
    <p:extLst>
      <p:ext uri="{BB962C8B-B14F-4D97-AF65-F5344CB8AC3E}">
        <p14:creationId xmlns:p14="http://schemas.microsoft.com/office/powerpoint/2010/main" val="20167612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58</TotalTime>
  <Words>1143</Words>
  <Application>Microsoft Office PowerPoint</Application>
  <PresentationFormat>Presentación en pantalla (16:9)</PresentationFormat>
  <Paragraphs>72</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Civil</vt:lpstr>
      <vt:lpstr>Derecho Penal General I</vt:lpstr>
      <vt:lpstr>Cuestión de estudio:</vt:lpstr>
      <vt:lpstr>Objetivos de la conferencia</vt:lpstr>
      <vt:lpstr>Concepto de objeto del delito. La teoría del derecho subjetivo y la teoría del bien jurídico.</vt:lpstr>
      <vt:lpstr>Concepto de objeto del delito. La teoría del derecho subjetivo y la teoría del bien jurídico.</vt:lpstr>
      <vt:lpstr>Clasificación del bien jurídico. Bienes jurídicos individuales, particulares, personales y colectivos.</vt:lpstr>
      <vt:lpstr>Clasificación del bien jurídico. Bienes jurídicos individuales, particulares, personales y colectivos.</vt:lpstr>
      <vt:lpstr>Clasificación del bien jurídico. Bienes jurídicos individuales, particulares, personales y colectivos.</vt:lpstr>
      <vt:lpstr>Clasificación del bien jurídico. Bienes jurídicos individuales, particulares, personales y colectivos.</vt:lpstr>
      <vt:lpstr>Clasificación del bien jurídico. Bienes jurídicos individuales, particulares, personales y colectivos.</vt:lpstr>
      <vt:lpstr>Clasificación del bien jurídico. Bienes jurídicos individuales, particulares, personales y colectivos.</vt:lpstr>
      <vt:lpstr>Clasificación de los delitos por el bien jurídico. Delitos de lesión o daño y de peligro.</vt:lpstr>
      <vt:lpstr>Clasificación de los delitos por el bien jurídico. Delitos de lesión o daño y de peligro.</vt:lpstr>
      <vt:lpstr>Clasificación de los delitos por el bien jurídico. Delitos de lesión o daño y de peligro.</vt:lpstr>
      <vt:lpstr>Clasificación de los delitos por el bien jurídico. Delitos de lesión o daño y de peligro.</vt:lpstr>
      <vt:lpstr>Clasificación de los delitos por el bien jurídico. Delitos de lesión o daño y de peligro.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Derecho Penal General I</dc:title>
  <dc:creator>Grueiro</dc:creator>
  <cp:lastModifiedBy>Lazaro E. Grueiro Muñoz</cp:lastModifiedBy>
  <cp:revision>10</cp:revision>
  <dcterms:created xsi:type="dcterms:W3CDTF">2022-02-08T19:50:28Z</dcterms:created>
  <dcterms:modified xsi:type="dcterms:W3CDTF">2023-04-29T02:18:57Z</dcterms:modified>
</cp:coreProperties>
</file>