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08" y="-3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Subtítulo"/>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7A847CFC-816F-41D0-AAC0-9BF4FEBC753E}" type="datetimeFigureOut">
              <a:rPr lang="es-ES" smtClean="0"/>
              <a:t>25/05/2022</a:t>
            </a:fld>
            <a:endParaRPr lang="es-ES" dirty="0"/>
          </a:p>
        </p:txBody>
      </p:sp>
      <p:sp>
        <p:nvSpPr>
          <p:cNvPr id="17" name="16 Marcador de pie de página"/>
          <p:cNvSpPr>
            <a:spLocks noGrp="1"/>
          </p:cNvSpPr>
          <p:nvPr>
            <p:ph type="ftr" sz="quarter" idx="11"/>
          </p:nvPr>
        </p:nvSpPr>
        <p:spPr/>
        <p:txBody>
          <a:bodyPr/>
          <a:lstStyle/>
          <a:p>
            <a:endParaRPr lang="es-ES" dirty="0"/>
          </a:p>
        </p:txBody>
      </p:sp>
      <p:sp>
        <p:nvSpPr>
          <p:cNvPr id="7" name="6 Conector recto"/>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13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8" name="7 Título"/>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25/05/2022</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10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13 Elipse"/>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Elipse"/>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5 Marcador de número de diapositiva"/>
          <p:cNvSpPr>
            <a:spLocks noGrp="1"/>
          </p:cNvSpPr>
          <p:nvPr>
            <p:ph type="sldNum" sz="quarter" idx="12"/>
          </p:nvPr>
        </p:nvSpPr>
        <p:spPr>
          <a:xfrm>
            <a:off x="6915912" y="3009901"/>
            <a:ext cx="457200" cy="441325"/>
          </a:xfrm>
        </p:spPr>
        <p:txBody>
          <a:bodyPr/>
          <a:lstStyle/>
          <a:p>
            <a:fld id="{132FADFE-3B8F-471C-ABF0-DBC7717ECBBC}" type="slidenum">
              <a:rPr lang="es-ES" smtClean="0"/>
              <a:t>‹Nº›</a:t>
            </a:fld>
            <a:endParaRPr lang="es-ES" dirty="0"/>
          </a:p>
        </p:txBody>
      </p:sp>
      <p:sp>
        <p:nvSpPr>
          <p:cNvPr id="3" name="2 Marcador de texto vertical"/>
          <p:cNvSpPr>
            <a:spLocks noGrp="1"/>
          </p:cNvSpPr>
          <p:nvPr>
            <p:ph type="body" orient="vert" idx="1"/>
          </p:nvPr>
        </p:nvSpPr>
        <p:spPr>
          <a:xfrm>
            <a:off x="304800" y="304800"/>
            <a:ext cx="6553200" cy="582136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25/05/2022</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2" name="1 Título vertical"/>
          <p:cNvSpPr>
            <a:spLocks noGrp="1"/>
          </p:cNvSpPr>
          <p:nvPr>
            <p:ph type="title" orient="vert"/>
          </p:nvPr>
        </p:nvSpPr>
        <p:spPr>
          <a:xfrm>
            <a:off x="7391400" y="304801"/>
            <a:ext cx="1447800" cy="5851525"/>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25/05/2022</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a:xfrm>
            <a:off x="4361688" y="1026372"/>
            <a:ext cx="457200" cy="441325"/>
          </a:xfrm>
        </p:spPr>
        <p:txBody>
          <a:bodyPr/>
          <a:lstStyle/>
          <a:p>
            <a:fld id="{132FADFE-3B8F-471C-ABF0-DBC7717ECBBC}" type="slidenum">
              <a:rPr lang="es-ES" smtClean="0"/>
              <a:t>‹Nº›</a:t>
            </a:fld>
            <a:endParaRPr lang="es-ES" dirty="0"/>
          </a:p>
        </p:txBody>
      </p:sp>
      <p:sp>
        <p:nvSpPr>
          <p:cNvPr id="8" name="7 Marcador de contenido"/>
          <p:cNvSpPr>
            <a:spLocks noGrp="1"/>
          </p:cNvSpPr>
          <p:nvPr>
            <p:ph sz="quarter" idx="1"/>
          </p:nvPr>
        </p:nvSpPr>
        <p:spPr>
          <a:xfrm>
            <a:off x="301752" y="1527048"/>
            <a:ext cx="850392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2 Marcador de texto"/>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13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ES" dirty="0"/>
          </a:p>
        </p:txBody>
      </p:sp>
      <p:sp>
        <p:nvSpPr>
          <p:cNvPr id="4" name="3 Marcador de fecha"/>
          <p:cNvSpPr>
            <a:spLocks noGrp="1"/>
          </p:cNvSpPr>
          <p:nvPr>
            <p:ph type="dt" sz="half" idx="10"/>
          </p:nvPr>
        </p:nvSpPr>
        <p:spPr/>
        <p:txBody>
          <a:bodyPr/>
          <a:lstStyle/>
          <a:p>
            <a:fld id="{7A847CFC-816F-41D0-AAC0-9BF4FEBC753E}" type="datetimeFigureOut">
              <a:rPr lang="es-ES" smtClean="0"/>
              <a:t>25/05/2022</a:t>
            </a:fld>
            <a:endParaRPr lang="es-ES" dirty="0"/>
          </a:p>
        </p:txBody>
      </p:sp>
      <p:sp>
        <p:nvSpPr>
          <p:cNvPr id="8" name="7 Conector recto"/>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5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2" name="1 Título"/>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758952"/>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6409944"/>
            <a:ext cx="3044952" cy="365760"/>
          </a:xfrm>
        </p:spPr>
        <p:txBody>
          <a:bodyPr/>
          <a:lstStyle/>
          <a:p>
            <a:fld id="{7A847CFC-816F-41D0-AAC0-9BF4FEBC753E}" type="datetimeFigureOut">
              <a:rPr lang="es-ES" smtClean="0"/>
              <a:t>25/05/2022</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
        <p:nvSpPr>
          <p:cNvPr id="8" name="7 Conector recto"/>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Marcador de contenido"/>
          <p:cNvSpPr>
            <a:spLocks noGrp="1"/>
          </p:cNvSpPr>
          <p:nvPr>
            <p:ph sz="half" idx="1"/>
          </p:nvPr>
        </p:nvSpPr>
        <p:spPr>
          <a:xfrm>
            <a:off x="301752"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20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21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10 Rectángulo"/>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Rectángulo"/>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2 Marcador de texto"/>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7A847CFC-816F-41D0-AAC0-9BF4FEBC753E}" type="datetimeFigureOut">
              <a:rPr lang="es-ES" smtClean="0"/>
              <a:t>25/05/2022</a:t>
            </a:fld>
            <a:endParaRPr lang="es-ES" dirty="0"/>
          </a:p>
        </p:txBody>
      </p:sp>
      <p:sp>
        <p:nvSpPr>
          <p:cNvPr id="8" name="7 Marcador de pie de página"/>
          <p:cNvSpPr>
            <a:spLocks noGrp="1"/>
          </p:cNvSpPr>
          <p:nvPr>
            <p:ph type="ftr" sz="quarter" idx="11"/>
          </p:nvPr>
        </p:nvSpPr>
        <p:spPr>
          <a:xfrm>
            <a:off x="304800" y="6409944"/>
            <a:ext cx="3581400" cy="365760"/>
          </a:xfrm>
        </p:spPr>
        <p:txBody>
          <a:bodyPr/>
          <a:lstStyle/>
          <a:p>
            <a:endParaRPr lang="es-ES" dirty="0"/>
          </a:p>
        </p:txBody>
      </p:sp>
      <p:sp>
        <p:nvSpPr>
          <p:cNvPr id="15" name="14 Conector recto"/>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2471383"/>
            <a:ext cx="4041648" cy="381840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2471383"/>
            <a:ext cx="4038600" cy="382219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26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Marcador de número de diapositiva"/>
          <p:cNvSpPr>
            <a:spLocks noGrp="1"/>
          </p:cNvSpPr>
          <p:nvPr>
            <p:ph type="sldNum" sz="quarter" idx="12"/>
          </p:nvPr>
        </p:nvSpPr>
        <p:spPr>
          <a:xfrm>
            <a:off x="4343400" y="1042416"/>
            <a:ext cx="457200" cy="441325"/>
          </a:xfrm>
        </p:spPr>
        <p:txBody>
          <a:bodyPr/>
          <a:lstStyle>
            <a:lvl1pPr algn="ctr">
              <a:defRPr/>
            </a:lvl1pPr>
          </a:lstStyle>
          <a:p>
            <a:fld id="{132FADFE-3B8F-471C-ABF0-DBC7717ECBBC}" type="slidenum">
              <a:rPr lang="es-ES" smtClean="0"/>
              <a:t>‹Nº›</a:t>
            </a:fld>
            <a:endParaRPr lang="es-ES" dirty="0"/>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A847CFC-816F-41D0-AAC0-9BF4FEBC753E}" type="datetimeFigureOut">
              <a:rPr lang="es-ES" smtClean="0"/>
              <a:t>25/05/2022</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a:xfrm>
            <a:off x="4343400" y="1036020"/>
            <a:ext cx="457200" cy="441325"/>
          </a:xfrm>
        </p:spPr>
        <p:txBody>
          <a:bodyPr/>
          <a:lstStyle/>
          <a:p>
            <a:fld id="{132FADFE-3B8F-471C-ABF0-DBC7717ECBBC}" type="slidenum">
              <a:rPr lang="es-ES" smtClean="0"/>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5 Rectángulo"/>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7A847CFC-816F-41D0-AAC0-9BF4FEBC753E}" type="datetimeFigureOut">
              <a:rPr lang="es-ES" smtClean="0"/>
              <a:t>25/05/2022</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a:xfrm>
            <a:off x="4267200" y="6324600"/>
            <a:ext cx="609600" cy="441324"/>
          </a:xfrm>
        </p:spPr>
        <p:txBody>
          <a:bodyPr/>
          <a:lstStyle>
            <a:lvl1pPr>
              <a:defRPr>
                <a:solidFill>
                  <a:srgbClr val="FFFFFF"/>
                </a:solidFill>
              </a:defRPr>
            </a:lvl1pPr>
          </a:lstStyle>
          <a:p>
            <a:fld id="{132FADFE-3B8F-471C-ABF0-DBC7717ECBBC}" type="slidenum">
              <a:rPr lang="es-ES" smtClean="0"/>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19 Marcador de contenido"/>
          <p:cNvSpPr>
            <a:spLocks noGrp="1"/>
          </p:cNvSpPr>
          <p:nvPr>
            <p:ph sz="quarter" idx="1"/>
          </p:nvPr>
        </p:nvSpPr>
        <p:spPr>
          <a:xfrm>
            <a:off x="3124200" y="685800"/>
            <a:ext cx="5638800" cy="5410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6 Marcador de número de diapositiva"/>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21" name="20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fecha"/>
          <p:cNvSpPr>
            <a:spLocks noGrp="1"/>
          </p:cNvSpPr>
          <p:nvPr>
            <p:ph type="dt" sz="half" idx="10"/>
          </p:nvPr>
        </p:nvSpPr>
        <p:spPr/>
        <p:txBody>
          <a:bodyPr/>
          <a:lstStyle/>
          <a:p>
            <a:fld id="{7A847CFC-816F-41D0-AAC0-9BF4FEBC753E}" type="datetimeFigureOut">
              <a:rPr lang="es-ES" smtClean="0"/>
              <a:t>25/05/2022</a:t>
            </a:fld>
            <a:endParaRPr lang="es-ES" dirty="0"/>
          </a:p>
        </p:txBody>
      </p:sp>
      <p:sp>
        <p:nvSpPr>
          <p:cNvPr id="6" name="5 Marcador de pie de página"/>
          <p:cNvSpPr>
            <a:spLocks noGrp="1"/>
          </p:cNvSpPr>
          <p:nvPr>
            <p:ph type="ftr" sz="quarter" idx="11"/>
          </p:nvPr>
        </p:nvSpPr>
        <p:spPr>
          <a:xfrm>
            <a:off x="301752" y="6410848"/>
            <a:ext cx="3383280" cy="365760"/>
          </a:xfrm>
        </p:spPr>
        <p:txBody>
          <a:bodyPr/>
          <a:lstStyle/>
          <a:p>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16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6 Marcador de número de diapositiva"/>
          <p:cNvSpPr>
            <a:spLocks noGrp="1"/>
          </p:cNvSpPr>
          <p:nvPr>
            <p:ph type="sldNum" sz="quarter" idx="12"/>
          </p:nvPr>
        </p:nvSpPr>
        <p:spPr>
          <a:xfrm>
            <a:off x="1371600" y="312738"/>
            <a:ext cx="457200" cy="441325"/>
          </a:xfrm>
        </p:spPr>
        <p:txBody>
          <a:bodyPr/>
          <a:lstStyle/>
          <a:p>
            <a:fld id="{132FADFE-3B8F-471C-ABF0-DBC7717ECBBC}" type="slidenum">
              <a:rPr lang="es-ES" smtClean="0"/>
              <a:t>‹Nº›</a:t>
            </a:fld>
            <a:endParaRPr lang="es-ES" dirty="0"/>
          </a:p>
        </p:txBody>
      </p:sp>
      <p:sp>
        <p:nvSpPr>
          <p:cNvPr id="2" name="1 Título"/>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609600"/>
            <a:ext cx="5867400" cy="4267200"/>
          </a:xfrm>
        </p:spPr>
        <p:txBody>
          <a:bodyPr/>
          <a:lstStyle>
            <a:lvl1pPr marL="0" indent="0">
              <a:buNone/>
              <a:defRPr sz="3200"/>
            </a:lvl1pPr>
          </a:lstStyle>
          <a:p>
            <a:r>
              <a:rPr kumimoji="0" lang="es-ES" dirty="0" smtClean="0"/>
              <a:t>Haga clic en el icono para agregar una imagen</a:t>
            </a:r>
            <a:endParaRPr kumimoji="0" lang="en-US" dirty="0"/>
          </a:p>
        </p:txBody>
      </p:sp>
      <p:sp>
        <p:nvSpPr>
          <p:cNvPr id="4" name="3 Marcador de texto"/>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fecha"/>
          <p:cNvSpPr>
            <a:spLocks noGrp="1"/>
          </p:cNvSpPr>
          <p:nvPr>
            <p:ph type="dt" sz="half" idx="10"/>
          </p:nvPr>
        </p:nvSpPr>
        <p:spPr>
          <a:xfrm>
            <a:off x="5788152" y="6404984"/>
            <a:ext cx="3044952" cy="365760"/>
          </a:xfrm>
        </p:spPr>
        <p:txBody>
          <a:bodyPr/>
          <a:lstStyle/>
          <a:p>
            <a:fld id="{7A847CFC-816F-41D0-AAC0-9BF4FEBC753E}" type="datetimeFigureOut">
              <a:rPr lang="es-ES" smtClean="0"/>
              <a:t>25/05/2022</a:t>
            </a:fld>
            <a:endParaRPr lang="es-ES" dirty="0"/>
          </a:p>
        </p:txBody>
      </p:sp>
      <p:sp>
        <p:nvSpPr>
          <p:cNvPr id="6" name="5 Marcador de pie de página"/>
          <p:cNvSpPr>
            <a:spLocks noGrp="1"/>
          </p:cNvSpPr>
          <p:nvPr>
            <p:ph type="ftr" sz="quarter" idx="11"/>
          </p:nvPr>
        </p:nvSpPr>
        <p:spPr>
          <a:xfrm>
            <a:off x="301752" y="6410848"/>
            <a:ext cx="3584448" cy="365760"/>
          </a:xfrm>
        </p:spPr>
        <p:txBody>
          <a:bodyPr/>
          <a:lstStyle/>
          <a:p>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13 Marcador de fecha"/>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A847CFC-816F-41D0-AAC0-9BF4FEBC753E}" type="datetimeFigureOut">
              <a:rPr lang="es-ES" smtClean="0"/>
              <a:t>25/05/2022</a:t>
            </a:fld>
            <a:endParaRPr lang="es-ES" dirty="0"/>
          </a:p>
        </p:txBody>
      </p:sp>
      <p:sp>
        <p:nvSpPr>
          <p:cNvPr id="3" name="2 Marcador de pie de página"/>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s-ES" dirty="0"/>
          </a:p>
        </p:txBody>
      </p:sp>
      <p:sp>
        <p:nvSpPr>
          <p:cNvPr id="8" name="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32FADFE-3B8F-471C-ABF0-DBC7717ECBBC}" type="slidenum">
              <a:rPr lang="es-ES" smtClean="0"/>
              <a:t>‹Nº›</a:t>
            </a:fld>
            <a:endParaRPr lang="es-ES" dirty="0"/>
          </a:p>
        </p:txBody>
      </p:sp>
      <p:sp>
        <p:nvSpPr>
          <p:cNvPr id="22" name="21 Marcador de título"/>
          <p:cNvSpPr>
            <a:spLocks noGrp="1"/>
          </p:cNvSpPr>
          <p:nvPr>
            <p:ph type="title"/>
          </p:nvPr>
        </p:nvSpPr>
        <p:spPr>
          <a:xfrm>
            <a:off x="301752" y="228600"/>
            <a:ext cx="8534400" cy="758952"/>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755576" y="2819400"/>
            <a:ext cx="7632848" cy="1473696"/>
          </a:xfrm>
        </p:spPr>
        <p:txBody>
          <a:bodyPr>
            <a:noAutofit/>
          </a:bodyPr>
          <a:lstStyle/>
          <a:p>
            <a:r>
              <a:rPr lang="es-ES" sz="4400" dirty="0">
                <a:solidFill>
                  <a:schemeClr val="tx1"/>
                </a:solidFill>
              </a:rPr>
              <a:t>TEMA VI: EL SUJETO DEL DELITO</a:t>
            </a:r>
          </a:p>
        </p:txBody>
      </p:sp>
      <p:sp>
        <p:nvSpPr>
          <p:cNvPr id="2" name="1 Título"/>
          <p:cNvSpPr>
            <a:spLocks noGrp="1"/>
          </p:cNvSpPr>
          <p:nvPr>
            <p:ph type="ctrTitle"/>
          </p:nvPr>
        </p:nvSpPr>
        <p:spPr/>
        <p:txBody>
          <a:bodyPr/>
          <a:lstStyle/>
          <a:p>
            <a:r>
              <a:rPr lang="es-ES" dirty="0" smtClean="0"/>
              <a:t>Derecho Penal General I</a:t>
            </a:r>
            <a:endParaRPr lang="es-ES" dirty="0"/>
          </a:p>
        </p:txBody>
      </p:sp>
    </p:spTree>
    <p:extLst>
      <p:ext uri="{BB962C8B-B14F-4D97-AF65-F5344CB8AC3E}">
        <p14:creationId xmlns:p14="http://schemas.microsoft.com/office/powerpoint/2010/main" val="1528178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32656"/>
            <a:ext cx="8534400" cy="758952"/>
          </a:xfrm>
        </p:spPr>
        <p:txBody>
          <a:bodyPr>
            <a:normAutofit fontScale="90000"/>
          </a:bodyPr>
          <a:lstStyle/>
          <a:p>
            <a:pPr lvl="0"/>
            <a:r>
              <a:rPr lang="es-ES_tradnl" b="1" dirty="0">
                <a:solidFill>
                  <a:schemeClr val="tx1"/>
                </a:solidFill>
              </a:rPr>
              <a:t>La imputabilidad. Concepto, requisitos y fundamentos. La “actio libera in causa</a:t>
            </a:r>
            <a:r>
              <a:rPr lang="es-ES_tradnl" b="1" dirty="0" smtClean="0">
                <a:solidFill>
                  <a:schemeClr val="tx1"/>
                </a:solidFill>
              </a:rPr>
              <a:t>”.</a:t>
            </a:r>
            <a:endParaRPr lang="es-ES" dirty="0">
              <a:solidFill>
                <a:schemeClr val="tx1"/>
              </a:solidFill>
            </a:endParaRPr>
          </a:p>
        </p:txBody>
      </p:sp>
      <p:sp>
        <p:nvSpPr>
          <p:cNvPr id="3" name="2 Marcador de contenido"/>
          <p:cNvSpPr>
            <a:spLocks noGrp="1"/>
          </p:cNvSpPr>
          <p:nvPr>
            <p:ph sz="quarter" idx="1"/>
          </p:nvPr>
        </p:nvSpPr>
        <p:spPr>
          <a:xfrm>
            <a:off x="301752" y="1527048"/>
            <a:ext cx="8503920" cy="4782272"/>
          </a:xfrm>
        </p:spPr>
        <p:txBody>
          <a:bodyPr>
            <a:normAutofit/>
          </a:bodyPr>
          <a:lstStyle/>
          <a:p>
            <a:endParaRPr lang="es-ES_tradnl" dirty="0" smtClean="0"/>
          </a:p>
          <a:p>
            <a:endParaRPr lang="es-ES_tradnl" dirty="0"/>
          </a:p>
          <a:p>
            <a:endParaRPr lang="es-ES_tradnl" dirty="0" smtClean="0"/>
          </a:p>
          <a:p>
            <a:endParaRPr lang="es-ES_tradnl" dirty="0"/>
          </a:p>
          <a:p>
            <a:pPr algn="just"/>
            <a:r>
              <a:rPr lang="es-ES_tradnl" dirty="0" smtClean="0"/>
              <a:t>¿</a:t>
            </a:r>
            <a:r>
              <a:rPr lang="es-ES_tradnl" dirty="0"/>
              <a:t>Qué sucede cuando el sujeto no cumple con los requisitos para considerarse imputable del hecho cometido (antijurídico)?</a:t>
            </a:r>
            <a:endParaRPr lang="es-ES" dirty="0"/>
          </a:p>
          <a:p>
            <a:pPr lvl="0"/>
            <a:endParaRPr lang="es-ES" dirty="0"/>
          </a:p>
        </p:txBody>
      </p:sp>
    </p:spTree>
    <p:extLst>
      <p:ext uri="{BB962C8B-B14F-4D97-AF65-F5344CB8AC3E}">
        <p14:creationId xmlns:p14="http://schemas.microsoft.com/office/powerpoint/2010/main" val="133404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32656"/>
            <a:ext cx="8534400" cy="758952"/>
          </a:xfrm>
        </p:spPr>
        <p:txBody>
          <a:bodyPr>
            <a:normAutofit fontScale="90000"/>
          </a:bodyPr>
          <a:lstStyle/>
          <a:p>
            <a:pPr lvl="0"/>
            <a:r>
              <a:rPr lang="es-ES_tradnl" b="1" dirty="0">
                <a:solidFill>
                  <a:schemeClr val="tx1"/>
                </a:solidFill>
              </a:rPr>
              <a:t>La imputabilidad. Concepto, requisitos y fundamentos. La “actio libera in causa</a:t>
            </a:r>
            <a:r>
              <a:rPr lang="es-ES_tradnl" b="1" dirty="0" smtClean="0">
                <a:solidFill>
                  <a:schemeClr val="tx1"/>
                </a:solidFill>
              </a:rPr>
              <a:t>”.</a:t>
            </a:r>
            <a:endParaRPr lang="es-ES" dirty="0">
              <a:solidFill>
                <a:schemeClr val="tx1"/>
              </a:solidFill>
            </a:endParaRPr>
          </a:p>
        </p:txBody>
      </p:sp>
      <p:sp>
        <p:nvSpPr>
          <p:cNvPr id="3" name="2 Marcador de contenido"/>
          <p:cNvSpPr>
            <a:spLocks noGrp="1"/>
          </p:cNvSpPr>
          <p:nvPr>
            <p:ph sz="quarter" idx="1"/>
          </p:nvPr>
        </p:nvSpPr>
        <p:spPr>
          <a:xfrm>
            <a:off x="301752" y="1527048"/>
            <a:ext cx="8503920" cy="4782272"/>
          </a:xfrm>
        </p:spPr>
        <p:txBody>
          <a:bodyPr>
            <a:normAutofit/>
          </a:bodyPr>
          <a:lstStyle/>
          <a:p>
            <a:pPr marL="0" indent="0" algn="just">
              <a:buNone/>
            </a:pPr>
            <a:r>
              <a:rPr lang="es-ES_tradnl" dirty="0" smtClean="0"/>
              <a:t>¿</a:t>
            </a:r>
            <a:r>
              <a:rPr lang="es-ES_tradnl" dirty="0"/>
              <a:t>Esta persona se va a considerar </a:t>
            </a:r>
            <a:r>
              <a:rPr lang="es-ES_tradnl" b="1" dirty="0"/>
              <a:t>inimputable</a:t>
            </a:r>
            <a:r>
              <a:rPr lang="es-ES_tradnl" dirty="0"/>
              <a:t> ya que en el momento de ejecutar la conducta típica y antijurídica no tuviere la capacidad de comprender su ilicitud o determinarse de acuerdo con esa comprensión, por inmadurez psicológica, trastorno mental, diversidad sociocultural o estados similares. </a:t>
            </a:r>
            <a:endParaRPr lang="es-ES" dirty="0"/>
          </a:p>
          <a:p>
            <a:pPr marL="0" indent="0" algn="just">
              <a:buNone/>
            </a:pPr>
            <a:endParaRPr lang="es-ES" dirty="0"/>
          </a:p>
          <a:p>
            <a:pPr marL="0" indent="0" algn="just">
              <a:buNone/>
            </a:pPr>
            <a:r>
              <a:rPr lang="es-ES_tradnl" b="1" dirty="0"/>
              <a:t>Actividad Independiente Nro. 2</a:t>
            </a:r>
            <a:endParaRPr lang="es-ES" dirty="0"/>
          </a:p>
          <a:p>
            <a:pPr algn="just"/>
            <a:r>
              <a:rPr lang="es-ES_tradnl" dirty="0"/>
              <a:t>Analizar los casos de la inimputabilidad posterior a la comisión del hecho. </a:t>
            </a:r>
            <a:endParaRPr lang="es-ES" dirty="0"/>
          </a:p>
          <a:p>
            <a:pPr lvl="0" algn="just"/>
            <a:endParaRPr lang="es-ES" dirty="0"/>
          </a:p>
        </p:txBody>
      </p:sp>
    </p:spTree>
    <p:extLst>
      <p:ext uri="{BB962C8B-B14F-4D97-AF65-F5344CB8AC3E}">
        <p14:creationId xmlns:p14="http://schemas.microsoft.com/office/powerpoint/2010/main" val="11535618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32656"/>
            <a:ext cx="8534400" cy="758952"/>
          </a:xfrm>
        </p:spPr>
        <p:txBody>
          <a:bodyPr>
            <a:normAutofit fontScale="90000"/>
          </a:bodyPr>
          <a:lstStyle/>
          <a:p>
            <a:pPr lvl="0"/>
            <a:r>
              <a:rPr lang="es-ES_tradnl" b="1" dirty="0">
                <a:solidFill>
                  <a:schemeClr val="tx1"/>
                </a:solidFill>
              </a:rPr>
              <a:t>La imputabilidad. Concepto, requisitos y fundamentos. La “actio libera in causa</a:t>
            </a:r>
            <a:r>
              <a:rPr lang="es-ES_tradnl" b="1" dirty="0" smtClean="0">
                <a:solidFill>
                  <a:schemeClr val="tx1"/>
                </a:solidFill>
              </a:rPr>
              <a:t>”.</a:t>
            </a:r>
            <a:endParaRPr lang="es-ES" dirty="0">
              <a:solidFill>
                <a:schemeClr val="tx1"/>
              </a:solidFill>
            </a:endParaRPr>
          </a:p>
        </p:txBody>
      </p:sp>
      <p:sp>
        <p:nvSpPr>
          <p:cNvPr id="3" name="2 Marcador de contenido"/>
          <p:cNvSpPr>
            <a:spLocks noGrp="1"/>
          </p:cNvSpPr>
          <p:nvPr>
            <p:ph sz="quarter" idx="1"/>
          </p:nvPr>
        </p:nvSpPr>
        <p:spPr>
          <a:xfrm>
            <a:off x="301752" y="1527048"/>
            <a:ext cx="8503920" cy="4782272"/>
          </a:xfrm>
        </p:spPr>
        <p:txBody>
          <a:bodyPr>
            <a:normAutofit/>
          </a:bodyPr>
          <a:lstStyle/>
          <a:p>
            <a:pPr marL="0" indent="0">
              <a:buNone/>
            </a:pPr>
            <a:endParaRPr lang="es-ES_tradnl" b="1" dirty="0" smtClean="0"/>
          </a:p>
          <a:p>
            <a:pPr marL="0" indent="0">
              <a:buNone/>
            </a:pPr>
            <a:endParaRPr lang="es-ES_tradnl" b="1" dirty="0"/>
          </a:p>
          <a:p>
            <a:pPr marL="0" indent="0" algn="just">
              <a:buNone/>
            </a:pPr>
            <a:r>
              <a:rPr lang="es-ES_tradnl" b="1" dirty="0" smtClean="0"/>
              <a:t>Actio </a:t>
            </a:r>
            <a:r>
              <a:rPr lang="es-ES_tradnl" b="1" dirty="0"/>
              <a:t>libera in causa: </a:t>
            </a:r>
            <a:r>
              <a:rPr lang="es-ES_tradnl" dirty="0"/>
              <a:t>un comportamiento que el autor pone en marcha en un momento en que es plenamente responsable, pero que desemboca en una acción relevante en el orden penal en un momento en que el individuo ha perdido su imputabilidad.</a:t>
            </a:r>
            <a:endParaRPr lang="es-ES" dirty="0"/>
          </a:p>
          <a:p>
            <a:pPr lvl="0"/>
            <a:endParaRPr lang="es-ES" dirty="0"/>
          </a:p>
        </p:txBody>
      </p:sp>
    </p:spTree>
    <p:extLst>
      <p:ext uri="{BB962C8B-B14F-4D97-AF65-F5344CB8AC3E}">
        <p14:creationId xmlns:p14="http://schemas.microsoft.com/office/powerpoint/2010/main" val="19885705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32656"/>
            <a:ext cx="8534400" cy="758952"/>
          </a:xfrm>
        </p:spPr>
        <p:txBody>
          <a:bodyPr>
            <a:normAutofit fontScale="90000"/>
          </a:bodyPr>
          <a:lstStyle/>
          <a:p>
            <a:pPr lvl="0"/>
            <a:r>
              <a:rPr lang="es-ES_tradnl" b="1" dirty="0">
                <a:solidFill>
                  <a:schemeClr val="tx1"/>
                </a:solidFill>
              </a:rPr>
              <a:t>La imputabilidad. Concepto, requisitos y fundamentos. La “actio libera in causa</a:t>
            </a:r>
            <a:r>
              <a:rPr lang="es-ES_tradnl" b="1" dirty="0" smtClean="0">
                <a:solidFill>
                  <a:schemeClr val="tx1"/>
                </a:solidFill>
              </a:rPr>
              <a:t>”.</a:t>
            </a:r>
            <a:endParaRPr lang="es-ES" dirty="0">
              <a:solidFill>
                <a:schemeClr val="tx1"/>
              </a:solidFill>
            </a:endParaRPr>
          </a:p>
        </p:txBody>
      </p:sp>
      <p:sp>
        <p:nvSpPr>
          <p:cNvPr id="3" name="2 Marcador de contenido"/>
          <p:cNvSpPr>
            <a:spLocks noGrp="1"/>
          </p:cNvSpPr>
          <p:nvPr>
            <p:ph sz="quarter" idx="1"/>
          </p:nvPr>
        </p:nvSpPr>
        <p:spPr>
          <a:xfrm>
            <a:off x="301752" y="1527048"/>
            <a:ext cx="8503920" cy="4782272"/>
          </a:xfrm>
        </p:spPr>
        <p:txBody>
          <a:bodyPr>
            <a:normAutofit fontScale="92500" lnSpcReduction="10000"/>
          </a:bodyPr>
          <a:lstStyle/>
          <a:p>
            <a:pPr marL="0" indent="0" algn="just">
              <a:buNone/>
            </a:pPr>
            <a:r>
              <a:rPr lang="es-ES_tradnl" b="1" dirty="0" smtClean="0"/>
              <a:t>Actio </a:t>
            </a:r>
            <a:r>
              <a:rPr lang="es-ES_tradnl" b="1" dirty="0"/>
              <a:t>libera in causa: </a:t>
            </a:r>
            <a:endParaRPr lang="es-ES" dirty="0" smtClean="0"/>
          </a:p>
          <a:p>
            <a:pPr marL="0" indent="0" algn="just">
              <a:buNone/>
            </a:pPr>
            <a:r>
              <a:rPr lang="es-ES_tradnl" dirty="0"/>
              <a:t>Ejemplo: </a:t>
            </a:r>
            <a:r>
              <a:rPr lang="es-ES_tradnl" b="1" dirty="0"/>
              <a:t>A </a:t>
            </a:r>
            <a:r>
              <a:rPr lang="es-ES_tradnl" dirty="0"/>
              <a:t>sujeto de 45 años anos de edad en pleno goce de sus facultades. Mantenía una relación de pareja con </a:t>
            </a:r>
            <a:r>
              <a:rPr lang="es-ES_tradnl" b="1" dirty="0"/>
              <a:t>B</a:t>
            </a:r>
            <a:r>
              <a:rPr lang="es-ES_tradnl" dirty="0"/>
              <a:t> por el periodo de 1 año. Pero</a:t>
            </a:r>
            <a:r>
              <a:rPr lang="es-ES_tradnl" b="1" dirty="0"/>
              <a:t> A </a:t>
            </a:r>
            <a:r>
              <a:rPr lang="es-ES_tradnl" dirty="0"/>
              <a:t>un día conoce que </a:t>
            </a:r>
            <a:r>
              <a:rPr lang="es-ES_tradnl" b="1" dirty="0"/>
              <a:t>B</a:t>
            </a:r>
            <a:r>
              <a:rPr lang="es-ES_tradnl" dirty="0"/>
              <a:t> le fue infiel. Preso de su agonía comienza a mezclar alcohol con Ketamina con el objetivo de tomar valor y privar de la vida a </a:t>
            </a:r>
            <a:r>
              <a:rPr lang="es-ES_tradnl" b="1" dirty="0"/>
              <a:t>B</a:t>
            </a:r>
            <a:r>
              <a:rPr lang="es-ES_tradnl" dirty="0"/>
              <a:t>, hecho que lleva a vía de hecho logrando su pretensión. </a:t>
            </a:r>
            <a:endParaRPr lang="es-ES" dirty="0"/>
          </a:p>
          <a:p>
            <a:pPr marL="0" indent="0" algn="just">
              <a:buNone/>
            </a:pPr>
            <a:r>
              <a:rPr lang="es-ES_tradnl" dirty="0"/>
              <a:t>En este caso el sujeto </a:t>
            </a:r>
            <a:r>
              <a:rPr lang="es-ES_tradnl" b="1" dirty="0"/>
              <a:t>A</a:t>
            </a:r>
            <a:r>
              <a:rPr lang="es-ES_tradnl" dirty="0"/>
              <a:t> planifico o construyo todo el plan del delito estando en estado de imputabilidad, lo que se coloca en estado de inimputabilidad para poder realizar los hechos antes narrados. Por lo no se le va a considerar como circunstancia eximente de la responsabilidad penal, si no como una circunstancia agravante.   </a:t>
            </a:r>
            <a:endParaRPr lang="es-ES" dirty="0"/>
          </a:p>
          <a:p>
            <a:pPr lvl="0" algn="just"/>
            <a:endParaRPr lang="es-ES" dirty="0"/>
          </a:p>
        </p:txBody>
      </p:sp>
    </p:spTree>
    <p:extLst>
      <p:ext uri="{BB962C8B-B14F-4D97-AF65-F5344CB8AC3E}">
        <p14:creationId xmlns:p14="http://schemas.microsoft.com/office/powerpoint/2010/main" val="33118113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_tradnl" b="1" dirty="0">
                <a:solidFill>
                  <a:schemeClr val="tx1"/>
                </a:solidFill>
              </a:rPr>
              <a:t>Clasificación de los delitos por el número y la cualidad del sujeto. </a:t>
            </a:r>
            <a:endParaRPr lang="es-ES" dirty="0">
              <a:solidFill>
                <a:schemeClr val="tx1"/>
              </a:solidFill>
            </a:endParaRPr>
          </a:p>
        </p:txBody>
      </p:sp>
      <p:sp>
        <p:nvSpPr>
          <p:cNvPr id="3" name="2 Marcador de contenido"/>
          <p:cNvSpPr>
            <a:spLocks noGrp="1"/>
          </p:cNvSpPr>
          <p:nvPr>
            <p:ph sz="quarter" idx="1"/>
          </p:nvPr>
        </p:nvSpPr>
        <p:spPr/>
        <p:txBody>
          <a:bodyPr>
            <a:normAutofit/>
          </a:bodyPr>
          <a:lstStyle/>
          <a:p>
            <a:pPr marL="0" indent="0">
              <a:buNone/>
            </a:pPr>
            <a:r>
              <a:rPr lang="es-ES_tradnl" b="1" dirty="0"/>
              <a:t>Clasificación de los delitos por el número sujetos</a:t>
            </a:r>
            <a:r>
              <a:rPr lang="es-ES_tradnl" b="1" dirty="0" smtClean="0"/>
              <a:t>:</a:t>
            </a:r>
          </a:p>
          <a:p>
            <a:pPr marL="514350" lvl="0" indent="-514350">
              <a:buFont typeface="+mj-lt"/>
              <a:buAutoNum type="arabicPeriod"/>
            </a:pPr>
            <a:r>
              <a:rPr lang="es-ES_tradnl" b="1" dirty="0"/>
              <a:t>Delitos unipersonales o unisubjetivos:</a:t>
            </a:r>
            <a:r>
              <a:rPr lang="es-ES_tradnl" dirty="0"/>
              <a:t> </a:t>
            </a:r>
            <a:endParaRPr lang="es-ES_tradnl" dirty="0" smtClean="0"/>
          </a:p>
          <a:p>
            <a:pPr marL="514350" lvl="0" indent="-514350">
              <a:buFont typeface="+mj-lt"/>
              <a:buAutoNum type="arabicPeriod"/>
            </a:pPr>
            <a:r>
              <a:rPr lang="es-ES" b="1" dirty="0" smtClean="0"/>
              <a:t>Los </a:t>
            </a:r>
            <a:r>
              <a:rPr lang="es-ES" b="1" dirty="0"/>
              <a:t>delitos pluripersonales o plurisubjetivos:</a:t>
            </a:r>
            <a:r>
              <a:rPr lang="es-ES" dirty="0"/>
              <a:t> </a:t>
            </a:r>
            <a:endParaRPr lang="es-ES" dirty="0" smtClean="0"/>
          </a:p>
          <a:p>
            <a:pPr marL="1076325" lvl="0" indent="-273050"/>
            <a:r>
              <a:rPr lang="es-ES" b="1" dirty="0" smtClean="0"/>
              <a:t>Delitos Pluripersonales Propios:</a:t>
            </a:r>
            <a:r>
              <a:rPr lang="es-ES" dirty="0" smtClean="0"/>
              <a:t> </a:t>
            </a:r>
          </a:p>
          <a:p>
            <a:pPr marL="1076325" lvl="0" indent="-273050"/>
            <a:r>
              <a:rPr lang="es-ES" b="1" dirty="0" smtClean="0"/>
              <a:t>Delitos </a:t>
            </a:r>
            <a:r>
              <a:rPr lang="es-ES" b="1" dirty="0"/>
              <a:t>pluripersonales impropios:</a:t>
            </a:r>
            <a:r>
              <a:rPr lang="es-ES" dirty="0"/>
              <a:t> </a:t>
            </a:r>
            <a:endParaRPr lang="es-ES" dirty="0" smtClean="0"/>
          </a:p>
          <a:p>
            <a:pPr marL="1076325" lvl="0" indent="-273050"/>
            <a:r>
              <a:rPr lang="es-ES" b="1" dirty="0" smtClean="0"/>
              <a:t>Delitos de </a:t>
            </a:r>
            <a:r>
              <a:rPr lang="es-ES" b="1" dirty="0"/>
              <a:t>convergencia:</a:t>
            </a:r>
            <a:r>
              <a:rPr lang="es-ES" dirty="0"/>
              <a:t> </a:t>
            </a:r>
            <a:endParaRPr lang="es-ES" dirty="0" smtClean="0"/>
          </a:p>
          <a:p>
            <a:pPr marL="1076325" lvl="0" indent="-273050"/>
            <a:r>
              <a:rPr lang="es-ES" b="1" dirty="0" smtClean="0"/>
              <a:t>Delitos de </a:t>
            </a:r>
            <a:r>
              <a:rPr lang="es-ES" b="1" dirty="0"/>
              <a:t>encuentro</a:t>
            </a:r>
            <a:r>
              <a:rPr lang="es-ES" b="1" dirty="0" smtClean="0"/>
              <a:t>:</a:t>
            </a:r>
            <a:endParaRPr lang="es-ES" dirty="0"/>
          </a:p>
        </p:txBody>
      </p:sp>
    </p:spTree>
    <p:extLst>
      <p:ext uri="{BB962C8B-B14F-4D97-AF65-F5344CB8AC3E}">
        <p14:creationId xmlns:p14="http://schemas.microsoft.com/office/powerpoint/2010/main" val="14997253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_tradnl" b="1" dirty="0">
                <a:solidFill>
                  <a:schemeClr val="tx1"/>
                </a:solidFill>
              </a:rPr>
              <a:t>Clasificación de los delitos por el número y la cualidad del sujeto. </a:t>
            </a:r>
            <a:endParaRPr lang="es-ES" dirty="0">
              <a:solidFill>
                <a:schemeClr val="tx1"/>
              </a:solidFill>
            </a:endParaRPr>
          </a:p>
        </p:txBody>
      </p:sp>
      <p:sp>
        <p:nvSpPr>
          <p:cNvPr id="3" name="2 Marcador de contenido"/>
          <p:cNvSpPr>
            <a:spLocks noGrp="1"/>
          </p:cNvSpPr>
          <p:nvPr>
            <p:ph sz="quarter" idx="1"/>
          </p:nvPr>
        </p:nvSpPr>
        <p:spPr/>
        <p:txBody>
          <a:bodyPr>
            <a:normAutofit/>
          </a:bodyPr>
          <a:lstStyle/>
          <a:p>
            <a:pPr marL="0" indent="0" algn="just">
              <a:buNone/>
            </a:pPr>
            <a:r>
              <a:rPr lang="es-ES_tradnl" b="1" dirty="0"/>
              <a:t>Clasificación de los delitos por el número sujetos</a:t>
            </a:r>
            <a:r>
              <a:rPr lang="es-ES_tradnl" b="1" dirty="0" smtClean="0"/>
              <a:t>:</a:t>
            </a:r>
          </a:p>
          <a:p>
            <a:pPr marL="514350" lvl="0" indent="-514350" algn="just">
              <a:buFont typeface="+mj-lt"/>
              <a:buAutoNum type="arabicPeriod"/>
            </a:pPr>
            <a:r>
              <a:rPr lang="es-ES_tradnl" b="1" dirty="0"/>
              <a:t>Delitos unipersonales o unisubjetivos:</a:t>
            </a:r>
            <a:r>
              <a:rPr lang="es-ES_tradnl" dirty="0"/>
              <a:t> son aquellos en los cuales la figura delictiva se halla concebida o estructurada de tal manera que para su integración basta la actuación de un sujeto, </a:t>
            </a:r>
            <a:endParaRPr lang="es-ES_tradnl" dirty="0" smtClean="0"/>
          </a:p>
        </p:txBody>
      </p:sp>
    </p:spTree>
    <p:extLst>
      <p:ext uri="{BB962C8B-B14F-4D97-AF65-F5344CB8AC3E}">
        <p14:creationId xmlns:p14="http://schemas.microsoft.com/office/powerpoint/2010/main" val="18043604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_tradnl" b="1" dirty="0">
                <a:solidFill>
                  <a:schemeClr val="tx1"/>
                </a:solidFill>
              </a:rPr>
              <a:t>Clasificación de los delitos por el número y la cualidad del sujeto. </a:t>
            </a:r>
            <a:endParaRPr lang="es-ES" dirty="0">
              <a:solidFill>
                <a:schemeClr val="tx1"/>
              </a:solidFill>
            </a:endParaRPr>
          </a:p>
        </p:txBody>
      </p:sp>
      <p:sp>
        <p:nvSpPr>
          <p:cNvPr id="3" name="2 Marcador de contenido"/>
          <p:cNvSpPr>
            <a:spLocks noGrp="1"/>
          </p:cNvSpPr>
          <p:nvPr>
            <p:ph sz="quarter" idx="1"/>
          </p:nvPr>
        </p:nvSpPr>
        <p:spPr/>
        <p:txBody>
          <a:bodyPr>
            <a:normAutofit/>
          </a:bodyPr>
          <a:lstStyle/>
          <a:p>
            <a:pPr marL="0" indent="0" algn="just">
              <a:buNone/>
            </a:pPr>
            <a:r>
              <a:rPr lang="es-ES_tradnl" b="1" dirty="0"/>
              <a:t>Clasificación de los delitos por el número sujetos</a:t>
            </a:r>
            <a:r>
              <a:rPr lang="es-ES_tradnl" b="1" dirty="0" smtClean="0"/>
              <a:t>:</a:t>
            </a:r>
          </a:p>
          <a:p>
            <a:pPr marL="514350" indent="-514350" algn="just">
              <a:buFont typeface="+mj-lt"/>
              <a:buAutoNum type="arabicPeriod" startAt="2"/>
            </a:pPr>
            <a:r>
              <a:rPr lang="es-ES" b="1" dirty="0" smtClean="0"/>
              <a:t>Los </a:t>
            </a:r>
            <a:r>
              <a:rPr lang="es-ES" b="1" dirty="0"/>
              <a:t>delitos pluripersonales o plurisubjetivos:</a:t>
            </a:r>
            <a:r>
              <a:rPr lang="es-ES" dirty="0"/>
              <a:t> son aquellos en los cuales la figura delictiva se halla concebida de tal forma que para su integración resulta necesaria, indispensable, la intervención de varios sujetos:</a:t>
            </a:r>
          </a:p>
          <a:p>
            <a:pPr marL="514350" lvl="0" indent="-514350" algn="just">
              <a:buFont typeface="+mj-lt"/>
              <a:buAutoNum type="arabicPeriod" startAt="2"/>
            </a:pPr>
            <a:endParaRPr lang="es-ES" dirty="0" smtClean="0"/>
          </a:p>
        </p:txBody>
      </p:sp>
    </p:spTree>
    <p:extLst>
      <p:ext uri="{BB962C8B-B14F-4D97-AF65-F5344CB8AC3E}">
        <p14:creationId xmlns:p14="http://schemas.microsoft.com/office/powerpoint/2010/main" val="3662778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_tradnl" b="1" dirty="0">
                <a:solidFill>
                  <a:schemeClr val="tx1"/>
                </a:solidFill>
              </a:rPr>
              <a:t>Clasificación de los delitos por el número y la cualidad del sujeto. </a:t>
            </a:r>
            <a:endParaRPr lang="es-ES" dirty="0">
              <a:solidFill>
                <a:schemeClr val="tx1"/>
              </a:solidFill>
            </a:endParaRPr>
          </a:p>
        </p:txBody>
      </p:sp>
      <p:sp>
        <p:nvSpPr>
          <p:cNvPr id="3" name="2 Marcador de contenido"/>
          <p:cNvSpPr>
            <a:spLocks noGrp="1"/>
          </p:cNvSpPr>
          <p:nvPr>
            <p:ph sz="quarter" idx="1"/>
          </p:nvPr>
        </p:nvSpPr>
        <p:spPr/>
        <p:txBody>
          <a:bodyPr>
            <a:normAutofit/>
          </a:bodyPr>
          <a:lstStyle/>
          <a:p>
            <a:pPr marL="0" indent="0" algn="just">
              <a:buNone/>
            </a:pPr>
            <a:r>
              <a:rPr lang="es-ES_tradnl" b="1" dirty="0"/>
              <a:t>Clasificación de los delitos por el número sujetos</a:t>
            </a:r>
            <a:r>
              <a:rPr lang="es-ES_tradnl" b="1" dirty="0" smtClean="0"/>
              <a:t>:</a:t>
            </a:r>
          </a:p>
          <a:p>
            <a:pPr marL="514350" lvl="0" indent="-514350" algn="just">
              <a:buFont typeface="+mj-lt"/>
              <a:buAutoNum type="arabicPeriod" startAt="2"/>
            </a:pPr>
            <a:r>
              <a:rPr lang="es-ES" b="1" dirty="0" smtClean="0"/>
              <a:t>Los </a:t>
            </a:r>
            <a:r>
              <a:rPr lang="es-ES" b="1" dirty="0"/>
              <a:t>delitos pluripersonales o plurisubjetivos:</a:t>
            </a:r>
            <a:r>
              <a:rPr lang="es-ES" dirty="0"/>
              <a:t> </a:t>
            </a:r>
            <a:endParaRPr lang="es-ES" dirty="0" smtClean="0"/>
          </a:p>
          <a:p>
            <a:pPr marL="1076325" indent="-273050" algn="just"/>
            <a:r>
              <a:rPr lang="es-ES" b="1" dirty="0" smtClean="0"/>
              <a:t>Delitos Pluripersonales Propios:</a:t>
            </a:r>
            <a:r>
              <a:rPr lang="es-ES" dirty="0" smtClean="0"/>
              <a:t> </a:t>
            </a:r>
            <a:r>
              <a:rPr lang="es-ES" dirty="0"/>
              <a:t>la pluralidad de sujetos resulta uno de los elementos constitutivos de la figura delictiva, por ejemplo, los delitos de asociación para delinquir (artículo 207.1 del Código Penal)</a:t>
            </a:r>
          </a:p>
          <a:p>
            <a:pPr marL="803275" lvl="0" indent="0" algn="just">
              <a:buNone/>
            </a:pPr>
            <a:endParaRPr lang="es-ES" dirty="0" smtClean="0"/>
          </a:p>
        </p:txBody>
      </p:sp>
    </p:spTree>
    <p:extLst>
      <p:ext uri="{BB962C8B-B14F-4D97-AF65-F5344CB8AC3E}">
        <p14:creationId xmlns:p14="http://schemas.microsoft.com/office/powerpoint/2010/main" val="19118693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_tradnl" b="1" dirty="0">
                <a:solidFill>
                  <a:schemeClr val="tx1"/>
                </a:solidFill>
              </a:rPr>
              <a:t>Clasificación de los delitos por el número y la cualidad del sujeto. </a:t>
            </a:r>
            <a:endParaRPr lang="es-ES" dirty="0">
              <a:solidFill>
                <a:schemeClr val="tx1"/>
              </a:solidFill>
            </a:endParaRPr>
          </a:p>
        </p:txBody>
      </p:sp>
      <p:sp>
        <p:nvSpPr>
          <p:cNvPr id="3" name="2 Marcador de contenido"/>
          <p:cNvSpPr>
            <a:spLocks noGrp="1"/>
          </p:cNvSpPr>
          <p:nvPr>
            <p:ph sz="quarter" idx="1"/>
          </p:nvPr>
        </p:nvSpPr>
        <p:spPr/>
        <p:txBody>
          <a:bodyPr>
            <a:normAutofit/>
          </a:bodyPr>
          <a:lstStyle/>
          <a:p>
            <a:pPr marL="0" indent="0" algn="just">
              <a:buNone/>
            </a:pPr>
            <a:r>
              <a:rPr lang="es-ES_tradnl" b="1" dirty="0"/>
              <a:t>Clasificación de los delitos por el número sujetos</a:t>
            </a:r>
            <a:r>
              <a:rPr lang="es-ES_tradnl" b="1" dirty="0" smtClean="0"/>
              <a:t>:</a:t>
            </a:r>
          </a:p>
          <a:p>
            <a:pPr marL="514350" lvl="0" indent="-514350" algn="just">
              <a:buFont typeface="+mj-lt"/>
              <a:buAutoNum type="arabicPeriod" startAt="2"/>
            </a:pPr>
            <a:r>
              <a:rPr lang="es-ES" b="1" dirty="0" smtClean="0"/>
              <a:t>Los </a:t>
            </a:r>
            <a:r>
              <a:rPr lang="es-ES" b="1" dirty="0"/>
              <a:t>delitos pluripersonales o plurisubjetivos:</a:t>
            </a:r>
            <a:r>
              <a:rPr lang="es-ES" dirty="0"/>
              <a:t> </a:t>
            </a:r>
            <a:endParaRPr lang="es-ES" dirty="0" smtClean="0"/>
          </a:p>
          <a:p>
            <a:pPr marL="1076325" lvl="0" indent="-273050" algn="just"/>
            <a:r>
              <a:rPr lang="es-ES" b="1" dirty="0" smtClean="0"/>
              <a:t>Delitos </a:t>
            </a:r>
            <a:r>
              <a:rPr lang="es-ES" b="1" dirty="0"/>
              <a:t>pluripersonales impropios</a:t>
            </a:r>
            <a:r>
              <a:rPr lang="es-ES" b="1" dirty="0" smtClean="0"/>
              <a:t>:</a:t>
            </a:r>
            <a:r>
              <a:rPr lang="es-ES" dirty="0"/>
              <a:t> </a:t>
            </a:r>
            <a:r>
              <a:rPr lang="es-ES" dirty="0"/>
              <a:t>la pluralidad de sujetos resulta sólo una circunstancia cualificativa de la figura de delito: por ejemplo, los delitos de atentado realizado por dos o más personas (artículo 142.4-a del Código Penal)</a:t>
            </a:r>
            <a:endParaRPr lang="es-ES" dirty="0" smtClean="0"/>
          </a:p>
        </p:txBody>
      </p:sp>
    </p:spTree>
    <p:extLst>
      <p:ext uri="{BB962C8B-B14F-4D97-AF65-F5344CB8AC3E}">
        <p14:creationId xmlns:p14="http://schemas.microsoft.com/office/powerpoint/2010/main" val="10482564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_tradnl" b="1" dirty="0">
                <a:solidFill>
                  <a:schemeClr val="tx1"/>
                </a:solidFill>
              </a:rPr>
              <a:t>Clasificación de los delitos por el número y la cualidad del sujeto. </a:t>
            </a:r>
            <a:endParaRPr lang="es-ES" dirty="0">
              <a:solidFill>
                <a:schemeClr val="tx1"/>
              </a:solidFill>
            </a:endParaRPr>
          </a:p>
        </p:txBody>
      </p:sp>
      <p:sp>
        <p:nvSpPr>
          <p:cNvPr id="3" name="2 Marcador de contenido"/>
          <p:cNvSpPr>
            <a:spLocks noGrp="1"/>
          </p:cNvSpPr>
          <p:nvPr>
            <p:ph sz="quarter" idx="1"/>
          </p:nvPr>
        </p:nvSpPr>
        <p:spPr/>
        <p:txBody>
          <a:bodyPr>
            <a:normAutofit lnSpcReduction="10000"/>
          </a:bodyPr>
          <a:lstStyle/>
          <a:p>
            <a:pPr marL="0" indent="0" algn="just">
              <a:buNone/>
            </a:pPr>
            <a:r>
              <a:rPr lang="es-ES_tradnl" b="1" dirty="0"/>
              <a:t>Clasificación de los delitos por el número sujetos</a:t>
            </a:r>
            <a:r>
              <a:rPr lang="es-ES_tradnl" b="1" dirty="0" smtClean="0"/>
              <a:t>:</a:t>
            </a:r>
          </a:p>
          <a:p>
            <a:pPr marL="514350" lvl="0" indent="-514350" algn="just">
              <a:buFont typeface="+mj-lt"/>
              <a:buAutoNum type="arabicPeriod" startAt="2"/>
            </a:pPr>
            <a:r>
              <a:rPr lang="es-ES" b="1" dirty="0" smtClean="0"/>
              <a:t>Los </a:t>
            </a:r>
            <a:r>
              <a:rPr lang="es-ES" b="1" dirty="0"/>
              <a:t>delitos pluripersonales o plurisubjetivos:</a:t>
            </a:r>
            <a:r>
              <a:rPr lang="es-ES" dirty="0"/>
              <a:t> </a:t>
            </a:r>
            <a:r>
              <a:rPr lang="es-ES" dirty="0" smtClean="0"/>
              <a:t> </a:t>
            </a:r>
          </a:p>
          <a:p>
            <a:pPr marL="1076325" lvl="0" indent="-273050" algn="just"/>
            <a:r>
              <a:rPr lang="es-ES" b="1" dirty="0" smtClean="0"/>
              <a:t>Delitos de </a:t>
            </a:r>
            <a:r>
              <a:rPr lang="es-ES" b="1" dirty="0"/>
              <a:t>convergencia:</a:t>
            </a:r>
            <a:r>
              <a:rPr lang="es-ES" dirty="0"/>
              <a:t> son aquellos en los cuales las conductas de todos los sujetos se producen desde el mismo punto de partida y se dirigen (convergen) hacia la misma meta, hacia la consecución de un objetivo común: por ejemplo, el delito de asociación para delinquir (artículo 207.1 del Código Penal</a:t>
            </a:r>
            <a:r>
              <a:rPr lang="es-ES" dirty="0" smtClean="0"/>
              <a:t>).</a:t>
            </a:r>
          </a:p>
        </p:txBody>
      </p:sp>
    </p:spTree>
    <p:extLst>
      <p:ext uri="{BB962C8B-B14F-4D97-AF65-F5344CB8AC3E}">
        <p14:creationId xmlns:p14="http://schemas.microsoft.com/office/powerpoint/2010/main" val="2134452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b="1" dirty="0">
                <a:solidFill>
                  <a:schemeClr val="tx1"/>
                </a:solidFill>
              </a:rPr>
              <a:t>Cuestión de estudio</a:t>
            </a:r>
            <a:r>
              <a:rPr lang="es-ES_tradnl" b="1" dirty="0" smtClean="0">
                <a:solidFill>
                  <a:schemeClr val="tx1"/>
                </a:solidFill>
              </a:rPr>
              <a:t>:</a:t>
            </a:r>
            <a:endParaRPr lang="es-ES" dirty="0">
              <a:solidFill>
                <a:schemeClr val="tx1"/>
              </a:solidFill>
            </a:endParaRPr>
          </a:p>
        </p:txBody>
      </p:sp>
      <p:sp>
        <p:nvSpPr>
          <p:cNvPr id="3" name="2 Marcador de contenido"/>
          <p:cNvSpPr>
            <a:spLocks noGrp="1"/>
          </p:cNvSpPr>
          <p:nvPr>
            <p:ph sz="quarter" idx="1"/>
          </p:nvPr>
        </p:nvSpPr>
        <p:spPr/>
        <p:txBody>
          <a:bodyPr/>
          <a:lstStyle/>
          <a:p>
            <a:pPr marL="514350" lvl="0" indent="-514350" algn="just">
              <a:buFont typeface="+mj-lt"/>
              <a:buAutoNum type="arabicPeriod"/>
            </a:pPr>
            <a:r>
              <a:rPr lang="es-ES_tradnl" dirty="0"/>
              <a:t>Concepto de sujeto del delito. </a:t>
            </a:r>
            <a:endParaRPr lang="es-ES" dirty="0"/>
          </a:p>
          <a:p>
            <a:pPr marL="514350" lvl="0" indent="-514350" algn="just">
              <a:buFont typeface="+mj-lt"/>
              <a:buAutoNum type="arabicPeriod"/>
            </a:pPr>
            <a:r>
              <a:rPr lang="es-ES_tradnl" dirty="0"/>
              <a:t>Las personas jurídicas como sujetos del delito. </a:t>
            </a:r>
            <a:endParaRPr lang="es-ES" dirty="0"/>
          </a:p>
          <a:p>
            <a:pPr marL="514350" lvl="0" indent="-514350" algn="just">
              <a:buFont typeface="+mj-lt"/>
              <a:buAutoNum type="arabicPeriod"/>
            </a:pPr>
            <a:r>
              <a:rPr lang="es-ES_tradnl" dirty="0"/>
              <a:t>La imputabilidad. Concepto, requisitos y fundamentos. La “actio libera in causa”.</a:t>
            </a:r>
            <a:endParaRPr lang="es-ES" dirty="0"/>
          </a:p>
          <a:p>
            <a:pPr marL="514350" lvl="0" indent="-514350" algn="just">
              <a:buFont typeface="+mj-lt"/>
              <a:buAutoNum type="arabicPeriod"/>
            </a:pPr>
            <a:r>
              <a:rPr lang="es-ES_tradnl" dirty="0"/>
              <a:t>Clasificación de los delitos por el número y la cualidad del sujeto. </a:t>
            </a:r>
            <a:endParaRPr lang="es-ES" dirty="0"/>
          </a:p>
          <a:p>
            <a:pPr marL="514350" lvl="0" indent="-514350" algn="just">
              <a:buFont typeface="+mj-lt"/>
              <a:buAutoNum type="arabicPeriod"/>
            </a:pPr>
            <a:r>
              <a:rPr lang="es-ES_tradnl" dirty="0"/>
              <a:t>Los delitos de propia mano.</a:t>
            </a:r>
            <a:endParaRPr lang="es-ES" dirty="0"/>
          </a:p>
          <a:p>
            <a:pPr marL="514350" indent="-514350" algn="just">
              <a:buFont typeface="+mj-lt"/>
              <a:buAutoNum type="arabicPeriod"/>
            </a:pPr>
            <a:endParaRPr lang="es-ES" dirty="0"/>
          </a:p>
        </p:txBody>
      </p:sp>
    </p:spTree>
    <p:extLst>
      <p:ext uri="{BB962C8B-B14F-4D97-AF65-F5344CB8AC3E}">
        <p14:creationId xmlns:p14="http://schemas.microsoft.com/office/powerpoint/2010/main" val="9965206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_tradnl" b="1" dirty="0">
                <a:solidFill>
                  <a:schemeClr val="tx1"/>
                </a:solidFill>
              </a:rPr>
              <a:t>Clasificación de los delitos por el número y la cualidad del sujeto. </a:t>
            </a:r>
            <a:endParaRPr lang="es-ES" dirty="0">
              <a:solidFill>
                <a:schemeClr val="tx1"/>
              </a:solidFill>
            </a:endParaRPr>
          </a:p>
        </p:txBody>
      </p:sp>
      <p:sp>
        <p:nvSpPr>
          <p:cNvPr id="3" name="2 Marcador de contenido"/>
          <p:cNvSpPr>
            <a:spLocks noGrp="1"/>
          </p:cNvSpPr>
          <p:nvPr>
            <p:ph sz="quarter" idx="1"/>
          </p:nvPr>
        </p:nvSpPr>
        <p:spPr>
          <a:xfrm>
            <a:off x="301752" y="1527048"/>
            <a:ext cx="8503920" cy="4782272"/>
          </a:xfrm>
        </p:spPr>
        <p:txBody>
          <a:bodyPr>
            <a:normAutofit lnSpcReduction="10000"/>
          </a:bodyPr>
          <a:lstStyle/>
          <a:p>
            <a:pPr marL="0" indent="0" algn="just">
              <a:buNone/>
            </a:pPr>
            <a:r>
              <a:rPr lang="es-ES_tradnl" b="1" dirty="0"/>
              <a:t>Clasificación de los delitos por el número sujetos</a:t>
            </a:r>
            <a:r>
              <a:rPr lang="es-ES_tradnl" b="1" dirty="0" smtClean="0"/>
              <a:t>:</a:t>
            </a:r>
          </a:p>
          <a:p>
            <a:pPr marL="514350" lvl="0" indent="-514350" algn="just">
              <a:buFont typeface="+mj-lt"/>
              <a:buAutoNum type="arabicPeriod" startAt="2"/>
            </a:pPr>
            <a:r>
              <a:rPr lang="es-ES" b="1" dirty="0" smtClean="0"/>
              <a:t>Los </a:t>
            </a:r>
            <a:r>
              <a:rPr lang="es-ES" b="1" dirty="0"/>
              <a:t>delitos pluripersonales o plurisubjetivos:</a:t>
            </a:r>
            <a:r>
              <a:rPr lang="es-ES" dirty="0"/>
              <a:t> </a:t>
            </a:r>
            <a:endParaRPr lang="es-ES" dirty="0" smtClean="0"/>
          </a:p>
          <a:p>
            <a:pPr marL="1076325" indent="-273050" algn="just"/>
            <a:r>
              <a:rPr lang="es-ES" b="1" dirty="0" smtClean="0"/>
              <a:t>Delitos de </a:t>
            </a:r>
            <a:r>
              <a:rPr lang="es-ES" b="1" dirty="0"/>
              <a:t>encuentro</a:t>
            </a:r>
            <a:r>
              <a:rPr lang="es-ES" b="1" dirty="0" smtClean="0"/>
              <a:t>: </a:t>
            </a:r>
            <a:r>
              <a:rPr lang="es-ES" dirty="0"/>
              <a:t>son aquellos en los cuales las actuaciones de los varios sujetos, aun cuando se dirigen hacia una meta común, lo hacen desde puntos de partida distintos (se encuentran), la actuación de uno va al encuentro del otro; por ejemplo, el delito de ocupación y disposición ilícitas de edificios o locales (artículo 231.1</a:t>
            </a:r>
            <a:r>
              <a:rPr lang="es-ES" dirty="0" smtClean="0"/>
              <a:t>),</a:t>
            </a:r>
            <a:endParaRPr lang="es-ES" dirty="0"/>
          </a:p>
        </p:txBody>
      </p:sp>
    </p:spTree>
    <p:extLst>
      <p:ext uri="{BB962C8B-B14F-4D97-AF65-F5344CB8AC3E}">
        <p14:creationId xmlns:p14="http://schemas.microsoft.com/office/powerpoint/2010/main" val="37406638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_tradnl" b="1" dirty="0">
                <a:solidFill>
                  <a:schemeClr val="tx1"/>
                </a:solidFill>
              </a:rPr>
              <a:t>Clasificación de los delitos por el número y la cualidad del sujeto. </a:t>
            </a:r>
            <a:endParaRPr lang="es-ES" dirty="0">
              <a:solidFill>
                <a:schemeClr val="tx1"/>
              </a:solidFill>
            </a:endParaRPr>
          </a:p>
        </p:txBody>
      </p:sp>
      <p:sp>
        <p:nvSpPr>
          <p:cNvPr id="3" name="2 Marcador de contenido"/>
          <p:cNvSpPr>
            <a:spLocks noGrp="1"/>
          </p:cNvSpPr>
          <p:nvPr>
            <p:ph sz="quarter" idx="1"/>
          </p:nvPr>
        </p:nvSpPr>
        <p:spPr>
          <a:xfrm>
            <a:off x="301752" y="1527048"/>
            <a:ext cx="8503920" cy="4782272"/>
          </a:xfrm>
        </p:spPr>
        <p:txBody>
          <a:bodyPr>
            <a:normAutofit fontScale="92500" lnSpcReduction="20000"/>
          </a:bodyPr>
          <a:lstStyle/>
          <a:p>
            <a:pPr marL="0" indent="0" algn="just">
              <a:buNone/>
            </a:pPr>
            <a:r>
              <a:rPr lang="es-ES_tradnl" b="1" dirty="0"/>
              <a:t>Clasificación de los delitos según la cualidad del sujeto. </a:t>
            </a:r>
            <a:endParaRPr lang="es-ES_tradnl" b="1" dirty="0" smtClean="0"/>
          </a:p>
          <a:p>
            <a:pPr lvl="0" algn="just"/>
            <a:r>
              <a:rPr lang="es-ES" b="1" dirty="0"/>
              <a:t>Generales: </a:t>
            </a:r>
            <a:r>
              <a:rPr lang="es-ES" dirty="0"/>
              <a:t>pueden ser cometidos por cualquier persona.</a:t>
            </a:r>
          </a:p>
          <a:p>
            <a:pPr lvl="0" algn="just"/>
            <a:r>
              <a:rPr lang="es-ES" b="1" dirty="0"/>
              <a:t>Especiales: </a:t>
            </a:r>
            <a:r>
              <a:rPr lang="es-ES" dirty="0"/>
              <a:t>solo pueden ser cometidos por un grupo especial de personas.</a:t>
            </a:r>
          </a:p>
          <a:p>
            <a:pPr marL="739775" indent="-273050" algn="just"/>
            <a:r>
              <a:rPr lang="es-ES" u="sng" dirty="0"/>
              <a:t>Propios:</a:t>
            </a:r>
            <a:r>
              <a:rPr lang="es-ES" dirty="0"/>
              <a:t> son aquellos en los cuales la cualidad especial del sujeto resulta determinante para la configuración del hecho como delito. (Delito de prevaricación art. 138.1 C/P)</a:t>
            </a:r>
          </a:p>
          <a:p>
            <a:pPr marL="739775" indent="-273050" algn="just"/>
            <a:r>
              <a:rPr lang="es-ES" u="sng" dirty="0"/>
              <a:t>Impropios:</a:t>
            </a:r>
            <a:r>
              <a:rPr lang="es-ES" b="1" dirty="0"/>
              <a:t> </a:t>
            </a:r>
            <a:r>
              <a:rPr lang="es-ES" dirty="0"/>
              <a:t>son aquellos en los cuales, en cambio, la cualidad especial del sujeto implica sólo la atenuación o agravación de la pena aplicable al autor (delito de asesinato art. 264 C/P.</a:t>
            </a:r>
          </a:p>
          <a:p>
            <a:pPr marL="0" indent="0" algn="just">
              <a:buNone/>
            </a:pPr>
            <a:endParaRPr lang="es-ES" dirty="0"/>
          </a:p>
        </p:txBody>
      </p:sp>
    </p:spTree>
    <p:extLst>
      <p:ext uri="{BB962C8B-B14F-4D97-AF65-F5344CB8AC3E}">
        <p14:creationId xmlns:p14="http://schemas.microsoft.com/office/powerpoint/2010/main" val="37973674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lvl="0"/>
            <a:r>
              <a:rPr lang="es-ES_tradnl" b="1" dirty="0">
                <a:solidFill>
                  <a:schemeClr val="tx1"/>
                </a:solidFill>
              </a:rPr>
              <a:t>Los delitos de propia mano</a:t>
            </a:r>
            <a:r>
              <a:rPr lang="es-ES_tradnl" b="1" dirty="0" smtClean="0">
                <a:solidFill>
                  <a:schemeClr val="tx1"/>
                </a:solidFill>
              </a:rPr>
              <a:t>.</a:t>
            </a:r>
            <a:endParaRPr lang="es-ES" b="1" dirty="0">
              <a:solidFill>
                <a:schemeClr val="tx1"/>
              </a:solidFill>
            </a:endParaRPr>
          </a:p>
        </p:txBody>
      </p:sp>
      <p:sp>
        <p:nvSpPr>
          <p:cNvPr id="3" name="2 Marcador de contenido"/>
          <p:cNvSpPr>
            <a:spLocks noGrp="1"/>
          </p:cNvSpPr>
          <p:nvPr>
            <p:ph sz="quarter" idx="1"/>
          </p:nvPr>
        </p:nvSpPr>
        <p:spPr/>
        <p:txBody>
          <a:bodyPr/>
          <a:lstStyle/>
          <a:p>
            <a:pPr algn="just"/>
            <a:r>
              <a:rPr lang="es-ES" b="1" dirty="0"/>
              <a:t>Delitos de propia mano: </a:t>
            </a:r>
            <a:r>
              <a:rPr lang="es-ES" dirty="0"/>
              <a:t>son aquellos que, por la naturaleza de la acción prohibida, sólo pueden ser cometidos por quien está en situación de ejecutar por sí mismo, de manera inmediata y personal, el hecho delictuoso:</a:t>
            </a:r>
          </a:p>
          <a:p>
            <a:pPr marL="739775" lvl="0" indent="-273050" algn="just"/>
            <a:r>
              <a:rPr lang="es-ES" dirty="0"/>
              <a:t>Los que requiere una propia intervención del autor en el hecho: (incesto)</a:t>
            </a:r>
          </a:p>
          <a:p>
            <a:pPr marL="739775" lvl="0" indent="-273050" algn="just"/>
            <a:r>
              <a:rPr lang="es-ES" dirty="0"/>
              <a:t>Los que no requiere un comportamiento corporal pero si personal: (bigamia)</a:t>
            </a:r>
          </a:p>
          <a:p>
            <a:pPr algn="just"/>
            <a:endParaRPr lang="es-ES" dirty="0"/>
          </a:p>
        </p:txBody>
      </p:sp>
    </p:spTree>
    <p:extLst>
      <p:ext uri="{BB962C8B-B14F-4D97-AF65-F5344CB8AC3E}">
        <p14:creationId xmlns:p14="http://schemas.microsoft.com/office/powerpoint/2010/main" val="1869641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a:solidFill>
                  <a:schemeClr val="tx1"/>
                </a:solidFill>
              </a:rPr>
              <a:t>Objetivos de la conferencia</a:t>
            </a:r>
            <a:endParaRPr lang="es-ES" dirty="0">
              <a:solidFill>
                <a:schemeClr val="tx1"/>
              </a:solidFill>
            </a:endParaRPr>
          </a:p>
        </p:txBody>
      </p:sp>
      <p:sp>
        <p:nvSpPr>
          <p:cNvPr id="3" name="2 Marcador de contenido"/>
          <p:cNvSpPr>
            <a:spLocks noGrp="1"/>
          </p:cNvSpPr>
          <p:nvPr>
            <p:ph sz="quarter" idx="1"/>
          </p:nvPr>
        </p:nvSpPr>
        <p:spPr/>
        <p:txBody>
          <a:bodyPr/>
          <a:lstStyle/>
          <a:p>
            <a:pPr marL="514350" lvl="0" indent="-514350" algn="just">
              <a:buFont typeface="+mj-lt"/>
              <a:buAutoNum type="arabicPeriod"/>
            </a:pPr>
            <a:r>
              <a:rPr lang="es-ES" dirty="0"/>
              <a:t>Fundamentar la concepción del sujeto del delito.</a:t>
            </a:r>
            <a:endParaRPr lang="es-ES" b="1" dirty="0"/>
          </a:p>
          <a:p>
            <a:pPr marL="514350" lvl="0" indent="-514350" algn="just">
              <a:buFont typeface="+mj-lt"/>
              <a:buAutoNum type="arabicPeriod"/>
            </a:pPr>
            <a:r>
              <a:rPr lang="es-ES_tradnl" dirty="0"/>
              <a:t>Valorar los criterios en torno a las personas jurídicas.</a:t>
            </a:r>
            <a:endParaRPr lang="es-ES" dirty="0"/>
          </a:p>
          <a:p>
            <a:pPr marL="514350" lvl="0" indent="-514350" algn="just">
              <a:buFont typeface="+mj-lt"/>
              <a:buAutoNum type="arabicPeriod"/>
            </a:pPr>
            <a:r>
              <a:rPr lang="es-ES_tradnl" dirty="0"/>
              <a:t>Conocer las bases necesarias  para llegar al concepto, los requisitos, los fundamentos y el tiempo de la imputabilidad.</a:t>
            </a:r>
            <a:endParaRPr lang="es-ES" dirty="0"/>
          </a:p>
          <a:p>
            <a:pPr marL="514350" indent="-514350" algn="just">
              <a:buFont typeface="+mj-lt"/>
              <a:buAutoNum type="arabicPeriod"/>
            </a:pPr>
            <a:r>
              <a:rPr lang="es-ES_tradnl" dirty="0"/>
              <a:t>Comprender la importancia de la clasificación de los delitos según el sujeto, desarrollando los conocimientos necesarios para alcanzar la aplicación satisfactoria de esas categorías</a:t>
            </a:r>
            <a:endParaRPr lang="es-ES" dirty="0"/>
          </a:p>
        </p:txBody>
      </p:sp>
    </p:spTree>
    <p:extLst>
      <p:ext uri="{BB962C8B-B14F-4D97-AF65-F5344CB8AC3E}">
        <p14:creationId xmlns:p14="http://schemas.microsoft.com/office/powerpoint/2010/main" val="3800889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lvl="0"/>
            <a:r>
              <a:rPr lang="es-ES_tradnl" b="1" dirty="0">
                <a:solidFill>
                  <a:schemeClr val="tx1"/>
                </a:solidFill>
              </a:rPr>
              <a:t>Concepto de sujeto del delito. </a:t>
            </a:r>
            <a:endParaRPr lang="es-ES" dirty="0">
              <a:solidFill>
                <a:schemeClr val="tx1"/>
              </a:solidFill>
            </a:endParaRPr>
          </a:p>
        </p:txBody>
      </p:sp>
      <p:sp>
        <p:nvSpPr>
          <p:cNvPr id="3" name="2 Marcador de contenido"/>
          <p:cNvSpPr>
            <a:spLocks noGrp="1"/>
          </p:cNvSpPr>
          <p:nvPr>
            <p:ph sz="quarter" idx="1"/>
          </p:nvPr>
        </p:nvSpPr>
        <p:spPr/>
        <p:txBody>
          <a:bodyPr/>
          <a:lstStyle/>
          <a:p>
            <a:pPr algn="just"/>
            <a:endParaRPr lang="es-ES" b="1" dirty="0" smtClean="0"/>
          </a:p>
          <a:p>
            <a:pPr algn="just"/>
            <a:endParaRPr lang="es-ES" b="1" dirty="0"/>
          </a:p>
          <a:p>
            <a:pPr algn="just"/>
            <a:endParaRPr lang="es-ES" b="1" dirty="0" smtClean="0"/>
          </a:p>
          <a:p>
            <a:pPr algn="just"/>
            <a:r>
              <a:rPr lang="es-ES" b="1" dirty="0" smtClean="0"/>
              <a:t>Sujetos </a:t>
            </a:r>
            <a:r>
              <a:rPr lang="es-ES" b="1" dirty="0"/>
              <a:t>del delito.</a:t>
            </a:r>
            <a:r>
              <a:rPr lang="es-ES" dirty="0"/>
              <a:t> Va a delimitar anticipadamente en la esfera de lo posible a los autores o participe, de manera que no podría serlo quienes no reúnan las condiciones generales y particulares requeridas.  </a:t>
            </a:r>
          </a:p>
        </p:txBody>
      </p:sp>
    </p:spTree>
    <p:extLst>
      <p:ext uri="{BB962C8B-B14F-4D97-AF65-F5344CB8AC3E}">
        <p14:creationId xmlns:p14="http://schemas.microsoft.com/office/powerpoint/2010/main" val="2064569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_tradnl" b="1" dirty="0">
                <a:solidFill>
                  <a:schemeClr val="tx1"/>
                </a:solidFill>
              </a:rPr>
              <a:t>Las personas jurídicas como sujetos del delito. </a:t>
            </a:r>
            <a:endParaRPr lang="es-ES" dirty="0">
              <a:solidFill>
                <a:schemeClr val="tx1"/>
              </a:solidFill>
            </a:endParaRPr>
          </a:p>
        </p:txBody>
      </p:sp>
      <p:sp>
        <p:nvSpPr>
          <p:cNvPr id="3" name="2 Marcador de contenido"/>
          <p:cNvSpPr>
            <a:spLocks noGrp="1"/>
          </p:cNvSpPr>
          <p:nvPr>
            <p:ph sz="quarter" idx="1"/>
          </p:nvPr>
        </p:nvSpPr>
        <p:spPr/>
        <p:txBody>
          <a:bodyPr>
            <a:normAutofit fontScale="92500"/>
          </a:bodyPr>
          <a:lstStyle/>
          <a:p>
            <a:pPr marL="0" indent="0" algn="just">
              <a:buNone/>
            </a:pPr>
            <a:r>
              <a:rPr lang="es-ES_tradnl" dirty="0"/>
              <a:t>Para la concepción de las personas jurídicas como sujeto del derecho penal se van a tratar dos teorías:</a:t>
            </a:r>
            <a:endParaRPr lang="es-ES" dirty="0"/>
          </a:p>
          <a:p>
            <a:pPr lvl="0" algn="just"/>
            <a:r>
              <a:rPr lang="es-ES_tradnl" b="1" dirty="0"/>
              <a:t>Teoría de la ficción:</a:t>
            </a:r>
            <a:r>
              <a:rPr lang="es-ES_tradnl" dirty="0"/>
              <a:t> Las personas jurídicas son varias personas que se asocian pero que no existe una unidad entre ello y por lo tanto carece de personalidad individual. </a:t>
            </a:r>
            <a:endParaRPr lang="es-ES" dirty="0"/>
          </a:p>
          <a:p>
            <a:pPr lvl="0" algn="just"/>
            <a:r>
              <a:rPr lang="es-ES_tradnl" b="1" dirty="0"/>
              <a:t>Teoría de realidad:  </a:t>
            </a:r>
            <a:r>
              <a:rPr lang="es-ES_tradnl" dirty="0"/>
              <a:t>Dice que son varios sujetos que están asociado, que tiene individualidad desde el punto de vista social, que tiene objetivos comunes, que al tener posibilidad individual, tienen capacidad de culpabilidad diferenciado a las que tienen las personas jurídicas.  </a:t>
            </a:r>
            <a:endParaRPr lang="es-ES" dirty="0"/>
          </a:p>
          <a:p>
            <a:pPr algn="just"/>
            <a:endParaRPr lang="es-ES" dirty="0"/>
          </a:p>
        </p:txBody>
      </p:sp>
    </p:spTree>
    <p:extLst>
      <p:ext uri="{BB962C8B-B14F-4D97-AF65-F5344CB8AC3E}">
        <p14:creationId xmlns:p14="http://schemas.microsoft.com/office/powerpoint/2010/main" val="3540103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32656"/>
            <a:ext cx="8534400" cy="758952"/>
          </a:xfrm>
        </p:spPr>
        <p:txBody>
          <a:bodyPr>
            <a:normAutofit fontScale="90000"/>
          </a:bodyPr>
          <a:lstStyle/>
          <a:p>
            <a:pPr lvl="0"/>
            <a:r>
              <a:rPr lang="es-ES_tradnl" b="1" dirty="0">
                <a:solidFill>
                  <a:schemeClr val="tx1"/>
                </a:solidFill>
              </a:rPr>
              <a:t>La imputabilidad. Concepto, requisitos y fundamentos. La “actio libera in causa</a:t>
            </a:r>
            <a:r>
              <a:rPr lang="es-ES_tradnl" b="1" dirty="0" smtClean="0">
                <a:solidFill>
                  <a:schemeClr val="tx1"/>
                </a:solidFill>
              </a:rPr>
              <a:t>”.</a:t>
            </a:r>
            <a:endParaRPr lang="es-ES" dirty="0">
              <a:solidFill>
                <a:schemeClr val="tx1"/>
              </a:solidFill>
            </a:endParaRPr>
          </a:p>
        </p:txBody>
      </p:sp>
      <p:sp>
        <p:nvSpPr>
          <p:cNvPr id="3" name="2 Marcador de contenido"/>
          <p:cNvSpPr>
            <a:spLocks noGrp="1"/>
          </p:cNvSpPr>
          <p:nvPr>
            <p:ph sz="quarter" idx="1"/>
          </p:nvPr>
        </p:nvSpPr>
        <p:spPr>
          <a:xfrm>
            <a:off x="301752" y="1593304"/>
            <a:ext cx="8503920" cy="4572000"/>
          </a:xfrm>
        </p:spPr>
        <p:txBody>
          <a:bodyPr/>
          <a:lstStyle/>
          <a:p>
            <a:pPr algn="just"/>
            <a:r>
              <a:rPr lang="es-ES_tradnl" b="1" dirty="0"/>
              <a:t>Concepto</a:t>
            </a:r>
            <a:r>
              <a:rPr lang="es-ES_tradnl" dirty="0"/>
              <a:t>: capacidad del sujeto para hacer algo, determinada capacidades que va a tener el sujeto que tiene la capacidad de comprender el alcance de sus acciones y dirigir su conducta. </a:t>
            </a:r>
            <a:endParaRPr lang="es-ES" dirty="0"/>
          </a:p>
          <a:p>
            <a:pPr marL="0" indent="0" algn="just">
              <a:buNone/>
            </a:pPr>
            <a:r>
              <a:rPr lang="es-ES_tradnl" b="1" dirty="0"/>
              <a:t>Criterio</a:t>
            </a:r>
            <a:r>
              <a:rPr lang="es-ES_tradnl" b="1" dirty="0" smtClean="0"/>
              <a:t>:</a:t>
            </a:r>
          </a:p>
          <a:p>
            <a:pPr lvl="0" algn="just"/>
            <a:r>
              <a:rPr lang="es-ES_tradnl" b="1" dirty="0"/>
              <a:t>Capacidad de deber:</a:t>
            </a:r>
            <a:r>
              <a:rPr lang="es-ES_tradnl" dirty="0"/>
              <a:t> aptitud del sujeto para ser destinatario de la norma, por comprender el sentido y alcance de la prohibición jurídico-penal.</a:t>
            </a:r>
            <a:endParaRPr lang="es-ES" dirty="0"/>
          </a:p>
          <a:p>
            <a:pPr lvl="0" algn="just"/>
            <a:r>
              <a:rPr lang="es-ES_tradnl" b="1" dirty="0"/>
              <a:t>Capacidad de culpabilidad:</a:t>
            </a:r>
            <a:r>
              <a:rPr lang="es-ES_tradnl" dirty="0"/>
              <a:t> consiste en conocer y querer el hecho antijurídico;</a:t>
            </a:r>
            <a:endParaRPr lang="es-ES" dirty="0"/>
          </a:p>
          <a:p>
            <a:pPr marL="0" indent="0" algn="just">
              <a:buNone/>
            </a:pPr>
            <a:endParaRPr lang="es-ES" dirty="0"/>
          </a:p>
          <a:p>
            <a:pPr algn="just"/>
            <a:endParaRPr lang="es-ES" dirty="0"/>
          </a:p>
        </p:txBody>
      </p:sp>
    </p:spTree>
    <p:extLst>
      <p:ext uri="{BB962C8B-B14F-4D97-AF65-F5344CB8AC3E}">
        <p14:creationId xmlns:p14="http://schemas.microsoft.com/office/powerpoint/2010/main" val="4221085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32656"/>
            <a:ext cx="8534400" cy="758952"/>
          </a:xfrm>
        </p:spPr>
        <p:txBody>
          <a:bodyPr>
            <a:normAutofit fontScale="90000"/>
          </a:bodyPr>
          <a:lstStyle/>
          <a:p>
            <a:pPr lvl="0"/>
            <a:r>
              <a:rPr lang="es-ES_tradnl" b="1" dirty="0">
                <a:solidFill>
                  <a:schemeClr val="tx1"/>
                </a:solidFill>
              </a:rPr>
              <a:t>La imputabilidad. Concepto, requisitos y fundamentos. La “actio libera in causa</a:t>
            </a:r>
            <a:r>
              <a:rPr lang="es-ES_tradnl" b="1" dirty="0" smtClean="0">
                <a:solidFill>
                  <a:schemeClr val="tx1"/>
                </a:solidFill>
              </a:rPr>
              <a:t>”.</a:t>
            </a:r>
            <a:endParaRPr lang="es-ES" dirty="0">
              <a:solidFill>
                <a:schemeClr val="tx1"/>
              </a:solidFill>
            </a:endParaRPr>
          </a:p>
        </p:txBody>
      </p:sp>
      <p:sp>
        <p:nvSpPr>
          <p:cNvPr id="3" name="2 Marcador de contenido"/>
          <p:cNvSpPr>
            <a:spLocks noGrp="1"/>
          </p:cNvSpPr>
          <p:nvPr>
            <p:ph sz="quarter" idx="1"/>
          </p:nvPr>
        </p:nvSpPr>
        <p:spPr/>
        <p:txBody>
          <a:bodyPr>
            <a:normAutofit fontScale="85000" lnSpcReduction="10000"/>
          </a:bodyPr>
          <a:lstStyle/>
          <a:p>
            <a:pPr marL="0" indent="0" algn="just">
              <a:buNone/>
            </a:pPr>
            <a:r>
              <a:rPr lang="es-ES_tradnl" b="1" dirty="0" smtClean="0"/>
              <a:t>Criterio:</a:t>
            </a:r>
          </a:p>
          <a:p>
            <a:pPr lvl="0" algn="just"/>
            <a:r>
              <a:rPr lang="es-ES_tradnl" b="1" dirty="0"/>
              <a:t>Capacidad de la pena:</a:t>
            </a:r>
            <a:r>
              <a:rPr lang="es-ES_tradnl" dirty="0"/>
              <a:t> valorada desde dos puntos de vista:</a:t>
            </a:r>
            <a:endParaRPr lang="es-ES" dirty="0"/>
          </a:p>
          <a:p>
            <a:pPr marL="571500" lvl="0" indent="-273050" algn="just"/>
            <a:r>
              <a:rPr lang="es-ES_tradnl" dirty="0"/>
              <a:t>La tesis de Feuerbach que establece que la pena cumple una función de prevención general. </a:t>
            </a:r>
            <a:endParaRPr lang="es-ES" dirty="0"/>
          </a:p>
          <a:p>
            <a:pPr marL="571500" lvl="0" indent="-273050" algn="just"/>
            <a:r>
              <a:rPr lang="es-ES_tradnl" dirty="0"/>
              <a:t> La tesis de la prevención especial de Franz Von Liszt, planteaba que la pena debía imponerse a la persona sobre la que, de modo especial, pudiera producir sus efectos persuasorios. </a:t>
            </a:r>
            <a:endParaRPr lang="es-ES_tradnl" b="1" dirty="0" smtClean="0"/>
          </a:p>
          <a:p>
            <a:pPr algn="just"/>
            <a:r>
              <a:rPr lang="es-ES_tradnl" b="1" dirty="0" smtClean="0"/>
              <a:t>Capacidad </a:t>
            </a:r>
            <a:r>
              <a:rPr lang="es-ES_tradnl" b="1" dirty="0"/>
              <a:t>de responsabilidad jurídico-penal: </a:t>
            </a:r>
            <a:r>
              <a:rPr lang="es-ES_tradnl" dirty="0"/>
              <a:t>consiste en la capacidad exigida por el Derecho penal al sujeto del acto socialmente lesivo y antijurídico (el delito), para que se halle obligado a responder, en el orden penal, por ese hecho realizado por él</a:t>
            </a:r>
            <a:endParaRPr lang="es-ES" dirty="0"/>
          </a:p>
          <a:p>
            <a:pPr marL="0" indent="0" algn="just">
              <a:buNone/>
            </a:pPr>
            <a:endParaRPr lang="es-ES" dirty="0"/>
          </a:p>
          <a:p>
            <a:pPr algn="just"/>
            <a:endParaRPr lang="es-ES" dirty="0"/>
          </a:p>
        </p:txBody>
      </p:sp>
    </p:spTree>
    <p:extLst>
      <p:ext uri="{BB962C8B-B14F-4D97-AF65-F5344CB8AC3E}">
        <p14:creationId xmlns:p14="http://schemas.microsoft.com/office/powerpoint/2010/main" val="817988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32656"/>
            <a:ext cx="8534400" cy="758952"/>
          </a:xfrm>
        </p:spPr>
        <p:txBody>
          <a:bodyPr>
            <a:normAutofit fontScale="90000"/>
          </a:bodyPr>
          <a:lstStyle/>
          <a:p>
            <a:pPr lvl="0"/>
            <a:r>
              <a:rPr lang="es-ES_tradnl" b="1" dirty="0">
                <a:solidFill>
                  <a:schemeClr val="tx1"/>
                </a:solidFill>
              </a:rPr>
              <a:t>La imputabilidad. Concepto, requisitos y fundamentos. La “actio libera in causa</a:t>
            </a:r>
            <a:r>
              <a:rPr lang="es-ES_tradnl" b="1" dirty="0" smtClean="0">
                <a:solidFill>
                  <a:schemeClr val="tx1"/>
                </a:solidFill>
              </a:rPr>
              <a:t>”.</a:t>
            </a:r>
            <a:endParaRPr lang="es-ES" dirty="0">
              <a:solidFill>
                <a:schemeClr val="tx1"/>
              </a:solidFill>
            </a:endParaRPr>
          </a:p>
        </p:txBody>
      </p:sp>
      <p:sp>
        <p:nvSpPr>
          <p:cNvPr id="3" name="2 Marcador de contenido"/>
          <p:cNvSpPr>
            <a:spLocks noGrp="1"/>
          </p:cNvSpPr>
          <p:nvPr>
            <p:ph sz="quarter" idx="1"/>
          </p:nvPr>
        </p:nvSpPr>
        <p:spPr>
          <a:xfrm>
            <a:off x="301752" y="1527048"/>
            <a:ext cx="8503920" cy="4782272"/>
          </a:xfrm>
        </p:spPr>
        <p:txBody>
          <a:bodyPr>
            <a:normAutofit fontScale="85000" lnSpcReduction="20000"/>
          </a:bodyPr>
          <a:lstStyle/>
          <a:p>
            <a:pPr marL="0" indent="0" algn="just">
              <a:buNone/>
            </a:pPr>
            <a:r>
              <a:rPr lang="es-ES_tradnl" b="1" dirty="0"/>
              <a:t>Requisito: </a:t>
            </a:r>
            <a:r>
              <a:rPr lang="es-ES_tradnl" dirty="0" smtClean="0"/>
              <a:t>Se </a:t>
            </a:r>
            <a:r>
              <a:rPr lang="es-ES_tradnl" dirty="0"/>
              <a:t>valoran tres sistemas: </a:t>
            </a:r>
            <a:endParaRPr lang="es-ES_tradnl" dirty="0" smtClean="0"/>
          </a:p>
          <a:p>
            <a:pPr marL="0" indent="0" algn="just">
              <a:buNone/>
            </a:pPr>
            <a:endParaRPr lang="es-ES" dirty="0"/>
          </a:p>
          <a:p>
            <a:pPr lvl="0" algn="just"/>
            <a:r>
              <a:rPr lang="es-ES_tradnl" b="1" dirty="0"/>
              <a:t>El biológico:</a:t>
            </a:r>
            <a:r>
              <a:rPr lang="es-ES_tradnl" dirty="0"/>
              <a:t> se limita a mencionar las anomalías psíquicas que exoneran de responsabilidad, pero sin señalar los efectos psíquicos de aquéllas</a:t>
            </a:r>
            <a:endParaRPr lang="es-ES" dirty="0"/>
          </a:p>
          <a:p>
            <a:pPr lvl="0" algn="just"/>
            <a:r>
              <a:rPr lang="es-ES_tradnl" b="1" dirty="0"/>
              <a:t>El psicológico</a:t>
            </a:r>
            <a:r>
              <a:rPr lang="es-ES_tradnl" dirty="0"/>
              <a:t>: abarcan en una definición general todas las condiciones de la conciencia y la voluntad requeridas para la imputabilidad o inimputabilidad del sujeto.</a:t>
            </a:r>
            <a:endParaRPr lang="es-ES" dirty="0"/>
          </a:p>
          <a:p>
            <a:pPr lvl="0" algn="just"/>
            <a:r>
              <a:rPr lang="es-ES_tradnl" b="1" dirty="0"/>
              <a:t>El bio-psicológico o mixto:</a:t>
            </a:r>
            <a:r>
              <a:rPr lang="es-ES_tradnl" dirty="0"/>
              <a:t> se somete la imputabilidad a una doble condición, una de carácter biológico como causa (ciertos tipos de enfermedades) y otra de carácter psicológico como efecto (la definición general de las condiciones de la imputabilidad).</a:t>
            </a:r>
            <a:endParaRPr lang="es-ES" dirty="0"/>
          </a:p>
          <a:p>
            <a:pPr algn="just"/>
            <a:r>
              <a:rPr lang="es-ES_tradnl" b="1" dirty="0"/>
              <a:t>Sistema al cual se acoge el código penal Cubano en el Art: 20.1. </a:t>
            </a:r>
            <a:endParaRPr lang="es-ES" dirty="0"/>
          </a:p>
        </p:txBody>
      </p:sp>
    </p:spTree>
    <p:extLst>
      <p:ext uri="{BB962C8B-B14F-4D97-AF65-F5344CB8AC3E}">
        <p14:creationId xmlns:p14="http://schemas.microsoft.com/office/powerpoint/2010/main" val="1982769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32656"/>
            <a:ext cx="8534400" cy="758952"/>
          </a:xfrm>
        </p:spPr>
        <p:txBody>
          <a:bodyPr>
            <a:normAutofit fontScale="90000"/>
          </a:bodyPr>
          <a:lstStyle/>
          <a:p>
            <a:pPr lvl="0"/>
            <a:r>
              <a:rPr lang="es-ES_tradnl" b="1" dirty="0">
                <a:solidFill>
                  <a:schemeClr val="tx1"/>
                </a:solidFill>
              </a:rPr>
              <a:t>La imputabilidad. Concepto, requisitos y fundamentos. La “actio libera in causa</a:t>
            </a:r>
            <a:r>
              <a:rPr lang="es-ES_tradnl" b="1" dirty="0" smtClean="0">
                <a:solidFill>
                  <a:schemeClr val="tx1"/>
                </a:solidFill>
              </a:rPr>
              <a:t>”.</a:t>
            </a:r>
            <a:endParaRPr lang="es-ES" dirty="0">
              <a:solidFill>
                <a:schemeClr val="tx1"/>
              </a:solidFill>
            </a:endParaRPr>
          </a:p>
        </p:txBody>
      </p:sp>
      <p:sp>
        <p:nvSpPr>
          <p:cNvPr id="3" name="2 Marcador de contenido"/>
          <p:cNvSpPr>
            <a:spLocks noGrp="1"/>
          </p:cNvSpPr>
          <p:nvPr>
            <p:ph sz="quarter" idx="1"/>
          </p:nvPr>
        </p:nvSpPr>
        <p:spPr>
          <a:xfrm>
            <a:off x="301752" y="1527048"/>
            <a:ext cx="8503920" cy="4782272"/>
          </a:xfrm>
        </p:spPr>
        <p:txBody>
          <a:bodyPr>
            <a:normAutofit/>
          </a:bodyPr>
          <a:lstStyle/>
          <a:p>
            <a:pPr marL="0" indent="0" algn="just">
              <a:buNone/>
            </a:pPr>
            <a:r>
              <a:rPr lang="es-ES_tradnl" b="1" dirty="0"/>
              <a:t>Fundamento de la Imputabilidad.</a:t>
            </a:r>
            <a:endParaRPr lang="es-ES" dirty="0"/>
          </a:p>
          <a:p>
            <a:pPr lvl="0" algn="just"/>
            <a:r>
              <a:rPr lang="es-ES_tradnl" b="1" dirty="0" smtClean="0"/>
              <a:t>La </a:t>
            </a:r>
            <a:r>
              <a:rPr lang="es-ES_tradnl" b="1" dirty="0"/>
              <a:t>teoría del libre </a:t>
            </a:r>
            <a:r>
              <a:rPr lang="es-ES_tradnl" b="1" dirty="0" smtClean="0"/>
              <a:t>albedrío</a:t>
            </a:r>
            <a:r>
              <a:rPr lang="es-ES_tradnl" dirty="0"/>
              <a:t>.</a:t>
            </a:r>
            <a:r>
              <a:rPr lang="es-ES_tradnl" dirty="0" smtClean="0"/>
              <a:t> </a:t>
            </a:r>
            <a:endParaRPr lang="es-ES" dirty="0"/>
          </a:p>
          <a:p>
            <a:pPr lvl="0" algn="just"/>
            <a:r>
              <a:rPr lang="es-ES_tradnl" b="1" dirty="0"/>
              <a:t>La teoría del determinismo </a:t>
            </a:r>
            <a:r>
              <a:rPr lang="es-ES_tradnl" b="1" dirty="0" smtClean="0"/>
              <a:t>mecanicista</a:t>
            </a:r>
            <a:r>
              <a:rPr lang="es-ES_tradnl" b="1" dirty="0"/>
              <a:t>.</a:t>
            </a:r>
            <a:endParaRPr lang="es-ES" dirty="0"/>
          </a:p>
          <a:p>
            <a:pPr algn="just"/>
            <a:r>
              <a:rPr lang="es-ES_tradnl" b="1" dirty="0"/>
              <a:t>La teoría del determinismo </a:t>
            </a:r>
            <a:r>
              <a:rPr lang="es-ES_tradnl" b="1" dirty="0" smtClean="0"/>
              <a:t>dialéctico-materialista.</a:t>
            </a:r>
          </a:p>
          <a:p>
            <a:pPr algn="just"/>
            <a:endParaRPr lang="es-ES_tradnl" b="1" dirty="0"/>
          </a:p>
          <a:p>
            <a:pPr marL="0" indent="0" algn="just">
              <a:buNone/>
            </a:pPr>
            <a:r>
              <a:rPr lang="es-ES_tradnl" b="1" dirty="0" smtClean="0"/>
              <a:t>Actividad </a:t>
            </a:r>
            <a:r>
              <a:rPr lang="es-ES_tradnl" b="1" dirty="0"/>
              <a:t>Independiente Nro. 1</a:t>
            </a:r>
            <a:endParaRPr lang="es-ES" dirty="0"/>
          </a:p>
          <a:p>
            <a:pPr algn="just"/>
            <a:r>
              <a:rPr lang="es-ES_tradnl" dirty="0"/>
              <a:t>Analizarlos tres criterios de la imputabilidad.</a:t>
            </a:r>
            <a:endParaRPr lang="es-ES" dirty="0"/>
          </a:p>
          <a:p>
            <a:pPr lvl="0" algn="just"/>
            <a:endParaRPr lang="es-ES" dirty="0"/>
          </a:p>
        </p:txBody>
      </p:sp>
    </p:spTree>
    <p:extLst>
      <p:ext uri="{BB962C8B-B14F-4D97-AF65-F5344CB8AC3E}">
        <p14:creationId xmlns:p14="http://schemas.microsoft.com/office/powerpoint/2010/main" val="137925404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12</TotalTime>
  <Words>1671</Words>
  <Application>Microsoft Office PowerPoint</Application>
  <PresentationFormat>Presentación en pantalla (4:3)</PresentationFormat>
  <Paragraphs>107</Paragraphs>
  <Slides>22</Slides>
  <Notes>0</Notes>
  <HiddenSlides>0</HiddenSlides>
  <MMClips>0</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Civil</vt:lpstr>
      <vt:lpstr>Derecho Penal General I</vt:lpstr>
      <vt:lpstr>Cuestión de estudio:</vt:lpstr>
      <vt:lpstr>Objetivos de la conferencia</vt:lpstr>
      <vt:lpstr>Concepto de sujeto del delito. </vt:lpstr>
      <vt:lpstr>Las personas jurídicas como sujetos del delito. </vt:lpstr>
      <vt:lpstr>La imputabilidad. Concepto, requisitos y fundamentos. La “actio libera in causa”.</vt:lpstr>
      <vt:lpstr>La imputabilidad. Concepto, requisitos y fundamentos. La “actio libera in causa”.</vt:lpstr>
      <vt:lpstr>La imputabilidad. Concepto, requisitos y fundamentos. La “actio libera in causa”.</vt:lpstr>
      <vt:lpstr>La imputabilidad. Concepto, requisitos y fundamentos. La “actio libera in causa”.</vt:lpstr>
      <vt:lpstr>La imputabilidad. Concepto, requisitos y fundamentos. La “actio libera in causa”.</vt:lpstr>
      <vt:lpstr>La imputabilidad. Concepto, requisitos y fundamentos. La “actio libera in causa”.</vt:lpstr>
      <vt:lpstr>La imputabilidad. Concepto, requisitos y fundamentos. La “actio libera in causa”.</vt:lpstr>
      <vt:lpstr>La imputabilidad. Concepto, requisitos y fundamentos. La “actio libera in causa”.</vt:lpstr>
      <vt:lpstr>Clasificación de los delitos por el número y la cualidad del sujeto. </vt:lpstr>
      <vt:lpstr>Clasificación de los delitos por el número y la cualidad del sujeto. </vt:lpstr>
      <vt:lpstr>Clasificación de los delitos por el número y la cualidad del sujeto. </vt:lpstr>
      <vt:lpstr>Clasificación de los delitos por el número y la cualidad del sujeto. </vt:lpstr>
      <vt:lpstr>Clasificación de los delitos por el número y la cualidad del sujeto. </vt:lpstr>
      <vt:lpstr>Clasificación de los delitos por el número y la cualidad del sujeto. </vt:lpstr>
      <vt:lpstr>Clasificación de los delitos por el número y la cualidad del sujeto. </vt:lpstr>
      <vt:lpstr>Clasificación de los delitos por el número y la cualidad del sujeto. </vt:lpstr>
      <vt:lpstr>Los delitos de propia mano.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Derecho Penal General I</dc:title>
  <dc:creator>Grueiro</dc:creator>
  <cp:lastModifiedBy>Lazaro E. Grueiro Muñoz</cp:lastModifiedBy>
  <cp:revision>5</cp:revision>
  <dcterms:created xsi:type="dcterms:W3CDTF">2022-02-08T19:50:28Z</dcterms:created>
  <dcterms:modified xsi:type="dcterms:W3CDTF">2022-05-26T05:51:17Z</dcterms:modified>
</cp:coreProperties>
</file>