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70" r:id="rId11"/>
    <p:sldId id="267" r:id="rId12"/>
    <p:sldId id="274" r:id="rId13"/>
    <p:sldId id="275" r:id="rId14"/>
    <p:sldId id="276" r:id="rId15"/>
    <p:sldId id="266" r:id="rId16"/>
    <p:sldId id="271" r:id="rId17"/>
    <p:sldId id="272" r:id="rId18"/>
    <p:sldId id="273" r:id="rId19"/>
    <p:sldId id="277" r:id="rId20"/>
    <p:sldId id="278" r:id="rId21"/>
    <p:sldId id="281" r:id="rId22"/>
    <p:sldId id="279" r:id="rId23"/>
    <p:sldId id="282" r:id="rId24"/>
    <p:sldId id="280" r:id="rId25"/>
    <p:sldId id="283" r:id="rId26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7" y="-30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29CFF9-6EE1-4D5D-A02D-EC64B8C5038C}" type="doc">
      <dgm:prSet loTypeId="urn:microsoft.com/office/officeart/2005/8/layout/orgChart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D0219846-F1D5-4435-8649-90E71D3724C7}">
      <dgm:prSet phldrT="[Texto]"/>
      <dgm:spPr/>
      <dgm:t>
        <a:bodyPr/>
        <a:lstStyle/>
        <a:p>
          <a:r>
            <a:rPr lang="es-ES" dirty="0" smtClean="0"/>
            <a:t>Estructura </a:t>
          </a:r>
          <a:endParaRPr lang="es-ES" dirty="0"/>
        </a:p>
      </dgm:t>
    </dgm:pt>
    <dgm:pt modelId="{10DEA270-16B4-41D9-A4D8-6E47C0A5CC02}" type="parTrans" cxnId="{0EAC584C-1CC2-4510-83E7-A65B55E78593}">
      <dgm:prSet/>
      <dgm:spPr/>
      <dgm:t>
        <a:bodyPr/>
        <a:lstStyle/>
        <a:p>
          <a:endParaRPr lang="es-ES"/>
        </a:p>
      </dgm:t>
    </dgm:pt>
    <dgm:pt modelId="{82DDD16D-B192-47EF-8E82-247493B83563}" type="sibTrans" cxnId="{0EAC584C-1CC2-4510-83E7-A65B55E78593}">
      <dgm:prSet/>
      <dgm:spPr/>
      <dgm:t>
        <a:bodyPr/>
        <a:lstStyle/>
        <a:p>
          <a:endParaRPr lang="es-ES"/>
        </a:p>
      </dgm:t>
    </dgm:pt>
    <dgm:pt modelId="{CEE800EA-65DD-4490-928F-60E7B7491FAA}">
      <dgm:prSet phldrT="[Texto]"/>
      <dgm:spPr/>
      <dgm:t>
        <a:bodyPr/>
        <a:lstStyle/>
        <a:p>
          <a:r>
            <a:rPr lang="es-ES" dirty="0" smtClean="0"/>
            <a:t>Conducta</a:t>
          </a:r>
          <a:endParaRPr lang="es-ES" dirty="0"/>
        </a:p>
      </dgm:t>
    </dgm:pt>
    <dgm:pt modelId="{07275022-3CF4-446B-9DC4-B318C6745CCD}" type="parTrans" cxnId="{982FFFC8-C1B8-4A04-B78D-9C335F7B5E4B}">
      <dgm:prSet/>
      <dgm:spPr/>
      <dgm:t>
        <a:bodyPr/>
        <a:lstStyle/>
        <a:p>
          <a:endParaRPr lang="es-ES"/>
        </a:p>
      </dgm:t>
    </dgm:pt>
    <dgm:pt modelId="{07692B9A-FB4E-47BF-B1B0-C488552DD20E}" type="sibTrans" cxnId="{982FFFC8-C1B8-4A04-B78D-9C335F7B5E4B}">
      <dgm:prSet/>
      <dgm:spPr/>
      <dgm:t>
        <a:bodyPr/>
        <a:lstStyle/>
        <a:p>
          <a:endParaRPr lang="es-ES"/>
        </a:p>
      </dgm:t>
    </dgm:pt>
    <dgm:pt modelId="{4C119BF7-43E6-44E4-9CEF-CFCFD735DBBC}">
      <dgm:prSet phldrT="[Texto]"/>
      <dgm:spPr/>
      <dgm:t>
        <a:bodyPr/>
        <a:lstStyle/>
        <a:p>
          <a:r>
            <a:rPr lang="es-ES" dirty="0" smtClean="0"/>
            <a:t>Resultado</a:t>
          </a:r>
          <a:endParaRPr lang="es-ES" dirty="0"/>
        </a:p>
      </dgm:t>
    </dgm:pt>
    <dgm:pt modelId="{5E3EA94F-65C1-42EE-A8DD-AC85488768AF}" type="parTrans" cxnId="{86AE69EA-631B-41FC-AE7B-064EF9E95B58}">
      <dgm:prSet/>
      <dgm:spPr/>
      <dgm:t>
        <a:bodyPr/>
        <a:lstStyle/>
        <a:p>
          <a:endParaRPr lang="es-ES"/>
        </a:p>
      </dgm:t>
    </dgm:pt>
    <dgm:pt modelId="{B9F21CDD-6CB3-411E-B23F-0AC6B43735CC}" type="sibTrans" cxnId="{86AE69EA-631B-41FC-AE7B-064EF9E95B58}">
      <dgm:prSet/>
      <dgm:spPr/>
      <dgm:t>
        <a:bodyPr/>
        <a:lstStyle/>
        <a:p>
          <a:endParaRPr lang="es-ES"/>
        </a:p>
      </dgm:t>
    </dgm:pt>
    <dgm:pt modelId="{408FC17F-4924-4369-BC86-16331D999A58}">
      <dgm:prSet phldrT="[Texto]"/>
      <dgm:spPr/>
      <dgm:t>
        <a:bodyPr/>
        <a:lstStyle/>
        <a:p>
          <a:r>
            <a:rPr lang="es-ES" dirty="0" smtClean="0"/>
            <a:t>Nexo causal</a:t>
          </a:r>
          <a:endParaRPr lang="es-ES" dirty="0"/>
        </a:p>
      </dgm:t>
    </dgm:pt>
    <dgm:pt modelId="{042D0EDE-E3C2-494A-9ABC-B3617A56235F}" type="parTrans" cxnId="{33F7ABF4-C683-4435-A8DA-D8404A60B85C}">
      <dgm:prSet/>
      <dgm:spPr/>
      <dgm:t>
        <a:bodyPr/>
        <a:lstStyle/>
        <a:p>
          <a:endParaRPr lang="es-ES"/>
        </a:p>
      </dgm:t>
    </dgm:pt>
    <dgm:pt modelId="{A790AE27-8503-4D15-BE6B-766168607D04}" type="sibTrans" cxnId="{33F7ABF4-C683-4435-A8DA-D8404A60B85C}">
      <dgm:prSet/>
      <dgm:spPr/>
      <dgm:t>
        <a:bodyPr/>
        <a:lstStyle/>
        <a:p>
          <a:endParaRPr lang="es-ES"/>
        </a:p>
      </dgm:t>
    </dgm:pt>
    <dgm:pt modelId="{4305F352-1047-4635-8AF2-897C0BADB7F2}" type="pres">
      <dgm:prSet presAssocID="{2C29CFF9-6EE1-4D5D-A02D-EC64B8C503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9715868-3D5F-4860-ABD8-094DC47D0F09}" type="pres">
      <dgm:prSet presAssocID="{D0219846-F1D5-4435-8649-90E71D3724C7}" presName="hierRoot1" presStyleCnt="0">
        <dgm:presLayoutVars>
          <dgm:hierBranch val="init"/>
        </dgm:presLayoutVars>
      </dgm:prSet>
      <dgm:spPr/>
    </dgm:pt>
    <dgm:pt modelId="{999E4859-B162-43AA-88CB-81D2FA488E1A}" type="pres">
      <dgm:prSet presAssocID="{D0219846-F1D5-4435-8649-90E71D3724C7}" presName="rootComposite1" presStyleCnt="0"/>
      <dgm:spPr/>
    </dgm:pt>
    <dgm:pt modelId="{7A3402B8-8945-4405-9035-D27D923E6AC0}" type="pres">
      <dgm:prSet presAssocID="{D0219846-F1D5-4435-8649-90E71D3724C7}" presName="rootText1" presStyleLbl="node0" presStyleIdx="0" presStyleCnt="1" custScaleX="110246" custScaleY="75395" custLinFactNeighborX="2827" custLinFactNeighborY="-293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A7735D-0128-48C5-984A-997A62AF95B3}" type="pres">
      <dgm:prSet presAssocID="{D0219846-F1D5-4435-8649-90E71D3724C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F295D91-7B66-4AAB-96AD-5827D54BECEE}" type="pres">
      <dgm:prSet presAssocID="{D0219846-F1D5-4435-8649-90E71D3724C7}" presName="hierChild2" presStyleCnt="0"/>
      <dgm:spPr/>
    </dgm:pt>
    <dgm:pt modelId="{AACAAA43-0C6C-4ACF-B43E-2026C7F03FFE}" type="pres">
      <dgm:prSet presAssocID="{07275022-3CF4-446B-9DC4-B318C6745CCD}" presName="Name37" presStyleLbl="parChTrans1D2" presStyleIdx="0" presStyleCnt="3"/>
      <dgm:spPr/>
      <dgm:t>
        <a:bodyPr/>
        <a:lstStyle/>
        <a:p>
          <a:endParaRPr lang="es-ES"/>
        </a:p>
      </dgm:t>
    </dgm:pt>
    <dgm:pt modelId="{876D653A-F0DF-48B1-BBEE-3F17209AD84D}" type="pres">
      <dgm:prSet presAssocID="{CEE800EA-65DD-4490-928F-60E7B7491FAA}" presName="hierRoot2" presStyleCnt="0">
        <dgm:presLayoutVars>
          <dgm:hierBranch val="init"/>
        </dgm:presLayoutVars>
      </dgm:prSet>
      <dgm:spPr/>
    </dgm:pt>
    <dgm:pt modelId="{7D68A587-AF08-4308-A342-023FF282B15F}" type="pres">
      <dgm:prSet presAssocID="{CEE800EA-65DD-4490-928F-60E7B7491FAA}" presName="rootComposite" presStyleCnt="0"/>
      <dgm:spPr/>
    </dgm:pt>
    <dgm:pt modelId="{6357BFAC-B1CD-4B80-A65A-4768DF9E851C}" type="pres">
      <dgm:prSet presAssocID="{CEE800EA-65DD-4490-928F-60E7B7491FAA}" presName="rootText" presStyleLbl="node2" presStyleIdx="0" presStyleCnt="3" custLinFactNeighborX="-23" custLinFactNeighborY="-276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FB11B82-B3C8-436E-BA89-835BCBDE1443}" type="pres">
      <dgm:prSet presAssocID="{CEE800EA-65DD-4490-928F-60E7B7491FAA}" presName="rootConnector" presStyleLbl="node2" presStyleIdx="0" presStyleCnt="3"/>
      <dgm:spPr/>
      <dgm:t>
        <a:bodyPr/>
        <a:lstStyle/>
        <a:p>
          <a:endParaRPr lang="es-ES"/>
        </a:p>
      </dgm:t>
    </dgm:pt>
    <dgm:pt modelId="{89F85C48-4E08-4C0D-82E6-5F479A586924}" type="pres">
      <dgm:prSet presAssocID="{CEE800EA-65DD-4490-928F-60E7B7491FAA}" presName="hierChild4" presStyleCnt="0"/>
      <dgm:spPr/>
    </dgm:pt>
    <dgm:pt modelId="{11AA0F1A-8DA0-46AE-9C5E-BD8B9DBB8A80}" type="pres">
      <dgm:prSet presAssocID="{CEE800EA-65DD-4490-928F-60E7B7491FAA}" presName="hierChild5" presStyleCnt="0"/>
      <dgm:spPr/>
    </dgm:pt>
    <dgm:pt modelId="{90CD9AFE-EEF1-45DA-BF91-ED24D2E730CD}" type="pres">
      <dgm:prSet presAssocID="{5E3EA94F-65C1-42EE-A8DD-AC85488768AF}" presName="Name37" presStyleLbl="parChTrans1D2" presStyleIdx="1" presStyleCnt="3"/>
      <dgm:spPr/>
      <dgm:t>
        <a:bodyPr/>
        <a:lstStyle/>
        <a:p>
          <a:endParaRPr lang="es-ES"/>
        </a:p>
      </dgm:t>
    </dgm:pt>
    <dgm:pt modelId="{8D1B8F1F-54CC-4BA0-A846-597C5920115D}" type="pres">
      <dgm:prSet presAssocID="{4C119BF7-43E6-44E4-9CEF-CFCFD735DBBC}" presName="hierRoot2" presStyleCnt="0">
        <dgm:presLayoutVars>
          <dgm:hierBranch val="init"/>
        </dgm:presLayoutVars>
      </dgm:prSet>
      <dgm:spPr/>
    </dgm:pt>
    <dgm:pt modelId="{76873BE8-58F6-44C2-A80A-909BCFC0A80D}" type="pres">
      <dgm:prSet presAssocID="{4C119BF7-43E6-44E4-9CEF-CFCFD735DBBC}" presName="rootComposite" presStyleCnt="0"/>
      <dgm:spPr/>
    </dgm:pt>
    <dgm:pt modelId="{C56B05CB-D552-46F7-BDF5-DBC6E9363E96}" type="pres">
      <dgm:prSet presAssocID="{4C119BF7-43E6-44E4-9CEF-CFCFD735DBBC}" presName="rootText" presStyleLbl="node2" presStyleIdx="1" presStyleCnt="3" custLinFactNeighborY="-293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DB1689-40F8-48F5-9F18-2ADAA5F27D4F}" type="pres">
      <dgm:prSet presAssocID="{4C119BF7-43E6-44E4-9CEF-CFCFD735DBBC}" presName="rootConnector" presStyleLbl="node2" presStyleIdx="1" presStyleCnt="3"/>
      <dgm:spPr/>
      <dgm:t>
        <a:bodyPr/>
        <a:lstStyle/>
        <a:p>
          <a:endParaRPr lang="es-ES"/>
        </a:p>
      </dgm:t>
    </dgm:pt>
    <dgm:pt modelId="{644283C7-741D-4B94-8CF0-022891636461}" type="pres">
      <dgm:prSet presAssocID="{4C119BF7-43E6-44E4-9CEF-CFCFD735DBBC}" presName="hierChild4" presStyleCnt="0"/>
      <dgm:spPr/>
    </dgm:pt>
    <dgm:pt modelId="{B3EF7A00-ADD0-42D6-97CD-D0339DE665C0}" type="pres">
      <dgm:prSet presAssocID="{4C119BF7-43E6-44E4-9CEF-CFCFD735DBBC}" presName="hierChild5" presStyleCnt="0"/>
      <dgm:spPr/>
    </dgm:pt>
    <dgm:pt modelId="{AB560820-F160-474F-B384-5E819C743527}" type="pres">
      <dgm:prSet presAssocID="{042D0EDE-E3C2-494A-9ABC-B3617A56235F}" presName="Name37" presStyleLbl="parChTrans1D2" presStyleIdx="2" presStyleCnt="3"/>
      <dgm:spPr/>
      <dgm:t>
        <a:bodyPr/>
        <a:lstStyle/>
        <a:p>
          <a:endParaRPr lang="es-ES"/>
        </a:p>
      </dgm:t>
    </dgm:pt>
    <dgm:pt modelId="{097EEFB6-C605-4CCD-84F3-DA854E0BB147}" type="pres">
      <dgm:prSet presAssocID="{408FC17F-4924-4369-BC86-16331D999A58}" presName="hierRoot2" presStyleCnt="0">
        <dgm:presLayoutVars>
          <dgm:hierBranch val="init"/>
        </dgm:presLayoutVars>
      </dgm:prSet>
      <dgm:spPr/>
    </dgm:pt>
    <dgm:pt modelId="{E6378179-15BF-4B60-A704-64C2B3F3ABAF}" type="pres">
      <dgm:prSet presAssocID="{408FC17F-4924-4369-BC86-16331D999A58}" presName="rootComposite" presStyleCnt="0"/>
      <dgm:spPr/>
    </dgm:pt>
    <dgm:pt modelId="{77DC730F-99F0-4407-9C57-37CD083503EB}" type="pres">
      <dgm:prSet presAssocID="{408FC17F-4924-4369-BC86-16331D999A58}" presName="rootText" presStyleLbl="node2" presStyleIdx="2" presStyleCnt="3" custLinFactNeighborY="-293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E9EA72-7B46-4FFB-A3FD-9879E3586C2F}" type="pres">
      <dgm:prSet presAssocID="{408FC17F-4924-4369-BC86-16331D999A58}" presName="rootConnector" presStyleLbl="node2" presStyleIdx="2" presStyleCnt="3"/>
      <dgm:spPr/>
      <dgm:t>
        <a:bodyPr/>
        <a:lstStyle/>
        <a:p>
          <a:endParaRPr lang="es-ES"/>
        </a:p>
      </dgm:t>
    </dgm:pt>
    <dgm:pt modelId="{A968D27A-8B48-4F8E-83F1-635CFEDCCED6}" type="pres">
      <dgm:prSet presAssocID="{408FC17F-4924-4369-BC86-16331D999A58}" presName="hierChild4" presStyleCnt="0"/>
      <dgm:spPr/>
    </dgm:pt>
    <dgm:pt modelId="{F6C6743C-3154-4D43-B81D-DC84679DDBE3}" type="pres">
      <dgm:prSet presAssocID="{408FC17F-4924-4369-BC86-16331D999A58}" presName="hierChild5" presStyleCnt="0"/>
      <dgm:spPr/>
    </dgm:pt>
    <dgm:pt modelId="{AEE6D901-59E7-4A97-9ED7-1367C8983919}" type="pres">
      <dgm:prSet presAssocID="{D0219846-F1D5-4435-8649-90E71D3724C7}" presName="hierChild3" presStyleCnt="0"/>
      <dgm:spPr/>
    </dgm:pt>
  </dgm:ptLst>
  <dgm:cxnLst>
    <dgm:cxn modelId="{1B501295-9C12-4316-A4FA-6D24FF505BA3}" type="presOf" srcId="{2C29CFF9-6EE1-4D5D-A02D-EC64B8C5038C}" destId="{4305F352-1047-4635-8AF2-897C0BADB7F2}" srcOrd="0" destOrd="0" presId="urn:microsoft.com/office/officeart/2005/8/layout/orgChart1"/>
    <dgm:cxn modelId="{0EAC584C-1CC2-4510-83E7-A65B55E78593}" srcId="{2C29CFF9-6EE1-4D5D-A02D-EC64B8C5038C}" destId="{D0219846-F1D5-4435-8649-90E71D3724C7}" srcOrd="0" destOrd="0" parTransId="{10DEA270-16B4-41D9-A4D8-6E47C0A5CC02}" sibTransId="{82DDD16D-B192-47EF-8E82-247493B83563}"/>
    <dgm:cxn modelId="{AF288486-1E02-4F04-8483-4733F8044D78}" type="presOf" srcId="{D0219846-F1D5-4435-8649-90E71D3724C7}" destId="{F0A7735D-0128-48C5-984A-997A62AF95B3}" srcOrd="1" destOrd="0" presId="urn:microsoft.com/office/officeart/2005/8/layout/orgChart1"/>
    <dgm:cxn modelId="{33F7ABF4-C683-4435-A8DA-D8404A60B85C}" srcId="{D0219846-F1D5-4435-8649-90E71D3724C7}" destId="{408FC17F-4924-4369-BC86-16331D999A58}" srcOrd="2" destOrd="0" parTransId="{042D0EDE-E3C2-494A-9ABC-B3617A56235F}" sibTransId="{A790AE27-8503-4D15-BE6B-766168607D04}"/>
    <dgm:cxn modelId="{6EEF6B3E-84FA-4B6F-8DF8-08D6614D30E2}" type="presOf" srcId="{408FC17F-4924-4369-BC86-16331D999A58}" destId="{14E9EA72-7B46-4FFB-A3FD-9879E3586C2F}" srcOrd="1" destOrd="0" presId="urn:microsoft.com/office/officeart/2005/8/layout/orgChart1"/>
    <dgm:cxn modelId="{20F6E5DB-02AD-4781-8326-9C37B4E017F2}" type="presOf" srcId="{D0219846-F1D5-4435-8649-90E71D3724C7}" destId="{7A3402B8-8945-4405-9035-D27D923E6AC0}" srcOrd="0" destOrd="0" presId="urn:microsoft.com/office/officeart/2005/8/layout/orgChart1"/>
    <dgm:cxn modelId="{F068B4F8-5EDB-4551-942D-B18418B7990A}" type="presOf" srcId="{4C119BF7-43E6-44E4-9CEF-CFCFD735DBBC}" destId="{C56B05CB-D552-46F7-BDF5-DBC6E9363E96}" srcOrd="0" destOrd="0" presId="urn:microsoft.com/office/officeart/2005/8/layout/orgChart1"/>
    <dgm:cxn modelId="{EEA854B2-E736-4E64-B1F5-BF90662815FA}" type="presOf" srcId="{042D0EDE-E3C2-494A-9ABC-B3617A56235F}" destId="{AB560820-F160-474F-B384-5E819C743527}" srcOrd="0" destOrd="0" presId="urn:microsoft.com/office/officeart/2005/8/layout/orgChart1"/>
    <dgm:cxn modelId="{73581F3E-467E-4923-8116-A6DBD714BEA1}" type="presOf" srcId="{5E3EA94F-65C1-42EE-A8DD-AC85488768AF}" destId="{90CD9AFE-EEF1-45DA-BF91-ED24D2E730CD}" srcOrd="0" destOrd="0" presId="urn:microsoft.com/office/officeart/2005/8/layout/orgChart1"/>
    <dgm:cxn modelId="{86AE69EA-631B-41FC-AE7B-064EF9E95B58}" srcId="{D0219846-F1D5-4435-8649-90E71D3724C7}" destId="{4C119BF7-43E6-44E4-9CEF-CFCFD735DBBC}" srcOrd="1" destOrd="0" parTransId="{5E3EA94F-65C1-42EE-A8DD-AC85488768AF}" sibTransId="{B9F21CDD-6CB3-411E-B23F-0AC6B43735CC}"/>
    <dgm:cxn modelId="{A99AA8F8-FB57-4126-850B-AB19549B9910}" type="presOf" srcId="{CEE800EA-65DD-4490-928F-60E7B7491FAA}" destId="{0FB11B82-B3C8-436E-BA89-835BCBDE1443}" srcOrd="1" destOrd="0" presId="urn:microsoft.com/office/officeart/2005/8/layout/orgChart1"/>
    <dgm:cxn modelId="{982FFFC8-C1B8-4A04-B78D-9C335F7B5E4B}" srcId="{D0219846-F1D5-4435-8649-90E71D3724C7}" destId="{CEE800EA-65DD-4490-928F-60E7B7491FAA}" srcOrd="0" destOrd="0" parTransId="{07275022-3CF4-446B-9DC4-B318C6745CCD}" sibTransId="{07692B9A-FB4E-47BF-B1B0-C488552DD20E}"/>
    <dgm:cxn modelId="{D90251A7-E27D-44B2-B875-3F719EC48B29}" type="presOf" srcId="{408FC17F-4924-4369-BC86-16331D999A58}" destId="{77DC730F-99F0-4407-9C57-37CD083503EB}" srcOrd="0" destOrd="0" presId="urn:microsoft.com/office/officeart/2005/8/layout/orgChart1"/>
    <dgm:cxn modelId="{D61EAC29-2166-4902-9CA1-C96388F3EBAF}" type="presOf" srcId="{4C119BF7-43E6-44E4-9CEF-CFCFD735DBBC}" destId="{0BDB1689-40F8-48F5-9F18-2ADAA5F27D4F}" srcOrd="1" destOrd="0" presId="urn:microsoft.com/office/officeart/2005/8/layout/orgChart1"/>
    <dgm:cxn modelId="{6821C99A-F799-4FA8-89DA-0890CCDE0289}" type="presOf" srcId="{07275022-3CF4-446B-9DC4-B318C6745CCD}" destId="{AACAAA43-0C6C-4ACF-B43E-2026C7F03FFE}" srcOrd="0" destOrd="0" presId="urn:microsoft.com/office/officeart/2005/8/layout/orgChart1"/>
    <dgm:cxn modelId="{999A917B-83F4-4F04-B6AA-8804738D8A65}" type="presOf" srcId="{CEE800EA-65DD-4490-928F-60E7B7491FAA}" destId="{6357BFAC-B1CD-4B80-A65A-4768DF9E851C}" srcOrd="0" destOrd="0" presId="urn:microsoft.com/office/officeart/2005/8/layout/orgChart1"/>
    <dgm:cxn modelId="{9514FCE6-5E2D-415A-9960-9F187AD45B24}" type="presParOf" srcId="{4305F352-1047-4635-8AF2-897C0BADB7F2}" destId="{39715868-3D5F-4860-ABD8-094DC47D0F09}" srcOrd="0" destOrd="0" presId="urn:microsoft.com/office/officeart/2005/8/layout/orgChart1"/>
    <dgm:cxn modelId="{510B8BBC-6252-4FE1-8BD3-33CAB48CBF43}" type="presParOf" srcId="{39715868-3D5F-4860-ABD8-094DC47D0F09}" destId="{999E4859-B162-43AA-88CB-81D2FA488E1A}" srcOrd="0" destOrd="0" presId="urn:microsoft.com/office/officeart/2005/8/layout/orgChart1"/>
    <dgm:cxn modelId="{45FFA2D6-6E99-4117-A069-8280DF43A3F1}" type="presParOf" srcId="{999E4859-B162-43AA-88CB-81D2FA488E1A}" destId="{7A3402B8-8945-4405-9035-D27D923E6AC0}" srcOrd="0" destOrd="0" presId="urn:microsoft.com/office/officeart/2005/8/layout/orgChart1"/>
    <dgm:cxn modelId="{6CD757F3-03D7-4129-A408-DD4FE49DA8C1}" type="presParOf" srcId="{999E4859-B162-43AA-88CB-81D2FA488E1A}" destId="{F0A7735D-0128-48C5-984A-997A62AF95B3}" srcOrd="1" destOrd="0" presId="urn:microsoft.com/office/officeart/2005/8/layout/orgChart1"/>
    <dgm:cxn modelId="{83F264DC-FAA5-40CE-B20C-C447029801C7}" type="presParOf" srcId="{39715868-3D5F-4860-ABD8-094DC47D0F09}" destId="{1F295D91-7B66-4AAB-96AD-5827D54BECEE}" srcOrd="1" destOrd="0" presId="urn:microsoft.com/office/officeart/2005/8/layout/orgChart1"/>
    <dgm:cxn modelId="{B6E16456-AE54-4351-A131-53743F322CC4}" type="presParOf" srcId="{1F295D91-7B66-4AAB-96AD-5827D54BECEE}" destId="{AACAAA43-0C6C-4ACF-B43E-2026C7F03FFE}" srcOrd="0" destOrd="0" presId="urn:microsoft.com/office/officeart/2005/8/layout/orgChart1"/>
    <dgm:cxn modelId="{2B555D0A-D015-424B-B034-693C86DB7E35}" type="presParOf" srcId="{1F295D91-7B66-4AAB-96AD-5827D54BECEE}" destId="{876D653A-F0DF-48B1-BBEE-3F17209AD84D}" srcOrd="1" destOrd="0" presId="urn:microsoft.com/office/officeart/2005/8/layout/orgChart1"/>
    <dgm:cxn modelId="{56AC392D-26C3-41B1-A0C7-804BBBC3D10D}" type="presParOf" srcId="{876D653A-F0DF-48B1-BBEE-3F17209AD84D}" destId="{7D68A587-AF08-4308-A342-023FF282B15F}" srcOrd="0" destOrd="0" presId="urn:microsoft.com/office/officeart/2005/8/layout/orgChart1"/>
    <dgm:cxn modelId="{FF7D5F25-6020-463D-BCA0-23435CDA90CF}" type="presParOf" srcId="{7D68A587-AF08-4308-A342-023FF282B15F}" destId="{6357BFAC-B1CD-4B80-A65A-4768DF9E851C}" srcOrd="0" destOrd="0" presId="urn:microsoft.com/office/officeart/2005/8/layout/orgChart1"/>
    <dgm:cxn modelId="{30DDDB4E-2366-4E20-8F5C-EADB68DE4790}" type="presParOf" srcId="{7D68A587-AF08-4308-A342-023FF282B15F}" destId="{0FB11B82-B3C8-436E-BA89-835BCBDE1443}" srcOrd="1" destOrd="0" presId="urn:microsoft.com/office/officeart/2005/8/layout/orgChart1"/>
    <dgm:cxn modelId="{6FA72617-3698-48ED-B70A-23F23E748DE1}" type="presParOf" srcId="{876D653A-F0DF-48B1-BBEE-3F17209AD84D}" destId="{89F85C48-4E08-4C0D-82E6-5F479A586924}" srcOrd="1" destOrd="0" presId="urn:microsoft.com/office/officeart/2005/8/layout/orgChart1"/>
    <dgm:cxn modelId="{8F6BE11C-6740-48EC-98DD-E782CC34D352}" type="presParOf" srcId="{876D653A-F0DF-48B1-BBEE-3F17209AD84D}" destId="{11AA0F1A-8DA0-46AE-9C5E-BD8B9DBB8A80}" srcOrd="2" destOrd="0" presId="urn:microsoft.com/office/officeart/2005/8/layout/orgChart1"/>
    <dgm:cxn modelId="{92328AFF-6D6E-4283-AD5A-72AEA94A503C}" type="presParOf" srcId="{1F295D91-7B66-4AAB-96AD-5827D54BECEE}" destId="{90CD9AFE-EEF1-45DA-BF91-ED24D2E730CD}" srcOrd="2" destOrd="0" presId="urn:microsoft.com/office/officeart/2005/8/layout/orgChart1"/>
    <dgm:cxn modelId="{B14E624B-BC1E-4908-9DAA-6EE41171EE64}" type="presParOf" srcId="{1F295D91-7B66-4AAB-96AD-5827D54BECEE}" destId="{8D1B8F1F-54CC-4BA0-A846-597C5920115D}" srcOrd="3" destOrd="0" presId="urn:microsoft.com/office/officeart/2005/8/layout/orgChart1"/>
    <dgm:cxn modelId="{25DEEA95-CF61-42F2-A53F-B42DBACEB703}" type="presParOf" srcId="{8D1B8F1F-54CC-4BA0-A846-597C5920115D}" destId="{76873BE8-58F6-44C2-A80A-909BCFC0A80D}" srcOrd="0" destOrd="0" presId="urn:microsoft.com/office/officeart/2005/8/layout/orgChart1"/>
    <dgm:cxn modelId="{E8033940-977C-434E-81B4-1134DB2B47F1}" type="presParOf" srcId="{76873BE8-58F6-44C2-A80A-909BCFC0A80D}" destId="{C56B05CB-D552-46F7-BDF5-DBC6E9363E96}" srcOrd="0" destOrd="0" presId="urn:microsoft.com/office/officeart/2005/8/layout/orgChart1"/>
    <dgm:cxn modelId="{248E290E-7440-4016-B35D-879CE5D03115}" type="presParOf" srcId="{76873BE8-58F6-44C2-A80A-909BCFC0A80D}" destId="{0BDB1689-40F8-48F5-9F18-2ADAA5F27D4F}" srcOrd="1" destOrd="0" presId="urn:microsoft.com/office/officeart/2005/8/layout/orgChart1"/>
    <dgm:cxn modelId="{FF2E0406-565B-46E2-ABAE-E4F1A5A5B7FB}" type="presParOf" srcId="{8D1B8F1F-54CC-4BA0-A846-597C5920115D}" destId="{644283C7-741D-4B94-8CF0-022891636461}" srcOrd="1" destOrd="0" presId="urn:microsoft.com/office/officeart/2005/8/layout/orgChart1"/>
    <dgm:cxn modelId="{FE27D58C-6236-4C9C-A063-E96DC0103369}" type="presParOf" srcId="{8D1B8F1F-54CC-4BA0-A846-597C5920115D}" destId="{B3EF7A00-ADD0-42D6-97CD-D0339DE665C0}" srcOrd="2" destOrd="0" presId="urn:microsoft.com/office/officeart/2005/8/layout/orgChart1"/>
    <dgm:cxn modelId="{360D1A20-8A19-4244-A960-38F3A6050B5E}" type="presParOf" srcId="{1F295D91-7B66-4AAB-96AD-5827D54BECEE}" destId="{AB560820-F160-474F-B384-5E819C743527}" srcOrd="4" destOrd="0" presId="urn:microsoft.com/office/officeart/2005/8/layout/orgChart1"/>
    <dgm:cxn modelId="{8C12844B-FF69-4D84-A33D-541D4B132FBF}" type="presParOf" srcId="{1F295D91-7B66-4AAB-96AD-5827D54BECEE}" destId="{097EEFB6-C605-4CCD-84F3-DA854E0BB147}" srcOrd="5" destOrd="0" presId="urn:microsoft.com/office/officeart/2005/8/layout/orgChart1"/>
    <dgm:cxn modelId="{44588E05-9CEB-4A2F-B3FE-0441C7FA1CF2}" type="presParOf" srcId="{097EEFB6-C605-4CCD-84F3-DA854E0BB147}" destId="{E6378179-15BF-4B60-A704-64C2B3F3ABAF}" srcOrd="0" destOrd="0" presId="urn:microsoft.com/office/officeart/2005/8/layout/orgChart1"/>
    <dgm:cxn modelId="{ECFE7947-9681-46F0-A384-59F00B4C243F}" type="presParOf" srcId="{E6378179-15BF-4B60-A704-64C2B3F3ABAF}" destId="{77DC730F-99F0-4407-9C57-37CD083503EB}" srcOrd="0" destOrd="0" presId="urn:microsoft.com/office/officeart/2005/8/layout/orgChart1"/>
    <dgm:cxn modelId="{E7AA7F93-9705-47D8-8683-E90E3347ADC9}" type="presParOf" srcId="{E6378179-15BF-4B60-A704-64C2B3F3ABAF}" destId="{14E9EA72-7B46-4FFB-A3FD-9879E3586C2F}" srcOrd="1" destOrd="0" presId="urn:microsoft.com/office/officeart/2005/8/layout/orgChart1"/>
    <dgm:cxn modelId="{AFC75052-F220-498C-BE39-BA562E759132}" type="presParOf" srcId="{097EEFB6-C605-4CCD-84F3-DA854E0BB147}" destId="{A968D27A-8B48-4F8E-83F1-635CFEDCCED6}" srcOrd="1" destOrd="0" presId="urn:microsoft.com/office/officeart/2005/8/layout/orgChart1"/>
    <dgm:cxn modelId="{569F88F7-9E5C-4203-B3FB-4ECD330883E3}" type="presParOf" srcId="{097EEFB6-C605-4CCD-84F3-DA854E0BB147}" destId="{F6C6743C-3154-4D43-B81D-DC84679DDBE3}" srcOrd="2" destOrd="0" presId="urn:microsoft.com/office/officeart/2005/8/layout/orgChart1"/>
    <dgm:cxn modelId="{D9F7E74F-15A3-47E1-85EE-EDD7B8B00101}" type="presParOf" srcId="{39715868-3D5F-4860-ABD8-094DC47D0F09}" destId="{AEE6D901-59E7-4A97-9ED7-1367C898391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60820-F160-474F-B384-5E819C743527}">
      <dsp:nvSpPr>
        <dsp:cNvPr id="0" name=""/>
        <dsp:cNvSpPr/>
      </dsp:nvSpPr>
      <dsp:spPr>
        <a:xfrm>
          <a:off x="4428496" y="1044118"/>
          <a:ext cx="3010231" cy="535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129"/>
              </a:lnTo>
              <a:lnTo>
                <a:pt x="3010231" y="268129"/>
              </a:lnTo>
              <a:lnTo>
                <a:pt x="3010231" y="535597"/>
              </a:lnTo>
            </a:path>
          </a:pathLst>
        </a:custGeom>
        <a:noFill/>
        <a:ln w="11429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D9AFE-EEF1-45DA-BF91-ED24D2E730CD}">
      <dsp:nvSpPr>
        <dsp:cNvPr id="0" name=""/>
        <dsp:cNvSpPr/>
      </dsp:nvSpPr>
      <dsp:spPr>
        <a:xfrm>
          <a:off x="4310764" y="1044118"/>
          <a:ext cx="91440" cy="535597"/>
        </a:xfrm>
        <a:custGeom>
          <a:avLst/>
          <a:gdLst/>
          <a:ahLst/>
          <a:cxnLst/>
          <a:rect l="0" t="0" r="0" b="0"/>
          <a:pathLst>
            <a:path>
              <a:moveTo>
                <a:pt x="117732" y="0"/>
              </a:moveTo>
              <a:lnTo>
                <a:pt x="117732" y="268129"/>
              </a:lnTo>
              <a:lnTo>
                <a:pt x="45720" y="268129"/>
              </a:lnTo>
              <a:lnTo>
                <a:pt x="45720" y="535597"/>
              </a:lnTo>
            </a:path>
          </a:pathLst>
        </a:custGeom>
        <a:noFill/>
        <a:ln w="11429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CAAA43-0C6C-4ACF-B43E-2026C7F03FFE}">
      <dsp:nvSpPr>
        <dsp:cNvPr id="0" name=""/>
        <dsp:cNvSpPr/>
      </dsp:nvSpPr>
      <dsp:spPr>
        <a:xfrm>
          <a:off x="1273654" y="1044118"/>
          <a:ext cx="3154841" cy="556574"/>
        </a:xfrm>
        <a:custGeom>
          <a:avLst/>
          <a:gdLst/>
          <a:ahLst/>
          <a:cxnLst/>
          <a:rect l="0" t="0" r="0" b="0"/>
          <a:pathLst>
            <a:path>
              <a:moveTo>
                <a:pt x="3154841" y="0"/>
              </a:moveTo>
              <a:lnTo>
                <a:pt x="3154841" y="289106"/>
              </a:lnTo>
              <a:lnTo>
                <a:pt x="0" y="289106"/>
              </a:lnTo>
              <a:lnTo>
                <a:pt x="0" y="556574"/>
              </a:lnTo>
            </a:path>
          </a:pathLst>
        </a:custGeom>
        <a:noFill/>
        <a:ln w="11429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3402B8-8945-4405-9035-D27D923E6AC0}">
      <dsp:nvSpPr>
        <dsp:cNvPr id="0" name=""/>
        <dsp:cNvSpPr/>
      </dsp:nvSpPr>
      <dsp:spPr>
        <a:xfrm>
          <a:off x="3024343" y="83846"/>
          <a:ext cx="2808306" cy="96027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400" kern="1200" dirty="0" smtClean="0"/>
            <a:t>Estructura </a:t>
          </a:r>
          <a:endParaRPr lang="es-ES" sz="4400" kern="1200" dirty="0"/>
        </a:p>
      </dsp:txBody>
      <dsp:txXfrm>
        <a:off x="3024343" y="83846"/>
        <a:ext cx="2808306" cy="960271"/>
      </dsp:txXfrm>
    </dsp:sp>
    <dsp:sp modelId="{6357BFAC-B1CD-4B80-A65A-4768DF9E851C}">
      <dsp:nvSpPr>
        <dsp:cNvPr id="0" name=""/>
        <dsp:cNvSpPr/>
      </dsp:nvSpPr>
      <dsp:spPr>
        <a:xfrm>
          <a:off x="0" y="1600692"/>
          <a:ext cx="2547309" cy="127365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400" kern="1200" dirty="0" smtClean="0"/>
            <a:t>Conducta</a:t>
          </a:r>
          <a:endParaRPr lang="es-ES" sz="4400" kern="1200" dirty="0"/>
        </a:p>
      </dsp:txBody>
      <dsp:txXfrm>
        <a:off x="0" y="1600692"/>
        <a:ext cx="2547309" cy="1273654"/>
      </dsp:txXfrm>
    </dsp:sp>
    <dsp:sp modelId="{C56B05CB-D552-46F7-BDF5-DBC6E9363E96}">
      <dsp:nvSpPr>
        <dsp:cNvPr id="0" name=""/>
        <dsp:cNvSpPr/>
      </dsp:nvSpPr>
      <dsp:spPr>
        <a:xfrm>
          <a:off x="3082829" y="1579715"/>
          <a:ext cx="2547309" cy="127365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400" kern="1200" dirty="0" smtClean="0"/>
            <a:t>Resultado</a:t>
          </a:r>
          <a:endParaRPr lang="es-ES" sz="4400" kern="1200" dirty="0"/>
        </a:p>
      </dsp:txBody>
      <dsp:txXfrm>
        <a:off x="3082829" y="1579715"/>
        <a:ext cx="2547309" cy="1273654"/>
      </dsp:txXfrm>
    </dsp:sp>
    <dsp:sp modelId="{77DC730F-99F0-4407-9C57-37CD083503EB}">
      <dsp:nvSpPr>
        <dsp:cNvPr id="0" name=""/>
        <dsp:cNvSpPr/>
      </dsp:nvSpPr>
      <dsp:spPr>
        <a:xfrm>
          <a:off x="6165073" y="1579715"/>
          <a:ext cx="2547309" cy="127365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400" kern="1200" dirty="0" smtClean="0"/>
            <a:t>Nexo causal</a:t>
          </a:r>
          <a:endParaRPr lang="es-ES" sz="4400" kern="1200" dirty="0"/>
        </a:p>
      </dsp:txBody>
      <dsp:txXfrm>
        <a:off x="6165073" y="1579715"/>
        <a:ext cx="2547309" cy="1273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10/10/2025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Derecho Penal General I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827584" y="2679762"/>
            <a:ext cx="7632848" cy="1591326"/>
          </a:xfrm>
        </p:spPr>
        <p:txBody>
          <a:bodyPr>
            <a:noAutofit/>
          </a:bodyPr>
          <a:lstStyle/>
          <a:p>
            <a:r>
              <a:rPr lang="es-ES" sz="4000" dirty="0">
                <a:solidFill>
                  <a:schemeClr val="tx1"/>
                </a:solidFill>
              </a:rPr>
              <a:t>Tema VII: La parte objetiva del delito. </a:t>
            </a:r>
          </a:p>
        </p:txBody>
      </p:sp>
    </p:spTree>
    <p:extLst>
      <p:ext uri="{BB962C8B-B14F-4D97-AF65-F5344CB8AC3E}">
        <p14:creationId xmlns:p14="http://schemas.microsoft.com/office/powerpoint/2010/main" val="2701293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7309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Delitos de mera actividad.</a:t>
            </a:r>
          </a:p>
          <a:p>
            <a:pPr algn="just"/>
            <a:r>
              <a:rPr lang="es-ES" b="1" dirty="0" smtClean="0"/>
              <a:t>Delitos </a:t>
            </a:r>
            <a:r>
              <a:rPr lang="es-ES" b="1" dirty="0"/>
              <a:t>plurisubsistentes o de ejecución compuesta: </a:t>
            </a:r>
            <a:endParaRPr lang="es-ES" b="1" dirty="0" smtClean="0"/>
          </a:p>
          <a:p>
            <a:pPr marL="0" indent="0" algn="just">
              <a:buNone/>
            </a:pPr>
            <a:r>
              <a:rPr lang="es-ES" dirty="0" smtClean="0"/>
              <a:t>A pesar </a:t>
            </a:r>
            <a:r>
              <a:rPr lang="es-ES" dirty="0"/>
              <a:t>de estar integrados por una sola acción, ésta puede descomponerse en varios </a:t>
            </a:r>
            <a:r>
              <a:rPr lang="es-ES" dirty="0" smtClean="0"/>
              <a:t>actos.</a:t>
            </a:r>
          </a:p>
          <a:p>
            <a:pPr marL="0" indent="0" algn="just">
              <a:buNone/>
            </a:pPr>
            <a:r>
              <a:rPr lang="es-ES" b="1" dirty="0" smtClean="0"/>
              <a:t>Ej. </a:t>
            </a:r>
            <a:r>
              <a:rPr lang="es-ES" dirty="0"/>
              <a:t>art 432. b) NCP </a:t>
            </a:r>
            <a:r>
              <a:rPr lang="es-ES" b="1" dirty="0"/>
              <a:t>DELITOS CONTRA LOS PROCESOS ELECTORALES Y DE PARTICIPACIÓN DEMOCRÁTICA</a:t>
            </a:r>
          </a:p>
          <a:p>
            <a:pPr marL="0" indent="0" algn="just">
              <a:buNone/>
            </a:pPr>
            <a:r>
              <a:rPr lang="es-ES" dirty="0" smtClean="0"/>
              <a:t>vote </a:t>
            </a:r>
            <a:r>
              <a:rPr lang="es-ES" dirty="0"/>
              <a:t>por otra persona, o lo haga más de una vez en un mismo proceso electoral o de participación democrática.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1626007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9358" y="483518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s-ES" b="1" dirty="0" smtClean="0"/>
              <a:t>Delitos de simple omisión.</a:t>
            </a:r>
          </a:p>
          <a:p>
            <a:pPr marL="0" indent="0" algn="just">
              <a:buNone/>
            </a:pPr>
            <a:r>
              <a:rPr lang="es-ES" dirty="0"/>
              <a:t>S</a:t>
            </a:r>
            <a:r>
              <a:rPr lang="es-ES" dirty="0" smtClean="0"/>
              <a:t>on </a:t>
            </a:r>
            <a:r>
              <a:rPr lang="es-ES" dirty="0"/>
              <a:t>aquellos en los cuales, según la figura delictiva, la conducta prohibida consiste en la no realización de una </a:t>
            </a:r>
            <a:r>
              <a:rPr lang="es-ES" dirty="0" smtClean="0"/>
              <a:t>acción </a:t>
            </a:r>
            <a:r>
              <a:rPr lang="es-ES" dirty="0"/>
              <a:t>exigida por la </a:t>
            </a:r>
            <a:r>
              <a:rPr lang="es-ES" dirty="0" smtClean="0"/>
              <a:t>ley.</a:t>
            </a:r>
          </a:p>
          <a:p>
            <a:pPr marL="0" indent="0" algn="just">
              <a:buNone/>
            </a:pPr>
            <a:r>
              <a:rPr lang="es-ES" dirty="0" smtClean="0"/>
              <a:t>Ej. Art 101.1 Ley 62/87 o Art 122.1 NCP Infracción de los deberes de resistencia. </a:t>
            </a:r>
          </a:p>
          <a:p>
            <a:pPr marL="0" indent="0" algn="just">
              <a:buNone/>
            </a:pPr>
            <a:r>
              <a:rPr lang="es-ES" dirty="0" smtClean="0"/>
              <a:t>El </a:t>
            </a:r>
            <a:r>
              <a:rPr lang="es-ES" dirty="0"/>
              <a:t>funcionario del Estado o del Gobierno que no resista por todos los medios a su alcance cualquier acto contra el orden constitucional, invasión, insurrección o sedición, </a:t>
            </a:r>
            <a:r>
              <a:rPr lang="es-ES" dirty="0" smtClean="0"/>
              <a:t>(…). </a:t>
            </a:r>
          </a:p>
          <a:p>
            <a:pPr marL="0" indent="0" algn="just">
              <a:buNone/>
            </a:pPr>
            <a:endParaRPr lang="es-ES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1825305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09195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s-ES" b="1" dirty="0" smtClean="0"/>
              <a:t>Delitos de simple omisión.</a:t>
            </a:r>
          </a:p>
          <a:p>
            <a:pPr marL="0" indent="0" algn="just">
              <a:buNone/>
            </a:pPr>
            <a:r>
              <a:rPr lang="es-ES" dirty="0"/>
              <a:t>S</a:t>
            </a:r>
            <a:r>
              <a:rPr lang="es-ES" dirty="0" smtClean="0"/>
              <a:t>on </a:t>
            </a:r>
            <a:r>
              <a:rPr lang="es-ES" dirty="0"/>
              <a:t>aquellos en los cuales, según la figura delictiva, la conducta prohibida consiste en la no realización de una </a:t>
            </a:r>
            <a:r>
              <a:rPr lang="es-ES" dirty="0" smtClean="0"/>
              <a:t>acción </a:t>
            </a:r>
            <a:r>
              <a:rPr lang="es-ES" dirty="0"/>
              <a:t>exigida por la </a:t>
            </a:r>
            <a:r>
              <a:rPr lang="es-ES" dirty="0" smtClean="0"/>
              <a:t>ley.</a:t>
            </a:r>
          </a:p>
          <a:p>
            <a:pPr algn="just"/>
            <a:r>
              <a:rPr lang="es-ES" dirty="0" smtClean="0"/>
              <a:t>Propios</a:t>
            </a:r>
            <a:r>
              <a:rPr lang="es-ES" dirty="0"/>
              <a:t>.</a:t>
            </a:r>
            <a:r>
              <a:rPr lang="es-ES" dirty="0" smtClean="0"/>
              <a:t> </a:t>
            </a:r>
          </a:p>
          <a:p>
            <a:pPr algn="just"/>
            <a:r>
              <a:rPr lang="es-ES" dirty="0" smtClean="0"/>
              <a:t>Impropios.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41791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9419" y="483518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Delitos de simple omisión.</a:t>
            </a:r>
          </a:p>
          <a:p>
            <a:pPr marL="0" indent="0" algn="just">
              <a:buNone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on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aquellos en los cuales, según la figura delictiva, la conducta prohibida consiste en la no realización de una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acción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exigida por la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ley.</a:t>
            </a:r>
          </a:p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Propios: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Son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aquellos en los que los sujetos dejan de hacer lo que la ley le obliga a que realicen y que tiene el deber de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actuar.</a:t>
            </a:r>
          </a:p>
          <a:p>
            <a:pPr marL="0" indent="0"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Ej. Art 196 Ley 62/87Art 240.2 NCP </a:t>
            </a:r>
            <a:r>
              <a:rPr lang="es-ES" sz="2000" b="1" dirty="0">
                <a:latin typeface="Arial" pitchFamily="34" charset="0"/>
                <a:cs typeface="Arial" pitchFamily="34" charset="0"/>
              </a:rPr>
              <a:t>Otros actos</a:t>
            </a:r>
            <a:r>
              <a:rPr lang="es-ES" sz="2000" b="1" baseline="-25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>
                <a:latin typeface="Arial" pitchFamily="34" charset="0"/>
                <a:cs typeface="Arial" pitchFamily="34" charset="0"/>
              </a:rPr>
              <a:t>que implican riesgo para la salud pública </a:t>
            </a: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veterinario que no dé cuenta a las autoridades competentes de los casos de animales que presenten síntomas o padezcan enfermedades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(…),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que conozca por razón de su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profesión(…). 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115722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9419" y="483518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Delitos de simple omisión.</a:t>
            </a:r>
          </a:p>
          <a:p>
            <a:pPr marL="0" indent="0" algn="just">
              <a:buNone/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on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aquellos en los cuales, según la figura delictiva, la conducta prohibida consiste en la no realización de una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acción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exigida por la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ley.</a:t>
            </a:r>
          </a:p>
          <a:p>
            <a:pPr algn="just"/>
            <a:r>
              <a:rPr lang="es-ES" sz="2400" b="1" dirty="0">
                <a:latin typeface="Arial" pitchFamily="34" charset="0"/>
                <a:cs typeface="Arial" pitchFamily="34" charset="0"/>
              </a:rPr>
              <a:t>Impropios: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van a ser los conocidos por delitos de </a:t>
            </a:r>
            <a:r>
              <a:rPr lang="es-ES" sz="2400" b="1" dirty="0">
                <a:latin typeface="Arial" pitchFamily="34" charset="0"/>
                <a:cs typeface="Arial" pitchFamily="34" charset="0"/>
              </a:rPr>
              <a:t>comisión por omisión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157170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1041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s-ES" sz="2800" b="1" dirty="0" smtClean="0"/>
              <a:t>Delitos </a:t>
            </a:r>
            <a:r>
              <a:rPr lang="es-ES" sz="2800" b="1" dirty="0"/>
              <a:t>de comisión por </a:t>
            </a:r>
            <a:r>
              <a:rPr lang="es-ES" sz="2800" b="1" dirty="0" smtClean="0"/>
              <a:t>omisión</a:t>
            </a:r>
            <a:r>
              <a:rPr lang="es-ES" sz="2800" b="1" dirty="0"/>
              <a:t>.</a:t>
            </a:r>
          </a:p>
          <a:p>
            <a:pPr marL="0" lvl="0" indent="0" algn="just">
              <a:buNone/>
            </a:pPr>
            <a:r>
              <a:rPr lang="es-ES" sz="2800" dirty="0" smtClean="0"/>
              <a:t>Son </a:t>
            </a:r>
            <a:r>
              <a:rPr lang="es-ES" sz="2800" dirty="0"/>
              <a:t>aquellos en los cuales el sujeto, no haciendo </a:t>
            </a:r>
            <a:r>
              <a:rPr lang="es-ES" sz="2800" b="1" dirty="0"/>
              <a:t>(conducta omisivas) </a:t>
            </a:r>
            <a:r>
              <a:rPr lang="es-ES" sz="2800" dirty="0"/>
              <a:t>causa una </a:t>
            </a:r>
            <a:r>
              <a:rPr lang="es-ES" sz="2800" dirty="0" smtClean="0"/>
              <a:t>trasformación </a:t>
            </a:r>
            <a:r>
              <a:rPr lang="es-ES" sz="2800" dirty="0"/>
              <a:t>en el mundo exterior </a:t>
            </a:r>
            <a:r>
              <a:rPr lang="es-ES" sz="2800" b="1" dirty="0"/>
              <a:t>(resultado comisivo). </a:t>
            </a:r>
          </a:p>
          <a:p>
            <a:pPr marL="0" indent="0">
              <a:buNone/>
            </a:pPr>
            <a:endParaRPr lang="es-ES" sz="2800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85313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7857" y="483518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s-ES" b="1" dirty="0" smtClean="0"/>
              <a:t>Delitos de resultados: </a:t>
            </a:r>
          </a:p>
          <a:p>
            <a:pPr marL="0" indent="0" algn="just">
              <a:buNone/>
            </a:pPr>
            <a:r>
              <a:rPr lang="es-ES" dirty="0" smtClean="0"/>
              <a:t>Son </a:t>
            </a:r>
            <a:r>
              <a:rPr lang="es-ES" dirty="0"/>
              <a:t>aquellos en los cuales se produce un efecto diferenciado de la conducta y separable de ella tanto en el tiempo como en el </a:t>
            </a:r>
            <a:r>
              <a:rPr lang="es-ES" dirty="0" smtClean="0"/>
              <a:t>espacio.</a:t>
            </a:r>
          </a:p>
          <a:p>
            <a:pPr marL="0" indent="0" algn="just">
              <a:buNone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Ej. Art 261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Ley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62/87 o Art 343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NCP</a:t>
            </a:r>
            <a:r>
              <a:rPr lang="es-ES" dirty="0" smtClean="0"/>
              <a:t> </a:t>
            </a:r>
          </a:p>
          <a:p>
            <a:pPr marL="0" indent="0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  Quien </a:t>
            </a:r>
            <a:r>
              <a:rPr lang="es-ES" dirty="0">
                <a:latin typeface="Arial" pitchFamily="34" charset="0"/>
                <a:cs typeface="Arial" pitchFamily="34" charset="0"/>
              </a:rPr>
              <a:t>mate a otra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persona, (…).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707904" y="4655213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427095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1650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s-ES" b="1" dirty="0" smtClean="0"/>
              <a:t>Delitos de conducta indiferente.</a:t>
            </a:r>
          </a:p>
          <a:p>
            <a:pPr marL="0" indent="0">
              <a:buNone/>
            </a:pPr>
            <a:r>
              <a:rPr lang="es-ES" dirty="0"/>
              <a:t>Trata de </a:t>
            </a:r>
            <a:r>
              <a:rPr lang="es-ES" b="1" dirty="0"/>
              <a:t>normas penales en blanco</a:t>
            </a:r>
            <a:r>
              <a:rPr lang="es-ES" dirty="0"/>
              <a:t> en las cuales la norma complementaria determinaría la forma de la conducta.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Ej.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Art 140.1 c)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Ley 62/87 o Art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299 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NCP</a:t>
            </a:r>
            <a:r>
              <a:rPr lang="es-ES" dirty="0"/>
              <a:t> </a:t>
            </a:r>
          </a:p>
          <a:p>
            <a:pPr marL="0" lvl="0" indent="0">
              <a:buNone/>
            </a:pPr>
            <a:r>
              <a:rPr lang="es-ES" b="1" dirty="0"/>
              <a:t>incumpla las regulaciones </a:t>
            </a:r>
            <a:r>
              <a:rPr lang="es-ES" dirty="0"/>
              <a:t>establecidas para la gestión económica o para la ejecución, control o liquidación del presupuesto del Estado, o las relativas al libramiento o la utilización de documentos crediticios. </a:t>
            </a:r>
          </a:p>
          <a:p>
            <a:pPr marL="0" indent="0">
              <a:buNone/>
            </a:pPr>
            <a:endParaRPr lang="es-ES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691703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0899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131590"/>
            <a:ext cx="8503920" cy="3429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s-ES" dirty="0" smtClean="0"/>
              <a:t>Delitos de acción y resultado.</a:t>
            </a:r>
          </a:p>
          <a:p>
            <a:pPr marL="0" indent="0">
              <a:buNone/>
            </a:pPr>
            <a:r>
              <a:rPr lang="es-ES_tradnl" dirty="0"/>
              <a:t>Tiene que haber un comportamiento y  definirse el resultado en el tipo penal</a:t>
            </a:r>
            <a:r>
              <a:rPr lang="es-ES_tradnl" dirty="0" smtClean="0"/>
              <a:t>.</a:t>
            </a:r>
          </a:p>
          <a:p>
            <a:pPr marL="0" indent="0">
              <a:buNone/>
            </a:pPr>
            <a:r>
              <a:rPr lang="es-ES_tradnl" sz="2400" dirty="0" smtClean="0"/>
              <a:t>Ej.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Art 171.1  NCP</a:t>
            </a:r>
            <a:r>
              <a:rPr lang="es-ES" sz="2400" dirty="0"/>
              <a:t> Revelación de información oficial clasificada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626647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0899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s-ES" b="1" dirty="0" smtClean="0"/>
              <a:t>Delitos de acción y resultado.</a:t>
            </a:r>
          </a:p>
          <a:p>
            <a:pPr marL="0" indent="0" algn="just">
              <a:buNone/>
            </a:pPr>
            <a:r>
              <a:rPr lang="es-ES" dirty="0"/>
              <a:t>Quien, por razón de su cargo, posea o conozca una información oficial clasificada, </a:t>
            </a:r>
            <a:r>
              <a:rPr lang="es-ES" dirty="0" smtClean="0"/>
              <a:t>(…)relativa </a:t>
            </a:r>
            <a:r>
              <a:rPr lang="es-ES" dirty="0"/>
              <a:t>a la producción, los bienes, los servicios o la defensa y en general a la gestión de cualquiera de ellos, la revele </a:t>
            </a:r>
            <a:r>
              <a:rPr lang="es-ES" b="1" u="sng" dirty="0" smtClean="0"/>
              <a:t>(Acción) </a:t>
            </a:r>
            <a:r>
              <a:rPr lang="es-ES" dirty="0" smtClean="0"/>
              <a:t>y</a:t>
            </a:r>
            <a:r>
              <a:rPr lang="es-ES" dirty="0"/>
              <a:t>, con ello, afecte intereses significativos o esenciales de la entidad de que se </a:t>
            </a:r>
            <a:r>
              <a:rPr lang="es-ES" dirty="0" smtClean="0"/>
              <a:t>trate, (…) </a:t>
            </a:r>
            <a:r>
              <a:rPr lang="es-ES" b="1" dirty="0" smtClean="0"/>
              <a:t>(Resultado)</a:t>
            </a:r>
            <a:endParaRPr lang="es-ES" b="1" dirty="0"/>
          </a:p>
          <a:p>
            <a:pPr marL="0" indent="0">
              <a:buNone/>
            </a:pPr>
            <a:endParaRPr lang="es-ES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74106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Cuestión de estudio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Concepto y estructura de la parte objetiva del delito. La conducta, el resultado y el nexo </a:t>
            </a:r>
            <a:r>
              <a:rPr lang="es-ES_tradnl" dirty="0" smtClean="0"/>
              <a:t>causal.</a:t>
            </a:r>
          </a:p>
          <a:p>
            <a:pPr marL="514350" lvl="0" indent="-514350">
              <a:buFont typeface="+mj-lt"/>
              <a:buAutoNum type="arabicPeriod"/>
            </a:pP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Clasificación de los delitos por la parte objetiva. Delitos de mera actividad, de simple omisión, de resultado, de conducta indiferente, de acción y resultado y de comisión por omisión.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endParaRPr lang="es-ES_tradnl" dirty="0" smtClean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 smtClean="0"/>
              <a:t>La </a:t>
            </a:r>
            <a:r>
              <a:rPr lang="es-ES_tradnl" dirty="0"/>
              <a:t>fuerza física irresistible.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215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0899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s-ES" dirty="0"/>
              <a:t>Delitos que no consiste ni en un hacer ni en un no hacer.</a:t>
            </a:r>
          </a:p>
          <a:p>
            <a:r>
              <a:rPr lang="es-ES" b="1" dirty="0"/>
              <a:t>Delitos de </a:t>
            </a:r>
            <a:r>
              <a:rPr lang="es-ES" b="1" dirty="0" smtClean="0"/>
              <a:t>posesión.</a:t>
            </a:r>
          </a:p>
          <a:p>
            <a:r>
              <a:rPr lang="es-ES" b="1" dirty="0"/>
              <a:t>Delitos de expresión o </a:t>
            </a:r>
            <a:r>
              <a:rPr lang="es-ES" b="1" dirty="0" smtClean="0"/>
              <a:t>manifestación.</a:t>
            </a:r>
            <a:endParaRPr lang="es-ES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083540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0899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58670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s-ES" dirty="0"/>
              <a:t>Delitos que no consiste ni en un hacer ni en un no hacer</a:t>
            </a:r>
            <a:r>
              <a:rPr lang="es-ES" dirty="0" smtClean="0"/>
              <a:t>.</a:t>
            </a:r>
          </a:p>
          <a:p>
            <a:pPr marL="514350" indent="-514350">
              <a:buFont typeface="+mj-lt"/>
              <a:buAutoNum type="arabicPeriod" startAt="7"/>
            </a:pPr>
            <a:endParaRPr lang="es-ES" dirty="0"/>
          </a:p>
          <a:p>
            <a:r>
              <a:rPr lang="es-ES" b="1" dirty="0"/>
              <a:t>Delitos de </a:t>
            </a:r>
            <a:r>
              <a:rPr lang="es-ES" b="1" dirty="0" smtClean="0"/>
              <a:t>posesión: </a:t>
            </a:r>
            <a:r>
              <a:rPr lang="es-ES" dirty="0" smtClean="0"/>
              <a:t>Son </a:t>
            </a:r>
            <a:r>
              <a:rPr lang="es-ES" dirty="0"/>
              <a:t>aquellos en los cuales el comportamiento prohibido penalmente consiste en la mera tenencia de ciertos </a:t>
            </a:r>
            <a:r>
              <a:rPr lang="es-ES" dirty="0" smtClean="0"/>
              <a:t>objetos.</a:t>
            </a:r>
          </a:p>
          <a:p>
            <a:pPr marL="0" indent="0">
              <a:buNone/>
            </a:pPr>
            <a:endParaRPr lang="es-ES" b="1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9331402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0899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5867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/>
              <a:t>Ej</a:t>
            </a:r>
            <a:r>
              <a:rPr lang="es-ES" dirty="0"/>
              <a:t>.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Art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21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Ley 62/87 o Art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279  NCP</a:t>
            </a:r>
            <a:r>
              <a:rPr lang="es-ES" dirty="0" smtClean="0"/>
              <a:t>. </a:t>
            </a:r>
            <a:r>
              <a:rPr lang="es-ES" dirty="0"/>
              <a:t>PORTACIÓN Y TENENCIA ILEGAL DE ARMAS Y EXPLOSIVOS </a:t>
            </a:r>
          </a:p>
          <a:p>
            <a:pPr marL="0" indent="0">
              <a:buNone/>
            </a:pPr>
            <a:r>
              <a:rPr lang="es-ES" sz="2900" dirty="0" smtClean="0"/>
              <a:t>Quien </a:t>
            </a:r>
            <a:r>
              <a:rPr lang="es-ES" sz="2900" b="1" dirty="0"/>
              <a:t>porte o tenga </a:t>
            </a:r>
            <a:r>
              <a:rPr lang="es-ES" sz="2900" dirty="0"/>
              <a:t>en su poder un puñal, una navaja, un punzón, un cuchillo o cualquier instrumento cortante, punzante o contundente, cuando las circunstancias de la portación o tenencia evidencien que está destinado a la comisión de un </a:t>
            </a:r>
            <a:r>
              <a:rPr lang="es-ES" sz="2900" dirty="0" smtClean="0"/>
              <a:t>delito (…)</a:t>
            </a:r>
            <a:endParaRPr lang="es-ES" sz="2900" dirty="0"/>
          </a:p>
          <a:p>
            <a:pPr marL="0" indent="0">
              <a:buNone/>
            </a:pPr>
            <a:endParaRPr lang="es-ES" b="1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8060728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0899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s-ES" dirty="0"/>
              <a:t>Delitos que no consiste ni en un hacer ni en un no hacer.</a:t>
            </a:r>
          </a:p>
          <a:p>
            <a:pPr algn="just"/>
            <a:r>
              <a:rPr lang="es-ES" b="1" dirty="0" smtClean="0"/>
              <a:t>Delitos </a:t>
            </a:r>
            <a:r>
              <a:rPr lang="es-ES" b="1" dirty="0"/>
              <a:t>de expresión o </a:t>
            </a:r>
            <a:r>
              <a:rPr lang="es-ES" b="1" dirty="0" smtClean="0"/>
              <a:t>manifestación: </a:t>
            </a:r>
            <a:r>
              <a:rPr lang="es-ES" dirty="0"/>
              <a:t>S</a:t>
            </a:r>
            <a:r>
              <a:rPr lang="es-ES" dirty="0" smtClean="0"/>
              <a:t>on </a:t>
            </a:r>
            <a:r>
              <a:rPr lang="es-ES" dirty="0"/>
              <a:t>aquellos en los cuales la conducta prohibida consiste en una mera </a:t>
            </a:r>
            <a:r>
              <a:rPr lang="es-ES" b="1" dirty="0"/>
              <a:t>declaración, una manifestación provista de contenido intelectual</a:t>
            </a:r>
            <a:r>
              <a:rPr lang="es-ES" dirty="0"/>
              <a:t>. </a:t>
            </a:r>
            <a:r>
              <a:rPr lang="es-ES" dirty="0" smtClean="0"/>
              <a:t>La </a:t>
            </a:r>
            <a:r>
              <a:rPr lang="es-ES" dirty="0"/>
              <a:t>ilicitud de los delitos de expresión radica en la falsedad de esa manifestación</a:t>
            </a:r>
          </a:p>
          <a:p>
            <a:pPr algn="just"/>
            <a:endParaRPr lang="es-ES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1363843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0899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s-ES" dirty="0"/>
              <a:t>Delitos que no consiste ni en un hacer ni en un no hacer.</a:t>
            </a:r>
          </a:p>
          <a:p>
            <a:pPr marL="0" indent="0">
              <a:buNone/>
            </a:pPr>
            <a:r>
              <a:rPr lang="es-ES" dirty="0"/>
              <a:t>Ej.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Art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55.1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Ley 62/87 o Art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199.1  NCP. Perjurio</a:t>
            </a:r>
            <a:endParaRPr lang="es-ES" dirty="0" smtClean="0"/>
          </a:p>
          <a:p>
            <a:pPr marL="0" indent="0">
              <a:buNone/>
            </a:pPr>
            <a:r>
              <a:rPr lang="es-ES" dirty="0"/>
              <a:t>Quien, intencionalmente, al comparecer como testigo, víctima o perjudicado, perito o intérprete, ante un tribunal o funcionario competente, preste una declaración falsa o deje de decir lo que sabe acerca de lo que se le interroga, </a:t>
            </a:r>
            <a:r>
              <a:rPr lang="es-ES" dirty="0" smtClean="0"/>
              <a:t>(…). 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12206806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La fuerza física irresistible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_tradnl" dirty="0"/>
              <a:t>Es la cual el sujeto actúa contra su propia voluntad, bajo la influencia invencible de un constreñimiento físico exterior de tal intensidad que anule la voluntad de actuación o de no actuación del sujeto, obligándolo sin la posibilidad de oponerse a cometer el hecho delictivo. 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315-315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205147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Objetivos de la conferencia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s-ES" dirty="0"/>
              <a:t>Fundamentar, valorar y precisar los criterios aducidos para conceptuar la parte objetiva del delito, así como su estructura, a fin de llegar a opiniones debidamente argumentadas.</a:t>
            </a:r>
            <a:endParaRPr lang="es-ES" b="1" dirty="0"/>
          </a:p>
          <a:p>
            <a:pPr marL="514350" lvl="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s-ES_tradnl" dirty="0"/>
              <a:t>Comprender la importancia de la clasificación de los delitos según la parte objetiva, desarrollando los conocimientos necesarios para alcanzarla aplicación satisfactoria de esas categorías.</a:t>
            </a:r>
            <a:endParaRPr lang="es-ES" dirty="0"/>
          </a:p>
          <a:p>
            <a:pPr marL="514350" lvl="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es-ES_tradnl" dirty="0"/>
              <a:t>Establecer las diferencias entre los delitos de mera actividad, de simple omisión, de resultado, conducta indiferente, acción y resultado, comisión por omisión.</a:t>
            </a:r>
            <a:endParaRPr lang="es-ES" dirty="0"/>
          </a:p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99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95486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La </a:t>
            </a:r>
            <a:r>
              <a:rPr lang="es-ES" b="1" dirty="0">
                <a:solidFill>
                  <a:schemeClr val="tx1"/>
                </a:solidFill>
              </a:rPr>
              <a:t>parte objetiva del delito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es-ES" b="1" dirty="0" smtClean="0"/>
          </a:p>
          <a:p>
            <a:pPr algn="just"/>
            <a:endParaRPr lang="es-ES" b="1" dirty="0"/>
          </a:p>
          <a:p>
            <a:pPr algn="just"/>
            <a:r>
              <a:rPr lang="es-ES" b="1" dirty="0" smtClean="0"/>
              <a:t>Concepto: </a:t>
            </a:r>
            <a:r>
              <a:rPr lang="es-ES" dirty="0"/>
              <a:t>C</a:t>
            </a:r>
            <a:r>
              <a:rPr lang="es-ES" dirty="0" smtClean="0"/>
              <a:t>onstituida </a:t>
            </a:r>
            <a:r>
              <a:rPr lang="es-ES" dirty="0"/>
              <a:t>por los fenómenos o procesos </a:t>
            </a:r>
            <a:r>
              <a:rPr lang="es-ES" b="1" dirty="0"/>
              <a:t>ocurridos fuera de la conciencia del sujeto</a:t>
            </a:r>
            <a:r>
              <a:rPr lang="es-ES" dirty="0"/>
              <a:t> </a:t>
            </a:r>
            <a:r>
              <a:rPr lang="es-ES" dirty="0" smtClean="0"/>
              <a:t>como </a:t>
            </a:r>
            <a:r>
              <a:rPr lang="es-ES" dirty="0"/>
              <a:t>consecuencia de la </a:t>
            </a:r>
            <a:r>
              <a:rPr lang="es-ES" dirty="0" smtClean="0"/>
              <a:t>manifestación </a:t>
            </a:r>
            <a:r>
              <a:rPr lang="es-ES" dirty="0"/>
              <a:t>de su </a:t>
            </a:r>
            <a:r>
              <a:rPr lang="es-ES" b="1" dirty="0"/>
              <a:t>voluntad</a:t>
            </a:r>
            <a:r>
              <a:rPr lang="es-ES" dirty="0"/>
              <a:t>, por medio de la cual </a:t>
            </a:r>
            <a:r>
              <a:rPr lang="es-ES" b="1" dirty="0"/>
              <a:t>se ocasiona un daño</a:t>
            </a:r>
            <a:r>
              <a:rPr lang="es-ES" dirty="0"/>
              <a:t>, real o potencial, a objetos protegidos por el Derecho penal (a bienes jurídicos).</a:t>
            </a:r>
          </a:p>
          <a:p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644008" y="4587974"/>
            <a:ext cx="4332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247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94755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4148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La </a:t>
            </a:r>
            <a:r>
              <a:rPr lang="es-ES" b="1" dirty="0">
                <a:solidFill>
                  <a:schemeClr val="tx1"/>
                </a:solidFill>
              </a:rPr>
              <a:t>parte objetiva del delito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s-ES" b="1" dirty="0" smtClean="0"/>
          </a:p>
          <a:p>
            <a:pPr algn="just"/>
            <a:endParaRPr lang="es-ES" b="1" dirty="0"/>
          </a:p>
          <a:p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633306745"/>
              </p:ext>
            </p:extLst>
          </p:nvPr>
        </p:nvGraphicFramePr>
        <p:xfrm>
          <a:off x="179512" y="1047750"/>
          <a:ext cx="8712968" cy="3684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Flecha curvada hacia arriba"/>
          <p:cNvSpPr/>
          <p:nvPr/>
        </p:nvSpPr>
        <p:spPr>
          <a:xfrm flipH="1">
            <a:off x="1619672" y="4081028"/>
            <a:ext cx="5976664" cy="648072"/>
          </a:xfrm>
          <a:prstGeom prst="curvedUpArrow">
            <a:avLst>
              <a:gd name="adj1" fmla="val 25000"/>
              <a:gd name="adj2" fmla="val 100069"/>
              <a:gd name="adj3" fmla="val 25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2" name="11 Flecha curvada hacia arriba"/>
          <p:cNvSpPr/>
          <p:nvPr/>
        </p:nvSpPr>
        <p:spPr>
          <a:xfrm flipH="1">
            <a:off x="4608004" y="4077580"/>
            <a:ext cx="2984073" cy="438386"/>
          </a:xfrm>
          <a:prstGeom prst="curvedUpArrow">
            <a:avLst>
              <a:gd name="adj1" fmla="val 25000"/>
              <a:gd name="adj2" fmla="val 100069"/>
              <a:gd name="adj3" fmla="val 25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796136" y="3943399"/>
            <a:ext cx="3110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Relación entre  la conducta y el resultado. 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25025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4469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Delitos de mera actividad.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Delitos de simple omisión.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/>
              <a:t>Delitos de comisión por omisión.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Delitos de resultados.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Delitos de conducta indiferente.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Delitos de acción y resultado.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Delitos </a:t>
            </a:r>
            <a:r>
              <a:rPr lang="es-ES" dirty="0"/>
              <a:t>que no consiste ni en un hacer ni en un no </a:t>
            </a:r>
            <a:r>
              <a:rPr lang="es-ES" dirty="0" smtClean="0"/>
              <a:t>hacer.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endParaRPr lang="es-ES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410830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1650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Delitos de mera actividad.</a:t>
            </a:r>
          </a:p>
          <a:p>
            <a:pPr marL="0" indent="0">
              <a:buNone/>
            </a:pPr>
            <a:r>
              <a:rPr lang="es-ES" dirty="0" smtClean="0"/>
              <a:t> Se describe la conducta realizada por el sujeto, sin que sea necesario en su descripción que se produzca un resultado.</a:t>
            </a:r>
          </a:p>
          <a:p>
            <a:pPr marL="0" indent="0">
              <a:buNone/>
            </a:pPr>
            <a:r>
              <a:rPr lang="es-ES" b="1" dirty="0" smtClean="0"/>
              <a:t>Ej. </a:t>
            </a:r>
            <a:r>
              <a:rPr lang="es-ES" dirty="0" smtClean="0"/>
              <a:t>Art. 248.1 b) Ley 62/87 o art 330.1 b) NCP </a:t>
            </a:r>
            <a:r>
              <a:rPr lang="es-ES" b="1" dirty="0"/>
              <a:t>Falsificación de monedas. </a:t>
            </a:r>
          </a:p>
          <a:p>
            <a:pPr marL="0" indent="0" algn="just">
              <a:buNone/>
            </a:pPr>
            <a:r>
              <a:rPr lang="es-ES" dirty="0" smtClean="0"/>
              <a:t>b) </a:t>
            </a:r>
            <a:r>
              <a:rPr lang="es-ES" b="1" dirty="0" smtClean="0"/>
              <a:t>altere </a:t>
            </a:r>
            <a:r>
              <a:rPr lang="es-ES" b="1" dirty="0"/>
              <a:t>moneda</a:t>
            </a:r>
            <a:r>
              <a:rPr lang="es-ES" dirty="0"/>
              <a:t> legítima de curso legal en la República de Cuba </a:t>
            </a:r>
            <a:r>
              <a:rPr lang="es-ES" b="1" dirty="0"/>
              <a:t>para darle apariencia de un valor superior al que en realidad </a:t>
            </a:r>
            <a:r>
              <a:rPr lang="es-ES" b="1" dirty="0" smtClean="0"/>
              <a:t>tiene;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54640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1650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Delitos de mera actividad.</a:t>
            </a:r>
          </a:p>
          <a:p>
            <a:pPr marL="0" indent="0" algn="just">
              <a:buNone/>
            </a:pPr>
            <a:r>
              <a:rPr lang="es-ES" dirty="0" smtClean="0"/>
              <a:t> Se describe la conducta realizada por el sujeto, sin que sea necesario en su descripción que se produzca un resultado.</a:t>
            </a:r>
          </a:p>
          <a:p>
            <a:pPr algn="just"/>
            <a:r>
              <a:rPr lang="es-ES" dirty="0"/>
              <a:t>Delito </a:t>
            </a:r>
            <a:r>
              <a:rPr lang="es-ES" dirty="0" smtClean="0"/>
              <a:t>unisubsistentes.</a:t>
            </a:r>
          </a:p>
          <a:p>
            <a:pPr algn="just"/>
            <a:r>
              <a:rPr lang="es-ES" dirty="0" smtClean="0"/>
              <a:t>Delitos </a:t>
            </a:r>
            <a:r>
              <a:rPr lang="es-ES" dirty="0"/>
              <a:t>plurisubsistentes o de ejecución </a:t>
            </a:r>
            <a:r>
              <a:rPr lang="es-ES" dirty="0" smtClean="0"/>
              <a:t>compuesta.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656627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7309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Clasificación </a:t>
            </a:r>
            <a:r>
              <a:rPr lang="es-ES" b="1" dirty="0">
                <a:solidFill>
                  <a:schemeClr val="tx1"/>
                </a:solidFill>
              </a:rPr>
              <a:t>de los delitos por la parte objetiva.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Delitos de mera actividad.</a:t>
            </a:r>
          </a:p>
          <a:p>
            <a:pPr algn="just"/>
            <a:r>
              <a:rPr lang="es-ES" b="1" dirty="0" smtClean="0"/>
              <a:t>Delito unisubsistentes.</a:t>
            </a:r>
          </a:p>
          <a:p>
            <a:pPr marL="0" indent="0" algn="just">
              <a:buNone/>
            </a:pPr>
            <a:r>
              <a:rPr lang="es-ES" dirty="0"/>
              <a:t>Son aquellos en los cuales su perfeccionamiento se produce con un solo acto </a:t>
            </a:r>
            <a:r>
              <a:rPr lang="es-ES" dirty="0" smtClean="0"/>
              <a:t>Delitos </a:t>
            </a:r>
            <a:r>
              <a:rPr lang="es-ES" dirty="0"/>
              <a:t>plurisubsistentes o de ejecución </a:t>
            </a:r>
            <a:r>
              <a:rPr lang="es-ES" dirty="0" smtClean="0"/>
              <a:t>compuesta.</a:t>
            </a:r>
          </a:p>
          <a:p>
            <a:pPr marL="0" indent="0" algn="just">
              <a:buNone/>
            </a:pPr>
            <a:r>
              <a:rPr lang="es-ES" b="1" dirty="0"/>
              <a:t>Ej. </a:t>
            </a:r>
            <a:r>
              <a:rPr lang="es-ES" dirty="0"/>
              <a:t>Art. 248.1 </a:t>
            </a:r>
            <a:r>
              <a:rPr lang="es-ES" dirty="0" smtClean="0"/>
              <a:t>ch) </a:t>
            </a:r>
            <a:r>
              <a:rPr lang="es-ES" dirty="0"/>
              <a:t>Ley 62/87 o art 330.1 </a:t>
            </a:r>
            <a:r>
              <a:rPr lang="es-ES" dirty="0" smtClean="0"/>
              <a:t>d) NCP. </a:t>
            </a:r>
            <a:r>
              <a:rPr lang="es-ES" b="1" dirty="0" smtClean="0"/>
              <a:t>Falsificación de monedas. </a:t>
            </a:r>
            <a:endParaRPr lang="es-ES" b="1" dirty="0"/>
          </a:p>
          <a:p>
            <a:pPr marL="0" indent="0" algn="just">
              <a:buNone/>
            </a:pPr>
            <a:r>
              <a:rPr lang="es-ES" dirty="0" smtClean="0"/>
              <a:t>d) tenga </a:t>
            </a:r>
            <a:r>
              <a:rPr lang="es-ES" dirty="0"/>
              <a:t>en su poder monedas falsas que, por su número o cualquiera otra circunstancia, están destinadas a la expedición o circulación. </a:t>
            </a:r>
            <a:endParaRPr lang="es-ES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3707904" y="4731990"/>
            <a:ext cx="526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Pág. 274-314 . Manual DPG p I.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1044893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B4B4B4"/>
      </a:dk1>
      <a:lt1>
        <a:sysClr val="window" lastClr="212121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217</TotalTime>
  <Words>1719</Words>
  <Application>Microsoft Office PowerPoint</Application>
  <PresentationFormat>Presentación en pantalla (16:9)</PresentationFormat>
  <Paragraphs>135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Civil</vt:lpstr>
      <vt:lpstr>Derecho Penal General I</vt:lpstr>
      <vt:lpstr>Cuestión de estudio</vt:lpstr>
      <vt:lpstr>Objetivos de la conferencia</vt:lpstr>
      <vt:lpstr>La parte objetiva del delito</vt:lpstr>
      <vt:lpstr>La parte objetiva del delito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Clasificación de los delitos por la parte objetiva. </vt:lpstr>
      <vt:lpstr>La fuerza física irresistible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 Penal General I</dc:title>
  <dc:creator>Grueiro</dc:creator>
  <cp:lastModifiedBy>Luffi</cp:lastModifiedBy>
  <cp:revision>32</cp:revision>
  <dcterms:created xsi:type="dcterms:W3CDTF">2022-02-08T19:50:28Z</dcterms:created>
  <dcterms:modified xsi:type="dcterms:W3CDTF">2025-10-10T16:00:15Z</dcterms:modified>
</cp:coreProperties>
</file>