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2" r:id="rId26"/>
    <p:sldId id="283" r:id="rId27"/>
    <p:sldId id="281" r:id="rId28"/>
    <p:sldId id="284" r:id="rId29"/>
    <p:sldId id="285" r:id="rId30"/>
    <p:sldId id="286" r:id="rId31"/>
    <p:sldId id="287" r:id="rId32"/>
    <p:sldId id="288" r:id="rId33"/>
    <p:sldId id="289" r:id="rId34"/>
    <p:sldId id="291" r:id="rId35"/>
    <p:sldId id="290" r:id="rId36"/>
  </p:sldIdLst>
  <p:sldSz cx="9144000" cy="5143500" type="screen16x9"/>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77" y="-307"/>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2286"/>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88595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Subtítulo"/>
          <p:cNvSpPr>
            <a:spLocks noGrp="1"/>
          </p:cNvSpPr>
          <p:nvPr>
            <p:ph type="subTitle" idx="1"/>
          </p:nvPr>
        </p:nvSpPr>
        <p:spPr>
          <a:xfrm>
            <a:off x="1371600" y="2114550"/>
            <a:ext cx="6400800" cy="131445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7A847CFC-816F-41D0-AAC0-9BF4FEBC753E}" type="datetimeFigureOut">
              <a:rPr lang="es-ES" smtClean="0"/>
              <a:t>10/10/2025</a:t>
            </a:fld>
            <a:endParaRPr lang="es-ES"/>
          </a:p>
        </p:txBody>
      </p:sp>
      <p:sp>
        <p:nvSpPr>
          <p:cNvPr id="17" name="16 Marcador de pie de página"/>
          <p:cNvSpPr>
            <a:spLocks noGrp="1"/>
          </p:cNvSpPr>
          <p:nvPr>
            <p:ph type="ftr" sz="quarter" idx="11"/>
          </p:nvPr>
        </p:nvSpPr>
        <p:spPr/>
        <p:txBody>
          <a:bodyPr/>
          <a:lstStyle/>
          <a:p>
            <a:endParaRPr lang="es-ES"/>
          </a:p>
        </p:txBody>
      </p:sp>
      <p:sp>
        <p:nvSpPr>
          <p:cNvPr id="7" name="6 Conector recto"/>
          <p:cNvSpPr>
            <a:spLocks noChangeShapeType="1"/>
          </p:cNvSpPr>
          <p:nvPr/>
        </p:nvSpPr>
        <p:spPr bwMode="auto">
          <a:xfrm>
            <a:off x="155448" y="1815084"/>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auto">
          <a:xfrm>
            <a:off x="152400" y="114300"/>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1586484"/>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Elipse"/>
          <p:cNvSpPr/>
          <p:nvPr/>
        </p:nvSpPr>
        <p:spPr>
          <a:xfrm>
            <a:off x="4361688" y="1657350"/>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Marcador de número de diapositiva"/>
          <p:cNvSpPr>
            <a:spLocks noGrp="1"/>
          </p:cNvSpPr>
          <p:nvPr>
            <p:ph type="sldNum" sz="quarter" idx="12"/>
          </p:nvPr>
        </p:nvSpPr>
        <p:spPr>
          <a:xfrm>
            <a:off x="4343400" y="1649588"/>
            <a:ext cx="457200" cy="330994"/>
          </a:xfrm>
        </p:spPr>
        <p:txBody>
          <a:bodyPr/>
          <a:lstStyle>
            <a:lvl1pPr>
              <a:defRPr>
                <a:solidFill>
                  <a:schemeClr val="accent3">
                    <a:shade val="75000"/>
                  </a:schemeClr>
                </a:solidFill>
              </a:defRPr>
            </a:lvl1pPr>
          </a:lstStyle>
          <a:p>
            <a:fld id="{132FADFE-3B8F-471C-ABF0-DBC7717ECBBC}" type="slidenum">
              <a:rPr lang="es-ES" smtClean="0"/>
              <a:t>‹Nº›</a:t>
            </a:fld>
            <a:endParaRPr lang="es-ES"/>
          </a:p>
        </p:txBody>
      </p:sp>
      <p:sp>
        <p:nvSpPr>
          <p:cNvPr id="8" name="7 Título"/>
          <p:cNvSpPr>
            <a:spLocks noGrp="1"/>
          </p:cNvSpPr>
          <p:nvPr>
            <p:ph type="ctrTitle"/>
          </p:nvPr>
        </p:nvSpPr>
        <p:spPr>
          <a:xfrm>
            <a:off x="685800" y="285750"/>
            <a:ext cx="7772400" cy="131445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10/10/2025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7010400" y="0"/>
            <a:ext cx="21336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9144000" cy="116586"/>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802505" y="2458593"/>
            <a:ext cx="468401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Elipse"/>
          <p:cNvSpPr/>
          <p:nvPr/>
        </p:nvSpPr>
        <p:spPr>
          <a:xfrm>
            <a:off x="6839712" y="2194322"/>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6934200" y="2265188"/>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6915912" y="2257426"/>
            <a:ext cx="457200" cy="330994"/>
          </a:xfrm>
        </p:spPr>
        <p:txBody>
          <a:bodyPr/>
          <a:lstStyle/>
          <a:p>
            <a:fld id="{132FADFE-3B8F-471C-ABF0-DBC7717ECBBC}" type="slidenum">
              <a:rPr lang="es-ES" smtClean="0"/>
              <a:t>‹Nº›</a:t>
            </a:fld>
            <a:endParaRPr lang="es-ES"/>
          </a:p>
        </p:txBody>
      </p:sp>
      <p:sp>
        <p:nvSpPr>
          <p:cNvPr id="3" name="2 Marcador de texto vertical"/>
          <p:cNvSpPr>
            <a:spLocks noGrp="1"/>
          </p:cNvSpPr>
          <p:nvPr>
            <p:ph type="body" orient="vert" idx="1"/>
          </p:nvPr>
        </p:nvSpPr>
        <p:spPr>
          <a:xfrm>
            <a:off x="304800" y="228600"/>
            <a:ext cx="6553200" cy="43660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10/10/2025</a:t>
            </a:fld>
            <a:endParaRPr lang="es-ES"/>
          </a:p>
        </p:txBody>
      </p:sp>
      <p:sp>
        <p:nvSpPr>
          <p:cNvPr id="5" name="4 Marcador de pie de página"/>
          <p:cNvSpPr>
            <a:spLocks noGrp="1"/>
          </p:cNvSpPr>
          <p:nvPr>
            <p:ph type="ftr" sz="quarter" idx="11"/>
          </p:nvPr>
        </p:nvSpPr>
        <p:spPr/>
        <p:txBody>
          <a:bodyPr/>
          <a:lstStyle/>
          <a:p>
            <a:endParaRPr lang="es-ES"/>
          </a:p>
        </p:txBody>
      </p:sp>
      <p:sp>
        <p:nvSpPr>
          <p:cNvPr id="2" name="1 Título vertical"/>
          <p:cNvSpPr>
            <a:spLocks noGrp="1"/>
          </p:cNvSpPr>
          <p:nvPr>
            <p:ph type="title" orient="vert"/>
          </p:nvPr>
        </p:nvSpPr>
        <p:spPr>
          <a:xfrm>
            <a:off x="7391400" y="228601"/>
            <a:ext cx="1447800" cy="4388644"/>
          </a:xfrm>
        </p:spPr>
        <p:txBody>
          <a:bodyPr vert="eaVert"/>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10/10/2025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a:xfrm>
            <a:off x="4361688" y="769779"/>
            <a:ext cx="457200" cy="330994"/>
          </a:xfrm>
        </p:spPr>
        <p:txBody>
          <a:bodyPr/>
          <a:lstStyle/>
          <a:p>
            <a:fld id="{132FADFE-3B8F-471C-ABF0-DBC7717ECBBC}" type="slidenum">
              <a:rPr lang="es-ES" smtClean="0"/>
              <a:t>‹Nº›</a:t>
            </a:fld>
            <a:endParaRPr lang="es-ES"/>
          </a:p>
        </p:txBody>
      </p:sp>
      <p:sp>
        <p:nvSpPr>
          <p:cNvPr id="8" name="7 Marcador de contenido"/>
          <p:cNvSpPr>
            <a:spLocks noGrp="1"/>
          </p:cNvSpPr>
          <p:nvPr>
            <p:ph sz="quarter" idx="1"/>
          </p:nvPr>
        </p:nvSpPr>
        <p:spPr>
          <a:xfrm>
            <a:off x="301752" y="1145286"/>
            <a:ext cx="8503920" cy="3429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14288"/>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152400" y="1714500"/>
            <a:ext cx="8833104" cy="228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5448" y="106764"/>
            <a:ext cx="8833104" cy="1604772"/>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1368426" y="2057400"/>
            <a:ext cx="6480174" cy="1254919"/>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Rectángulo"/>
          <p:cNvSpPr>
            <a:spLocks noChangeArrowheads="1"/>
          </p:cNvSpPr>
          <p:nvPr/>
        </p:nvSpPr>
        <p:spPr bwMode="auto">
          <a:xfrm>
            <a:off x="152400" y="114300"/>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10/10/2025</a:t>
            </a:fld>
            <a:endParaRPr lang="es-ES"/>
          </a:p>
        </p:txBody>
      </p:sp>
      <p:sp>
        <p:nvSpPr>
          <p:cNvPr id="8" name="7 Conector recto"/>
          <p:cNvSpPr>
            <a:spLocks noChangeShapeType="1"/>
          </p:cNvSpPr>
          <p:nvPr/>
        </p:nvSpPr>
        <p:spPr bwMode="auto">
          <a:xfrm>
            <a:off x="152400" y="18288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Elipse"/>
          <p:cNvSpPr/>
          <p:nvPr/>
        </p:nvSpPr>
        <p:spPr>
          <a:xfrm>
            <a:off x="4267200" y="1586484"/>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4361688" y="1657350"/>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4343400" y="1649588"/>
            <a:ext cx="457200" cy="330994"/>
          </a:xfrm>
        </p:spPr>
        <p:txBody>
          <a:bodyPr/>
          <a:lstStyle>
            <a:lvl1pPr>
              <a:defRPr>
                <a:solidFill>
                  <a:schemeClr val="accent3">
                    <a:shade val="75000"/>
                  </a:schemeClr>
                </a:solidFill>
              </a:defRPr>
            </a:lvl1pPr>
          </a:lstStyle>
          <a:p>
            <a:fld id="{132FADFE-3B8F-471C-ABF0-DBC7717ECBBC}" type="slidenum">
              <a:rPr lang="es-ES" smtClean="0"/>
              <a:t>‹Nº›</a:t>
            </a:fld>
            <a:endParaRPr lang="es-ES"/>
          </a:p>
        </p:txBody>
      </p:sp>
      <p:sp>
        <p:nvSpPr>
          <p:cNvPr id="2" name="1 Título"/>
          <p:cNvSpPr>
            <a:spLocks noGrp="1"/>
          </p:cNvSpPr>
          <p:nvPr>
            <p:ph type="title"/>
          </p:nvPr>
        </p:nvSpPr>
        <p:spPr>
          <a:xfrm>
            <a:off x="722313" y="400050"/>
            <a:ext cx="7772400" cy="1143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171450"/>
            <a:ext cx="8534400" cy="569214"/>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4807458"/>
            <a:ext cx="3044952" cy="274320"/>
          </a:xfrm>
        </p:spPr>
        <p:txBody>
          <a:bodyPr/>
          <a:lstStyle/>
          <a:p>
            <a:fld id="{7A847CFC-816F-41D0-AAC0-9BF4FEBC753E}" type="datetimeFigureOut">
              <a:rPr lang="es-ES" smtClean="0"/>
              <a:t>10/10/2025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
        <p:nvSpPr>
          <p:cNvPr id="8" name="7 Conector recto"/>
          <p:cNvSpPr>
            <a:spLocks noChangeShapeType="1"/>
          </p:cNvSpPr>
          <p:nvPr/>
        </p:nvSpPr>
        <p:spPr bwMode="auto">
          <a:xfrm flipV="1">
            <a:off x="4563081" y="1181739"/>
            <a:ext cx="8921" cy="3614668"/>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Marcador de contenido"/>
          <p:cNvSpPr>
            <a:spLocks noGrp="1"/>
          </p:cNvSpPr>
          <p:nvPr>
            <p:ph sz="half" idx="1"/>
          </p:nvPr>
        </p:nvSpPr>
        <p:spPr>
          <a:xfrm>
            <a:off x="301752" y="1028700"/>
            <a:ext cx="4038600" cy="3511296"/>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028700"/>
            <a:ext cx="4038600" cy="3511296"/>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1650206"/>
            <a:ext cx="0" cy="3140964"/>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Rectángulo"/>
          <p:cNvSpPr>
            <a:spLocks noChangeArrowheads="1"/>
          </p:cNvSpPr>
          <p:nvPr/>
        </p:nvSpPr>
        <p:spPr bwMode="white">
          <a:xfrm>
            <a:off x="0" y="0"/>
            <a:ext cx="9144000" cy="108585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p:nvPr/>
        </p:nvSpPr>
        <p:spPr>
          <a:xfrm>
            <a:off x="152400" y="1028700"/>
            <a:ext cx="8833104" cy="6858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a:spLocks noChangeArrowheads="1"/>
          </p:cNvSpPr>
          <p:nvPr/>
        </p:nvSpPr>
        <p:spPr bwMode="auto">
          <a:xfrm>
            <a:off x="145923" y="4793742"/>
            <a:ext cx="8833104" cy="233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301752" y="1143000"/>
            <a:ext cx="4040188" cy="549731"/>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1" y="1143000"/>
            <a:ext cx="4041775" cy="54864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7A847CFC-816F-41D0-AAC0-9BF4FEBC753E}" type="datetimeFigureOut">
              <a:rPr lang="es-ES" smtClean="0"/>
              <a:t>10/10/2025</a:t>
            </a:fld>
            <a:endParaRPr lang="es-ES"/>
          </a:p>
        </p:txBody>
      </p:sp>
      <p:sp>
        <p:nvSpPr>
          <p:cNvPr id="8" name="7 Marcador de pie de página"/>
          <p:cNvSpPr>
            <a:spLocks noGrp="1"/>
          </p:cNvSpPr>
          <p:nvPr>
            <p:ph type="ftr" sz="quarter" idx="11"/>
          </p:nvPr>
        </p:nvSpPr>
        <p:spPr>
          <a:xfrm>
            <a:off x="304800" y="4807458"/>
            <a:ext cx="3581400" cy="274320"/>
          </a:xfrm>
        </p:spPr>
        <p:txBody>
          <a:bodyPr/>
          <a:lstStyle/>
          <a:p>
            <a:endParaRPr lang="es-ES"/>
          </a:p>
        </p:txBody>
      </p:sp>
      <p:sp>
        <p:nvSpPr>
          <p:cNvPr id="15" name="14 Conector recto"/>
          <p:cNvSpPr>
            <a:spLocks noChangeShapeType="1"/>
          </p:cNvSpPr>
          <p:nvPr/>
        </p:nvSpPr>
        <p:spPr bwMode="auto">
          <a:xfrm>
            <a:off x="152400" y="96012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1853537"/>
            <a:ext cx="4041648" cy="2863803"/>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1853537"/>
            <a:ext cx="4038600" cy="286664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717027"/>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Elipse"/>
          <p:cNvSpPr/>
          <p:nvPr/>
        </p:nvSpPr>
        <p:spPr>
          <a:xfrm>
            <a:off x="4361688" y="787893"/>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Marcador de número de diapositiva"/>
          <p:cNvSpPr>
            <a:spLocks noGrp="1"/>
          </p:cNvSpPr>
          <p:nvPr>
            <p:ph type="sldNum" sz="quarter" idx="12"/>
          </p:nvPr>
        </p:nvSpPr>
        <p:spPr>
          <a:xfrm>
            <a:off x="4343400" y="781812"/>
            <a:ext cx="457200" cy="330994"/>
          </a:xfrm>
        </p:spPr>
        <p:txBody>
          <a:bodyPr/>
          <a:lstStyle>
            <a:lvl1pPr algn="ctr">
              <a:defRPr/>
            </a:lvl1pPr>
          </a:lstStyle>
          <a:p>
            <a:fld id="{132FADFE-3B8F-471C-ABF0-DBC7717ECBBC}" type="slidenum">
              <a:rPr lang="es-ES" smtClean="0"/>
              <a:t>‹Nº›</a:t>
            </a:fld>
            <a:endParaRPr lang="es-ES"/>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A847CFC-816F-41D0-AAC0-9BF4FEBC753E}" type="datetimeFigureOut">
              <a:rPr lang="es-ES" smtClean="0"/>
              <a:t>10/10/2025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a:xfrm>
            <a:off x="4343400" y="777015"/>
            <a:ext cx="457200" cy="330994"/>
          </a:xfrm>
        </p:spPr>
        <p:txBody>
          <a:bodyPr/>
          <a:lstStyle/>
          <a:p>
            <a:fld id="{132FADFE-3B8F-471C-ABF0-DBC7717ECBBC}"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0" y="0"/>
            <a:ext cx="9144000" cy="116586"/>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Rectángulo"/>
          <p:cNvSpPr>
            <a:spLocks noChangeArrowheads="1"/>
          </p:cNvSpPr>
          <p:nvPr/>
        </p:nvSpPr>
        <p:spPr bwMode="auto">
          <a:xfrm>
            <a:off x="152400" y="118872"/>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7A847CFC-816F-41D0-AAC0-9BF4FEBC753E}" type="datetimeFigureOut">
              <a:rPr lang="es-ES" smtClean="0"/>
              <a:t>10/10/2025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a:xfrm>
            <a:off x="4267200" y="4743450"/>
            <a:ext cx="609600" cy="330993"/>
          </a:xfrm>
        </p:spPr>
        <p:txBody>
          <a:bodyPr/>
          <a:lstStyle>
            <a:lvl1pPr>
              <a:defRPr>
                <a:solidFill>
                  <a:srgbClr val="FFFFFF"/>
                </a:solidFill>
              </a:defRPr>
            </a:lvl1pPr>
          </a:lstStyle>
          <a:p>
            <a:fld id="{132FADFE-3B8F-471C-ABF0-DBC7717ECBBC}"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14300"/>
            <a:ext cx="8833104" cy="2286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89154"/>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Rectángulo"/>
          <p:cNvSpPr/>
          <p:nvPr/>
        </p:nvSpPr>
        <p:spPr>
          <a:xfrm>
            <a:off x="152400" y="457200"/>
            <a:ext cx="2743200" cy="440055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381000" y="685800"/>
            <a:ext cx="2362200" cy="74295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485901"/>
            <a:ext cx="2362200" cy="3108722"/>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14300"/>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40005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Marcador de contenido"/>
          <p:cNvSpPr>
            <a:spLocks noGrp="1"/>
          </p:cNvSpPr>
          <p:nvPr>
            <p:ph sz="quarter" idx="1"/>
          </p:nvPr>
        </p:nvSpPr>
        <p:spPr>
          <a:xfrm>
            <a:off x="3124200" y="514350"/>
            <a:ext cx="5638800" cy="405765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171450"/>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1389888" y="242316"/>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234554"/>
            <a:ext cx="457200" cy="330994"/>
          </a:xfrm>
        </p:spPr>
        <p:txBody>
          <a:bodyPr/>
          <a:lstStyle>
            <a:lvl1pPr>
              <a:defRPr>
                <a:solidFill>
                  <a:schemeClr val="accent3">
                    <a:shade val="75000"/>
                  </a:schemeClr>
                </a:solidFill>
              </a:defRPr>
            </a:lvl1pPr>
          </a:lstStyle>
          <a:p>
            <a:fld id="{132FADFE-3B8F-471C-ABF0-DBC7717ECBBC}" type="slidenum">
              <a:rPr lang="es-ES" smtClean="0"/>
              <a:t>‹Nº›</a:t>
            </a:fld>
            <a:endParaRPr lang="es-ES"/>
          </a:p>
        </p:txBody>
      </p:sp>
      <p:sp>
        <p:nvSpPr>
          <p:cNvPr id="21" name="20 Rectángulo"/>
          <p:cNvSpPr>
            <a:spLocks noChangeArrowheads="1"/>
          </p:cNvSpPr>
          <p:nvPr/>
        </p:nvSpPr>
        <p:spPr bwMode="auto">
          <a:xfrm>
            <a:off x="149352" y="4791289"/>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p:txBody>
          <a:bodyPr/>
          <a:lstStyle/>
          <a:p>
            <a:fld id="{7A847CFC-816F-41D0-AAC0-9BF4FEBC753E}" type="datetimeFigureOut">
              <a:rPr lang="es-ES" smtClean="0"/>
              <a:t>10/10/2025</a:t>
            </a:fld>
            <a:endParaRPr lang="es-ES"/>
          </a:p>
        </p:txBody>
      </p:sp>
      <p:sp>
        <p:nvSpPr>
          <p:cNvPr id="6" name="5 Marcador de pie de página"/>
          <p:cNvSpPr>
            <a:spLocks noGrp="1"/>
          </p:cNvSpPr>
          <p:nvPr>
            <p:ph type="ftr" sz="quarter" idx="11"/>
          </p:nvPr>
        </p:nvSpPr>
        <p:spPr>
          <a:xfrm>
            <a:off x="301752" y="4808136"/>
            <a:ext cx="3383280" cy="274320"/>
          </a:xfrm>
        </p:spPr>
        <p:txBody>
          <a:bodyPr/>
          <a:lstStyle/>
          <a:p>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40005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14300"/>
            <a:ext cx="8833104" cy="226314"/>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p:nvPr/>
        </p:nvSpPr>
        <p:spPr>
          <a:xfrm>
            <a:off x="152400" y="457200"/>
            <a:ext cx="2743200" cy="440055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171450"/>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Elipse"/>
          <p:cNvSpPr/>
          <p:nvPr/>
        </p:nvSpPr>
        <p:spPr>
          <a:xfrm>
            <a:off x="1389888" y="242316"/>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234554"/>
            <a:ext cx="457200" cy="330994"/>
          </a:xfrm>
        </p:spPr>
        <p:txBody>
          <a:bodyPr/>
          <a:lstStyle/>
          <a:p>
            <a:fld id="{132FADFE-3B8F-471C-ABF0-DBC7717ECBBC}" type="slidenum">
              <a:rPr lang="es-ES" smtClean="0"/>
              <a:t>‹Nº›</a:t>
            </a:fld>
            <a:endParaRPr lang="es-ES"/>
          </a:p>
        </p:txBody>
      </p:sp>
      <p:sp>
        <p:nvSpPr>
          <p:cNvPr id="2" name="1 Título"/>
          <p:cNvSpPr>
            <a:spLocks noGrp="1"/>
          </p:cNvSpPr>
          <p:nvPr>
            <p:ph type="title"/>
          </p:nvPr>
        </p:nvSpPr>
        <p:spPr>
          <a:xfrm>
            <a:off x="3000375" y="3771900"/>
            <a:ext cx="5867400" cy="9144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457200"/>
            <a:ext cx="5867400" cy="3200400"/>
          </a:xfrm>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381000" y="742950"/>
            <a:ext cx="2438400" cy="394335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4791289"/>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a:xfrm>
            <a:off x="5788152" y="4803738"/>
            <a:ext cx="3044952" cy="274320"/>
          </a:xfrm>
        </p:spPr>
        <p:txBody>
          <a:bodyPr/>
          <a:lstStyle/>
          <a:p>
            <a:fld id="{7A847CFC-816F-41D0-AAC0-9BF4FEBC753E}" type="datetimeFigureOut">
              <a:rPr lang="es-ES" smtClean="0"/>
              <a:t>10/10/2025</a:t>
            </a:fld>
            <a:endParaRPr lang="es-ES"/>
          </a:p>
        </p:txBody>
      </p:sp>
      <p:sp>
        <p:nvSpPr>
          <p:cNvPr id="6" name="5 Marcador de pie de página"/>
          <p:cNvSpPr>
            <a:spLocks noGrp="1"/>
          </p:cNvSpPr>
          <p:nvPr>
            <p:ph type="ftr" sz="quarter" idx="11"/>
          </p:nvPr>
        </p:nvSpPr>
        <p:spPr>
          <a:xfrm>
            <a:off x="301752" y="4808136"/>
            <a:ext cx="3584448" cy="274320"/>
          </a:xfrm>
        </p:spPr>
        <p:txBody>
          <a:bodyPr/>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1"/>
            <a:ext cx="9144000" cy="104502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auto">
          <a:xfrm>
            <a:off x="149352" y="4791289"/>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Marcador de fecha"/>
          <p:cNvSpPr>
            <a:spLocks noGrp="1"/>
          </p:cNvSpPr>
          <p:nvPr>
            <p:ph type="dt" sz="half" idx="2"/>
          </p:nvPr>
        </p:nvSpPr>
        <p:spPr>
          <a:xfrm>
            <a:off x="5791200" y="4803738"/>
            <a:ext cx="3044952" cy="274320"/>
          </a:xfrm>
          <a:prstGeom prst="rect">
            <a:avLst/>
          </a:prstGeom>
        </p:spPr>
        <p:txBody>
          <a:bodyPr vert="horz"/>
          <a:lstStyle>
            <a:lvl1pPr algn="r" eaLnBrk="1" latinLnBrk="0" hangingPunct="1">
              <a:defRPr kumimoji="0" sz="1400">
                <a:solidFill>
                  <a:srgbClr val="FFFFFF"/>
                </a:solidFill>
              </a:defRPr>
            </a:lvl1pPr>
          </a:lstStyle>
          <a:p>
            <a:fld id="{7A847CFC-816F-41D0-AAC0-9BF4FEBC753E}" type="datetimeFigureOut">
              <a:rPr lang="es-ES" smtClean="0"/>
              <a:t>10/10/2025</a:t>
            </a:fld>
            <a:endParaRPr lang="es-ES"/>
          </a:p>
        </p:txBody>
      </p:sp>
      <p:sp>
        <p:nvSpPr>
          <p:cNvPr id="3" name="2 Marcador de pie de página"/>
          <p:cNvSpPr>
            <a:spLocks noGrp="1"/>
          </p:cNvSpPr>
          <p:nvPr>
            <p:ph type="ftr" sz="quarter" idx="3"/>
          </p:nvPr>
        </p:nvSpPr>
        <p:spPr>
          <a:xfrm>
            <a:off x="304800" y="4808136"/>
            <a:ext cx="3581400" cy="274320"/>
          </a:xfrm>
          <a:prstGeom prst="rect">
            <a:avLst/>
          </a:prstGeom>
        </p:spPr>
        <p:txBody>
          <a:bodyPr vert="horz"/>
          <a:lstStyle>
            <a:lvl1pPr algn="l" eaLnBrk="1" latinLnBrk="0" hangingPunct="1">
              <a:defRPr kumimoji="0" sz="1200">
                <a:solidFill>
                  <a:srgbClr val="FFFFFF"/>
                </a:solidFill>
              </a:defRPr>
            </a:lvl1pPr>
          </a:lstStyle>
          <a:p>
            <a:endParaRPr lang="es-ES"/>
          </a:p>
        </p:txBody>
      </p:sp>
      <p:sp>
        <p:nvSpPr>
          <p:cNvPr id="8" name="7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957557"/>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Elipse"/>
          <p:cNvSpPr/>
          <p:nvPr/>
        </p:nvSpPr>
        <p:spPr>
          <a:xfrm>
            <a:off x="4267200" y="717027"/>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4361688" y="787893"/>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4343400" y="780131"/>
            <a:ext cx="457200" cy="330994"/>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32FADFE-3B8F-471C-ABF0-DBC7717ECBBC}" type="slidenum">
              <a:rPr lang="es-ES" smtClean="0"/>
              <a:t>‹Nº›</a:t>
            </a:fld>
            <a:endParaRPr lang="es-ES"/>
          </a:p>
        </p:txBody>
      </p:sp>
      <p:sp>
        <p:nvSpPr>
          <p:cNvPr id="22" name="21 Marcador de título"/>
          <p:cNvSpPr>
            <a:spLocks noGrp="1"/>
          </p:cNvSpPr>
          <p:nvPr>
            <p:ph type="title"/>
          </p:nvPr>
        </p:nvSpPr>
        <p:spPr>
          <a:xfrm>
            <a:off x="301752" y="171450"/>
            <a:ext cx="8534400" cy="569214"/>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143000"/>
            <a:ext cx="8534400" cy="3449574"/>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395536" y="2787774"/>
            <a:ext cx="8352928" cy="1314450"/>
          </a:xfrm>
        </p:spPr>
        <p:txBody>
          <a:bodyPr>
            <a:normAutofit/>
          </a:bodyPr>
          <a:lstStyle/>
          <a:p>
            <a:r>
              <a:rPr lang="es-ES" sz="3200" dirty="0">
                <a:solidFill>
                  <a:schemeClr val="tx1"/>
                </a:solidFill>
                <a:latin typeface="Arial" pitchFamily="34" charset="0"/>
                <a:cs typeface="Arial" pitchFamily="34" charset="0"/>
              </a:rPr>
              <a:t>Tema VIII: La parte subjetiva del delito</a:t>
            </a:r>
          </a:p>
        </p:txBody>
      </p:sp>
      <p:sp>
        <p:nvSpPr>
          <p:cNvPr id="2" name="1 Título"/>
          <p:cNvSpPr>
            <a:spLocks noGrp="1"/>
          </p:cNvSpPr>
          <p:nvPr>
            <p:ph type="ctrTitle"/>
          </p:nvPr>
        </p:nvSpPr>
        <p:spPr/>
        <p:txBody>
          <a:bodyPr/>
          <a:lstStyle/>
          <a:p>
            <a:r>
              <a:rPr lang="es-ES" dirty="0" smtClean="0"/>
              <a:t>Derecho Penal General I</a:t>
            </a:r>
            <a:endParaRPr lang="es-ES" dirty="0"/>
          </a:p>
        </p:txBody>
      </p:sp>
    </p:spTree>
    <p:extLst>
      <p:ext uri="{BB962C8B-B14F-4D97-AF65-F5344CB8AC3E}">
        <p14:creationId xmlns:p14="http://schemas.microsoft.com/office/powerpoint/2010/main" val="39468367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b="1" dirty="0">
                <a:solidFill>
                  <a:schemeClr val="tx1"/>
                </a:solidFill>
              </a:rPr>
              <a:t>Concepto y estructura de la parte subjetiva</a:t>
            </a:r>
            <a:endParaRPr lang="es-ES" b="1" dirty="0">
              <a:solidFill>
                <a:schemeClr val="tx1"/>
              </a:solidFill>
            </a:endParaRPr>
          </a:p>
        </p:txBody>
      </p:sp>
      <p:sp>
        <p:nvSpPr>
          <p:cNvPr id="3" name="2 Marcador de contenido"/>
          <p:cNvSpPr>
            <a:spLocks noGrp="1"/>
          </p:cNvSpPr>
          <p:nvPr>
            <p:ph sz="quarter" idx="1"/>
          </p:nvPr>
        </p:nvSpPr>
        <p:spPr>
          <a:xfrm>
            <a:off x="301752" y="1145286"/>
            <a:ext cx="8590728" cy="3532698"/>
          </a:xfrm>
        </p:spPr>
        <p:txBody>
          <a:bodyPr>
            <a:normAutofit fontScale="92500"/>
          </a:bodyPr>
          <a:lstStyle/>
          <a:p>
            <a:pPr marL="0" indent="0" algn="just">
              <a:buNone/>
            </a:pPr>
            <a:r>
              <a:rPr lang="es-ES" b="1" dirty="0"/>
              <a:t>La </a:t>
            </a:r>
            <a:r>
              <a:rPr lang="es-ES" b="1" dirty="0" smtClean="0"/>
              <a:t>finalidad</a:t>
            </a:r>
            <a:r>
              <a:rPr lang="es-ES" b="1" dirty="0"/>
              <a:t> </a:t>
            </a:r>
            <a:endParaRPr lang="es-ES" b="1" dirty="0" smtClean="0"/>
          </a:p>
          <a:p>
            <a:pPr marL="0" indent="0" algn="just">
              <a:buNone/>
            </a:pPr>
            <a:r>
              <a:rPr lang="es-ES" b="1" dirty="0" smtClean="0"/>
              <a:t>Tipos de delito:</a:t>
            </a:r>
          </a:p>
          <a:p>
            <a:pPr algn="just"/>
            <a:r>
              <a:rPr lang="es-ES" b="1" dirty="0" smtClean="0"/>
              <a:t>Mutilados </a:t>
            </a:r>
            <a:r>
              <a:rPr lang="es-ES" b="1" dirty="0"/>
              <a:t>en dos </a:t>
            </a:r>
            <a:r>
              <a:rPr lang="es-ES" b="1" dirty="0" smtClean="0"/>
              <a:t>actos. </a:t>
            </a:r>
          </a:p>
          <a:p>
            <a:pPr marL="0" indent="0" algn="just">
              <a:buNone/>
            </a:pPr>
            <a:r>
              <a:rPr lang="es-ES" dirty="0"/>
              <a:t>S</a:t>
            </a:r>
            <a:r>
              <a:rPr lang="es-ES" dirty="0" smtClean="0"/>
              <a:t>on </a:t>
            </a:r>
            <a:r>
              <a:rPr lang="es-ES" dirty="0"/>
              <a:t>aquellos que consisten en la realización de un acto con la finalidad de que se produzcan, por la propia actuación del sujeto, otras consecuencias ulteriores, aunque el delito se entiende consumado cuando el sujeto realiza el primer acto con el fin de llevar a cabo el segundo</a:t>
            </a:r>
            <a:r>
              <a:rPr lang="es-ES" dirty="0" smtClean="0"/>
              <a:t>.</a:t>
            </a:r>
          </a:p>
          <a:p>
            <a:pPr marL="0" indent="0" algn="just">
              <a:buNone/>
            </a:pPr>
            <a:endParaRPr lang="es-ES" b="1" dirty="0"/>
          </a:p>
        </p:txBody>
      </p:sp>
    </p:spTree>
    <p:extLst>
      <p:ext uri="{BB962C8B-B14F-4D97-AF65-F5344CB8AC3E}">
        <p14:creationId xmlns:p14="http://schemas.microsoft.com/office/powerpoint/2010/main" val="31569643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b="1" dirty="0">
                <a:solidFill>
                  <a:schemeClr val="tx1"/>
                </a:solidFill>
              </a:rPr>
              <a:t>Concepto y estructura de la parte subjetiva</a:t>
            </a:r>
            <a:endParaRPr lang="es-ES" b="1" dirty="0">
              <a:solidFill>
                <a:schemeClr val="tx1"/>
              </a:solidFill>
            </a:endParaRPr>
          </a:p>
        </p:txBody>
      </p:sp>
      <p:sp>
        <p:nvSpPr>
          <p:cNvPr id="3" name="2 Marcador de contenido"/>
          <p:cNvSpPr>
            <a:spLocks noGrp="1"/>
          </p:cNvSpPr>
          <p:nvPr>
            <p:ph sz="quarter" idx="1"/>
          </p:nvPr>
        </p:nvSpPr>
        <p:spPr>
          <a:xfrm>
            <a:off x="301752" y="1145286"/>
            <a:ext cx="8590728" cy="3532698"/>
          </a:xfrm>
        </p:spPr>
        <p:txBody>
          <a:bodyPr>
            <a:normAutofit lnSpcReduction="10000"/>
          </a:bodyPr>
          <a:lstStyle/>
          <a:p>
            <a:pPr algn="just"/>
            <a:r>
              <a:rPr lang="es-ES" b="1" dirty="0" smtClean="0"/>
              <a:t>Mutilados </a:t>
            </a:r>
            <a:r>
              <a:rPr lang="es-ES" b="1" dirty="0"/>
              <a:t>en dos </a:t>
            </a:r>
            <a:r>
              <a:rPr lang="es-ES" b="1" dirty="0" smtClean="0"/>
              <a:t>actos. </a:t>
            </a:r>
          </a:p>
          <a:p>
            <a:pPr marL="0" indent="0">
              <a:buNone/>
            </a:pPr>
            <a:r>
              <a:rPr lang="es-ES" b="1" dirty="0"/>
              <a:t>Ej. </a:t>
            </a:r>
            <a:r>
              <a:rPr lang="es-ES" dirty="0"/>
              <a:t>Art </a:t>
            </a:r>
            <a:r>
              <a:rPr lang="es-ES" dirty="0" smtClean="0"/>
              <a:t>328.1 ch) </a:t>
            </a:r>
            <a:r>
              <a:rPr lang="es-ES" dirty="0"/>
              <a:t>Ley 62/87 o </a:t>
            </a:r>
            <a:r>
              <a:rPr lang="es-ES" dirty="0" smtClean="0"/>
              <a:t>416.1 d) </a:t>
            </a:r>
            <a:r>
              <a:rPr lang="es-ES" dirty="0"/>
              <a:t>NCP. </a:t>
            </a:r>
            <a:r>
              <a:rPr lang="es-ES" dirty="0" smtClean="0"/>
              <a:t>Robo con fuerza en las cosas. </a:t>
            </a:r>
            <a:endParaRPr lang="es-ES" dirty="0"/>
          </a:p>
          <a:p>
            <a:pPr marL="0" indent="0" algn="just">
              <a:buNone/>
            </a:pPr>
            <a:r>
              <a:rPr lang="es-ES" dirty="0" smtClean="0"/>
              <a:t>d)</a:t>
            </a:r>
            <a:r>
              <a:rPr lang="es-ES" b="1" dirty="0" smtClean="0"/>
              <a:t> </a:t>
            </a:r>
            <a:r>
              <a:rPr lang="es-ES" u="sng" dirty="0" smtClean="0"/>
              <a:t>Fractura</a:t>
            </a:r>
            <a:r>
              <a:rPr lang="es-ES" b="1" dirty="0" smtClean="0"/>
              <a:t> (Acción)</a:t>
            </a:r>
            <a:r>
              <a:rPr lang="es-ES" dirty="0" smtClean="0"/>
              <a:t> </a:t>
            </a:r>
            <a:r>
              <a:rPr lang="es-ES" dirty="0"/>
              <a:t>de armario u otra clase de muebles u objetos cerrados o sellados, o forzando sus cerraduras, o su </a:t>
            </a:r>
            <a:r>
              <a:rPr lang="es-ES" u="sng" dirty="0" smtClean="0"/>
              <a:t>sustracción</a:t>
            </a:r>
            <a:r>
              <a:rPr lang="es-ES" dirty="0" smtClean="0"/>
              <a:t> </a:t>
            </a:r>
            <a:r>
              <a:rPr lang="es-ES" b="1" dirty="0"/>
              <a:t>(Acción)</a:t>
            </a:r>
            <a:r>
              <a:rPr lang="es-ES" dirty="0" smtClean="0"/>
              <a:t> </a:t>
            </a:r>
            <a:r>
              <a:rPr lang="es-ES" dirty="0"/>
              <a:t>para fracturarlos o violentarlos en otro lugar, aun cuando la fractura o violencia no llegue a consumarse; </a:t>
            </a:r>
          </a:p>
          <a:p>
            <a:pPr marL="0" indent="0" algn="just">
              <a:buNone/>
            </a:pPr>
            <a:endParaRPr lang="es-ES" b="1" dirty="0"/>
          </a:p>
        </p:txBody>
      </p:sp>
    </p:spTree>
    <p:extLst>
      <p:ext uri="{BB962C8B-B14F-4D97-AF65-F5344CB8AC3E}">
        <p14:creationId xmlns:p14="http://schemas.microsoft.com/office/powerpoint/2010/main" val="27337205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b="1" dirty="0">
                <a:solidFill>
                  <a:schemeClr val="tx1"/>
                </a:solidFill>
              </a:rPr>
              <a:t>Concepto y estructura de la parte subjetiva</a:t>
            </a:r>
            <a:endParaRPr lang="es-ES" b="1" dirty="0">
              <a:solidFill>
                <a:schemeClr val="tx1"/>
              </a:solidFill>
            </a:endParaRPr>
          </a:p>
        </p:txBody>
      </p:sp>
      <p:sp>
        <p:nvSpPr>
          <p:cNvPr id="3" name="2 Marcador de contenido"/>
          <p:cNvSpPr>
            <a:spLocks noGrp="1"/>
          </p:cNvSpPr>
          <p:nvPr>
            <p:ph sz="quarter" idx="1"/>
          </p:nvPr>
        </p:nvSpPr>
        <p:spPr>
          <a:xfrm>
            <a:off x="301752" y="1145286"/>
            <a:ext cx="8590728" cy="3532698"/>
          </a:xfrm>
        </p:spPr>
        <p:txBody>
          <a:bodyPr>
            <a:normAutofit/>
          </a:bodyPr>
          <a:lstStyle/>
          <a:p>
            <a:pPr algn="just"/>
            <a:r>
              <a:rPr lang="es-ES" b="1" dirty="0" smtClean="0"/>
              <a:t>La tendencia</a:t>
            </a:r>
          </a:p>
          <a:p>
            <a:pPr marL="0" indent="0" algn="just">
              <a:buNone/>
            </a:pPr>
            <a:r>
              <a:rPr lang="es-ES" b="1" dirty="0" smtClean="0"/>
              <a:t>Delitos de tendencia. </a:t>
            </a:r>
          </a:p>
          <a:p>
            <a:pPr marL="0" indent="0" algn="just">
              <a:buNone/>
            </a:pPr>
            <a:r>
              <a:rPr lang="es-ES" dirty="0"/>
              <a:t>Son aquellos en los cuales es necesario que la acción esté animada por un particular </a:t>
            </a:r>
            <a:r>
              <a:rPr lang="es-ES" b="1" dirty="0"/>
              <a:t>impulso subjetivo </a:t>
            </a:r>
            <a:r>
              <a:rPr lang="es-ES" dirty="0"/>
              <a:t>del </a:t>
            </a:r>
            <a:r>
              <a:rPr lang="es-ES" dirty="0" smtClean="0"/>
              <a:t>autor, de tal manera que sólo resulta delictiva si su ejecución externa se halla dominada por esa </a:t>
            </a:r>
            <a:r>
              <a:rPr lang="es-ES" b="1" dirty="0" smtClean="0"/>
              <a:t>especial dirección subjetiva</a:t>
            </a:r>
            <a:r>
              <a:rPr lang="es-ES" dirty="0" smtClean="0"/>
              <a:t>.</a:t>
            </a:r>
            <a:endParaRPr lang="es-ES" b="1" dirty="0"/>
          </a:p>
        </p:txBody>
      </p:sp>
    </p:spTree>
    <p:extLst>
      <p:ext uri="{BB962C8B-B14F-4D97-AF65-F5344CB8AC3E}">
        <p14:creationId xmlns:p14="http://schemas.microsoft.com/office/powerpoint/2010/main" val="19649335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b="1" dirty="0">
                <a:solidFill>
                  <a:schemeClr val="tx1"/>
                </a:solidFill>
              </a:rPr>
              <a:t>Concepto y estructura de la parte subjetiva</a:t>
            </a:r>
            <a:endParaRPr lang="es-ES" b="1" dirty="0">
              <a:solidFill>
                <a:schemeClr val="tx1"/>
              </a:solidFill>
            </a:endParaRPr>
          </a:p>
        </p:txBody>
      </p:sp>
      <p:sp>
        <p:nvSpPr>
          <p:cNvPr id="3" name="2 Marcador de contenido"/>
          <p:cNvSpPr>
            <a:spLocks noGrp="1"/>
          </p:cNvSpPr>
          <p:nvPr>
            <p:ph sz="quarter" idx="1"/>
          </p:nvPr>
        </p:nvSpPr>
        <p:spPr>
          <a:xfrm>
            <a:off x="301752" y="1145286"/>
            <a:ext cx="8590728" cy="3532698"/>
          </a:xfrm>
        </p:spPr>
        <p:txBody>
          <a:bodyPr>
            <a:normAutofit lnSpcReduction="10000"/>
          </a:bodyPr>
          <a:lstStyle/>
          <a:p>
            <a:pPr marL="0" indent="0" algn="just">
              <a:buNone/>
            </a:pPr>
            <a:r>
              <a:rPr lang="es-ES" b="1" dirty="0" smtClean="0"/>
              <a:t>Delitos de tendencia. </a:t>
            </a:r>
          </a:p>
          <a:p>
            <a:pPr algn="just"/>
            <a:r>
              <a:rPr lang="es-ES" b="1" dirty="0" smtClean="0"/>
              <a:t>Delitos por lucro: </a:t>
            </a:r>
            <a:r>
              <a:rPr lang="es-ES" dirty="0" smtClean="0"/>
              <a:t>191, 193.b  309.1, 355.2 c), 410.1, 415.1 y 416.1 NCP</a:t>
            </a:r>
          </a:p>
          <a:p>
            <a:pPr algn="just"/>
            <a:r>
              <a:rPr lang="es-ES" b="1" dirty="0" smtClean="0"/>
              <a:t>Delitos Maliciosos: </a:t>
            </a:r>
            <a:r>
              <a:rPr lang="es-ES" dirty="0" smtClean="0"/>
              <a:t>177, 180, 191, 212.1, 232.3 y 326 NCP</a:t>
            </a:r>
          </a:p>
          <a:p>
            <a:pPr algn="just"/>
            <a:r>
              <a:rPr lang="es-ES" b="1" dirty="0" smtClean="0"/>
              <a:t>Delitos de impulso sexual: </a:t>
            </a:r>
            <a:r>
              <a:rPr lang="es-ES" dirty="0" smtClean="0"/>
              <a:t>395.1 NCP</a:t>
            </a:r>
          </a:p>
          <a:p>
            <a:pPr algn="just"/>
            <a:r>
              <a:rPr lang="es-ES" b="1" dirty="0" smtClean="0"/>
              <a:t>Delitos de Profesionalidad o habitualidad: </a:t>
            </a:r>
            <a:r>
              <a:rPr lang="es-ES" dirty="0" smtClean="0"/>
              <a:t>315 NCP.</a:t>
            </a:r>
          </a:p>
        </p:txBody>
      </p:sp>
    </p:spTree>
    <p:extLst>
      <p:ext uri="{BB962C8B-B14F-4D97-AF65-F5344CB8AC3E}">
        <p14:creationId xmlns:p14="http://schemas.microsoft.com/office/powerpoint/2010/main" val="18629202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b="1" dirty="0">
                <a:solidFill>
                  <a:schemeClr val="tx1"/>
                </a:solidFill>
              </a:rPr>
              <a:t>Concepto y estructura de la parte subjetiva</a:t>
            </a:r>
            <a:endParaRPr lang="es-ES" b="1" dirty="0">
              <a:solidFill>
                <a:schemeClr val="tx1"/>
              </a:solidFill>
            </a:endParaRPr>
          </a:p>
        </p:txBody>
      </p:sp>
      <p:sp>
        <p:nvSpPr>
          <p:cNvPr id="3" name="2 Marcador de contenido"/>
          <p:cNvSpPr>
            <a:spLocks noGrp="1"/>
          </p:cNvSpPr>
          <p:nvPr>
            <p:ph sz="quarter" idx="1"/>
          </p:nvPr>
        </p:nvSpPr>
        <p:spPr>
          <a:xfrm>
            <a:off x="301752" y="1145286"/>
            <a:ext cx="8590728" cy="3532698"/>
          </a:xfrm>
        </p:spPr>
        <p:txBody>
          <a:bodyPr>
            <a:normAutofit/>
          </a:bodyPr>
          <a:lstStyle/>
          <a:p>
            <a:pPr marL="0" indent="0" algn="just">
              <a:buNone/>
            </a:pPr>
            <a:r>
              <a:rPr lang="es-ES" b="1" dirty="0" smtClean="0"/>
              <a:t>La culpabilidad. </a:t>
            </a:r>
            <a:endParaRPr lang="es-ES" b="1" dirty="0"/>
          </a:p>
          <a:p>
            <a:pPr marL="0" indent="0" algn="just">
              <a:buNone/>
            </a:pPr>
            <a:r>
              <a:rPr lang="es-ES" dirty="0" smtClean="0"/>
              <a:t>Especial actitud psíquica del sujeto frente al acto lesivo cometido por el. 1</a:t>
            </a:r>
          </a:p>
          <a:p>
            <a:pPr marL="0" indent="0" algn="just">
              <a:buNone/>
            </a:pPr>
            <a:r>
              <a:rPr lang="es-ES" dirty="0" smtClean="0"/>
              <a:t>Tres teorías: </a:t>
            </a:r>
            <a:r>
              <a:rPr lang="es-ES" b="1" dirty="0" smtClean="0"/>
              <a:t>Estudio Independiente</a:t>
            </a:r>
          </a:p>
          <a:p>
            <a:pPr algn="just"/>
            <a:r>
              <a:rPr lang="es-ES" b="1" dirty="0"/>
              <a:t>La concepción psicológica de la </a:t>
            </a:r>
            <a:r>
              <a:rPr lang="es-ES" b="1" dirty="0" smtClean="0"/>
              <a:t>culpabilidad</a:t>
            </a:r>
          </a:p>
          <a:p>
            <a:pPr algn="just"/>
            <a:r>
              <a:rPr lang="es-ES" b="1" dirty="0"/>
              <a:t>La teoría de la culpabilidad de </a:t>
            </a:r>
            <a:r>
              <a:rPr lang="es-ES" b="1" dirty="0" smtClean="0"/>
              <a:t>autor</a:t>
            </a:r>
          </a:p>
          <a:p>
            <a:pPr algn="just"/>
            <a:r>
              <a:rPr lang="es-ES" b="1" dirty="0"/>
              <a:t>La concepción normativa de la culpabilidad</a:t>
            </a:r>
            <a:endParaRPr lang="es-ES" dirty="0" smtClean="0"/>
          </a:p>
          <a:p>
            <a:pPr marL="0" indent="0" algn="just">
              <a:buNone/>
            </a:pPr>
            <a:endParaRPr lang="es-ES" dirty="0" smtClean="0"/>
          </a:p>
        </p:txBody>
      </p:sp>
    </p:spTree>
    <p:extLst>
      <p:ext uri="{BB962C8B-B14F-4D97-AF65-F5344CB8AC3E}">
        <p14:creationId xmlns:p14="http://schemas.microsoft.com/office/powerpoint/2010/main" val="27744946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El </a:t>
            </a:r>
            <a:r>
              <a:rPr lang="es-ES" dirty="0"/>
              <a:t>dolo. Contenido y Clases de Dolo</a:t>
            </a:r>
          </a:p>
        </p:txBody>
      </p:sp>
      <p:sp>
        <p:nvSpPr>
          <p:cNvPr id="3" name="2 Marcador de contenido"/>
          <p:cNvSpPr>
            <a:spLocks noGrp="1"/>
          </p:cNvSpPr>
          <p:nvPr>
            <p:ph sz="quarter" idx="1"/>
          </p:nvPr>
        </p:nvSpPr>
        <p:spPr/>
        <p:txBody>
          <a:bodyPr>
            <a:normAutofit fontScale="85000" lnSpcReduction="20000"/>
          </a:bodyPr>
          <a:lstStyle/>
          <a:p>
            <a:pPr marL="0" indent="0">
              <a:buNone/>
            </a:pPr>
            <a:r>
              <a:rPr lang="es-ES_tradnl" dirty="0"/>
              <a:t>En la concepción del dolo se han aducido tres teorías: </a:t>
            </a:r>
            <a:endParaRPr lang="es-ES_tradnl" dirty="0" smtClean="0"/>
          </a:p>
          <a:p>
            <a:pPr marL="0" indent="0">
              <a:buNone/>
            </a:pPr>
            <a:endParaRPr lang="es-ES" dirty="0"/>
          </a:p>
          <a:p>
            <a:pPr lvl="0"/>
            <a:r>
              <a:rPr lang="es-ES_tradnl" b="1" dirty="0"/>
              <a:t>Teoría de la voluntad: </a:t>
            </a:r>
            <a:r>
              <a:rPr lang="es-ES_tradnl" dirty="0"/>
              <a:t>La voluntad de realizar el </a:t>
            </a:r>
            <a:r>
              <a:rPr lang="es-ES_tradnl" dirty="0" smtClean="0"/>
              <a:t>acto, </a:t>
            </a:r>
            <a:r>
              <a:rPr lang="es-ES_tradnl" dirty="0"/>
              <a:t>tiene que ser querido</a:t>
            </a:r>
            <a:r>
              <a:rPr lang="es-ES_tradnl" dirty="0" smtClean="0"/>
              <a:t>.</a:t>
            </a:r>
          </a:p>
          <a:p>
            <a:pPr lvl="0"/>
            <a:endParaRPr lang="es-ES" dirty="0"/>
          </a:p>
          <a:p>
            <a:pPr lvl="0"/>
            <a:r>
              <a:rPr lang="es-ES_tradnl" b="1" dirty="0"/>
              <a:t>Teoría de la representación: </a:t>
            </a:r>
            <a:r>
              <a:rPr lang="es-ES_tradnl" dirty="0"/>
              <a:t>P</a:t>
            </a:r>
            <a:r>
              <a:rPr lang="es-ES_tradnl" dirty="0" smtClean="0"/>
              <a:t>revisión </a:t>
            </a:r>
            <a:r>
              <a:rPr lang="es-ES_tradnl" dirty="0"/>
              <a:t>del resultado</a:t>
            </a:r>
            <a:r>
              <a:rPr lang="es-ES_tradnl" dirty="0" smtClean="0"/>
              <a:t>.</a:t>
            </a:r>
          </a:p>
          <a:p>
            <a:pPr lvl="0"/>
            <a:endParaRPr lang="es-ES" dirty="0"/>
          </a:p>
          <a:p>
            <a:pPr lvl="0"/>
            <a:r>
              <a:rPr lang="es-ES_tradnl" b="1" dirty="0"/>
              <a:t>Teoría de la unidad de la voluntad y la representación: </a:t>
            </a:r>
            <a:r>
              <a:rPr lang="es-ES_tradnl" dirty="0" smtClean="0"/>
              <a:t>El pensamiento </a:t>
            </a:r>
            <a:r>
              <a:rPr lang="es-ES_tradnl" dirty="0"/>
              <a:t>y la voluntad constituyen actos contrapuestos.</a:t>
            </a:r>
            <a:endParaRPr lang="es-ES" dirty="0"/>
          </a:p>
          <a:p>
            <a:endParaRPr lang="es-ES" dirty="0"/>
          </a:p>
        </p:txBody>
      </p:sp>
    </p:spTree>
    <p:extLst>
      <p:ext uri="{BB962C8B-B14F-4D97-AF65-F5344CB8AC3E}">
        <p14:creationId xmlns:p14="http://schemas.microsoft.com/office/powerpoint/2010/main" val="38694773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El </a:t>
            </a:r>
            <a:r>
              <a:rPr lang="es-ES" dirty="0"/>
              <a:t>dolo. Contenido y Clases de Dolo</a:t>
            </a:r>
          </a:p>
        </p:txBody>
      </p:sp>
      <p:sp>
        <p:nvSpPr>
          <p:cNvPr id="3" name="2 Marcador de contenido"/>
          <p:cNvSpPr>
            <a:spLocks noGrp="1"/>
          </p:cNvSpPr>
          <p:nvPr>
            <p:ph sz="quarter" idx="1"/>
          </p:nvPr>
        </p:nvSpPr>
        <p:spPr/>
        <p:txBody>
          <a:bodyPr>
            <a:normAutofit/>
          </a:bodyPr>
          <a:lstStyle/>
          <a:p>
            <a:pPr marL="0" indent="0">
              <a:buNone/>
            </a:pPr>
            <a:r>
              <a:rPr lang="es-ES_tradnl" b="1" dirty="0" smtClean="0"/>
              <a:t>Clase de Dolo:</a:t>
            </a:r>
          </a:p>
          <a:p>
            <a:pPr marL="0" lvl="0" indent="0" algn="just">
              <a:buNone/>
            </a:pPr>
            <a:r>
              <a:rPr lang="es-ES_tradnl" b="1" dirty="0"/>
              <a:t>Dolo Directo:</a:t>
            </a:r>
            <a:r>
              <a:rPr lang="es-ES_tradnl" dirty="0"/>
              <a:t> cuando el sujeto realiza consciente y voluntariamente la acción u omisión socialmente peligrosa y ha querido su resultado. </a:t>
            </a:r>
            <a:r>
              <a:rPr lang="es-ES_tradnl" dirty="0" smtClean="0"/>
              <a:t> </a:t>
            </a:r>
            <a:r>
              <a:rPr lang="es-ES_tradnl" dirty="0"/>
              <a:t>Art </a:t>
            </a:r>
            <a:r>
              <a:rPr lang="es-ES_tradnl" dirty="0" smtClean="0"/>
              <a:t>8.2 </a:t>
            </a:r>
            <a:r>
              <a:rPr lang="es-ES_tradnl" dirty="0"/>
              <a:t>NCP (1era parte).  </a:t>
            </a:r>
            <a:endParaRPr lang="es-ES" dirty="0"/>
          </a:p>
          <a:p>
            <a:r>
              <a:rPr lang="es-ES" b="1" dirty="0"/>
              <a:t>Dolo </a:t>
            </a:r>
            <a:r>
              <a:rPr lang="es-ES" b="1" dirty="0" smtClean="0"/>
              <a:t>Alternativo</a:t>
            </a:r>
            <a:r>
              <a:rPr lang="es-ES" b="1" dirty="0"/>
              <a:t>.</a:t>
            </a:r>
            <a:endParaRPr lang="es-ES_tradnl" b="1" dirty="0" smtClean="0"/>
          </a:p>
          <a:p>
            <a:r>
              <a:rPr lang="es-ES" b="1" dirty="0"/>
              <a:t>Dolo directo de </a:t>
            </a:r>
            <a:r>
              <a:rPr lang="es-ES" b="1" dirty="0" smtClean="0"/>
              <a:t>segundo</a:t>
            </a:r>
            <a:r>
              <a:rPr lang="es-ES" b="1" dirty="0"/>
              <a:t>.</a:t>
            </a:r>
          </a:p>
        </p:txBody>
      </p:sp>
    </p:spTree>
    <p:extLst>
      <p:ext uri="{BB962C8B-B14F-4D97-AF65-F5344CB8AC3E}">
        <p14:creationId xmlns:p14="http://schemas.microsoft.com/office/powerpoint/2010/main" val="4013284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El </a:t>
            </a:r>
            <a:r>
              <a:rPr lang="es-ES" dirty="0"/>
              <a:t>dolo. Contenido y Clases de Dolo</a:t>
            </a:r>
          </a:p>
        </p:txBody>
      </p:sp>
      <p:sp>
        <p:nvSpPr>
          <p:cNvPr id="3" name="2 Marcador de contenido"/>
          <p:cNvSpPr>
            <a:spLocks noGrp="1"/>
          </p:cNvSpPr>
          <p:nvPr>
            <p:ph sz="quarter" idx="1"/>
          </p:nvPr>
        </p:nvSpPr>
        <p:spPr/>
        <p:txBody>
          <a:bodyPr>
            <a:normAutofit/>
          </a:bodyPr>
          <a:lstStyle/>
          <a:p>
            <a:pPr marL="0" lvl="0" indent="0" algn="just">
              <a:buNone/>
            </a:pPr>
            <a:r>
              <a:rPr lang="es-ES_tradnl" b="1" dirty="0" smtClean="0"/>
              <a:t>Dolo Directo:</a:t>
            </a:r>
            <a:r>
              <a:rPr lang="es-ES_tradnl" dirty="0" smtClean="0"/>
              <a:t> </a:t>
            </a:r>
          </a:p>
          <a:p>
            <a:pPr marL="0" lvl="0" indent="0" algn="just">
              <a:buNone/>
            </a:pPr>
            <a:r>
              <a:rPr lang="es-ES" b="1" dirty="0" smtClean="0"/>
              <a:t>Dolo Alternativo: </a:t>
            </a:r>
            <a:r>
              <a:rPr lang="es-ES" dirty="0" smtClean="0"/>
              <a:t>El </a:t>
            </a:r>
            <a:r>
              <a:rPr lang="es-ES" dirty="0"/>
              <a:t>sujeto </a:t>
            </a:r>
            <a:r>
              <a:rPr lang="es-ES" b="1" dirty="0"/>
              <a:t>quiere la acción </a:t>
            </a:r>
            <a:r>
              <a:rPr lang="es-ES" dirty="0"/>
              <a:t>a sabiendas de que de ella </a:t>
            </a:r>
            <a:r>
              <a:rPr lang="es-ES" b="1" dirty="0"/>
              <a:t>podrán derivarse alternativamente diversos resultados delictivos</a:t>
            </a:r>
            <a:r>
              <a:rPr lang="es-ES" dirty="0"/>
              <a:t>, cualquiera de los cuales también es </a:t>
            </a:r>
            <a:r>
              <a:rPr lang="es-ES" b="1" dirty="0"/>
              <a:t>querido por </a:t>
            </a:r>
            <a:r>
              <a:rPr lang="es-ES" b="1" dirty="0" smtClean="0"/>
              <a:t>él</a:t>
            </a:r>
            <a:endParaRPr lang="es-ES_tradnl" b="1" dirty="0" smtClean="0"/>
          </a:p>
        </p:txBody>
      </p:sp>
    </p:spTree>
    <p:extLst>
      <p:ext uri="{BB962C8B-B14F-4D97-AF65-F5344CB8AC3E}">
        <p14:creationId xmlns:p14="http://schemas.microsoft.com/office/powerpoint/2010/main" val="15602121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El </a:t>
            </a:r>
            <a:r>
              <a:rPr lang="es-ES" dirty="0"/>
              <a:t>dolo. Contenido y Clases de Dolo</a:t>
            </a:r>
          </a:p>
        </p:txBody>
      </p:sp>
      <p:sp>
        <p:nvSpPr>
          <p:cNvPr id="3" name="2 Marcador de contenido"/>
          <p:cNvSpPr>
            <a:spLocks noGrp="1"/>
          </p:cNvSpPr>
          <p:nvPr>
            <p:ph sz="quarter" idx="1"/>
          </p:nvPr>
        </p:nvSpPr>
        <p:spPr/>
        <p:txBody>
          <a:bodyPr>
            <a:normAutofit/>
          </a:bodyPr>
          <a:lstStyle/>
          <a:p>
            <a:pPr marL="0" lvl="0" indent="0" algn="just">
              <a:buNone/>
            </a:pPr>
            <a:r>
              <a:rPr lang="es-ES_tradnl" b="1" dirty="0" smtClean="0"/>
              <a:t>Dolo Directo:</a:t>
            </a:r>
            <a:r>
              <a:rPr lang="es-ES_tradnl" dirty="0" smtClean="0"/>
              <a:t> </a:t>
            </a:r>
          </a:p>
          <a:p>
            <a:pPr marL="0" indent="0" algn="just">
              <a:buNone/>
            </a:pPr>
            <a:r>
              <a:rPr lang="es-ES" b="1" dirty="0" smtClean="0"/>
              <a:t>Dolo </a:t>
            </a:r>
            <a:r>
              <a:rPr lang="es-ES" b="1" dirty="0"/>
              <a:t>directo de </a:t>
            </a:r>
            <a:r>
              <a:rPr lang="es-ES" b="1" dirty="0" smtClean="0"/>
              <a:t>segundo grado: </a:t>
            </a:r>
            <a:r>
              <a:rPr lang="es-ES" dirty="0" smtClean="0"/>
              <a:t>El </a:t>
            </a:r>
            <a:r>
              <a:rPr lang="es-ES" dirty="0"/>
              <a:t>sujeto prevé y acepta la ocurrencia de otras consecuencias aparte de las directamente queridas por él, pero ligadas a éstas de modo necesario</a:t>
            </a:r>
          </a:p>
        </p:txBody>
      </p:sp>
    </p:spTree>
    <p:extLst>
      <p:ext uri="{BB962C8B-B14F-4D97-AF65-F5344CB8AC3E}">
        <p14:creationId xmlns:p14="http://schemas.microsoft.com/office/powerpoint/2010/main" val="17168434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El </a:t>
            </a:r>
            <a:r>
              <a:rPr lang="es-ES" dirty="0"/>
              <a:t>dolo. Contenido y Clases de Dolo</a:t>
            </a:r>
          </a:p>
        </p:txBody>
      </p:sp>
      <p:sp>
        <p:nvSpPr>
          <p:cNvPr id="3" name="2 Marcador de contenido"/>
          <p:cNvSpPr>
            <a:spLocks noGrp="1"/>
          </p:cNvSpPr>
          <p:nvPr>
            <p:ph sz="quarter" idx="1"/>
          </p:nvPr>
        </p:nvSpPr>
        <p:spPr/>
        <p:txBody>
          <a:bodyPr>
            <a:normAutofit/>
          </a:bodyPr>
          <a:lstStyle/>
          <a:p>
            <a:pPr marL="0" indent="0" algn="just">
              <a:buNone/>
            </a:pPr>
            <a:r>
              <a:rPr lang="es-ES_tradnl" b="1" dirty="0"/>
              <a:t>Clase de Dolo:</a:t>
            </a:r>
          </a:p>
          <a:p>
            <a:pPr marL="0" indent="0" algn="just">
              <a:buNone/>
            </a:pPr>
            <a:r>
              <a:rPr lang="es-ES_tradnl" b="1" dirty="0"/>
              <a:t>Dolo eventual:</a:t>
            </a:r>
            <a:r>
              <a:rPr lang="es-ES_tradnl" dirty="0"/>
              <a:t> </a:t>
            </a:r>
            <a:r>
              <a:rPr lang="es-ES_tradnl" dirty="0" smtClean="0"/>
              <a:t>El </a:t>
            </a:r>
            <a:r>
              <a:rPr lang="es-ES_tradnl" dirty="0"/>
              <a:t>sujeto no quiere el resultado pero prevé y asume el </a:t>
            </a:r>
            <a:r>
              <a:rPr lang="es-ES_tradnl" dirty="0" smtClean="0"/>
              <a:t>riesgo.  </a:t>
            </a:r>
            <a:r>
              <a:rPr lang="es-ES_tradnl" dirty="0"/>
              <a:t>Art 9.2 Ley 62/87 y Art 8.2 NCP (2da parte).  </a:t>
            </a:r>
            <a:endParaRPr lang="es-ES" dirty="0"/>
          </a:p>
          <a:p>
            <a:pPr marL="0" lvl="0" indent="0" algn="just">
              <a:buNone/>
            </a:pPr>
            <a:endParaRPr lang="es-ES" dirty="0"/>
          </a:p>
        </p:txBody>
      </p:sp>
    </p:spTree>
    <p:extLst>
      <p:ext uri="{BB962C8B-B14F-4D97-AF65-F5344CB8AC3E}">
        <p14:creationId xmlns:p14="http://schemas.microsoft.com/office/powerpoint/2010/main" val="21253888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latin typeface="Arial" pitchFamily="34" charset="0"/>
                <a:cs typeface="Arial" pitchFamily="34" charset="0"/>
              </a:rPr>
              <a:t>Cuestión de </a:t>
            </a:r>
            <a:r>
              <a:rPr lang="es-ES" b="1" dirty="0" smtClean="0">
                <a:solidFill>
                  <a:schemeClr val="tx1"/>
                </a:solidFill>
                <a:latin typeface="Arial" pitchFamily="34" charset="0"/>
                <a:cs typeface="Arial" pitchFamily="34" charset="0"/>
              </a:rPr>
              <a:t>estudio</a:t>
            </a:r>
            <a:endParaRPr lang="es-ES" b="1" dirty="0">
              <a:solidFill>
                <a:schemeClr val="tx1"/>
              </a:solidFill>
              <a:latin typeface="Arial" pitchFamily="34" charset="0"/>
              <a:cs typeface="Arial" pitchFamily="34" charset="0"/>
            </a:endParaRPr>
          </a:p>
        </p:txBody>
      </p:sp>
      <p:sp>
        <p:nvSpPr>
          <p:cNvPr id="3" name="2 Marcador de contenido"/>
          <p:cNvSpPr>
            <a:spLocks noGrp="1"/>
          </p:cNvSpPr>
          <p:nvPr>
            <p:ph sz="quarter" idx="1"/>
          </p:nvPr>
        </p:nvSpPr>
        <p:spPr/>
        <p:txBody>
          <a:bodyPr/>
          <a:lstStyle/>
          <a:p>
            <a:pPr marL="514350" lvl="0" indent="-514350" algn="just">
              <a:buFont typeface="+mj-lt"/>
              <a:buAutoNum type="arabicPeriod"/>
            </a:pPr>
            <a:r>
              <a:rPr lang="es-ES_tradnl" dirty="0"/>
              <a:t>Concepto y estructura de la parte subjetiva. La Finalidad y la Culpabilidad.</a:t>
            </a:r>
            <a:endParaRPr lang="es-ES" dirty="0"/>
          </a:p>
          <a:p>
            <a:pPr marL="514350" lvl="0" indent="-514350" algn="just">
              <a:buFont typeface="+mj-lt"/>
              <a:buAutoNum type="arabicPeriod"/>
            </a:pPr>
            <a:r>
              <a:rPr lang="es-ES_tradnl" dirty="0"/>
              <a:t>El dolo. Contenido y Clases de Dolo</a:t>
            </a:r>
            <a:endParaRPr lang="es-ES" dirty="0"/>
          </a:p>
          <a:p>
            <a:pPr marL="514350" lvl="0" indent="-514350" algn="just">
              <a:buFont typeface="+mj-lt"/>
              <a:buAutoNum type="arabicPeriod"/>
            </a:pPr>
            <a:r>
              <a:rPr lang="es-ES_tradnl" dirty="0"/>
              <a:t>La Imprudencia. Concepto, clases y contenido del delito imprudente.</a:t>
            </a:r>
            <a:endParaRPr lang="es-ES" dirty="0"/>
          </a:p>
          <a:p>
            <a:pPr marL="514350" lvl="0" indent="-514350" algn="just">
              <a:buFont typeface="+mj-lt"/>
              <a:buAutoNum type="arabicPeriod"/>
            </a:pPr>
            <a:r>
              <a:rPr lang="es-ES_tradnl" dirty="0"/>
              <a:t>El delito preterintencional. Concepto, Clases, estructura y nexo causal.</a:t>
            </a:r>
            <a:endParaRPr lang="es-ES" dirty="0"/>
          </a:p>
        </p:txBody>
      </p:sp>
    </p:spTree>
    <p:extLst>
      <p:ext uri="{BB962C8B-B14F-4D97-AF65-F5344CB8AC3E}">
        <p14:creationId xmlns:p14="http://schemas.microsoft.com/office/powerpoint/2010/main" val="10829812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El </a:t>
            </a:r>
            <a:r>
              <a:rPr lang="es-ES" dirty="0"/>
              <a:t>dolo. Contenido y Clases de Dolo</a:t>
            </a:r>
          </a:p>
        </p:txBody>
      </p:sp>
      <p:sp>
        <p:nvSpPr>
          <p:cNvPr id="4" name="3 Distinto de"/>
          <p:cNvSpPr/>
          <p:nvPr/>
        </p:nvSpPr>
        <p:spPr>
          <a:xfrm>
            <a:off x="3727342" y="1275048"/>
            <a:ext cx="1141074" cy="792088"/>
          </a:xfrm>
          <a:prstGeom prst="mathNotEqual">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s-ES">
              <a:solidFill>
                <a:schemeClr val="tx1"/>
              </a:solidFill>
            </a:endParaRPr>
          </a:p>
        </p:txBody>
      </p:sp>
      <p:sp>
        <p:nvSpPr>
          <p:cNvPr id="5" name="4 Rectángulo"/>
          <p:cNvSpPr/>
          <p:nvPr/>
        </p:nvSpPr>
        <p:spPr>
          <a:xfrm>
            <a:off x="683568" y="1239602"/>
            <a:ext cx="2891374" cy="756084"/>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s-ES" sz="3600" dirty="0" smtClean="0"/>
              <a:t>Dolo Directo</a:t>
            </a:r>
            <a:endParaRPr lang="es-ES" sz="3600" dirty="0"/>
          </a:p>
        </p:txBody>
      </p:sp>
      <p:sp>
        <p:nvSpPr>
          <p:cNvPr id="6" name="5 Rectángulo"/>
          <p:cNvSpPr/>
          <p:nvPr/>
        </p:nvSpPr>
        <p:spPr>
          <a:xfrm>
            <a:off x="5076056" y="1275048"/>
            <a:ext cx="3312368" cy="756084"/>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s-ES" sz="3600" dirty="0" smtClean="0"/>
              <a:t>Dolo Eventual</a:t>
            </a:r>
            <a:endParaRPr lang="es-ES" sz="3600" dirty="0"/>
          </a:p>
        </p:txBody>
      </p:sp>
      <p:cxnSp>
        <p:nvCxnSpPr>
          <p:cNvPr id="8" name="7 Conector recto de flecha"/>
          <p:cNvCxnSpPr/>
          <p:nvPr/>
        </p:nvCxnSpPr>
        <p:spPr>
          <a:xfrm>
            <a:off x="4345478" y="2125656"/>
            <a:ext cx="0" cy="40448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9" name="8 Conector recto de flecha"/>
          <p:cNvCxnSpPr/>
          <p:nvPr/>
        </p:nvCxnSpPr>
        <p:spPr>
          <a:xfrm>
            <a:off x="2129255" y="2013688"/>
            <a:ext cx="0" cy="77408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0" name="9 Conector recto de flecha"/>
          <p:cNvCxnSpPr/>
          <p:nvPr/>
        </p:nvCxnSpPr>
        <p:spPr>
          <a:xfrm>
            <a:off x="6948264" y="2031132"/>
            <a:ext cx="0" cy="77408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1" name="10 CuadroTexto"/>
          <p:cNvSpPr txBox="1"/>
          <p:nvPr/>
        </p:nvSpPr>
        <p:spPr>
          <a:xfrm>
            <a:off x="3128517" y="2433831"/>
            <a:ext cx="2652178" cy="707886"/>
          </a:xfrm>
          <a:prstGeom prst="rect">
            <a:avLst/>
          </a:prstGeom>
          <a:noFill/>
        </p:spPr>
        <p:txBody>
          <a:bodyPr wrap="square" rtlCol="0">
            <a:spAutoFit/>
          </a:bodyPr>
          <a:lstStyle/>
          <a:p>
            <a:r>
              <a:rPr lang="es-ES" sz="4000" dirty="0" smtClean="0"/>
              <a:t>Resultado </a:t>
            </a:r>
            <a:endParaRPr lang="es-ES" sz="4000" dirty="0"/>
          </a:p>
        </p:txBody>
      </p:sp>
      <p:sp>
        <p:nvSpPr>
          <p:cNvPr id="12" name="11 CuadroTexto"/>
          <p:cNvSpPr txBox="1"/>
          <p:nvPr/>
        </p:nvSpPr>
        <p:spPr>
          <a:xfrm>
            <a:off x="5508104" y="2979551"/>
            <a:ext cx="3251414" cy="1323439"/>
          </a:xfrm>
          <a:prstGeom prst="rect">
            <a:avLst/>
          </a:prstGeom>
          <a:noFill/>
        </p:spPr>
        <p:txBody>
          <a:bodyPr wrap="square" rtlCol="0">
            <a:spAutoFit/>
          </a:bodyPr>
          <a:lstStyle/>
          <a:p>
            <a:r>
              <a:rPr lang="es-ES" sz="4000" dirty="0" smtClean="0"/>
              <a:t>No querido por el sujeto.</a:t>
            </a:r>
            <a:endParaRPr lang="es-ES" sz="4000" dirty="0"/>
          </a:p>
        </p:txBody>
      </p:sp>
      <p:sp>
        <p:nvSpPr>
          <p:cNvPr id="14" name="13 CuadroTexto"/>
          <p:cNvSpPr txBox="1"/>
          <p:nvPr/>
        </p:nvSpPr>
        <p:spPr>
          <a:xfrm>
            <a:off x="475928" y="3131951"/>
            <a:ext cx="3251414" cy="1323439"/>
          </a:xfrm>
          <a:prstGeom prst="rect">
            <a:avLst/>
          </a:prstGeom>
          <a:noFill/>
        </p:spPr>
        <p:txBody>
          <a:bodyPr wrap="square" rtlCol="0">
            <a:spAutoFit/>
          </a:bodyPr>
          <a:lstStyle/>
          <a:p>
            <a:r>
              <a:rPr lang="es-ES" sz="4000" dirty="0" smtClean="0"/>
              <a:t>Querido por el sujeto.</a:t>
            </a:r>
            <a:endParaRPr lang="es-ES" sz="4000" dirty="0"/>
          </a:p>
        </p:txBody>
      </p:sp>
    </p:spTree>
    <p:extLst>
      <p:ext uri="{BB962C8B-B14F-4D97-AF65-F5344CB8AC3E}">
        <p14:creationId xmlns:p14="http://schemas.microsoft.com/office/powerpoint/2010/main" val="26553466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solidFill>
                  <a:schemeClr val="tx1"/>
                </a:solidFill>
              </a:rPr>
              <a:t>La </a:t>
            </a:r>
            <a:r>
              <a:rPr lang="es-ES" dirty="0" smtClean="0">
                <a:solidFill>
                  <a:schemeClr val="tx1"/>
                </a:solidFill>
              </a:rPr>
              <a:t>Imprudencia/culpa. </a:t>
            </a:r>
            <a:endParaRPr lang="es-ES" dirty="0">
              <a:solidFill>
                <a:schemeClr val="tx1"/>
              </a:solidFill>
            </a:endParaRPr>
          </a:p>
        </p:txBody>
      </p:sp>
      <p:sp>
        <p:nvSpPr>
          <p:cNvPr id="3" name="2 Marcador de contenido"/>
          <p:cNvSpPr>
            <a:spLocks noGrp="1"/>
          </p:cNvSpPr>
          <p:nvPr>
            <p:ph sz="quarter" idx="1"/>
          </p:nvPr>
        </p:nvSpPr>
        <p:spPr/>
        <p:txBody>
          <a:bodyPr/>
          <a:lstStyle/>
          <a:p>
            <a:pPr marL="0" indent="0">
              <a:buNone/>
            </a:pPr>
            <a:r>
              <a:rPr lang="es-ES" dirty="0" smtClean="0"/>
              <a:t>Concepto:  toma tres direcciones.</a:t>
            </a:r>
          </a:p>
          <a:p>
            <a:pPr marL="0" indent="0">
              <a:buNone/>
            </a:pPr>
            <a:endParaRPr lang="es-ES" dirty="0" smtClean="0"/>
          </a:p>
          <a:p>
            <a:pPr lvl="0"/>
            <a:r>
              <a:rPr lang="es-ES_tradnl" b="1" dirty="0"/>
              <a:t>La teoría </a:t>
            </a:r>
            <a:r>
              <a:rPr lang="es-ES_tradnl" b="1" dirty="0" smtClean="0"/>
              <a:t>subjetiva.</a:t>
            </a:r>
          </a:p>
          <a:p>
            <a:r>
              <a:rPr lang="es-ES" b="1" dirty="0" smtClean="0"/>
              <a:t>La </a:t>
            </a:r>
            <a:r>
              <a:rPr lang="es-ES" b="1" dirty="0"/>
              <a:t>teoría </a:t>
            </a:r>
            <a:r>
              <a:rPr lang="es-ES" b="1" dirty="0" smtClean="0"/>
              <a:t>objetiva</a:t>
            </a:r>
            <a:r>
              <a:rPr lang="es-ES" b="1" dirty="0"/>
              <a:t>.</a:t>
            </a:r>
            <a:endParaRPr lang="es-ES" dirty="0"/>
          </a:p>
          <a:p>
            <a:r>
              <a:rPr lang="es-ES" b="1" dirty="0"/>
              <a:t>La teoría </a:t>
            </a:r>
            <a:r>
              <a:rPr lang="es-ES" b="1" dirty="0" smtClean="0"/>
              <a:t>subjetiva-objetiva. </a:t>
            </a:r>
            <a:endParaRPr lang="es-ES" dirty="0"/>
          </a:p>
          <a:p>
            <a:pPr marL="0" indent="0">
              <a:buNone/>
            </a:pPr>
            <a:endParaRPr lang="es-ES" dirty="0" smtClean="0"/>
          </a:p>
          <a:p>
            <a:endParaRPr lang="es-ES" dirty="0"/>
          </a:p>
        </p:txBody>
      </p:sp>
    </p:spTree>
    <p:extLst>
      <p:ext uri="{BB962C8B-B14F-4D97-AF65-F5344CB8AC3E}">
        <p14:creationId xmlns:p14="http://schemas.microsoft.com/office/powerpoint/2010/main" val="8440918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solidFill>
                  <a:schemeClr val="tx1"/>
                </a:solidFill>
              </a:rPr>
              <a:t>La </a:t>
            </a:r>
            <a:r>
              <a:rPr lang="es-ES" dirty="0" smtClean="0">
                <a:solidFill>
                  <a:schemeClr val="tx1"/>
                </a:solidFill>
              </a:rPr>
              <a:t>Imprudencia/culpa. </a:t>
            </a:r>
            <a:endParaRPr lang="es-ES" dirty="0">
              <a:solidFill>
                <a:schemeClr val="tx1"/>
              </a:solidFill>
            </a:endParaRPr>
          </a:p>
        </p:txBody>
      </p:sp>
      <p:sp>
        <p:nvSpPr>
          <p:cNvPr id="3" name="2 Marcador de contenido"/>
          <p:cNvSpPr>
            <a:spLocks noGrp="1"/>
          </p:cNvSpPr>
          <p:nvPr>
            <p:ph sz="quarter" idx="1"/>
          </p:nvPr>
        </p:nvSpPr>
        <p:spPr>
          <a:xfrm>
            <a:off x="301752" y="1145286"/>
            <a:ext cx="8503920" cy="3658712"/>
          </a:xfrm>
        </p:spPr>
        <p:txBody>
          <a:bodyPr/>
          <a:lstStyle/>
          <a:p>
            <a:pPr marL="0" indent="0">
              <a:buNone/>
            </a:pPr>
            <a:r>
              <a:rPr lang="es-ES" dirty="0" smtClean="0"/>
              <a:t>Concepto:  toma tres direcciones.</a:t>
            </a:r>
          </a:p>
          <a:p>
            <a:pPr lvl="0"/>
            <a:r>
              <a:rPr lang="es-ES_tradnl" b="1" dirty="0" smtClean="0"/>
              <a:t>La </a:t>
            </a:r>
            <a:r>
              <a:rPr lang="es-ES_tradnl" b="1" dirty="0"/>
              <a:t>teoría </a:t>
            </a:r>
            <a:r>
              <a:rPr lang="es-ES_tradnl" b="1" dirty="0" smtClean="0"/>
              <a:t>subjetiva.</a:t>
            </a:r>
          </a:p>
          <a:p>
            <a:pPr marL="690563" indent="-223838"/>
            <a:r>
              <a:rPr lang="es-ES" b="1" dirty="0"/>
              <a:t>La imprudencia como defecto de la inteligencia:</a:t>
            </a:r>
            <a:r>
              <a:rPr lang="es-ES" dirty="0"/>
              <a:t> </a:t>
            </a:r>
            <a:r>
              <a:rPr lang="es-ES" dirty="0" smtClean="0"/>
              <a:t>No se tomó atención en evitar las consecuencias. No hay voluntad.</a:t>
            </a:r>
            <a:endParaRPr lang="es-ES" dirty="0"/>
          </a:p>
          <a:p>
            <a:pPr marL="690563" indent="-223838"/>
            <a:r>
              <a:rPr lang="es-ES" b="1" dirty="0"/>
              <a:t>La imprudencia como defecto de la voluntad:</a:t>
            </a:r>
            <a:r>
              <a:rPr lang="es-ES" dirty="0"/>
              <a:t> </a:t>
            </a:r>
            <a:r>
              <a:rPr lang="es-ES" dirty="0" smtClean="0"/>
              <a:t>No previo la consecuencia del hecho. </a:t>
            </a:r>
            <a:endParaRPr lang="es-ES" dirty="0"/>
          </a:p>
          <a:p>
            <a:pPr lvl="0"/>
            <a:endParaRPr lang="es-ES_tradnl" b="1" dirty="0" smtClean="0"/>
          </a:p>
          <a:p>
            <a:pPr marL="0" indent="0">
              <a:buNone/>
            </a:pPr>
            <a:endParaRPr lang="es-ES" dirty="0" smtClean="0"/>
          </a:p>
          <a:p>
            <a:endParaRPr lang="es-ES" dirty="0"/>
          </a:p>
        </p:txBody>
      </p:sp>
    </p:spTree>
    <p:extLst>
      <p:ext uri="{BB962C8B-B14F-4D97-AF65-F5344CB8AC3E}">
        <p14:creationId xmlns:p14="http://schemas.microsoft.com/office/powerpoint/2010/main" val="19563621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solidFill>
                  <a:schemeClr val="tx1"/>
                </a:solidFill>
              </a:rPr>
              <a:t>La </a:t>
            </a:r>
            <a:r>
              <a:rPr lang="es-ES" dirty="0" smtClean="0">
                <a:solidFill>
                  <a:schemeClr val="tx1"/>
                </a:solidFill>
              </a:rPr>
              <a:t>Imprudencia (delito culposo). </a:t>
            </a:r>
            <a:endParaRPr lang="es-ES" dirty="0">
              <a:solidFill>
                <a:schemeClr val="tx1"/>
              </a:solidFill>
            </a:endParaRPr>
          </a:p>
        </p:txBody>
      </p:sp>
      <p:sp>
        <p:nvSpPr>
          <p:cNvPr id="3" name="2 Marcador de contenido"/>
          <p:cNvSpPr>
            <a:spLocks noGrp="1"/>
          </p:cNvSpPr>
          <p:nvPr>
            <p:ph sz="quarter" idx="1"/>
          </p:nvPr>
        </p:nvSpPr>
        <p:spPr/>
        <p:txBody>
          <a:bodyPr>
            <a:normAutofit fontScale="92500" lnSpcReduction="20000"/>
          </a:bodyPr>
          <a:lstStyle/>
          <a:p>
            <a:pPr marL="0" indent="0">
              <a:buNone/>
            </a:pPr>
            <a:r>
              <a:rPr lang="es-ES" dirty="0" smtClean="0"/>
              <a:t>Concepto:  toma tres direcciones.</a:t>
            </a:r>
          </a:p>
          <a:p>
            <a:pPr algn="just"/>
            <a:r>
              <a:rPr lang="es-ES" b="1" dirty="0" smtClean="0"/>
              <a:t>La </a:t>
            </a:r>
            <a:r>
              <a:rPr lang="es-ES" b="1" dirty="0"/>
              <a:t>teoría </a:t>
            </a:r>
            <a:r>
              <a:rPr lang="es-ES" b="1" dirty="0" smtClean="0"/>
              <a:t>objetiva: </a:t>
            </a:r>
            <a:r>
              <a:rPr lang="es-ES" dirty="0" smtClean="0"/>
              <a:t>C</a:t>
            </a:r>
            <a:r>
              <a:rPr lang="es-ES_tradnl" dirty="0" smtClean="0"/>
              <a:t>uando </a:t>
            </a:r>
            <a:r>
              <a:rPr lang="es-ES_tradnl" dirty="0"/>
              <a:t>el sujeto halla en situación contravencional y de ella se deriva el </a:t>
            </a:r>
            <a:r>
              <a:rPr lang="es-ES_tradnl" dirty="0" smtClean="0"/>
              <a:t>resultado antijurídico</a:t>
            </a:r>
            <a:r>
              <a:rPr lang="es-ES_tradnl" dirty="0"/>
              <a:t>. </a:t>
            </a:r>
            <a:endParaRPr lang="es-ES" dirty="0"/>
          </a:p>
          <a:p>
            <a:pPr marL="0" indent="0">
              <a:buNone/>
            </a:pPr>
            <a:r>
              <a:rPr lang="es-ES_tradnl" dirty="0"/>
              <a:t>Elementos principales</a:t>
            </a:r>
            <a:endParaRPr lang="es-ES" dirty="0"/>
          </a:p>
          <a:p>
            <a:pPr lvl="0"/>
            <a:r>
              <a:rPr lang="es-ES_tradnl" dirty="0"/>
              <a:t>La voluntaria causalidad </a:t>
            </a:r>
            <a:r>
              <a:rPr lang="es-ES_tradnl" dirty="0" smtClean="0"/>
              <a:t>eficiente.</a:t>
            </a:r>
            <a:endParaRPr lang="es-ES" dirty="0"/>
          </a:p>
          <a:p>
            <a:pPr lvl="0"/>
            <a:r>
              <a:rPr lang="es-ES_tradnl" dirty="0"/>
              <a:t>Empleo de los medios antijurídicos. </a:t>
            </a:r>
            <a:endParaRPr lang="es-ES" dirty="0"/>
          </a:p>
          <a:p>
            <a:pPr marL="0" indent="0">
              <a:buNone/>
            </a:pPr>
            <a:endParaRPr lang="es-ES" dirty="0"/>
          </a:p>
          <a:p>
            <a:pPr marL="0" indent="0">
              <a:buNone/>
            </a:pPr>
            <a:r>
              <a:rPr lang="es-ES" b="1" dirty="0" smtClean="0"/>
              <a:t> </a:t>
            </a:r>
            <a:endParaRPr lang="es-ES" dirty="0"/>
          </a:p>
          <a:p>
            <a:pPr marL="0" indent="0">
              <a:buNone/>
            </a:pPr>
            <a:endParaRPr lang="es-ES" dirty="0" smtClean="0"/>
          </a:p>
          <a:p>
            <a:endParaRPr lang="es-ES" dirty="0"/>
          </a:p>
        </p:txBody>
      </p:sp>
    </p:spTree>
    <p:extLst>
      <p:ext uri="{BB962C8B-B14F-4D97-AF65-F5344CB8AC3E}">
        <p14:creationId xmlns:p14="http://schemas.microsoft.com/office/powerpoint/2010/main" val="6568085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solidFill>
                  <a:schemeClr val="tx1"/>
                </a:solidFill>
              </a:rPr>
              <a:t>La </a:t>
            </a:r>
            <a:r>
              <a:rPr lang="es-ES" dirty="0" smtClean="0">
                <a:solidFill>
                  <a:schemeClr val="tx1"/>
                </a:solidFill>
              </a:rPr>
              <a:t>Imprudencia (delito culposo). </a:t>
            </a:r>
            <a:endParaRPr lang="es-ES" dirty="0">
              <a:solidFill>
                <a:schemeClr val="tx1"/>
              </a:solidFill>
            </a:endParaRPr>
          </a:p>
        </p:txBody>
      </p:sp>
      <p:sp>
        <p:nvSpPr>
          <p:cNvPr id="3" name="2 Marcador de contenido"/>
          <p:cNvSpPr>
            <a:spLocks noGrp="1"/>
          </p:cNvSpPr>
          <p:nvPr>
            <p:ph sz="quarter" idx="1"/>
          </p:nvPr>
        </p:nvSpPr>
        <p:spPr/>
        <p:txBody>
          <a:bodyPr/>
          <a:lstStyle/>
          <a:p>
            <a:pPr marL="0" indent="0">
              <a:buNone/>
            </a:pPr>
            <a:r>
              <a:rPr lang="es-ES" dirty="0" smtClean="0"/>
              <a:t>Concepto:  toma tres direcciones.</a:t>
            </a:r>
          </a:p>
          <a:p>
            <a:pPr algn="just"/>
            <a:r>
              <a:rPr lang="es-ES" b="1" dirty="0" smtClean="0"/>
              <a:t>La </a:t>
            </a:r>
            <a:r>
              <a:rPr lang="es-ES" b="1" dirty="0"/>
              <a:t>teoría </a:t>
            </a:r>
            <a:r>
              <a:rPr lang="es-ES" b="1" dirty="0" smtClean="0"/>
              <a:t>subjetiva-objetiva: </a:t>
            </a:r>
            <a:r>
              <a:rPr lang="es-ES" dirty="0"/>
              <a:t>La imprudencia es la forma de culpabilidad por los tanto acarrea responsabilidad penal. </a:t>
            </a:r>
          </a:p>
          <a:p>
            <a:pPr marL="0" indent="0">
              <a:buNone/>
            </a:pPr>
            <a:endParaRPr lang="es-ES" dirty="0" smtClean="0"/>
          </a:p>
          <a:p>
            <a:endParaRPr lang="es-ES" dirty="0"/>
          </a:p>
        </p:txBody>
      </p:sp>
    </p:spTree>
    <p:extLst>
      <p:ext uri="{BB962C8B-B14F-4D97-AF65-F5344CB8AC3E}">
        <p14:creationId xmlns:p14="http://schemas.microsoft.com/office/powerpoint/2010/main" val="20220347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solidFill>
                  <a:schemeClr val="tx1"/>
                </a:solidFill>
              </a:rPr>
              <a:t>La </a:t>
            </a:r>
            <a:r>
              <a:rPr lang="es-ES" dirty="0" smtClean="0">
                <a:solidFill>
                  <a:schemeClr val="tx1"/>
                </a:solidFill>
              </a:rPr>
              <a:t>Imprudencia Vs Deber de cuidado objetivo. </a:t>
            </a:r>
            <a:endParaRPr lang="es-ES" dirty="0">
              <a:solidFill>
                <a:schemeClr val="tx1"/>
              </a:solidFill>
            </a:endParaRPr>
          </a:p>
        </p:txBody>
      </p:sp>
      <p:sp>
        <p:nvSpPr>
          <p:cNvPr id="3" name="2 Marcador de contenido"/>
          <p:cNvSpPr>
            <a:spLocks noGrp="1"/>
          </p:cNvSpPr>
          <p:nvPr>
            <p:ph sz="quarter" idx="1"/>
          </p:nvPr>
        </p:nvSpPr>
        <p:spPr/>
        <p:txBody>
          <a:bodyPr/>
          <a:lstStyle/>
          <a:p>
            <a:pPr marL="0" indent="0">
              <a:buNone/>
            </a:pPr>
            <a:r>
              <a:rPr lang="es-ES" b="1" dirty="0"/>
              <a:t>Clase de imprudencia. </a:t>
            </a:r>
            <a:r>
              <a:rPr lang="es-ES" dirty="0"/>
              <a:t>(Poseer determinado nivel de importancia)</a:t>
            </a:r>
          </a:p>
          <a:p>
            <a:pPr lvl="0"/>
            <a:r>
              <a:rPr lang="es-ES" dirty="0"/>
              <a:t>Imprudencia en sentido estricto </a:t>
            </a:r>
            <a:r>
              <a:rPr lang="es-ES" dirty="0" smtClean="0"/>
              <a:t>Art 8.3 1era </a:t>
            </a:r>
            <a:r>
              <a:rPr lang="es-ES" dirty="0"/>
              <a:t>parte </a:t>
            </a:r>
            <a:r>
              <a:rPr lang="es-ES" dirty="0" smtClean="0"/>
              <a:t>NCP</a:t>
            </a:r>
            <a:endParaRPr lang="es-ES" dirty="0"/>
          </a:p>
          <a:p>
            <a:pPr lvl="0"/>
            <a:r>
              <a:rPr lang="es-ES" dirty="0"/>
              <a:t>Negligencia Art 8.3 </a:t>
            </a:r>
            <a:r>
              <a:rPr lang="es-ES" dirty="0" smtClean="0"/>
              <a:t>2da </a:t>
            </a:r>
            <a:r>
              <a:rPr lang="es-ES" dirty="0"/>
              <a:t>parte NCP</a:t>
            </a:r>
          </a:p>
          <a:p>
            <a:pPr marL="0" indent="0">
              <a:buNone/>
            </a:pPr>
            <a:endParaRPr lang="es-ES" dirty="0" smtClean="0"/>
          </a:p>
          <a:p>
            <a:pPr marL="0" indent="0">
              <a:buNone/>
            </a:pPr>
            <a:endParaRPr lang="es-ES" dirty="0"/>
          </a:p>
        </p:txBody>
      </p:sp>
    </p:spTree>
    <p:extLst>
      <p:ext uri="{BB962C8B-B14F-4D97-AF65-F5344CB8AC3E}">
        <p14:creationId xmlns:p14="http://schemas.microsoft.com/office/powerpoint/2010/main" val="24820749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a:solidFill>
                  <a:schemeClr val="tx1"/>
                </a:solidFill>
              </a:rPr>
              <a:t>Deber de cuidado objetivo. </a:t>
            </a:r>
            <a:endParaRPr lang="es-ES" dirty="0">
              <a:solidFill>
                <a:schemeClr val="tx1"/>
              </a:solidFill>
            </a:endParaRPr>
          </a:p>
        </p:txBody>
      </p:sp>
      <p:sp>
        <p:nvSpPr>
          <p:cNvPr id="3" name="2 Marcador de contenido"/>
          <p:cNvSpPr>
            <a:spLocks noGrp="1"/>
          </p:cNvSpPr>
          <p:nvPr>
            <p:ph sz="quarter" idx="1"/>
          </p:nvPr>
        </p:nvSpPr>
        <p:spPr/>
        <p:txBody>
          <a:bodyPr>
            <a:normAutofit lnSpcReduction="10000"/>
          </a:bodyPr>
          <a:lstStyle/>
          <a:p>
            <a:pPr marL="0" indent="0" algn="just">
              <a:buNone/>
            </a:pPr>
            <a:r>
              <a:rPr lang="es-ES" b="1" dirty="0" smtClean="0"/>
              <a:t>Contenido: </a:t>
            </a:r>
            <a:endParaRPr lang="es-ES" dirty="0"/>
          </a:p>
          <a:p>
            <a:pPr lvl="0" algn="just"/>
            <a:r>
              <a:rPr lang="es-ES_tradnl" dirty="0"/>
              <a:t>Previsibilidad: Posibilidad de prever un resultado. Situación </a:t>
            </a:r>
            <a:r>
              <a:rPr lang="es-ES_tradnl" dirty="0" smtClean="0"/>
              <a:t>que puede </a:t>
            </a:r>
            <a:r>
              <a:rPr lang="es-ES_tradnl" dirty="0"/>
              <a:t>originar o aumentar con su conducta. ( ejemplo el que manipula un arma de fuego y no conoce su funcionamiento)</a:t>
            </a:r>
            <a:endParaRPr lang="es-ES" dirty="0"/>
          </a:p>
          <a:p>
            <a:pPr lvl="0" algn="just"/>
            <a:r>
              <a:rPr lang="es-ES_tradnl" dirty="0"/>
              <a:t>Evitabilidad: Depende de las condiciones individuales del autor y de la circunstancias concretas del hecho. </a:t>
            </a:r>
            <a:endParaRPr lang="es-ES" dirty="0"/>
          </a:p>
          <a:p>
            <a:pPr marL="0" indent="0" algn="just">
              <a:buNone/>
            </a:pPr>
            <a:endParaRPr lang="es-ES" dirty="0" smtClean="0"/>
          </a:p>
          <a:p>
            <a:pPr marL="0" indent="0" algn="just">
              <a:buNone/>
            </a:pPr>
            <a:endParaRPr lang="es-ES" dirty="0"/>
          </a:p>
        </p:txBody>
      </p:sp>
    </p:spTree>
    <p:extLst>
      <p:ext uri="{BB962C8B-B14F-4D97-AF65-F5344CB8AC3E}">
        <p14:creationId xmlns:p14="http://schemas.microsoft.com/office/powerpoint/2010/main" val="12718404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stinto de"/>
          <p:cNvSpPr/>
          <p:nvPr/>
        </p:nvSpPr>
        <p:spPr>
          <a:xfrm>
            <a:off x="3270974" y="635288"/>
            <a:ext cx="1141074" cy="792088"/>
          </a:xfrm>
          <a:prstGeom prst="mathNotEqual">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s-ES">
              <a:solidFill>
                <a:schemeClr val="tx1"/>
              </a:solidFill>
            </a:endParaRPr>
          </a:p>
        </p:txBody>
      </p:sp>
      <p:sp>
        <p:nvSpPr>
          <p:cNvPr id="5" name="4 Rectángulo"/>
          <p:cNvSpPr/>
          <p:nvPr/>
        </p:nvSpPr>
        <p:spPr>
          <a:xfrm>
            <a:off x="217670" y="606028"/>
            <a:ext cx="2891374" cy="756084"/>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s-ES" sz="3600" dirty="0" smtClean="0"/>
              <a:t>Delito doloso</a:t>
            </a:r>
            <a:endParaRPr lang="es-ES" sz="3600" dirty="0"/>
          </a:p>
        </p:txBody>
      </p:sp>
      <p:sp>
        <p:nvSpPr>
          <p:cNvPr id="6" name="5 Rectángulo"/>
          <p:cNvSpPr/>
          <p:nvPr/>
        </p:nvSpPr>
        <p:spPr>
          <a:xfrm>
            <a:off x="4644008" y="606028"/>
            <a:ext cx="4289091" cy="850609"/>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s-ES" sz="3600" dirty="0" smtClean="0"/>
              <a:t>Delito </a:t>
            </a:r>
            <a:r>
              <a:rPr lang="es-ES" sz="3600" dirty="0" smtClean="0"/>
              <a:t>culposo</a:t>
            </a:r>
            <a:endParaRPr lang="es-ES" sz="3600" dirty="0"/>
          </a:p>
        </p:txBody>
      </p:sp>
      <p:sp>
        <p:nvSpPr>
          <p:cNvPr id="12" name="11 CuadroTexto"/>
          <p:cNvSpPr txBox="1"/>
          <p:nvPr/>
        </p:nvSpPr>
        <p:spPr>
          <a:xfrm>
            <a:off x="5292080" y="1674325"/>
            <a:ext cx="3251414" cy="3046988"/>
          </a:xfrm>
          <a:prstGeom prst="rect">
            <a:avLst/>
          </a:prstGeom>
          <a:noFill/>
        </p:spPr>
        <p:txBody>
          <a:bodyPr wrap="square" rtlCol="0">
            <a:spAutoFit/>
          </a:bodyPr>
          <a:lstStyle/>
          <a:p>
            <a:pPr marL="342900" indent="-342900">
              <a:buFontTx/>
              <a:buChar char="-"/>
            </a:pPr>
            <a:r>
              <a:rPr lang="es-ES" sz="2400" dirty="0" smtClean="0"/>
              <a:t>El resultado no es querido o a sido previsto y espera evitarlo.</a:t>
            </a:r>
          </a:p>
          <a:p>
            <a:pPr marL="342900" indent="-342900">
              <a:buFontTx/>
              <a:buChar char="-"/>
            </a:pPr>
            <a:r>
              <a:rPr lang="es-ES" sz="2400" dirty="0" smtClean="0"/>
              <a:t>Se va a sancionar el comportamiento mal dirigido para un fin licito. </a:t>
            </a:r>
            <a:endParaRPr lang="es-ES" sz="2400" dirty="0"/>
          </a:p>
        </p:txBody>
      </p:sp>
      <p:sp>
        <p:nvSpPr>
          <p:cNvPr id="14" name="13 CuadroTexto"/>
          <p:cNvSpPr txBox="1"/>
          <p:nvPr/>
        </p:nvSpPr>
        <p:spPr>
          <a:xfrm>
            <a:off x="240387" y="1643247"/>
            <a:ext cx="3251414" cy="1938992"/>
          </a:xfrm>
          <a:prstGeom prst="rect">
            <a:avLst/>
          </a:prstGeom>
          <a:noFill/>
        </p:spPr>
        <p:txBody>
          <a:bodyPr wrap="square" rtlCol="0">
            <a:spAutoFit/>
          </a:bodyPr>
          <a:lstStyle/>
          <a:p>
            <a:pPr marL="342900" indent="-342900">
              <a:buFontTx/>
              <a:buChar char="-"/>
            </a:pPr>
            <a:r>
              <a:rPr lang="es-ES" sz="2400" dirty="0" smtClean="0"/>
              <a:t>El resultado a sido previsto y querido por el sujeto.</a:t>
            </a:r>
          </a:p>
          <a:p>
            <a:pPr marL="342900" indent="-342900">
              <a:buFontTx/>
              <a:buChar char="-"/>
            </a:pPr>
            <a:r>
              <a:rPr lang="es-ES" sz="2400" dirty="0" smtClean="0"/>
              <a:t>Se va a sancionar la conducta </a:t>
            </a:r>
            <a:endParaRPr lang="es-ES" sz="2400" dirty="0"/>
          </a:p>
        </p:txBody>
      </p:sp>
    </p:spTree>
    <p:extLst>
      <p:ext uri="{BB962C8B-B14F-4D97-AF65-F5344CB8AC3E}">
        <p14:creationId xmlns:p14="http://schemas.microsoft.com/office/powerpoint/2010/main" val="313424810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solidFill>
                  <a:schemeClr val="tx1"/>
                </a:solidFill>
              </a:rPr>
              <a:t>El </a:t>
            </a:r>
            <a:r>
              <a:rPr lang="es-ES" b="1" dirty="0">
                <a:solidFill>
                  <a:schemeClr val="tx1"/>
                </a:solidFill>
              </a:rPr>
              <a:t>delito preterintencional. </a:t>
            </a:r>
          </a:p>
        </p:txBody>
      </p:sp>
      <p:sp>
        <p:nvSpPr>
          <p:cNvPr id="3" name="2 Marcador de contenido"/>
          <p:cNvSpPr>
            <a:spLocks noGrp="1"/>
          </p:cNvSpPr>
          <p:nvPr>
            <p:ph sz="quarter" idx="1"/>
          </p:nvPr>
        </p:nvSpPr>
        <p:spPr>
          <a:xfrm>
            <a:off x="301752" y="1145286"/>
            <a:ext cx="8503920" cy="3730720"/>
          </a:xfrm>
        </p:spPr>
        <p:txBody>
          <a:bodyPr>
            <a:normAutofit/>
          </a:bodyPr>
          <a:lstStyle/>
          <a:p>
            <a:r>
              <a:rPr lang="es-ES_tradnl" dirty="0"/>
              <a:t>El resultado ocurrido va hacer más grave que el resultado querido por el sujeto. </a:t>
            </a:r>
            <a:endParaRPr lang="es-ES" dirty="0"/>
          </a:p>
          <a:p>
            <a:pPr marL="0" indent="0">
              <a:buNone/>
            </a:pPr>
            <a:r>
              <a:rPr lang="es-ES_tradnl" dirty="0"/>
              <a:t>Concepto: Tres </a:t>
            </a:r>
            <a:r>
              <a:rPr lang="es-ES_tradnl" dirty="0" smtClean="0"/>
              <a:t>criterios:</a:t>
            </a:r>
            <a:r>
              <a:rPr lang="es-ES" b="1" dirty="0"/>
              <a:t>Actividad independiente</a:t>
            </a:r>
          </a:p>
          <a:p>
            <a:r>
              <a:rPr lang="es-ES" dirty="0" smtClean="0"/>
              <a:t>Delito doloso. </a:t>
            </a:r>
          </a:p>
          <a:p>
            <a:r>
              <a:rPr lang="es-ES" dirty="0"/>
              <a:t>Delito calificado por el </a:t>
            </a:r>
            <a:r>
              <a:rPr lang="es-ES" dirty="0" smtClean="0"/>
              <a:t>resultado.</a:t>
            </a:r>
          </a:p>
          <a:p>
            <a:r>
              <a:rPr lang="es-ES" dirty="0" smtClean="0"/>
              <a:t>Forma Mixta. </a:t>
            </a:r>
          </a:p>
        </p:txBody>
      </p:sp>
    </p:spTree>
    <p:extLst>
      <p:ext uri="{BB962C8B-B14F-4D97-AF65-F5344CB8AC3E}">
        <p14:creationId xmlns:p14="http://schemas.microsoft.com/office/powerpoint/2010/main" val="5115879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solidFill>
                  <a:schemeClr val="tx1"/>
                </a:solidFill>
              </a:rPr>
              <a:t>El </a:t>
            </a:r>
            <a:r>
              <a:rPr lang="es-ES" b="1" dirty="0">
                <a:solidFill>
                  <a:schemeClr val="tx1"/>
                </a:solidFill>
              </a:rPr>
              <a:t>delito preterintencional. </a:t>
            </a:r>
          </a:p>
        </p:txBody>
      </p:sp>
      <p:sp>
        <p:nvSpPr>
          <p:cNvPr id="3" name="2 Marcador de contenido"/>
          <p:cNvSpPr>
            <a:spLocks noGrp="1"/>
          </p:cNvSpPr>
          <p:nvPr>
            <p:ph sz="quarter" idx="1"/>
          </p:nvPr>
        </p:nvSpPr>
        <p:spPr>
          <a:xfrm>
            <a:off x="301752" y="1145286"/>
            <a:ext cx="8503920" cy="3730720"/>
          </a:xfrm>
        </p:spPr>
        <p:txBody>
          <a:bodyPr>
            <a:normAutofit/>
          </a:bodyPr>
          <a:lstStyle/>
          <a:p>
            <a:pPr marL="0" indent="0">
              <a:buNone/>
            </a:pPr>
            <a:r>
              <a:rPr lang="es-ES_tradnl" b="1" dirty="0"/>
              <a:t>Clase del delito preterintencional</a:t>
            </a:r>
            <a:r>
              <a:rPr lang="es-ES_tradnl" b="1" dirty="0" smtClean="0"/>
              <a:t>:</a:t>
            </a:r>
          </a:p>
          <a:p>
            <a:pPr marL="0" indent="0">
              <a:buNone/>
            </a:pPr>
            <a:endParaRPr lang="es-ES" dirty="0"/>
          </a:p>
          <a:p>
            <a:r>
              <a:rPr lang="es-ES" dirty="0"/>
              <a:t>De configuración </a:t>
            </a:r>
            <a:r>
              <a:rPr lang="es-ES" dirty="0" smtClean="0"/>
              <a:t>legal.</a:t>
            </a:r>
          </a:p>
          <a:p>
            <a:endParaRPr lang="es-ES" dirty="0" smtClean="0"/>
          </a:p>
          <a:p>
            <a:r>
              <a:rPr lang="es-ES" dirty="0"/>
              <a:t>De configuración </a:t>
            </a:r>
            <a:r>
              <a:rPr lang="es-ES" dirty="0" smtClean="0"/>
              <a:t>judicial. </a:t>
            </a:r>
            <a:r>
              <a:rPr lang="es-ES_tradnl" dirty="0"/>
              <a:t> </a:t>
            </a:r>
            <a:endParaRPr lang="es-ES" dirty="0"/>
          </a:p>
        </p:txBody>
      </p:sp>
    </p:spTree>
    <p:extLst>
      <p:ext uri="{BB962C8B-B14F-4D97-AF65-F5344CB8AC3E}">
        <p14:creationId xmlns:p14="http://schemas.microsoft.com/office/powerpoint/2010/main" val="2829426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latin typeface="Arial" pitchFamily="34" charset="0"/>
                <a:cs typeface="Arial" pitchFamily="34" charset="0"/>
              </a:rPr>
              <a:t>Objetivos de la conferencia</a:t>
            </a:r>
          </a:p>
        </p:txBody>
      </p:sp>
      <p:sp>
        <p:nvSpPr>
          <p:cNvPr id="3" name="2 Marcador de contenido"/>
          <p:cNvSpPr>
            <a:spLocks noGrp="1"/>
          </p:cNvSpPr>
          <p:nvPr>
            <p:ph sz="quarter" idx="1"/>
          </p:nvPr>
        </p:nvSpPr>
        <p:spPr/>
        <p:txBody>
          <a:bodyPr>
            <a:normAutofit fontScale="92500" lnSpcReduction="20000"/>
          </a:bodyPr>
          <a:lstStyle/>
          <a:p>
            <a:pPr marL="514350" lvl="0" indent="-514350" algn="just">
              <a:buFont typeface="+mj-lt"/>
              <a:buAutoNum type="arabicPeriod"/>
            </a:pPr>
            <a:r>
              <a:rPr lang="es-ES" dirty="0"/>
              <a:t>Fundamentar, valorar y precisar los criterios aducidos para conceptuar la parte subjetiva del delito, así como la finalidad y la culpabilidad como elementos componentes de su estructura.</a:t>
            </a:r>
            <a:endParaRPr lang="es-ES" b="1" dirty="0"/>
          </a:p>
          <a:p>
            <a:pPr marL="514350" lvl="0" indent="-514350" algn="just">
              <a:buFont typeface="+mj-lt"/>
              <a:buAutoNum type="arabicPeriod"/>
            </a:pPr>
            <a:r>
              <a:rPr lang="es-ES_tradnl" dirty="0"/>
              <a:t>Dominar el contenido y las clases de dolo, así como la aplicación práctica de éstas.</a:t>
            </a:r>
            <a:endParaRPr lang="es-ES" dirty="0"/>
          </a:p>
          <a:p>
            <a:pPr marL="514350" lvl="0" indent="-514350" algn="just">
              <a:buFont typeface="+mj-lt"/>
              <a:buAutoNum type="arabicPeriod"/>
            </a:pPr>
            <a:r>
              <a:rPr lang="es-ES_tradnl" dirty="0"/>
              <a:t>Dominar el concepto, las clases y el contenido de la imprudencia, así como el concepto, las clases y la estructura del delito preterintencional, desarrollando la capacidad para aplicar estas nociones en la práctica.</a:t>
            </a:r>
            <a:endParaRPr lang="es-ES" dirty="0"/>
          </a:p>
          <a:p>
            <a:pPr marL="514350" indent="-514350" algn="just">
              <a:buFont typeface="+mj-lt"/>
              <a:buAutoNum type="arabicPeriod"/>
            </a:pPr>
            <a:endParaRPr lang="es-ES" dirty="0"/>
          </a:p>
        </p:txBody>
      </p:sp>
    </p:spTree>
    <p:extLst>
      <p:ext uri="{BB962C8B-B14F-4D97-AF65-F5344CB8AC3E}">
        <p14:creationId xmlns:p14="http://schemas.microsoft.com/office/powerpoint/2010/main" val="31831175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solidFill>
                  <a:schemeClr val="tx1"/>
                </a:solidFill>
              </a:rPr>
              <a:t>El </a:t>
            </a:r>
            <a:r>
              <a:rPr lang="es-ES" b="1" dirty="0">
                <a:solidFill>
                  <a:schemeClr val="tx1"/>
                </a:solidFill>
              </a:rPr>
              <a:t>delito preterintencional. </a:t>
            </a:r>
          </a:p>
        </p:txBody>
      </p:sp>
      <p:sp>
        <p:nvSpPr>
          <p:cNvPr id="3" name="2 Marcador de contenido"/>
          <p:cNvSpPr>
            <a:spLocks noGrp="1"/>
          </p:cNvSpPr>
          <p:nvPr>
            <p:ph sz="quarter" idx="1"/>
          </p:nvPr>
        </p:nvSpPr>
        <p:spPr>
          <a:xfrm>
            <a:off x="301752" y="1145286"/>
            <a:ext cx="8503920" cy="3730720"/>
          </a:xfrm>
        </p:spPr>
        <p:txBody>
          <a:bodyPr>
            <a:normAutofit/>
          </a:bodyPr>
          <a:lstStyle/>
          <a:p>
            <a:pPr marL="0" indent="0">
              <a:buNone/>
            </a:pPr>
            <a:r>
              <a:rPr lang="es-ES_tradnl" b="1" dirty="0"/>
              <a:t>Clase del delito preterintencional</a:t>
            </a:r>
            <a:r>
              <a:rPr lang="es-ES_tradnl" b="1" dirty="0" smtClean="0"/>
              <a:t>:</a:t>
            </a:r>
          </a:p>
          <a:p>
            <a:pPr algn="just"/>
            <a:r>
              <a:rPr lang="es-ES" b="1" dirty="0" smtClean="0"/>
              <a:t>De </a:t>
            </a:r>
            <a:r>
              <a:rPr lang="es-ES" b="1" dirty="0"/>
              <a:t>configuración </a:t>
            </a:r>
            <a:r>
              <a:rPr lang="es-ES" b="1" dirty="0" smtClean="0"/>
              <a:t>legal: </a:t>
            </a:r>
            <a:r>
              <a:rPr lang="es-ES" dirty="0"/>
              <a:t>son aquellos en los cuales la propia ley es la que instituye la preterintención, confiriéndole una determinada y específica penalidad</a:t>
            </a:r>
            <a:r>
              <a:rPr lang="es-ES" dirty="0" smtClean="0"/>
              <a:t>. Excluye lo regulado en el art 8.5 NCP</a:t>
            </a:r>
          </a:p>
          <a:p>
            <a:pPr algn="just"/>
            <a:r>
              <a:rPr lang="es-ES" dirty="0" smtClean="0"/>
              <a:t>Ej. </a:t>
            </a:r>
            <a:r>
              <a:rPr lang="es-ES" b="1" dirty="0" smtClean="0"/>
              <a:t>art</a:t>
            </a:r>
            <a:r>
              <a:rPr lang="es-ES" b="1" dirty="0"/>
              <a:t>. </a:t>
            </a:r>
            <a:r>
              <a:rPr lang="es-ES" b="1" dirty="0" smtClean="0"/>
              <a:t>357 </a:t>
            </a:r>
            <a:r>
              <a:rPr lang="es-ES" dirty="0" smtClean="0"/>
              <a:t>(Aborto Ilícito) , </a:t>
            </a:r>
            <a:r>
              <a:rPr lang="es-ES" b="1" dirty="0" smtClean="0"/>
              <a:t>360.3</a:t>
            </a:r>
            <a:r>
              <a:rPr lang="es-ES" dirty="0" smtClean="0"/>
              <a:t> (Abandono de Personas (…)), </a:t>
            </a:r>
            <a:r>
              <a:rPr lang="es-ES" b="1" dirty="0" smtClean="0"/>
              <a:t>371.3</a:t>
            </a:r>
            <a:r>
              <a:rPr lang="es-ES" dirty="0" smtClean="0"/>
              <a:t> (Privación </a:t>
            </a:r>
            <a:r>
              <a:rPr lang="es-ES" dirty="0"/>
              <a:t>ilegal de </a:t>
            </a:r>
            <a:r>
              <a:rPr lang="es-ES" dirty="0" smtClean="0"/>
              <a:t>libertad) </a:t>
            </a:r>
            <a:r>
              <a:rPr lang="es-ES" dirty="0"/>
              <a:t>NCP</a:t>
            </a:r>
            <a:endParaRPr lang="es-ES" dirty="0" smtClean="0"/>
          </a:p>
        </p:txBody>
      </p:sp>
    </p:spTree>
    <p:extLst>
      <p:ext uri="{BB962C8B-B14F-4D97-AF65-F5344CB8AC3E}">
        <p14:creationId xmlns:p14="http://schemas.microsoft.com/office/powerpoint/2010/main" val="33785544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solidFill>
                  <a:schemeClr val="tx1"/>
                </a:solidFill>
              </a:rPr>
              <a:t>El </a:t>
            </a:r>
            <a:r>
              <a:rPr lang="es-ES" b="1" dirty="0">
                <a:solidFill>
                  <a:schemeClr val="tx1"/>
                </a:solidFill>
              </a:rPr>
              <a:t>delito preterintencional. </a:t>
            </a:r>
          </a:p>
        </p:txBody>
      </p:sp>
      <p:sp>
        <p:nvSpPr>
          <p:cNvPr id="3" name="2 Marcador de contenido"/>
          <p:cNvSpPr>
            <a:spLocks noGrp="1"/>
          </p:cNvSpPr>
          <p:nvPr>
            <p:ph sz="quarter" idx="1"/>
          </p:nvPr>
        </p:nvSpPr>
        <p:spPr>
          <a:xfrm>
            <a:off x="301752" y="1145286"/>
            <a:ext cx="8503920" cy="3730720"/>
          </a:xfrm>
        </p:spPr>
        <p:txBody>
          <a:bodyPr>
            <a:normAutofit/>
          </a:bodyPr>
          <a:lstStyle/>
          <a:p>
            <a:pPr marL="0" indent="0">
              <a:buNone/>
            </a:pPr>
            <a:r>
              <a:rPr lang="es-ES_tradnl" b="1" dirty="0"/>
              <a:t>Clase del delito preterintencional</a:t>
            </a:r>
            <a:r>
              <a:rPr lang="es-ES_tradnl" b="1" dirty="0" smtClean="0"/>
              <a:t>:</a:t>
            </a:r>
          </a:p>
          <a:p>
            <a:pPr lvl="0" algn="just"/>
            <a:r>
              <a:rPr lang="es-ES_tradnl" b="1" dirty="0"/>
              <a:t>De configuración judicial: </a:t>
            </a:r>
            <a:r>
              <a:rPr lang="es-ES_tradnl" dirty="0"/>
              <a:t>son aquellos en los cuales corresponde a los tribunales, frente al caso concreto, la comprobación y declaración de la concurrencia de todos los requisitos exigidos por la preterintencionalidad en el desarrollo de los hechos</a:t>
            </a:r>
            <a:r>
              <a:rPr lang="es-ES_tradnl" dirty="0" smtClean="0"/>
              <a:t>. Se va aplicar lo regulado en el Art 8.5 ACP.</a:t>
            </a:r>
            <a:endParaRPr lang="es-ES" dirty="0"/>
          </a:p>
        </p:txBody>
      </p:sp>
    </p:spTree>
    <p:extLst>
      <p:ext uri="{BB962C8B-B14F-4D97-AF65-F5344CB8AC3E}">
        <p14:creationId xmlns:p14="http://schemas.microsoft.com/office/powerpoint/2010/main" val="29631481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solidFill>
                  <a:schemeClr val="tx1"/>
                </a:solidFill>
              </a:rPr>
              <a:t>El </a:t>
            </a:r>
            <a:r>
              <a:rPr lang="es-ES" b="1" dirty="0">
                <a:solidFill>
                  <a:schemeClr val="tx1"/>
                </a:solidFill>
              </a:rPr>
              <a:t>delito preterintencional. </a:t>
            </a:r>
          </a:p>
        </p:txBody>
      </p:sp>
      <p:sp>
        <p:nvSpPr>
          <p:cNvPr id="3" name="2 Marcador de contenido"/>
          <p:cNvSpPr>
            <a:spLocks noGrp="1"/>
          </p:cNvSpPr>
          <p:nvPr>
            <p:ph sz="quarter" idx="1"/>
          </p:nvPr>
        </p:nvSpPr>
        <p:spPr>
          <a:xfrm>
            <a:off x="301752" y="1145286"/>
            <a:ext cx="8503920" cy="3730720"/>
          </a:xfrm>
        </p:spPr>
        <p:txBody>
          <a:bodyPr>
            <a:normAutofit/>
          </a:bodyPr>
          <a:lstStyle/>
          <a:p>
            <a:pPr marL="0" indent="0">
              <a:buNone/>
            </a:pPr>
            <a:r>
              <a:rPr lang="es-ES" dirty="0"/>
              <a:t>Estructura </a:t>
            </a:r>
            <a:r>
              <a:rPr lang="es-ES_tradnl" dirty="0"/>
              <a:t>del delito preterintencional:</a:t>
            </a:r>
            <a:endParaRPr lang="es-ES" dirty="0"/>
          </a:p>
          <a:p>
            <a:endParaRPr lang="es-ES_tradnl" dirty="0" smtClean="0"/>
          </a:p>
          <a:p>
            <a:r>
              <a:rPr lang="es-ES_tradnl" dirty="0" smtClean="0"/>
              <a:t>La conducta</a:t>
            </a:r>
            <a:r>
              <a:rPr lang="es-ES" dirty="0" smtClean="0"/>
              <a:t>.</a:t>
            </a:r>
          </a:p>
          <a:p>
            <a:endParaRPr lang="es-ES" dirty="0" smtClean="0"/>
          </a:p>
          <a:p>
            <a:r>
              <a:rPr lang="es-ES" dirty="0" smtClean="0"/>
              <a:t>El </a:t>
            </a:r>
            <a:r>
              <a:rPr lang="es-ES" dirty="0"/>
              <a:t>resultado: </a:t>
            </a:r>
          </a:p>
          <a:p>
            <a:pPr marL="0" indent="0">
              <a:buNone/>
            </a:pPr>
            <a:endParaRPr lang="es-ES" dirty="0"/>
          </a:p>
        </p:txBody>
      </p:sp>
    </p:spTree>
    <p:extLst>
      <p:ext uri="{BB962C8B-B14F-4D97-AF65-F5344CB8AC3E}">
        <p14:creationId xmlns:p14="http://schemas.microsoft.com/office/powerpoint/2010/main" val="38888197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solidFill>
                  <a:schemeClr val="tx1"/>
                </a:solidFill>
              </a:rPr>
              <a:t>El </a:t>
            </a:r>
            <a:r>
              <a:rPr lang="es-ES" b="1" dirty="0">
                <a:solidFill>
                  <a:schemeClr val="tx1"/>
                </a:solidFill>
              </a:rPr>
              <a:t>delito preterintencional. </a:t>
            </a:r>
          </a:p>
        </p:txBody>
      </p:sp>
      <p:sp>
        <p:nvSpPr>
          <p:cNvPr id="3" name="2 Marcador de contenido"/>
          <p:cNvSpPr>
            <a:spLocks noGrp="1"/>
          </p:cNvSpPr>
          <p:nvPr>
            <p:ph sz="quarter" idx="1"/>
          </p:nvPr>
        </p:nvSpPr>
        <p:spPr>
          <a:xfrm>
            <a:off x="301752" y="1145286"/>
            <a:ext cx="8503920" cy="3730720"/>
          </a:xfrm>
        </p:spPr>
        <p:txBody>
          <a:bodyPr>
            <a:normAutofit/>
          </a:bodyPr>
          <a:lstStyle/>
          <a:p>
            <a:pPr marL="0" indent="0">
              <a:buNone/>
            </a:pPr>
            <a:r>
              <a:rPr lang="es-ES" dirty="0"/>
              <a:t>Estructura </a:t>
            </a:r>
            <a:r>
              <a:rPr lang="es-ES_tradnl" dirty="0"/>
              <a:t>del delito preterintencional:</a:t>
            </a:r>
            <a:endParaRPr lang="es-ES" dirty="0"/>
          </a:p>
          <a:p>
            <a:r>
              <a:rPr lang="es-ES_tradnl" dirty="0" smtClean="0"/>
              <a:t>La conducta</a:t>
            </a:r>
            <a:r>
              <a:rPr lang="es-ES" dirty="0" smtClean="0"/>
              <a:t>: </a:t>
            </a:r>
            <a:r>
              <a:rPr lang="es-ES" dirty="0"/>
              <a:t>puede ser activa u omisiva</a:t>
            </a:r>
            <a:endParaRPr lang="es-ES" dirty="0" smtClean="0"/>
          </a:p>
          <a:p>
            <a:pPr marL="0" indent="0" algn="just">
              <a:buNone/>
            </a:pPr>
            <a:r>
              <a:rPr lang="es-ES" dirty="0" smtClean="0"/>
              <a:t>Ej. Art 360 NCP</a:t>
            </a:r>
            <a:r>
              <a:rPr lang="es-ES" dirty="0"/>
              <a:t>. ABANDONO DE PERSONAS EN SITUACION DE VULNERABILIDAD POR DISCAPACIDAD, MINORIA DE EDAD, ADULTEZ MAYOR O DESVALIDAS </a:t>
            </a:r>
            <a:endParaRPr lang="es-ES" dirty="0" smtClean="0"/>
          </a:p>
          <a:p>
            <a:pPr marL="0" indent="0">
              <a:buNone/>
            </a:pPr>
            <a:endParaRPr lang="es-ES" dirty="0"/>
          </a:p>
        </p:txBody>
      </p:sp>
    </p:spTree>
    <p:extLst>
      <p:ext uri="{BB962C8B-B14F-4D97-AF65-F5344CB8AC3E}">
        <p14:creationId xmlns:p14="http://schemas.microsoft.com/office/powerpoint/2010/main" val="6181735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solidFill>
                  <a:schemeClr val="tx1"/>
                </a:solidFill>
              </a:rPr>
              <a:t>El </a:t>
            </a:r>
            <a:r>
              <a:rPr lang="es-ES" b="1" dirty="0">
                <a:solidFill>
                  <a:schemeClr val="tx1"/>
                </a:solidFill>
              </a:rPr>
              <a:t>delito preterintencional. </a:t>
            </a:r>
          </a:p>
        </p:txBody>
      </p:sp>
      <p:sp>
        <p:nvSpPr>
          <p:cNvPr id="3" name="2 Marcador de contenido"/>
          <p:cNvSpPr>
            <a:spLocks noGrp="1"/>
          </p:cNvSpPr>
          <p:nvPr>
            <p:ph sz="quarter" idx="1"/>
          </p:nvPr>
        </p:nvSpPr>
        <p:spPr>
          <a:xfrm>
            <a:off x="301752" y="1145286"/>
            <a:ext cx="8503920" cy="3730720"/>
          </a:xfrm>
        </p:spPr>
        <p:txBody>
          <a:bodyPr>
            <a:normAutofit/>
          </a:bodyPr>
          <a:lstStyle/>
          <a:p>
            <a:pPr marL="0" indent="0" algn="just">
              <a:buNone/>
            </a:pPr>
            <a:r>
              <a:rPr lang="es-ES" dirty="0" smtClean="0"/>
              <a:t>Ej. Art 360 NCP</a:t>
            </a:r>
            <a:r>
              <a:rPr lang="es-ES" dirty="0"/>
              <a:t>. </a:t>
            </a:r>
            <a:endParaRPr lang="es-ES" dirty="0" smtClean="0"/>
          </a:p>
          <a:p>
            <a:pPr marL="0" indent="0" algn="just">
              <a:buNone/>
            </a:pPr>
            <a:r>
              <a:rPr lang="es-ES" dirty="0" smtClean="0"/>
              <a:t>Conducta activa: Abandono físico de las personas que recoge la figura del delito.</a:t>
            </a:r>
          </a:p>
          <a:p>
            <a:pPr marL="0" indent="0" algn="just">
              <a:buNone/>
            </a:pPr>
            <a:r>
              <a:rPr lang="es-ES" dirty="0" smtClean="0"/>
              <a:t>Conducta omisiva: Abstenerse a prestar auxilio. </a:t>
            </a:r>
          </a:p>
        </p:txBody>
      </p:sp>
    </p:spTree>
    <p:extLst>
      <p:ext uri="{BB962C8B-B14F-4D97-AF65-F5344CB8AC3E}">
        <p14:creationId xmlns:p14="http://schemas.microsoft.com/office/powerpoint/2010/main" val="34408377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solidFill>
                  <a:schemeClr val="tx1"/>
                </a:solidFill>
              </a:rPr>
              <a:t>El </a:t>
            </a:r>
            <a:r>
              <a:rPr lang="es-ES" b="1" dirty="0">
                <a:solidFill>
                  <a:schemeClr val="tx1"/>
                </a:solidFill>
              </a:rPr>
              <a:t>delito preterintencional. </a:t>
            </a:r>
          </a:p>
        </p:txBody>
      </p:sp>
      <p:sp>
        <p:nvSpPr>
          <p:cNvPr id="3" name="2 Marcador de contenido"/>
          <p:cNvSpPr>
            <a:spLocks noGrp="1"/>
          </p:cNvSpPr>
          <p:nvPr>
            <p:ph sz="quarter" idx="1"/>
          </p:nvPr>
        </p:nvSpPr>
        <p:spPr>
          <a:xfrm>
            <a:off x="301752" y="1145286"/>
            <a:ext cx="8503920" cy="3730720"/>
          </a:xfrm>
        </p:spPr>
        <p:txBody>
          <a:bodyPr>
            <a:normAutofit/>
          </a:bodyPr>
          <a:lstStyle/>
          <a:p>
            <a:pPr marL="0" indent="0">
              <a:buNone/>
            </a:pPr>
            <a:r>
              <a:rPr lang="es-ES" b="1" dirty="0"/>
              <a:t>Estructura </a:t>
            </a:r>
            <a:r>
              <a:rPr lang="es-ES_tradnl" b="1" dirty="0"/>
              <a:t>del delito preterintencional:</a:t>
            </a:r>
            <a:endParaRPr lang="es-ES" b="1" dirty="0"/>
          </a:p>
          <a:p>
            <a:pPr marL="0" lvl="0" indent="0">
              <a:buNone/>
            </a:pPr>
            <a:r>
              <a:rPr lang="es-ES" dirty="0" smtClean="0"/>
              <a:t>El resultado. </a:t>
            </a:r>
          </a:p>
          <a:p>
            <a:pPr lvl="0"/>
            <a:r>
              <a:rPr lang="es-ES_tradnl" dirty="0"/>
              <a:t>C</a:t>
            </a:r>
            <a:r>
              <a:rPr lang="es-ES_tradnl" dirty="0" smtClean="0"/>
              <a:t>oncurre </a:t>
            </a:r>
            <a:r>
              <a:rPr lang="es-ES_tradnl" dirty="0"/>
              <a:t>dos resultados: </a:t>
            </a:r>
            <a:r>
              <a:rPr lang="es-ES_tradnl" u="sng" dirty="0"/>
              <a:t>el deseado por el sujeto </a:t>
            </a:r>
            <a:r>
              <a:rPr lang="es-ES_tradnl" dirty="0"/>
              <a:t>y </a:t>
            </a:r>
            <a:r>
              <a:rPr lang="es-ES_tradnl" u="sng" dirty="0"/>
              <a:t>el realmente ocurrido.</a:t>
            </a:r>
            <a:endParaRPr lang="es-ES" u="sng" dirty="0"/>
          </a:p>
          <a:p>
            <a:pPr marL="0" indent="0" algn="just">
              <a:buNone/>
            </a:pPr>
            <a:r>
              <a:rPr lang="es-ES" dirty="0"/>
              <a:t>En el delito de privación de libertad con resultado de muerte el sujeto comisor priva al sujeto pasivo de su libertad. Ocurre un resultado mayor que le previsto. </a:t>
            </a:r>
          </a:p>
          <a:p>
            <a:pPr marL="0" indent="0">
              <a:buNone/>
            </a:pPr>
            <a:endParaRPr lang="es-ES" dirty="0"/>
          </a:p>
        </p:txBody>
      </p:sp>
    </p:spTree>
    <p:extLst>
      <p:ext uri="{BB962C8B-B14F-4D97-AF65-F5344CB8AC3E}">
        <p14:creationId xmlns:p14="http://schemas.microsoft.com/office/powerpoint/2010/main" val="3793445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b="1" dirty="0">
                <a:solidFill>
                  <a:schemeClr val="tx1"/>
                </a:solidFill>
              </a:rPr>
              <a:t>Concepto y estructura de la parte subjetiva</a:t>
            </a:r>
            <a:endParaRPr lang="es-ES" b="1" dirty="0">
              <a:solidFill>
                <a:schemeClr val="tx1"/>
              </a:solidFill>
            </a:endParaRPr>
          </a:p>
        </p:txBody>
      </p:sp>
      <p:sp>
        <p:nvSpPr>
          <p:cNvPr id="3" name="2 Marcador de contenido"/>
          <p:cNvSpPr>
            <a:spLocks noGrp="1"/>
          </p:cNvSpPr>
          <p:nvPr>
            <p:ph sz="quarter" idx="1"/>
          </p:nvPr>
        </p:nvSpPr>
        <p:spPr/>
        <p:txBody>
          <a:bodyPr>
            <a:normAutofit fontScale="92500" lnSpcReduction="20000"/>
          </a:bodyPr>
          <a:lstStyle/>
          <a:p>
            <a:pPr marL="0" indent="0" algn="ctr">
              <a:buNone/>
            </a:pPr>
            <a:r>
              <a:rPr lang="es-ES_tradnl" b="1" dirty="0" smtClean="0"/>
              <a:t>Parte subjetiva </a:t>
            </a:r>
          </a:p>
          <a:p>
            <a:pPr marL="0" indent="0" algn="ctr">
              <a:buNone/>
            </a:pPr>
            <a:endParaRPr lang="es-ES" b="1" dirty="0" smtClean="0"/>
          </a:p>
          <a:p>
            <a:pPr marL="0" indent="0" algn="just">
              <a:buNone/>
            </a:pPr>
            <a:r>
              <a:rPr lang="es-ES" b="1" dirty="0" smtClean="0"/>
              <a:t>Concepto</a:t>
            </a:r>
            <a:r>
              <a:rPr lang="es-ES" b="1" dirty="0"/>
              <a:t>:</a:t>
            </a:r>
            <a:r>
              <a:rPr lang="es-ES" dirty="0"/>
              <a:t> Comprende el conjunto de procesos y fenómenos que, relacionados con la actuación delictiva, se originan dentro de la conciencia del sujeto que la realiza.</a:t>
            </a:r>
          </a:p>
          <a:p>
            <a:endParaRPr lang="es-ES" dirty="0" smtClean="0"/>
          </a:p>
          <a:p>
            <a:pPr marL="0" indent="0" algn="just">
              <a:buNone/>
            </a:pPr>
            <a:r>
              <a:rPr lang="es-ES_tradnl" b="1" dirty="0" smtClean="0"/>
              <a:t>Estructura: </a:t>
            </a:r>
            <a:r>
              <a:rPr lang="es-ES_tradnl" dirty="0" smtClean="0"/>
              <a:t>Constituye una formación  psicológica compleja y global. Compuesta por la </a:t>
            </a:r>
            <a:r>
              <a:rPr lang="es-ES_tradnl" b="1" dirty="0" smtClean="0"/>
              <a:t>finalidad y culpabilidad. </a:t>
            </a:r>
            <a:endParaRPr lang="es-ES" b="1" dirty="0"/>
          </a:p>
        </p:txBody>
      </p:sp>
    </p:spTree>
    <p:extLst>
      <p:ext uri="{BB962C8B-B14F-4D97-AF65-F5344CB8AC3E}">
        <p14:creationId xmlns:p14="http://schemas.microsoft.com/office/powerpoint/2010/main" val="35815272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b="1" dirty="0">
                <a:solidFill>
                  <a:schemeClr val="tx1"/>
                </a:solidFill>
              </a:rPr>
              <a:t>Concepto y estructura de la parte subjetiva</a:t>
            </a:r>
            <a:endParaRPr lang="es-ES" b="1" dirty="0">
              <a:solidFill>
                <a:schemeClr val="tx1"/>
              </a:solidFill>
            </a:endParaRPr>
          </a:p>
        </p:txBody>
      </p:sp>
      <p:sp>
        <p:nvSpPr>
          <p:cNvPr id="3" name="2 Marcador de contenido"/>
          <p:cNvSpPr>
            <a:spLocks noGrp="1"/>
          </p:cNvSpPr>
          <p:nvPr>
            <p:ph sz="quarter" idx="1"/>
          </p:nvPr>
        </p:nvSpPr>
        <p:spPr/>
        <p:txBody>
          <a:bodyPr>
            <a:normAutofit fontScale="92500"/>
          </a:bodyPr>
          <a:lstStyle/>
          <a:p>
            <a:pPr marL="0" indent="0" algn="just">
              <a:buNone/>
            </a:pPr>
            <a:r>
              <a:rPr lang="es-ES" b="1" dirty="0"/>
              <a:t>La </a:t>
            </a:r>
            <a:r>
              <a:rPr lang="es-ES" b="1" dirty="0" smtClean="0"/>
              <a:t>finalidad</a:t>
            </a:r>
            <a:r>
              <a:rPr lang="es-ES" b="1" dirty="0"/>
              <a:t> </a:t>
            </a:r>
            <a:r>
              <a:rPr lang="es-ES" b="1" dirty="0" smtClean="0"/>
              <a:t>(concepto)</a:t>
            </a:r>
          </a:p>
          <a:p>
            <a:pPr algn="just"/>
            <a:r>
              <a:rPr lang="es-ES" dirty="0" smtClean="0"/>
              <a:t>Consiste </a:t>
            </a:r>
            <a:r>
              <a:rPr lang="es-ES" dirty="0"/>
              <a:t>en el </a:t>
            </a:r>
            <a:r>
              <a:rPr lang="es-ES" b="1" dirty="0"/>
              <a:t>impulso consciente</a:t>
            </a:r>
            <a:r>
              <a:rPr lang="es-ES" dirty="0"/>
              <a:t>, originado en la psiquis del sujeto </a:t>
            </a:r>
            <a:r>
              <a:rPr lang="es-ES" dirty="0" smtClean="0"/>
              <a:t>actuante, </a:t>
            </a:r>
            <a:r>
              <a:rPr lang="es-ES" b="1" dirty="0" smtClean="0"/>
              <a:t>el cual lo induce a materializar el resultado ilícito</a:t>
            </a:r>
            <a:r>
              <a:rPr lang="es-ES" dirty="0" smtClean="0"/>
              <a:t> el cual se propone.  </a:t>
            </a:r>
          </a:p>
          <a:p>
            <a:pPr marL="0" indent="0" algn="just">
              <a:buNone/>
            </a:pPr>
            <a:endParaRPr lang="es-ES" dirty="0"/>
          </a:p>
          <a:p>
            <a:pPr marL="0" indent="0" algn="just">
              <a:buNone/>
            </a:pPr>
            <a:r>
              <a:rPr lang="es-ES" smtClean="0"/>
              <a:t>Se halla prevista en la definición de algunas figuras de delito, en calidad de elemento constitutivo o de circunstancia calificativa. </a:t>
            </a:r>
          </a:p>
          <a:p>
            <a:pPr marL="0" indent="0" algn="just">
              <a:buNone/>
            </a:pPr>
            <a:endParaRPr lang="es-ES" b="1" dirty="0"/>
          </a:p>
        </p:txBody>
      </p:sp>
    </p:spTree>
    <p:extLst>
      <p:ext uri="{BB962C8B-B14F-4D97-AF65-F5344CB8AC3E}">
        <p14:creationId xmlns:p14="http://schemas.microsoft.com/office/powerpoint/2010/main" val="1647649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b="1" dirty="0">
                <a:solidFill>
                  <a:schemeClr val="tx1"/>
                </a:solidFill>
              </a:rPr>
              <a:t>Concepto y estructura de la parte subjetiva</a:t>
            </a:r>
            <a:endParaRPr lang="es-ES" b="1" dirty="0">
              <a:solidFill>
                <a:schemeClr val="tx1"/>
              </a:solidFill>
            </a:endParaRPr>
          </a:p>
        </p:txBody>
      </p:sp>
      <p:sp>
        <p:nvSpPr>
          <p:cNvPr id="3" name="2 Marcador de contenido"/>
          <p:cNvSpPr>
            <a:spLocks noGrp="1"/>
          </p:cNvSpPr>
          <p:nvPr>
            <p:ph sz="quarter" idx="1"/>
          </p:nvPr>
        </p:nvSpPr>
        <p:spPr>
          <a:xfrm>
            <a:off x="301752" y="1145286"/>
            <a:ext cx="8503920" cy="3586704"/>
          </a:xfrm>
        </p:spPr>
        <p:txBody>
          <a:bodyPr>
            <a:normAutofit fontScale="85000" lnSpcReduction="20000"/>
          </a:bodyPr>
          <a:lstStyle/>
          <a:p>
            <a:pPr marL="0" indent="0" algn="just">
              <a:buNone/>
            </a:pPr>
            <a:r>
              <a:rPr lang="es-ES" b="1" dirty="0"/>
              <a:t>La </a:t>
            </a:r>
            <a:r>
              <a:rPr lang="es-ES" b="1" dirty="0" smtClean="0"/>
              <a:t>finalidad</a:t>
            </a:r>
            <a:r>
              <a:rPr lang="es-ES" b="1" dirty="0"/>
              <a:t> </a:t>
            </a:r>
            <a:endParaRPr lang="es-ES" b="1" dirty="0" smtClean="0"/>
          </a:p>
          <a:p>
            <a:pPr algn="just"/>
            <a:r>
              <a:rPr lang="es-ES" b="1" dirty="0" smtClean="0"/>
              <a:t>Delitos de intención ulterior.</a:t>
            </a:r>
          </a:p>
          <a:p>
            <a:pPr marL="0" indent="0" algn="just">
              <a:buNone/>
            </a:pPr>
            <a:r>
              <a:rPr lang="es-ES" b="1" dirty="0" smtClean="0"/>
              <a:t> </a:t>
            </a:r>
            <a:r>
              <a:rPr lang="es-ES" dirty="0"/>
              <a:t>S</a:t>
            </a:r>
            <a:r>
              <a:rPr lang="es-ES" dirty="0" smtClean="0"/>
              <a:t>on </a:t>
            </a:r>
            <a:r>
              <a:rPr lang="es-ES" dirty="0"/>
              <a:t>aquellos que exigen, en la descripción de sus elementos constitutivos, un propósito específico consistente en la consecución de un resultado ulterior cuya realización no precisa alcanzarse para la integración del </a:t>
            </a:r>
            <a:r>
              <a:rPr lang="es-ES" dirty="0" smtClean="0"/>
              <a:t>delito.</a:t>
            </a:r>
          </a:p>
          <a:p>
            <a:pPr marL="0" indent="0" algn="just">
              <a:buNone/>
            </a:pPr>
            <a:r>
              <a:rPr lang="es-ES" b="1" dirty="0" smtClean="0"/>
              <a:t>Ej. </a:t>
            </a:r>
            <a:r>
              <a:rPr lang="es-ES" dirty="0" smtClean="0"/>
              <a:t>Art 248.1 ch) Ley 62/87 o 330.1 d) NCP. Falsificación de moneda.</a:t>
            </a:r>
          </a:p>
          <a:p>
            <a:pPr marL="0" lvl="0" indent="0" algn="just">
              <a:buNone/>
            </a:pPr>
            <a:r>
              <a:rPr lang="es-ES" dirty="0" smtClean="0"/>
              <a:t>d) tenga </a:t>
            </a:r>
            <a:r>
              <a:rPr lang="es-ES" dirty="0"/>
              <a:t>en su poder monedas falsas que, por su número o cualquiera otra circunstancia, están destinadas a la expedición o circulación. </a:t>
            </a:r>
            <a:r>
              <a:rPr lang="es-ES" dirty="0" smtClean="0"/>
              <a:t> </a:t>
            </a:r>
            <a:endParaRPr lang="es-ES" dirty="0"/>
          </a:p>
          <a:p>
            <a:pPr marL="0" indent="0" algn="just">
              <a:buNone/>
            </a:pPr>
            <a:endParaRPr lang="es-ES" b="1" dirty="0"/>
          </a:p>
        </p:txBody>
      </p:sp>
    </p:spTree>
    <p:extLst>
      <p:ext uri="{BB962C8B-B14F-4D97-AF65-F5344CB8AC3E}">
        <p14:creationId xmlns:p14="http://schemas.microsoft.com/office/powerpoint/2010/main" val="1978669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b="1" dirty="0">
                <a:solidFill>
                  <a:schemeClr val="tx1"/>
                </a:solidFill>
              </a:rPr>
              <a:t>Concepto y estructura de la parte subjetiva</a:t>
            </a:r>
            <a:endParaRPr lang="es-ES" b="1" dirty="0">
              <a:solidFill>
                <a:schemeClr val="tx1"/>
              </a:solidFill>
            </a:endParaRPr>
          </a:p>
        </p:txBody>
      </p:sp>
      <p:sp>
        <p:nvSpPr>
          <p:cNvPr id="3" name="2 Marcador de contenido"/>
          <p:cNvSpPr>
            <a:spLocks noGrp="1"/>
          </p:cNvSpPr>
          <p:nvPr>
            <p:ph sz="quarter" idx="1"/>
          </p:nvPr>
        </p:nvSpPr>
        <p:spPr/>
        <p:txBody>
          <a:bodyPr>
            <a:normAutofit fontScale="85000" lnSpcReduction="10000"/>
          </a:bodyPr>
          <a:lstStyle/>
          <a:p>
            <a:pPr marL="0" indent="0" algn="just">
              <a:buNone/>
            </a:pPr>
            <a:r>
              <a:rPr lang="es-ES" b="1" dirty="0"/>
              <a:t>La </a:t>
            </a:r>
            <a:r>
              <a:rPr lang="es-ES" b="1" dirty="0" smtClean="0"/>
              <a:t>finalidad</a:t>
            </a:r>
            <a:r>
              <a:rPr lang="es-ES" b="1" dirty="0"/>
              <a:t> </a:t>
            </a:r>
            <a:endParaRPr lang="es-ES" b="1" dirty="0" smtClean="0"/>
          </a:p>
          <a:p>
            <a:pPr algn="just"/>
            <a:r>
              <a:rPr lang="es-ES" b="1" dirty="0" smtClean="0"/>
              <a:t>Delitos de intención ulterior.</a:t>
            </a:r>
          </a:p>
          <a:p>
            <a:pPr marL="0" indent="0" algn="just">
              <a:buNone/>
            </a:pPr>
            <a:r>
              <a:rPr lang="es-ES" b="1" dirty="0" smtClean="0"/>
              <a:t> </a:t>
            </a:r>
            <a:r>
              <a:rPr lang="es-ES" dirty="0"/>
              <a:t>S</a:t>
            </a:r>
            <a:r>
              <a:rPr lang="es-ES" dirty="0" smtClean="0"/>
              <a:t>on </a:t>
            </a:r>
            <a:r>
              <a:rPr lang="es-ES" dirty="0"/>
              <a:t>aquellos que exigen, en la descripción de sus elementos constitutivos, un propósito específico consistente en la consecución de un resultado ulterior cuya realización no precisa alcanzarse para la integración del </a:t>
            </a:r>
            <a:r>
              <a:rPr lang="es-ES" dirty="0" smtClean="0"/>
              <a:t>delito.</a:t>
            </a:r>
          </a:p>
          <a:p>
            <a:pPr marL="0" indent="0" algn="just">
              <a:buNone/>
            </a:pPr>
            <a:r>
              <a:rPr lang="es-ES" b="1" dirty="0" smtClean="0"/>
              <a:t>Tipos de delito:</a:t>
            </a:r>
          </a:p>
          <a:p>
            <a:pPr algn="just"/>
            <a:r>
              <a:rPr lang="es-ES" b="1" dirty="0" smtClean="0"/>
              <a:t>Delitos </a:t>
            </a:r>
            <a:r>
              <a:rPr lang="es-ES" b="1" dirty="0"/>
              <a:t>de resultado </a:t>
            </a:r>
            <a:r>
              <a:rPr lang="es-ES" b="1" dirty="0" smtClean="0"/>
              <a:t>cortado.</a:t>
            </a:r>
          </a:p>
          <a:p>
            <a:pPr algn="just"/>
            <a:r>
              <a:rPr lang="es-ES" b="1" dirty="0" smtClean="0"/>
              <a:t>Mutilados </a:t>
            </a:r>
            <a:r>
              <a:rPr lang="es-ES" b="1" dirty="0"/>
              <a:t>en dos </a:t>
            </a:r>
            <a:r>
              <a:rPr lang="es-ES" b="1" dirty="0" smtClean="0"/>
              <a:t>actos. </a:t>
            </a:r>
            <a:endParaRPr lang="es-ES" b="1" dirty="0"/>
          </a:p>
        </p:txBody>
      </p:sp>
    </p:spTree>
    <p:extLst>
      <p:ext uri="{BB962C8B-B14F-4D97-AF65-F5344CB8AC3E}">
        <p14:creationId xmlns:p14="http://schemas.microsoft.com/office/powerpoint/2010/main" val="11871483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b="1" dirty="0">
                <a:solidFill>
                  <a:schemeClr val="tx1"/>
                </a:solidFill>
              </a:rPr>
              <a:t>Concepto y estructura de la parte subjetiva</a:t>
            </a:r>
            <a:endParaRPr lang="es-ES" b="1" dirty="0">
              <a:solidFill>
                <a:schemeClr val="tx1"/>
              </a:solidFill>
            </a:endParaRPr>
          </a:p>
        </p:txBody>
      </p:sp>
      <p:sp>
        <p:nvSpPr>
          <p:cNvPr id="3" name="2 Marcador de contenido"/>
          <p:cNvSpPr>
            <a:spLocks noGrp="1"/>
          </p:cNvSpPr>
          <p:nvPr>
            <p:ph sz="quarter" idx="1"/>
          </p:nvPr>
        </p:nvSpPr>
        <p:spPr>
          <a:xfrm>
            <a:off x="301752" y="1145286"/>
            <a:ext cx="8590728" cy="3532698"/>
          </a:xfrm>
        </p:spPr>
        <p:txBody>
          <a:bodyPr>
            <a:normAutofit/>
          </a:bodyPr>
          <a:lstStyle/>
          <a:p>
            <a:pPr marL="0" indent="0" algn="just">
              <a:buNone/>
            </a:pPr>
            <a:r>
              <a:rPr lang="es-ES" b="1" dirty="0"/>
              <a:t>La </a:t>
            </a:r>
            <a:r>
              <a:rPr lang="es-ES" b="1" dirty="0" smtClean="0"/>
              <a:t>finalidad</a:t>
            </a:r>
            <a:r>
              <a:rPr lang="es-ES" b="1" dirty="0"/>
              <a:t> </a:t>
            </a:r>
            <a:endParaRPr lang="es-ES" b="1" dirty="0" smtClean="0"/>
          </a:p>
          <a:p>
            <a:pPr marL="0" indent="0" algn="just">
              <a:buNone/>
            </a:pPr>
            <a:r>
              <a:rPr lang="es-ES" b="1" dirty="0" smtClean="0"/>
              <a:t>Tipos de delito:</a:t>
            </a:r>
          </a:p>
          <a:p>
            <a:pPr algn="just"/>
            <a:r>
              <a:rPr lang="es-ES" b="1" dirty="0" smtClean="0"/>
              <a:t>Delitos </a:t>
            </a:r>
            <a:r>
              <a:rPr lang="es-ES" b="1" dirty="0"/>
              <a:t>de resultado </a:t>
            </a:r>
            <a:r>
              <a:rPr lang="es-ES" b="1" dirty="0" smtClean="0"/>
              <a:t>cortado.</a:t>
            </a:r>
          </a:p>
          <a:p>
            <a:pPr marL="0" indent="0" algn="just">
              <a:buNone/>
            </a:pPr>
            <a:r>
              <a:rPr lang="es-ES" dirty="0" smtClean="0"/>
              <a:t>Son </a:t>
            </a:r>
            <a:r>
              <a:rPr lang="es-ES" dirty="0"/>
              <a:t>aquellos que </a:t>
            </a:r>
            <a:r>
              <a:rPr lang="es-ES" b="1" dirty="0"/>
              <a:t>consisten en la realización de un acto</a:t>
            </a:r>
            <a:r>
              <a:rPr lang="es-ES" dirty="0"/>
              <a:t> con la finalidad de que se </a:t>
            </a:r>
            <a:r>
              <a:rPr lang="es-ES" b="1" dirty="0"/>
              <a:t>produzcan otras consecuencias posteriores</a:t>
            </a:r>
            <a:r>
              <a:rPr lang="es-ES" dirty="0"/>
              <a:t>,  pero éstas  </a:t>
            </a:r>
            <a:r>
              <a:rPr lang="es-ES" b="1" dirty="0"/>
              <a:t>no  dependen de la actuación del propio sujeto</a:t>
            </a:r>
            <a:r>
              <a:rPr lang="es-ES" dirty="0"/>
              <a:t>. </a:t>
            </a:r>
            <a:endParaRPr lang="es-ES" b="1" dirty="0" smtClean="0"/>
          </a:p>
        </p:txBody>
      </p:sp>
    </p:spTree>
    <p:extLst>
      <p:ext uri="{BB962C8B-B14F-4D97-AF65-F5344CB8AC3E}">
        <p14:creationId xmlns:p14="http://schemas.microsoft.com/office/powerpoint/2010/main" val="1933918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b="1" dirty="0">
                <a:solidFill>
                  <a:schemeClr val="tx1"/>
                </a:solidFill>
              </a:rPr>
              <a:t>Concepto y estructura de la parte subjetiva</a:t>
            </a:r>
            <a:endParaRPr lang="es-ES" b="1" dirty="0">
              <a:solidFill>
                <a:schemeClr val="tx1"/>
              </a:solidFill>
            </a:endParaRPr>
          </a:p>
        </p:txBody>
      </p:sp>
      <p:sp>
        <p:nvSpPr>
          <p:cNvPr id="3" name="2 Marcador de contenido"/>
          <p:cNvSpPr>
            <a:spLocks noGrp="1"/>
          </p:cNvSpPr>
          <p:nvPr>
            <p:ph sz="quarter" idx="1"/>
          </p:nvPr>
        </p:nvSpPr>
        <p:spPr>
          <a:xfrm>
            <a:off x="301752" y="1145286"/>
            <a:ext cx="8590728" cy="3532698"/>
          </a:xfrm>
        </p:spPr>
        <p:txBody>
          <a:bodyPr>
            <a:normAutofit fontScale="92500"/>
          </a:bodyPr>
          <a:lstStyle/>
          <a:p>
            <a:pPr algn="just"/>
            <a:r>
              <a:rPr lang="es-ES" b="1" dirty="0" smtClean="0"/>
              <a:t>Delitos </a:t>
            </a:r>
            <a:r>
              <a:rPr lang="es-ES" b="1" dirty="0"/>
              <a:t>de resultado </a:t>
            </a:r>
            <a:r>
              <a:rPr lang="es-ES" b="1" dirty="0" smtClean="0"/>
              <a:t>cortado.</a:t>
            </a:r>
          </a:p>
          <a:p>
            <a:pPr marL="0" indent="0">
              <a:buNone/>
            </a:pPr>
            <a:r>
              <a:rPr lang="es-ES" b="1" dirty="0" smtClean="0"/>
              <a:t>Ej. </a:t>
            </a:r>
            <a:r>
              <a:rPr lang="es-ES" dirty="0" smtClean="0"/>
              <a:t>Art 254.1 Ley 62/87 o 337.1 NCP. Falsificación de  certificados facultativos. </a:t>
            </a:r>
            <a:endParaRPr lang="es-ES" dirty="0"/>
          </a:p>
          <a:p>
            <a:pPr marL="0" indent="0" algn="just">
              <a:buNone/>
            </a:pPr>
            <a:r>
              <a:rPr lang="es-ES" dirty="0"/>
              <a:t>El </a:t>
            </a:r>
            <a:r>
              <a:rPr lang="es-ES" u="sng" dirty="0" smtClean="0"/>
              <a:t>facultativo</a:t>
            </a:r>
            <a:r>
              <a:rPr lang="es-ES" dirty="0" smtClean="0"/>
              <a:t> </a:t>
            </a:r>
            <a:r>
              <a:rPr lang="es-ES" b="1" dirty="0" smtClean="0"/>
              <a:t>(Sujeto) </a:t>
            </a:r>
            <a:r>
              <a:rPr lang="es-ES" dirty="0"/>
              <a:t>que expida certificado falso de enfermedad o lesión, con el fin de que </a:t>
            </a:r>
            <a:r>
              <a:rPr lang="es-ES" u="sng" dirty="0" smtClean="0"/>
              <a:t>alguien</a:t>
            </a:r>
            <a:r>
              <a:rPr lang="es-ES" dirty="0" smtClean="0"/>
              <a:t> </a:t>
            </a:r>
            <a:r>
              <a:rPr lang="es-ES" b="1" dirty="0" smtClean="0"/>
              <a:t>(Tercero), </a:t>
            </a:r>
            <a:r>
              <a:rPr lang="es-ES" dirty="0"/>
              <a:t>indebidamente, </a:t>
            </a:r>
            <a:r>
              <a:rPr lang="es-ES" u="sng" dirty="0"/>
              <a:t>obtenga un derecho o el disfrute de un beneficio o se le exima del </a:t>
            </a:r>
            <a:r>
              <a:rPr lang="es-ES" u="sng" dirty="0" smtClean="0"/>
              <a:t>deber </a:t>
            </a:r>
            <a:r>
              <a:rPr lang="es-ES" b="1" dirty="0" smtClean="0"/>
              <a:t>(acto ulterior no </a:t>
            </a:r>
            <a:r>
              <a:rPr lang="es-ES" b="1" dirty="0" err="1" smtClean="0"/>
              <a:t>nesesario</a:t>
            </a:r>
            <a:r>
              <a:rPr lang="es-ES" b="1" dirty="0" smtClean="0"/>
              <a:t>)  </a:t>
            </a:r>
            <a:r>
              <a:rPr lang="es-ES" dirty="0"/>
              <a:t>de prestar algún servicio público, </a:t>
            </a:r>
            <a:r>
              <a:rPr lang="es-ES" dirty="0" smtClean="0"/>
              <a:t>(…). </a:t>
            </a:r>
            <a:endParaRPr lang="es-ES" b="1" dirty="0" smtClean="0"/>
          </a:p>
        </p:txBody>
      </p:sp>
    </p:spTree>
    <p:extLst>
      <p:ext uri="{BB962C8B-B14F-4D97-AF65-F5344CB8AC3E}">
        <p14:creationId xmlns:p14="http://schemas.microsoft.com/office/powerpoint/2010/main" val="23283709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B4B4B4"/>
      </a:dk1>
      <a:lt1>
        <a:sysClr val="window" lastClr="212121"/>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877</TotalTime>
  <Words>1742</Words>
  <Application>Microsoft Office PowerPoint</Application>
  <PresentationFormat>Presentación en pantalla (16:9)</PresentationFormat>
  <Paragraphs>173</Paragraphs>
  <Slides>35</Slides>
  <Notes>0</Notes>
  <HiddenSlides>0</HiddenSlides>
  <MMClips>0</MMClips>
  <ScaleCrop>false</ScaleCrop>
  <HeadingPairs>
    <vt:vector size="4" baseType="variant">
      <vt:variant>
        <vt:lpstr>Tema</vt:lpstr>
      </vt:variant>
      <vt:variant>
        <vt:i4>1</vt:i4>
      </vt:variant>
      <vt:variant>
        <vt:lpstr>Títulos de diapositiva</vt:lpstr>
      </vt:variant>
      <vt:variant>
        <vt:i4>35</vt:i4>
      </vt:variant>
    </vt:vector>
  </HeadingPairs>
  <TitlesOfParts>
    <vt:vector size="36" baseType="lpstr">
      <vt:lpstr>Civil</vt:lpstr>
      <vt:lpstr>Derecho Penal General I</vt:lpstr>
      <vt:lpstr>Cuestión de estudio</vt:lpstr>
      <vt:lpstr>Objetivos de la conferencia</vt:lpstr>
      <vt:lpstr>Concepto y estructura de la parte subjetiva</vt:lpstr>
      <vt:lpstr>Concepto y estructura de la parte subjetiva</vt:lpstr>
      <vt:lpstr>Concepto y estructura de la parte subjetiva</vt:lpstr>
      <vt:lpstr>Concepto y estructura de la parte subjetiva</vt:lpstr>
      <vt:lpstr>Concepto y estructura de la parte subjetiva</vt:lpstr>
      <vt:lpstr>Concepto y estructura de la parte subjetiva</vt:lpstr>
      <vt:lpstr>Concepto y estructura de la parte subjetiva</vt:lpstr>
      <vt:lpstr>Concepto y estructura de la parte subjetiva</vt:lpstr>
      <vt:lpstr>Concepto y estructura de la parte subjetiva</vt:lpstr>
      <vt:lpstr>Concepto y estructura de la parte subjetiva</vt:lpstr>
      <vt:lpstr>Concepto y estructura de la parte subjetiva</vt:lpstr>
      <vt:lpstr>El dolo. Contenido y Clases de Dolo</vt:lpstr>
      <vt:lpstr>El dolo. Contenido y Clases de Dolo</vt:lpstr>
      <vt:lpstr>El dolo. Contenido y Clases de Dolo</vt:lpstr>
      <vt:lpstr>El dolo. Contenido y Clases de Dolo</vt:lpstr>
      <vt:lpstr>El dolo. Contenido y Clases de Dolo</vt:lpstr>
      <vt:lpstr>El dolo. Contenido y Clases de Dolo</vt:lpstr>
      <vt:lpstr>La Imprudencia/culpa. </vt:lpstr>
      <vt:lpstr>La Imprudencia/culpa. </vt:lpstr>
      <vt:lpstr>La Imprudencia (delito culposo). </vt:lpstr>
      <vt:lpstr>La Imprudencia (delito culposo). </vt:lpstr>
      <vt:lpstr>La Imprudencia Vs Deber de cuidado objetivo. </vt:lpstr>
      <vt:lpstr>Deber de cuidado objetivo. </vt:lpstr>
      <vt:lpstr>Presentación de PowerPoint</vt:lpstr>
      <vt:lpstr>El delito preterintencional. </vt:lpstr>
      <vt:lpstr>El delito preterintencional. </vt:lpstr>
      <vt:lpstr>El delito preterintencional. </vt:lpstr>
      <vt:lpstr>El delito preterintencional. </vt:lpstr>
      <vt:lpstr>El delito preterintencional. </vt:lpstr>
      <vt:lpstr>El delito preterintencional. </vt:lpstr>
      <vt:lpstr>El delito preterintencional. </vt:lpstr>
      <vt:lpstr>El delito preterintencional.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Derecho Penal General I</dc:title>
  <dc:creator>Grueiro</dc:creator>
  <cp:lastModifiedBy>Luffi</cp:lastModifiedBy>
  <cp:revision>36</cp:revision>
  <dcterms:created xsi:type="dcterms:W3CDTF">2022-02-08T19:50:28Z</dcterms:created>
  <dcterms:modified xsi:type="dcterms:W3CDTF">2025-10-10T15:56:08Z</dcterms:modified>
</cp:coreProperties>
</file>